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44"/>
  </p:notesMasterIdLst>
  <p:handoutMasterIdLst>
    <p:handoutMasterId r:id="rId45"/>
  </p:handoutMasterIdLst>
  <p:sldIdLst>
    <p:sldId id="256" r:id="rId2"/>
    <p:sldId id="468" r:id="rId3"/>
    <p:sldId id="642" r:id="rId4"/>
    <p:sldId id="600" r:id="rId5"/>
    <p:sldId id="638" r:id="rId6"/>
    <p:sldId id="639" r:id="rId7"/>
    <p:sldId id="601" r:id="rId8"/>
    <p:sldId id="602" r:id="rId9"/>
    <p:sldId id="603" r:id="rId10"/>
    <p:sldId id="664" r:id="rId11"/>
    <p:sldId id="604" r:id="rId12"/>
    <p:sldId id="605" r:id="rId13"/>
    <p:sldId id="606" r:id="rId14"/>
    <p:sldId id="607" r:id="rId15"/>
    <p:sldId id="608" r:id="rId16"/>
    <p:sldId id="640" r:id="rId17"/>
    <p:sldId id="609" r:id="rId18"/>
    <p:sldId id="641" r:id="rId19"/>
    <p:sldId id="610" r:id="rId20"/>
    <p:sldId id="613" r:id="rId21"/>
    <p:sldId id="643" r:id="rId22"/>
    <p:sldId id="644" r:id="rId23"/>
    <p:sldId id="645" r:id="rId24"/>
    <p:sldId id="646" r:id="rId25"/>
    <p:sldId id="647" r:id="rId26"/>
    <p:sldId id="648" r:id="rId27"/>
    <p:sldId id="649" r:id="rId28"/>
    <p:sldId id="650" r:id="rId29"/>
    <p:sldId id="651" r:id="rId30"/>
    <p:sldId id="652" r:id="rId31"/>
    <p:sldId id="653" r:id="rId32"/>
    <p:sldId id="654" r:id="rId33"/>
    <p:sldId id="655" r:id="rId34"/>
    <p:sldId id="656" r:id="rId35"/>
    <p:sldId id="657" r:id="rId36"/>
    <p:sldId id="658" r:id="rId37"/>
    <p:sldId id="659" r:id="rId38"/>
    <p:sldId id="660" r:id="rId39"/>
    <p:sldId id="661" r:id="rId40"/>
    <p:sldId id="662" r:id="rId41"/>
    <p:sldId id="663" r:id="rId42"/>
    <p:sldId id="308" r:id="rId4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00FF"/>
    <a:srgbClr val="006600"/>
    <a:srgbClr val="FFCCFF"/>
    <a:srgbClr val="CCCCFF"/>
    <a:srgbClr val="CCFF99"/>
    <a:srgbClr val="E2FFC5"/>
    <a:srgbClr val="CCFFFF"/>
    <a:srgbClr val="A50021"/>
    <a:srgbClr val="E5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8" autoAdjust="0"/>
    <p:restoredTop sz="91625" autoAdjust="0"/>
  </p:normalViewPr>
  <p:slideViewPr>
    <p:cSldViewPr snapToGrid="0">
      <p:cViewPr varScale="1">
        <p:scale>
          <a:sx n="102" d="100"/>
          <a:sy n="102" d="100"/>
        </p:scale>
        <p:origin x="191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41"/>
    </p:cViewPr>
  </p:sorterViewPr>
  <p:notesViewPr>
    <p:cSldViewPr snapToGrid="0">
      <p:cViewPr>
        <p:scale>
          <a:sx n="100" d="100"/>
          <a:sy n="100" d="100"/>
        </p:scale>
        <p:origin x="1152" y="78"/>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CS2100 Computer Organisation</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12/23/2019</a:t>
            </a:fld>
            <a:endParaRPr lang="en-US" dirty="0"/>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CS2100 Computer </a:t>
            </a:r>
            <a:r>
              <a:rPr lang="en-US" dirty="0" err="1"/>
              <a:t>Organisation</a:t>
            </a:r>
            <a:endParaRPr lang="en-US" dirty="0"/>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a:p>
        </p:txBody>
      </p:sp>
    </p:spTree>
    <p:extLst>
      <p:ext uri="{BB962C8B-B14F-4D97-AF65-F5344CB8AC3E}">
        <p14:creationId xmlns:p14="http://schemas.microsoft.com/office/powerpoint/2010/main" val="1484036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417864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565107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557458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598820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459413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572231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92107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231898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629422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836763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73195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042447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232704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973701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4108019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070040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945015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494093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57446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724240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425168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2943302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537110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090598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384913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31783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4047332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13897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452420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187608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3615929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304361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6534016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9595342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0509084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71846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446449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151006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732438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2661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0953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lvl1pPr>
              <a:defRPr/>
            </a:lvl1pPr>
          </a:lstStyle>
          <a:p>
            <a:pPr algn="l">
              <a:defRPr/>
            </a:pPr>
            <a:r>
              <a:rPr lang="en-SG"/>
              <a:t>Lecture #4: Pointers and Functions</a:t>
            </a:r>
            <a:endParaRPr lang="en-US" dirty="0"/>
          </a:p>
        </p:txBody>
      </p:sp>
      <p:sp>
        <p:nvSpPr>
          <p:cNvPr id="6" name="Slide Number Placeholder 5"/>
          <p:cNvSpPr>
            <a:spLocks noGrp="1"/>
          </p:cNvSpPr>
          <p:nvPr>
            <p:ph type="sldNum" sz="quarter" idx="12"/>
          </p:nvPr>
        </p:nvSpPr>
        <p:spPr>
          <a:xfrm>
            <a:off x="8003458" y="18288"/>
            <a:ext cx="683342" cy="329184"/>
          </a:xfrm>
        </p:spPr>
        <p:txBody>
          <a:bodyPr/>
          <a:lstStyle>
            <a:lvl1pPr>
              <a:defRPr b="0"/>
            </a:lvl1pPr>
          </a:lstStyle>
          <a:p>
            <a:pPr>
              <a:defRPr/>
            </a:pPr>
            <a:r>
              <a:rPr lang="en-US" dirty="0"/>
              <a:t>1 -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dirty="0"/>
          </a:p>
        </p:txBody>
      </p:sp>
      <p:sp>
        <p:nvSpPr>
          <p:cNvPr id="6" name="Slide Number Placeholder 5"/>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dirty="0"/>
          </a:p>
        </p:txBody>
      </p:sp>
      <p:sp>
        <p:nvSpPr>
          <p:cNvPr id="6" name="Slide Number Placeholder 5"/>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1 -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Aaron Tan, NUS</a:t>
            </a:r>
            <a:endParaRPr lang="en-US" dirty="0"/>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Aaron Tan, NUS</a:t>
            </a:r>
            <a:endParaRPr lang="en-US" dirty="0"/>
          </a:p>
        </p:txBody>
      </p:sp>
      <p:sp>
        <p:nvSpPr>
          <p:cNvPr id="8" name="Footer Placeholder 7"/>
          <p:cNvSpPr>
            <a:spLocks noGrp="1"/>
          </p:cNvSpPr>
          <p:nvPr>
            <p:ph type="ftr" sz="quarter" idx="11"/>
          </p:nvPr>
        </p:nvSpPr>
        <p:spPr/>
        <p:txBody>
          <a:bodyPr/>
          <a:lstStyle/>
          <a:p>
            <a:pPr algn="l">
              <a:defRPr/>
            </a:pPr>
            <a:r>
              <a:rPr lang="en-SG"/>
              <a:t>Lecture #4: Pointers and Functions</a:t>
            </a:r>
            <a:endParaRPr lang="en-US" dirty="0"/>
          </a:p>
        </p:txBody>
      </p:sp>
      <p:sp>
        <p:nvSpPr>
          <p:cNvPr id="9" name="Slide Number Placeholder 8"/>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Aaron Tan, NUS</a:t>
            </a:r>
            <a:endParaRPr lang="en-US" dirty="0"/>
          </a:p>
        </p:txBody>
      </p:sp>
      <p:sp>
        <p:nvSpPr>
          <p:cNvPr id="4" name="Footer Placeholder 3"/>
          <p:cNvSpPr>
            <a:spLocks noGrp="1"/>
          </p:cNvSpPr>
          <p:nvPr>
            <p:ph type="ftr" sz="quarter" idx="11"/>
          </p:nvPr>
        </p:nvSpPr>
        <p:spPr/>
        <p:txBody>
          <a:bodyPr/>
          <a:lstStyle/>
          <a:p>
            <a:pPr algn="l">
              <a:defRPr/>
            </a:pPr>
            <a:r>
              <a:rPr lang="en-SG"/>
              <a:t>Lecture #4: Pointers and Functions</a:t>
            </a:r>
            <a:endParaRPr lang="en-US" dirty="0"/>
          </a:p>
        </p:txBody>
      </p:sp>
      <p:sp>
        <p:nvSpPr>
          <p:cNvPr id="5" name="Slide Number Placeholder 4"/>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Aaron Tan, NUS</a:t>
            </a:r>
            <a:endParaRPr lang="en-US" dirty="0"/>
          </a:p>
        </p:txBody>
      </p:sp>
      <p:sp>
        <p:nvSpPr>
          <p:cNvPr id="3" name="Footer Placeholder 2"/>
          <p:cNvSpPr>
            <a:spLocks noGrp="1"/>
          </p:cNvSpPr>
          <p:nvPr>
            <p:ph type="ftr" sz="quarter" idx="11"/>
          </p:nvPr>
        </p:nvSpPr>
        <p:spPr/>
        <p:txBody>
          <a:bodyPr/>
          <a:lstStyle/>
          <a:p>
            <a:pPr algn="l">
              <a:defRPr/>
            </a:pPr>
            <a:r>
              <a:rPr lang="en-SG"/>
              <a:t>Lecture #4: Pointers and Functions</a:t>
            </a:r>
            <a:endParaRPr lang="en-US" dirty="0"/>
          </a:p>
        </p:txBody>
      </p:sp>
      <p:sp>
        <p:nvSpPr>
          <p:cNvPr id="4" name="Slide Number Placeholder 3"/>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dirty="0"/>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dirty="0"/>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a:t>Aaron Tan, NUS</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l">
              <a:defRPr/>
            </a:pPr>
            <a:r>
              <a:rPr lang="en-SG"/>
              <a:t>Lecture #4: Pointers and Functions</a:t>
            </a:r>
            <a:endParaRPr lang="en-US" dirty="0"/>
          </a:p>
        </p:txBody>
      </p:sp>
      <p:sp>
        <p:nvSpPr>
          <p:cNvPr id="6" name="Slide Number Placeholder 5"/>
          <p:cNvSpPr>
            <a:spLocks noGrp="1"/>
          </p:cNvSpPr>
          <p:nvPr>
            <p:ph type="sldNum" sz="quarter" idx="4"/>
          </p:nvPr>
        </p:nvSpPr>
        <p:spPr>
          <a:xfrm>
            <a:off x="7973960" y="18288"/>
            <a:ext cx="712839"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1 -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comp.nus.edu.sg/~cs2100/"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13667" y="2800578"/>
            <a:ext cx="2218267"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rPr>
              <a:t>Lecture #4</a:t>
            </a:r>
          </a:p>
        </p:txBody>
      </p:sp>
      <p:sp>
        <p:nvSpPr>
          <p:cNvPr id="11" name="[TextBox 7]"/>
          <p:cNvSpPr txBox="1"/>
          <p:nvPr/>
        </p:nvSpPr>
        <p:spPr>
          <a:xfrm>
            <a:off x="1493520" y="3462867"/>
            <a:ext cx="6350000" cy="707886"/>
          </a:xfrm>
          <a:prstGeom prst="rect">
            <a:avLst/>
          </a:prstGeom>
          <a:noFill/>
        </p:spPr>
        <p:txBody>
          <a:bodyPr wrap="square" rtlCol="0">
            <a:spAutoFit/>
          </a:bodyPr>
          <a:lstStyle/>
          <a:p>
            <a:pPr algn="ctr"/>
            <a:r>
              <a:rPr lang="en-SG" sz="4000" dirty="0">
                <a:solidFill>
                  <a:srgbClr val="C00000"/>
                </a:solidFill>
                <a:latin typeface="Calibri" panose="020F0502020204030204" pitchFamily="34" charset="0"/>
              </a:rPr>
              <a:t>Pointers and Functions</a:t>
            </a:r>
            <a:endParaRPr lang="en-US" sz="2400" dirty="0">
              <a:solidFill>
                <a:srgbClr val="C00000"/>
              </a:solidFill>
              <a:latin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58" y="491740"/>
            <a:ext cx="5648858" cy="928216"/>
          </a:xfrm>
          <a:prstGeom prst="rect">
            <a:avLst/>
          </a:prstGeom>
        </p:spPr>
      </p:pic>
      <p:sp>
        <p:nvSpPr>
          <p:cNvPr id="13314" name="Rectangle 2"/>
          <p:cNvSpPr>
            <a:spLocks noGrp="1" noChangeArrowheads="1"/>
          </p:cNvSpPr>
          <p:nvPr>
            <p:ph type="ctrTitle"/>
          </p:nvPr>
        </p:nvSpPr>
        <p:spPr>
          <a:xfrm>
            <a:off x="3513667" y="564500"/>
            <a:ext cx="3448798" cy="313527"/>
          </a:xfrm>
        </p:spPr>
        <p:txBody>
          <a:bodyPr>
            <a:noAutofit/>
          </a:bodyPr>
          <a:lstStyle/>
          <a:p>
            <a:pPr algn="dist" eaLnBrk="1" hangingPunct="1"/>
            <a:r>
              <a:rPr lang="en-GB" sz="1600" cap="none" dirty="0">
                <a:latin typeface="Calibri" panose="020F0502020204030204" pitchFamily="34" charset="0"/>
                <a:hlinkClick r:id="rId5"/>
              </a:rPr>
              <a:t>http://www.comp.nus.edu.sg/~cs2100/</a:t>
            </a:r>
            <a:endParaRPr lang="en-GB" sz="1600" cap="none" dirty="0">
              <a:latin typeface="Calibri" panose="020F0502020204030204" pitchFamily="34"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Visualization</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10</a:t>
            </a:fld>
            <a:endParaRPr dirty="0"/>
          </a:p>
        </p:txBody>
      </p:sp>
      <p:sp>
        <p:nvSpPr>
          <p:cNvPr id="8" name="Content Placeholder 1">
            <a:extLst>
              <a:ext uri="{FF2B5EF4-FFF2-40B4-BE49-F238E27FC236}">
                <a16:creationId xmlns:a16="http://schemas.microsoft.com/office/drawing/2014/main" id="{F4F1AF33-272D-40E6-91A8-E8A7B828D065}"/>
              </a:ext>
            </a:extLst>
          </p:cNvPr>
          <p:cNvSpPr>
            <a:spLocks noGrp="1"/>
          </p:cNvSpPr>
          <p:nvPr>
            <p:ph sz="half" idx="1"/>
          </p:nvPr>
        </p:nvSpPr>
        <p:spPr>
          <a:xfrm>
            <a:off x="457199" y="1191919"/>
            <a:ext cx="8008883" cy="5185130"/>
          </a:xfrm>
        </p:spPr>
        <p:txBody>
          <a:bodyPr>
            <a:normAutofit/>
          </a:bodyPr>
          <a:lstStyle/>
          <a:p>
            <a:pPr marL="352425" indent="-352425">
              <a:spcBef>
                <a:spcPts val="600"/>
              </a:spcBef>
              <a:buClr>
                <a:schemeClr val="bg1">
                  <a:lumMod val="50000"/>
                </a:schemeClr>
              </a:buClr>
              <a:buSzPct val="100000"/>
              <a:buFont typeface="Wingdings" panose="05000000000000000000" pitchFamily="2" charset="2"/>
              <a:buChar char="§"/>
            </a:pPr>
            <a:r>
              <a:rPr lang="en-US" b="1" dirty="0" err="1">
                <a:solidFill>
                  <a:srgbClr val="0000FF"/>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 = </a:t>
            </a:r>
            <a:r>
              <a:rPr lang="en-US" b="1" dirty="0">
                <a:solidFill>
                  <a:srgbClr val="008000"/>
                </a:solidFill>
                <a:latin typeface="Courier New" panose="02070309020205020404" pitchFamily="49" charset="0"/>
                <a:cs typeface="Courier New" panose="02070309020205020404" pitchFamily="49" charset="0"/>
              </a:rPr>
              <a:t>123</a:t>
            </a:r>
            <a:r>
              <a:rPr lang="en-US" b="1" dirty="0">
                <a:latin typeface="Courier New" panose="02070309020205020404" pitchFamily="49" charset="0"/>
                <a:cs typeface="Courier New" panose="02070309020205020404" pitchFamily="49" charset="0"/>
              </a:rPr>
              <a:t>;</a:t>
            </a:r>
          </a:p>
          <a:p>
            <a:pPr marL="352425" indent="-352425">
              <a:spcBef>
                <a:spcPts val="600"/>
              </a:spcBef>
              <a:buClr>
                <a:schemeClr val="bg1">
                  <a:lumMod val="50000"/>
                </a:schemeClr>
              </a:buClr>
              <a:buSzPct val="100000"/>
              <a:buFont typeface="Wingdings" panose="05000000000000000000" pitchFamily="2" charset="2"/>
              <a:buChar char="§"/>
            </a:pPr>
            <a:r>
              <a:rPr lang="en-US" b="1" dirty="0" err="1">
                <a:solidFill>
                  <a:srgbClr val="0000FF"/>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a_ptr</a:t>
            </a:r>
            <a:r>
              <a:rPr lang="en-US" b="1" dirty="0">
                <a:latin typeface="Courier New" panose="02070309020205020404" pitchFamily="49" charset="0"/>
                <a:cs typeface="Courier New" panose="02070309020205020404" pitchFamily="49" charset="0"/>
              </a:rPr>
              <a:t>;</a:t>
            </a:r>
          </a:p>
          <a:p>
            <a:pPr marL="352425" indent="-352425">
              <a:spcBef>
                <a:spcPts val="600"/>
              </a:spcBef>
              <a:buClr>
                <a:schemeClr val="bg1">
                  <a:lumMod val="50000"/>
                </a:schemeClr>
              </a:buClr>
              <a:buSzPct val="100000"/>
              <a:buFont typeface="Wingdings" panose="05000000000000000000" pitchFamily="2" charset="2"/>
              <a:buChar char="§"/>
            </a:pPr>
            <a:r>
              <a:rPr lang="en-US" b="1" dirty="0" err="1">
                <a:latin typeface="Courier New" panose="02070309020205020404" pitchFamily="49" charset="0"/>
                <a:cs typeface="Courier New" panose="02070309020205020404" pitchFamily="49" charset="0"/>
              </a:rPr>
              <a:t>a_ptr</a:t>
            </a:r>
            <a:r>
              <a:rPr lang="en-US" b="1" dirty="0">
                <a:latin typeface="Courier New" panose="02070309020205020404" pitchFamily="49" charset="0"/>
                <a:cs typeface="Courier New" panose="02070309020205020404" pitchFamily="49" charset="0"/>
              </a:rPr>
              <a:t> = &amp;a;</a:t>
            </a:r>
            <a:r>
              <a:rPr lang="en-US" sz="2400" dirty="0">
                <a:solidFill>
                  <a:srgbClr val="0000FF"/>
                </a:solidFill>
                <a:latin typeface="Consolas" panose="020B0609020204030204" pitchFamily="49" charset="0"/>
                <a:cs typeface="Arial" pitchFamily="34" charset="0"/>
              </a:rPr>
              <a:t> </a:t>
            </a:r>
          </a:p>
        </p:txBody>
      </p:sp>
      <p:sp>
        <p:nvSpPr>
          <p:cNvPr id="24" name="[TextBox 1]">
            <a:extLst>
              <a:ext uri="{FF2B5EF4-FFF2-40B4-BE49-F238E27FC236}">
                <a16:creationId xmlns:a16="http://schemas.microsoft.com/office/drawing/2014/main" id="{62758860-5AB1-40F5-A125-AF960821DE6A}"/>
              </a:ext>
            </a:extLst>
          </p:cNvPr>
          <p:cNvSpPr txBox="1"/>
          <p:nvPr/>
        </p:nvSpPr>
        <p:spPr>
          <a:xfrm>
            <a:off x="5835660" y="1234159"/>
            <a:ext cx="1164321"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b="1" dirty="0">
                <a:latin typeface="Courier New" panose="02070309020205020404" pitchFamily="49" charset="0"/>
                <a:cs typeface="Courier New" panose="02070309020205020404" pitchFamily="49" charset="0"/>
              </a:rPr>
              <a:t>name</a:t>
            </a:r>
          </a:p>
        </p:txBody>
      </p:sp>
      <p:sp>
        <p:nvSpPr>
          <p:cNvPr id="25" name="[TextBox 1]">
            <a:extLst>
              <a:ext uri="{FF2B5EF4-FFF2-40B4-BE49-F238E27FC236}">
                <a16:creationId xmlns:a16="http://schemas.microsoft.com/office/drawing/2014/main" id="{62758860-5AB1-40F5-A125-AF960821DE6A}"/>
              </a:ext>
            </a:extLst>
          </p:cNvPr>
          <p:cNvSpPr txBox="1"/>
          <p:nvPr/>
        </p:nvSpPr>
        <p:spPr>
          <a:xfrm>
            <a:off x="3995747" y="1234159"/>
            <a:ext cx="1835261"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b="1" dirty="0">
                <a:latin typeface="Courier New" panose="02070309020205020404" pitchFamily="49" charset="0"/>
                <a:cs typeface="Courier New" panose="02070309020205020404" pitchFamily="49" charset="0"/>
              </a:rPr>
              <a:t>address</a:t>
            </a:r>
          </a:p>
        </p:txBody>
      </p:sp>
      <p:sp>
        <p:nvSpPr>
          <p:cNvPr id="26" name="[TextBox 1]">
            <a:extLst>
              <a:ext uri="{FF2B5EF4-FFF2-40B4-BE49-F238E27FC236}">
                <a16:creationId xmlns:a16="http://schemas.microsoft.com/office/drawing/2014/main" id="{62758860-5AB1-40F5-A125-AF960821DE6A}"/>
              </a:ext>
            </a:extLst>
          </p:cNvPr>
          <p:cNvSpPr txBox="1"/>
          <p:nvPr/>
        </p:nvSpPr>
        <p:spPr>
          <a:xfrm>
            <a:off x="7003939" y="1234159"/>
            <a:ext cx="1835261"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b="1" dirty="0">
                <a:latin typeface="Courier New" panose="02070309020205020404" pitchFamily="49" charset="0"/>
                <a:cs typeface="Courier New" panose="02070309020205020404" pitchFamily="49" charset="0"/>
              </a:rPr>
              <a:t>value</a:t>
            </a:r>
          </a:p>
        </p:txBody>
      </p:sp>
      <p:sp>
        <p:nvSpPr>
          <p:cNvPr id="39" name="[TextBox 1]">
            <a:extLst>
              <a:ext uri="{FF2B5EF4-FFF2-40B4-BE49-F238E27FC236}">
                <a16:creationId xmlns:a16="http://schemas.microsoft.com/office/drawing/2014/main" id="{62758860-5AB1-40F5-A125-AF960821DE6A}"/>
              </a:ext>
            </a:extLst>
          </p:cNvPr>
          <p:cNvSpPr txBox="1"/>
          <p:nvPr/>
        </p:nvSpPr>
        <p:spPr>
          <a:xfrm>
            <a:off x="5835660" y="1634269"/>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40" name="[TextBox 1]">
            <a:extLst>
              <a:ext uri="{FF2B5EF4-FFF2-40B4-BE49-F238E27FC236}">
                <a16:creationId xmlns:a16="http://schemas.microsoft.com/office/drawing/2014/main" id="{62758860-5AB1-40F5-A125-AF960821DE6A}"/>
              </a:ext>
            </a:extLst>
          </p:cNvPr>
          <p:cNvSpPr txBox="1"/>
          <p:nvPr/>
        </p:nvSpPr>
        <p:spPr>
          <a:xfrm>
            <a:off x="3995747" y="163426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41" name="[TextBox 1]">
            <a:extLst>
              <a:ext uri="{FF2B5EF4-FFF2-40B4-BE49-F238E27FC236}">
                <a16:creationId xmlns:a16="http://schemas.microsoft.com/office/drawing/2014/main" id="{62758860-5AB1-40F5-A125-AF960821DE6A}"/>
              </a:ext>
            </a:extLst>
          </p:cNvPr>
          <p:cNvSpPr txBox="1"/>
          <p:nvPr/>
        </p:nvSpPr>
        <p:spPr>
          <a:xfrm>
            <a:off x="7003939" y="163426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42" name="[TextBox 1]">
            <a:extLst>
              <a:ext uri="{FF2B5EF4-FFF2-40B4-BE49-F238E27FC236}">
                <a16:creationId xmlns:a16="http://schemas.microsoft.com/office/drawing/2014/main" id="{62758860-5AB1-40F5-A125-AF960821DE6A}"/>
              </a:ext>
            </a:extLst>
          </p:cNvPr>
          <p:cNvSpPr txBox="1"/>
          <p:nvPr/>
        </p:nvSpPr>
        <p:spPr>
          <a:xfrm>
            <a:off x="5835660" y="2034379"/>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000" b="1" dirty="0">
              <a:latin typeface="Courier New" panose="02070309020205020404" pitchFamily="49" charset="0"/>
              <a:cs typeface="Courier New" panose="02070309020205020404" pitchFamily="49" charset="0"/>
            </a:endParaRPr>
          </a:p>
        </p:txBody>
      </p:sp>
      <p:sp>
        <p:nvSpPr>
          <p:cNvPr id="43" name="[TextBox 1]">
            <a:extLst>
              <a:ext uri="{FF2B5EF4-FFF2-40B4-BE49-F238E27FC236}">
                <a16:creationId xmlns:a16="http://schemas.microsoft.com/office/drawing/2014/main" id="{62758860-5AB1-40F5-A125-AF960821DE6A}"/>
              </a:ext>
            </a:extLst>
          </p:cNvPr>
          <p:cNvSpPr txBox="1"/>
          <p:nvPr/>
        </p:nvSpPr>
        <p:spPr>
          <a:xfrm>
            <a:off x="3995747" y="203437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000" b="1" dirty="0">
              <a:latin typeface="Courier New" panose="02070309020205020404" pitchFamily="49" charset="0"/>
              <a:cs typeface="Courier New" panose="02070309020205020404" pitchFamily="49" charset="0"/>
            </a:endParaRPr>
          </a:p>
        </p:txBody>
      </p:sp>
      <p:sp>
        <p:nvSpPr>
          <p:cNvPr id="44" name="[TextBox 1]">
            <a:extLst>
              <a:ext uri="{FF2B5EF4-FFF2-40B4-BE49-F238E27FC236}">
                <a16:creationId xmlns:a16="http://schemas.microsoft.com/office/drawing/2014/main" id="{62758860-5AB1-40F5-A125-AF960821DE6A}"/>
              </a:ext>
            </a:extLst>
          </p:cNvPr>
          <p:cNvSpPr txBox="1"/>
          <p:nvPr/>
        </p:nvSpPr>
        <p:spPr>
          <a:xfrm>
            <a:off x="7003939" y="203437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000" b="1" dirty="0">
              <a:latin typeface="Courier New" panose="02070309020205020404" pitchFamily="49" charset="0"/>
              <a:cs typeface="Courier New" panose="02070309020205020404" pitchFamily="49" charset="0"/>
            </a:endParaRPr>
          </a:p>
        </p:txBody>
      </p:sp>
      <p:sp>
        <p:nvSpPr>
          <p:cNvPr id="45" name="[TextBox 1]">
            <a:extLst>
              <a:ext uri="{FF2B5EF4-FFF2-40B4-BE49-F238E27FC236}">
                <a16:creationId xmlns:a16="http://schemas.microsoft.com/office/drawing/2014/main" id="{62758860-5AB1-40F5-A125-AF960821DE6A}"/>
              </a:ext>
            </a:extLst>
          </p:cNvPr>
          <p:cNvSpPr txBox="1"/>
          <p:nvPr/>
        </p:nvSpPr>
        <p:spPr>
          <a:xfrm>
            <a:off x="5835660" y="2434489"/>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46" name="[TextBox 1]">
            <a:extLst>
              <a:ext uri="{FF2B5EF4-FFF2-40B4-BE49-F238E27FC236}">
                <a16:creationId xmlns:a16="http://schemas.microsoft.com/office/drawing/2014/main" id="{62758860-5AB1-40F5-A125-AF960821DE6A}"/>
              </a:ext>
            </a:extLst>
          </p:cNvPr>
          <p:cNvSpPr txBox="1"/>
          <p:nvPr/>
        </p:nvSpPr>
        <p:spPr>
          <a:xfrm>
            <a:off x="3995747" y="243448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47" name="[TextBox 1]">
            <a:extLst>
              <a:ext uri="{FF2B5EF4-FFF2-40B4-BE49-F238E27FC236}">
                <a16:creationId xmlns:a16="http://schemas.microsoft.com/office/drawing/2014/main" id="{62758860-5AB1-40F5-A125-AF960821DE6A}"/>
              </a:ext>
            </a:extLst>
          </p:cNvPr>
          <p:cNvSpPr txBox="1"/>
          <p:nvPr/>
        </p:nvSpPr>
        <p:spPr>
          <a:xfrm>
            <a:off x="7003939" y="243448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48" name="[TextBox 1]">
            <a:extLst>
              <a:ext uri="{FF2B5EF4-FFF2-40B4-BE49-F238E27FC236}">
                <a16:creationId xmlns:a16="http://schemas.microsoft.com/office/drawing/2014/main" id="{62758860-5AB1-40F5-A125-AF960821DE6A}"/>
              </a:ext>
            </a:extLst>
          </p:cNvPr>
          <p:cNvSpPr txBox="1"/>
          <p:nvPr/>
        </p:nvSpPr>
        <p:spPr>
          <a:xfrm>
            <a:off x="5835660" y="2838525"/>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49" name="[TextBox 1]">
            <a:extLst>
              <a:ext uri="{FF2B5EF4-FFF2-40B4-BE49-F238E27FC236}">
                <a16:creationId xmlns:a16="http://schemas.microsoft.com/office/drawing/2014/main" id="{62758860-5AB1-40F5-A125-AF960821DE6A}"/>
              </a:ext>
            </a:extLst>
          </p:cNvPr>
          <p:cNvSpPr txBox="1"/>
          <p:nvPr/>
        </p:nvSpPr>
        <p:spPr>
          <a:xfrm>
            <a:off x="3995747" y="2838525"/>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000" b="1" dirty="0">
              <a:latin typeface="Courier New" panose="02070309020205020404" pitchFamily="49" charset="0"/>
              <a:cs typeface="Courier New" panose="02070309020205020404" pitchFamily="49" charset="0"/>
            </a:endParaRPr>
          </a:p>
        </p:txBody>
      </p:sp>
      <p:sp>
        <p:nvSpPr>
          <p:cNvPr id="50" name="[TextBox 1]">
            <a:extLst>
              <a:ext uri="{FF2B5EF4-FFF2-40B4-BE49-F238E27FC236}">
                <a16:creationId xmlns:a16="http://schemas.microsoft.com/office/drawing/2014/main" id="{62758860-5AB1-40F5-A125-AF960821DE6A}"/>
              </a:ext>
            </a:extLst>
          </p:cNvPr>
          <p:cNvSpPr txBox="1"/>
          <p:nvPr/>
        </p:nvSpPr>
        <p:spPr>
          <a:xfrm>
            <a:off x="7003939" y="2838525"/>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000" b="1" dirty="0">
              <a:latin typeface="Courier New" panose="02070309020205020404" pitchFamily="49" charset="0"/>
              <a:cs typeface="Courier New" panose="02070309020205020404" pitchFamily="49" charset="0"/>
            </a:endParaRPr>
          </a:p>
        </p:txBody>
      </p:sp>
      <p:sp>
        <p:nvSpPr>
          <p:cNvPr id="52" name="[TextBox 1]">
            <a:extLst>
              <a:ext uri="{FF2B5EF4-FFF2-40B4-BE49-F238E27FC236}">
                <a16:creationId xmlns:a16="http://schemas.microsoft.com/office/drawing/2014/main" id="{62758860-5AB1-40F5-A125-AF960821DE6A}"/>
              </a:ext>
            </a:extLst>
          </p:cNvPr>
          <p:cNvSpPr txBox="1"/>
          <p:nvPr/>
        </p:nvSpPr>
        <p:spPr>
          <a:xfrm>
            <a:off x="5835660" y="3242561"/>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53" name="[TextBox 1]">
            <a:extLst>
              <a:ext uri="{FF2B5EF4-FFF2-40B4-BE49-F238E27FC236}">
                <a16:creationId xmlns:a16="http://schemas.microsoft.com/office/drawing/2014/main" id="{62758860-5AB1-40F5-A125-AF960821DE6A}"/>
              </a:ext>
            </a:extLst>
          </p:cNvPr>
          <p:cNvSpPr txBox="1"/>
          <p:nvPr/>
        </p:nvSpPr>
        <p:spPr>
          <a:xfrm>
            <a:off x="3995747" y="3242561"/>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54" name="[TextBox 1]">
            <a:extLst>
              <a:ext uri="{FF2B5EF4-FFF2-40B4-BE49-F238E27FC236}">
                <a16:creationId xmlns:a16="http://schemas.microsoft.com/office/drawing/2014/main" id="{62758860-5AB1-40F5-A125-AF960821DE6A}"/>
              </a:ext>
            </a:extLst>
          </p:cNvPr>
          <p:cNvSpPr txBox="1"/>
          <p:nvPr/>
        </p:nvSpPr>
        <p:spPr>
          <a:xfrm>
            <a:off x="7003939" y="3242561"/>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55" name="[TextBox 1]">
            <a:extLst>
              <a:ext uri="{FF2B5EF4-FFF2-40B4-BE49-F238E27FC236}">
                <a16:creationId xmlns:a16="http://schemas.microsoft.com/office/drawing/2014/main" id="{62758860-5AB1-40F5-A125-AF960821DE6A}"/>
              </a:ext>
            </a:extLst>
          </p:cNvPr>
          <p:cNvSpPr txBox="1"/>
          <p:nvPr/>
        </p:nvSpPr>
        <p:spPr>
          <a:xfrm>
            <a:off x="5835660" y="2842451"/>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err="1">
                <a:latin typeface="Courier New" panose="02070309020205020404" pitchFamily="49" charset="0"/>
                <a:cs typeface="Courier New" panose="02070309020205020404" pitchFamily="49" charset="0"/>
              </a:rPr>
              <a:t>a_ptr</a:t>
            </a:r>
            <a:endParaRPr lang="en-US" sz="2000" b="1" dirty="0">
              <a:latin typeface="Courier New" panose="02070309020205020404" pitchFamily="49" charset="0"/>
              <a:cs typeface="Courier New" panose="02070309020205020404" pitchFamily="49" charset="0"/>
            </a:endParaRPr>
          </a:p>
        </p:txBody>
      </p:sp>
      <p:sp>
        <p:nvSpPr>
          <p:cNvPr id="56" name="[TextBox 1]">
            <a:extLst>
              <a:ext uri="{FF2B5EF4-FFF2-40B4-BE49-F238E27FC236}">
                <a16:creationId xmlns:a16="http://schemas.microsoft.com/office/drawing/2014/main" id="{62758860-5AB1-40F5-A125-AF960821DE6A}"/>
              </a:ext>
            </a:extLst>
          </p:cNvPr>
          <p:cNvSpPr txBox="1"/>
          <p:nvPr/>
        </p:nvSpPr>
        <p:spPr>
          <a:xfrm>
            <a:off x="3995747" y="2842451"/>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ffbff7ff</a:t>
            </a:r>
          </a:p>
        </p:txBody>
      </p:sp>
      <p:sp>
        <p:nvSpPr>
          <p:cNvPr id="57" name="[TextBox 1]">
            <a:extLst>
              <a:ext uri="{FF2B5EF4-FFF2-40B4-BE49-F238E27FC236}">
                <a16:creationId xmlns:a16="http://schemas.microsoft.com/office/drawing/2014/main" id="{62758860-5AB1-40F5-A125-AF960821DE6A}"/>
              </a:ext>
            </a:extLst>
          </p:cNvPr>
          <p:cNvSpPr txBox="1"/>
          <p:nvPr/>
        </p:nvSpPr>
        <p:spPr>
          <a:xfrm>
            <a:off x="7003939" y="2842451"/>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1234567890</a:t>
            </a:r>
          </a:p>
        </p:txBody>
      </p:sp>
      <p:sp>
        <p:nvSpPr>
          <p:cNvPr id="58" name="[TextBox 1]">
            <a:extLst>
              <a:ext uri="{FF2B5EF4-FFF2-40B4-BE49-F238E27FC236}">
                <a16:creationId xmlns:a16="http://schemas.microsoft.com/office/drawing/2014/main" id="{62758860-5AB1-40F5-A125-AF960821DE6A}"/>
              </a:ext>
            </a:extLst>
          </p:cNvPr>
          <p:cNvSpPr txBox="1"/>
          <p:nvPr/>
        </p:nvSpPr>
        <p:spPr>
          <a:xfrm>
            <a:off x="5835660" y="2034379"/>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a:t>
            </a:r>
          </a:p>
        </p:txBody>
      </p:sp>
      <p:sp>
        <p:nvSpPr>
          <p:cNvPr id="59" name="[TextBox 1]">
            <a:extLst>
              <a:ext uri="{FF2B5EF4-FFF2-40B4-BE49-F238E27FC236}">
                <a16:creationId xmlns:a16="http://schemas.microsoft.com/office/drawing/2014/main" id="{62758860-5AB1-40F5-A125-AF960821DE6A}"/>
              </a:ext>
            </a:extLst>
          </p:cNvPr>
          <p:cNvSpPr txBox="1"/>
          <p:nvPr/>
        </p:nvSpPr>
        <p:spPr>
          <a:xfrm>
            <a:off x="3995747" y="203437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ffbff7dc</a:t>
            </a:r>
          </a:p>
        </p:txBody>
      </p:sp>
      <p:sp>
        <p:nvSpPr>
          <p:cNvPr id="60" name="[TextBox 1]">
            <a:extLst>
              <a:ext uri="{FF2B5EF4-FFF2-40B4-BE49-F238E27FC236}">
                <a16:creationId xmlns:a16="http://schemas.microsoft.com/office/drawing/2014/main" id="{62758860-5AB1-40F5-A125-AF960821DE6A}"/>
              </a:ext>
            </a:extLst>
          </p:cNvPr>
          <p:cNvSpPr txBox="1"/>
          <p:nvPr/>
        </p:nvSpPr>
        <p:spPr>
          <a:xfrm>
            <a:off x="7003939" y="203437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123</a:t>
            </a:r>
          </a:p>
        </p:txBody>
      </p:sp>
      <p:sp>
        <p:nvSpPr>
          <p:cNvPr id="62" name="[TextBox 1]">
            <a:extLst>
              <a:ext uri="{FF2B5EF4-FFF2-40B4-BE49-F238E27FC236}">
                <a16:creationId xmlns:a16="http://schemas.microsoft.com/office/drawing/2014/main" id="{62758860-5AB1-40F5-A125-AF960821DE6A}"/>
              </a:ext>
            </a:extLst>
          </p:cNvPr>
          <p:cNvSpPr txBox="1"/>
          <p:nvPr/>
        </p:nvSpPr>
        <p:spPr>
          <a:xfrm>
            <a:off x="7003939" y="2838525"/>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ffbff7dc</a:t>
            </a:r>
          </a:p>
        </p:txBody>
      </p:sp>
      <p:cxnSp>
        <p:nvCxnSpPr>
          <p:cNvPr id="3" name="Straight Arrow Connector 2"/>
          <p:cNvCxnSpPr>
            <a:stCxn id="59" idx="1"/>
          </p:cNvCxnSpPr>
          <p:nvPr/>
        </p:nvCxnSpPr>
        <p:spPr>
          <a:xfrm flipH="1">
            <a:off x="3006671" y="2234434"/>
            <a:ext cx="9890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a:endCxn id="62" idx="1"/>
          </p:cNvCxnSpPr>
          <p:nvPr/>
        </p:nvCxnSpPr>
        <p:spPr>
          <a:xfrm>
            <a:off x="3006671" y="2434489"/>
            <a:ext cx="3997268" cy="6040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13967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left)">
                                      <p:cBhvr>
                                        <p:cTn id="22" dur="500"/>
                                        <p:tgtEl>
                                          <p:spTgt spid="4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left)">
                                      <p:cBhvr>
                                        <p:cTn id="25" dur="500"/>
                                        <p:tgtEl>
                                          <p:spTgt spid="4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left)">
                                      <p:cBhvr>
                                        <p:cTn id="28" dur="500"/>
                                        <p:tgtEl>
                                          <p:spTgt spid="4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left)">
                                      <p:cBhvr>
                                        <p:cTn id="31" dur="500"/>
                                        <p:tgtEl>
                                          <p:spTgt spid="4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left)">
                                      <p:cBhvr>
                                        <p:cTn id="34" dur="500"/>
                                        <p:tgtEl>
                                          <p:spTgt spid="4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left)">
                                      <p:cBhvr>
                                        <p:cTn id="40" dur="500"/>
                                        <p:tgtEl>
                                          <p:spTgt spid="4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left)">
                                      <p:cBhvr>
                                        <p:cTn id="46" dur="500"/>
                                        <p:tgtEl>
                                          <p:spTgt spid="4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wipe(left)">
                                      <p:cBhvr>
                                        <p:cTn id="49" dur="500"/>
                                        <p:tgtEl>
                                          <p:spTgt spid="50"/>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left)">
                                      <p:cBhvr>
                                        <p:cTn id="52" dur="500"/>
                                        <p:tgtEl>
                                          <p:spTgt spid="5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left)">
                                      <p:cBhvr>
                                        <p:cTn id="55" dur="500"/>
                                        <p:tgtEl>
                                          <p:spTgt spid="5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wipe(left)">
                                      <p:cBhvr>
                                        <p:cTn id="58" dur="500"/>
                                        <p:tgtEl>
                                          <p:spTgt spid="5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8">
                                            <p:txEl>
                                              <p:pRg st="0" end="0"/>
                                            </p:txEl>
                                          </p:spTgt>
                                        </p:tgtEl>
                                        <p:attrNameLst>
                                          <p:attrName>style.visibility</p:attrName>
                                        </p:attrNameLst>
                                      </p:cBhvr>
                                      <p:to>
                                        <p:strVal val="visible"/>
                                      </p:to>
                                    </p:set>
                                    <p:animEffect transition="in" filter="fade">
                                      <p:cBhvr>
                                        <p:cTn id="63" dur="500"/>
                                        <p:tgtEl>
                                          <p:spTgt spid="8">
                                            <p:txEl>
                                              <p:pRg st="0" end="0"/>
                                            </p:txEl>
                                          </p:spTgt>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500"/>
                                        <p:tgtEl>
                                          <p:spTgt spid="5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fade">
                                      <p:cBhvr>
                                        <p:cTn id="70" dur="500"/>
                                        <p:tgtEl>
                                          <p:spTgt spid="5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fade">
                                      <p:cBhvr>
                                        <p:cTn id="73" dur="500"/>
                                        <p:tgtEl>
                                          <p:spTgt spid="6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8">
                                            <p:txEl>
                                              <p:pRg st="1" end="1"/>
                                            </p:txEl>
                                          </p:spTgt>
                                        </p:tgtEl>
                                        <p:attrNameLst>
                                          <p:attrName>style.visibility</p:attrName>
                                        </p:attrNameLst>
                                      </p:cBhvr>
                                      <p:to>
                                        <p:strVal val="visible"/>
                                      </p:to>
                                    </p:set>
                                    <p:animEffect transition="in" filter="fade">
                                      <p:cBhvr>
                                        <p:cTn id="78" dur="500"/>
                                        <p:tgtEl>
                                          <p:spTgt spid="8">
                                            <p:txEl>
                                              <p:pRg st="1" end="1"/>
                                            </p:txEl>
                                          </p:spTgt>
                                        </p:tgtEl>
                                      </p:cBhvr>
                                    </p:animEffec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500"/>
                                        <p:tgtEl>
                                          <p:spTgt spid="5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fade">
                                      <p:cBhvr>
                                        <p:cTn id="85" dur="500"/>
                                        <p:tgtEl>
                                          <p:spTgt spid="5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fade">
                                      <p:cBhvr>
                                        <p:cTn id="88" dur="500"/>
                                        <p:tgtEl>
                                          <p:spTgt spid="5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8">
                                            <p:txEl>
                                              <p:pRg st="2" end="2"/>
                                            </p:txEl>
                                          </p:spTgt>
                                        </p:tgtEl>
                                        <p:attrNameLst>
                                          <p:attrName>style.visibility</p:attrName>
                                        </p:attrNameLst>
                                      </p:cBhvr>
                                      <p:to>
                                        <p:strVal val="visible"/>
                                      </p:to>
                                    </p:set>
                                    <p:animEffect transition="in" filter="fade">
                                      <p:cBhvr>
                                        <p:cTn id="93" dur="500"/>
                                        <p:tgtEl>
                                          <p:spTgt spid="8">
                                            <p:txEl>
                                              <p:pRg st="2" end="2"/>
                                            </p:txEl>
                                          </p:spTgt>
                                        </p:tgtEl>
                                      </p:cBhvr>
                                    </p:animEffect>
                                  </p:childTnLst>
                                </p:cTn>
                              </p:par>
                            </p:childTnLst>
                          </p:cTn>
                        </p:par>
                        <p:par>
                          <p:cTn id="94" fill="hold">
                            <p:stCondLst>
                              <p:cond delay="500"/>
                            </p:stCondLst>
                            <p:childTnLst>
                              <p:par>
                                <p:cTn id="95" presetID="22" presetClass="entr" presetSubtype="2" fill="hold" nodeType="afterEffect">
                                  <p:stCondLst>
                                    <p:cond delay="0"/>
                                  </p:stCondLst>
                                  <p:childTnLst>
                                    <p:set>
                                      <p:cBhvr>
                                        <p:cTn id="96" dur="1" fill="hold">
                                          <p:stCondLst>
                                            <p:cond delay="0"/>
                                          </p:stCondLst>
                                        </p:cTn>
                                        <p:tgtEl>
                                          <p:spTgt spid="3"/>
                                        </p:tgtEl>
                                        <p:attrNameLst>
                                          <p:attrName>style.visibility</p:attrName>
                                        </p:attrNameLst>
                                      </p:cBhvr>
                                      <p:to>
                                        <p:strVal val="visible"/>
                                      </p:to>
                                    </p:set>
                                    <p:animEffect transition="in" filter="wipe(right)">
                                      <p:cBhvr>
                                        <p:cTn id="97" dur="500"/>
                                        <p:tgtEl>
                                          <p:spTgt spid="3"/>
                                        </p:tgtEl>
                                      </p:cBhvr>
                                    </p:animEffect>
                                  </p:childTnLst>
                                </p:cTn>
                              </p:par>
                            </p:childTnLst>
                          </p:cTn>
                        </p:par>
                        <p:par>
                          <p:cTn id="98" fill="hold">
                            <p:stCondLst>
                              <p:cond delay="1000"/>
                            </p:stCondLst>
                            <p:childTnLst>
                              <p:par>
                                <p:cTn id="99" presetID="22" presetClass="entr" presetSubtype="8" fill="hold" nodeType="after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wipe(left)">
                                      <p:cBhvr>
                                        <p:cTn id="101" dur="500"/>
                                        <p:tgtEl>
                                          <p:spTgt spid="5"/>
                                        </p:tgtEl>
                                      </p:cBhvr>
                                    </p:animEffect>
                                  </p:childTnLst>
                                </p:cTn>
                              </p:par>
                            </p:childTnLst>
                          </p:cTn>
                        </p:par>
                        <p:par>
                          <p:cTn id="102" fill="hold">
                            <p:stCondLst>
                              <p:cond delay="1500"/>
                            </p:stCondLst>
                            <p:childTnLst>
                              <p:par>
                                <p:cTn id="103" presetID="10" presetClass="entr" presetSubtype="0"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fade">
                                      <p:cBhvr>
                                        <p:cTn id="10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2" grpId="0" animBg="1"/>
      <p:bldP spid="53" grpId="0" animBg="1"/>
      <p:bldP spid="54" grpId="0" animBg="1"/>
      <p:bldP spid="55" grpId="0" animBg="1"/>
      <p:bldP spid="56" grpId="0" animBg="1"/>
      <p:bldP spid="57" grpId="0" animBg="1"/>
      <p:bldP spid="58" grpId="0" animBg="1"/>
      <p:bldP spid="59" grpId="0" animBg="1"/>
      <p:bldP spid="60" grpId="0" animBg="1"/>
      <p:bldP spid="6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1.4 Accessing Variable Through Pointer</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11</a:t>
            </a:fld>
            <a:endParaRPr dirty="0"/>
          </a:p>
        </p:txBody>
      </p:sp>
      <p:sp>
        <p:nvSpPr>
          <p:cNvPr id="24" name="Content Placeholder 1">
            <a:extLst>
              <a:ext uri="{FF2B5EF4-FFF2-40B4-BE49-F238E27FC236}">
                <a16:creationId xmlns:a16="http://schemas.microsoft.com/office/drawing/2014/main" id="{26C1C3E3-FB73-4874-A744-E98285FB4110}"/>
              </a:ext>
            </a:extLst>
          </p:cNvPr>
          <p:cNvSpPr>
            <a:spLocks noGrp="1"/>
          </p:cNvSpPr>
          <p:nvPr>
            <p:ph sz="half" idx="1"/>
          </p:nvPr>
        </p:nvSpPr>
        <p:spPr>
          <a:xfrm>
            <a:off x="457199" y="2203435"/>
            <a:ext cx="8008883" cy="1596054"/>
          </a:xfrm>
        </p:spPr>
        <p:txBody>
          <a:bodyPr>
            <a:normAutofit/>
          </a:bodyPr>
          <a:lstStyle/>
          <a:p>
            <a:pPr marL="352425" indent="-352425">
              <a:spcBef>
                <a:spcPts val="600"/>
              </a:spcBef>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Once we make </a:t>
            </a:r>
            <a:r>
              <a:rPr lang="en-US" dirty="0">
                <a:solidFill>
                  <a:srgbClr val="0000FF"/>
                </a:solidFill>
                <a:latin typeface="Arial" pitchFamily="34" charset="0"/>
                <a:cs typeface="Arial" pitchFamily="34" charset="0"/>
              </a:rPr>
              <a:t>a_ptr</a:t>
            </a:r>
            <a:r>
              <a:rPr lang="en-US" dirty="0">
                <a:latin typeface="Arial" pitchFamily="34" charset="0"/>
                <a:cs typeface="Arial" pitchFamily="34" charset="0"/>
              </a:rPr>
              <a:t> points to </a:t>
            </a:r>
            <a:r>
              <a:rPr lang="en-US" dirty="0">
                <a:solidFill>
                  <a:srgbClr val="0000FF"/>
                </a:solidFill>
                <a:latin typeface="Arial" pitchFamily="34" charset="0"/>
                <a:cs typeface="Arial" pitchFamily="34" charset="0"/>
              </a:rPr>
              <a:t>a</a:t>
            </a:r>
            <a:r>
              <a:rPr lang="en-US" dirty="0">
                <a:latin typeface="Arial" pitchFamily="34" charset="0"/>
                <a:cs typeface="Arial" pitchFamily="34" charset="0"/>
              </a:rPr>
              <a:t> (as shown above), we can now access </a:t>
            </a:r>
            <a:r>
              <a:rPr lang="en-US" dirty="0">
                <a:solidFill>
                  <a:srgbClr val="0000FF"/>
                </a:solidFill>
                <a:latin typeface="Arial" pitchFamily="34" charset="0"/>
                <a:cs typeface="Arial" pitchFamily="34" charset="0"/>
              </a:rPr>
              <a:t>a</a:t>
            </a:r>
            <a:r>
              <a:rPr lang="en-US" dirty="0">
                <a:latin typeface="Arial" pitchFamily="34" charset="0"/>
                <a:cs typeface="Arial" pitchFamily="34" charset="0"/>
              </a:rPr>
              <a:t> directly as usual, or indirectly through </a:t>
            </a:r>
            <a:r>
              <a:rPr lang="en-US" dirty="0">
                <a:solidFill>
                  <a:srgbClr val="0000FF"/>
                </a:solidFill>
                <a:latin typeface="Arial" pitchFamily="34" charset="0"/>
                <a:cs typeface="Arial" pitchFamily="34" charset="0"/>
              </a:rPr>
              <a:t>a_ptr </a:t>
            </a:r>
            <a:r>
              <a:rPr lang="en-US" dirty="0">
                <a:latin typeface="Arial" pitchFamily="34" charset="0"/>
                <a:cs typeface="Arial" pitchFamily="34" charset="0"/>
              </a:rPr>
              <a:t>by using the </a:t>
            </a:r>
            <a:r>
              <a:rPr lang="en-US" dirty="0">
                <a:solidFill>
                  <a:srgbClr val="C00000"/>
                </a:solidFill>
                <a:latin typeface="Arial" pitchFamily="34" charset="0"/>
                <a:cs typeface="Arial" pitchFamily="34" charset="0"/>
              </a:rPr>
              <a:t>indirection operator </a:t>
            </a:r>
            <a:r>
              <a:rPr lang="en-US" dirty="0">
                <a:latin typeface="Arial" pitchFamily="34" charset="0"/>
                <a:cs typeface="Arial" pitchFamily="34" charset="0"/>
              </a:rPr>
              <a:t>(also called </a:t>
            </a:r>
            <a:r>
              <a:rPr lang="en-US" dirty="0">
                <a:solidFill>
                  <a:srgbClr val="C00000"/>
                </a:solidFill>
                <a:latin typeface="Arial" pitchFamily="34" charset="0"/>
                <a:cs typeface="Arial" pitchFamily="34" charset="0"/>
              </a:rPr>
              <a:t>dereferencing operator</a:t>
            </a:r>
            <a:r>
              <a:rPr lang="en-US" dirty="0">
                <a:latin typeface="Arial" pitchFamily="34" charset="0"/>
                <a:cs typeface="Arial" pitchFamily="34" charset="0"/>
              </a:rPr>
              <a:t>) </a:t>
            </a:r>
            <a:r>
              <a:rPr lang="en-US" b="1" dirty="0">
                <a:solidFill>
                  <a:srgbClr val="C00000"/>
                </a:solidFill>
                <a:latin typeface="Arial" pitchFamily="34" charset="0"/>
                <a:cs typeface="Arial" pitchFamily="34" charset="0"/>
              </a:rPr>
              <a:t>*</a:t>
            </a:r>
            <a:endParaRPr lang="en-US" sz="2400" b="1" dirty="0">
              <a:solidFill>
                <a:srgbClr val="C00000"/>
              </a:solidFill>
              <a:latin typeface="Arial" pitchFamily="34" charset="0"/>
              <a:cs typeface="Arial" pitchFamily="34" charset="0"/>
            </a:endParaRPr>
          </a:p>
        </p:txBody>
      </p:sp>
      <p:grpSp>
        <p:nvGrpSpPr>
          <p:cNvPr id="25" name="[Group 5]">
            <a:extLst>
              <a:ext uri="{FF2B5EF4-FFF2-40B4-BE49-F238E27FC236}">
                <a16:creationId xmlns:a16="http://schemas.microsoft.com/office/drawing/2014/main" id="{D2B732BC-D254-48E9-9691-694C00B8F635}"/>
              </a:ext>
            </a:extLst>
          </p:cNvPr>
          <p:cNvGrpSpPr/>
          <p:nvPr/>
        </p:nvGrpSpPr>
        <p:grpSpPr>
          <a:xfrm>
            <a:off x="2705755" y="1138889"/>
            <a:ext cx="3539357" cy="1045044"/>
            <a:chOff x="2037693" y="5517932"/>
            <a:chExt cx="3539357" cy="1045044"/>
          </a:xfrm>
        </p:grpSpPr>
        <p:grpSp>
          <p:nvGrpSpPr>
            <p:cNvPr id="26" name="[Group 25]">
              <a:extLst>
                <a:ext uri="{FF2B5EF4-FFF2-40B4-BE49-F238E27FC236}">
                  <a16:creationId xmlns:a16="http://schemas.microsoft.com/office/drawing/2014/main" id="{4CA529E5-8FF8-46DA-A6DA-CAE512123E7D}"/>
                </a:ext>
              </a:extLst>
            </p:cNvPr>
            <p:cNvGrpSpPr/>
            <p:nvPr/>
          </p:nvGrpSpPr>
          <p:grpSpPr>
            <a:xfrm>
              <a:off x="4271141" y="5517932"/>
              <a:ext cx="1305909" cy="1045044"/>
              <a:chOff x="6910551" y="3725423"/>
              <a:chExt cx="1305909" cy="1045044"/>
            </a:xfrm>
          </p:grpSpPr>
          <p:sp>
            <p:nvSpPr>
              <p:cNvPr id="31" name="Rectangle 30">
                <a:extLst>
                  <a:ext uri="{FF2B5EF4-FFF2-40B4-BE49-F238E27FC236}">
                    <a16:creationId xmlns:a16="http://schemas.microsoft.com/office/drawing/2014/main" id="{13702320-CDEF-4074-8B6B-1EB59D7728EB}"/>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172C020B-E5BF-45C2-A410-205CAEAFB194}"/>
                  </a:ext>
                </a:extLst>
              </p:cNvPr>
              <p:cNvSpPr txBox="1"/>
              <p:nvPr/>
            </p:nvSpPr>
            <p:spPr>
              <a:xfrm>
                <a:off x="6910551" y="3725423"/>
                <a:ext cx="509751" cy="400110"/>
              </a:xfrm>
              <a:prstGeom prst="rect">
                <a:avLst/>
              </a:prstGeom>
              <a:noFill/>
            </p:spPr>
            <p:txBody>
              <a:bodyPr wrap="square" rtlCol="0">
                <a:spAutoFit/>
              </a:bodyPr>
              <a:lstStyle/>
              <a:p>
                <a:r>
                  <a:rPr lang="en-US" sz="2000" dirty="0"/>
                  <a:t>a</a:t>
                </a:r>
              </a:p>
            </p:txBody>
          </p:sp>
          <p:sp>
            <p:nvSpPr>
              <p:cNvPr id="33" name="TextBox 32">
                <a:extLst>
                  <a:ext uri="{FF2B5EF4-FFF2-40B4-BE49-F238E27FC236}">
                    <a16:creationId xmlns:a16="http://schemas.microsoft.com/office/drawing/2014/main" id="{A5E193A3-DA76-40C9-AA9B-F537C5AFBC21}"/>
                  </a:ext>
                </a:extLst>
              </p:cNvPr>
              <p:cNvSpPr txBox="1"/>
              <p:nvPr/>
            </p:nvSpPr>
            <p:spPr>
              <a:xfrm>
                <a:off x="7343445" y="4255102"/>
                <a:ext cx="711421" cy="400110"/>
              </a:xfrm>
              <a:prstGeom prst="rect">
                <a:avLst/>
              </a:prstGeom>
              <a:noFill/>
            </p:spPr>
            <p:txBody>
              <a:bodyPr wrap="square" rtlCol="0">
                <a:spAutoFit/>
              </a:bodyPr>
              <a:lstStyle/>
              <a:p>
                <a:r>
                  <a:rPr lang="en-US" sz="2000" dirty="0"/>
                  <a:t>123</a:t>
                </a:r>
              </a:p>
            </p:txBody>
          </p:sp>
        </p:grpSp>
        <p:grpSp>
          <p:nvGrpSpPr>
            <p:cNvPr id="27" name="[Group 25]">
              <a:extLst>
                <a:ext uri="{FF2B5EF4-FFF2-40B4-BE49-F238E27FC236}">
                  <a16:creationId xmlns:a16="http://schemas.microsoft.com/office/drawing/2014/main" id="{ABC444DD-FEB4-4DC3-A435-AC23A329EE18}"/>
                </a:ext>
              </a:extLst>
            </p:cNvPr>
            <p:cNvGrpSpPr/>
            <p:nvPr/>
          </p:nvGrpSpPr>
          <p:grpSpPr>
            <a:xfrm>
              <a:off x="2037693" y="5517932"/>
              <a:ext cx="1305909" cy="1045044"/>
              <a:chOff x="6910551" y="3725423"/>
              <a:chExt cx="1305909" cy="1045044"/>
            </a:xfrm>
          </p:grpSpPr>
          <p:sp>
            <p:nvSpPr>
              <p:cNvPr id="29" name="Rectangle 28">
                <a:extLst>
                  <a:ext uri="{FF2B5EF4-FFF2-40B4-BE49-F238E27FC236}">
                    <a16:creationId xmlns:a16="http://schemas.microsoft.com/office/drawing/2014/main" id="{656B3703-621B-4065-A0EF-12FD27B1B2D7}"/>
                  </a:ext>
                </a:extLst>
              </p:cNvPr>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583335DE-1C79-4B47-BAF2-C4743AD70A6D}"/>
                  </a:ext>
                </a:extLst>
              </p:cNvPr>
              <p:cNvSpPr txBox="1"/>
              <p:nvPr/>
            </p:nvSpPr>
            <p:spPr>
              <a:xfrm>
                <a:off x="6910551" y="3725423"/>
                <a:ext cx="789588" cy="400110"/>
              </a:xfrm>
              <a:prstGeom prst="rect">
                <a:avLst/>
              </a:prstGeom>
              <a:noFill/>
            </p:spPr>
            <p:txBody>
              <a:bodyPr wrap="square" rtlCol="0">
                <a:spAutoFit/>
              </a:bodyPr>
              <a:lstStyle/>
              <a:p>
                <a:r>
                  <a:rPr lang="en-US" sz="2000" dirty="0"/>
                  <a:t>a_ptr</a:t>
                </a:r>
              </a:p>
            </p:txBody>
          </p:sp>
        </p:grpSp>
        <p:cxnSp>
          <p:nvCxnSpPr>
            <p:cNvPr id="28" name="Straight Arrow Connector 27">
              <a:extLst>
                <a:ext uri="{FF2B5EF4-FFF2-40B4-BE49-F238E27FC236}">
                  <a16:creationId xmlns:a16="http://schemas.microsoft.com/office/drawing/2014/main" id="{BF422659-23F8-4184-97D3-5114A50C8AFD}"/>
                </a:ext>
              </a:extLst>
            </p:cNvPr>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34" name="[TextBox 1]">
            <a:extLst>
              <a:ext uri="{FF2B5EF4-FFF2-40B4-BE49-F238E27FC236}">
                <a16:creationId xmlns:a16="http://schemas.microsoft.com/office/drawing/2014/main" id="{62758860-5AB1-40F5-A125-AF960821DE6A}"/>
              </a:ext>
            </a:extLst>
          </p:cNvPr>
          <p:cNvSpPr txBox="1"/>
          <p:nvPr/>
        </p:nvSpPr>
        <p:spPr>
          <a:xfrm>
            <a:off x="2558609" y="3771204"/>
            <a:ext cx="5270937" cy="461665"/>
          </a:xfrm>
          <a:prstGeom prst="rect">
            <a:avLst/>
          </a:prstGeom>
          <a:solidFill>
            <a:srgbClr val="FF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printf(</a:t>
            </a:r>
            <a:r>
              <a:rPr lang="en-US" sz="2400" b="1" dirty="0">
                <a:solidFill>
                  <a:srgbClr val="008000"/>
                </a:solidFill>
                <a:latin typeface="Courier New" panose="02070309020205020404" pitchFamily="49" charset="0"/>
                <a:cs typeface="Courier New" panose="02070309020205020404" pitchFamily="49" charset="0"/>
              </a:rPr>
              <a:t>"a = </a:t>
            </a:r>
            <a:r>
              <a:rPr lang="en-US" sz="2400" b="1" dirty="0">
                <a:solidFill>
                  <a:srgbClr val="C00000"/>
                </a:solidFill>
                <a:latin typeface="Courier New" panose="02070309020205020404" pitchFamily="49" charset="0"/>
                <a:cs typeface="Courier New" panose="02070309020205020404" pitchFamily="49" charset="0"/>
              </a:rPr>
              <a:t>%d\n</a:t>
            </a:r>
            <a:r>
              <a:rPr lang="en-US" sz="2400" b="1" dirty="0">
                <a:solidFill>
                  <a:srgbClr val="00800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*a_ptr); </a:t>
            </a:r>
          </a:p>
        </p:txBody>
      </p:sp>
      <p:sp>
        <p:nvSpPr>
          <p:cNvPr id="35" name="TextBox 34">
            <a:extLst>
              <a:ext uri="{FF2B5EF4-FFF2-40B4-BE49-F238E27FC236}">
                <a16:creationId xmlns:a16="http://schemas.microsoft.com/office/drawing/2014/main" id="{1628F516-A7AE-4952-A5E4-DDBBBBBDEABD}"/>
              </a:ext>
            </a:extLst>
          </p:cNvPr>
          <p:cNvSpPr txBox="1"/>
          <p:nvPr/>
        </p:nvSpPr>
        <p:spPr>
          <a:xfrm>
            <a:off x="1517424" y="4255912"/>
            <a:ext cx="642451" cy="584775"/>
          </a:xfrm>
          <a:prstGeom prst="rect">
            <a:avLst/>
          </a:prstGeom>
          <a:noFill/>
        </p:spPr>
        <p:txBody>
          <a:bodyPr wrap="square" rtlCol="0">
            <a:spAutoFit/>
          </a:bodyPr>
          <a:lstStyle/>
          <a:p>
            <a:pPr algn="ctr"/>
            <a:r>
              <a:rPr lang="en-US" sz="3200" dirty="0">
                <a:sym typeface="Symbol" panose="05050102010706020507" pitchFamily="18" charset="2"/>
              </a:rPr>
              <a:t></a:t>
            </a:r>
            <a:endParaRPr lang="en-US" sz="3200" dirty="0"/>
          </a:p>
        </p:txBody>
      </p:sp>
      <p:sp>
        <p:nvSpPr>
          <p:cNvPr id="36" name="[TextBox 1]">
            <a:extLst>
              <a:ext uri="{FF2B5EF4-FFF2-40B4-BE49-F238E27FC236}">
                <a16:creationId xmlns:a16="http://schemas.microsoft.com/office/drawing/2014/main" id="{17D4758B-31F3-4687-8338-3796DB046BE5}"/>
              </a:ext>
            </a:extLst>
          </p:cNvPr>
          <p:cNvSpPr txBox="1"/>
          <p:nvPr/>
        </p:nvSpPr>
        <p:spPr>
          <a:xfrm>
            <a:off x="2577002" y="4309813"/>
            <a:ext cx="5270937" cy="461665"/>
          </a:xfrm>
          <a:prstGeom prst="rect">
            <a:avLst/>
          </a:prstGeom>
          <a:solidFill>
            <a:srgbClr val="FF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printf(</a:t>
            </a:r>
            <a:r>
              <a:rPr lang="en-US" sz="2400" b="1" dirty="0">
                <a:solidFill>
                  <a:srgbClr val="008000"/>
                </a:solidFill>
                <a:latin typeface="Courier New" panose="02070309020205020404" pitchFamily="49" charset="0"/>
                <a:cs typeface="Courier New" panose="02070309020205020404" pitchFamily="49" charset="0"/>
              </a:rPr>
              <a:t>"a = </a:t>
            </a:r>
            <a:r>
              <a:rPr lang="en-US" sz="2400" b="1" dirty="0">
                <a:solidFill>
                  <a:srgbClr val="C00000"/>
                </a:solidFill>
                <a:latin typeface="Courier New" panose="02070309020205020404" pitchFamily="49" charset="0"/>
                <a:cs typeface="Courier New" panose="02070309020205020404" pitchFamily="49" charset="0"/>
              </a:rPr>
              <a:t>%d\n</a:t>
            </a:r>
            <a:r>
              <a:rPr lang="en-US" sz="2400" b="1" dirty="0">
                <a:solidFill>
                  <a:srgbClr val="00800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 </a:t>
            </a:r>
          </a:p>
        </p:txBody>
      </p:sp>
      <p:cxnSp>
        <p:nvCxnSpPr>
          <p:cNvPr id="37" name="Straight Connector 36">
            <a:extLst>
              <a:ext uri="{FF2B5EF4-FFF2-40B4-BE49-F238E27FC236}">
                <a16:creationId xmlns:a16="http://schemas.microsoft.com/office/drawing/2014/main" id="{C1F07D7A-EA57-4511-923A-D884E3EADAB6}"/>
              </a:ext>
            </a:extLst>
          </p:cNvPr>
          <p:cNvCxnSpPr/>
          <p:nvPr/>
        </p:nvCxnSpPr>
        <p:spPr>
          <a:xfrm>
            <a:off x="819807" y="4894588"/>
            <a:ext cx="788275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1]">
            <a:extLst>
              <a:ext uri="{FF2B5EF4-FFF2-40B4-BE49-F238E27FC236}">
                <a16:creationId xmlns:a16="http://schemas.microsoft.com/office/drawing/2014/main" id="{8A507CE6-A73E-4884-9F1C-F53D63CA7D4B}"/>
              </a:ext>
            </a:extLst>
          </p:cNvPr>
          <p:cNvSpPr txBox="1"/>
          <p:nvPr/>
        </p:nvSpPr>
        <p:spPr>
          <a:xfrm>
            <a:off x="1378824" y="5106325"/>
            <a:ext cx="2653862" cy="461665"/>
          </a:xfrm>
          <a:prstGeom prst="rect">
            <a:avLst/>
          </a:prstGeom>
          <a:solidFill>
            <a:srgbClr val="FF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*a_ptr = 456; </a:t>
            </a:r>
          </a:p>
        </p:txBody>
      </p:sp>
      <p:sp>
        <p:nvSpPr>
          <p:cNvPr id="39" name="TextBox 38">
            <a:extLst>
              <a:ext uri="{FF2B5EF4-FFF2-40B4-BE49-F238E27FC236}">
                <a16:creationId xmlns:a16="http://schemas.microsoft.com/office/drawing/2014/main" id="{F99FFACB-3646-4C1D-8A2E-100B7E7D8526}"/>
              </a:ext>
            </a:extLst>
          </p:cNvPr>
          <p:cNvSpPr txBox="1"/>
          <p:nvPr/>
        </p:nvSpPr>
        <p:spPr>
          <a:xfrm>
            <a:off x="4280992" y="5044770"/>
            <a:ext cx="642451" cy="584775"/>
          </a:xfrm>
          <a:prstGeom prst="rect">
            <a:avLst/>
          </a:prstGeom>
          <a:noFill/>
        </p:spPr>
        <p:txBody>
          <a:bodyPr wrap="square" rtlCol="0">
            <a:spAutoFit/>
          </a:bodyPr>
          <a:lstStyle/>
          <a:p>
            <a:pPr algn="ctr"/>
            <a:r>
              <a:rPr lang="en-US" sz="3200" dirty="0">
                <a:sym typeface="Symbol" panose="05050102010706020507" pitchFamily="18" charset="2"/>
              </a:rPr>
              <a:t></a:t>
            </a:r>
            <a:endParaRPr lang="en-US" sz="3200" dirty="0"/>
          </a:p>
        </p:txBody>
      </p:sp>
      <p:sp>
        <p:nvSpPr>
          <p:cNvPr id="40" name="[TextBox 1]">
            <a:extLst>
              <a:ext uri="{FF2B5EF4-FFF2-40B4-BE49-F238E27FC236}">
                <a16:creationId xmlns:a16="http://schemas.microsoft.com/office/drawing/2014/main" id="{D5CF8D0E-0C8E-4BA7-BBB5-A6A1F2D8BF4A}"/>
              </a:ext>
            </a:extLst>
          </p:cNvPr>
          <p:cNvSpPr txBox="1"/>
          <p:nvPr/>
        </p:nvSpPr>
        <p:spPr>
          <a:xfrm>
            <a:off x="5212470" y="5106325"/>
            <a:ext cx="2025215" cy="461665"/>
          </a:xfrm>
          <a:prstGeom prst="rect">
            <a:avLst/>
          </a:prstGeom>
          <a:solidFill>
            <a:srgbClr val="FF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a = 456;</a:t>
            </a:r>
          </a:p>
        </p:txBody>
      </p:sp>
      <p:sp>
        <p:nvSpPr>
          <p:cNvPr id="41" name="TextBox 40">
            <a:extLst>
              <a:ext uri="{FF2B5EF4-FFF2-40B4-BE49-F238E27FC236}">
                <a16:creationId xmlns:a16="http://schemas.microsoft.com/office/drawing/2014/main" id="{3CAE937C-5D00-40D2-9F9B-5A76D221E22B}"/>
              </a:ext>
            </a:extLst>
          </p:cNvPr>
          <p:cNvSpPr txBox="1"/>
          <p:nvPr/>
        </p:nvSpPr>
        <p:spPr>
          <a:xfrm>
            <a:off x="2222938" y="5833813"/>
            <a:ext cx="5407572" cy="461665"/>
          </a:xfrm>
          <a:prstGeom prst="rect">
            <a:avLst/>
          </a:prstGeom>
          <a:noFill/>
        </p:spPr>
        <p:txBody>
          <a:bodyPr wrap="square" rtlCol="0">
            <a:spAutoFit/>
          </a:bodyPr>
          <a:lstStyle/>
          <a:p>
            <a:r>
              <a:rPr lang="en-US" sz="2400" dirty="0"/>
              <a:t>Hence, </a:t>
            </a:r>
            <a:r>
              <a:rPr lang="en-US" sz="2400" dirty="0">
                <a:solidFill>
                  <a:srgbClr val="0000FF"/>
                </a:solidFill>
              </a:rPr>
              <a:t>*a_ptr </a:t>
            </a:r>
            <a:r>
              <a:rPr lang="en-US" sz="2400" dirty="0"/>
              <a:t>is synonymous with </a:t>
            </a:r>
            <a:r>
              <a:rPr lang="en-US" sz="2400" dirty="0">
                <a:solidFill>
                  <a:srgbClr val="0000FF"/>
                </a:solidFill>
              </a:rPr>
              <a:t>a </a:t>
            </a:r>
          </a:p>
        </p:txBody>
      </p:sp>
    </p:spTree>
    <p:extLst>
      <p:ext uri="{BB962C8B-B14F-4D97-AF65-F5344CB8AC3E}">
        <p14:creationId xmlns:p14="http://schemas.microsoft.com/office/powerpoint/2010/main" val="3877837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dissolve">
                                      <p:cBhvr>
                                        <p:cTn id="16" dur="500"/>
                                        <p:tgtEl>
                                          <p:spTgt spid="36"/>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dissolve">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dissolve">
                                      <p:cBhvr>
                                        <p:cTn id="30" dur="500"/>
                                        <p:tgtEl>
                                          <p:spTgt spid="39"/>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dissolve">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dissolve">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animBg="1"/>
      <p:bldP spid="38" grpId="0" animBg="1"/>
      <p:bldP spid="39" grpId="0"/>
      <p:bldP spid="40" grpId="0" animBg="1"/>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dirty="0"/>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1.5 Example #1</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12</a:t>
            </a:fld>
            <a:endParaRPr dirty="0"/>
          </a:p>
        </p:txBody>
      </p:sp>
      <p:sp>
        <p:nvSpPr>
          <p:cNvPr id="7" name="TextBox 6">
            <a:extLst>
              <a:ext uri="{FF2B5EF4-FFF2-40B4-BE49-F238E27FC236}">
                <a16:creationId xmlns:a16="http://schemas.microsoft.com/office/drawing/2014/main" id="{22944770-10D1-402A-9329-37D286B7EB1E}"/>
              </a:ext>
            </a:extLst>
          </p:cNvPr>
          <p:cNvSpPr txBox="1"/>
          <p:nvPr/>
        </p:nvSpPr>
        <p:spPr>
          <a:xfrm>
            <a:off x="492132" y="1313061"/>
            <a:ext cx="6453118" cy="707886"/>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FF"/>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i = </a:t>
            </a:r>
            <a:r>
              <a:rPr lang="en-US" sz="2000" b="1" dirty="0">
                <a:solidFill>
                  <a:srgbClr val="008000"/>
                </a:solidFill>
                <a:latin typeface="Courier New" pitchFamily="49" charset="0"/>
                <a:cs typeface="Courier New" pitchFamily="49" charset="0"/>
              </a:rPr>
              <a:t>10</a:t>
            </a:r>
            <a:r>
              <a:rPr lang="en-US" sz="2000" b="1" dirty="0">
                <a:solidFill>
                  <a:srgbClr val="000000"/>
                </a:solidFill>
                <a:latin typeface="Courier New" pitchFamily="49" charset="0"/>
                <a:cs typeface="Courier New" pitchFamily="49" charset="0"/>
              </a:rPr>
              <a:t>, j = </a:t>
            </a:r>
            <a:r>
              <a:rPr lang="en-US" sz="2000" b="1" dirty="0">
                <a:solidFill>
                  <a:srgbClr val="008000"/>
                </a:solidFill>
                <a:latin typeface="Courier New" pitchFamily="49" charset="0"/>
                <a:cs typeface="Courier New" pitchFamily="49" charset="0"/>
              </a:rPr>
              <a:t>20</a:t>
            </a:r>
            <a:r>
              <a:rPr lang="en-US" sz="2000" b="1" dirty="0">
                <a:solidFill>
                  <a:srgbClr val="000000"/>
                </a:solidFill>
                <a:latin typeface="Courier New" pitchFamily="49" charset="0"/>
                <a:cs typeface="Courier New" pitchFamily="49" charset="0"/>
              </a:rPr>
              <a:t>;</a:t>
            </a:r>
          </a:p>
          <a:p>
            <a:pPr>
              <a:defRPr/>
            </a:pPr>
            <a:r>
              <a:rPr lang="en-US" sz="2000" b="1" dirty="0">
                <a:solidFill>
                  <a:srgbClr val="0000FF"/>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*p</a:t>
            </a:r>
            <a:r>
              <a:rPr lang="en-US" sz="20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p is a pointer to some int variable</a:t>
            </a:r>
            <a:endParaRPr lang="en-US" sz="1400" b="1" dirty="0">
              <a:solidFill>
                <a:srgbClr val="800000"/>
              </a:solidFill>
              <a:latin typeface="Courier New" pitchFamily="49" charset="0"/>
              <a:cs typeface="Courier New" pitchFamily="49" charset="0"/>
            </a:endParaRPr>
          </a:p>
        </p:txBody>
      </p:sp>
      <p:sp>
        <p:nvSpPr>
          <p:cNvPr id="8" name="TextBox 7">
            <a:extLst>
              <a:ext uri="{FF2B5EF4-FFF2-40B4-BE49-F238E27FC236}">
                <a16:creationId xmlns:a16="http://schemas.microsoft.com/office/drawing/2014/main" id="{C92E9CF8-86DC-46E2-8F92-B89EBBC2C2A3}"/>
              </a:ext>
            </a:extLst>
          </p:cNvPr>
          <p:cNvSpPr txBox="1"/>
          <p:nvPr/>
        </p:nvSpPr>
        <p:spPr>
          <a:xfrm>
            <a:off x="492131" y="2246078"/>
            <a:ext cx="6432865" cy="1323439"/>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00"/>
                </a:solidFill>
                <a:latin typeface="Courier New" pitchFamily="49" charset="0"/>
                <a:cs typeface="Courier New" pitchFamily="49" charset="0"/>
              </a:rPr>
              <a:t>p = </a:t>
            </a:r>
            <a:r>
              <a:rPr lang="en-US" sz="2000" b="1" dirty="0">
                <a:solidFill>
                  <a:schemeClr val="tx1"/>
                </a:solidFill>
                <a:latin typeface="Courier New" pitchFamily="49" charset="0"/>
                <a:cs typeface="Courier New" pitchFamily="49" charset="0"/>
              </a:rPr>
              <a:t>&amp;i</a:t>
            </a:r>
            <a:r>
              <a:rPr lang="en-US" sz="20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p now stores the address of variable i</a:t>
            </a:r>
          </a:p>
          <a:p>
            <a:pPr>
              <a:defRPr/>
            </a:pPr>
            <a:endParaRPr lang="en-US" sz="2000" b="1" dirty="0">
              <a:solidFill>
                <a:srgbClr val="000000"/>
              </a:solidFill>
              <a:latin typeface="Courier New" pitchFamily="49" charset="0"/>
              <a:cs typeface="Courier New" pitchFamily="49" charset="0"/>
            </a:endParaRPr>
          </a:p>
          <a:p>
            <a:pPr>
              <a:defRPr/>
            </a:pPr>
            <a:endParaRPr lang="en-US" sz="2000" b="1" dirty="0">
              <a:solidFill>
                <a:srgbClr val="000000"/>
              </a:solidFill>
              <a:latin typeface="Courier New" pitchFamily="49" charset="0"/>
              <a:cs typeface="Courier New" pitchFamily="49" charset="0"/>
            </a:endParaRPr>
          </a:p>
          <a:p>
            <a:pPr>
              <a:defRPr/>
            </a:pPr>
            <a:r>
              <a:rPr lang="en-US" sz="2000" b="1" dirty="0">
                <a:solidFill>
                  <a:srgbClr val="000000"/>
                </a:solidFill>
                <a:latin typeface="Courier New" pitchFamily="49" charset="0"/>
                <a:cs typeface="Courier New" pitchFamily="49" charset="0"/>
              </a:rPr>
              <a:t>printf(</a:t>
            </a:r>
            <a:r>
              <a:rPr lang="en-US" sz="2000" b="1" dirty="0">
                <a:solidFill>
                  <a:srgbClr val="006600"/>
                </a:solidFill>
                <a:latin typeface="Courier New" pitchFamily="49" charset="0"/>
                <a:cs typeface="Courier New" pitchFamily="49" charset="0"/>
              </a:rPr>
              <a:t>"value of i is </a:t>
            </a:r>
            <a:r>
              <a:rPr lang="en-US" sz="2000" b="1" dirty="0">
                <a:solidFill>
                  <a:srgbClr val="FF0000"/>
                </a:solidFill>
                <a:latin typeface="Courier New" pitchFamily="49" charset="0"/>
                <a:cs typeface="Courier New" pitchFamily="49" charset="0"/>
              </a:rPr>
              <a:t>%d\n</a:t>
            </a:r>
            <a:r>
              <a:rPr lang="en-US" sz="2000" b="1" dirty="0">
                <a:solidFill>
                  <a:srgbClr val="006600"/>
                </a:solidFill>
                <a:latin typeface="Courier New" pitchFamily="49" charset="0"/>
                <a:cs typeface="Courier New" pitchFamily="49" charset="0"/>
              </a:rPr>
              <a:t>"</a:t>
            </a:r>
            <a:r>
              <a:rPr lang="en-US" sz="2000" b="1" dirty="0">
                <a:solidFill>
                  <a:srgbClr val="000000"/>
                </a:solidFill>
                <a:latin typeface="Courier New" pitchFamily="49" charset="0"/>
                <a:cs typeface="Courier New" pitchFamily="49" charset="0"/>
              </a:rPr>
              <a:t>, *p); </a:t>
            </a:r>
            <a:endParaRPr lang="en-US" sz="2000" b="1" dirty="0">
              <a:solidFill>
                <a:srgbClr val="800000"/>
              </a:solidFill>
              <a:latin typeface="Courier New" pitchFamily="49" charset="0"/>
              <a:cs typeface="Courier New" pitchFamily="49" charset="0"/>
            </a:endParaRPr>
          </a:p>
        </p:txBody>
      </p:sp>
      <p:grpSp>
        <p:nvGrpSpPr>
          <p:cNvPr id="9" name="Group 8">
            <a:extLst>
              <a:ext uri="{FF2B5EF4-FFF2-40B4-BE49-F238E27FC236}">
                <a16:creationId xmlns:a16="http://schemas.microsoft.com/office/drawing/2014/main" id="{9B3EE1D9-810A-4DBF-91B4-8D7461C98D6F}"/>
              </a:ext>
            </a:extLst>
          </p:cNvPr>
          <p:cNvGrpSpPr/>
          <p:nvPr/>
        </p:nvGrpSpPr>
        <p:grpSpPr>
          <a:xfrm>
            <a:off x="6391275" y="1253544"/>
            <a:ext cx="2047875" cy="511556"/>
            <a:chOff x="6391275" y="1253544"/>
            <a:chExt cx="2047875" cy="511556"/>
          </a:xfrm>
        </p:grpSpPr>
        <p:grpSp>
          <p:nvGrpSpPr>
            <p:cNvPr id="10" name="Group 13">
              <a:extLst>
                <a:ext uri="{FF2B5EF4-FFF2-40B4-BE49-F238E27FC236}">
                  <a16:creationId xmlns:a16="http://schemas.microsoft.com/office/drawing/2014/main" id="{25046AA6-23AA-418D-B127-356611B01B50}"/>
                </a:ext>
              </a:extLst>
            </p:cNvPr>
            <p:cNvGrpSpPr>
              <a:grpSpLocks/>
            </p:cNvGrpSpPr>
            <p:nvPr/>
          </p:nvGrpSpPr>
          <p:grpSpPr bwMode="auto">
            <a:xfrm>
              <a:off x="6391275" y="1253544"/>
              <a:ext cx="799269" cy="511556"/>
              <a:chOff x="4834756" y="1996965"/>
              <a:chExt cx="798785" cy="511975"/>
            </a:xfrm>
          </p:grpSpPr>
          <p:sp>
            <p:nvSpPr>
              <p:cNvPr id="16" name="TextBox 9">
                <a:extLst>
                  <a:ext uri="{FF2B5EF4-FFF2-40B4-BE49-F238E27FC236}">
                    <a16:creationId xmlns:a16="http://schemas.microsoft.com/office/drawing/2014/main" id="{4C11423F-0F60-4BA4-8415-7C56E6169803}"/>
                  </a:ext>
                </a:extLst>
              </p:cNvPr>
              <p:cNvSpPr txBox="1">
                <a:spLocks noChangeArrowheads="1"/>
              </p:cNvSpPr>
              <p:nvPr/>
            </p:nvSpPr>
            <p:spPr bwMode="auto">
              <a:xfrm>
                <a:off x="4834756" y="1996965"/>
                <a:ext cx="336331" cy="338554"/>
              </a:xfrm>
              <a:prstGeom prst="rect">
                <a:avLst/>
              </a:prstGeom>
              <a:noFill/>
              <a:ln w="9525">
                <a:noFill/>
                <a:miter lim="800000"/>
                <a:headEnd/>
                <a:tailEnd/>
              </a:ln>
            </p:spPr>
            <p:txBody>
              <a:bodyPr>
                <a:spAutoFit/>
              </a:bodyPr>
              <a:lstStyle/>
              <a:p>
                <a:r>
                  <a:rPr lang="en-US" sz="1600" dirty="0">
                    <a:latin typeface="Calibri" pitchFamily="34" charset="0"/>
                  </a:rPr>
                  <a:t>i</a:t>
                </a:r>
                <a:endParaRPr lang="en-SG" sz="1600" dirty="0">
                  <a:latin typeface="Calibri" pitchFamily="34" charset="0"/>
                </a:endParaRPr>
              </a:p>
            </p:txBody>
          </p:sp>
          <p:sp>
            <p:nvSpPr>
              <p:cNvPr id="17" name="TextBox 10">
                <a:extLst>
                  <a:ext uri="{FF2B5EF4-FFF2-40B4-BE49-F238E27FC236}">
                    <a16:creationId xmlns:a16="http://schemas.microsoft.com/office/drawing/2014/main" id="{1EB86B66-49D7-4BBF-B6F4-D59C080B0EF9}"/>
                  </a:ext>
                </a:extLst>
              </p:cNvPr>
              <p:cNvSpPr txBox="1">
                <a:spLocks noChangeArrowheads="1"/>
              </p:cNvSpPr>
              <p:nvPr/>
            </p:nvSpPr>
            <p:spPr bwMode="auto">
              <a:xfrm>
                <a:off x="5102769" y="2170386"/>
                <a:ext cx="530772" cy="338554"/>
              </a:xfrm>
              <a:prstGeom prst="rect">
                <a:avLst/>
              </a:prstGeom>
              <a:solidFill>
                <a:srgbClr val="FFCC66"/>
              </a:solidFill>
              <a:ln w="9525">
                <a:solidFill>
                  <a:schemeClr val="tx1"/>
                </a:solidFill>
                <a:miter lim="800000"/>
                <a:headEnd/>
                <a:tailEnd/>
              </a:ln>
            </p:spPr>
            <p:txBody>
              <a:bodyPr>
                <a:spAutoFit/>
              </a:bodyPr>
              <a:lstStyle/>
              <a:p>
                <a:pPr algn="ctr"/>
                <a:r>
                  <a:rPr lang="en-US" sz="1600" dirty="0">
                    <a:latin typeface="Calibri" pitchFamily="34" charset="0"/>
                  </a:rPr>
                  <a:t>10</a:t>
                </a:r>
                <a:endParaRPr lang="en-SG" sz="1600" dirty="0">
                  <a:latin typeface="Calibri" pitchFamily="34" charset="0"/>
                </a:endParaRPr>
              </a:p>
            </p:txBody>
          </p:sp>
        </p:grpSp>
        <p:grpSp>
          <p:nvGrpSpPr>
            <p:cNvPr id="12" name="Group 14">
              <a:extLst>
                <a:ext uri="{FF2B5EF4-FFF2-40B4-BE49-F238E27FC236}">
                  <a16:creationId xmlns:a16="http://schemas.microsoft.com/office/drawing/2014/main" id="{9A184F7B-0256-4C77-829A-56B92769981F}"/>
                </a:ext>
              </a:extLst>
            </p:cNvPr>
            <p:cNvGrpSpPr>
              <a:grpSpLocks/>
            </p:cNvGrpSpPr>
            <p:nvPr/>
          </p:nvGrpSpPr>
          <p:grpSpPr bwMode="auto">
            <a:xfrm>
              <a:off x="7639879" y="1253544"/>
              <a:ext cx="799271" cy="511556"/>
              <a:chOff x="6027681" y="2023240"/>
              <a:chExt cx="798787" cy="511975"/>
            </a:xfrm>
          </p:grpSpPr>
          <p:sp>
            <p:nvSpPr>
              <p:cNvPr id="13" name="TextBox 11">
                <a:extLst>
                  <a:ext uri="{FF2B5EF4-FFF2-40B4-BE49-F238E27FC236}">
                    <a16:creationId xmlns:a16="http://schemas.microsoft.com/office/drawing/2014/main" id="{4A045FFE-CC45-4CE5-8E23-A21AE0A3FACD}"/>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a:latin typeface="Calibri" pitchFamily="34" charset="0"/>
                  </a:rPr>
                  <a:t>j</a:t>
                </a:r>
                <a:endParaRPr lang="en-SG" sz="1600" dirty="0">
                  <a:latin typeface="Calibri" pitchFamily="34" charset="0"/>
                </a:endParaRPr>
              </a:p>
            </p:txBody>
          </p:sp>
          <p:sp>
            <p:nvSpPr>
              <p:cNvPr id="15" name="TextBox 12">
                <a:extLst>
                  <a:ext uri="{FF2B5EF4-FFF2-40B4-BE49-F238E27FC236}">
                    <a16:creationId xmlns:a16="http://schemas.microsoft.com/office/drawing/2014/main" id="{E4319F15-85C8-49DE-B80F-39F30E0CA7B5}"/>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dirty="0">
                    <a:latin typeface="Calibri" pitchFamily="34" charset="0"/>
                  </a:rPr>
                  <a:t>20</a:t>
                </a:r>
                <a:endParaRPr lang="en-SG" sz="1600" dirty="0">
                  <a:latin typeface="Calibri" pitchFamily="34" charset="0"/>
                </a:endParaRPr>
              </a:p>
            </p:txBody>
          </p:sp>
        </p:grpSp>
      </p:grpSp>
      <p:grpSp>
        <p:nvGrpSpPr>
          <p:cNvPr id="18" name="Group 15">
            <a:extLst>
              <a:ext uri="{FF2B5EF4-FFF2-40B4-BE49-F238E27FC236}">
                <a16:creationId xmlns:a16="http://schemas.microsoft.com/office/drawing/2014/main" id="{4D3753A2-5AF7-463C-992B-EB8C8B6042AD}"/>
              </a:ext>
            </a:extLst>
          </p:cNvPr>
          <p:cNvGrpSpPr>
            <a:grpSpLocks/>
          </p:cNvGrpSpPr>
          <p:nvPr/>
        </p:nvGrpSpPr>
        <p:grpSpPr bwMode="auto">
          <a:xfrm>
            <a:off x="7032477" y="2019925"/>
            <a:ext cx="799271" cy="511556"/>
            <a:chOff x="6027681" y="2023240"/>
            <a:chExt cx="798787" cy="511975"/>
          </a:xfrm>
        </p:grpSpPr>
        <p:sp>
          <p:nvSpPr>
            <p:cNvPr id="19" name="TextBox 16">
              <a:extLst>
                <a:ext uri="{FF2B5EF4-FFF2-40B4-BE49-F238E27FC236}">
                  <a16:creationId xmlns:a16="http://schemas.microsoft.com/office/drawing/2014/main" id="{678824DE-6346-4DE0-8E38-6453D32F108A}"/>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a:latin typeface="Calibri" pitchFamily="34" charset="0"/>
                </a:rPr>
                <a:t>p</a:t>
              </a:r>
              <a:endParaRPr lang="en-SG" sz="1600" dirty="0">
                <a:latin typeface="Calibri" pitchFamily="34" charset="0"/>
              </a:endParaRPr>
            </a:p>
          </p:txBody>
        </p:sp>
        <p:sp>
          <p:nvSpPr>
            <p:cNvPr id="20" name="TextBox 17">
              <a:extLst>
                <a:ext uri="{FF2B5EF4-FFF2-40B4-BE49-F238E27FC236}">
                  <a16:creationId xmlns:a16="http://schemas.microsoft.com/office/drawing/2014/main" id="{A9057D10-1448-48CC-89CB-18BB7F3F70AA}"/>
                </a:ext>
              </a:extLst>
            </p:cNvPr>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dirty="0">
                <a:latin typeface="Calibri" pitchFamily="34" charset="0"/>
                <a:cs typeface="Arial" pitchFamily="34" charset="0"/>
              </a:endParaRPr>
            </a:p>
          </p:txBody>
        </p:sp>
      </p:grpSp>
      <p:cxnSp>
        <p:nvCxnSpPr>
          <p:cNvPr id="22" name="Straight Arrow Connector 21">
            <a:extLst>
              <a:ext uri="{FF2B5EF4-FFF2-40B4-BE49-F238E27FC236}">
                <a16:creationId xmlns:a16="http://schemas.microsoft.com/office/drawing/2014/main" id="{D2AACD26-2A55-46D6-B9A6-BE1F70E59DB8}"/>
              </a:ext>
            </a:extLst>
          </p:cNvPr>
          <p:cNvCxnSpPr>
            <a:cxnSpLocks noChangeShapeType="1"/>
          </p:cNvCxnSpPr>
          <p:nvPr/>
        </p:nvCxnSpPr>
        <p:spPr bwMode="auto">
          <a:xfrm rot="16200000" flipV="1">
            <a:off x="7134225" y="1909181"/>
            <a:ext cx="538163" cy="354013"/>
          </a:xfrm>
          <a:prstGeom prst="straightConnector1">
            <a:avLst/>
          </a:prstGeom>
          <a:noFill/>
          <a:ln w="19050" cap="sq" algn="ctr">
            <a:solidFill>
              <a:srgbClr val="0000FF"/>
            </a:solidFill>
            <a:round/>
            <a:headEnd/>
            <a:tailEnd type="triangle" w="med" len="med"/>
          </a:ln>
        </p:spPr>
      </p:cxnSp>
      <p:sp>
        <p:nvSpPr>
          <p:cNvPr id="23" name="TextBox 22">
            <a:extLst>
              <a:ext uri="{FF2B5EF4-FFF2-40B4-BE49-F238E27FC236}">
                <a16:creationId xmlns:a16="http://schemas.microsoft.com/office/drawing/2014/main" id="{1A07656F-DD14-466D-B9B9-D4FDB93B97D6}"/>
              </a:ext>
            </a:extLst>
          </p:cNvPr>
          <p:cNvSpPr txBox="1"/>
          <p:nvPr/>
        </p:nvSpPr>
        <p:spPr>
          <a:xfrm>
            <a:off x="5990897" y="3147537"/>
            <a:ext cx="2752140" cy="400050"/>
          </a:xfrm>
          <a:prstGeom prst="rect">
            <a:avLst/>
          </a:prstGeom>
          <a:solidFill>
            <a:srgbClr val="FFFFCC"/>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latin typeface="Courier New" pitchFamily="49" charset="0"/>
                <a:cs typeface="Courier New" pitchFamily="49" charset="0"/>
              </a:rPr>
              <a:t>value of i is 10</a:t>
            </a:r>
          </a:p>
        </p:txBody>
      </p:sp>
      <p:sp>
        <p:nvSpPr>
          <p:cNvPr id="25" name="TextBox 24">
            <a:extLst>
              <a:ext uri="{FF2B5EF4-FFF2-40B4-BE49-F238E27FC236}">
                <a16:creationId xmlns:a16="http://schemas.microsoft.com/office/drawing/2014/main" id="{2E445E01-E3F3-48C7-820E-C56B89540E64}"/>
              </a:ext>
            </a:extLst>
          </p:cNvPr>
          <p:cNvSpPr txBox="1">
            <a:spLocks noChangeArrowheads="1"/>
          </p:cNvSpPr>
          <p:nvPr/>
        </p:nvSpPr>
        <p:spPr bwMode="auto">
          <a:xfrm>
            <a:off x="3708400" y="2656845"/>
            <a:ext cx="2851142" cy="369332"/>
          </a:xfrm>
          <a:prstGeom prst="rect">
            <a:avLst/>
          </a:prstGeom>
          <a:noFill/>
          <a:ln w="9525">
            <a:noFill/>
            <a:miter lim="800000"/>
            <a:headEnd/>
            <a:tailEnd/>
          </a:ln>
        </p:spPr>
        <p:txBody>
          <a:bodyPr wrap="square">
            <a:spAutoFit/>
          </a:bodyPr>
          <a:lstStyle/>
          <a:p>
            <a:r>
              <a:rPr lang="en-US" dirty="0"/>
              <a:t>Now </a:t>
            </a:r>
            <a:r>
              <a:rPr lang="en-US" b="1" dirty="0">
                <a:latin typeface="Courier New" pitchFamily="49" charset="0"/>
                <a:cs typeface="Courier New" pitchFamily="49" charset="0"/>
              </a:rPr>
              <a:t>*p</a:t>
            </a:r>
            <a:r>
              <a:rPr lang="en-US" dirty="0"/>
              <a:t> is equivalent to </a:t>
            </a:r>
            <a:r>
              <a:rPr lang="en-US" b="1" dirty="0">
                <a:latin typeface="Courier New" pitchFamily="49" charset="0"/>
                <a:cs typeface="Courier New" pitchFamily="49" charset="0"/>
              </a:rPr>
              <a:t>i</a:t>
            </a:r>
          </a:p>
        </p:txBody>
      </p:sp>
      <p:sp>
        <p:nvSpPr>
          <p:cNvPr id="26" name="Oval 44">
            <a:extLst>
              <a:ext uri="{FF2B5EF4-FFF2-40B4-BE49-F238E27FC236}">
                <a16:creationId xmlns:a16="http://schemas.microsoft.com/office/drawing/2014/main" id="{E5A5B8A4-5411-4FAB-9C26-49A357F2E122}"/>
              </a:ext>
            </a:extLst>
          </p:cNvPr>
          <p:cNvSpPr>
            <a:spLocks noChangeArrowheads="1"/>
          </p:cNvSpPr>
          <p:nvPr/>
        </p:nvSpPr>
        <p:spPr bwMode="auto">
          <a:xfrm>
            <a:off x="1133908" y="1625780"/>
            <a:ext cx="447795" cy="436487"/>
          </a:xfrm>
          <a:prstGeom prst="ellipse">
            <a:avLst/>
          </a:prstGeom>
          <a:noFill/>
          <a:ln w="28575" cap="sq" algn="ctr">
            <a:solidFill>
              <a:srgbClr val="C00000"/>
            </a:solidFill>
            <a:round/>
            <a:headEnd type="none" w="sm" len="sm"/>
            <a:tailEnd type="none" w="sm" len="sm"/>
          </a:ln>
        </p:spPr>
        <p:txBody>
          <a:bodyPr/>
          <a:lstStyle/>
          <a:p>
            <a:endParaRPr lang="en-SG" dirty="0">
              <a:solidFill>
                <a:srgbClr val="C00000"/>
              </a:solidFill>
            </a:endParaRPr>
          </a:p>
        </p:txBody>
      </p:sp>
      <p:sp>
        <p:nvSpPr>
          <p:cNvPr id="27" name="Oval 44">
            <a:extLst>
              <a:ext uri="{FF2B5EF4-FFF2-40B4-BE49-F238E27FC236}">
                <a16:creationId xmlns:a16="http://schemas.microsoft.com/office/drawing/2014/main" id="{A22A1B43-F60B-48A3-AB30-2B7B00C14EE0}"/>
              </a:ext>
            </a:extLst>
          </p:cNvPr>
          <p:cNvSpPr>
            <a:spLocks noChangeArrowheads="1"/>
          </p:cNvSpPr>
          <p:nvPr/>
        </p:nvSpPr>
        <p:spPr bwMode="auto">
          <a:xfrm>
            <a:off x="1133908" y="2246078"/>
            <a:ext cx="470848" cy="428512"/>
          </a:xfrm>
          <a:prstGeom prst="ellipse">
            <a:avLst/>
          </a:prstGeom>
          <a:noFill/>
          <a:ln w="28575" cap="sq" algn="ctr">
            <a:solidFill>
              <a:srgbClr val="C00000"/>
            </a:solidFill>
            <a:round/>
            <a:headEnd type="none" w="sm" len="sm"/>
            <a:tailEnd type="none" w="sm" len="sm"/>
          </a:ln>
        </p:spPr>
        <p:txBody>
          <a:bodyPr/>
          <a:lstStyle/>
          <a:p>
            <a:endParaRPr lang="en-SG" dirty="0"/>
          </a:p>
        </p:txBody>
      </p:sp>
      <p:grpSp>
        <p:nvGrpSpPr>
          <p:cNvPr id="28" name="Group 27">
            <a:extLst>
              <a:ext uri="{FF2B5EF4-FFF2-40B4-BE49-F238E27FC236}">
                <a16:creationId xmlns:a16="http://schemas.microsoft.com/office/drawing/2014/main" id="{678DC8AE-0990-4F74-A836-6FC38D86C9A6}"/>
              </a:ext>
            </a:extLst>
          </p:cNvPr>
          <p:cNvGrpSpPr/>
          <p:nvPr/>
        </p:nvGrpSpPr>
        <p:grpSpPr>
          <a:xfrm>
            <a:off x="2267519" y="2548635"/>
            <a:ext cx="1348740" cy="519335"/>
            <a:chOff x="2727960" y="5916003"/>
            <a:chExt cx="1348740" cy="519335"/>
          </a:xfrm>
        </p:grpSpPr>
        <p:sp>
          <p:nvSpPr>
            <p:cNvPr id="29" name="Right Arrow 40">
              <a:extLst>
                <a:ext uri="{FF2B5EF4-FFF2-40B4-BE49-F238E27FC236}">
                  <a16:creationId xmlns:a16="http://schemas.microsoft.com/office/drawing/2014/main" id="{CCF559E0-68CF-48D0-8493-A71101177903}"/>
                </a:ext>
              </a:extLst>
            </p:cNvPr>
            <p:cNvSpPr/>
            <p:nvPr/>
          </p:nvSpPr>
          <p:spPr bwMode="auto">
            <a:xfrm>
              <a:off x="2727960" y="5916003"/>
              <a:ext cx="1348740" cy="519335"/>
            </a:xfrm>
            <a:prstGeom prst="right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30" name="TextBox 29">
              <a:extLst>
                <a:ext uri="{FF2B5EF4-FFF2-40B4-BE49-F238E27FC236}">
                  <a16:creationId xmlns:a16="http://schemas.microsoft.com/office/drawing/2014/main" id="{6EC8FFBD-B639-4EA1-9BEE-AB43D90CF6E2}"/>
                </a:ext>
              </a:extLst>
            </p:cNvPr>
            <p:cNvSpPr txBox="1"/>
            <p:nvPr/>
          </p:nvSpPr>
          <p:spPr>
            <a:xfrm>
              <a:off x="2827020" y="6008616"/>
              <a:ext cx="1249680" cy="338554"/>
            </a:xfrm>
            <a:prstGeom prst="rect">
              <a:avLst/>
            </a:prstGeom>
            <a:noFill/>
          </p:spPr>
          <p:txBody>
            <a:bodyPr wrap="square" rtlCol="0">
              <a:spAutoFit/>
            </a:bodyPr>
            <a:lstStyle/>
            <a:p>
              <a:r>
                <a:rPr lang="en-US" sz="1600" dirty="0"/>
                <a:t>Important!</a:t>
              </a:r>
            </a:p>
          </p:txBody>
        </p:sp>
      </p:grpSp>
      <p:sp>
        <p:nvSpPr>
          <p:cNvPr id="31" name="TextBox 30">
            <a:extLst>
              <a:ext uri="{FF2B5EF4-FFF2-40B4-BE49-F238E27FC236}">
                <a16:creationId xmlns:a16="http://schemas.microsoft.com/office/drawing/2014/main" id="{620E4FD3-8FC3-4B21-B481-F8A804D379E5}"/>
              </a:ext>
            </a:extLst>
          </p:cNvPr>
          <p:cNvSpPr txBox="1"/>
          <p:nvPr/>
        </p:nvSpPr>
        <p:spPr>
          <a:xfrm>
            <a:off x="492131" y="3697288"/>
            <a:ext cx="7073894" cy="8925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1889125" algn="l"/>
              </a:tabLst>
              <a:defRPr/>
            </a:pPr>
            <a:r>
              <a:rPr lang="en-US" sz="1600" b="1" dirty="0">
                <a:solidFill>
                  <a:srgbClr val="800000"/>
                </a:solidFill>
                <a:latin typeface="Courier New" pitchFamily="49" charset="0"/>
                <a:cs typeface="Courier New" pitchFamily="49" charset="0"/>
              </a:rPr>
              <a:t>// *p accesses the value of pointed/referred variable </a:t>
            </a:r>
          </a:p>
          <a:p>
            <a:pPr>
              <a:tabLst>
                <a:tab pos="1939925" algn="l"/>
              </a:tabLst>
              <a:defRPr/>
            </a:pPr>
            <a:r>
              <a:rPr lang="en-US" sz="2000" b="1" dirty="0">
                <a:solidFill>
                  <a:srgbClr val="000000"/>
                </a:solidFill>
                <a:latin typeface="Courier New" pitchFamily="49" charset="0"/>
                <a:cs typeface="Courier New" pitchFamily="49" charset="0"/>
              </a:rPr>
              <a:t>*p = *p + </a:t>
            </a:r>
            <a:r>
              <a:rPr lang="en-US" sz="2000" b="1" dirty="0">
                <a:solidFill>
                  <a:srgbClr val="006600"/>
                </a:solidFill>
                <a:latin typeface="Courier New" pitchFamily="49" charset="0"/>
                <a:cs typeface="Courier New" pitchFamily="49" charset="0"/>
              </a:rPr>
              <a:t>2</a:t>
            </a:r>
            <a:r>
              <a:rPr lang="en-US" sz="20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increment *p (which is i) by 2</a:t>
            </a:r>
            <a:endParaRPr lang="en-US" sz="1400" b="1" dirty="0">
              <a:solidFill>
                <a:srgbClr val="800000"/>
              </a:solidFill>
              <a:latin typeface="Courier New" pitchFamily="49" charset="0"/>
              <a:cs typeface="Courier New" pitchFamily="49" charset="0"/>
            </a:endParaRPr>
          </a:p>
          <a:p>
            <a:pPr>
              <a:tabLst>
                <a:tab pos="1939925" algn="l"/>
              </a:tabLst>
              <a:defRPr/>
            </a:pPr>
            <a:r>
              <a:rPr lang="en-US" sz="1600" b="1" dirty="0">
                <a:solidFill>
                  <a:srgbClr val="800000"/>
                </a:solidFill>
                <a:latin typeface="Courier New" pitchFamily="49" charset="0"/>
                <a:cs typeface="Courier New" pitchFamily="49" charset="0"/>
              </a:rPr>
              <a:t>	// same effect as: </a:t>
            </a:r>
            <a:r>
              <a:rPr lang="en-US" sz="1600" b="1" dirty="0">
                <a:solidFill>
                  <a:schemeClr val="tx1"/>
                </a:solidFill>
                <a:latin typeface="Courier New" pitchFamily="49" charset="0"/>
                <a:cs typeface="Courier New" pitchFamily="49" charset="0"/>
              </a:rPr>
              <a:t>i = i + </a:t>
            </a:r>
            <a:r>
              <a:rPr lang="en-US" sz="1600" b="1" dirty="0">
                <a:solidFill>
                  <a:srgbClr val="006600"/>
                </a:solidFill>
                <a:latin typeface="Courier New" pitchFamily="49" charset="0"/>
                <a:cs typeface="Courier New" pitchFamily="49" charset="0"/>
              </a:rPr>
              <a:t>2</a:t>
            </a:r>
            <a:r>
              <a:rPr lang="en-US" sz="1600" b="1" dirty="0">
                <a:solidFill>
                  <a:schemeClr val="tx1"/>
                </a:solidFill>
                <a:latin typeface="Courier New" pitchFamily="49" charset="0"/>
                <a:cs typeface="Courier New" pitchFamily="49" charset="0"/>
              </a:rPr>
              <a:t>;</a:t>
            </a:r>
          </a:p>
        </p:txBody>
      </p:sp>
      <p:grpSp>
        <p:nvGrpSpPr>
          <p:cNvPr id="32" name="Group 23">
            <a:extLst>
              <a:ext uri="{FF2B5EF4-FFF2-40B4-BE49-F238E27FC236}">
                <a16:creationId xmlns:a16="http://schemas.microsoft.com/office/drawing/2014/main" id="{34C2AFEA-FAAC-46E0-A6F5-4003443BDB8B}"/>
              </a:ext>
            </a:extLst>
          </p:cNvPr>
          <p:cNvGrpSpPr>
            <a:grpSpLocks/>
          </p:cNvGrpSpPr>
          <p:nvPr/>
        </p:nvGrpSpPr>
        <p:grpSpPr bwMode="auto">
          <a:xfrm>
            <a:off x="6769894" y="1119316"/>
            <a:ext cx="633412" cy="547688"/>
            <a:chOff x="6903720" y="1785098"/>
            <a:chExt cx="633680" cy="546622"/>
          </a:xfrm>
        </p:grpSpPr>
        <p:cxnSp>
          <p:nvCxnSpPr>
            <p:cNvPr id="33" name="Straight Connector 21">
              <a:extLst>
                <a:ext uri="{FF2B5EF4-FFF2-40B4-BE49-F238E27FC236}">
                  <a16:creationId xmlns:a16="http://schemas.microsoft.com/office/drawing/2014/main" id="{4AE19A08-B585-4548-8869-2130B613EC27}"/>
                </a:ext>
              </a:extLst>
            </p:cNvPr>
            <p:cNvCxnSpPr>
              <a:cxnSpLocks noChangeShapeType="1"/>
            </p:cNvCxnSpPr>
            <p:nvPr/>
          </p:nvCxnSpPr>
          <p:spPr bwMode="auto">
            <a:xfrm rot="10800000" flipV="1">
              <a:off x="6903720" y="2137410"/>
              <a:ext cx="297180" cy="194310"/>
            </a:xfrm>
            <a:prstGeom prst="line">
              <a:avLst/>
            </a:prstGeom>
            <a:noFill/>
            <a:ln w="19050" cap="sq" algn="ctr">
              <a:solidFill>
                <a:srgbClr val="FF0000"/>
              </a:solidFill>
              <a:round/>
              <a:headEnd type="none" w="sm" len="sm"/>
              <a:tailEnd type="none" w="sm" len="sm"/>
            </a:ln>
          </p:spPr>
        </p:cxnSp>
        <p:sp>
          <p:nvSpPr>
            <p:cNvPr id="34" name="TextBox 12">
              <a:extLst>
                <a:ext uri="{FF2B5EF4-FFF2-40B4-BE49-F238E27FC236}">
                  <a16:creationId xmlns:a16="http://schemas.microsoft.com/office/drawing/2014/main" id="{636E79D5-895A-4603-8C68-447F5AB92519}"/>
                </a:ext>
              </a:extLst>
            </p:cNvPr>
            <p:cNvSpPr txBox="1">
              <a:spLocks noChangeArrowheads="1"/>
            </p:cNvSpPr>
            <p:nvPr/>
          </p:nvSpPr>
          <p:spPr bwMode="auto">
            <a:xfrm>
              <a:off x="7006648" y="1785098"/>
              <a:ext cx="530752" cy="338025"/>
            </a:xfrm>
            <a:prstGeom prst="rect">
              <a:avLst/>
            </a:prstGeom>
            <a:noFill/>
            <a:ln w="9525">
              <a:noFill/>
              <a:miter lim="800000"/>
              <a:headEnd/>
              <a:tailEnd/>
            </a:ln>
          </p:spPr>
          <p:txBody>
            <a:bodyPr>
              <a:spAutoFit/>
            </a:bodyPr>
            <a:lstStyle/>
            <a:p>
              <a:pPr algn="ctr"/>
              <a:r>
                <a:rPr lang="en-US" sz="1600" dirty="0">
                  <a:latin typeface="Calibri" pitchFamily="34" charset="0"/>
                </a:rPr>
                <a:t>12</a:t>
              </a:r>
              <a:endParaRPr lang="en-SG" sz="1600" dirty="0">
                <a:latin typeface="Calibri" pitchFamily="34" charset="0"/>
              </a:endParaRPr>
            </a:p>
          </p:txBody>
        </p:sp>
      </p:grpSp>
      <p:sp>
        <p:nvSpPr>
          <p:cNvPr id="35" name="TextBox 34">
            <a:extLst>
              <a:ext uri="{FF2B5EF4-FFF2-40B4-BE49-F238E27FC236}">
                <a16:creationId xmlns:a16="http://schemas.microsoft.com/office/drawing/2014/main" id="{34CD14E5-E56B-40D4-997B-5A200F1FC432}"/>
              </a:ext>
            </a:extLst>
          </p:cNvPr>
          <p:cNvSpPr txBox="1"/>
          <p:nvPr/>
        </p:nvSpPr>
        <p:spPr>
          <a:xfrm>
            <a:off x="504824" y="4535488"/>
            <a:ext cx="6864188" cy="40011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00"/>
                </a:solidFill>
                <a:latin typeface="Courier New" pitchFamily="49" charset="0"/>
                <a:cs typeface="Courier New" pitchFamily="49" charset="0"/>
              </a:rPr>
              <a:t>p = &amp;j; </a:t>
            </a:r>
            <a:r>
              <a:rPr lang="en-US" sz="1600" b="1" dirty="0">
                <a:solidFill>
                  <a:srgbClr val="800000"/>
                </a:solidFill>
                <a:latin typeface="Courier New" pitchFamily="49" charset="0"/>
                <a:cs typeface="Courier New" pitchFamily="49" charset="0"/>
              </a:rPr>
              <a:t>// p now stores the address of variable j</a:t>
            </a:r>
          </a:p>
        </p:txBody>
      </p:sp>
      <p:cxnSp>
        <p:nvCxnSpPr>
          <p:cNvPr id="36" name="Straight Arrow Connector 35">
            <a:extLst>
              <a:ext uri="{FF2B5EF4-FFF2-40B4-BE49-F238E27FC236}">
                <a16:creationId xmlns:a16="http://schemas.microsoft.com/office/drawing/2014/main" id="{FB7F135E-CAE5-499A-AFCB-56C13551DDA5}"/>
              </a:ext>
            </a:extLst>
          </p:cNvPr>
          <p:cNvCxnSpPr>
            <a:cxnSpLocks noChangeShapeType="1"/>
          </p:cNvCxnSpPr>
          <p:nvPr/>
        </p:nvCxnSpPr>
        <p:spPr bwMode="auto">
          <a:xfrm flipV="1">
            <a:off x="7639881" y="1844024"/>
            <a:ext cx="442667" cy="518388"/>
          </a:xfrm>
          <a:prstGeom prst="straightConnector1">
            <a:avLst/>
          </a:prstGeom>
          <a:noFill/>
          <a:ln w="19050" cap="sq" algn="ctr">
            <a:solidFill>
              <a:srgbClr val="0000FF"/>
            </a:solidFill>
            <a:round/>
            <a:headEnd/>
            <a:tailEnd type="triangle" w="med" len="med"/>
          </a:ln>
        </p:spPr>
      </p:cxnSp>
      <p:sp>
        <p:nvSpPr>
          <p:cNvPr id="37" name="TextBox 36">
            <a:extLst>
              <a:ext uri="{FF2B5EF4-FFF2-40B4-BE49-F238E27FC236}">
                <a16:creationId xmlns:a16="http://schemas.microsoft.com/office/drawing/2014/main" id="{88527B00-D17E-4044-BAE0-B3D2366C982E}"/>
              </a:ext>
            </a:extLst>
          </p:cNvPr>
          <p:cNvSpPr txBox="1">
            <a:spLocks noChangeArrowheads="1"/>
          </p:cNvSpPr>
          <p:nvPr/>
        </p:nvSpPr>
        <p:spPr bwMode="auto">
          <a:xfrm>
            <a:off x="3708400" y="4960766"/>
            <a:ext cx="2851142" cy="369332"/>
          </a:xfrm>
          <a:prstGeom prst="rect">
            <a:avLst/>
          </a:prstGeom>
          <a:noFill/>
          <a:ln w="9525">
            <a:noFill/>
            <a:miter lim="800000"/>
            <a:headEnd/>
            <a:tailEnd/>
          </a:ln>
        </p:spPr>
        <p:txBody>
          <a:bodyPr wrap="square">
            <a:spAutoFit/>
          </a:bodyPr>
          <a:lstStyle/>
          <a:p>
            <a:r>
              <a:rPr lang="en-US" dirty="0"/>
              <a:t>Now </a:t>
            </a:r>
            <a:r>
              <a:rPr lang="en-US" b="1" dirty="0">
                <a:latin typeface="Courier New" pitchFamily="49" charset="0"/>
                <a:cs typeface="Courier New" pitchFamily="49" charset="0"/>
              </a:rPr>
              <a:t>*p</a:t>
            </a:r>
            <a:r>
              <a:rPr lang="en-US" dirty="0"/>
              <a:t> is equivalent to </a:t>
            </a:r>
            <a:r>
              <a:rPr lang="en-US" b="1" dirty="0">
                <a:latin typeface="Courier New" pitchFamily="49" charset="0"/>
                <a:cs typeface="Courier New" pitchFamily="49" charset="0"/>
              </a:rPr>
              <a:t>j</a:t>
            </a:r>
          </a:p>
        </p:txBody>
      </p:sp>
      <p:grpSp>
        <p:nvGrpSpPr>
          <p:cNvPr id="38" name="Group 37">
            <a:extLst>
              <a:ext uri="{FF2B5EF4-FFF2-40B4-BE49-F238E27FC236}">
                <a16:creationId xmlns:a16="http://schemas.microsoft.com/office/drawing/2014/main" id="{5F57654C-9313-4FD8-812C-BE8A36E7A72F}"/>
              </a:ext>
            </a:extLst>
          </p:cNvPr>
          <p:cNvGrpSpPr/>
          <p:nvPr/>
        </p:nvGrpSpPr>
        <p:grpSpPr>
          <a:xfrm>
            <a:off x="2267519" y="4852556"/>
            <a:ext cx="1348740" cy="519335"/>
            <a:chOff x="2727960" y="5916003"/>
            <a:chExt cx="1348740" cy="519335"/>
          </a:xfrm>
        </p:grpSpPr>
        <p:sp>
          <p:nvSpPr>
            <p:cNvPr id="39" name="Right Arrow 53">
              <a:extLst>
                <a:ext uri="{FF2B5EF4-FFF2-40B4-BE49-F238E27FC236}">
                  <a16:creationId xmlns:a16="http://schemas.microsoft.com/office/drawing/2014/main" id="{8439E278-BFD0-4282-8504-EE5FFE7D1226}"/>
                </a:ext>
              </a:extLst>
            </p:cNvPr>
            <p:cNvSpPr/>
            <p:nvPr/>
          </p:nvSpPr>
          <p:spPr bwMode="auto">
            <a:xfrm>
              <a:off x="2727960" y="5916003"/>
              <a:ext cx="1348740" cy="519335"/>
            </a:xfrm>
            <a:prstGeom prst="right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40" name="TextBox 39">
              <a:extLst>
                <a:ext uri="{FF2B5EF4-FFF2-40B4-BE49-F238E27FC236}">
                  <a16:creationId xmlns:a16="http://schemas.microsoft.com/office/drawing/2014/main" id="{1AFEBD15-973F-4E5A-9972-F38216A3D26B}"/>
                </a:ext>
              </a:extLst>
            </p:cNvPr>
            <p:cNvSpPr txBox="1"/>
            <p:nvPr/>
          </p:nvSpPr>
          <p:spPr>
            <a:xfrm>
              <a:off x="2827020" y="6008616"/>
              <a:ext cx="1249680" cy="338554"/>
            </a:xfrm>
            <a:prstGeom prst="rect">
              <a:avLst/>
            </a:prstGeom>
            <a:noFill/>
          </p:spPr>
          <p:txBody>
            <a:bodyPr wrap="square" rtlCol="0">
              <a:spAutoFit/>
            </a:bodyPr>
            <a:lstStyle/>
            <a:p>
              <a:r>
                <a:rPr lang="en-US" sz="1600" dirty="0"/>
                <a:t>Important!</a:t>
              </a:r>
            </a:p>
          </p:txBody>
        </p:sp>
      </p:grpSp>
      <p:sp>
        <p:nvSpPr>
          <p:cNvPr id="41" name="TextBox 40">
            <a:extLst>
              <a:ext uri="{FF2B5EF4-FFF2-40B4-BE49-F238E27FC236}">
                <a16:creationId xmlns:a16="http://schemas.microsoft.com/office/drawing/2014/main" id="{CA6ED310-068A-4EAA-8397-C11CED788A8C}"/>
              </a:ext>
            </a:extLst>
          </p:cNvPr>
          <p:cNvSpPr txBox="1"/>
          <p:nvPr/>
        </p:nvSpPr>
        <p:spPr>
          <a:xfrm>
            <a:off x="504824" y="5368145"/>
            <a:ext cx="6710363"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a:spAutoFit/>
          </a:bodyPr>
          <a:lstStyle/>
          <a:p>
            <a:pPr>
              <a:tabLst>
                <a:tab pos="1260475" algn="l"/>
              </a:tabLst>
              <a:defRPr/>
            </a:pPr>
            <a:r>
              <a:rPr lang="en-US" sz="2000" b="1" dirty="0">
                <a:solidFill>
                  <a:srgbClr val="000000"/>
                </a:solidFill>
                <a:latin typeface="Courier New" pitchFamily="49" charset="0"/>
                <a:cs typeface="Courier New" pitchFamily="49" charset="0"/>
              </a:rPr>
              <a:t>*p = i;	</a:t>
            </a:r>
            <a:r>
              <a:rPr lang="en-US" sz="1600" b="1" dirty="0">
                <a:solidFill>
                  <a:srgbClr val="800000"/>
                </a:solidFill>
                <a:latin typeface="Courier New" pitchFamily="49" charset="0"/>
                <a:cs typeface="Courier New" pitchFamily="49" charset="0"/>
              </a:rPr>
              <a:t>// value of *p (which is j now) becomes 12</a:t>
            </a:r>
          </a:p>
          <a:p>
            <a:pPr>
              <a:tabLst>
                <a:tab pos="1260475" algn="l"/>
              </a:tabLst>
              <a:defRPr/>
            </a:pPr>
            <a:r>
              <a:rPr lang="en-US" sz="1600" b="1" dirty="0">
                <a:solidFill>
                  <a:srgbClr val="800000"/>
                </a:solidFill>
                <a:latin typeface="Courier New" pitchFamily="49" charset="0"/>
                <a:cs typeface="Courier New" pitchFamily="49" charset="0"/>
              </a:rPr>
              <a:t>	// same effect as: </a:t>
            </a:r>
            <a:r>
              <a:rPr lang="en-US" sz="1600" b="1" dirty="0">
                <a:solidFill>
                  <a:schemeClr val="tx1"/>
                </a:solidFill>
                <a:latin typeface="Courier New" pitchFamily="49" charset="0"/>
                <a:cs typeface="Courier New" pitchFamily="49" charset="0"/>
              </a:rPr>
              <a:t>j = i;</a:t>
            </a:r>
          </a:p>
        </p:txBody>
      </p:sp>
      <p:grpSp>
        <p:nvGrpSpPr>
          <p:cNvPr id="42" name="Group 33">
            <a:extLst>
              <a:ext uri="{FF2B5EF4-FFF2-40B4-BE49-F238E27FC236}">
                <a16:creationId xmlns:a16="http://schemas.microsoft.com/office/drawing/2014/main" id="{D9C77E58-BADC-456F-87EA-D0FB5A58F065}"/>
              </a:ext>
            </a:extLst>
          </p:cNvPr>
          <p:cNvGrpSpPr>
            <a:grpSpLocks/>
          </p:cNvGrpSpPr>
          <p:nvPr/>
        </p:nvGrpSpPr>
        <p:grpSpPr bwMode="auto">
          <a:xfrm>
            <a:off x="8011589" y="1120904"/>
            <a:ext cx="633412" cy="546100"/>
            <a:chOff x="6903720" y="1785098"/>
            <a:chExt cx="633680" cy="546622"/>
          </a:xfrm>
        </p:grpSpPr>
        <p:cxnSp>
          <p:nvCxnSpPr>
            <p:cNvPr id="43" name="Straight Connector 34">
              <a:extLst>
                <a:ext uri="{FF2B5EF4-FFF2-40B4-BE49-F238E27FC236}">
                  <a16:creationId xmlns:a16="http://schemas.microsoft.com/office/drawing/2014/main" id="{A8047B94-1A50-4C5A-B722-ACC30A366EA6}"/>
                </a:ext>
              </a:extLst>
            </p:cNvPr>
            <p:cNvCxnSpPr>
              <a:cxnSpLocks noChangeShapeType="1"/>
            </p:cNvCxnSpPr>
            <p:nvPr/>
          </p:nvCxnSpPr>
          <p:spPr bwMode="auto">
            <a:xfrm rot="10800000" flipV="1">
              <a:off x="6903720" y="2137410"/>
              <a:ext cx="297180" cy="194310"/>
            </a:xfrm>
            <a:prstGeom prst="line">
              <a:avLst/>
            </a:prstGeom>
            <a:noFill/>
            <a:ln w="19050" cap="sq" algn="ctr">
              <a:solidFill>
                <a:srgbClr val="FF0000"/>
              </a:solidFill>
              <a:round/>
              <a:headEnd type="none" w="sm" len="sm"/>
              <a:tailEnd type="none" w="sm" len="sm"/>
            </a:ln>
          </p:spPr>
        </p:cxnSp>
        <p:sp>
          <p:nvSpPr>
            <p:cNvPr id="44" name="TextBox 12">
              <a:extLst>
                <a:ext uri="{FF2B5EF4-FFF2-40B4-BE49-F238E27FC236}">
                  <a16:creationId xmlns:a16="http://schemas.microsoft.com/office/drawing/2014/main" id="{A9E7DE89-21EE-4C4C-B33C-4299337F8450}"/>
                </a:ext>
              </a:extLst>
            </p:cNvPr>
            <p:cNvSpPr txBox="1">
              <a:spLocks noChangeArrowheads="1"/>
            </p:cNvSpPr>
            <p:nvPr/>
          </p:nvSpPr>
          <p:spPr bwMode="auto">
            <a:xfrm>
              <a:off x="7006648" y="1785098"/>
              <a:ext cx="530752" cy="338025"/>
            </a:xfrm>
            <a:prstGeom prst="rect">
              <a:avLst/>
            </a:prstGeom>
            <a:noFill/>
            <a:ln w="9525">
              <a:noFill/>
              <a:miter lim="800000"/>
              <a:headEnd/>
              <a:tailEnd/>
            </a:ln>
          </p:spPr>
          <p:txBody>
            <a:bodyPr>
              <a:spAutoFit/>
            </a:bodyPr>
            <a:lstStyle/>
            <a:p>
              <a:pPr algn="ctr"/>
              <a:r>
                <a:rPr lang="en-US" sz="1600" dirty="0">
                  <a:latin typeface="Calibri" pitchFamily="34" charset="0"/>
                </a:rPr>
                <a:t>12</a:t>
              </a:r>
              <a:endParaRPr lang="en-SG" sz="1600" dirty="0">
                <a:latin typeface="Calibri" pitchFamily="34" charset="0"/>
              </a:endParaRPr>
            </a:p>
          </p:txBody>
        </p:sp>
      </p:grpSp>
    </p:spTree>
    <p:extLst>
      <p:ext uri="{BB962C8B-B14F-4D97-AF65-F5344CB8AC3E}">
        <p14:creationId xmlns:p14="http://schemas.microsoft.com/office/powerpoint/2010/main" val="2599625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dissolve">
                                      <p:cBhvr>
                                        <p:cTn id="7" dur="500"/>
                                        <p:tgtEl>
                                          <p:spTgt spid="7">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dissolve">
                                      <p:cBhvr>
                                        <p:cTn id="10" dur="500"/>
                                        <p:tgtEl>
                                          <p:spTgt spid="7">
                                            <p:txEl>
                                              <p:pRg st="0" end="0"/>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dissolve">
                                      <p:cBhvr>
                                        <p:cTn id="19" dur="500"/>
                                        <p:tgtEl>
                                          <p:spTgt spid="7">
                                            <p:txEl>
                                              <p:pRg st="1" end="1"/>
                                            </p:txEl>
                                          </p:spTgt>
                                        </p:tgtEl>
                                      </p:cBhvr>
                                    </p:animEffec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dissolve">
                                      <p:cBhvr>
                                        <p:cTn id="23" dur="500"/>
                                        <p:tgtEl>
                                          <p:spTgt spid="1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dissolv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
                                            <p:bg/>
                                          </p:spTgt>
                                        </p:tgtEl>
                                        <p:attrNameLst>
                                          <p:attrName>style.visibility</p:attrName>
                                        </p:attrNameLst>
                                      </p:cBhvr>
                                      <p:to>
                                        <p:strVal val="visible"/>
                                      </p:to>
                                    </p:set>
                                    <p:animEffect transition="in" filter="dissolve">
                                      <p:cBhvr>
                                        <p:cTn id="31" dur="500"/>
                                        <p:tgtEl>
                                          <p:spTgt spid="8">
                                            <p:bg/>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dissolve">
                                      <p:cBhvr>
                                        <p:cTn id="34" dur="500"/>
                                        <p:tgtEl>
                                          <p:spTgt spid="8">
                                            <p:txEl>
                                              <p:pRg st="0" end="0"/>
                                            </p:txEl>
                                          </p:spTgt>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dissolve">
                                      <p:cBhvr>
                                        <p:cTn id="38" dur="500"/>
                                        <p:tgtEl>
                                          <p:spTgt spid="27"/>
                                        </p:tgtEl>
                                      </p:cBhvr>
                                    </p:animEffect>
                                  </p:childTnLst>
                                </p:cTn>
                              </p:par>
                            </p:childTnLst>
                          </p:cTn>
                        </p:par>
                        <p:par>
                          <p:cTn id="39" fill="hold">
                            <p:stCondLst>
                              <p:cond delay="1000"/>
                            </p:stCondLst>
                            <p:childTnLst>
                              <p:par>
                                <p:cTn id="40" presetID="22" presetClass="entr" presetSubtype="4" fill="hold"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par>
                          <p:cTn id="43" fill="hold">
                            <p:stCondLst>
                              <p:cond delay="1500"/>
                            </p:stCondLst>
                            <p:childTnLst>
                              <p:par>
                                <p:cTn id="44" presetID="9" presetClass="entr" presetSubtype="0"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dissolve">
                                      <p:cBhvr>
                                        <p:cTn id="46" dur="500"/>
                                        <p:tgtEl>
                                          <p:spTgt spid="2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dissolve">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8">
                                            <p:txEl>
                                              <p:pRg st="3" end="3"/>
                                            </p:txEl>
                                          </p:spTgt>
                                        </p:tgtEl>
                                        <p:attrNameLst>
                                          <p:attrName>style.visibility</p:attrName>
                                        </p:attrNameLst>
                                      </p:cBhvr>
                                      <p:to>
                                        <p:strVal val="visible"/>
                                      </p:to>
                                    </p:set>
                                    <p:animEffect transition="in" filter="dissolve">
                                      <p:cBhvr>
                                        <p:cTn id="54" dur="500"/>
                                        <p:tgtEl>
                                          <p:spTgt spid="8">
                                            <p:txEl>
                                              <p:pRg st="3" end="3"/>
                                            </p:txEl>
                                          </p:spTgt>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dissolve">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dissolve">
                                      <p:cBhvr>
                                        <p:cTn id="72" dur="500"/>
                                        <p:tgtEl>
                                          <p:spTgt spid="35"/>
                                        </p:tgtEl>
                                      </p:cBhvr>
                                    </p:animEffect>
                                  </p:childTnLst>
                                </p:cTn>
                              </p:par>
                            </p:childTnLst>
                          </p:cTn>
                        </p:par>
                        <p:par>
                          <p:cTn id="73" fill="hold">
                            <p:stCondLst>
                              <p:cond delay="500"/>
                            </p:stCondLst>
                            <p:childTnLst>
                              <p:par>
                                <p:cTn id="74" presetID="9" presetClass="exit" presetSubtype="0" fill="hold" nodeType="afterEffect">
                                  <p:stCondLst>
                                    <p:cond delay="0"/>
                                  </p:stCondLst>
                                  <p:childTnLst>
                                    <p:animEffect transition="out" filter="dissolve">
                                      <p:cBhvr>
                                        <p:cTn id="75" dur="500"/>
                                        <p:tgtEl>
                                          <p:spTgt spid="22"/>
                                        </p:tgtEl>
                                      </p:cBhvr>
                                    </p:animEffect>
                                    <p:set>
                                      <p:cBhvr>
                                        <p:cTn id="76" dur="1" fill="hold">
                                          <p:stCondLst>
                                            <p:cond delay="499"/>
                                          </p:stCondLst>
                                        </p:cTn>
                                        <p:tgtEl>
                                          <p:spTgt spid="22"/>
                                        </p:tgtEl>
                                        <p:attrNameLst>
                                          <p:attrName>style.visibility</p:attrName>
                                        </p:attrNameLst>
                                      </p:cBhvr>
                                      <p:to>
                                        <p:strVal val="hidden"/>
                                      </p:to>
                                    </p:set>
                                  </p:childTnLst>
                                </p:cTn>
                              </p:par>
                            </p:childTnLst>
                          </p:cTn>
                        </p:par>
                        <p:par>
                          <p:cTn id="77" fill="hold">
                            <p:stCondLst>
                              <p:cond delay="1000"/>
                            </p:stCondLst>
                            <p:childTnLst>
                              <p:par>
                                <p:cTn id="78" presetID="22" presetClass="entr" presetSubtype="4" fill="hold" nodeType="after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down)">
                                      <p:cBhvr>
                                        <p:cTn id="80" dur="500"/>
                                        <p:tgtEl>
                                          <p:spTgt spid="36"/>
                                        </p:tgtEl>
                                      </p:cBhvr>
                                    </p:animEffect>
                                  </p:childTnLst>
                                </p:cTn>
                              </p:par>
                            </p:childTnLst>
                          </p:cTn>
                        </p:par>
                        <p:par>
                          <p:cTn id="81" fill="hold">
                            <p:stCondLst>
                              <p:cond delay="1500"/>
                            </p:stCondLst>
                            <p:childTnLst>
                              <p:par>
                                <p:cTn id="82" presetID="9" presetClass="entr" presetSubtype="0" fill="hold" nodeType="after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dissolve">
                                      <p:cBhvr>
                                        <p:cTn id="84" dur="500"/>
                                        <p:tgtEl>
                                          <p:spTgt spid="38"/>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dissolve">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childTnLst>
                          </p:cTn>
                        </p:par>
                        <p:par>
                          <p:cTn id="93" fill="hold">
                            <p:stCondLst>
                              <p:cond delay="500"/>
                            </p:stCondLst>
                            <p:childTnLst>
                              <p:par>
                                <p:cTn id="94" presetID="9" presetClass="entr" presetSubtype="0" fill="hold" nodeType="after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dissolve">
                                      <p:cBhvr>
                                        <p:cTn id="9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uiExpand="1" build="p" animBg="1"/>
      <p:bldP spid="23" grpId="0" animBg="1"/>
      <p:bldP spid="25" grpId="0"/>
      <p:bldP spid="26" grpId="0" animBg="1"/>
      <p:bldP spid="27" grpId="0" animBg="1"/>
      <p:bldP spid="31" grpId="0" animBg="1"/>
      <p:bldP spid="35" grpId="0" animBg="1"/>
      <p:bldP spid="37" grpId="0"/>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1.6 Example #2 (1/2)</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13</a:t>
            </a:fld>
            <a:endParaRPr dirty="0"/>
          </a:p>
        </p:txBody>
      </p:sp>
      <p:grpSp>
        <p:nvGrpSpPr>
          <p:cNvPr id="9" name="Group 8">
            <a:extLst>
              <a:ext uri="{FF2B5EF4-FFF2-40B4-BE49-F238E27FC236}">
                <a16:creationId xmlns:a16="http://schemas.microsoft.com/office/drawing/2014/main" id="{A9FCDA46-98BC-4649-85C2-FA541DBE0698}"/>
              </a:ext>
            </a:extLst>
          </p:cNvPr>
          <p:cNvGrpSpPr/>
          <p:nvPr/>
        </p:nvGrpSpPr>
        <p:grpSpPr>
          <a:xfrm>
            <a:off x="654145" y="1265343"/>
            <a:ext cx="3664018" cy="3802289"/>
            <a:chOff x="654145" y="1265343"/>
            <a:chExt cx="3664018" cy="3802289"/>
          </a:xfrm>
        </p:grpSpPr>
        <p:sp>
          <p:nvSpPr>
            <p:cNvPr id="10" name="TextBox 9">
              <a:extLst>
                <a:ext uri="{FF2B5EF4-FFF2-40B4-BE49-F238E27FC236}">
                  <a16:creationId xmlns:a16="http://schemas.microsoft.com/office/drawing/2014/main" id="{40FBE1D0-3989-4EF6-B30D-981CD43F60B4}"/>
                </a:ext>
              </a:extLst>
            </p:cNvPr>
            <p:cNvSpPr txBox="1"/>
            <p:nvPr/>
          </p:nvSpPr>
          <p:spPr>
            <a:xfrm>
              <a:off x="654145" y="1589757"/>
              <a:ext cx="3460655" cy="3477875"/>
            </a:xfrm>
            <a:prstGeom prst="rect">
              <a:avLst/>
            </a:prstGeom>
            <a:solidFill>
              <a:srgbClr val="FFFFCC"/>
            </a:solidFill>
            <a:ln w="19050">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tabLst>
                  <a:tab pos="346075" algn="l"/>
                </a:tabLst>
                <a:defRPr/>
              </a:pPr>
              <a:r>
                <a:rPr lang="en-US" sz="2000" b="1" dirty="0">
                  <a:solidFill>
                    <a:srgbClr val="7030A0"/>
                  </a:solidFill>
                  <a:latin typeface="Courier New" pitchFamily="49" charset="0"/>
                  <a:cs typeface="Courier New" pitchFamily="49" charset="0"/>
                </a:rPr>
                <a:t>#include </a:t>
              </a:r>
              <a:r>
                <a:rPr lang="en-US" sz="2000" b="1" dirty="0">
                  <a:solidFill>
                    <a:srgbClr val="006600"/>
                  </a:solidFill>
                  <a:latin typeface="Courier New" pitchFamily="49" charset="0"/>
                  <a:cs typeface="Courier New" pitchFamily="49" charset="0"/>
                </a:rPr>
                <a:t>&lt;stdio.h&gt;</a:t>
              </a:r>
            </a:p>
            <a:p>
              <a:pPr>
                <a:tabLst>
                  <a:tab pos="346075" algn="l"/>
                </a:tabLst>
                <a:defRPr/>
              </a:pPr>
              <a:endParaRPr lang="en-US" sz="2000" b="1" dirty="0">
                <a:latin typeface="Courier New" pitchFamily="49" charset="0"/>
                <a:cs typeface="Courier New" pitchFamily="49" charset="0"/>
              </a:endParaRPr>
            </a:p>
            <a:p>
              <a:pPr>
                <a:tabLst>
                  <a:tab pos="346075" algn="l"/>
                </a:tabLst>
                <a:defRPr/>
              </a:pPr>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main(</a:t>
              </a:r>
              <a:r>
                <a:rPr lang="en-US" sz="2000" b="1" dirty="0">
                  <a:solidFill>
                    <a:srgbClr val="0000FF"/>
                  </a:solidFill>
                  <a:latin typeface="Courier New" pitchFamily="49" charset="0"/>
                  <a:cs typeface="Courier New" pitchFamily="49" charset="0"/>
                </a:rPr>
                <a:t>void</a:t>
              </a:r>
              <a:r>
                <a:rPr lang="en-US" sz="2000" b="1" dirty="0">
                  <a:latin typeface="Courier New" pitchFamily="49" charset="0"/>
                  <a:cs typeface="Courier New" pitchFamily="49" charset="0"/>
                </a:rPr>
                <a:t>) {</a:t>
              </a:r>
            </a:p>
            <a:p>
              <a:pPr>
                <a:tabLst>
                  <a:tab pos="346075"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double</a:t>
              </a:r>
              <a:r>
                <a:rPr lang="en-US" sz="2000" b="1" dirty="0">
                  <a:latin typeface="Courier New" pitchFamily="49" charset="0"/>
                  <a:cs typeface="Courier New" pitchFamily="49" charset="0"/>
                </a:rPr>
                <a:t> a, *b;</a:t>
              </a:r>
            </a:p>
            <a:p>
              <a:pPr>
                <a:tabLst>
                  <a:tab pos="346075" algn="l"/>
                </a:tabLst>
                <a:defRPr/>
              </a:pPr>
              <a:endParaRPr lang="en-US" sz="2000" b="1" dirty="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b = &amp;a;</a:t>
              </a:r>
            </a:p>
            <a:p>
              <a:pPr>
                <a:tabLst>
                  <a:tab pos="346075" algn="l"/>
                </a:tabLst>
                <a:defRPr/>
              </a:pPr>
              <a:r>
                <a:rPr lang="en-US" sz="2000" b="1" dirty="0">
                  <a:latin typeface="Courier New" pitchFamily="49" charset="0"/>
                  <a:cs typeface="Courier New" pitchFamily="49" charset="0"/>
                </a:rPr>
                <a:t>	*b = </a:t>
              </a:r>
              <a:r>
                <a:rPr lang="en-US" sz="2000" b="1" dirty="0">
                  <a:solidFill>
                    <a:srgbClr val="006600"/>
                  </a:solidFill>
                  <a:latin typeface="Courier New" pitchFamily="49" charset="0"/>
                  <a:cs typeface="Courier New" pitchFamily="49" charset="0"/>
                </a:rPr>
                <a:t>12.34</a:t>
              </a:r>
              <a:r>
                <a:rPr lang="en-US" sz="2000" b="1" dirty="0">
                  <a:latin typeface="Courier New" pitchFamily="49" charset="0"/>
                  <a:cs typeface="Courier New" pitchFamily="49" charset="0"/>
                </a:rPr>
                <a:t>;</a:t>
              </a:r>
            </a:p>
            <a:p>
              <a:pPr>
                <a:tabLst>
                  <a:tab pos="346075" algn="l"/>
                </a:tabLst>
                <a:defRPr/>
              </a:pPr>
              <a:r>
                <a:rPr lang="en-US" sz="2000" b="1" dirty="0">
                  <a:latin typeface="Courier New" pitchFamily="49" charset="0"/>
                  <a:cs typeface="Courier New" pitchFamily="49" charset="0"/>
                </a:rPr>
                <a:t>	printf(</a:t>
              </a:r>
              <a:r>
                <a:rPr lang="en-US" sz="2000" b="1" dirty="0">
                  <a:solidFill>
                    <a:srgbClr val="006600"/>
                  </a:solidFill>
                  <a:latin typeface="Courier New" pitchFamily="49" charset="0"/>
                  <a:cs typeface="Courier New" pitchFamily="49" charset="0"/>
                </a:rPr>
                <a:t>"</a:t>
              </a:r>
              <a:r>
                <a:rPr lang="en-US" sz="2000" b="1" dirty="0">
                  <a:solidFill>
                    <a:srgbClr val="FF0000"/>
                  </a:solidFill>
                  <a:latin typeface="Courier New" pitchFamily="49" charset="0"/>
                  <a:cs typeface="Courier New" pitchFamily="49" charset="0"/>
                </a:rPr>
                <a:t>%f\n</a:t>
              </a:r>
              <a:r>
                <a:rPr lang="en-US" sz="2000" b="1" dirty="0">
                  <a:solidFill>
                    <a:srgbClr val="006600"/>
                  </a:solidFill>
                  <a:latin typeface="Courier New" pitchFamily="49" charset="0"/>
                  <a:cs typeface="Courier New" pitchFamily="49" charset="0"/>
                </a:rPr>
                <a:t>"</a:t>
              </a:r>
              <a:r>
                <a:rPr lang="en-US" sz="2000" b="1" dirty="0">
                  <a:latin typeface="Courier New" pitchFamily="49" charset="0"/>
                  <a:cs typeface="Courier New" pitchFamily="49" charset="0"/>
                </a:rPr>
                <a:t>, a);</a:t>
              </a:r>
            </a:p>
            <a:p>
              <a:pPr>
                <a:tabLst>
                  <a:tab pos="346075" algn="l"/>
                </a:tabLst>
                <a:defRPr/>
              </a:pPr>
              <a:endParaRPr lang="en-US" sz="2000" b="1" dirty="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return</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0</a:t>
              </a:r>
              <a:r>
                <a:rPr lang="en-US" sz="2000" b="1" dirty="0">
                  <a:latin typeface="Courier New" pitchFamily="49" charset="0"/>
                  <a:cs typeface="Courier New" pitchFamily="49" charset="0"/>
                </a:rPr>
                <a:t>;</a:t>
              </a:r>
            </a:p>
            <a:p>
              <a:pPr>
                <a:tabLst>
                  <a:tab pos="346075" algn="l"/>
                </a:tabLst>
                <a:defRPr/>
              </a:pPr>
              <a:r>
                <a:rPr lang="en-US" sz="2000" b="1" dirty="0">
                  <a:latin typeface="Courier New" pitchFamily="49" charset="0"/>
                  <a:cs typeface="Courier New" pitchFamily="49" charset="0"/>
                </a:rPr>
                <a:t>}</a:t>
              </a:r>
            </a:p>
          </p:txBody>
        </p:sp>
        <p:sp>
          <p:nvSpPr>
            <p:cNvPr id="12" name="TextBox 11">
              <a:extLst>
                <a:ext uri="{FF2B5EF4-FFF2-40B4-BE49-F238E27FC236}">
                  <a16:creationId xmlns:a16="http://schemas.microsoft.com/office/drawing/2014/main" id="{D9909D98-ADD0-4C7D-A627-F32F431DD035}"/>
                </a:ext>
              </a:extLst>
            </p:cNvPr>
            <p:cNvSpPr txBox="1">
              <a:spLocks noChangeArrowheads="1"/>
            </p:cNvSpPr>
            <p:nvPr/>
          </p:nvSpPr>
          <p:spPr bwMode="auto">
            <a:xfrm>
              <a:off x="3095141" y="1265343"/>
              <a:ext cx="1223022" cy="369332"/>
            </a:xfrm>
            <a:prstGeom prst="rect">
              <a:avLst/>
            </a:prstGeom>
            <a:solidFill>
              <a:srgbClr val="FFFF99"/>
            </a:solidFill>
            <a:ln w="9525">
              <a:solidFill>
                <a:schemeClr val="tx1"/>
              </a:solidFill>
              <a:miter lim="800000"/>
              <a:headEnd/>
              <a:tailEnd/>
            </a:ln>
          </p:spPr>
          <p:txBody>
            <a:bodyPr wrap="square">
              <a:spAutoFit/>
            </a:bodyPr>
            <a:lstStyle/>
            <a:p>
              <a:r>
                <a:rPr lang="en-US" dirty="0" err="1"/>
                <a:t>Pointer.c</a:t>
              </a:r>
              <a:endParaRPr lang="en-US" dirty="0"/>
            </a:p>
          </p:txBody>
        </p:sp>
      </p:grpSp>
      <p:sp>
        <p:nvSpPr>
          <p:cNvPr id="13" name="TextBox 12">
            <a:extLst>
              <a:ext uri="{FF2B5EF4-FFF2-40B4-BE49-F238E27FC236}">
                <a16:creationId xmlns:a16="http://schemas.microsoft.com/office/drawing/2014/main" id="{E7FAA938-1438-408C-8CC2-75D541E9AF9F}"/>
              </a:ext>
            </a:extLst>
          </p:cNvPr>
          <p:cNvSpPr txBox="1"/>
          <p:nvPr/>
        </p:nvSpPr>
        <p:spPr>
          <a:xfrm>
            <a:off x="3667373" y="1812474"/>
            <a:ext cx="2943289"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Can you draw the picture? </a:t>
            </a:r>
          </a:p>
          <a:p>
            <a:r>
              <a:rPr lang="en-US" dirty="0"/>
              <a:t>What is the output?</a:t>
            </a:r>
            <a:endParaRPr lang="en-SG" dirty="0"/>
          </a:p>
        </p:txBody>
      </p:sp>
      <p:sp>
        <p:nvSpPr>
          <p:cNvPr id="15" name="TextBox 14">
            <a:extLst>
              <a:ext uri="{FF2B5EF4-FFF2-40B4-BE49-F238E27FC236}">
                <a16:creationId xmlns:a16="http://schemas.microsoft.com/office/drawing/2014/main" id="{7B3F056F-1962-48A7-9CB5-1E0CE6387959}"/>
              </a:ext>
            </a:extLst>
          </p:cNvPr>
          <p:cNvSpPr txBox="1"/>
          <p:nvPr/>
        </p:nvSpPr>
        <p:spPr>
          <a:xfrm>
            <a:off x="4240306" y="2786944"/>
            <a:ext cx="4386231"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What is the output if the </a:t>
            </a:r>
            <a:r>
              <a:rPr lang="en-US" b="1" dirty="0">
                <a:latin typeface="Courier New" pitchFamily="49" charset="0"/>
                <a:cs typeface="Courier New" pitchFamily="49" charset="0"/>
              </a:rPr>
              <a:t>printf() </a:t>
            </a:r>
            <a:r>
              <a:rPr lang="en-US" dirty="0"/>
              <a:t>statement is changed to the following?</a:t>
            </a:r>
            <a:endParaRPr lang="en-SG" dirty="0"/>
          </a:p>
        </p:txBody>
      </p:sp>
      <p:sp>
        <p:nvSpPr>
          <p:cNvPr id="16" name="TextBox 15">
            <a:extLst>
              <a:ext uri="{FF2B5EF4-FFF2-40B4-BE49-F238E27FC236}">
                <a16:creationId xmlns:a16="http://schemas.microsoft.com/office/drawing/2014/main" id="{0BDDD5D9-5606-4E9C-B3BA-8FCCB2DB8528}"/>
              </a:ext>
            </a:extLst>
          </p:cNvPr>
          <p:cNvSpPr txBox="1"/>
          <p:nvPr/>
        </p:nvSpPr>
        <p:spPr>
          <a:xfrm>
            <a:off x="4240306" y="3526034"/>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printf(</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%f\n</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17" name="TextBox 16">
            <a:extLst>
              <a:ext uri="{FF2B5EF4-FFF2-40B4-BE49-F238E27FC236}">
                <a16:creationId xmlns:a16="http://schemas.microsoft.com/office/drawing/2014/main" id="{46F2DC36-F06A-4CE9-B98C-1D191070C4C8}"/>
              </a:ext>
            </a:extLst>
          </p:cNvPr>
          <p:cNvSpPr txBox="1"/>
          <p:nvPr/>
        </p:nvSpPr>
        <p:spPr>
          <a:xfrm>
            <a:off x="4240306" y="4178797"/>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printf(</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%f\n</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18" name="TextBox 17">
            <a:extLst>
              <a:ext uri="{FF2B5EF4-FFF2-40B4-BE49-F238E27FC236}">
                <a16:creationId xmlns:a16="http://schemas.microsoft.com/office/drawing/2014/main" id="{255CFFE8-7AF7-45B8-AE77-CF3CD0A35502}"/>
              </a:ext>
            </a:extLst>
          </p:cNvPr>
          <p:cNvSpPr txBox="1"/>
          <p:nvPr/>
        </p:nvSpPr>
        <p:spPr>
          <a:xfrm>
            <a:off x="6391835" y="2253875"/>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12.340000</a:t>
            </a:r>
            <a:endParaRPr lang="en-SG" b="1" dirty="0">
              <a:latin typeface="Courier New" pitchFamily="49" charset="0"/>
              <a:cs typeface="Courier New" pitchFamily="49" charset="0"/>
            </a:endParaRPr>
          </a:p>
        </p:txBody>
      </p:sp>
      <p:sp>
        <p:nvSpPr>
          <p:cNvPr id="19" name="TextBox 18">
            <a:extLst>
              <a:ext uri="{FF2B5EF4-FFF2-40B4-BE49-F238E27FC236}">
                <a16:creationId xmlns:a16="http://schemas.microsoft.com/office/drawing/2014/main" id="{8380C029-06BD-453F-BEEF-1EBF4FFD2D32}"/>
              </a:ext>
            </a:extLst>
          </p:cNvPr>
          <p:cNvSpPr txBox="1"/>
          <p:nvPr/>
        </p:nvSpPr>
        <p:spPr>
          <a:xfrm>
            <a:off x="7239000" y="3718276"/>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12.340000</a:t>
            </a:r>
            <a:endParaRPr lang="en-SG" b="1" dirty="0">
              <a:latin typeface="Courier New" pitchFamily="49" charset="0"/>
              <a:cs typeface="Courier New" pitchFamily="49" charset="0"/>
            </a:endParaRPr>
          </a:p>
        </p:txBody>
      </p:sp>
      <p:sp>
        <p:nvSpPr>
          <p:cNvPr id="20" name="TextBox 19">
            <a:extLst>
              <a:ext uri="{FF2B5EF4-FFF2-40B4-BE49-F238E27FC236}">
                <a16:creationId xmlns:a16="http://schemas.microsoft.com/office/drawing/2014/main" id="{79BFD32A-1441-4565-8604-CF4D9DB82477}"/>
              </a:ext>
            </a:extLst>
          </p:cNvPr>
          <p:cNvSpPr txBox="1"/>
          <p:nvPr/>
        </p:nvSpPr>
        <p:spPr>
          <a:xfrm>
            <a:off x="7239000" y="4224963"/>
            <a:ext cx="1541929" cy="646331"/>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i="1" dirty="0">
                <a:cs typeface="Courier New" pitchFamily="49" charset="0"/>
              </a:rPr>
              <a:t>Compile with warning</a:t>
            </a:r>
            <a:endParaRPr lang="en-SG" i="1" dirty="0">
              <a:cs typeface="Courier New" pitchFamily="49" charset="0"/>
            </a:endParaRPr>
          </a:p>
        </p:txBody>
      </p:sp>
      <p:sp>
        <p:nvSpPr>
          <p:cNvPr id="22" name="TextBox 21">
            <a:extLst>
              <a:ext uri="{FF2B5EF4-FFF2-40B4-BE49-F238E27FC236}">
                <a16:creationId xmlns:a16="http://schemas.microsoft.com/office/drawing/2014/main" id="{BF29677F-36CB-4122-A5D5-0D519A450373}"/>
              </a:ext>
            </a:extLst>
          </p:cNvPr>
          <p:cNvSpPr txBox="1"/>
          <p:nvPr/>
        </p:nvSpPr>
        <p:spPr>
          <a:xfrm>
            <a:off x="4240306" y="4771298"/>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printf(</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%f\n</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*a);</a:t>
            </a:r>
            <a:endParaRPr lang="en-SG" b="1" dirty="0">
              <a:latin typeface="Courier New" pitchFamily="49" charset="0"/>
              <a:cs typeface="Courier New" pitchFamily="49" charset="0"/>
            </a:endParaRPr>
          </a:p>
        </p:txBody>
      </p:sp>
      <p:sp>
        <p:nvSpPr>
          <p:cNvPr id="23" name="TextBox 22">
            <a:extLst>
              <a:ext uri="{FF2B5EF4-FFF2-40B4-BE49-F238E27FC236}">
                <a16:creationId xmlns:a16="http://schemas.microsoft.com/office/drawing/2014/main" id="{F7CD3049-6606-49A2-978B-F9AE5920A81D}"/>
              </a:ext>
            </a:extLst>
          </p:cNvPr>
          <p:cNvSpPr txBox="1"/>
          <p:nvPr/>
        </p:nvSpPr>
        <p:spPr>
          <a:xfrm>
            <a:off x="7239000" y="4976989"/>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i="1" dirty="0">
                <a:cs typeface="Courier New" pitchFamily="49" charset="0"/>
              </a:rPr>
              <a:t>Error</a:t>
            </a:r>
            <a:endParaRPr lang="en-SG" i="1" dirty="0">
              <a:cs typeface="Courier New" pitchFamily="49" charset="0"/>
            </a:endParaRPr>
          </a:p>
        </p:txBody>
      </p:sp>
      <p:grpSp>
        <p:nvGrpSpPr>
          <p:cNvPr id="24" name="Group 23">
            <a:extLst>
              <a:ext uri="{FF2B5EF4-FFF2-40B4-BE49-F238E27FC236}">
                <a16:creationId xmlns:a16="http://schemas.microsoft.com/office/drawing/2014/main" id="{7988E29B-8411-4A86-AA74-AD31286A482C}"/>
              </a:ext>
            </a:extLst>
          </p:cNvPr>
          <p:cNvGrpSpPr/>
          <p:nvPr/>
        </p:nvGrpSpPr>
        <p:grpSpPr>
          <a:xfrm>
            <a:off x="6992659" y="942065"/>
            <a:ext cx="1406671" cy="1217976"/>
            <a:chOff x="2749402" y="4966924"/>
            <a:chExt cx="1406671" cy="1217976"/>
          </a:xfrm>
        </p:grpSpPr>
        <p:grpSp>
          <p:nvGrpSpPr>
            <p:cNvPr id="25" name="Group 14">
              <a:extLst>
                <a:ext uri="{FF2B5EF4-FFF2-40B4-BE49-F238E27FC236}">
                  <a16:creationId xmlns:a16="http://schemas.microsoft.com/office/drawing/2014/main" id="{D7EC00CC-66F0-445D-B3E8-B9D1DEDFE333}"/>
                </a:ext>
              </a:extLst>
            </p:cNvPr>
            <p:cNvGrpSpPr>
              <a:grpSpLocks/>
            </p:cNvGrpSpPr>
            <p:nvPr/>
          </p:nvGrpSpPr>
          <p:grpSpPr bwMode="auto">
            <a:xfrm>
              <a:off x="2952068" y="4966924"/>
              <a:ext cx="1204005" cy="511834"/>
              <a:chOff x="5623191" y="2083249"/>
              <a:chExt cx="1203276" cy="512253"/>
            </a:xfrm>
          </p:grpSpPr>
          <p:sp>
            <p:nvSpPr>
              <p:cNvPr id="30" name="TextBox 11">
                <a:extLst>
                  <a:ext uri="{FF2B5EF4-FFF2-40B4-BE49-F238E27FC236}">
                    <a16:creationId xmlns:a16="http://schemas.microsoft.com/office/drawing/2014/main" id="{2951D558-C504-4449-BC9B-D21CE523722D}"/>
                  </a:ext>
                </a:extLst>
              </p:cNvPr>
              <p:cNvSpPr txBox="1">
                <a:spLocks noChangeArrowheads="1"/>
              </p:cNvSpPr>
              <p:nvPr/>
            </p:nvSpPr>
            <p:spPr bwMode="auto">
              <a:xfrm>
                <a:off x="5623191" y="2083249"/>
                <a:ext cx="336331" cy="338554"/>
              </a:xfrm>
              <a:prstGeom prst="rect">
                <a:avLst/>
              </a:prstGeom>
              <a:noFill/>
              <a:ln w="9525">
                <a:noFill/>
                <a:miter lim="800000"/>
                <a:headEnd/>
                <a:tailEnd/>
              </a:ln>
            </p:spPr>
            <p:txBody>
              <a:bodyPr>
                <a:spAutoFit/>
              </a:bodyPr>
              <a:lstStyle/>
              <a:p>
                <a:r>
                  <a:rPr lang="en-US" sz="1600" dirty="0">
                    <a:latin typeface="Calibri" pitchFamily="34" charset="0"/>
                  </a:rPr>
                  <a:t>a</a:t>
                </a:r>
                <a:endParaRPr lang="en-SG" sz="1600" dirty="0">
                  <a:latin typeface="Calibri" pitchFamily="34" charset="0"/>
                </a:endParaRPr>
              </a:p>
            </p:txBody>
          </p:sp>
          <p:sp>
            <p:nvSpPr>
              <p:cNvPr id="31" name="TextBox 12">
                <a:extLst>
                  <a:ext uri="{FF2B5EF4-FFF2-40B4-BE49-F238E27FC236}">
                    <a16:creationId xmlns:a16="http://schemas.microsoft.com/office/drawing/2014/main" id="{E414F0A2-8609-4D32-89B1-819B5F5FF577}"/>
                  </a:ext>
                </a:extLst>
              </p:cNvPr>
              <p:cNvSpPr txBox="1">
                <a:spLocks noChangeArrowheads="1"/>
              </p:cNvSpPr>
              <p:nvPr/>
            </p:nvSpPr>
            <p:spPr bwMode="auto">
              <a:xfrm>
                <a:off x="5877821" y="2256671"/>
                <a:ext cx="948646" cy="338831"/>
              </a:xfrm>
              <a:prstGeom prst="rect">
                <a:avLst/>
              </a:prstGeom>
              <a:noFill/>
              <a:ln w="9525">
                <a:solidFill>
                  <a:schemeClr val="tx1"/>
                </a:solidFill>
                <a:miter lim="800000"/>
                <a:headEnd/>
                <a:tailEnd/>
              </a:ln>
            </p:spPr>
            <p:txBody>
              <a:bodyPr wrap="square">
                <a:spAutoFit/>
              </a:bodyPr>
              <a:lstStyle/>
              <a:p>
                <a:pPr algn="ctr"/>
                <a:endParaRPr lang="en-SG" sz="1600" dirty="0">
                  <a:latin typeface="Calibri" pitchFamily="34" charset="0"/>
                </a:endParaRPr>
              </a:p>
            </p:txBody>
          </p:sp>
        </p:grpSp>
        <p:grpSp>
          <p:nvGrpSpPr>
            <p:cNvPr id="26" name="Group 15">
              <a:extLst>
                <a:ext uri="{FF2B5EF4-FFF2-40B4-BE49-F238E27FC236}">
                  <a16:creationId xmlns:a16="http://schemas.microsoft.com/office/drawing/2014/main" id="{8E9B6F8D-98B0-425B-A811-8ED6C799EF6D}"/>
                </a:ext>
              </a:extLst>
            </p:cNvPr>
            <p:cNvGrpSpPr>
              <a:grpSpLocks/>
            </p:cNvGrpSpPr>
            <p:nvPr/>
          </p:nvGrpSpPr>
          <p:grpSpPr bwMode="auto">
            <a:xfrm>
              <a:off x="2749402" y="5673344"/>
              <a:ext cx="798661" cy="511556"/>
              <a:chOff x="6027681" y="2023240"/>
              <a:chExt cx="798177" cy="511975"/>
            </a:xfrm>
          </p:grpSpPr>
          <p:sp>
            <p:nvSpPr>
              <p:cNvPr id="28" name="TextBox 16">
                <a:extLst>
                  <a:ext uri="{FF2B5EF4-FFF2-40B4-BE49-F238E27FC236}">
                    <a16:creationId xmlns:a16="http://schemas.microsoft.com/office/drawing/2014/main" id="{4A9ABF95-228B-4543-B08E-58AFFBD1779A}"/>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a:latin typeface="Calibri" pitchFamily="34" charset="0"/>
                  </a:rPr>
                  <a:t>b</a:t>
                </a:r>
                <a:endParaRPr lang="en-SG" sz="1600" dirty="0">
                  <a:latin typeface="Calibri" pitchFamily="34" charset="0"/>
                </a:endParaRPr>
              </a:p>
            </p:txBody>
          </p:sp>
          <p:sp>
            <p:nvSpPr>
              <p:cNvPr id="29" name="TextBox 17">
                <a:extLst>
                  <a:ext uri="{FF2B5EF4-FFF2-40B4-BE49-F238E27FC236}">
                    <a16:creationId xmlns:a16="http://schemas.microsoft.com/office/drawing/2014/main" id="{EF99EDAD-B20C-4134-937A-2648DB22858E}"/>
                  </a:ext>
                </a:extLst>
              </p:cNvPr>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dirty="0">
                  <a:latin typeface="Calibri" pitchFamily="34" charset="0"/>
                  <a:cs typeface="Arial" pitchFamily="34" charset="0"/>
                </a:endParaRPr>
              </a:p>
            </p:txBody>
          </p:sp>
        </p:grpSp>
        <p:cxnSp>
          <p:nvCxnSpPr>
            <p:cNvPr id="27" name="Straight Arrow Connector 26">
              <a:extLst>
                <a:ext uri="{FF2B5EF4-FFF2-40B4-BE49-F238E27FC236}">
                  <a16:creationId xmlns:a16="http://schemas.microsoft.com/office/drawing/2014/main" id="{331619BA-D559-4CF9-BD51-4E43FC000909}"/>
                </a:ext>
              </a:extLst>
            </p:cNvPr>
            <p:cNvCxnSpPr>
              <a:cxnSpLocks noChangeShapeType="1"/>
            </p:cNvCxnSpPr>
            <p:nvPr/>
          </p:nvCxnSpPr>
          <p:spPr bwMode="auto">
            <a:xfrm rot="5400000" flipH="1" flipV="1">
              <a:off x="3244850" y="5530850"/>
              <a:ext cx="520700" cy="431800"/>
            </a:xfrm>
            <a:prstGeom prst="straightConnector1">
              <a:avLst/>
            </a:prstGeom>
            <a:noFill/>
            <a:ln w="19050" cap="sq" algn="ctr">
              <a:solidFill>
                <a:srgbClr val="0000FF"/>
              </a:solidFill>
              <a:round/>
              <a:headEnd/>
              <a:tailEnd type="triangle" w="med" len="med"/>
            </a:ln>
          </p:spPr>
        </p:cxnSp>
      </p:grpSp>
      <p:sp>
        <p:nvSpPr>
          <p:cNvPr id="32" name="TextBox 31">
            <a:extLst>
              <a:ext uri="{FF2B5EF4-FFF2-40B4-BE49-F238E27FC236}">
                <a16:creationId xmlns:a16="http://schemas.microsoft.com/office/drawing/2014/main" id="{3BDD5399-7F5E-4C2A-B4A9-F5F67ECE707A}"/>
              </a:ext>
            </a:extLst>
          </p:cNvPr>
          <p:cNvSpPr txBox="1"/>
          <p:nvPr/>
        </p:nvSpPr>
        <p:spPr>
          <a:xfrm>
            <a:off x="385590" y="5321300"/>
            <a:ext cx="4412187"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What is the proper way to print a pointer? (Seldom need to do this.)</a:t>
            </a:r>
            <a:endParaRPr lang="en-SG" dirty="0"/>
          </a:p>
        </p:txBody>
      </p:sp>
      <p:sp>
        <p:nvSpPr>
          <p:cNvPr id="33" name="TextBox 32">
            <a:extLst>
              <a:ext uri="{FF2B5EF4-FFF2-40B4-BE49-F238E27FC236}">
                <a16:creationId xmlns:a16="http://schemas.microsoft.com/office/drawing/2014/main" id="{ACB44F9B-7D53-4555-BBB4-E4B96F3418EB}"/>
              </a:ext>
            </a:extLst>
          </p:cNvPr>
          <p:cNvSpPr txBox="1"/>
          <p:nvPr/>
        </p:nvSpPr>
        <p:spPr>
          <a:xfrm>
            <a:off x="4240306" y="5832620"/>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printf(</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%p\n</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34" name="Oval 33">
            <a:extLst>
              <a:ext uri="{FF2B5EF4-FFF2-40B4-BE49-F238E27FC236}">
                <a16:creationId xmlns:a16="http://schemas.microsoft.com/office/drawing/2014/main" id="{8F895246-9F50-4AFE-93C1-918B9FF80CE6}"/>
              </a:ext>
            </a:extLst>
          </p:cNvPr>
          <p:cNvSpPr/>
          <p:nvPr/>
        </p:nvSpPr>
        <p:spPr bwMode="auto">
          <a:xfrm>
            <a:off x="5362221" y="5802488"/>
            <a:ext cx="361245" cy="451555"/>
          </a:xfrm>
          <a:prstGeom prst="ellipse">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dirty="0">
              <a:ln>
                <a:noFill/>
              </a:ln>
              <a:solidFill>
                <a:schemeClr val="tx1"/>
              </a:solidFill>
              <a:effectLst/>
              <a:latin typeface="Arial" charset="0"/>
              <a:cs typeface="Arial" charset="0"/>
            </a:endParaRPr>
          </a:p>
        </p:txBody>
      </p:sp>
      <p:sp>
        <p:nvSpPr>
          <p:cNvPr id="35" name="TextBox 34">
            <a:extLst>
              <a:ext uri="{FF2B5EF4-FFF2-40B4-BE49-F238E27FC236}">
                <a16:creationId xmlns:a16="http://schemas.microsoft.com/office/drawing/2014/main" id="{9692B03B-B6A3-4308-90F6-425C55C513B4}"/>
              </a:ext>
            </a:extLst>
          </p:cNvPr>
          <p:cNvSpPr txBox="1"/>
          <p:nvPr/>
        </p:nvSpPr>
        <p:spPr>
          <a:xfrm>
            <a:off x="7239000" y="6032500"/>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ffbff6a0</a:t>
            </a:r>
            <a:endParaRPr lang="en-SG" b="1" dirty="0">
              <a:latin typeface="Courier New" pitchFamily="49" charset="0"/>
              <a:cs typeface="Courier New" pitchFamily="49" charset="0"/>
            </a:endParaRPr>
          </a:p>
        </p:txBody>
      </p:sp>
      <p:sp>
        <p:nvSpPr>
          <p:cNvPr id="36" name="Line Callout 2 (Border and Accent Bar) 80">
            <a:extLst>
              <a:ext uri="{FF2B5EF4-FFF2-40B4-BE49-F238E27FC236}">
                <a16:creationId xmlns:a16="http://schemas.microsoft.com/office/drawing/2014/main" id="{9AD77ACC-7045-41AA-BCC8-410655E09489}"/>
              </a:ext>
            </a:extLst>
          </p:cNvPr>
          <p:cNvSpPr/>
          <p:nvPr/>
        </p:nvSpPr>
        <p:spPr bwMode="auto">
          <a:xfrm flipH="1">
            <a:off x="5046131" y="5271912"/>
            <a:ext cx="1794935" cy="474134"/>
          </a:xfrm>
          <a:prstGeom prst="accentBorderCallout2">
            <a:avLst>
              <a:gd name="adj1" fmla="val 18750"/>
              <a:gd name="adj2" fmla="val -8333"/>
              <a:gd name="adj3" fmla="val 18750"/>
              <a:gd name="adj4" fmla="val -16667"/>
              <a:gd name="adj5" fmla="val 160119"/>
              <a:gd name="adj6" fmla="val -36532"/>
            </a:avLst>
          </a:prstGeom>
          <a:solidFill>
            <a:srgbClr val="FF99FF"/>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cs typeface="Arial" charset="0"/>
              </a:rPr>
              <a:t>Value in hexadecimal; varies from run to run.</a:t>
            </a:r>
            <a:endParaRPr kumimoji="0" lang="en-SG" sz="1200" b="0"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037917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ssolv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dissolv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ssolve">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dissolve">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dissolve">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dissolve">
                                      <p:cBhvr>
                                        <p:cTn id="60" dur="500"/>
                                        <p:tgtEl>
                                          <p:spTgt spid="33"/>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dissolve">
                                      <p:cBhvr>
                                        <p:cTn id="64" dur="500"/>
                                        <p:tgtEl>
                                          <p:spTgt spid="34"/>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dissolve">
                                      <p:cBhvr>
                                        <p:cTn id="69" dur="500"/>
                                        <p:tgtEl>
                                          <p:spTgt spid="35"/>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dissolve">
                                      <p:cBhvr>
                                        <p:cTn id="7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2" grpId="0" animBg="1"/>
      <p:bldP spid="23" grpId="0" animBg="1"/>
      <p:bldP spid="32" grpId="0" animBg="1"/>
      <p:bldP spid="33" grpId="0" animBg="1"/>
      <p:bldP spid="34" grpId="0" animBg="1"/>
      <p:bldP spid="35" grpId="0" animBg="1"/>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1.6 Example #2 (2/2)</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14</a:t>
            </a:fld>
            <a:endParaRPr dirty="0"/>
          </a:p>
        </p:txBody>
      </p:sp>
      <p:sp>
        <p:nvSpPr>
          <p:cNvPr id="8" name="Rectangle 3">
            <a:extLst>
              <a:ext uri="{FF2B5EF4-FFF2-40B4-BE49-F238E27FC236}">
                <a16:creationId xmlns:a16="http://schemas.microsoft.com/office/drawing/2014/main" id="{4E25A03C-AC6D-4BA6-8464-98E0D539ECBF}"/>
              </a:ext>
            </a:extLst>
          </p:cNvPr>
          <p:cNvSpPr txBox="1">
            <a:spLocks noChangeArrowheads="1"/>
          </p:cNvSpPr>
          <p:nvPr/>
        </p:nvSpPr>
        <p:spPr bwMode="auto">
          <a:xfrm>
            <a:off x="471487" y="1162757"/>
            <a:ext cx="8357719" cy="38136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bg1">
                  <a:lumMod val="50000"/>
                </a:schemeClr>
              </a:buClr>
              <a:buSzPct val="100000"/>
              <a:buFont typeface="Wingdings" pitchFamily="2" charset="2"/>
              <a:buChar char="§"/>
              <a:tabLst/>
              <a:defRPr/>
            </a:pPr>
            <a:r>
              <a:rPr kumimoji="0" lang="en-GB" sz="2400" b="0" i="0" u="none" strike="noStrike" kern="0" cap="none" spc="0" normalizeH="0" baseline="0" noProof="0" dirty="0">
                <a:ln>
                  <a:noFill/>
                </a:ln>
                <a:solidFill>
                  <a:schemeClr val="tx1"/>
                </a:solidFill>
                <a:effectLst/>
                <a:uLnTx/>
                <a:uFillTx/>
                <a:latin typeface="+mn-lt"/>
                <a:ea typeface="+mn-ea"/>
                <a:cs typeface="+mn-cs"/>
              </a:rPr>
              <a:t>How do we interpret the declaration?</a:t>
            </a:r>
          </a:p>
          <a:p>
            <a:pPr marL="857250" marR="0" lvl="1" indent="-457200" algn="l" defTabSz="914400" rtl="0" eaLnBrk="1" fontAlgn="base" latinLnBrk="0" hangingPunct="1">
              <a:lnSpc>
                <a:spcPct val="100000"/>
              </a:lnSpc>
              <a:spcBef>
                <a:spcPts val="300"/>
              </a:spcBef>
              <a:spcAft>
                <a:spcPct val="0"/>
              </a:spcAft>
              <a:buClr>
                <a:schemeClr val="accent2"/>
              </a:buClr>
              <a:buSzPct val="100000"/>
              <a:tabLst/>
              <a:defRPr/>
            </a:pPr>
            <a:r>
              <a:rPr kumimoji="0" lang="en-GB" sz="2000" b="0" i="0" u="none" strike="noStrike" kern="0" cap="none" spc="0" normalizeH="0" baseline="0" noProof="0" dirty="0">
                <a:ln>
                  <a:noFill/>
                </a:ln>
                <a:solidFill>
                  <a:schemeClr val="tx1"/>
                </a:solidFill>
                <a:effectLst/>
                <a:uLnTx/>
                <a:uFillTx/>
                <a:latin typeface="+mn-lt"/>
                <a:cs typeface="+mn-cs"/>
              </a:rPr>
              <a:t>	</a:t>
            </a:r>
            <a:r>
              <a:rPr kumimoji="0" lang="en-GB" sz="2000" b="1" i="0" u="none" strike="noStrike" kern="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double</a:t>
            </a:r>
            <a:r>
              <a:rPr kumimoji="0" lang="en-GB" sz="2000" b="1" i="0" u="none" strike="noStrike" kern="0" cap="none" spc="0" normalizeH="0" baseline="0" noProof="0" dirty="0">
                <a:ln>
                  <a:noFill/>
                </a:ln>
                <a:solidFill>
                  <a:schemeClr val="tx1"/>
                </a:solidFill>
                <a:effectLst/>
                <a:uLnTx/>
                <a:uFillTx/>
                <a:latin typeface="Courier New" panose="02070309020205020404" pitchFamily="49" charset="0"/>
                <a:cs typeface="Courier New" panose="02070309020205020404" pitchFamily="49" charset="0"/>
              </a:rPr>
              <a:t> a, *b;</a:t>
            </a:r>
          </a:p>
          <a:p>
            <a:pPr marL="457200" marR="0" lvl="0" indent="-457200" algn="l" defTabSz="914400" rtl="0" eaLnBrk="1" fontAlgn="base" latinLnBrk="0" hangingPunct="1">
              <a:lnSpc>
                <a:spcPct val="100000"/>
              </a:lnSpc>
              <a:spcBef>
                <a:spcPts val="600"/>
              </a:spcBef>
              <a:spcAft>
                <a:spcPct val="0"/>
              </a:spcAft>
              <a:buClr>
                <a:schemeClr val="bg1">
                  <a:lumMod val="50000"/>
                </a:schemeClr>
              </a:buClr>
              <a:buSzPct val="100000"/>
              <a:buFont typeface="Wingdings" pitchFamily="2" charset="2"/>
              <a:buChar char="§"/>
              <a:tabLst/>
              <a:defRPr/>
            </a:pPr>
            <a:r>
              <a:rPr kumimoji="0" lang="en-GB" sz="2400" b="0" i="0" u="none" strike="noStrike" kern="0" cap="none" spc="0" normalizeH="0" baseline="0" noProof="0" dirty="0">
                <a:ln>
                  <a:noFill/>
                </a:ln>
                <a:solidFill>
                  <a:schemeClr val="tx1"/>
                </a:solidFill>
                <a:effectLst/>
                <a:uLnTx/>
                <a:uFillTx/>
                <a:latin typeface="+mn-lt"/>
                <a:ea typeface="+mn-ea"/>
                <a:cs typeface="+mn-cs"/>
              </a:rPr>
              <a:t>The above is equivalent to</a:t>
            </a:r>
          </a:p>
          <a:p>
            <a:pPr marL="857250" lvl="1" indent="-457200">
              <a:spcBef>
                <a:spcPts val="300"/>
              </a:spcBef>
              <a:buClr>
                <a:schemeClr val="accent2"/>
              </a:buClr>
              <a:buSzPct val="100000"/>
              <a:defRPr/>
            </a:pPr>
            <a:r>
              <a:rPr lang="en-GB" sz="2000" kern="0" dirty="0">
                <a:latin typeface="Lucida Sans Unicode" pitchFamily="34" charset="0"/>
                <a:cs typeface="Lucida Sans Unicode" pitchFamily="34" charset="0"/>
              </a:rPr>
              <a:t>	</a:t>
            </a:r>
            <a:r>
              <a:rPr lang="en-GB" sz="2000" b="1" kern="0" dirty="0">
                <a:solidFill>
                  <a:srgbClr val="0000FF"/>
                </a:solidFill>
                <a:latin typeface="Courier New" panose="02070309020205020404" pitchFamily="49" charset="0"/>
                <a:cs typeface="Courier New" panose="02070309020205020404" pitchFamily="49" charset="0"/>
              </a:rPr>
              <a:t>double</a:t>
            </a:r>
            <a:r>
              <a:rPr lang="en-GB" sz="2000" b="1" kern="0" dirty="0">
                <a:latin typeface="Courier New" panose="02070309020205020404" pitchFamily="49" charset="0"/>
                <a:cs typeface="Courier New" panose="02070309020205020404" pitchFamily="49" charset="0"/>
              </a:rPr>
              <a:t> a;</a:t>
            </a:r>
            <a:r>
              <a:rPr lang="en-GB" sz="2000" kern="0" dirty="0">
                <a:latin typeface="Courier New" panose="02070309020205020404" pitchFamily="49" charset="0"/>
                <a:cs typeface="Courier New" panose="02070309020205020404" pitchFamily="49" charset="0"/>
              </a:rPr>
              <a:t> </a:t>
            </a:r>
            <a:r>
              <a:rPr lang="en-GB" sz="2000" kern="0" dirty="0">
                <a:solidFill>
                  <a:schemeClr val="tx2">
                    <a:lumMod val="50000"/>
                  </a:schemeClr>
                </a:solidFill>
                <a:latin typeface="+mn-lt"/>
                <a:cs typeface="Lucida Sans Unicode" pitchFamily="34" charset="0"/>
              </a:rPr>
              <a:t>// this is straight-forward: </a:t>
            </a:r>
            <a:r>
              <a:rPr lang="en-GB" sz="2000" kern="0" dirty="0">
                <a:solidFill>
                  <a:srgbClr val="7030A0"/>
                </a:solidFill>
                <a:latin typeface="+mn-lt"/>
                <a:cs typeface="Lucida Sans Unicode" pitchFamily="34" charset="0"/>
              </a:rPr>
              <a:t>a</a:t>
            </a:r>
            <a:r>
              <a:rPr lang="en-GB" sz="2000" kern="0" dirty="0">
                <a:solidFill>
                  <a:srgbClr val="C00000"/>
                </a:solidFill>
                <a:latin typeface="+mn-lt"/>
                <a:cs typeface="Lucida Sans Unicode" pitchFamily="34" charset="0"/>
              </a:rPr>
              <a:t> </a:t>
            </a:r>
            <a:r>
              <a:rPr lang="en-GB" sz="2000" kern="0" dirty="0">
                <a:solidFill>
                  <a:schemeClr val="tx2">
                    <a:lumMod val="50000"/>
                  </a:schemeClr>
                </a:solidFill>
                <a:latin typeface="+mn-lt"/>
                <a:cs typeface="Lucida Sans Unicode" pitchFamily="34" charset="0"/>
              </a:rPr>
              <a:t>is a double variable</a:t>
            </a:r>
          </a:p>
          <a:p>
            <a:pPr marL="857250" lvl="1" indent="-457200">
              <a:spcBef>
                <a:spcPts val="300"/>
              </a:spcBef>
              <a:buClr>
                <a:schemeClr val="accent2"/>
              </a:buClr>
              <a:buSzPct val="100000"/>
              <a:defRPr/>
            </a:pPr>
            <a:r>
              <a:rPr lang="en-GB" sz="2000" kern="0" dirty="0">
                <a:latin typeface="Lucida Sans Unicode" pitchFamily="34" charset="0"/>
                <a:cs typeface="Lucida Sans Unicode" pitchFamily="34" charset="0"/>
              </a:rPr>
              <a:t>	</a:t>
            </a:r>
            <a:r>
              <a:rPr lang="en-GB" sz="2000" b="1" kern="0" dirty="0">
                <a:solidFill>
                  <a:srgbClr val="0000FF"/>
                </a:solidFill>
                <a:latin typeface="Courier New" panose="02070309020205020404" pitchFamily="49" charset="0"/>
                <a:cs typeface="Courier New" panose="02070309020205020404" pitchFamily="49" charset="0"/>
              </a:rPr>
              <a:t>double </a:t>
            </a:r>
            <a:r>
              <a:rPr lang="en-GB" sz="2000" b="1" kern="0" dirty="0">
                <a:latin typeface="Courier New" panose="02070309020205020404" pitchFamily="49" charset="0"/>
                <a:cs typeface="Courier New" panose="02070309020205020404" pitchFamily="49" charset="0"/>
              </a:rPr>
              <a:t>*b;</a:t>
            </a:r>
          </a:p>
          <a:p>
            <a:pPr marL="457200" lvl="0" indent="-457200">
              <a:spcBef>
                <a:spcPts val="600"/>
              </a:spcBef>
              <a:buClr>
                <a:schemeClr val="bg1">
                  <a:lumMod val="50000"/>
                </a:schemeClr>
              </a:buClr>
              <a:buSzPct val="100000"/>
              <a:buFont typeface="Wingdings" pitchFamily="2" charset="2"/>
              <a:buChar char="§"/>
              <a:defRPr/>
            </a:pPr>
            <a:r>
              <a:rPr lang="en-GB" sz="2400" kern="0" dirty="0"/>
              <a:t>We can read the second declaration as</a:t>
            </a:r>
            <a:endParaRPr kumimoji="0" lang="en-GB" sz="2400" b="0" i="0" u="none" strike="noStrike" kern="0" cap="none" spc="0" normalizeH="0" baseline="0" noProof="0" dirty="0">
              <a:ln>
                <a:noFill/>
              </a:ln>
              <a:solidFill>
                <a:schemeClr val="tx1"/>
              </a:solidFill>
              <a:effectLst/>
              <a:uLnTx/>
              <a:uFillTx/>
              <a:latin typeface="+mn-lt"/>
              <a:ea typeface="+mn-ea"/>
              <a:cs typeface="+mn-cs"/>
            </a:endParaRPr>
          </a:p>
          <a:p>
            <a:pPr marL="857250" marR="0" lvl="1" indent="-457200" algn="l" defTabSz="914400" rtl="0" eaLnBrk="1" fontAlgn="base" latinLnBrk="0" hangingPunct="1">
              <a:lnSpc>
                <a:spcPct val="100000"/>
              </a:lnSpc>
              <a:spcBef>
                <a:spcPts val="300"/>
              </a:spcBef>
              <a:spcAft>
                <a:spcPct val="0"/>
              </a:spcAft>
              <a:buClr>
                <a:schemeClr val="bg1">
                  <a:lumMod val="50000"/>
                </a:schemeClr>
              </a:buClr>
              <a:buSzPct val="100000"/>
              <a:buFont typeface="Wingdings" pitchFamily="2" charset="2"/>
              <a:buChar char="§"/>
              <a:tabLst/>
              <a:defRPr/>
            </a:pPr>
            <a:r>
              <a:rPr kumimoji="0" lang="en-GB" sz="2000" b="0" i="0" u="none" strike="noStrike" kern="0" cap="none" spc="0" normalizeH="0" baseline="0" noProof="0" dirty="0">
                <a:ln>
                  <a:noFill/>
                </a:ln>
                <a:solidFill>
                  <a:srgbClr val="C00000"/>
                </a:solidFill>
                <a:effectLst/>
                <a:uLnTx/>
                <a:uFillTx/>
                <a:latin typeface="+mn-lt"/>
                <a:cs typeface="+mn-cs"/>
              </a:rPr>
              <a:t>*b </a:t>
            </a:r>
            <a:r>
              <a:rPr kumimoji="0" lang="en-GB" sz="2000" b="0" i="0" u="none" strike="noStrike" kern="0" cap="none" spc="0" normalizeH="0" baseline="0" noProof="0" dirty="0">
                <a:ln>
                  <a:noFill/>
                </a:ln>
                <a:effectLst/>
                <a:uLnTx/>
                <a:uFillTx/>
                <a:latin typeface="+mn-lt"/>
                <a:cs typeface="+mn-cs"/>
              </a:rPr>
              <a:t>is a double variable, so this implies that ...</a:t>
            </a:r>
          </a:p>
          <a:p>
            <a:pPr marL="857250" marR="0" lvl="1" indent="-457200" algn="l" defTabSz="914400" rtl="0" eaLnBrk="1" fontAlgn="base" latinLnBrk="0" hangingPunct="1">
              <a:lnSpc>
                <a:spcPct val="100000"/>
              </a:lnSpc>
              <a:spcBef>
                <a:spcPts val="300"/>
              </a:spcBef>
              <a:spcAft>
                <a:spcPct val="0"/>
              </a:spcAft>
              <a:buClr>
                <a:schemeClr val="bg1">
                  <a:lumMod val="50000"/>
                </a:schemeClr>
              </a:buClr>
              <a:buSzPct val="100000"/>
              <a:buFont typeface="Wingdings" pitchFamily="2" charset="2"/>
              <a:buChar char="§"/>
              <a:tabLst/>
              <a:defRPr/>
            </a:pPr>
            <a:r>
              <a:rPr kumimoji="0" lang="en-GB" sz="2000" b="0" i="0" u="none" strike="noStrike" kern="0" cap="none" spc="0" normalizeH="0" baseline="0" noProof="0" dirty="0">
                <a:ln>
                  <a:noFill/>
                </a:ln>
                <a:solidFill>
                  <a:srgbClr val="C00000"/>
                </a:solidFill>
                <a:effectLst/>
                <a:uLnTx/>
                <a:uFillTx/>
                <a:latin typeface="+mn-lt"/>
                <a:cs typeface="+mn-cs"/>
              </a:rPr>
              <a:t>b </a:t>
            </a:r>
            <a:r>
              <a:rPr kumimoji="0" lang="en-GB" sz="2000" b="0" i="0" u="none" strike="noStrike" kern="0" cap="none" spc="0" normalizeH="0" baseline="0" noProof="0" dirty="0">
                <a:ln>
                  <a:noFill/>
                </a:ln>
                <a:solidFill>
                  <a:srgbClr val="006600"/>
                </a:solidFill>
                <a:effectLst/>
                <a:uLnTx/>
                <a:uFillTx/>
                <a:latin typeface="+mn-lt"/>
                <a:cs typeface="+mn-cs"/>
              </a:rPr>
              <a:t>is a pointer to some double variable</a:t>
            </a:r>
          </a:p>
          <a:p>
            <a:pPr marL="457200" lvl="0" indent="-457200">
              <a:spcBef>
                <a:spcPts val="600"/>
              </a:spcBef>
              <a:buClr>
                <a:schemeClr val="bg1">
                  <a:lumMod val="50000"/>
                </a:schemeClr>
              </a:buClr>
              <a:buSzPct val="100000"/>
              <a:buFont typeface="Wingdings" pitchFamily="2" charset="2"/>
              <a:buChar char="§"/>
              <a:defRPr/>
            </a:pPr>
            <a:r>
              <a:rPr lang="en-GB" sz="2400" kern="0" dirty="0"/>
              <a:t>The following are equivalent:</a:t>
            </a:r>
            <a:endParaRPr kumimoji="0" lang="en-GB" sz="2400" b="0" i="0" u="none" strike="noStrike" kern="0" cap="none" spc="0" normalizeH="0" baseline="0" noProof="0" dirty="0">
              <a:ln>
                <a:noFill/>
              </a:ln>
              <a:solidFill>
                <a:srgbClr val="006600"/>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000" b="0" i="0" u="none" strike="noStrike" kern="0" cap="none" spc="0" normalizeH="0" baseline="0" noProof="0" dirty="0">
              <a:ln>
                <a:noFill/>
              </a:ln>
              <a:solidFill>
                <a:srgbClr val="0000FF"/>
              </a:solidFill>
              <a:effectLst/>
              <a:uLnTx/>
              <a:uFillTx/>
              <a:latin typeface="+mn-lt"/>
              <a:ea typeface="+mn-ea"/>
              <a:cs typeface="+mn-cs"/>
            </a:endParaRPr>
          </a:p>
        </p:txBody>
      </p:sp>
      <p:grpSp>
        <p:nvGrpSpPr>
          <p:cNvPr id="12" name="Group 11">
            <a:extLst>
              <a:ext uri="{FF2B5EF4-FFF2-40B4-BE49-F238E27FC236}">
                <a16:creationId xmlns:a16="http://schemas.microsoft.com/office/drawing/2014/main" id="{B12029FD-C188-4870-A30D-5B7E1A52CA8F}"/>
              </a:ext>
            </a:extLst>
          </p:cNvPr>
          <p:cNvGrpSpPr/>
          <p:nvPr/>
        </p:nvGrpSpPr>
        <p:grpSpPr>
          <a:xfrm>
            <a:off x="1493419" y="4765769"/>
            <a:ext cx="4659025" cy="923330"/>
            <a:chOff x="1493419" y="4867369"/>
            <a:chExt cx="4659025" cy="923330"/>
          </a:xfrm>
        </p:grpSpPr>
        <p:sp>
          <p:nvSpPr>
            <p:cNvPr id="13" name="TextBox 12">
              <a:extLst>
                <a:ext uri="{FF2B5EF4-FFF2-40B4-BE49-F238E27FC236}">
                  <a16:creationId xmlns:a16="http://schemas.microsoft.com/office/drawing/2014/main" id="{9A6120D0-7902-4D60-890D-7FA91C85AAFC}"/>
                </a:ext>
              </a:extLst>
            </p:cNvPr>
            <p:cNvSpPr txBox="1"/>
            <p:nvPr/>
          </p:nvSpPr>
          <p:spPr>
            <a:xfrm>
              <a:off x="1493419" y="4867369"/>
              <a:ext cx="1791648"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solidFill>
                    <a:srgbClr val="0000FF"/>
                  </a:solidFill>
                  <a:latin typeface="Courier New" pitchFamily="49" charset="0"/>
                  <a:cs typeface="Courier New" pitchFamily="49" charset="0"/>
                </a:rPr>
                <a:t>double</a:t>
              </a:r>
              <a:r>
                <a:rPr lang="en-US" b="1" dirty="0">
                  <a:latin typeface="Courier New" pitchFamily="49" charset="0"/>
                  <a:cs typeface="Courier New" pitchFamily="49" charset="0"/>
                </a:rPr>
                <a:t> a;</a:t>
              </a:r>
            </a:p>
            <a:p>
              <a:r>
                <a:rPr lang="en-US" b="1" dirty="0">
                  <a:solidFill>
                    <a:srgbClr val="0000FF"/>
                  </a:solidFill>
                  <a:latin typeface="Courier New" pitchFamily="49" charset="0"/>
                  <a:cs typeface="Courier New" pitchFamily="49" charset="0"/>
                </a:rPr>
                <a:t>double</a:t>
              </a:r>
              <a:r>
                <a:rPr lang="en-US" b="1" dirty="0">
                  <a:latin typeface="Courier New" pitchFamily="49" charset="0"/>
                  <a:cs typeface="Courier New" pitchFamily="49" charset="0"/>
                </a:rPr>
                <a:t> *b;</a:t>
              </a:r>
            </a:p>
            <a:p>
              <a:r>
                <a:rPr lang="en-US" b="1" dirty="0">
                  <a:latin typeface="Courier New" pitchFamily="49" charset="0"/>
                  <a:cs typeface="Courier New" pitchFamily="49" charset="0"/>
                </a:rPr>
                <a:t>b = &amp;a;</a:t>
              </a:r>
              <a:endParaRPr lang="en-SG" b="1" dirty="0">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53E08ADD-AFE4-45D3-875F-DAE698703C85}"/>
                </a:ext>
              </a:extLst>
            </p:cNvPr>
            <p:cNvSpPr txBox="1"/>
            <p:nvPr/>
          </p:nvSpPr>
          <p:spPr>
            <a:xfrm>
              <a:off x="3570075" y="4867369"/>
              <a:ext cx="2582369"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solidFill>
                    <a:srgbClr val="0000FF"/>
                  </a:solidFill>
                  <a:latin typeface="Courier New" pitchFamily="49" charset="0"/>
                  <a:cs typeface="Courier New" pitchFamily="49" charset="0"/>
                </a:rPr>
                <a:t>double </a:t>
              </a:r>
              <a:r>
                <a:rPr lang="en-US" b="1" dirty="0">
                  <a:latin typeface="Courier New" pitchFamily="49" charset="0"/>
                  <a:cs typeface="Courier New" pitchFamily="49" charset="0"/>
                </a:rPr>
                <a:t>a;</a:t>
              </a:r>
            </a:p>
            <a:p>
              <a:r>
                <a:rPr lang="en-US" b="1" dirty="0">
                  <a:solidFill>
                    <a:srgbClr val="0000FF"/>
                  </a:solidFill>
                  <a:latin typeface="Courier New" pitchFamily="49" charset="0"/>
                  <a:cs typeface="Courier New" pitchFamily="49" charset="0"/>
                </a:rPr>
                <a:t>double</a:t>
              </a:r>
              <a:r>
                <a:rPr lang="en-US" b="1" dirty="0">
                  <a:latin typeface="Courier New" pitchFamily="49" charset="0"/>
                  <a:cs typeface="Courier New" pitchFamily="49" charset="0"/>
                </a:rPr>
                <a:t> *b = &amp;a;</a:t>
              </a:r>
              <a:endParaRPr lang="en-SG" b="1" dirty="0">
                <a:latin typeface="Courier New" pitchFamily="49" charset="0"/>
                <a:cs typeface="Courier New" pitchFamily="49" charset="0"/>
              </a:endParaRPr>
            </a:p>
          </p:txBody>
        </p:sp>
      </p:grpSp>
      <p:grpSp>
        <p:nvGrpSpPr>
          <p:cNvPr id="16" name="Group 15">
            <a:extLst>
              <a:ext uri="{FF2B5EF4-FFF2-40B4-BE49-F238E27FC236}">
                <a16:creationId xmlns:a16="http://schemas.microsoft.com/office/drawing/2014/main" id="{C5D13F89-46AF-40A8-A721-F68547C4237D}"/>
              </a:ext>
            </a:extLst>
          </p:cNvPr>
          <p:cNvGrpSpPr/>
          <p:nvPr/>
        </p:nvGrpSpPr>
        <p:grpSpPr>
          <a:xfrm>
            <a:off x="1682047" y="5776125"/>
            <a:ext cx="5856343" cy="818314"/>
            <a:chOff x="1682047" y="5776125"/>
            <a:chExt cx="5856343" cy="818314"/>
          </a:xfrm>
        </p:grpSpPr>
        <p:sp>
          <p:nvSpPr>
            <p:cNvPr id="17" name="TextBox 16">
              <a:extLst>
                <a:ext uri="{FF2B5EF4-FFF2-40B4-BE49-F238E27FC236}">
                  <a16:creationId xmlns:a16="http://schemas.microsoft.com/office/drawing/2014/main" id="{4D382A34-BDAD-45C7-AA91-709FE41456B3}"/>
                </a:ext>
              </a:extLst>
            </p:cNvPr>
            <p:cNvSpPr txBox="1"/>
            <p:nvPr/>
          </p:nvSpPr>
          <p:spPr>
            <a:xfrm>
              <a:off x="4738475" y="5776125"/>
              <a:ext cx="2582369"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solidFill>
                    <a:srgbClr val="0000FF"/>
                  </a:solidFill>
                  <a:latin typeface="Courier New" pitchFamily="49" charset="0"/>
                  <a:cs typeface="Courier New" pitchFamily="49" charset="0"/>
                </a:rPr>
                <a:t>double </a:t>
              </a:r>
              <a:r>
                <a:rPr lang="en-US" b="1" dirty="0">
                  <a:latin typeface="Courier New" pitchFamily="49" charset="0"/>
                  <a:cs typeface="Courier New" pitchFamily="49" charset="0"/>
                </a:rPr>
                <a:t>a;</a:t>
              </a:r>
            </a:p>
            <a:p>
              <a:r>
                <a:rPr lang="en-US" b="1" dirty="0">
                  <a:solidFill>
                    <a:srgbClr val="0000FF"/>
                  </a:solidFill>
                  <a:latin typeface="Courier New" pitchFamily="49" charset="0"/>
                  <a:cs typeface="Courier New" pitchFamily="49" charset="0"/>
                </a:rPr>
                <a:t>double</a:t>
              </a:r>
              <a:r>
                <a:rPr lang="en-US" b="1" dirty="0">
                  <a:latin typeface="Courier New" pitchFamily="49" charset="0"/>
                  <a:cs typeface="Courier New" pitchFamily="49" charset="0"/>
                </a:rPr>
                <a:t> b = &amp;a;</a:t>
              </a:r>
              <a:endParaRPr lang="en-SG" b="1" dirty="0">
                <a:latin typeface="Courier New" pitchFamily="49" charset="0"/>
                <a:cs typeface="Courier New" pitchFamily="49" charset="0"/>
              </a:endParaRPr>
            </a:p>
          </p:txBody>
        </p:sp>
        <p:sp>
          <p:nvSpPr>
            <p:cNvPr id="18" name="TextBox 17">
              <a:extLst>
                <a:ext uri="{FF2B5EF4-FFF2-40B4-BE49-F238E27FC236}">
                  <a16:creationId xmlns:a16="http://schemas.microsoft.com/office/drawing/2014/main" id="{B4C46B99-FD43-4A51-9A39-8D221403F1BB}"/>
                </a:ext>
              </a:extLst>
            </p:cNvPr>
            <p:cNvSpPr txBox="1"/>
            <p:nvPr/>
          </p:nvSpPr>
          <p:spPr>
            <a:xfrm>
              <a:off x="1682047" y="5779910"/>
              <a:ext cx="3138310" cy="646331"/>
            </a:xfrm>
            <a:prstGeom prst="rect">
              <a:avLst/>
            </a:prstGeom>
            <a:noFill/>
          </p:spPr>
          <p:txBody>
            <a:bodyPr wrap="square" rtlCol="0">
              <a:spAutoFit/>
            </a:bodyPr>
            <a:lstStyle/>
            <a:p>
              <a:r>
                <a:rPr lang="en-US" dirty="0"/>
                <a:t>But this is not the same as above (and it is not legal):</a:t>
              </a:r>
              <a:endParaRPr lang="en-SG" dirty="0"/>
            </a:p>
          </p:txBody>
        </p:sp>
        <p:pic>
          <p:nvPicPr>
            <p:cNvPr id="19" name="[Picture 11]">
              <a:extLst>
                <a:ext uri="{FF2B5EF4-FFF2-40B4-BE49-F238E27FC236}">
                  <a16:creationId xmlns:a16="http://schemas.microsoft.com/office/drawing/2014/main" id="{B82C174A-AD22-488D-886F-4825D32CAE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3297" y="6006049"/>
              <a:ext cx="435093" cy="588390"/>
            </a:xfrm>
            <a:prstGeom prst="rect">
              <a:avLst/>
            </a:prstGeom>
          </p:spPr>
        </p:pic>
      </p:grpSp>
    </p:spTree>
    <p:extLst>
      <p:ext uri="{BB962C8B-B14F-4D97-AF65-F5344CB8AC3E}">
        <p14:creationId xmlns:p14="http://schemas.microsoft.com/office/powerpoint/2010/main" val="3971705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dissolve">
                                      <p:cBhvr>
                                        <p:cTn id="16" dur="500"/>
                                        <p:tgtEl>
                                          <p:spTgt spid="8">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dissolve">
                                      <p:cBhvr>
                                        <p:cTn id="19" dur="500"/>
                                        <p:tgtEl>
                                          <p:spTgt spid="8">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dissolve">
                                      <p:cBhvr>
                                        <p:cTn id="24" dur="500"/>
                                        <p:tgtEl>
                                          <p:spTgt spid="8">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dissolve">
                                      <p:cBhvr>
                                        <p:cTn id="27" dur="500"/>
                                        <p:tgtEl>
                                          <p:spTgt spid="8">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dissolve">
                                      <p:cBhvr>
                                        <p:cTn id="30" dur="500"/>
                                        <p:tgtEl>
                                          <p:spTgt spid="8">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dissolve">
                                      <p:cBhvr>
                                        <p:cTn id="35" dur="500"/>
                                        <p:tgtEl>
                                          <p:spTgt spid="8">
                                            <p:txEl>
                                              <p:pRg st="8" end="8"/>
                                            </p:txEl>
                                          </p:spTgt>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pPr marL="630238" indent="-630238"/>
            <a:r>
              <a:rPr lang="en-SG" sz="3600" dirty="0">
                <a:solidFill>
                  <a:srgbClr val="0000FF"/>
                </a:solidFill>
                <a:latin typeface="+mn-lt"/>
              </a:rPr>
              <a:t>1.7 	Tracing Pointers (1/2)</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15</a:t>
            </a:fld>
            <a:endParaRPr dirty="0"/>
          </a:p>
        </p:txBody>
      </p:sp>
      <p:sp>
        <p:nvSpPr>
          <p:cNvPr id="8" name="[Rectangle 3]">
            <a:extLst>
              <a:ext uri="{FF2B5EF4-FFF2-40B4-BE49-F238E27FC236}">
                <a16:creationId xmlns:a16="http://schemas.microsoft.com/office/drawing/2014/main" id="{AB62BFBE-9CF5-4121-8FBF-9B95AE247C9E}"/>
              </a:ext>
            </a:extLst>
          </p:cNvPr>
          <p:cNvSpPr txBox="1">
            <a:spLocks noChangeArrowheads="1"/>
          </p:cNvSpPr>
          <p:nvPr/>
        </p:nvSpPr>
        <p:spPr>
          <a:xfrm>
            <a:off x="471488" y="1235825"/>
            <a:ext cx="7948612" cy="90321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bg1">
                  <a:lumMod val="50000"/>
                </a:schemeClr>
              </a:buClr>
              <a:buSzPct val="100000"/>
              <a:buFont typeface="Wingdings" pitchFamily="2" charset="2"/>
              <a:buChar char="§"/>
            </a:pPr>
            <a:r>
              <a:rPr lang="en-GB" sz="2000" dirty="0"/>
              <a:t>Trace the code below manually to obtain the outputs.</a:t>
            </a:r>
          </a:p>
          <a:p>
            <a:pPr marL="352425" indent="-352425" fontAlgn="auto">
              <a:spcBef>
                <a:spcPts val="600"/>
              </a:spcBef>
              <a:spcAft>
                <a:spcPts val="0"/>
              </a:spcAft>
              <a:buClr>
                <a:schemeClr val="bg1">
                  <a:lumMod val="50000"/>
                </a:schemeClr>
              </a:buClr>
              <a:buSzPct val="100000"/>
              <a:buFont typeface="Wingdings" pitchFamily="2" charset="2"/>
              <a:buChar char="§"/>
            </a:pPr>
            <a:r>
              <a:rPr lang="en-GB" sz="2000" dirty="0"/>
              <a:t>Compare your outputs with your neighbours.</a:t>
            </a:r>
          </a:p>
        </p:txBody>
      </p:sp>
      <p:sp>
        <p:nvSpPr>
          <p:cNvPr id="9" name="[TextBox 1]">
            <a:extLst>
              <a:ext uri="{FF2B5EF4-FFF2-40B4-BE49-F238E27FC236}">
                <a16:creationId xmlns:a16="http://schemas.microsoft.com/office/drawing/2014/main" id="{008067C8-9705-43AC-B458-2CE9E3C0C2E9}"/>
              </a:ext>
            </a:extLst>
          </p:cNvPr>
          <p:cNvSpPr txBox="1"/>
          <p:nvPr/>
        </p:nvSpPr>
        <p:spPr>
          <a:xfrm>
            <a:off x="261257" y="2122715"/>
            <a:ext cx="6270172" cy="4401205"/>
          </a:xfrm>
          <a:prstGeom prst="rect">
            <a:avLst/>
          </a:prstGeom>
          <a:solidFill>
            <a:srgbClr val="FFFFCC"/>
          </a:solidFill>
          <a:ln>
            <a:solidFill>
              <a:schemeClr val="tx1"/>
            </a:solidFill>
          </a:ln>
        </p:spPr>
        <p:txBody>
          <a:bodyPr wrap="square" rtlCol="0">
            <a:spAutoFit/>
          </a:bodyPr>
          <a:lstStyle/>
          <a:p>
            <a:pPr>
              <a:tabLst>
                <a:tab pos="293688" algn="l"/>
                <a:tab pos="571500" algn="l"/>
              </a:tabLst>
            </a:pPr>
            <a:r>
              <a:rPr lang="en-US" sz="2000" b="1" dirty="0">
                <a:solidFill>
                  <a:srgbClr val="0000FF"/>
                </a:solidFill>
                <a:latin typeface="Courier New" panose="02070309020205020404" pitchFamily="49" charset="0"/>
                <a:cs typeface="Courier New" panose="02070309020205020404" pitchFamily="49" charset="0"/>
              </a:rPr>
              <a:t>int </a:t>
            </a:r>
            <a:r>
              <a:rPr lang="en-US" sz="2000" b="1" dirty="0">
                <a:latin typeface="Courier New" panose="02070309020205020404" pitchFamily="49" charset="0"/>
                <a:cs typeface="Courier New" panose="02070309020205020404" pitchFamily="49" charset="0"/>
              </a:rPr>
              <a:t>a = </a:t>
            </a:r>
            <a:r>
              <a:rPr lang="en-US" sz="2000" b="1" dirty="0">
                <a:solidFill>
                  <a:srgbClr val="006600"/>
                </a:solidFill>
                <a:latin typeface="Courier New" panose="02070309020205020404" pitchFamily="49" charset="0"/>
                <a:cs typeface="Courier New" panose="02070309020205020404" pitchFamily="49" charset="0"/>
              </a:rPr>
              <a:t>8</a:t>
            </a:r>
            <a:r>
              <a:rPr lang="en-US" sz="2000" b="1" dirty="0">
                <a:latin typeface="Courier New" panose="02070309020205020404" pitchFamily="49" charset="0"/>
                <a:cs typeface="Courier New" panose="02070309020205020404" pitchFamily="49" charset="0"/>
              </a:rPr>
              <a:t>, b = </a:t>
            </a:r>
            <a:r>
              <a:rPr lang="en-US" sz="2000" b="1" dirty="0">
                <a:solidFill>
                  <a:srgbClr val="006600"/>
                </a:solidFill>
                <a:latin typeface="Courier New" panose="02070309020205020404" pitchFamily="49" charset="0"/>
                <a:cs typeface="Courier New" panose="02070309020205020404" pitchFamily="49" charset="0"/>
              </a:rPr>
              <a:t>15</a:t>
            </a:r>
            <a:r>
              <a:rPr lang="en-US" sz="2000" b="1" dirty="0">
                <a:latin typeface="Courier New" panose="02070309020205020404" pitchFamily="49" charset="0"/>
                <a:cs typeface="Courier New" panose="02070309020205020404" pitchFamily="49" charset="0"/>
              </a:rPr>
              <a:t>, c = </a:t>
            </a:r>
            <a:r>
              <a:rPr lang="en-US" sz="2000" b="1" dirty="0">
                <a:solidFill>
                  <a:srgbClr val="006600"/>
                </a:solidFill>
                <a:latin typeface="Courier New" panose="02070309020205020404" pitchFamily="49" charset="0"/>
                <a:cs typeface="Courier New" panose="02070309020205020404" pitchFamily="49" charset="0"/>
              </a:rPr>
              <a:t>23</a:t>
            </a:r>
            <a:r>
              <a:rPr lang="en-US" sz="2000" b="1" dirty="0">
                <a:latin typeface="Courier New" panose="02070309020205020404" pitchFamily="49" charset="0"/>
                <a:cs typeface="Courier New" panose="02070309020205020404" pitchFamily="49" charset="0"/>
              </a:rPr>
              <a:t>;</a:t>
            </a:r>
          </a:p>
          <a:p>
            <a:pPr>
              <a:tabLst>
                <a:tab pos="293688" algn="l"/>
                <a:tab pos="571500" algn="l"/>
              </a:tabLst>
            </a:pPr>
            <a:r>
              <a:rPr lang="en-US" sz="2000" b="1" dirty="0">
                <a:solidFill>
                  <a:srgbClr val="0000FF"/>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*p1, *p2, *p3;</a:t>
            </a:r>
          </a:p>
          <a:p>
            <a:pPr>
              <a:tabLst>
                <a:tab pos="293688" algn="l"/>
                <a:tab pos="571500" algn="l"/>
              </a:tabLst>
            </a:pPr>
            <a:endParaRPr lang="en-US" sz="1000" b="1" dirty="0">
              <a:latin typeface="Courier New" panose="02070309020205020404" pitchFamily="49" charset="0"/>
              <a:cs typeface="Courier New" panose="02070309020205020404" pitchFamily="49" charset="0"/>
            </a:endParaRPr>
          </a:p>
          <a:p>
            <a:pPr>
              <a:tabLst>
                <a:tab pos="293688" algn="l"/>
                <a:tab pos="571500" algn="l"/>
              </a:tabLst>
            </a:pPr>
            <a:r>
              <a:rPr lang="en-US" sz="2000" b="1" dirty="0">
                <a:latin typeface="Courier New" panose="02070309020205020404" pitchFamily="49" charset="0"/>
                <a:cs typeface="Courier New" panose="02070309020205020404" pitchFamily="49" charset="0"/>
              </a:rPr>
              <a:t>p1 = &amp;b;</a:t>
            </a:r>
          </a:p>
          <a:p>
            <a:pPr>
              <a:tabLst>
                <a:tab pos="293688" algn="l"/>
                <a:tab pos="571500" algn="l"/>
              </a:tabLst>
            </a:pPr>
            <a:r>
              <a:rPr lang="en-US" sz="2000" b="1" dirty="0">
                <a:latin typeface="Courier New" panose="02070309020205020404" pitchFamily="49" charset="0"/>
                <a:cs typeface="Courier New" panose="02070309020205020404" pitchFamily="49" charset="0"/>
              </a:rPr>
              <a:t>p2 = &amp;c;</a:t>
            </a:r>
          </a:p>
          <a:p>
            <a:pPr>
              <a:tabLst>
                <a:tab pos="293688" algn="l"/>
                <a:tab pos="571500" algn="l"/>
              </a:tabLst>
            </a:pPr>
            <a:r>
              <a:rPr lang="en-US" sz="2000" b="1" dirty="0">
                <a:latin typeface="Courier New" panose="02070309020205020404" pitchFamily="49" charset="0"/>
                <a:cs typeface="Courier New" panose="02070309020205020404" pitchFamily="49" charset="0"/>
              </a:rPr>
              <a:t>p3 = p2;</a:t>
            </a:r>
          </a:p>
          <a:p>
            <a:pPr>
              <a:tabLst>
                <a:tab pos="293688" algn="l"/>
                <a:tab pos="571500" algn="l"/>
              </a:tabLst>
            </a:pPr>
            <a:r>
              <a:rPr lang="pt-BR" sz="2000" b="1" dirty="0">
                <a:latin typeface="Courier New" panose="02070309020205020404" pitchFamily="49" charset="0"/>
                <a:cs typeface="Courier New" panose="02070309020205020404" pitchFamily="49" charset="0"/>
              </a:rPr>
              <a:t>printf(</a:t>
            </a:r>
            <a:r>
              <a:rPr lang="pt-BR" sz="2000" b="1" dirty="0">
                <a:solidFill>
                  <a:srgbClr val="006600"/>
                </a:solidFill>
                <a:latin typeface="Courier New" panose="02070309020205020404" pitchFamily="49" charset="0"/>
                <a:cs typeface="Courier New" panose="02070309020205020404" pitchFamily="49" charset="0"/>
              </a:rPr>
              <a:t>"1: </a:t>
            </a:r>
            <a:r>
              <a:rPr lang="pt-BR" sz="2000" b="1" dirty="0">
                <a:solidFill>
                  <a:srgbClr val="FF0000"/>
                </a:solidFill>
                <a:latin typeface="Courier New" panose="02070309020205020404" pitchFamily="49" charset="0"/>
                <a:cs typeface="Courier New" panose="02070309020205020404" pitchFamily="49" charset="0"/>
              </a:rPr>
              <a:t>%d %d %d\n</a:t>
            </a:r>
            <a:r>
              <a:rPr lang="pt-BR" sz="2000" b="1" dirty="0">
                <a:solidFill>
                  <a:srgbClr val="006600"/>
                </a:solidFill>
                <a:latin typeface="Courier New" panose="02070309020205020404" pitchFamily="49" charset="0"/>
                <a:cs typeface="Courier New" panose="02070309020205020404" pitchFamily="49" charset="0"/>
              </a:rPr>
              <a:t>"</a:t>
            </a:r>
            <a:r>
              <a:rPr lang="pt-BR" sz="2000" b="1" dirty="0">
                <a:latin typeface="Courier New" panose="02070309020205020404" pitchFamily="49" charset="0"/>
                <a:cs typeface="Courier New" panose="02070309020205020404" pitchFamily="49" charset="0"/>
              </a:rPr>
              <a:t>, *p1, *p2, *p3);</a:t>
            </a:r>
          </a:p>
          <a:p>
            <a:pPr>
              <a:tabLst>
                <a:tab pos="293688" algn="l"/>
                <a:tab pos="571500" algn="l"/>
              </a:tabLst>
            </a:pPr>
            <a:endParaRPr lang="en-US" sz="1000" b="1" dirty="0">
              <a:latin typeface="Courier New" panose="02070309020205020404" pitchFamily="49" charset="0"/>
              <a:cs typeface="Courier New" panose="02070309020205020404" pitchFamily="49" charset="0"/>
            </a:endParaRPr>
          </a:p>
          <a:p>
            <a:pPr>
              <a:tabLst>
                <a:tab pos="293688" algn="l"/>
                <a:tab pos="571500" algn="l"/>
              </a:tabLst>
            </a:pPr>
            <a:r>
              <a:rPr lang="en-US" sz="2000" b="1" dirty="0">
                <a:latin typeface="Courier New" panose="02070309020205020404" pitchFamily="49" charset="0"/>
                <a:cs typeface="Courier New" panose="02070309020205020404" pitchFamily="49" charset="0"/>
              </a:rPr>
              <a:t>*p1 *= a;</a:t>
            </a:r>
          </a:p>
          <a:p>
            <a:pPr>
              <a:tabLst>
                <a:tab pos="293688" algn="l"/>
                <a:tab pos="571500" algn="l"/>
              </a:tabLst>
            </a:pPr>
            <a:r>
              <a:rPr lang="en-US" sz="2000" b="1" dirty="0">
                <a:solidFill>
                  <a:srgbClr val="0000FF"/>
                </a:solidFill>
                <a:latin typeface="Courier New" panose="02070309020205020404" pitchFamily="49" charset="0"/>
                <a:cs typeface="Courier New" panose="02070309020205020404" pitchFamily="49" charset="0"/>
              </a:rPr>
              <a:t>while</a:t>
            </a:r>
            <a:r>
              <a:rPr lang="en-US" sz="2000" b="1" dirty="0">
                <a:latin typeface="Courier New" panose="02070309020205020404" pitchFamily="49" charset="0"/>
                <a:cs typeface="Courier New" panose="02070309020205020404" pitchFamily="49" charset="0"/>
              </a:rPr>
              <a:t> (*p2 &gt; </a:t>
            </a:r>
            <a:r>
              <a:rPr lang="en-US" sz="2000" b="1" dirty="0">
                <a:solidFill>
                  <a:srgbClr val="006600"/>
                </a:solidFill>
                <a:latin typeface="Courier New" panose="02070309020205020404" pitchFamily="49" charset="0"/>
                <a:cs typeface="Courier New" panose="02070309020205020404" pitchFamily="49" charset="0"/>
              </a:rPr>
              <a:t>0</a:t>
            </a:r>
            <a:r>
              <a:rPr lang="en-US" sz="2000" b="1" dirty="0">
                <a:latin typeface="Courier New" panose="02070309020205020404" pitchFamily="49" charset="0"/>
                <a:cs typeface="Courier New" panose="02070309020205020404" pitchFamily="49" charset="0"/>
              </a:rPr>
              <a:t>) {</a:t>
            </a:r>
          </a:p>
          <a:p>
            <a:pPr>
              <a:tabLst>
                <a:tab pos="293688" algn="l"/>
                <a:tab pos="571500" algn="l"/>
              </a:tabLst>
            </a:pPr>
            <a:r>
              <a:rPr lang="en-US" sz="2000" b="1" dirty="0">
                <a:latin typeface="Courier New" panose="02070309020205020404" pitchFamily="49" charset="0"/>
                <a:cs typeface="Courier New" panose="02070309020205020404" pitchFamily="49" charset="0"/>
              </a:rPr>
              <a:t>	*p2 -= a;</a:t>
            </a:r>
          </a:p>
          <a:p>
            <a:pPr>
              <a:tabLst>
                <a:tab pos="293688" algn="l"/>
                <a:tab pos="571500" algn="l"/>
              </a:tabLst>
            </a:pPr>
            <a:r>
              <a:rPr lang="en-US" sz="2000" b="1" dirty="0">
                <a:latin typeface="Courier New" panose="02070309020205020404" pitchFamily="49" charset="0"/>
                <a:cs typeface="Courier New" panose="02070309020205020404" pitchFamily="49" charset="0"/>
              </a:rPr>
              <a:t>	(*p1)++;</a:t>
            </a:r>
          </a:p>
          <a:p>
            <a:pPr>
              <a:tabLst>
                <a:tab pos="293688" algn="l"/>
                <a:tab pos="571500" algn="l"/>
              </a:tabLst>
            </a:pPr>
            <a:r>
              <a:rPr lang="en-US" sz="2000" b="1" dirty="0">
                <a:latin typeface="Courier New" panose="02070309020205020404" pitchFamily="49" charset="0"/>
                <a:cs typeface="Courier New" panose="02070309020205020404" pitchFamily="49" charset="0"/>
              </a:rPr>
              <a:t>}</a:t>
            </a:r>
          </a:p>
          <a:p>
            <a:pPr>
              <a:tabLst>
                <a:tab pos="293688" algn="l"/>
                <a:tab pos="571500" algn="l"/>
              </a:tabLst>
            </a:pPr>
            <a:r>
              <a:rPr lang="pt-BR" sz="2000" b="1" dirty="0">
                <a:latin typeface="Courier New" panose="02070309020205020404" pitchFamily="49" charset="0"/>
                <a:cs typeface="Courier New" panose="02070309020205020404" pitchFamily="49" charset="0"/>
              </a:rPr>
              <a:t>printf(</a:t>
            </a:r>
            <a:r>
              <a:rPr lang="pt-BR" sz="2000" b="1" dirty="0">
                <a:solidFill>
                  <a:srgbClr val="006600"/>
                </a:solidFill>
                <a:latin typeface="Courier New" panose="02070309020205020404" pitchFamily="49" charset="0"/>
                <a:cs typeface="Courier New" panose="02070309020205020404" pitchFamily="49" charset="0"/>
              </a:rPr>
              <a:t>"2: </a:t>
            </a:r>
            <a:r>
              <a:rPr lang="pt-BR" sz="2000" b="1" dirty="0">
                <a:solidFill>
                  <a:srgbClr val="FF0000"/>
                </a:solidFill>
                <a:latin typeface="Courier New" panose="02070309020205020404" pitchFamily="49" charset="0"/>
                <a:cs typeface="Courier New" panose="02070309020205020404" pitchFamily="49" charset="0"/>
              </a:rPr>
              <a:t>%d %d %d\n</a:t>
            </a:r>
            <a:r>
              <a:rPr lang="pt-BR" sz="2000" b="1" dirty="0">
                <a:solidFill>
                  <a:srgbClr val="006600"/>
                </a:solidFill>
                <a:latin typeface="Courier New" panose="02070309020205020404" pitchFamily="49" charset="0"/>
                <a:cs typeface="Courier New" panose="02070309020205020404" pitchFamily="49" charset="0"/>
              </a:rPr>
              <a:t>"</a:t>
            </a:r>
            <a:r>
              <a:rPr lang="pt-BR" sz="2000" b="1" dirty="0">
                <a:latin typeface="Courier New" panose="02070309020205020404" pitchFamily="49" charset="0"/>
                <a:cs typeface="Courier New" panose="02070309020205020404" pitchFamily="49" charset="0"/>
              </a:rPr>
              <a:t>, *p1, *p2, *p3);</a:t>
            </a:r>
          </a:p>
          <a:p>
            <a:pPr>
              <a:tabLst>
                <a:tab pos="293688" algn="l"/>
                <a:tab pos="571500" algn="l"/>
              </a:tabLst>
            </a:pPr>
            <a:r>
              <a:rPr lang="pt-BR" sz="2000" b="1" dirty="0">
                <a:latin typeface="Courier New" panose="02070309020205020404" pitchFamily="49" charset="0"/>
                <a:cs typeface="Courier New" panose="02070309020205020404" pitchFamily="49" charset="0"/>
              </a:rPr>
              <a:t>printf(</a:t>
            </a:r>
            <a:r>
              <a:rPr lang="pt-BR" sz="2000" b="1" dirty="0">
                <a:solidFill>
                  <a:srgbClr val="006600"/>
                </a:solidFill>
                <a:latin typeface="Courier New" panose="02070309020205020404" pitchFamily="49" charset="0"/>
                <a:cs typeface="Courier New" panose="02070309020205020404" pitchFamily="49" charset="0"/>
              </a:rPr>
              <a:t>"3: </a:t>
            </a:r>
            <a:r>
              <a:rPr lang="pt-BR" sz="2000" b="1" dirty="0">
                <a:solidFill>
                  <a:srgbClr val="FF0000"/>
                </a:solidFill>
                <a:latin typeface="Courier New" panose="02070309020205020404" pitchFamily="49" charset="0"/>
                <a:cs typeface="Courier New" panose="02070309020205020404" pitchFamily="49" charset="0"/>
              </a:rPr>
              <a:t>%d %d %d\n</a:t>
            </a:r>
            <a:r>
              <a:rPr lang="pt-BR" sz="2000" b="1" dirty="0">
                <a:solidFill>
                  <a:srgbClr val="006600"/>
                </a:solidFill>
                <a:latin typeface="Courier New" panose="02070309020205020404" pitchFamily="49" charset="0"/>
                <a:cs typeface="Courier New" panose="02070309020205020404" pitchFamily="49" charset="0"/>
              </a:rPr>
              <a:t>"</a:t>
            </a:r>
            <a:r>
              <a:rPr lang="pt-BR" sz="2000" b="1" dirty="0">
                <a:latin typeface="Courier New" panose="02070309020205020404" pitchFamily="49" charset="0"/>
                <a:cs typeface="Courier New" panose="02070309020205020404" pitchFamily="49" charset="0"/>
              </a:rPr>
              <a:t>, a, b, c);</a:t>
            </a:r>
          </a:p>
        </p:txBody>
      </p:sp>
      <p:sp>
        <p:nvSpPr>
          <p:cNvPr id="10" name="[TextBox 15]">
            <a:extLst>
              <a:ext uri="{FF2B5EF4-FFF2-40B4-BE49-F238E27FC236}">
                <a16:creationId xmlns:a16="http://schemas.microsoft.com/office/drawing/2014/main" id="{055B943B-C1F3-4554-B060-12CED00712CE}"/>
              </a:ext>
            </a:extLst>
          </p:cNvPr>
          <p:cNvSpPr txBox="1"/>
          <p:nvPr/>
        </p:nvSpPr>
        <p:spPr>
          <a:xfrm>
            <a:off x="4813738" y="1985912"/>
            <a:ext cx="1927922" cy="369332"/>
          </a:xfrm>
          <a:prstGeom prst="rect">
            <a:avLst/>
          </a:prstGeom>
          <a:solidFill>
            <a:srgbClr val="FFFF99"/>
          </a:solidFill>
          <a:ln>
            <a:solidFill>
              <a:schemeClr val="tx1"/>
            </a:solidFill>
          </a:ln>
        </p:spPr>
        <p:txBody>
          <a:bodyPr wrap="square" rtlCol="0">
            <a:spAutoFit/>
          </a:bodyPr>
          <a:lstStyle/>
          <a:p>
            <a:r>
              <a:rPr lang="en-US" dirty="0" err="1"/>
              <a:t>TracePointers.c</a:t>
            </a:r>
            <a:endParaRPr lang="en-SG" dirty="0"/>
          </a:p>
        </p:txBody>
      </p:sp>
    </p:spTree>
    <p:extLst>
      <p:ext uri="{BB962C8B-B14F-4D97-AF65-F5344CB8AC3E}">
        <p14:creationId xmlns:p14="http://schemas.microsoft.com/office/powerpoint/2010/main" val="280278927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pPr marL="630238" indent="-630238"/>
            <a:r>
              <a:rPr lang="en-SG" sz="3600" dirty="0">
                <a:solidFill>
                  <a:srgbClr val="0000FF"/>
                </a:solidFill>
                <a:latin typeface="+mn-lt"/>
              </a:rPr>
              <a:t>1.7 	Tracing Pointers (2/2)</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16</a:t>
            </a:fld>
            <a:endParaRPr dirty="0"/>
          </a:p>
        </p:txBody>
      </p:sp>
      <p:sp>
        <p:nvSpPr>
          <p:cNvPr id="80" name="TextBox 79">
            <a:extLst>
              <a:ext uri="{FF2B5EF4-FFF2-40B4-BE49-F238E27FC236}">
                <a16:creationId xmlns:a16="http://schemas.microsoft.com/office/drawing/2014/main" id="{44420B36-658B-4216-96C5-8D19EA953AD6}"/>
              </a:ext>
            </a:extLst>
          </p:cNvPr>
          <p:cNvSpPr txBox="1"/>
          <p:nvPr/>
        </p:nvSpPr>
        <p:spPr>
          <a:xfrm>
            <a:off x="500741" y="2177739"/>
            <a:ext cx="6270172" cy="4401205"/>
          </a:xfrm>
          <a:prstGeom prst="rect">
            <a:avLst/>
          </a:prstGeom>
          <a:solidFill>
            <a:srgbClr val="FFFFCC"/>
          </a:solidFill>
          <a:ln>
            <a:solidFill>
              <a:schemeClr val="tx1"/>
            </a:solidFill>
          </a:ln>
        </p:spPr>
        <p:txBody>
          <a:bodyPr wrap="square" rtlCol="0">
            <a:spAutoFit/>
          </a:bodyPr>
          <a:lstStyle/>
          <a:p>
            <a:pPr>
              <a:tabLst>
                <a:tab pos="293688" algn="l"/>
                <a:tab pos="571500" algn="l"/>
              </a:tabLst>
            </a:pPr>
            <a:r>
              <a:rPr lang="en-US" sz="2000" b="1" dirty="0">
                <a:solidFill>
                  <a:srgbClr val="0000FF"/>
                </a:solidFill>
                <a:latin typeface="Courier New" panose="02070309020205020404" pitchFamily="49" charset="0"/>
                <a:cs typeface="Courier New" panose="02070309020205020404" pitchFamily="49" charset="0"/>
              </a:rPr>
              <a:t>int </a:t>
            </a:r>
            <a:r>
              <a:rPr lang="en-US" sz="2000" b="1" dirty="0">
                <a:latin typeface="Courier New" panose="02070309020205020404" pitchFamily="49" charset="0"/>
                <a:cs typeface="Courier New" panose="02070309020205020404" pitchFamily="49" charset="0"/>
              </a:rPr>
              <a:t>a = </a:t>
            </a:r>
            <a:r>
              <a:rPr lang="en-US" sz="2000" b="1" dirty="0">
                <a:solidFill>
                  <a:srgbClr val="006600"/>
                </a:solidFill>
                <a:latin typeface="Courier New" panose="02070309020205020404" pitchFamily="49" charset="0"/>
                <a:cs typeface="Courier New" panose="02070309020205020404" pitchFamily="49" charset="0"/>
              </a:rPr>
              <a:t>8</a:t>
            </a:r>
            <a:r>
              <a:rPr lang="en-US" sz="2000" b="1" dirty="0">
                <a:latin typeface="Courier New" panose="02070309020205020404" pitchFamily="49" charset="0"/>
                <a:cs typeface="Courier New" panose="02070309020205020404" pitchFamily="49" charset="0"/>
              </a:rPr>
              <a:t>, b = </a:t>
            </a:r>
            <a:r>
              <a:rPr lang="en-US" sz="2000" b="1" dirty="0">
                <a:solidFill>
                  <a:srgbClr val="006600"/>
                </a:solidFill>
                <a:latin typeface="Courier New" panose="02070309020205020404" pitchFamily="49" charset="0"/>
                <a:cs typeface="Courier New" panose="02070309020205020404" pitchFamily="49" charset="0"/>
              </a:rPr>
              <a:t>15</a:t>
            </a:r>
            <a:r>
              <a:rPr lang="en-US" sz="2000" b="1" dirty="0">
                <a:latin typeface="Courier New" panose="02070309020205020404" pitchFamily="49" charset="0"/>
                <a:cs typeface="Courier New" panose="02070309020205020404" pitchFamily="49" charset="0"/>
              </a:rPr>
              <a:t>, c = </a:t>
            </a:r>
            <a:r>
              <a:rPr lang="en-US" sz="2000" b="1" dirty="0">
                <a:solidFill>
                  <a:srgbClr val="006600"/>
                </a:solidFill>
                <a:latin typeface="Courier New" panose="02070309020205020404" pitchFamily="49" charset="0"/>
                <a:cs typeface="Courier New" panose="02070309020205020404" pitchFamily="49" charset="0"/>
              </a:rPr>
              <a:t>23</a:t>
            </a:r>
            <a:r>
              <a:rPr lang="en-US" sz="2000" b="1" dirty="0">
                <a:latin typeface="Courier New" panose="02070309020205020404" pitchFamily="49" charset="0"/>
                <a:cs typeface="Courier New" panose="02070309020205020404" pitchFamily="49" charset="0"/>
              </a:rPr>
              <a:t>;</a:t>
            </a:r>
          </a:p>
          <a:p>
            <a:pPr>
              <a:tabLst>
                <a:tab pos="293688" algn="l"/>
                <a:tab pos="571500" algn="l"/>
              </a:tabLst>
            </a:pPr>
            <a:r>
              <a:rPr lang="en-US" sz="2000" b="1" dirty="0">
                <a:solidFill>
                  <a:srgbClr val="0000FF"/>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*p1, *p2, *p3;</a:t>
            </a:r>
          </a:p>
          <a:p>
            <a:pPr>
              <a:tabLst>
                <a:tab pos="293688" algn="l"/>
                <a:tab pos="571500" algn="l"/>
              </a:tabLst>
            </a:pPr>
            <a:endParaRPr lang="en-US" sz="1000" b="1" dirty="0">
              <a:latin typeface="Courier New" panose="02070309020205020404" pitchFamily="49" charset="0"/>
              <a:cs typeface="Courier New" panose="02070309020205020404" pitchFamily="49" charset="0"/>
            </a:endParaRPr>
          </a:p>
          <a:p>
            <a:pPr>
              <a:tabLst>
                <a:tab pos="293688" algn="l"/>
                <a:tab pos="571500" algn="l"/>
              </a:tabLst>
            </a:pPr>
            <a:r>
              <a:rPr lang="en-US" sz="2000" b="1" dirty="0">
                <a:latin typeface="Courier New" panose="02070309020205020404" pitchFamily="49" charset="0"/>
                <a:cs typeface="Courier New" panose="02070309020205020404" pitchFamily="49" charset="0"/>
              </a:rPr>
              <a:t>p1 = &amp;b;</a:t>
            </a:r>
          </a:p>
          <a:p>
            <a:pPr>
              <a:tabLst>
                <a:tab pos="293688" algn="l"/>
                <a:tab pos="571500" algn="l"/>
              </a:tabLst>
            </a:pPr>
            <a:r>
              <a:rPr lang="en-US" sz="2000" b="1" dirty="0">
                <a:latin typeface="Courier New" panose="02070309020205020404" pitchFamily="49" charset="0"/>
                <a:cs typeface="Courier New" panose="02070309020205020404" pitchFamily="49" charset="0"/>
              </a:rPr>
              <a:t>p2 = &amp;c;</a:t>
            </a:r>
          </a:p>
          <a:p>
            <a:pPr>
              <a:tabLst>
                <a:tab pos="293688" algn="l"/>
                <a:tab pos="571500" algn="l"/>
              </a:tabLst>
            </a:pPr>
            <a:r>
              <a:rPr lang="en-US" sz="2000" b="1" dirty="0">
                <a:latin typeface="Courier New" panose="02070309020205020404" pitchFamily="49" charset="0"/>
                <a:cs typeface="Courier New" panose="02070309020205020404" pitchFamily="49" charset="0"/>
              </a:rPr>
              <a:t>p3 = p2;</a:t>
            </a:r>
          </a:p>
          <a:p>
            <a:pPr>
              <a:tabLst>
                <a:tab pos="293688" algn="l"/>
                <a:tab pos="571500" algn="l"/>
              </a:tabLst>
            </a:pPr>
            <a:r>
              <a:rPr lang="pt-BR" sz="2000" b="1">
                <a:latin typeface="Courier New" panose="02070309020205020404" pitchFamily="49" charset="0"/>
                <a:cs typeface="Courier New" panose="02070309020205020404" pitchFamily="49" charset="0"/>
              </a:rPr>
              <a:t>printf(</a:t>
            </a:r>
            <a:r>
              <a:rPr lang="pt-BR" sz="2000" b="1">
                <a:solidFill>
                  <a:srgbClr val="006600"/>
                </a:solidFill>
                <a:latin typeface="Courier New" panose="02070309020205020404" pitchFamily="49" charset="0"/>
                <a:cs typeface="Courier New" panose="02070309020205020404" pitchFamily="49" charset="0"/>
              </a:rPr>
              <a:t>"1: </a:t>
            </a:r>
            <a:r>
              <a:rPr lang="pt-BR" sz="2000" b="1">
                <a:solidFill>
                  <a:srgbClr val="FF0000"/>
                </a:solidFill>
                <a:latin typeface="Courier New" panose="02070309020205020404" pitchFamily="49" charset="0"/>
                <a:cs typeface="Courier New" panose="02070309020205020404" pitchFamily="49" charset="0"/>
              </a:rPr>
              <a:t>%d %d %d\n</a:t>
            </a:r>
            <a:r>
              <a:rPr lang="pt-BR" sz="2000" b="1">
                <a:solidFill>
                  <a:srgbClr val="006600"/>
                </a:solidFill>
                <a:latin typeface="Courier New" panose="02070309020205020404" pitchFamily="49" charset="0"/>
                <a:cs typeface="Courier New" panose="02070309020205020404" pitchFamily="49" charset="0"/>
              </a:rPr>
              <a:t>"</a:t>
            </a:r>
            <a:r>
              <a:rPr lang="pt-BR" sz="2000" b="1">
                <a:latin typeface="Courier New" panose="02070309020205020404" pitchFamily="49" charset="0"/>
                <a:cs typeface="Courier New" panose="02070309020205020404" pitchFamily="49" charset="0"/>
              </a:rPr>
              <a:t>, *p1, *p2, *p3);</a:t>
            </a:r>
          </a:p>
          <a:p>
            <a:pPr>
              <a:tabLst>
                <a:tab pos="293688" algn="l"/>
                <a:tab pos="571500" algn="l"/>
              </a:tabLst>
            </a:pPr>
            <a:endParaRPr lang="en-US" sz="1000" b="1" dirty="0">
              <a:latin typeface="Courier New" panose="02070309020205020404" pitchFamily="49" charset="0"/>
              <a:cs typeface="Courier New" panose="02070309020205020404" pitchFamily="49" charset="0"/>
            </a:endParaRPr>
          </a:p>
          <a:p>
            <a:pPr>
              <a:tabLst>
                <a:tab pos="293688" algn="l"/>
                <a:tab pos="571500" algn="l"/>
              </a:tabLst>
            </a:pPr>
            <a:r>
              <a:rPr lang="en-US" sz="2000" b="1" dirty="0">
                <a:latin typeface="Courier New" panose="02070309020205020404" pitchFamily="49" charset="0"/>
                <a:cs typeface="Courier New" panose="02070309020205020404" pitchFamily="49" charset="0"/>
              </a:rPr>
              <a:t>*p1 *= a;</a:t>
            </a:r>
          </a:p>
          <a:p>
            <a:pPr>
              <a:tabLst>
                <a:tab pos="293688" algn="l"/>
                <a:tab pos="571500" algn="l"/>
              </a:tabLst>
            </a:pPr>
            <a:r>
              <a:rPr lang="en-US" sz="2000" b="1" dirty="0">
                <a:solidFill>
                  <a:srgbClr val="0000FF"/>
                </a:solidFill>
                <a:latin typeface="Courier New" panose="02070309020205020404" pitchFamily="49" charset="0"/>
                <a:cs typeface="Courier New" panose="02070309020205020404" pitchFamily="49" charset="0"/>
              </a:rPr>
              <a:t>while</a:t>
            </a:r>
            <a:r>
              <a:rPr lang="en-US" sz="2000" b="1" dirty="0">
                <a:latin typeface="Courier New" panose="02070309020205020404" pitchFamily="49" charset="0"/>
                <a:cs typeface="Courier New" panose="02070309020205020404" pitchFamily="49" charset="0"/>
              </a:rPr>
              <a:t> (*p2 &gt; </a:t>
            </a:r>
            <a:r>
              <a:rPr lang="en-US" sz="2000" b="1" dirty="0">
                <a:solidFill>
                  <a:srgbClr val="006600"/>
                </a:solidFill>
                <a:latin typeface="Courier New" panose="02070309020205020404" pitchFamily="49" charset="0"/>
                <a:cs typeface="Courier New" panose="02070309020205020404" pitchFamily="49" charset="0"/>
              </a:rPr>
              <a:t>0</a:t>
            </a:r>
            <a:r>
              <a:rPr lang="en-US" sz="2000" b="1" dirty="0">
                <a:latin typeface="Courier New" panose="02070309020205020404" pitchFamily="49" charset="0"/>
                <a:cs typeface="Courier New" panose="02070309020205020404" pitchFamily="49" charset="0"/>
              </a:rPr>
              <a:t>) {</a:t>
            </a:r>
          </a:p>
          <a:p>
            <a:pPr>
              <a:tabLst>
                <a:tab pos="293688" algn="l"/>
                <a:tab pos="571500" algn="l"/>
              </a:tabLst>
            </a:pPr>
            <a:r>
              <a:rPr lang="en-US" sz="2000" b="1" dirty="0">
                <a:latin typeface="Courier New" panose="02070309020205020404" pitchFamily="49" charset="0"/>
                <a:cs typeface="Courier New" panose="02070309020205020404" pitchFamily="49" charset="0"/>
              </a:rPr>
              <a:t>	*p2 -= a;</a:t>
            </a:r>
          </a:p>
          <a:p>
            <a:pPr>
              <a:tabLst>
                <a:tab pos="293688" algn="l"/>
                <a:tab pos="571500" algn="l"/>
              </a:tabLst>
            </a:pPr>
            <a:r>
              <a:rPr lang="en-US" sz="2000" b="1" dirty="0">
                <a:latin typeface="Courier New" panose="02070309020205020404" pitchFamily="49" charset="0"/>
                <a:cs typeface="Courier New" panose="02070309020205020404" pitchFamily="49" charset="0"/>
              </a:rPr>
              <a:t>	(*p1)++;</a:t>
            </a:r>
          </a:p>
          <a:p>
            <a:pPr>
              <a:tabLst>
                <a:tab pos="293688" algn="l"/>
                <a:tab pos="571500" algn="l"/>
              </a:tabLst>
            </a:pPr>
            <a:r>
              <a:rPr lang="en-US" sz="2000" b="1" dirty="0">
                <a:latin typeface="Courier New" panose="02070309020205020404" pitchFamily="49" charset="0"/>
                <a:cs typeface="Courier New" panose="02070309020205020404" pitchFamily="49" charset="0"/>
              </a:rPr>
              <a:t>}</a:t>
            </a:r>
          </a:p>
          <a:p>
            <a:pPr>
              <a:tabLst>
                <a:tab pos="293688" algn="l"/>
                <a:tab pos="571500" algn="l"/>
              </a:tabLst>
            </a:pPr>
            <a:r>
              <a:rPr lang="pt-BR" sz="2000" b="1">
                <a:latin typeface="Courier New" panose="02070309020205020404" pitchFamily="49" charset="0"/>
                <a:cs typeface="Courier New" panose="02070309020205020404" pitchFamily="49" charset="0"/>
              </a:rPr>
              <a:t>printf(</a:t>
            </a:r>
            <a:r>
              <a:rPr lang="pt-BR" sz="2000" b="1">
                <a:solidFill>
                  <a:srgbClr val="006600"/>
                </a:solidFill>
                <a:latin typeface="Courier New" panose="02070309020205020404" pitchFamily="49" charset="0"/>
                <a:cs typeface="Courier New" panose="02070309020205020404" pitchFamily="49" charset="0"/>
              </a:rPr>
              <a:t>"2: </a:t>
            </a:r>
            <a:r>
              <a:rPr lang="pt-BR" sz="2000" b="1">
                <a:solidFill>
                  <a:srgbClr val="FF0000"/>
                </a:solidFill>
                <a:latin typeface="Courier New" panose="02070309020205020404" pitchFamily="49" charset="0"/>
                <a:cs typeface="Courier New" panose="02070309020205020404" pitchFamily="49" charset="0"/>
              </a:rPr>
              <a:t>%d %d %d\n</a:t>
            </a:r>
            <a:r>
              <a:rPr lang="pt-BR" sz="2000" b="1">
                <a:solidFill>
                  <a:srgbClr val="006600"/>
                </a:solidFill>
                <a:latin typeface="Courier New" panose="02070309020205020404" pitchFamily="49" charset="0"/>
                <a:cs typeface="Courier New" panose="02070309020205020404" pitchFamily="49" charset="0"/>
              </a:rPr>
              <a:t>"</a:t>
            </a:r>
            <a:r>
              <a:rPr lang="pt-BR" sz="2000" b="1">
                <a:latin typeface="Courier New" panose="02070309020205020404" pitchFamily="49" charset="0"/>
                <a:cs typeface="Courier New" panose="02070309020205020404" pitchFamily="49" charset="0"/>
              </a:rPr>
              <a:t>, *p1, *p2, *p3);</a:t>
            </a:r>
          </a:p>
          <a:p>
            <a:pPr>
              <a:tabLst>
                <a:tab pos="293688" algn="l"/>
                <a:tab pos="571500" algn="l"/>
              </a:tabLst>
            </a:pPr>
            <a:r>
              <a:rPr lang="pt-BR" sz="2000" b="1">
                <a:latin typeface="Courier New" panose="02070309020205020404" pitchFamily="49" charset="0"/>
                <a:cs typeface="Courier New" panose="02070309020205020404" pitchFamily="49" charset="0"/>
              </a:rPr>
              <a:t>printf(</a:t>
            </a:r>
            <a:r>
              <a:rPr lang="pt-BR" sz="2000" b="1">
                <a:solidFill>
                  <a:srgbClr val="006600"/>
                </a:solidFill>
                <a:latin typeface="Courier New" panose="02070309020205020404" pitchFamily="49" charset="0"/>
                <a:cs typeface="Courier New" panose="02070309020205020404" pitchFamily="49" charset="0"/>
              </a:rPr>
              <a:t>"3: </a:t>
            </a:r>
            <a:r>
              <a:rPr lang="pt-BR" sz="2000" b="1">
                <a:solidFill>
                  <a:srgbClr val="FF0000"/>
                </a:solidFill>
                <a:latin typeface="Courier New" panose="02070309020205020404" pitchFamily="49" charset="0"/>
                <a:cs typeface="Courier New" panose="02070309020205020404" pitchFamily="49" charset="0"/>
              </a:rPr>
              <a:t>%d %d %d\n</a:t>
            </a:r>
            <a:r>
              <a:rPr lang="pt-BR" sz="2000" b="1">
                <a:solidFill>
                  <a:srgbClr val="006600"/>
                </a:solidFill>
                <a:latin typeface="Courier New" panose="02070309020205020404" pitchFamily="49" charset="0"/>
                <a:cs typeface="Courier New" panose="02070309020205020404" pitchFamily="49" charset="0"/>
              </a:rPr>
              <a:t>"</a:t>
            </a:r>
            <a:r>
              <a:rPr lang="pt-BR" sz="2000" b="1">
                <a:latin typeface="Courier New" panose="02070309020205020404" pitchFamily="49" charset="0"/>
                <a:cs typeface="Courier New" panose="02070309020205020404" pitchFamily="49" charset="0"/>
              </a:rPr>
              <a:t>, a, b, c);</a:t>
            </a:r>
          </a:p>
        </p:txBody>
      </p:sp>
      <p:grpSp>
        <p:nvGrpSpPr>
          <p:cNvPr id="81" name="Group 80">
            <a:extLst>
              <a:ext uri="{FF2B5EF4-FFF2-40B4-BE49-F238E27FC236}">
                <a16:creationId xmlns:a16="http://schemas.microsoft.com/office/drawing/2014/main" id="{DEB25D23-230A-48F8-9CE3-BDCFA2350DFB}"/>
              </a:ext>
            </a:extLst>
          </p:cNvPr>
          <p:cNvGrpSpPr/>
          <p:nvPr/>
        </p:nvGrpSpPr>
        <p:grpSpPr>
          <a:xfrm>
            <a:off x="3684813" y="1408249"/>
            <a:ext cx="4857751" cy="698137"/>
            <a:chOff x="3684813" y="1408249"/>
            <a:chExt cx="4857751" cy="698137"/>
          </a:xfrm>
        </p:grpSpPr>
        <p:grpSp>
          <p:nvGrpSpPr>
            <p:cNvPr id="82" name="Group 81">
              <a:extLst>
                <a:ext uri="{FF2B5EF4-FFF2-40B4-BE49-F238E27FC236}">
                  <a16:creationId xmlns:a16="http://schemas.microsoft.com/office/drawing/2014/main" id="{B5B4619C-BD89-4E8F-96AF-6E65AA937613}"/>
                </a:ext>
              </a:extLst>
            </p:cNvPr>
            <p:cNvGrpSpPr/>
            <p:nvPr/>
          </p:nvGrpSpPr>
          <p:grpSpPr>
            <a:xfrm>
              <a:off x="3684813" y="1408249"/>
              <a:ext cx="1273629" cy="698137"/>
              <a:chOff x="3684813" y="1408249"/>
              <a:chExt cx="1273629" cy="698137"/>
            </a:xfrm>
          </p:grpSpPr>
          <p:grpSp>
            <p:nvGrpSpPr>
              <p:cNvPr id="93" name="Group 92">
                <a:extLst>
                  <a:ext uri="{FF2B5EF4-FFF2-40B4-BE49-F238E27FC236}">
                    <a16:creationId xmlns:a16="http://schemas.microsoft.com/office/drawing/2014/main" id="{CFEC21D3-C10C-45A8-BCEB-C94C7BE88789}"/>
                  </a:ext>
                </a:extLst>
              </p:cNvPr>
              <p:cNvGrpSpPr/>
              <p:nvPr/>
            </p:nvGrpSpPr>
            <p:grpSpPr>
              <a:xfrm>
                <a:off x="4027713" y="1583871"/>
                <a:ext cx="930729" cy="522515"/>
                <a:chOff x="4343400" y="1355271"/>
                <a:chExt cx="930729" cy="522515"/>
              </a:xfrm>
            </p:grpSpPr>
            <p:sp>
              <p:nvSpPr>
                <p:cNvPr id="95" name="Rectangle 94">
                  <a:extLst>
                    <a:ext uri="{FF2B5EF4-FFF2-40B4-BE49-F238E27FC236}">
                      <a16:creationId xmlns:a16="http://schemas.microsoft.com/office/drawing/2014/main" id="{6164DEF9-1A26-4307-8268-C741F565ACCF}"/>
                    </a:ext>
                  </a:extLst>
                </p:cNvPr>
                <p:cNvSpPr/>
                <p:nvPr/>
              </p:nvSpPr>
              <p:spPr>
                <a:xfrm>
                  <a:off x="4343400" y="1355271"/>
                  <a:ext cx="930729" cy="522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5515D222-4E0A-44D7-9697-EBB8FA6A3812}"/>
                    </a:ext>
                  </a:extLst>
                </p:cNvPr>
                <p:cNvSpPr txBox="1"/>
                <p:nvPr/>
              </p:nvSpPr>
              <p:spPr>
                <a:xfrm>
                  <a:off x="4433207" y="1404257"/>
                  <a:ext cx="751114" cy="400110"/>
                </a:xfrm>
                <a:prstGeom prst="rect">
                  <a:avLst/>
                </a:prstGeom>
                <a:noFill/>
              </p:spPr>
              <p:txBody>
                <a:bodyPr wrap="square" rtlCol="0">
                  <a:spAutoFit/>
                </a:bodyPr>
                <a:lstStyle/>
                <a:p>
                  <a:pPr algn="ctr"/>
                  <a:r>
                    <a:rPr lang="en-US" sz="2000" dirty="0"/>
                    <a:t>8</a:t>
                  </a:r>
                </a:p>
              </p:txBody>
            </p:sp>
          </p:grpSp>
          <p:sp>
            <p:nvSpPr>
              <p:cNvPr id="94" name="TextBox 93">
                <a:extLst>
                  <a:ext uri="{FF2B5EF4-FFF2-40B4-BE49-F238E27FC236}">
                    <a16:creationId xmlns:a16="http://schemas.microsoft.com/office/drawing/2014/main" id="{14756AB2-1B8F-4225-899F-197B1AC05ABF}"/>
                  </a:ext>
                </a:extLst>
              </p:cNvPr>
              <p:cNvSpPr txBox="1"/>
              <p:nvPr/>
            </p:nvSpPr>
            <p:spPr>
              <a:xfrm>
                <a:off x="3684813" y="1408249"/>
                <a:ext cx="375557" cy="369332"/>
              </a:xfrm>
              <a:prstGeom prst="rect">
                <a:avLst/>
              </a:prstGeom>
              <a:noFill/>
            </p:spPr>
            <p:txBody>
              <a:bodyPr wrap="square" rtlCol="0">
                <a:spAutoFit/>
              </a:bodyPr>
              <a:lstStyle/>
              <a:p>
                <a:pPr algn="ctr"/>
                <a:r>
                  <a:rPr lang="en-US" dirty="0"/>
                  <a:t>a</a:t>
                </a:r>
              </a:p>
            </p:txBody>
          </p:sp>
        </p:grpSp>
        <p:grpSp>
          <p:nvGrpSpPr>
            <p:cNvPr id="83" name="Group 82">
              <a:extLst>
                <a:ext uri="{FF2B5EF4-FFF2-40B4-BE49-F238E27FC236}">
                  <a16:creationId xmlns:a16="http://schemas.microsoft.com/office/drawing/2014/main" id="{D5C688F6-5135-4AC3-A9AB-87A7C0AE0005}"/>
                </a:ext>
              </a:extLst>
            </p:cNvPr>
            <p:cNvGrpSpPr/>
            <p:nvPr/>
          </p:nvGrpSpPr>
          <p:grpSpPr>
            <a:xfrm>
              <a:off x="5529942" y="1432802"/>
              <a:ext cx="1240971" cy="673584"/>
              <a:chOff x="5529942" y="1432802"/>
              <a:chExt cx="1240971" cy="673584"/>
            </a:xfrm>
          </p:grpSpPr>
          <p:grpSp>
            <p:nvGrpSpPr>
              <p:cNvPr id="89" name="Group 88">
                <a:extLst>
                  <a:ext uri="{FF2B5EF4-FFF2-40B4-BE49-F238E27FC236}">
                    <a16:creationId xmlns:a16="http://schemas.microsoft.com/office/drawing/2014/main" id="{42B5D44A-870B-43F8-9B81-4352B914AE23}"/>
                  </a:ext>
                </a:extLst>
              </p:cNvPr>
              <p:cNvGrpSpPr/>
              <p:nvPr/>
            </p:nvGrpSpPr>
            <p:grpSpPr>
              <a:xfrm>
                <a:off x="5840184" y="1583871"/>
                <a:ext cx="930729" cy="522515"/>
                <a:chOff x="6066064" y="1404257"/>
                <a:chExt cx="930729" cy="522515"/>
              </a:xfrm>
            </p:grpSpPr>
            <p:sp>
              <p:nvSpPr>
                <p:cNvPr id="91" name="Rectangle 90">
                  <a:extLst>
                    <a:ext uri="{FF2B5EF4-FFF2-40B4-BE49-F238E27FC236}">
                      <a16:creationId xmlns:a16="http://schemas.microsoft.com/office/drawing/2014/main" id="{81199C5E-820C-40DA-8AD4-9A946752243A}"/>
                    </a:ext>
                  </a:extLst>
                </p:cNvPr>
                <p:cNvSpPr/>
                <p:nvPr/>
              </p:nvSpPr>
              <p:spPr>
                <a:xfrm>
                  <a:off x="6066064" y="1404257"/>
                  <a:ext cx="930729" cy="522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a:extLst>
                    <a:ext uri="{FF2B5EF4-FFF2-40B4-BE49-F238E27FC236}">
                      <a16:creationId xmlns:a16="http://schemas.microsoft.com/office/drawing/2014/main" id="{F1CD8705-3B33-49BC-BAA3-855ADC946D59}"/>
                    </a:ext>
                  </a:extLst>
                </p:cNvPr>
                <p:cNvSpPr txBox="1"/>
                <p:nvPr/>
              </p:nvSpPr>
              <p:spPr>
                <a:xfrm>
                  <a:off x="6155871" y="1453243"/>
                  <a:ext cx="751114" cy="400110"/>
                </a:xfrm>
                <a:prstGeom prst="rect">
                  <a:avLst/>
                </a:prstGeom>
                <a:noFill/>
              </p:spPr>
              <p:txBody>
                <a:bodyPr wrap="square" rtlCol="0">
                  <a:spAutoFit/>
                </a:bodyPr>
                <a:lstStyle/>
                <a:p>
                  <a:pPr algn="ctr"/>
                  <a:r>
                    <a:rPr lang="en-US" sz="2000" dirty="0"/>
                    <a:t>15</a:t>
                  </a:r>
                </a:p>
              </p:txBody>
            </p:sp>
          </p:grpSp>
          <p:sp>
            <p:nvSpPr>
              <p:cNvPr id="90" name="TextBox 89">
                <a:extLst>
                  <a:ext uri="{FF2B5EF4-FFF2-40B4-BE49-F238E27FC236}">
                    <a16:creationId xmlns:a16="http://schemas.microsoft.com/office/drawing/2014/main" id="{5B93F6B7-7344-451B-AF99-826C6E1A20B6}"/>
                  </a:ext>
                </a:extLst>
              </p:cNvPr>
              <p:cNvSpPr txBox="1"/>
              <p:nvPr/>
            </p:nvSpPr>
            <p:spPr>
              <a:xfrm>
                <a:off x="5529942" y="1432802"/>
                <a:ext cx="375557" cy="369332"/>
              </a:xfrm>
              <a:prstGeom prst="rect">
                <a:avLst/>
              </a:prstGeom>
              <a:noFill/>
            </p:spPr>
            <p:txBody>
              <a:bodyPr wrap="square" rtlCol="0">
                <a:spAutoFit/>
              </a:bodyPr>
              <a:lstStyle/>
              <a:p>
                <a:pPr algn="ctr"/>
                <a:r>
                  <a:rPr lang="en-US" dirty="0"/>
                  <a:t>b</a:t>
                </a:r>
              </a:p>
            </p:txBody>
          </p:sp>
        </p:grpSp>
        <p:grpSp>
          <p:nvGrpSpPr>
            <p:cNvPr id="84" name="Group 83">
              <a:extLst>
                <a:ext uri="{FF2B5EF4-FFF2-40B4-BE49-F238E27FC236}">
                  <a16:creationId xmlns:a16="http://schemas.microsoft.com/office/drawing/2014/main" id="{BAA84043-29B4-4BDE-AF65-406264BD4D1A}"/>
                </a:ext>
              </a:extLst>
            </p:cNvPr>
            <p:cNvGrpSpPr/>
            <p:nvPr/>
          </p:nvGrpSpPr>
          <p:grpSpPr>
            <a:xfrm>
              <a:off x="7236277" y="1432802"/>
              <a:ext cx="1306287" cy="673584"/>
              <a:chOff x="7236277" y="1432802"/>
              <a:chExt cx="1306287" cy="673584"/>
            </a:xfrm>
          </p:grpSpPr>
          <p:grpSp>
            <p:nvGrpSpPr>
              <p:cNvPr id="85" name="Group 84">
                <a:extLst>
                  <a:ext uri="{FF2B5EF4-FFF2-40B4-BE49-F238E27FC236}">
                    <a16:creationId xmlns:a16="http://schemas.microsoft.com/office/drawing/2014/main" id="{27D82C76-1370-49C2-BED6-DCEFA8A5A8FD}"/>
                  </a:ext>
                </a:extLst>
              </p:cNvPr>
              <p:cNvGrpSpPr/>
              <p:nvPr/>
            </p:nvGrpSpPr>
            <p:grpSpPr>
              <a:xfrm>
                <a:off x="7611835" y="1583871"/>
                <a:ext cx="930729" cy="522515"/>
                <a:chOff x="7614557" y="1404257"/>
                <a:chExt cx="930729" cy="522515"/>
              </a:xfrm>
            </p:grpSpPr>
            <p:sp>
              <p:nvSpPr>
                <p:cNvPr id="87" name="Rectangle 86">
                  <a:extLst>
                    <a:ext uri="{FF2B5EF4-FFF2-40B4-BE49-F238E27FC236}">
                      <a16:creationId xmlns:a16="http://schemas.microsoft.com/office/drawing/2014/main" id="{D8AE5675-B2E7-4AA0-B17D-B84615BB934F}"/>
                    </a:ext>
                  </a:extLst>
                </p:cNvPr>
                <p:cNvSpPr/>
                <p:nvPr/>
              </p:nvSpPr>
              <p:spPr>
                <a:xfrm>
                  <a:off x="7614557" y="1404257"/>
                  <a:ext cx="930729" cy="522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326775B6-B92B-4A0B-8969-75DFAD92FDDB}"/>
                    </a:ext>
                  </a:extLst>
                </p:cNvPr>
                <p:cNvSpPr txBox="1"/>
                <p:nvPr/>
              </p:nvSpPr>
              <p:spPr>
                <a:xfrm>
                  <a:off x="7704364" y="1453243"/>
                  <a:ext cx="751114" cy="400110"/>
                </a:xfrm>
                <a:prstGeom prst="rect">
                  <a:avLst/>
                </a:prstGeom>
                <a:noFill/>
              </p:spPr>
              <p:txBody>
                <a:bodyPr wrap="square" rtlCol="0">
                  <a:spAutoFit/>
                </a:bodyPr>
                <a:lstStyle/>
                <a:p>
                  <a:pPr algn="ctr"/>
                  <a:r>
                    <a:rPr lang="en-US" sz="2000" dirty="0"/>
                    <a:t>23</a:t>
                  </a:r>
                </a:p>
              </p:txBody>
            </p:sp>
          </p:grpSp>
          <p:sp>
            <p:nvSpPr>
              <p:cNvPr id="86" name="TextBox 85">
                <a:extLst>
                  <a:ext uri="{FF2B5EF4-FFF2-40B4-BE49-F238E27FC236}">
                    <a16:creationId xmlns:a16="http://schemas.microsoft.com/office/drawing/2014/main" id="{CD846DD5-1293-4018-B07F-1469DDB31F00}"/>
                  </a:ext>
                </a:extLst>
              </p:cNvPr>
              <p:cNvSpPr txBox="1"/>
              <p:nvPr/>
            </p:nvSpPr>
            <p:spPr>
              <a:xfrm>
                <a:off x="7236277" y="1432802"/>
                <a:ext cx="375557" cy="369332"/>
              </a:xfrm>
              <a:prstGeom prst="rect">
                <a:avLst/>
              </a:prstGeom>
              <a:noFill/>
            </p:spPr>
            <p:txBody>
              <a:bodyPr wrap="square" rtlCol="0">
                <a:spAutoFit/>
              </a:bodyPr>
              <a:lstStyle/>
              <a:p>
                <a:pPr algn="ctr"/>
                <a:r>
                  <a:rPr lang="en-US" dirty="0"/>
                  <a:t>c</a:t>
                </a:r>
              </a:p>
            </p:txBody>
          </p:sp>
        </p:grpSp>
      </p:grpSp>
      <p:grpSp>
        <p:nvGrpSpPr>
          <p:cNvPr id="97" name="Group 96">
            <a:extLst>
              <a:ext uri="{FF2B5EF4-FFF2-40B4-BE49-F238E27FC236}">
                <a16:creationId xmlns:a16="http://schemas.microsoft.com/office/drawing/2014/main" id="{C18DF169-18AF-4F31-8118-58FDA34F2112}"/>
              </a:ext>
            </a:extLst>
          </p:cNvPr>
          <p:cNvGrpSpPr/>
          <p:nvPr/>
        </p:nvGrpSpPr>
        <p:grpSpPr>
          <a:xfrm>
            <a:off x="5538105" y="405041"/>
            <a:ext cx="3501121" cy="922625"/>
            <a:chOff x="5538105" y="405041"/>
            <a:chExt cx="3501121" cy="922625"/>
          </a:xfrm>
        </p:grpSpPr>
        <p:grpSp>
          <p:nvGrpSpPr>
            <p:cNvPr id="98" name="Group 97">
              <a:extLst>
                <a:ext uri="{FF2B5EF4-FFF2-40B4-BE49-F238E27FC236}">
                  <a16:creationId xmlns:a16="http://schemas.microsoft.com/office/drawing/2014/main" id="{6013FB3E-DEE5-4CD5-8C78-98F57E49A80C}"/>
                </a:ext>
              </a:extLst>
            </p:cNvPr>
            <p:cNvGrpSpPr/>
            <p:nvPr/>
          </p:nvGrpSpPr>
          <p:grpSpPr>
            <a:xfrm>
              <a:off x="5538105" y="405041"/>
              <a:ext cx="993324" cy="922625"/>
              <a:chOff x="6711040" y="2168919"/>
              <a:chExt cx="993324" cy="922625"/>
            </a:xfrm>
          </p:grpSpPr>
          <p:sp>
            <p:nvSpPr>
              <p:cNvPr id="105" name="Rectangle 104">
                <a:extLst>
                  <a:ext uri="{FF2B5EF4-FFF2-40B4-BE49-F238E27FC236}">
                    <a16:creationId xmlns:a16="http://schemas.microsoft.com/office/drawing/2014/main" id="{547C013E-D4D2-44F3-A36C-C592763C79C3}"/>
                  </a:ext>
                </a:extLst>
              </p:cNvPr>
              <p:cNvSpPr/>
              <p:nvPr/>
            </p:nvSpPr>
            <p:spPr>
              <a:xfrm>
                <a:off x="6773635" y="2569029"/>
                <a:ext cx="930729" cy="522515"/>
              </a:xfrm>
              <a:prstGeom prst="rect">
                <a:avLst/>
              </a:prstGeom>
              <a:solidFill>
                <a:srgbClr val="CCCCFF"/>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TextBox 105">
                <a:extLst>
                  <a:ext uri="{FF2B5EF4-FFF2-40B4-BE49-F238E27FC236}">
                    <a16:creationId xmlns:a16="http://schemas.microsoft.com/office/drawing/2014/main" id="{BDBE7B5F-B151-4995-A447-6CA9A44044E2}"/>
                  </a:ext>
                </a:extLst>
              </p:cNvPr>
              <p:cNvSpPr txBox="1"/>
              <p:nvPr/>
            </p:nvSpPr>
            <p:spPr>
              <a:xfrm>
                <a:off x="6711040" y="2168919"/>
                <a:ext cx="527959" cy="369332"/>
              </a:xfrm>
              <a:prstGeom prst="rect">
                <a:avLst/>
              </a:prstGeom>
              <a:noFill/>
            </p:spPr>
            <p:txBody>
              <a:bodyPr wrap="square" rtlCol="0">
                <a:spAutoFit/>
              </a:bodyPr>
              <a:lstStyle/>
              <a:p>
                <a:pPr algn="ctr"/>
                <a:r>
                  <a:rPr lang="en-US" dirty="0"/>
                  <a:t>p1</a:t>
                </a:r>
              </a:p>
            </p:txBody>
          </p:sp>
        </p:grpSp>
        <p:grpSp>
          <p:nvGrpSpPr>
            <p:cNvPr id="99" name="Group 98">
              <a:extLst>
                <a:ext uri="{FF2B5EF4-FFF2-40B4-BE49-F238E27FC236}">
                  <a16:creationId xmlns:a16="http://schemas.microsoft.com/office/drawing/2014/main" id="{15C8DCC5-CC40-49B7-BA94-B71EEE1C3C03}"/>
                </a:ext>
              </a:extLst>
            </p:cNvPr>
            <p:cNvGrpSpPr/>
            <p:nvPr/>
          </p:nvGrpSpPr>
          <p:grpSpPr>
            <a:xfrm>
              <a:off x="6783161" y="405041"/>
              <a:ext cx="993324" cy="922625"/>
              <a:chOff x="6711040" y="2168919"/>
              <a:chExt cx="993324" cy="922625"/>
            </a:xfrm>
          </p:grpSpPr>
          <p:sp>
            <p:nvSpPr>
              <p:cNvPr id="103" name="Rectangle 102">
                <a:extLst>
                  <a:ext uri="{FF2B5EF4-FFF2-40B4-BE49-F238E27FC236}">
                    <a16:creationId xmlns:a16="http://schemas.microsoft.com/office/drawing/2014/main" id="{8C209BF7-7C5C-4FA9-9851-192194774B74}"/>
                  </a:ext>
                </a:extLst>
              </p:cNvPr>
              <p:cNvSpPr/>
              <p:nvPr/>
            </p:nvSpPr>
            <p:spPr>
              <a:xfrm>
                <a:off x="6773635" y="2569029"/>
                <a:ext cx="930729" cy="522515"/>
              </a:xfrm>
              <a:prstGeom prst="rect">
                <a:avLst/>
              </a:prstGeom>
              <a:solidFill>
                <a:srgbClr val="CCCCFF"/>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TextBox 103">
                <a:extLst>
                  <a:ext uri="{FF2B5EF4-FFF2-40B4-BE49-F238E27FC236}">
                    <a16:creationId xmlns:a16="http://schemas.microsoft.com/office/drawing/2014/main" id="{6AB41796-5ED0-40DE-8872-224B34EC9166}"/>
                  </a:ext>
                </a:extLst>
              </p:cNvPr>
              <p:cNvSpPr txBox="1"/>
              <p:nvPr/>
            </p:nvSpPr>
            <p:spPr>
              <a:xfrm>
                <a:off x="6711040" y="2168919"/>
                <a:ext cx="527959" cy="369332"/>
              </a:xfrm>
              <a:prstGeom prst="rect">
                <a:avLst/>
              </a:prstGeom>
              <a:noFill/>
            </p:spPr>
            <p:txBody>
              <a:bodyPr wrap="square" rtlCol="0">
                <a:spAutoFit/>
              </a:bodyPr>
              <a:lstStyle/>
              <a:p>
                <a:pPr algn="ctr"/>
                <a:r>
                  <a:rPr lang="en-US" dirty="0"/>
                  <a:t>p2</a:t>
                </a:r>
              </a:p>
            </p:txBody>
          </p:sp>
        </p:grpSp>
        <p:grpSp>
          <p:nvGrpSpPr>
            <p:cNvPr id="100" name="Group 99">
              <a:extLst>
                <a:ext uri="{FF2B5EF4-FFF2-40B4-BE49-F238E27FC236}">
                  <a16:creationId xmlns:a16="http://schemas.microsoft.com/office/drawing/2014/main" id="{B8E964FE-1695-4965-9C6C-7EB2E9A03D6D}"/>
                </a:ext>
              </a:extLst>
            </p:cNvPr>
            <p:cNvGrpSpPr/>
            <p:nvPr/>
          </p:nvGrpSpPr>
          <p:grpSpPr>
            <a:xfrm>
              <a:off x="8045902" y="405041"/>
              <a:ext cx="993324" cy="922625"/>
              <a:chOff x="6711040" y="2168919"/>
              <a:chExt cx="993324" cy="922625"/>
            </a:xfrm>
          </p:grpSpPr>
          <p:sp>
            <p:nvSpPr>
              <p:cNvPr id="101" name="Rectangle 100">
                <a:extLst>
                  <a:ext uri="{FF2B5EF4-FFF2-40B4-BE49-F238E27FC236}">
                    <a16:creationId xmlns:a16="http://schemas.microsoft.com/office/drawing/2014/main" id="{B9F44260-0B48-4AC0-B56A-4BF808232088}"/>
                  </a:ext>
                </a:extLst>
              </p:cNvPr>
              <p:cNvSpPr/>
              <p:nvPr/>
            </p:nvSpPr>
            <p:spPr>
              <a:xfrm>
                <a:off x="6773635" y="2569029"/>
                <a:ext cx="930729" cy="522515"/>
              </a:xfrm>
              <a:prstGeom prst="rect">
                <a:avLst/>
              </a:prstGeom>
              <a:solidFill>
                <a:srgbClr val="CCCCFF"/>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D8E9C88F-7237-4737-A439-A0259B59EF43}"/>
                  </a:ext>
                </a:extLst>
              </p:cNvPr>
              <p:cNvSpPr txBox="1"/>
              <p:nvPr/>
            </p:nvSpPr>
            <p:spPr>
              <a:xfrm>
                <a:off x="6711040" y="2168919"/>
                <a:ext cx="527959" cy="369332"/>
              </a:xfrm>
              <a:prstGeom prst="rect">
                <a:avLst/>
              </a:prstGeom>
              <a:noFill/>
            </p:spPr>
            <p:txBody>
              <a:bodyPr wrap="square" rtlCol="0">
                <a:spAutoFit/>
              </a:bodyPr>
              <a:lstStyle/>
              <a:p>
                <a:pPr algn="ctr"/>
                <a:r>
                  <a:rPr lang="en-US" dirty="0"/>
                  <a:t>p3</a:t>
                </a:r>
              </a:p>
            </p:txBody>
          </p:sp>
        </p:grpSp>
      </p:grpSp>
      <p:cxnSp>
        <p:nvCxnSpPr>
          <p:cNvPr id="107" name="Straight Arrow Connector 106">
            <a:extLst>
              <a:ext uri="{FF2B5EF4-FFF2-40B4-BE49-F238E27FC236}">
                <a16:creationId xmlns:a16="http://schemas.microsoft.com/office/drawing/2014/main" id="{08931C93-1C17-4EBA-A38E-8D4C5F09C056}"/>
              </a:ext>
            </a:extLst>
          </p:cNvPr>
          <p:cNvCxnSpPr/>
          <p:nvPr/>
        </p:nvCxnSpPr>
        <p:spPr>
          <a:xfrm>
            <a:off x="7369625" y="1053132"/>
            <a:ext cx="332017" cy="530739"/>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F047555B-82C0-41F5-A349-2EC88FDD3F87}"/>
              </a:ext>
            </a:extLst>
          </p:cNvPr>
          <p:cNvCxnSpPr/>
          <p:nvPr/>
        </p:nvCxnSpPr>
        <p:spPr>
          <a:xfrm flipH="1">
            <a:off x="8309881" y="1016363"/>
            <a:ext cx="263980" cy="56750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36F553EB-E66E-4F75-A465-B30F15328F75}"/>
              </a:ext>
            </a:extLst>
          </p:cNvPr>
          <p:cNvCxnSpPr/>
          <p:nvPr/>
        </p:nvCxnSpPr>
        <p:spPr>
          <a:xfrm>
            <a:off x="115105" y="2416628"/>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1F140C2E-BDCB-4312-90F1-0A1A350C7040}"/>
              </a:ext>
            </a:extLst>
          </p:cNvPr>
          <p:cNvCxnSpPr/>
          <p:nvPr/>
        </p:nvCxnSpPr>
        <p:spPr>
          <a:xfrm>
            <a:off x="115105" y="2666999"/>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2C06A9D-7C73-4ABF-A821-602C563BEFAE}"/>
              </a:ext>
            </a:extLst>
          </p:cNvPr>
          <p:cNvCxnSpPr/>
          <p:nvPr/>
        </p:nvCxnSpPr>
        <p:spPr>
          <a:xfrm>
            <a:off x="115105" y="3143190"/>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7B989EFB-8752-4206-9CA6-357E66FFDFC5}"/>
              </a:ext>
            </a:extLst>
          </p:cNvPr>
          <p:cNvCxnSpPr/>
          <p:nvPr/>
        </p:nvCxnSpPr>
        <p:spPr>
          <a:xfrm>
            <a:off x="115105" y="3442546"/>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147C09E-39D2-4FC2-8256-1394DA36E27E}"/>
              </a:ext>
            </a:extLst>
          </p:cNvPr>
          <p:cNvCxnSpPr/>
          <p:nvPr/>
        </p:nvCxnSpPr>
        <p:spPr>
          <a:xfrm>
            <a:off x="115105" y="3758232"/>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CDA91B5-ABC0-4D08-995A-891D691CD685}"/>
              </a:ext>
            </a:extLst>
          </p:cNvPr>
          <p:cNvCxnSpPr/>
          <p:nvPr/>
        </p:nvCxnSpPr>
        <p:spPr>
          <a:xfrm>
            <a:off x="115105" y="4059070"/>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0102119-637F-42D7-A9FC-284BD88B7D22}"/>
              </a:ext>
            </a:extLst>
          </p:cNvPr>
          <p:cNvCxnSpPr/>
          <p:nvPr/>
        </p:nvCxnSpPr>
        <p:spPr>
          <a:xfrm>
            <a:off x="115105" y="4464115"/>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F64D1086-9F66-4563-8EA1-B2B82C387A9E}"/>
              </a:ext>
            </a:extLst>
          </p:cNvPr>
          <p:cNvCxnSpPr/>
          <p:nvPr/>
        </p:nvCxnSpPr>
        <p:spPr>
          <a:xfrm>
            <a:off x="115105" y="4791982"/>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33A9BBAA-42F9-4679-8063-D59CE7850476}"/>
              </a:ext>
            </a:extLst>
          </p:cNvPr>
          <p:cNvCxnSpPr/>
          <p:nvPr/>
        </p:nvCxnSpPr>
        <p:spPr>
          <a:xfrm>
            <a:off x="432707" y="5094393"/>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FA15D36-21B4-4F9F-B385-426505496A02}"/>
              </a:ext>
            </a:extLst>
          </p:cNvPr>
          <p:cNvCxnSpPr/>
          <p:nvPr/>
        </p:nvCxnSpPr>
        <p:spPr>
          <a:xfrm>
            <a:off x="6066064" y="1053290"/>
            <a:ext cx="0" cy="530581"/>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19" name="[TextBox 55]">
            <a:extLst>
              <a:ext uri="{FF2B5EF4-FFF2-40B4-BE49-F238E27FC236}">
                <a16:creationId xmlns:a16="http://schemas.microsoft.com/office/drawing/2014/main" id="{0245A2BA-A189-45FE-8937-AA77D094072F}"/>
              </a:ext>
            </a:extLst>
          </p:cNvPr>
          <p:cNvSpPr txBox="1"/>
          <p:nvPr/>
        </p:nvSpPr>
        <p:spPr>
          <a:xfrm>
            <a:off x="6845756" y="3758232"/>
            <a:ext cx="2193470" cy="400110"/>
          </a:xfrm>
          <a:prstGeom prst="rect">
            <a:avLst/>
          </a:prstGeom>
          <a:solidFill>
            <a:srgbClr val="CCFF99"/>
          </a:solidFill>
          <a:ln>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1: 15 23 23</a:t>
            </a:r>
          </a:p>
        </p:txBody>
      </p:sp>
      <p:cxnSp>
        <p:nvCxnSpPr>
          <p:cNvPr id="120" name="Straight Connector 119">
            <a:extLst>
              <a:ext uri="{FF2B5EF4-FFF2-40B4-BE49-F238E27FC236}">
                <a16:creationId xmlns:a16="http://schemas.microsoft.com/office/drawing/2014/main" id="{CFB4B7B3-8E96-475B-AB6B-C524B3C9EF25}"/>
              </a:ext>
            </a:extLst>
          </p:cNvPr>
          <p:cNvCxnSpPr/>
          <p:nvPr/>
        </p:nvCxnSpPr>
        <p:spPr>
          <a:xfrm flipV="1">
            <a:off x="6151789" y="1718612"/>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BD59A7A-4628-47CB-B2B8-408D781BE133}"/>
              </a:ext>
            </a:extLst>
          </p:cNvPr>
          <p:cNvCxnSpPr/>
          <p:nvPr/>
        </p:nvCxnSpPr>
        <p:spPr>
          <a:xfrm flipV="1">
            <a:off x="7881255" y="1730828"/>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44B85B6-F4E2-4832-8996-579199A88E76}"/>
              </a:ext>
            </a:extLst>
          </p:cNvPr>
          <p:cNvCxnSpPr/>
          <p:nvPr/>
        </p:nvCxnSpPr>
        <p:spPr>
          <a:xfrm flipV="1">
            <a:off x="6283779" y="2192141"/>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0C3A342-B7CC-4A2C-A557-964C1EDF3DF9}"/>
              </a:ext>
            </a:extLst>
          </p:cNvPr>
          <p:cNvCxnSpPr/>
          <p:nvPr/>
        </p:nvCxnSpPr>
        <p:spPr>
          <a:xfrm flipV="1">
            <a:off x="8123463" y="2211679"/>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3F28320A-0F4E-4D2C-B311-BC5B834668AD}"/>
              </a:ext>
            </a:extLst>
          </p:cNvPr>
          <p:cNvSpPr txBox="1"/>
          <p:nvPr/>
        </p:nvSpPr>
        <p:spPr>
          <a:xfrm>
            <a:off x="6072869" y="2106386"/>
            <a:ext cx="751114" cy="400110"/>
          </a:xfrm>
          <a:prstGeom prst="rect">
            <a:avLst/>
          </a:prstGeom>
          <a:noFill/>
        </p:spPr>
        <p:txBody>
          <a:bodyPr wrap="square" rtlCol="0">
            <a:spAutoFit/>
          </a:bodyPr>
          <a:lstStyle/>
          <a:p>
            <a:pPr algn="ctr"/>
            <a:r>
              <a:rPr lang="en-US" sz="2000" dirty="0"/>
              <a:t>120</a:t>
            </a:r>
          </a:p>
        </p:txBody>
      </p:sp>
      <p:sp>
        <p:nvSpPr>
          <p:cNvPr id="125" name="TextBox 124">
            <a:extLst>
              <a:ext uri="{FF2B5EF4-FFF2-40B4-BE49-F238E27FC236}">
                <a16:creationId xmlns:a16="http://schemas.microsoft.com/office/drawing/2014/main" id="{A69229A9-01B2-465F-9A98-B18A7B8F3B66}"/>
              </a:ext>
            </a:extLst>
          </p:cNvPr>
          <p:cNvSpPr txBox="1"/>
          <p:nvPr/>
        </p:nvSpPr>
        <p:spPr>
          <a:xfrm>
            <a:off x="6088002" y="3076626"/>
            <a:ext cx="751114" cy="400110"/>
          </a:xfrm>
          <a:prstGeom prst="rect">
            <a:avLst/>
          </a:prstGeom>
          <a:noFill/>
        </p:spPr>
        <p:txBody>
          <a:bodyPr wrap="square" rtlCol="0">
            <a:spAutoFit/>
          </a:bodyPr>
          <a:lstStyle/>
          <a:p>
            <a:pPr algn="ctr"/>
            <a:r>
              <a:rPr lang="en-US" sz="2000" dirty="0"/>
              <a:t>123</a:t>
            </a:r>
          </a:p>
        </p:txBody>
      </p:sp>
      <p:cxnSp>
        <p:nvCxnSpPr>
          <p:cNvPr id="126" name="Straight Arrow Connector 125">
            <a:extLst>
              <a:ext uri="{FF2B5EF4-FFF2-40B4-BE49-F238E27FC236}">
                <a16:creationId xmlns:a16="http://schemas.microsoft.com/office/drawing/2014/main" id="{266174B3-FC5A-4B1E-B4EF-A32531B5A8A0}"/>
              </a:ext>
            </a:extLst>
          </p:cNvPr>
          <p:cNvCxnSpPr/>
          <p:nvPr/>
        </p:nvCxnSpPr>
        <p:spPr>
          <a:xfrm>
            <a:off x="432707" y="5410078"/>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3102E92-50D9-4AB7-BA39-BFEC79DE1F0C}"/>
              </a:ext>
            </a:extLst>
          </p:cNvPr>
          <p:cNvCxnSpPr/>
          <p:nvPr/>
        </p:nvCxnSpPr>
        <p:spPr>
          <a:xfrm>
            <a:off x="115105" y="6370683"/>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C3EECAAB-46E8-4C21-8055-BED5E0ED69EE}"/>
              </a:ext>
            </a:extLst>
          </p:cNvPr>
          <p:cNvCxnSpPr/>
          <p:nvPr/>
        </p:nvCxnSpPr>
        <p:spPr>
          <a:xfrm>
            <a:off x="115105" y="4792678"/>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07CFFA94-0DCB-4E5F-B7ED-AE55AEC19A01}"/>
              </a:ext>
            </a:extLst>
          </p:cNvPr>
          <p:cNvSpPr txBox="1"/>
          <p:nvPr/>
        </p:nvSpPr>
        <p:spPr>
          <a:xfrm>
            <a:off x="7892833" y="2090056"/>
            <a:ext cx="751114" cy="400110"/>
          </a:xfrm>
          <a:prstGeom prst="rect">
            <a:avLst/>
          </a:prstGeom>
          <a:noFill/>
        </p:spPr>
        <p:txBody>
          <a:bodyPr wrap="square" rtlCol="0">
            <a:spAutoFit/>
          </a:bodyPr>
          <a:lstStyle/>
          <a:p>
            <a:pPr algn="ctr"/>
            <a:r>
              <a:rPr lang="en-US" sz="2000" dirty="0"/>
              <a:t>15</a:t>
            </a:r>
          </a:p>
        </p:txBody>
      </p:sp>
      <p:sp>
        <p:nvSpPr>
          <p:cNvPr id="130" name="TextBox 129">
            <a:extLst>
              <a:ext uri="{FF2B5EF4-FFF2-40B4-BE49-F238E27FC236}">
                <a16:creationId xmlns:a16="http://schemas.microsoft.com/office/drawing/2014/main" id="{6D3571ED-6571-4B23-9209-84ECFCD9A534}"/>
              </a:ext>
            </a:extLst>
          </p:cNvPr>
          <p:cNvSpPr txBox="1"/>
          <p:nvPr/>
        </p:nvSpPr>
        <p:spPr>
          <a:xfrm>
            <a:off x="6094642" y="2426732"/>
            <a:ext cx="751114" cy="400110"/>
          </a:xfrm>
          <a:prstGeom prst="rect">
            <a:avLst/>
          </a:prstGeom>
          <a:noFill/>
        </p:spPr>
        <p:txBody>
          <a:bodyPr wrap="square" rtlCol="0">
            <a:spAutoFit/>
          </a:bodyPr>
          <a:lstStyle/>
          <a:p>
            <a:pPr algn="ctr"/>
            <a:r>
              <a:rPr lang="en-US" sz="2000" dirty="0"/>
              <a:t>121</a:t>
            </a:r>
          </a:p>
        </p:txBody>
      </p:sp>
      <p:cxnSp>
        <p:nvCxnSpPr>
          <p:cNvPr id="131" name="Straight Arrow Connector 130">
            <a:extLst>
              <a:ext uri="{FF2B5EF4-FFF2-40B4-BE49-F238E27FC236}">
                <a16:creationId xmlns:a16="http://schemas.microsoft.com/office/drawing/2014/main" id="{69F724CD-1100-459D-B0DD-C4F70A726DA3}"/>
              </a:ext>
            </a:extLst>
          </p:cNvPr>
          <p:cNvCxnSpPr/>
          <p:nvPr/>
        </p:nvCxnSpPr>
        <p:spPr>
          <a:xfrm>
            <a:off x="115105" y="4791982"/>
            <a:ext cx="401410" cy="0"/>
          </a:xfrm>
          <a:prstGeom prst="straightConnector1">
            <a:avLst/>
          </a:prstGeom>
          <a:ln w="28575">
            <a:solidFill>
              <a:srgbClr val="9900CC"/>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568CD25-8419-452D-94C9-A7CA1693D053}"/>
              </a:ext>
            </a:extLst>
          </p:cNvPr>
          <p:cNvCxnSpPr/>
          <p:nvPr/>
        </p:nvCxnSpPr>
        <p:spPr>
          <a:xfrm>
            <a:off x="432707" y="5109150"/>
            <a:ext cx="401410" cy="0"/>
          </a:xfrm>
          <a:prstGeom prst="straightConnector1">
            <a:avLst/>
          </a:prstGeom>
          <a:ln w="28575">
            <a:solidFill>
              <a:srgbClr val="9900CC"/>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8CA3D3D7-5B28-4D4C-8B28-E53069286D0E}"/>
              </a:ext>
            </a:extLst>
          </p:cNvPr>
          <p:cNvCxnSpPr/>
          <p:nvPr/>
        </p:nvCxnSpPr>
        <p:spPr>
          <a:xfrm>
            <a:off x="432707" y="5410078"/>
            <a:ext cx="401410" cy="0"/>
          </a:xfrm>
          <a:prstGeom prst="straightConnector1">
            <a:avLst/>
          </a:prstGeom>
          <a:ln w="28575">
            <a:solidFill>
              <a:srgbClr val="9900CC"/>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35DB303-7C26-4BE8-A148-9070594863A7}"/>
              </a:ext>
            </a:extLst>
          </p:cNvPr>
          <p:cNvCxnSpPr/>
          <p:nvPr/>
        </p:nvCxnSpPr>
        <p:spPr>
          <a:xfrm flipV="1">
            <a:off x="6316435" y="2485933"/>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9A856B3-D947-41D8-9C3B-52EF55750663}"/>
              </a:ext>
            </a:extLst>
          </p:cNvPr>
          <p:cNvCxnSpPr/>
          <p:nvPr/>
        </p:nvCxnSpPr>
        <p:spPr>
          <a:xfrm flipV="1">
            <a:off x="8123462" y="2459268"/>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B9D26671-D821-43D1-AC8F-A2038C9C15BC}"/>
              </a:ext>
            </a:extLst>
          </p:cNvPr>
          <p:cNvSpPr txBox="1"/>
          <p:nvPr/>
        </p:nvSpPr>
        <p:spPr>
          <a:xfrm>
            <a:off x="7937045" y="2400178"/>
            <a:ext cx="751114" cy="400110"/>
          </a:xfrm>
          <a:prstGeom prst="rect">
            <a:avLst/>
          </a:prstGeom>
          <a:noFill/>
        </p:spPr>
        <p:txBody>
          <a:bodyPr wrap="square" rtlCol="0">
            <a:spAutoFit/>
          </a:bodyPr>
          <a:lstStyle/>
          <a:p>
            <a:pPr algn="ctr"/>
            <a:r>
              <a:rPr lang="en-US" sz="2000" dirty="0"/>
              <a:t>7</a:t>
            </a:r>
          </a:p>
        </p:txBody>
      </p:sp>
      <p:sp>
        <p:nvSpPr>
          <p:cNvPr id="137" name="TextBox 136">
            <a:extLst>
              <a:ext uri="{FF2B5EF4-FFF2-40B4-BE49-F238E27FC236}">
                <a16:creationId xmlns:a16="http://schemas.microsoft.com/office/drawing/2014/main" id="{FAA5A90B-0A6B-4DF2-BA0B-C43F0E7F5A63}"/>
              </a:ext>
            </a:extLst>
          </p:cNvPr>
          <p:cNvSpPr txBox="1"/>
          <p:nvPr/>
        </p:nvSpPr>
        <p:spPr>
          <a:xfrm>
            <a:off x="6085795" y="2743080"/>
            <a:ext cx="751114" cy="400110"/>
          </a:xfrm>
          <a:prstGeom prst="rect">
            <a:avLst/>
          </a:prstGeom>
          <a:noFill/>
        </p:spPr>
        <p:txBody>
          <a:bodyPr wrap="square" rtlCol="0">
            <a:spAutoFit/>
          </a:bodyPr>
          <a:lstStyle/>
          <a:p>
            <a:pPr algn="ctr"/>
            <a:r>
              <a:rPr lang="en-US" sz="2000" dirty="0"/>
              <a:t>122</a:t>
            </a:r>
          </a:p>
        </p:txBody>
      </p:sp>
      <p:cxnSp>
        <p:nvCxnSpPr>
          <p:cNvPr id="138" name="Straight Arrow Connector 137">
            <a:extLst>
              <a:ext uri="{FF2B5EF4-FFF2-40B4-BE49-F238E27FC236}">
                <a16:creationId xmlns:a16="http://schemas.microsoft.com/office/drawing/2014/main" id="{6B56F6EF-85F6-41B8-AECD-12DD7B21BC0B}"/>
              </a:ext>
            </a:extLst>
          </p:cNvPr>
          <p:cNvCxnSpPr/>
          <p:nvPr/>
        </p:nvCxnSpPr>
        <p:spPr>
          <a:xfrm>
            <a:off x="115105" y="4791982"/>
            <a:ext cx="401410" cy="0"/>
          </a:xfrm>
          <a:prstGeom prst="straightConnector1">
            <a:avLst/>
          </a:prstGeom>
          <a:ln w="28575">
            <a:solidFill>
              <a:srgbClr val="0066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4DD1EC6A-3132-4C62-A1AD-A49CBE6A5126}"/>
              </a:ext>
            </a:extLst>
          </p:cNvPr>
          <p:cNvCxnSpPr/>
          <p:nvPr/>
        </p:nvCxnSpPr>
        <p:spPr>
          <a:xfrm>
            <a:off x="432707" y="5109150"/>
            <a:ext cx="401410" cy="0"/>
          </a:xfrm>
          <a:prstGeom prst="straightConnector1">
            <a:avLst/>
          </a:prstGeom>
          <a:ln w="28575">
            <a:solidFill>
              <a:srgbClr val="0066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1DCE582C-1083-4576-95BF-20CFDEAC01A1}"/>
              </a:ext>
            </a:extLst>
          </p:cNvPr>
          <p:cNvCxnSpPr/>
          <p:nvPr/>
        </p:nvCxnSpPr>
        <p:spPr>
          <a:xfrm>
            <a:off x="432707" y="5410078"/>
            <a:ext cx="401410" cy="0"/>
          </a:xfrm>
          <a:prstGeom prst="straightConnector1">
            <a:avLst/>
          </a:prstGeom>
          <a:ln w="28575">
            <a:solidFill>
              <a:srgbClr val="0066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83DD8267-7E50-4359-82EE-496651F92887}"/>
              </a:ext>
            </a:extLst>
          </p:cNvPr>
          <p:cNvSpPr txBox="1"/>
          <p:nvPr/>
        </p:nvSpPr>
        <p:spPr>
          <a:xfrm>
            <a:off x="7937045" y="2723967"/>
            <a:ext cx="751114" cy="400110"/>
          </a:xfrm>
          <a:prstGeom prst="rect">
            <a:avLst/>
          </a:prstGeom>
          <a:noFill/>
        </p:spPr>
        <p:txBody>
          <a:bodyPr wrap="square" rtlCol="0">
            <a:spAutoFit/>
          </a:bodyPr>
          <a:lstStyle/>
          <a:p>
            <a:pPr algn="ctr"/>
            <a:r>
              <a:rPr lang="en-US" sz="2000" dirty="0"/>
              <a:t>-1</a:t>
            </a:r>
          </a:p>
        </p:txBody>
      </p:sp>
      <p:cxnSp>
        <p:nvCxnSpPr>
          <p:cNvPr id="142" name="Straight Connector 141">
            <a:extLst>
              <a:ext uri="{FF2B5EF4-FFF2-40B4-BE49-F238E27FC236}">
                <a16:creationId xmlns:a16="http://schemas.microsoft.com/office/drawing/2014/main" id="{5BEDFF20-AA40-4715-8404-41AB14D1C3D9}"/>
              </a:ext>
            </a:extLst>
          </p:cNvPr>
          <p:cNvCxnSpPr/>
          <p:nvPr/>
        </p:nvCxnSpPr>
        <p:spPr>
          <a:xfrm flipV="1">
            <a:off x="6335484" y="2828835"/>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14417C59-4226-432D-AD17-C6B9DCF1C231}"/>
              </a:ext>
            </a:extLst>
          </p:cNvPr>
          <p:cNvCxnSpPr/>
          <p:nvPr/>
        </p:nvCxnSpPr>
        <p:spPr>
          <a:xfrm>
            <a:off x="115105" y="6033225"/>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FBF05696-F206-4B34-B5A9-83EAE114A37D}"/>
              </a:ext>
            </a:extLst>
          </p:cNvPr>
          <p:cNvSpPr txBox="1"/>
          <p:nvPr/>
        </p:nvSpPr>
        <p:spPr>
          <a:xfrm>
            <a:off x="6836909" y="5744737"/>
            <a:ext cx="2202317" cy="400110"/>
          </a:xfrm>
          <a:prstGeom prst="rect">
            <a:avLst/>
          </a:prstGeom>
          <a:solidFill>
            <a:srgbClr val="CCFF99"/>
          </a:solidFill>
          <a:ln>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2: 123 -1 -1</a:t>
            </a:r>
          </a:p>
        </p:txBody>
      </p:sp>
      <p:sp>
        <p:nvSpPr>
          <p:cNvPr id="145" name="TextBox 144">
            <a:extLst>
              <a:ext uri="{FF2B5EF4-FFF2-40B4-BE49-F238E27FC236}">
                <a16:creationId xmlns:a16="http://schemas.microsoft.com/office/drawing/2014/main" id="{0B8825C5-4395-43F6-9ACF-57408F18D9A5}"/>
              </a:ext>
            </a:extLst>
          </p:cNvPr>
          <p:cNvSpPr txBox="1"/>
          <p:nvPr/>
        </p:nvSpPr>
        <p:spPr>
          <a:xfrm>
            <a:off x="6845756" y="6173634"/>
            <a:ext cx="2193470" cy="400110"/>
          </a:xfrm>
          <a:prstGeom prst="rect">
            <a:avLst/>
          </a:prstGeom>
          <a:solidFill>
            <a:srgbClr val="CCFF99"/>
          </a:solidFill>
          <a:ln>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3: 8 123 -1</a:t>
            </a:r>
          </a:p>
        </p:txBody>
      </p:sp>
    </p:spTree>
    <p:extLst>
      <p:ext uri="{BB962C8B-B14F-4D97-AF65-F5344CB8AC3E}">
        <p14:creationId xmlns:p14="http://schemas.microsoft.com/office/powerpoint/2010/main" val="36075142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dissolve">
                                      <p:cBhvr>
                                        <p:cTn id="7" dur="500"/>
                                        <p:tgtEl>
                                          <p:spTgt spid="10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dissolve">
                                      <p:cBhvr>
                                        <p:cTn id="11" dur="500"/>
                                        <p:tgtEl>
                                          <p:spTgt spid="8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dissolve">
                                      <p:cBhvr>
                                        <p:cTn id="16" dur="500"/>
                                        <p:tgtEl>
                                          <p:spTgt spid="110"/>
                                        </p:tgtEl>
                                      </p:cBhvr>
                                    </p:animEffect>
                                  </p:childTnLst>
                                </p:cTn>
                              </p:par>
                              <p:par>
                                <p:cTn id="17" presetID="9" presetClass="exit" presetSubtype="0" fill="hold" nodeType="withEffect">
                                  <p:stCondLst>
                                    <p:cond delay="0"/>
                                  </p:stCondLst>
                                  <p:childTnLst>
                                    <p:animEffect transition="out" filter="dissolve">
                                      <p:cBhvr>
                                        <p:cTn id="18" dur="500"/>
                                        <p:tgtEl>
                                          <p:spTgt spid="109"/>
                                        </p:tgtEl>
                                      </p:cBhvr>
                                    </p:animEffect>
                                    <p:set>
                                      <p:cBhvr>
                                        <p:cTn id="19" dur="1" fill="hold">
                                          <p:stCondLst>
                                            <p:cond delay="499"/>
                                          </p:stCondLst>
                                        </p:cTn>
                                        <p:tgtEl>
                                          <p:spTgt spid="109"/>
                                        </p:tgtEl>
                                        <p:attrNameLst>
                                          <p:attrName>style.visibility</p:attrName>
                                        </p:attrNameLst>
                                      </p:cBhvr>
                                      <p:to>
                                        <p:strVal val="hidden"/>
                                      </p:to>
                                    </p:se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dissolve">
                                      <p:cBhvr>
                                        <p:cTn id="23" dur="500"/>
                                        <p:tgtEl>
                                          <p:spTgt spid="9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11"/>
                                        </p:tgtEl>
                                        <p:attrNameLst>
                                          <p:attrName>style.visibility</p:attrName>
                                        </p:attrNameLst>
                                      </p:cBhvr>
                                      <p:to>
                                        <p:strVal val="visible"/>
                                      </p:to>
                                    </p:set>
                                    <p:animEffect transition="in" filter="dissolve">
                                      <p:cBhvr>
                                        <p:cTn id="28" dur="500"/>
                                        <p:tgtEl>
                                          <p:spTgt spid="111"/>
                                        </p:tgtEl>
                                      </p:cBhvr>
                                    </p:animEffect>
                                  </p:childTnLst>
                                </p:cTn>
                              </p:par>
                              <p:par>
                                <p:cTn id="29" presetID="9" presetClass="exit" presetSubtype="0" fill="hold" nodeType="withEffect">
                                  <p:stCondLst>
                                    <p:cond delay="0"/>
                                  </p:stCondLst>
                                  <p:childTnLst>
                                    <p:animEffect transition="out" filter="dissolve">
                                      <p:cBhvr>
                                        <p:cTn id="30" dur="500"/>
                                        <p:tgtEl>
                                          <p:spTgt spid="110"/>
                                        </p:tgtEl>
                                      </p:cBhvr>
                                    </p:animEffect>
                                    <p:set>
                                      <p:cBhvr>
                                        <p:cTn id="31" dur="1" fill="hold">
                                          <p:stCondLst>
                                            <p:cond delay="499"/>
                                          </p:stCondLst>
                                        </p:cTn>
                                        <p:tgtEl>
                                          <p:spTgt spid="110"/>
                                        </p:tgtEl>
                                        <p:attrNameLst>
                                          <p:attrName>style.visibility</p:attrName>
                                        </p:attrNameLst>
                                      </p:cBhvr>
                                      <p:to>
                                        <p:strVal val="hidden"/>
                                      </p:to>
                                    </p:se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dissolve">
                                      <p:cBhvr>
                                        <p:cTn id="35" dur="500"/>
                                        <p:tgtEl>
                                          <p:spTgt spid="11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dissolve">
                                      <p:cBhvr>
                                        <p:cTn id="40" dur="500"/>
                                        <p:tgtEl>
                                          <p:spTgt spid="112"/>
                                        </p:tgtEl>
                                      </p:cBhvr>
                                    </p:animEffect>
                                  </p:childTnLst>
                                </p:cTn>
                              </p:par>
                              <p:par>
                                <p:cTn id="41" presetID="9" presetClass="exit" presetSubtype="0" fill="hold" nodeType="withEffect">
                                  <p:stCondLst>
                                    <p:cond delay="0"/>
                                  </p:stCondLst>
                                  <p:childTnLst>
                                    <p:animEffect transition="out" filter="dissolve">
                                      <p:cBhvr>
                                        <p:cTn id="42" dur="500"/>
                                        <p:tgtEl>
                                          <p:spTgt spid="111"/>
                                        </p:tgtEl>
                                      </p:cBhvr>
                                    </p:animEffect>
                                    <p:set>
                                      <p:cBhvr>
                                        <p:cTn id="43" dur="1" fill="hold">
                                          <p:stCondLst>
                                            <p:cond delay="499"/>
                                          </p:stCondLst>
                                        </p:cTn>
                                        <p:tgtEl>
                                          <p:spTgt spid="111"/>
                                        </p:tgtEl>
                                        <p:attrNameLst>
                                          <p:attrName>style.visibility</p:attrName>
                                        </p:attrNameLst>
                                      </p:cBhvr>
                                      <p:to>
                                        <p:strVal val="hidden"/>
                                      </p:to>
                                    </p:set>
                                  </p:childTnLst>
                                </p:cTn>
                              </p:par>
                            </p:childTnLst>
                          </p:cTn>
                        </p:par>
                        <p:par>
                          <p:cTn id="44" fill="hold">
                            <p:stCondLst>
                              <p:cond delay="500"/>
                            </p:stCondLst>
                            <p:childTnLst>
                              <p:par>
                                <p:cTn id="45" presetID="9" presetClass="entr" presetSubtype="0" fill="hold" nodeType="after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dissolve">
                                      <p:cBhvr>
                                        <p:cTn id="47" dur="500"/>
                                        <p:tgtEl>
                                          <p:spTgt spid="10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13"/>
                                        </p:tgtEl>
                                        <p:attrNameLst>
                                          <p:attrName>style.visibility</p:attrName>
                                        </p:attrNameLst>
                                      </p:cBhvr>
                                      <p:to>
                                        <p:strVal val="visible"/>
                                      </p:to>
                                    </p:set>
                                    <p:animEffect transition="in" filter="dissolve">
                                      <p:cBhvr>
                                        <p:cTn id="52" dur="500"/>
                                        <p:tgtEl>
                                          <p:spTgt spid="113"/>
                                        </p:tgtEl>
                                      </p:cBhvr>
                                    </p:animEffect>
                                  </p:childTnLst>
                                </p:cTn>
                              </p:par>
                              <p:par>
                                <p:cTn id="53" presetID="9" presetClass="exit" presetSubtype="0" fill="hold" nodeType="withEffect">
                                  <p:stCondLst>
                                    <p:cond delay="0"/>
                                  </p:stCondLst>
                                  <p:childTnLst>
                                    <p:animEffect transition="out" filter="dissolve">
                                      <p:cBhvr>
                                        <p:cTn id="54" dur="500"/>
                                        <p:tgtEl>
                                          <p:spTgt spid="112"/>
                                        </p:tgtEl>
                                      </p:cBhvr>
                                    </p:animEffect>
                                    <p:set>
                                      <p:cBhvr>
                                        <p:cTn id="55" dur="1" fill="hold">
                                          <p:stCondLst>
                                            <p:cond delay="499"/>
                                          </p:stCondLst>
                                        </p:cTn>
                                        <p:tgtEl>
                                          <p:spTgt spid="112"/>
                                        </p:tgtEl>
                                        <p:attrNameLst>
                                          <p:attrName>style.visibility</p:attrName>
                                        </p:attrNameLst>
                                      </p:cBhvr>
                                      <p:to>
                                        <p:strVal val="hidden"/>
                                      </p:to>
                                    </p:set>
                                  </p:childTnLst>
                                </p:cTn>
                              </p:par>
                            </p:childTnLst>
                          </p:cTn>
                        </p:par>
                        <p:par>
                          <p:cTn id="56" fill="hold">
                            <p:stCondLst>
                              <p:cond delay="500"/>
                            </p:stCondLst>
                            <p:childTnLst>
                              <p:par>
                                <p:cTn id="57" presetID="9" presetClass="entr" presetSubtype="0" fill="hold" nodeType="afterEffect">
                                  <p:stCondLst>
                                    <p:cond delay="0"/>
                                  </p:stCondLst>
                                  <p:childTnLst>
                                    <p:set>
                                      <p:cBhvr>
                                        <p:cTn id="58" dur="1" fill="hold">
                                          <p:stCondLst>
                                            <p:cond delay="0"/>
                                          </p:stCondLst>
                                        </p:cTn>
                                        <p:tgtEl>
                                          <p:spTgt spid="108"/>
                                        </p:tgtEl>
                                        <p:attrNameLst>
                                          <p:attrName>style.visibility</p:attrName>
                                        </p:attrNameLst>
                                      </p:cBhvr>
                                      <p:to>
                                        <p:strVal val="visible"/>
                                      </p:to>
                                    </p:set>
                                    <p:animEffect transition="in" filter="dissolve">
                                      <p:cBhvr>
                                        <p:cTn id="59" dur="500"/>
                                        <p:tgtEl>
                                          <p:spTgt spid="108"/>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14"/>
                                        </p:tgtEl>
                                        <p:attrNameLst>
                                          <p:attrName>style.visibility</p:attrName>
                                        </p:attrNameLst>
                                      </p:cBhvr>
                                      <p:to>
                                        <p:strVal val="visible"/>
                                      </p:to>
                                    </p:set>
                                    <p:animEffect transition="in" filter="dissolve">
                                      <p:cBhvr>
                                        <p:cTn id="64" dur="500"/>
                                        <p:tgtEl>
                                          <p:spTgt spid="114"/>
                                        </p:tgtEl>
                                      </p:cBhvr>
                                    </p:animEffect>
                                  </p:childTnLst>
                                </p:cTn>
                              </p:par>
                              <p:par>
                                <p:cTn id="65" presetID="9" presetClass="exit" presetSubtype="0" fill="hold" nodeType="withEffect">
                                  <p:stCondLst>
                                    <p:cond delay="0"/>
                                  </p:stCondLst>
                                  <p:childTnLst>
                                    <p:animEffect transition="out" filter="dissolve">
                                      <p:cBhvr>
                                        <p:cTn id="66" dur="500"/>
                                        <p:tgtEl>
                                          <p:spTgt spid="113"/>
                                        </p:tgtEl>
                                      </p:cBhvr>
                                    </p:animEffect>
                                    <p:set>
                                      <p:cBhvr>
                                        <p:cTn id="67" dur="1" fill="hold">
                                          <p:stCondLst>
                                            <p:cond delay="499"/>
                                          </p:stCondLst>
                                        </p:cTn>
                                        <p:tgtEl>
                                          <p:spTgt spid="113"/>
                                        </p:tgtEl>
                                        <p:attrNameLst>
                                          <p:attrName>style.visibility</p:attrName>
                                        </p:attrNameLst>
                                      </p:cBhvr>
                                      <p:to>
                                        <p:strVal val="hidden"/>
                                      </p:to>
                                    </p:set>
                                  </p:childTnLst>
                                </p:cTn>
                              </p:par>
                            </p:childTnLst>
                          </p:cTn>
                        </p:par>
                        <p:par>
                          <p:cTn id="68" fill="hold">
                            <p:stCondLst>
                              <p:cond delay="500"/>
                            </p:stCondLst>
                            <p:childTnLst>
                              <p:par>
                                <p:cTn id="69" presetID="9" presetClass="entr" presetSubtype="0" fill="hold" grpId="0" nodeType="afterEffect">
                                  <p:stCondLst>
                                    <p:cond delay="0"/>
                                  </p:stCondLst>
                                  <p:childTnLst>
                                    <p:set>
                                      <p:cBhvr>
                                        <p:cTn id="70" dur="1" fill="hold">
                                          <p:stCondLst>
                                            <p:cond delay="0"/>
                                          </p:stCondLst>
                                        </p:cTn>
                                        <p:tgtEl>
                                          <p:spTgt spid="119"/>
                                        </p:tgtEl>
                                        <p:attrNameLst>
                                          <p:attrName>style.visibility</p:attrName>
                                        </p:attrNameLst>
                                      </p:cBhvr>
                                      <p:to>
                                        <p:strVal val="visible"/>
                                      </p:to>
                                    </p:set>
                                    <p:animEffect transition="in" filter="dissolve">
                                      <p:cBhvr>
                                        <p:cTn id="71" dur="500"/>
                                        <p:tgtEl>
                                          <p:spTgt spid="119"/>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115"/>
                                        </p:tgtEl>
                                        <p:attrNameLst>
                                          <p:attrName>style.visibility</p:attrName>
                                        </p:attrNameLst>
                                      </p:cBhvr>
                                      <p:to>
                                        <p:strVal val="visible"/>
                                      </p:to>
                                    </p:set>
                                    <p:animEffect transition="in" filter="dissolve">
                                      <p:cBhvr>
                                        <p:cTn id="76" dur="500"/>
                                        <p:tgtEl>
                                          <p:spTgt spid="115"/>
                                        </p:tgtEl>
                                      </p:cBhvr>
                                    </p:animEffect>
                                  </p:childTnLst>
                                </p:cTn>
                              </p:par>
                              <p:par>
                                <p:cTn id="77" presetID="9" presetClass="exit" presetSubtype="0" fill="hold" nodeType="withEffect">
                                  <p:stCondLst>
                                    <p:cond delay="0"/>
                                  </p:stCondLst>
                                  <p:childTnLst>
                                    <p:animEffect transition="out" filter="dissolve">
                                      <p:cBhvr>
                                        <p:cTn id="78" dur="500"/>
                                        <p:tgtEl>
                                          <p:spTgt spid="114"/>
                                        </p:tgtEl>
                                      </p:cBhvr>
                                    </p:animEffect>
                                    <p:set>
                                      <p:cBhvr>
                                        <p:cTn id="79" dur="1" fill="hold">
                                          <p:stCondLst>
                                            <p:cond delay="499"/>
                                          </p:stCondLst>
                                        </p:cTn>
                                        <p:tgtEl>
                                          <p:spTgt spid="114"/>
                                        </p:tgtEl>
                                        <p:attrNameLst>
                                          <p:attrName>style.visibility</p:attrName>
                                        </p:attrNameLst>
                                      </p:cBhvr>
                                      <p:to>
                                        <p:strVal val="hidden"/>
                                      </p:to>
                                    </p:set>
                                  </p:childTnLst>
                                </p:cTn>
                              </p:par>
                            </p:childTnLst>
                          </p:cTn>
                        </p:par>
                        <p:par>
                          <p:cTn id="80" fill="hold">
                            <p:stCondLst>
                              <p:cond delay="500"/>
                            </p:stCondLst>
                            <p:childTnLst>
                              <p:par>
                                <p:cTn id="81" presetID="9" presetClass="entr" presetSubtype="0" fill="hold" nodeType="afterEffect">
                                  <p:stCondLst>
                                    <p:cond delay="0"/>
                                  </p:stCondLst>
                                  <p:childTnLst>
                                    <p:set>
                                      <p:cBhvr>
                                        <p:cTn id="82" dur="1" fill="hold">
                                          <p:stCondLst>
                                            <p:cond delay="0"/>
                                          </p:stCondLst>
                                        </p:cTn>
                                        <p:tgtEl>
                                          <p:spTgt spid="120"/>
                                        </p:tgtEl>
                                        <p:attrNameLst>
                                          <p:attrName>style.visibility</p:attrName>
                                        </p:attrNameLst>
                                      </p:cBhvr>
                                      <p:to>
                                        <p:strVal val="visible"/>
                                      </p:to>
                                    </p:set>
                                    <p:animEffect transition="in" filter="dissolve">
                                      <p:cBhvr>
                                        <p:cTn id="83" dur="500"/>
                                        <p:tgtEl>
                                          <p:spTgt spid="120"/>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4"/>
                                        </p:tgtEl>
                                        <p:attrNameLst>
                                          <p:attrName>style.visibility</p:attrName>
                                        </p:attrNameLst>
                                      </p:cBhvr>
                                      <p:to>
                                        <p:strVal val="visible"/>
                                      </p:to>
                                    </p:set>
                                    <p:animEffect transition="in" filter="dissolve">
                                      <p:cBhvr>
                                        <p:cTn id="86" dur="500"/>
                                        <p:tgtEl>
                                          <p:spTgt spid="124"/>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116"/>
                                        </p:tgtEl>
                                        <p:attrNameLst>
                                          <p:attrName>style.visibility</p:attrName>
                                        </p:attrNameLst>
                                      </p:cBhvr>
                                      <p:to>
                                        <p:strVal val="visible"/>
                                      </p:to>
                                    </p:set>
                                    <p:animEffect transition="in" filter="dissolve">
                                      <p:cBhvr>
                                        <p:cTn id="91" dur="500"/>
                                        <p:tgtEl>
                                          <p:spTgt spid="116"/>
                                        </p:tgtEl>
                                      </p:cBhvr>
                                    </p:animEffect>
                                  </p:childTnLst>
                                </p:cTn>
                              </p:par>
                              <p:par>
                                <p:cTn id="92" presetID="9" presetClass="exit" presetSubtype="0" fill="hold" nodeType="withEffect">
                                  <p:stCondLst>
                                    <p:cond delay="0"/>
                                  </p:stCondLst>
                                  <p:childTnLst>
                                    <p:animEffect transition="out" filter="dissolve">
                                      <p:cBhvr>
                                        <p:cTn id="93" dur="500"/>
                                        <p:tgtEl>
                                          <p:spTgt spid="115"/>
                                        </p:tgtEl>
                                      </p:cBhvr>
                                    </p:animEffect>
                                    <p:set>
                                      <p:cBhvr>
                                        <p:cTn id="94" dur="1" fill="hold">
                                          <p:stCondLst>
                                            <p:cond delay="499"/>
                                          </p:stCondLst>
                                        </p:cTn>
                                        <p:tgtEl>
                                          <p:spTgt spid="115"/>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117"/>
                                        </p:tgtEl>
                                        <p:attrNameLst>
                                          <p:attrName>style.visibility</p:attrName>
                                        </p:attrNameLst>
                                      </p:cBhvr>
                                      <p:to>
                                        <p:strVal val="visible"/>
                                      </p:to>
                                    </p:set>
                                    <p:animEffect transition="in" filter="dissolve">
                                      <p:cBhvr>
                                        <p:cTn id="99" dur="500"/>
                                        <p:tgtEl>
                                          <p:spTgt spid="117"/>
                                        </p:tgtEl>
                                      </p:cBhvr>
                                    </p:animEffect>
                                  </p:childTnLst>
                                </p:cTn>
                              </p:par>
                              <p:par>
                                <p:cTn id="100" presetID="9" presetClass="exit" presetSubtype="0" fill="hold" nodeType="withEffect">
                                  <p:stCondLst>
                                    <p:cond delay="0"/>
                                  </p:stCondLst>
                                  <p:childTnLst>
                                    <p:animEffect transition="out" filter="dissolve">
                                      <p:cBhvr>
                                        <p:cTn id="101" dur="500"/>
                                        <p:tgtEl>
                                          <p:spTgt spid="116"/>
                                        </p:tgtEl>
                                      </p:cBhvr>
                                    </p:animEffect>
                                    <p:set>
                                      <p:cBhvr>
                                        <p:cTn id="102" dur="1" fill="hold">
                                          <p:stCondLst>
                                            <p:cond delay="499"/>
                                          </p:stCondLst>
                                        </p:cTn>
                                        <p:tgtEl>
                                          <p:spTgt spid="116"/>
                                        </p:tgtEl>
                                        <p:attrNameLst>
                                          <p:attrName>style.visibility</p:attrName>
                                        </p:attrNameLst>
                                      </p:cBhvr>
                                      <p:to>
                                        <p:strVal val="hidden"/>
                                      </p:to>
                                    </p:set>
                                  </p:childTnLst>
                                </p:cTn>
                              </p:par>
                            </p:childTnLst>
                          </p:cTn>
                        </p:par>
                        <p:par>
                          <p:cTn id="103" fill="hold">
                            <p:stCondLst>
                              <p:cond delay="500"/>
                            </p:stCondLst>
                            <p:childTnLst>
                              <p:par>
                                <p:cTn id="104" presetID="9" presetClass="entr" presetSubtype="0" fill="hold" nodeType="afterEffect">
                                  <p:stCondLst>
                                    <p:cond delay="0"/>
                                  </p:stCondLst>
                                  <p:childTnLst>
                                    <p:set>
                                      <p:cBhvr>
                                        <p:cTn id="105" dur="1" fill="hold">
                                          <p:stCondLst>
                                            <p:cond delay="0"/>
                                          </p:stCondLst>
                                        </p:cTn>
                                        <p:tgtEl>
                                          <p:spTgt spid="121"/>
                                        </p:tgtEl>
                                        <p:attrNameLst>
                                          <p:attrName>style.visibility</p:attrName>
                                        </p:attrNameLst>
                                      </p:cBhvr>
                                      <p:to>
                                        <p:strVal val="visible"/>
                                      </p:to>
                                    </p:set>
                                    <p:animEffect transition="in" filter="dissolve">
                                      <p:cBhvr>
                                        <p:cTn id="106" dur="500"/>
                                        <p:tgtEl>
                                          <p:spTgt spid="121"/>
                                        </p:tgtEl>
                                      </p:cBhvr>
                                    </p:animEffect>
                                  </p:childTnLst>
                                </p:cTn>
                              </p:par>
                            </p:childTnLst>
                          </p:cTn>
                        </p:par>
                        <p:par>
                          <p:cTn id="107" fill="hold">
                            <p:stCondLst>
                              <p:cond delay="1000"/>
                            </p:stCondLst>
                            <p:childTnLst>
                              <p:par>
                                <p:cTn id="108" presetID="9" presetClass="entr" presetSubtype="0" fill="hold" grpId="0" nodeType="afterEffect">
                                  <p:stCondLst>
                                    <p:cond delay="0"/>
                                  </p:stCondLst>
                                  <p:childTnLst>
                                    <p:set>
                                      <p:cBhvr>
                                        <p:cTn id="109" dur="1" fill="hold">
                                          <p:stCondLst>
                                            <p:cond delay="0"/>
                                          </p:stCondLst>
                                        </p:cTn>
                                        <p:tgtEl>
                                          <p:spTgt spid="129"/>
                                        </p:tgtEl>
                                        <p:attrNameLst>
                                          <p:attrName>style.visibility</p:attrName>
                                        </p:attrNameLst>
                                      </p:cBhvr>
                                      <p:to>
                                        <p:strVal val="visible"/>
                                      </p:to>
                                    </p:set>
                                    <p:animEffect transition="in" filter="dissolve">
                                      <p:cBhvr>
                                        <p:cTn id="110" dur="500"/>
                                        <p:tgtEl>
                                          <p:spTgt spid="129"/>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126"/>
                                        </p:tgtEl>
                                        <p:attrNameLst>
                                          <p:attrName>style.visibility</p:attrName>
                                        </p:attrNameLst>
                                      </p:cBhvr>
                                      <p:to>
                                        <p:strVal val="visible"/>
                                      </p:to>
                                    </p:set>
                                    <p:animEffect transition="in" filter="dissolve">
                                      <p:cBhvr>
                                        <p:cTn id="115" dur="500"/>
                                        <p:tgtEl>
                                          <p:spTgt spid="126"/>
                                        </p:tgtEl>
                                      </p:cBhvr>
                                    </p:animEffect>
                                  </p:childTnLst>
                                </p:cTn>
                              </p:par>
                              <p:par>
                                <p:cTn id="116" presetID="9" presetClass="exit" presetSubtype="0" fill="hold" nodeType="withEffect">
                                  <p:stCondLst>
                                    <p:cond delay="0"/>
                                  </p:stCondLst>
                                  <p:childTnLst>
                                    <p:animEffect transition="out" filter="dissolve">
                                      <p:cBhvr>
                                        <p:cTn id="117" dur="500"/>
                                        <p:tgtEl>
                                          <p:spTgt spid="117"/>
                                        </p:tgtEl>
                                      </p:cBhvr>
                                    </p:animEffect>
                                    <p:set>
                                      <p:cBhvr>
                                        <p:cTn id="118" dur="1" fill="hold">
                                          <p:stCondLst>
                                            <p:cond delay="499"/>
                                          </p:stCondLst>
                                        </p:cTn>
                                        <p:tgtEl>
                                          <p:spTgt spid="117"/>
                                        </p:tgtEl>
                                        <p:attrNameLst>
                                          <p:attrName>style.visibility</p:attrName>
                                        </p:attrNameLst>
                                      </p:cBhvr>
                                      <p:to>
                                        <p:strVal val="hidden"/>
                                      </p:to>
                                    </p:set>
                                  </p:childTnLst>
                                </p:cTn>
                              </p:par>
                            </p:childTnLst>
                          </p:cTn>
                        </p:par>
                        <p:par>
                          <p:cTn id="119" fill="hold">
                            <p:stCondLst>
                              <p:cond delay="500"/>
                            </p:stCondLst>
                            <p:childTnLst>
                              <p:par>
                                <p:cTn id="120" presetID="9" presetClass="entr" presetSubtype="0" fill="hold" nodeType="afterEffect">
                                  <p:stCondLst>
                                    <p:cond delay="0"/>
                                  </p:stCondLst>
                                  <p:childTnLst>
                                    <p:set>
                                      <p:cBhvr>
                                        <p:cTn id="121" dur="1" fill="hold">
                                          <p:stCondLst>
                                            <p:cond delay="0"/>
                                          </p:stCondLst>
                                        </p:cTn>
                                        <p:tgtEl>
                                          <p:spTgt spid="122"/>
                                        </p:tgtEl>
                                        <p:attrNameLst>
                                          <p:attrName>style.visibility</p:attrName>
                                        </p:attrNameLst>
                                      </p:cBhvr>
                                      <p:to>
                                        <p:strVal val="visible"/>
                                      </p:to>
                                    </p:set>
                                    <p:animEffect transition="in" filter="dissolve">
                                      <p:cBhvr>
                                        <p:cTn id="122" dur="500"/>
                                        <p:tgtEl>
                                          <p:spTgt spid="122"/>
                                        </p:tgtEl>
                                      </p:cBhvr>
                                    </p:animEffect>
                                  </p:childTnLst>
                                </p:cTn>
                              </p:par>
                            </p:childTnLst>
                          </p:cTn>
                        </p:par>
                        <p:par>
                          <p:cTn id="123" fill="hold">
                            <p:stCondLst>
                              <p:cond delay="1000"/>
                            </p:stCondLst>
                            <p:childTnLst>
                              <p:par>
                                <p:cTn id="124" presetID="9" presetClass="entr" presetSubtype="0" fill="hold" grpId="0" nodeType="afterEffect">
                                  <p:stCondLst>
                                    <p:cond delay="0"/>
                                  </p:stCondLst>
                                  <p:childTnLst>
                                    <p:set>
                                      <p:cBhvr>
                                        <p:cTn id="125" dur="1" fill="hold">
                                          <p:stCondLst>
                                            <p:cond delay="0"/>
                                          </p:stCondLst>
                                        </p:cTn>
                                        <p:tgtEl>
                                          <p:spTgt spid="130"/>
                                        </p:tgtEl>
                                        <p:attrNameLst>
                                          <p:attrName>style.visibility</p:attrName>
                                        </p:attrNameLst>
                                      </p:cBhvr>
                                      <p:to>
                                        <p:strVal val="visible"/>
                                      </p:to>
                                    </p:set>
                                    <p:animEffect transition="in" filter="dissolve">
                                      <p:cBhvr>
                                        <p:cTn id="126" dur="500"/>
                                        <p:tgtEl>
                                          <p:spTgt spid="130"/>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nodeType="clickEffect">
                                  <p:stCondLst>
                                    <p:cond delay="0"/>
                                  </p:stCondLst>
                                  <p:childTnLst>
                                    <p:set>
                                      <p:cBhvr>
                                        <p:cTn id="130" dur="1" fill="hold">
                                          <p:stCondLst>
                                            <p:cond delay="0"/>
                                          </p:stCondLst>
                                        </p:cTn>
                                        <p:tgtEl>
                                          <p:spTgt spid="131"/>
                                        </p:tgtEl>
                                        <p:attrNameLst>
                                          <p:attrName>style.visibility</p:attrName>
                                        </p:attrNameLst>
                                      </p:cBhvr>
                                      <p:to>
                                        <p:strVal val="visible"/>
                                      </p:to>
                                    </p:set>
                                    <p:animEffect transition="in" filter="dissolve">
                                      <p:cBhvr>
                                        <p:cTn id="131" dur="500"/>
                                        <p:tgtEl>
                                          <p:spTgt spid="131"/>
                                        </p:tgtEl>
                                      </p:cBhvr>
                                    </p:animEffect>
                                  </p:childTnLst>
                                </p:cTn>
                              </p:par>
                              <p:par>
                                <p:cTn id="132" presetID="9" presetClass="exit" presetSubtype="0" fill="hold" nodeType="withEffect">
                                  <p:stCondLst>
                                    <p:cond delay="0"/>
                                  </p:stCondLst>
                                  <p:childTnLst>
                                    <p:animEffect transition="out" filter="dissolve">
                                      <p:cBhvr>
                                        <p:cTn id="133" dur="500"/>
                                        <p:tgtEl>
                                          <p:spTgt spid="126"/>
                                        </p:tgtEl>
                                      </p:cBhvr>
                                    </p:animEffect>
                                    <p:set>
                                      <p:cBhvr>
                                        <p:cTn id="134" dur="1" fill="hold">
                                          <p:stCondLst>
                                            <p:cond delay="499"/>
                                          </p:stCondLst>
                                        </p:cTn>
                                        <p:tgtEl>
                                          <p:spTgt spid="126"/>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nodeType="clickEffect">
                                  <p:stCondLst>
                                    <p:cond delay="0"/>
                                  </p:stCondLst>
                                  <p:childTnLst>
                                    <p:set>
                                      <p:cBhvr>
                                        <p:cTn id="138" dur="1" fill="hold">
                                          <p:stCondLst>
                                            <p:cond delay="0"/>
                                          </p:stCondLst>
                                        </p:cTn>
                                        <p:tgtEl>
                                          <p:spTgt spid="132"/>
                                        </p:tgtEl>
                                        <p:attrNameLst>
                                          <p:attrName>style.visibility</p:attrName>
                                        </p:attrNameLst>
                                      </p:cBhvr>
                                      <p:to>
                                        <p:strVal val="visible"/>
                                      </p:to>
                                    </p:set>
                                    <p:animEffect transition="in" filter="dissolve">
                                      <p:cBhvr>
                                        <p:cTn id="139" dur="500"/>
                                        <p:tgtEl>
                                          <p:spTgt spid="132"/>
                                        </p:tgtEl>
                                      </p:cBhvr>
                                    </p:animEffect>
                                  </p:childTnLst>
                                </p:cTn>
                              </p:par>
                              <p:par>
                                <p:cTn id="140" presetID="9" presetClass="exit" presetSubtype="0" fill="hold" nodeType="withEffect">
                                  <p:stCondLst>
                                    <p:cond delay="0"/>
                                  </p:stCondLst>
                                  <p:childTnLst>
                                    <p:animEffect transition="out" filter="dissolve">
                                      <p:cBhvr>
                                        <p:cTn id="141" dur="500"/>
                                        <p:tgtEl>
                                          <p:spTgt spid="131"/>
                                        </p:tgtEl>
                                      </p:cBhvr>
                                    </p:animEffect>
                                    <p:set>
                                      <p:cBhvr>
                                        <p:cTn id="142" dur="1" fill="hold">
                                          <p:stCondLst>
                                            <p:cond delay="499"/>
                                          </p:stCondLst>
                                        </p:cTn>
                                        <p:tgtEl>
                                          <p:spTgt spid="131"/>
                                        </p:tgtEl>
                                        <p:attrNameLst>
                                          <p:attrName>style.visibility</p:attrName>
                                        </p:attrNameLst>
                                      </p:cBhvr>
                                      <p:to>
                                        <p:strVal val="hidden"/>
                                      </p:to>
                                    </p:set>
                                  </p:childTnLst>
                                </p:cTn>
                              </p:par>
                            </p:childTnLst>
                          </p:cTn>
                        </p:par>
                        <p:par>
                          <p:cTn id="143" fill="hold">
                            <p:stCondLst>
                              <p:cond delay="500"/>
                            </p:stCondLst>
                            <p:childTnLst>
                              <p:par>
                                <p:cTn id="144" presetID="9" presetClass="entr" presetSubtype="0" fill="hold" nodeType="afterEffect">
                                  <p:stCondLst>
                                    <p:cond delay="0"/>
                                  </p:stCondLst>
                                  <p:childTnLst>
                                    <p:set>
                                      <p:cBhvr>
                                        <p:cTn id="145" dur="1" fill="hold">
                                          <p:stCondLst>
                                            <p:cond delay="0"/>
                                          </p:stCondLst>
                                        </p:cTn>
                                        <p:tgtEl>
                                          <p:spTgt spid="123"/>
                                        </p:tgtEl>
                                        <p:attrNameLst>
                                          <p:attrName>style.visibility</p:attrName>
                                        </p:attrNameLst>
                                      </p:cBhvr>
                                      <p:to>
                                        <p:strVal val="visible"/>
                                      </p:to>
                                    </p:set>
                                    <p:animEffect transition="in" filter="dissolve">
                                      <p:cBhvr>
                                        <p:cTn id="146" dur="500"/>
                                        <p:tgtEl>
                                          <p:spTgt spid="123"/>
                                        </p:tgtEl>
                                      </p:cBhvr>
                                    </p:animEffect>
                                  </p:childTnLst>
                                </p:cTn>
                              </p:par>
                            </p:childTnLst>
                          </p:cTn>
                        </p:par>
                        <p:par>
                          <p:cTn id="147" fill="hold">
                            <p:stCondLst>
                              <p:cond delay="1000"/>
                            </p:stCondLst>
                            <p:childTnLst>
                              <p:par>
                                <p:cTn id="148" presetID="9" presetClass="entr" presetSubtype="0" fill="hold" grpId="0" nodeType="afterEffect">
                                  <p:stCondLst>
                                    <p:cond delay="0"/>
                                  </p:stCondLst>
                                  <p:childTnLst>
                                    <p:set>
                                      <p:cBhvr>
                                        <p:cTn id="149" dur="1" fill="hold">
                                          <p:stCondLst>
                                            <p:cond delay="0"/>
                                          </p:stCondLst>
                                        </p:cTn>
                                        <p:tgtEl>
                                          <p:spTgt spid="136"/>
                                        </p:tgtEl>
                                        <p:attrNameLst>
                                          <p:attrName>style.visibility</p:attrName>
                                        </p:attrNameLst>
                                      </p:cBhvr>
                                      <p:to>
                                        <p:strVal val="visible"/>
                                      </p:to>
                                    </p:set>
                                    <p:animEffect transition="in" filter="dissolve">
                                      <p:cBhvr>
                                        <p:cTn id="150" dur="500"/>
                                        <p:tgtEl>
                                          <p:spTgt spid="136"/>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133"/>
                                        </p:tgtEl>
                                        <p:attrNameLst>
                                          <p:attrName>style.visibility</p:attrName>
                                        </p:attrNameLst>
                                      </p:cBhvr>
                                      <p:to>
                                        <p:strVal val="visible"/>
                                      </p:to>
                                    </p:set>
                                    <p:animEffect transition="in" filter="dissolve">
                                      <p:cBhvr>
                                        <p:cTn id="155" dur="500"/>
                                        <p:tgtEl>
                                          <p:spTgt spid="133"/>
                                        </p:tgtEl>
                                      </p:cBhvr>
                                    </p:animEffect>
                                  </p:childTnLst>
                                </p:cTn>
                              </p:par>
                              <p:par>
                                <p:cTn id="156" presetID="9" presetClass="exit" presetSubtype="0" fill="hold" nodeType="withEffect">
                                  <p:stCondLst>
                                    <p:cond delay="0"/>
                                  </p:stCondLst>
                                  <p:childTnLst>
                                    <p:animEffect transition="out" filter="dissolve">
                                      <p:cBhvr>
                                        <p:cTn id="157" dur="500"/>
                                        <p:tgtEl>
                                          <p:spTgt spid="132"/>
                                        </p:tgtEl>
                                      </p:cBhvr>
                                    </p:animEffect>
                                    <p:set>
                                      <p:cBhvr>
                                        <p:cTn id="158" dur="1" fill="hold">
                                          <p:stCondLst>
                                            <p:cond delay="499"/>
                                          </p:stCondLst>
                                        </p:cTn>
                                        <p:tgtEl>
                                          <p:spTgt spid="132"/>
                                        </p:tgtEl>
                                        <p:attrNameLst>
                                          <p:attrName>style.visibility</p:attrName>
                                        </p:attrNameLst>
                                      </p:cBhvr>
                                      <p:to>
                                        <p:strVal val="hidden"/>
                                      </p:to>
                                    </p:set>
                                  </p:childTnLst>
                                </p:cTn>
                              </p:par>
                            </p:childTnLst>
                          </p:cTn>
                        </p:par>
                        <p:par>
                          <p:cTn id="159" fill="hold">
                            <p:stCondLst>
                              <p:cond delay="500"/>
                            </p:stCondLst>
                            <p:childTnLst>
                              <p:par>
                                <p:cTn id="160" presetID="9" presetClass="entr" presetSubtype="0" fill="hold" nodeType="afterEffect">
                                  <p:stCondLst>
                                    <p:cond delay="0"/>
                                  </p:stCondLst>
                                  <p:childTnLst>
                                    <p:set>
                                      <p:cBhvr>
                                        <p:cTn id="161" dur="1" fill="hold">
                                          <p:stCondLst>
                                            <p:cond delay="0"/>
                                          </p:stCondLst>
                                        </p:cTn>
                                        <p:tgtEl>
                                          <p:spTgt spid="134"/>
                                        </p:tgtEl>
                                        <p:attrNameLst>
                                          <p:attrName>style.visibility</p:attrName>
                                        </p:attrNameLst>
                                      </p:cBhvr>
                                      <p:to>
                                        <p:strVal val="visible"/>
                                      </p:to>
                                    </p:set>
                                    <p:animEffect transition="in" filter="dissolve">
                                      <p:cBhvr>
                                        <p:cTn id="162" dur="500"/>
                                        <p:tgtEl>
                                          <p:spTgt spid="134"/>
                                        </p:tgtEl>
                                      </p:cBhvr>
                                    </p:animEffect>
                                  </p:childTnLst>
                                </p:cTn>
                              </p:par>
                            </p:childTnLst>
                          </p:cTn>
                        </p:par>
                        <p:par>
                          <p:cTn id="163" fill="hold">
                            <p:stCondLst>
                              <p:cond delay="1000"/>
                            </p:stCondLst>
                            <p:childTnLst>
                              <p:par>
                                <p:cTn id="164" presetID="9" presetClass="entr" presetSubtype="0" fill="hold" grpId="0" nodeType="afterEffect">
                                  <p:stCondLst>
                                    <p:cond delay="0"/>
                                  </p:stCondLst>
                                  <p:childTnLst>
                                    <p:set>
                                      <p:cBhvr>
                                        <p:cTn id="165" dur="1" fill="hold">
                                          <p:stCondLst>
                                            <p:cond delay="0"/>
                                          </p:stCondLst>
                                        </p:cTn>
                                        <p:tgtEl>
                                          <p:spTgt spid="137"/>
                                        </p:tgtEl>
                                        <p:attrNameLst>
                                          <p:attrName>style.visibility</p:attrName>
                                        </p:attrNameLst>
                                      </p:cBhvr>
                                      <p:to>
                                        <p:strVal val="visible"/>
                                      </p:to>
                                    </p:set>
                                    <p:animEffect transition="in" filter="dissolve">
                                      <p:cBhvr>
                                        <p:cTn id="166" dur="500"/>
                                        <p:tgtEl>
                                          <p:spTgt spid="137"/>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nodeType="clickEffect">
                                  <p:stCondLst>
                                    <p:cond delay="0"/>
                                  </p:stCondLst>
                                  <p:childTnLst>
                                    <p:set>
                                      <p:cBhvr>
                                        <p:cTn id="170" dur="1" fill="hold">
                                          <p:stCondLst>
                                            <p:cond delay="0"/>
                                          </p:stCondLst>
                                        </p:cTn>
                                        <p:tgtEl>
                                          <p:spTgt spid="138"/>
                                        </p:tgtEl>
                                        <p:attrNameLst>
                                          <p:attrName>style.visibility</p:attrName>
                                        </p:attrNameLst>
                                      </p:cBhvr>
                                      <p:to>
                                        <p:strVal val="visible"/>
                                      </p:to>
                                    </p:set>
                                    <p:animEffect transition="in" filter="dissolve">
                                      <p:cBhvr>
                                        <p:cTn id="171" dur="500"/>
                                        <p:tgtEl>
                                          <p:spTgt spid="138"/>
                                        </p:tgtEl>
                                      </p:cBhvr>
                                    </p:animEffect>
                                  </p:childTnLst>
                                </p:cTn>
                              </p:par>
                              <p:par>
                                <p:cTn id="172" presetID="9" presetClass="exit" presetSubtype="0" fill="hold" nodeType="withEffect">
                                  <p:stCondLst>
                                    <p:cond delay="0"/>
                                  </p:stCondLst>
                                  <p:childTnLst>
                                    <p:animEffect transition="out" filter="dissolve">
                                      <p:cBhvr>
                                        <p:cTn id="173" dur="500"/>
                                        <p:tgtEl>
                                          <p:spTgt spid="133"/>
                                        </p:tgtEl>
                                      </p:cBhvr>
                                    </p:animEffect>
                                    <p:set>
                                      <p:cBhvr>
                                        <p:cTn id="174" dur="1" fill="hold">
                                          <p:stCondLst>
                                            <p:cond delay="499"/>
                                          </p:stCondLst>
                                        </p:cTn>
                                        <p:tgtEl>
                                          <p:spTgt spid="133"/>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nodeType="clickEffect">
                                  <p:stCondLst>
                                    <p:cond delay="0"/>
                                  </p:stCondLst>
                                  <p:childTnLst>
                                    <p:set>
                                      <p:cBhvr>
                                        <p:cTn id="178" dur="1" fill="hold">
                                          <p:stCondLst>
                                            <p:cond delay="0"/>
                                          </p:stCondLst>
                                        </p:cTn>
                                        <p:tgtEl>
                                          <p:spTgt spid="139"/>
                                        </p:tgtEl>
                                        <p:attrNameLst>
                                          <p:attrName>style.visibility</p:attrName>
                                        </p:attrNameLst>
                                      </p:cBhvr>
                                      <p:to>
                                        <p:strVal val="visible"/>
                                      </p:to>
                                    </p:set>
                                    <p:animEffect transition="in" filter="dissolve">
                                      <p:cBhvr>
                                        <p:cTn id="179" dur="500"/>
                                        <p:tgtEl>
                                          <p:spTgt spid="139"/>
                                        </p:tgtEl>
                                      </p:cBhvr>
                                    </p:animEffect>
                                  </p:childTnLst>
                                </p:cTn>
                              </p:par>
                              <p:par>
                                <p:cTn id="180" presetID="9" presetClass="exit" presetSubtype="0" fill="hold" nodeType="withEffect">
                                  <p:stCondLst>
                                    <p:cond delay="0"/>
                                  </p:stCondLst>
                                  <p:childTnLst>
                                    <p:animEffect transition="out" filter="dissolve">
                                      <p:cBhvr>
                                        <p:cTn id="181" dur="500"/>
                                        <p:tgtEl>
                                          <p:spTgt spid="138"/>
                                        </p:tgtEl>
                                      </p:cBhvr>
                                    </p:animEffect>
                                    <p:set>
                                      <p:cBhvr>
                                        <p:cTn id="182" dur="1" fill="hold">
                                          <p:stCondLst>
                                            <p:cond delay="499"/>
                                          </p:stCondLst>
                                        </p:cTn>
                                        <p:tgtEl>
                                          <p:spTgt spid="138"/>
                                        </p:tgtEl>
                                        <p:attrNameLst>
                                          <p:attrName>style.visibility</p:attrName>
                                        </p:attrNameLst>
                                      </p:cBhvr>
                                      <p:to>
                                        <p:strVal val="hidden"/>
                                      </p:to>
                                    </p:set>
                                  </p:childTnLst>
                                </p:cTn>
                              </p:par>
                            </p:childTnLst>
                          </p:cTn>
                        </p:par>
                        <p:par>
                          <p:cTn id="183" fill="hold">
                            <p:stCondLst>
                              <p:cond delay="500"/>
                            </p:stCondLst>
                            <p:childTnLst>
                              <p:par>
                                <p:cTn id="184" presetID="9" presetClass="entr" presetSubtype="0" fill="hold" nodeType="afterEffect">
                                  <p:stCondLst>
                                    <p:cond delay="0"/>
                                  </p:stCondLst>
                                  <p:childTnLst>
                                    <p:set>
                                      <p:cBhvr>
                                        <p:cTn id="185" dur="1" fill="hold">
                                          <p:stCondLst>
                                            <p:cond delay="0"/>
                                          </p:stCondLst>
                                        </p:cTn>
                                        <p:tgtEl>
                                          <p:spTgt spid="135"/>
                                        </p:tgtEl>
                                        <p:attrNameLst>
                                          <p:attrName>style.visibility</p:attrName>
                                        </p:attrNameLst>
                                      </p:cBhvr>
                                      <p:to>
                                        <p:strVal val="visible"/>
                                      </p:to>
                                    </p:set>
                                    <p:animEffect transition="in" filter="dissolve">
                                      <p:cBhvr>
                                        <p:cTn id="186" dur="500"/>
                                        <p:tgtEl>
                                          <p:spTgt spid="135"/>
                                        </p:tgtEl>
                                      </p:cBhvr>
                                    </p:animEffect>
                                  </p:childTnLst>
                                </p:cTn>
                              </p:par>
                            </p:childTnLst>
                          </p:cTn>
                        </p:par>
                        <p:par>
                          <p:cTn id="187" fill="hold">
                            <p:stCondLst>
                              <p:cond delay="1000"/>
                            </p:stCondLst>
                            <p:childTnLst>
                              <p:par>
                                <p:cTn id="188" presetID="9" presetClass="entr" presetSubtype="0" fill="hold" grpId="0" nodeType="afterEffect">
                                  <p:stCondLst>
                                    <p:cond delay="0"/>
                                  </p:stCondLst>
                                  <p:childTnLst>
                                    <p:set>
                                      <p:cBhvr>
                                        <p:cTn id="189" dur="1" fill="hold">
                                          <p:stCondLst>
                                            <p:cond delay="0"/>
                                          </p:stCondLst>
                                        </p:cTn>
                                        <p:tgtEl>
                                          <p:spTgt spid="141"/>
                                        </p:tgtEl>
                                        <p:attrNameLst>
                                          <p:attrName>style.visibility</p:attrName>
                                        </p:attrNameLst>
                                      </p:cBhvr>
                                      <p:to>
                                        <p:strVal val="visible"/>
                                      </p:to>
                                    </p:set>
                                    <p:animEffect transition="in" filter="dissolve">
                                      <p:cBhvr>
                                        <p:cTn id="190" dur="500"/>
                                        <p:tgtEl>
                                          <p:spTgt spid="141"/>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140"/>
                                        </p:tgtEl>
                                        <p:attrNameLst>
                                          <p:attrName>style.visibility</p:attrName>
                                        </p:attrNameLst>
                                      </p:cBhvr>
                                      <p:to>
                                        <p:strVal val="visible"/>
                                      </p:to>
                                    </p:set>
                                    <p:animEffect transition="in" filter="dissolve">
                                      <p:cBhvr>
                                        <p:cTn id="195" dur="500"/>
                                        <p:tgtEl>
                                          <p:spTgt spid="140"/>
                                        </p:tgtEl>
                                      </p:cBhvr>
                                    </p:animEffect>
                                  </p:childTnLst>
                                </p:cTn>
                              </p:par>
                              <p:par>
                                <p:cTn id="196" presetID="9" presetClass="exit" presetSubtype="0" fill="hold" nodeType="withEffect">
                                  <p:stCondLst>
                                    <p:cond delay="0"/>
                                  </p:stCondLst>
                                  <p:childTnLst>
                                    <p:animEffect transition="out" filter="dissolve">
                                      <p:cBhvr>
                                        <p:cTn id="197" dur="500"/>
                                        <p:tgtEl>
                                          <p:spTgt spid="139"/>
                                        </p:tgtEl>
                                      </p:cBhvr>
                                    </p:animEffect>
                                    <p:set>
                                      <p:cBhvr>
                                        <p:cTn id="198" dur="1" fill="hold">
                                          <p:stCondLst>
                                            <p:cond delay="499"/>
                                          </p:stCondLst>
                                        </p:cTn>
                                        <p:tgtEl>
                                          <p:spTgt spid="139"/>
                                        </p:tgtEl>
                                        <p:attrNameLst>
                                          <p:attrName>style.visibility</p:attrName>
                                        </p:attrNameLst>
                                      </p:cBhvr>
                                      <p:to>
                                        <p:strVal val="hidden"/>
                                      </p:to>
                                    </p:set>
                                  </p:childTnLst>
                                </p:cTn>
                              </p:par>
                            </p:childTnLst>
                          </p:cTn>
                        </p:par>
                        <p:par>
                          <p:cTn id="199" fill="hold">
                            <p:stCondLst>
                              <p:cond delay="500"/>
                            </p:stCondLst>
                            <p:childTnLst>
                              <p:par>
                                <p:cTn id="200" presetID="9" presetClass="entr" presetSubtype="0" fill="hold" nodeType="afterEffect">
                                  <p:stCondLst>
                                    <p:cond delay="0"/>
                                  </p:stCondLst>
                                  <p:childTnLst>
                                    <p:set>
                                      <p:cBhvr>
                                        <p:cTn id="201" dur="1" fill="hold">
                                          <p:stCondLst>
                                            <p:cond delay="0"/>
                                          </p:stCondLst>
                                        </p:cTn>
                                        <p:tgtEl>
                                          <p:spTgt spid="142"/>
                                        </p:tgtEl>
                                        <p:attrNameLst>
                                          <p:attrName>style.visibility</p:attrName>
                                        </p:attrNameLst>
                                      </p:cBhvr>
                                      <p:to>
                                        <p:strVal val="visible"/>
                                      </p:to>
                                    </p:set>
                                    <p:animEffect transition="in" filter="dissolve">
                                      <p:cBhvr>
                                        <p:cTn id="202" dur="500"/>
                                        <p:tgtEl>
                                          <p:spTgt spid="142"/>
                                        </p:tgtEl>
                                      </p:cBhvr>
                                    </p:animEffect>
                                  </p:childTnLst>
                                </p:cTn>
                              </p:par>
                            </p:childTnLst>
                          </p:cTn>
                        </p:par>
                        <p:par>
                          <p:cTn id="203" fill="hold">
                            <p:stCondLst>
                              <p:cond delay="1000"/>
                            </p:stCondLst>
                            <p:childTnLst>
                              <p:par>
                                <p:cTn id="204" presetID="9" presetClass="entr" presetSubtype="0" fill="hold" grpId="0" nodeType="afterEffect">
                                  <p:stCondLst>
                                    <p:cond delay="0"/>
                                  </p:stCondLst>
                                  <p:childTnLst>
                                    <p:set>
                                      <p:cBhvr>
                                        <p:cTn id="205" dur="1" fill="hold">
                                          <p:stCondLst>
                                            <p:cond delay="0"/>
                                          </p:stCondLst>
                                        </p:cTn>
                                        <p:tgtEl>
                                          <p:spTgt spid="125"/>
                                        </p:tgtEl>
                                        <p:attrNameLst>
                                          <p:attrName>style.visibility</p:attrName>
                                        </p:attrNameLst>
                                      </p:cBhvr>
                                      <p:to>
                                        <p:strVal val="visible"/>
                                      </p:to>
                                    </p:set>
                                    <p:animEffect transition="in" filter="dissolve">
                                      <p:cBhvr>
                                        <p:cTn id="206" dur="500"/>
                                        <p:tgtEl>
                                          <p:spTgt spid="125"/>
                                        </p:tgtEl>
                                      </p:cBhvr>
                                    </p:animEffect>
                                  </p:childTnLst>
                                </p:cTn>
                              </p:par>
                            </p:childTnLst>
                          </p:cTn>
                        </p:par>
                      </p:childTnLst>
                    </p:cTn>
                  </p:par>
                  <p:par>
                    <p:cTn id="207" fill="hold">
                      <p:stCondLst>
                        <p:cond delay="indefinite"/>
                      </p:stCondLst>
                      <p:childTnLst>
                        <p:par>
                          <p:cTn id="208" fill="hold">
                            <p:stCondLst>
                              <p:cond delay="0"/>
                            </p:stCondLst>
                            <p:childTnLst>
                              <p:par>
                                <p:cTn id="209" presetID="9" presetClass="entr" presetSubtype="0" fill="hold" nodeType="clickEffect">
                                  <p:stCondLst>
                                    <p:cond delay="0"/>
                                  </p:stCondLst>
                                  <p:childTnLst>
                                    <p:set>
                                      <p:cBhvr>
                                        <p:cTn id="210" dur="1" fill="hold">
                                          <p:stCondLst>
                                            <p:cond delay="0"/>
                                          </p:stCondLst>
                                        </p:cTn>
                                        <p:tgtEl>
                                          <p:spTgt spid="128"/>
                                        </p:tgtEl>
                                        <p:attrNameLst>
                                          <p:attrName>style.visibility</p:attrName>
                                        </p:attrNameLst>
                                      </p:cBhvr>
                                      <p:to>
                                        <p:strVal val="visible"/>
                                      </p:to>
                                    </p:set>
                                    <p:animEffect transition="in" filter="dissolve">
                                      <p:cBhvr>
                                        <p:cTn id="211" dur="500"/>
                                        <p:tgtEl>
                                          <p:spTgt spid="128"/>
                                        </p:tgtEl>
                                      </p:cBhvr>
                                    </p:animEffect>
                                  </p:childTnLst>
                                </p:cTn>
                              </p:par>
                              <p:par>
                                <p:cTn id="212" presetID="9" presetClass="exit" presetSubtype="0" fill="hold" nodeType="withEffect">
                                  <p:stCondLst>
                                    <p:cond delay="0"/>
                                  </p:stCondLst>
                                  <p:childTnLst>
                                    <p:animEffect transition="out" filter="dissolve">
                                      <p:cBhvr>
                                        <p:cTn id="213" dur="500"/>
                                        <p:tgtEl>
                                          <p:spTgt spid="140"/>
                                        </p:tgtEl>
                                      </p:cBhvr>
                                    </p:animEffect>
                                    <p:set>
                                      <p:cBhvr>
                                        <p:cTn id="214" dur="1" fill="hold">
                                          <p:stCondLst>
                                            <p:cond delay="499"/>
                                          </p:stCondLst>
                                        </p:cTn>
                                        <p:tgtEl>
                                          <p:spTgt spid="140"/>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143"/>
                                        </p:tgtEl>
                                        <p:attrNameLst>
                                          <p:attrName>style.visibility</p:attrName>
                                        </p:attrNameLst>
                                      </p:cBhvr>
                                      <p:to>
                                        <p:strVal val="visible"/>
                                      </p:to>
                                    </p:set>
                                    <p:animEffect transition="in" filter="dissolve">
                                      <p:cBhvr>
                                        <p:cTn id="219" dur="500"/>
                                        <p:tgtEl>
                                          <p:spTgt spid="143"/>
                                        </p:tgtEl>
                                      </p:cBhvr>
                                    </p:animEffect>
                                  </p:childTnLst>
                                </p:cTn>
                              </p:par>
                              <p:par>
                                <p:cTn id="220" presetID="9" presetClass="exit" presetSubtype="0" fill="hold" nodeType="withEffect">
                                  <p:stCondLst>
                                    <p:cond delay="0"/>
                                  </p:stCondLst>
                                  <p:childTnLst>
                                    <p:animEffect transition="out" filter="dissolve">
                                      <p:cBhvr>
                                        <p:cTn id="221" dur="500"/>
                                        <p:tgtEl>
                                          <p:spTgt spid="128"/>
                                        </p:tgtEl>
                                      </p:cBhvr>
                                    </p:animEffect>
                                    <p:set>
                                      <p:cBhvr>
                                        <p:cTn id="222" dur="1" fill="hold">
                                          <p:stCondLst>
                                            <p:cond delay="499"/>
                                          </p:stCondLst>
                                        </p:cTn>
                                        <p:tgtEl>
                                          <p:spTgt spid="128"/>
                                        </p:tgtEl>
                                        <p:attrNameLst>
                                          <p:attrName>style.visibility</p:attrName>
                                        </p:attrNameLst>
                                      </p:cBhvr>
                                      <p:to>
                                        <p:strVal val="hidden"/>
                                      </p:to>
                                    </p:set>
                                  </p:childTnLst>
                                </p:cTn>
                              </p:par>
                            </p:childTnLst>
                          </p:cTn>
                        </p:par>
                        <p:par>
                          <p:cTn id="223" fill="hold">
                            <p:stCondLst>
                              <p:cond delay="500"/>
                            </p:stCondLst>
                            <p:childTnLst>
                              <p:par>
                                <p:cTn id="224" presetID="9" presetClass="entr" presetSubtype="0" fill="hold" grpId="0" nodeType="afterEffect">
                                  <p:stCondLst>
                                    <p:cond delay="0"/>
                                  </p:stCondLst>
                                  <p:childTnLst>
                                    <p:set>
                                      <p:cBhvr>
                                        <p:cTn id="225" dur="1" fill="hold">
                                          <p:stCondLst>
                                            <p:cond delay="0"/>
                                          </p:stCondLst>
                                        </p:cTn>
                                        <p:tgtEl>
                                          <p:spTgt spid="144"/>
                                        </p:tgtEl>
                                        <p:attrNameLst>
                                          <p:attrName>style.visibility</p:attrName>
                                        </p:attrNameLst>
                                      </p:cBhvr>
                                      <p:to>
                                        <p:strVal val="visible"/>
                                      </p:to>
                                    </p:set>
                                    <p:animEffect transition="in" filter="dissolve">
                                      <p:cBhvr>
                                        <p:cTn id="226" dur="500"/>
                                        <p:tgtEl>
                                          <p:spTgt spid="144"/>
                                        </p:tgtEl>
                                      </p:cBhvr>
                                    </p:animEffect>
                                  </p:childTnLst>
                                </p:cTn>
                              </p:par>
                            </p:childTnLst>
                          </p:cTn>
                        </p:par>
                      </p:childTnLst>
                    </p:cTn>
                  </p:par>
                  <p:par>
                    <p:cTn id="227" fill="hold">
                      <p:stCondLst>
                        <p:cond delay="indefinite"/>
                      </p:stCondLst>
                      <p:childTnLst>
                        <p:par>
                          <p:cTn id="228" fill="hold">
                            <p:stCondLst>
                              <p:cond delay="0"/>
                            </p:stCondLst>
                            <p:childTnLst>
                              <p:par>
                                <p:cTn id="229" presetID="9" presetClass="entr" presetSubtype="0" fill="hold" nodeType="clickEffect">
                                  <p:stCondLst>
                                    <p:cond delay="0"/>
                                  </p:stCondLst>
                                  <p:childTnLst>
                                    <p:set>
                                      <p:cBhvr>
                                        <p:cTn id="230" dur="1" fill="hold">
                                          <p:stCondLst>
                                            <p:cond delay="0"/>
                                          </p:stCondLst>
                                        </p:cTn>
                                        <p:tgtEl>
                                          <p:spTgt spid="127"/>
                                        </p:tgtEl>
                                        <p:attrNameLst>
                                          <p:attrName>style.visibility</p:attrName>
                                        </p:attrNameLst>
                                      </p:cBhvr>
                                      <p:to>
                                        <p:strVal val="visible"/>
                                      </p:to>
                                    </p:set>
                                    <p:animEffect transition="in" filter="dissolve">
                                      <p:cBhvr>
                                        <p:cTn id="231" dur="500"/>
                                        <p:tgtEl>
                                          <p:spTgt spid="127"/>
                                        </p:tgtEl>
                                      </p:cBhvr>
                                    </p:animEffect>
                                  </p:childTnLst>
                                </p:cTn>
                              </p:par>
                              <p:par>
                                <p:cTn id="232" presetID="9" presetClass="exit" presetSubtype="0" fill="hold" nodeType="withEffect">
                                  <p:stCondLst>
                                    <p:cond delay="0"/>
                                  </p:stCondLst>
                                  <p:childTnLst>
                                    <p:animEffect transition="out" filter="dissolve">
                                      <p:cBhvr>
                                        <p:cTn id="233" dur="500"/>
                                        <p:tgtEl>
                                          <p:spTgt spid="143"/>
                                        </p:tgtEl>
                                      </p:cBhvr>
                                    </p:animEffect>
                                    <p:set>
                                      <p:cBhvr>
                                        <p:cTn id="234" dur="1" fill="hold">
                                          <p:stCondLst>
                                            <p:cond delay="499"/>
                                          </p:stCondLst>
                                        </p:cTn>
                                        <p:tgtEl>
                                          <p:spTgt spid="143"/>
                                        </p:tgtEl>
                                        <p:attrNameLst>
                                          <p:attrName>style.visibility</p:attrName>
                                        </p:attrNameLst>
                                      </p:cBhvr>
                                      <p:to>
                                        <p:strVal val="hidden"/>
                                      </p:to>
                                    </p:set>
                                  </p:childTnLst>
                                </p:cTn>
                              </p:par>
                            </p:childTnLst>
                          </p:cTn>
                        </p:par>
                        <p:par>
                          <p:cTn id="235" fill="hold">
                            <p:stCondLst>
                              <p:cond delay="500"/>
                            </p:stCondLst>
                            <p:childTnLst>
                              <p:par>
                                <p:cTn id="236" presetID="9" presetClass="entr" presetSubtype="0" fill="hold" grpId="0" nodeType="afterEffect">
                                  <p:stCondLst>
                                    <p:cond delay="0"/>
                                  </p:stCondLst>
                                  <p:childTnLst>
                                    <p:set>
                                      <p:cBhvr>
                                        <p:cTn id="237" dur="1" fill="hold">
                                          <p:stCondLst>
                                            <p:cond delay="0"/>
                                          </p:stCondLst>
                                        </p:cTn>
                                        <p:tgtEl>
                                          <p:spTgt spid="145"/>
                                        </p:tgtEl>
                                        <p:attrNameLst>
                                          <p:attrName>style.visibility</p:attrName>
                                        </p:attrNameLst>
                                      </p:cBhvr>
                                      <p:to>
                                        <p:strVal val="visible"/>
                                      </p:to>
                                    </p:set>
                                    <p:animEffect transition="in" filter="dissolve">
                                      <p:cBhvr>
                                        <p:cTn id="238"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4" grpId="0"/>
      <p:bldP spid="125" grpId="0"/>
      <p:bldP spid="129" grpId="0"/>
      <p:bldP spid="130" grpId="0"/>
      <p:bldP spid="136" grpId="0"/>
      <p:bldP spid="137" grpId="0"/>
      <p:bldP spid="141" grpId="0"/>
      <p:bldP spid="144" grpId="0" animBg="1"/>
      <p:bldP spid="1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pPr marL="630238" indent="-630238"/>
            <a:r>
              <a:rPr lang="en-SG" sz="3600" dirty="0">
                <a:solidFill>
                  <a:srgbClr val="0000FF"/>
                </a:solidFill>
                <a:latin typeface="+mn-lt"/>
              </a:rPr>
              <a:t>1.8 	Incrementing a Pointer</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17</a:t>
            </a:fld>
            <a:endParaRPr dirty="0"/>
          </a:p>
        </p:txBody>
      </p:sp>
      <p:sp>
        <p:nvSpPr>
          <p:cNvPr id="23" name="Rectangle 3">
            <a:extLst>
              <a:ext uri="{FF2B5EF4-FFF2-40B4-BE49-F238E27FC236}">
                <a16:creationId xmlns:a16="http://schemas.microsoft.com/office/drawing/2014/main" id="{97F3D24C-37EB-4212-9A57-7159B14DEEFE}"/>
              </a:ext>
            </a:extLst>
          </p:cNvPr>
          <p:cNvSpPr txBox="1">
            <a:spLocks noChangeArrowheads="1"/>
          </p:cNvSpPr>
          <p:nvPr/>
        </p:nvSpPr>
        <p:spPr>
          <a:xfrm>
            <a:off x="471488" y="1198021"/>
            <a:ext cx="8149998" cy="783772"/>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bg1">
                  <a:lumMod val="50000"/>
                </a:schemeClr>
              </a:buClr>
              <a:buSzPct val="100000"/>
              <a:buFont typeface="Wingdings" pitchFamily="2" charset="2"/>
              <a:buChar char="§"/>
            </a:pPr>
            <a:r>
              <a:rPr lang="en-GB" dirty="0"/>
              <a:t>If p is a pointer variable, what does </a:t>
            </a:r>
            <a:r>
              <a:rPr lang="en-GB" dirty="0">
                <a:solidFill>
                  <a:srgbClr val="C00000"/>
                </a:solidFill>
              </a:rPr>
              <a:t>p = p + 1 </a:t>
            </a:r>
            <a:r>
              <a:rPr lang="en-GB" dirty="0"/>
              <a:t>(or </a:t>
            </a:r>
            <a:r>
              <a:rPr lang="en-GB" dirty="0">
                <a:solidFill>
                  <a:srgbClr val="C00000"/>
                </a:solidFill>
              </a:rPr>
              <a:t>p++</a:t>
            </a:r>
            <a:r>
              <a:rPr lang="en-GB" dirty="0"/>
              <a:t>) mean?</a:t>
            </a:r>
          </a:p>
        </p:txBody>
      </p:sp>
      <p:sp>
        <p:nvSpPr>
          <p:cNvPr id="24" name="[TextBox 1]">
            <a:extLst>
              <a:ext uri="{FF2B5EF4-FFF2-40B4-BE49-F238E27FC236}">
                <a16:creationId xmlns:a16="http://schemas.microsoft.com/office/drawing/2014/main" id="{47CDD73F-FA49-4A42-A299-F14FF420FDB5}"/>
              </a:ext>
            </a:extLst>
          </p:cNvPr>
          <p:cNvSpPr txBox="1"/>
          <p:nvPr/>
        </p:nvSpPr>
        <p:spPr>
          <a:xfrm>
            <a:off x="261257" y="2065461"/>
            <a:ext cx="6596743" cy="3877985"/>
          </a:xfrm>
          <a:prstGeom prst="rect">
            <a:avLst/>
          </a:prstGeom>
          <a:solidFill>
            <a:srgbClr val="FFFFCC"/>
          </a:solidFill>
          <a:ln>
            <a:solidFill>
              <a:schemeClr val="tx1"/>
            </a:solidFill>
          </a:ln>
        </p:spPr>
        <p:txBody>
          <a:bodyPr wrap="square" rtlCol="0">
            <a:spAutoFit/>
          </a:bodyPr>
          <a:lstStyle/>
          <a:p>
            <a:r>
              <a:rPr lang="en-US" sz="2000" b="1" dirty="0" err="1">
                <a:solidFill>
                  <a:srgbClr val="0000FF"/>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 </a:t>
            </a:r>
            <a:r>
              <a:rPr lang="en-US" sz="2000" b="1" dirty="0">
                <a:solidFill>
                  <a:srgbClr val="0000FF"/>
                </a:solidFill>
                <a:latin typeface="Courier New" panose="02070309020205020404" pitchFamily="49" charset="0"/>
                <a:cs typeface="Courier New" panose="02070309020205020404" pitchFamily="49" charset="0"/>
              </a:rPr>
              <a:t>float</a:t>
            </a:r>
            <a:r>
              <a:rPr lang="en-US" sz="2000" b="1" dirty="0">
                <a:latin typeface="Courier New" panose="02070309020205020404" pitchFamily="49" charset="0"/>
                <a:cs typeface="Courier New" panose="02070309020205020404" pitchFamily="49" charset="0"/>
              </a:rPr>
              <a:t> b; </a:t>
            </a:r>
            <a:r>
              <a:rPr lang="en-US" sz="2000" b="1" dirty="0">
                <a:solidFill>
                  <a:srgbClr val="0000FF"/>
                </a:solidFill>
                <a:latin typeface="Courier New" panose="02070309020205020404" pitchFamily="49" charset="0"/>
                <a:cs typeface="Courier New" panose="02070309020205020404" pitchFamily="49" charset="0"/>
              </a:rPr>
              <a:t>char</a:t>
            </a:r>
            <a:r>
              <a:rPr lang="en-US" sz="2000" b="1" dirty="0">
                <a:latin typeface="Courier New" panose="02070309020205020404" pitchFamily="49" charset="0"/>
                <a:cs typeface="Courier New" panose="02070309020205020404" pitchFamily="49" charset="0"/>
              </a:rPr>
              <a:t> c; </a:t>
            </a:r>
            <a:r>
              <a:rPr lang="en-US" sz="2000" b="1" dirty="0">
                <a:solidFill>
                  <a:srgbClr val="0000FF"/>
                </a:solidFill>
                <a:latin typeface="Courier New" panose="02070309020205020404" pitchFamily="49" charset="0"/>
                <a:cs typeface="Courier New" panose="02070309020205020404" pitchFamily="49" charset="0"/>
              </a:rPr>
              <a:t>double</a:t>
            </a:r>
            <a:r>
              <a:rPr lang="en-US" sz="2000" b="1" dirty="0">
                <a:latin typeface="Courier New" panose="02070309020205020404" pitchFamily="49" charset="0"/>
                <a:cs typeface="Courier New" panose="02070309020205020404" pitchFamily="49" charset="0"/>
              </a:rPr>
              <a:t> d;</a:t>
            </a:r>
          </a:p>
          <a:p>
            <a:r>
              <a:rPr lang="en-US" sz="2000" b="1" dirty="0" err="1">
                <a:solidFill>
                  <a:srgbClr val="0000FF"/>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ap</a:t>
            </a: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float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bp</a:t>
            </a:r>
            <a:r>
              <a:rPr lang="en-US" sz="2000" b="1" dirty="0">
                <a:latin typeface="Courier New" panose="02070309020205020404" pitchFamily="49" charset="0"/>
                <a:cs typeface="Courier New" panose="02070309020205020404" pitchFamily="49" charset="0"/>
              </a:rPr>
              <a:t>; </a:t>
            </a:r>
          </a:p>
          <a:p>
            <a:r>
              <a:rPr lang="en-US" sz="2000" b="1" dirty="0">
                <a:solidFill>
                  <a:srgbClr val="0000FF"/>
                </a:solidFill>
                <a:latin typeface="Courier New" panose="02070309020205020404" pitchFamily="49" charset="0"/>
                <a:cs typeface="Courier New" panose="02070309020205020404" pitchFamily="49" charset="0"/>
              </a:rPr>
              <a:t>char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cp</a:t>
            </a: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double</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dp</a:t>
            </a:r>
            <a:r>
              <a:rPr lang="en-US" sz="2000" b="1" dirty="0">
                <a:latin typeface="Courier New" panose="02070309020205020404" pitchFamily="49" charset="0"/>
                <a:cs typeface="Courier New" panose="02070309020205020404" pitchFamily="49" charset="0"/>
              </a:rPr>
              <a:t>;</a:t>
            </a:r>
          </a:p>
          <a:p>
            <a:endParaRPr lang="en-US" sz="1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ap = &amp;a; bp = &amp;b; cp = &amp;c; dp = &amp;d;</a:t>
            </a:r>
          </a:p>
          <a:p>
            <a:r>
              <a:rPr lang="en-US" sz="2000" b="1" dirty="0">
                <a:latin typeface="Courier New" panose="02070309020205020404" pitchFamily="49" charset="0"/>
                <a:cs typeface="Courier New" panose="02070309020205020404" pitchFamily="49" charset="0"/>
              </a:rPr>
              <a:t>printf(</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%p %p %p %p\n</a:t>
            </a:r>
            <a:r>
              <a:rPr lang="en-US" sz="2000" b="1" dirty="0">
                <a:latin typeface="Courier New" panose="02070309020205020404" pitchFamily="49" charset="0"/>
                <a:cs typeface="Courier New" panose="02070309020205020404" pitchFamily="49" charset="0"/>
              </a:rPr>
              <a:t>", ap, bp, cp, dp);</a:t>
            </a:r>
          </a:p>
          <a:p>
            <a:endParaRPr lang="en-US" sz="28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ap++; bp++; cp++; dp++;</a:t>
            </a:r>
          </a:p>
          <a:p>
            <a:r>
              <a:rPr lang="en-US" sz="2000" b="1" dirty="0">
                <a:latin typeface="Courier New" panose="02070309020205020404" pitchFamily="49" charset="0"/>
                <a:cs typeface="Courier New" panose="02070309020205020404" pitchFamily="49" charset="0"/>
              </a:rPr>
              <a:t>printf(</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%p %p %p %p\n</a:t>
            </a:r>
            <a:r>
              <a:rPr lang="en-US" sz="2000" b="1" dirty="0">
                <a:latin typeface="Courier New" panose="02070309020205020404" pitchFamily="49" charset="0"/>
                <a:cs typeface="Courier New" panose="02070309020205020404" pitchFamily="49" charset="0"/>
              </a:rPr>
              <a:t>", ap, bp, cp, dp);</a:t>
            </a:r>
          </a:p>
          <a:p>
            <a:endParaRPr lang="en-US" sz="28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ap += </a:t>
            </a:r>
            <a:r>
              <a:rPr lang="en-US" sz="2000" b="1" dirty="0">
                <a:solidFill>
                  <a:srgbClr val="006600"/>
                </a:solidFill>
                <a:latin typeface="Courier New" panose="02070309020205020404" pitchFamily="49" charset="0"/>
                <a:cs typeface="Courier New" panose="02070309020205020404" pitchFamily="49" charset="0"/>
              </a:rPr>
              <a:t>3</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printf(</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%p\n</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 ap);</a:t>
            </a:r>
            <a:endParaRPr lang="pt-BR" sz="2000" b="1" dirty="0">
              <a:latin typeface="Courier New" panose="02070309020205020404" pitchFamily="49" charset="0"/>
              <a:cs typeface="Courier New" panose="02070309020205020404" pitchFamily="49" charset="0"/>
            </a:endParaRPr>
          </a:p>
        </p:txBody>
      </p:sp>
      <p:sp>
        <p:nvSpPr>
          <p:cNvPr id="25" name="[TextBox 15]">
            <a:extLst>
              <a:ext uri="{FF2B5EF4-FFF2-40B4-BE49-F238E27FC236}">
                <a16:creationId xmlns:a16="http://schemas.microsoft.com/office/drawing/2014/main" id="{783EA823-8C9C-4C3F-B0D6-4CF30C70C9F9}"/>
              </a:ext>
            </a:extLst>
          </p:cNvPr>
          <p:cNvSpPr txBox="1"/>
          <p:nvPr/>
        </p:nvSpPr>
        <p:spPr>
          <a:xfrm>
            <a:off x="5401002" y="5758780"/>
            <a:ext cx="2334985" cy="369332"/>
          </a:xfrm>
          <a:prstGeom prst="rect">
            <a:avLst/>
          </a:prstGeom>
          <a:solidFill>
            <a:srgbClr val="FFFF99"/>
          </a:solidFill>
          <a:ln>
            <a:solidFill>
              <a:schemeClr val="tx1"/>
            </a:solidFill>
          </a:ln>
        </p:spPr>
        <p:txBody>
          <a:bodyPr wrap="square" rtlCol="0">
            <a:spAutoFit/>
          </a:bodyPr>
          <a:lstStyle/>
          <a:p>
            <a:r>
              <a:rPr lang="en-US" dirty="0" err="1"/>
              <a:t>IncrementPointers.c</a:t>
            </a:r>
            <a:endParaRPr lang="en-SG" dirty="0"/>
          </a:p>
        </p:txBody>
      </p:sp>
      <p:sp>
        <p:nvSpPr>
          <p:cNvPr id="26" name="TextBox 25">
            <a:extLst>
              <a:ext uri="{FF2B5EF4-FFF2-40B4-BE49-F238E27FC236}">
                <a16:creationId xmlns:a16="http://schemas.microsoft.com/office/drawing/2014/main" id="{83C5AEC8-B40E-4187-803A-BB6C1F421F43}"/>
              </a:ext>
            </a:extLst>
          </p:cNvPr>
          <p:cNvSpPr txBox="1"/>
          <p:nvPr/>
        </p:nvSpPr>
        <p:spPr>
          <a:xfrm>
            <a:off x="6188529" y="1726756"/>
            <a:ext cx="2710542" cy="1477328"/>
          </a:xfrm>
          <a:prstGeom prst="rect">
            <a:avLst/>
          </a:prstGeom>
          <a:solidFill>
            <a:schemeClr val="bg1"/>
          </a:solidFill>
          <a:ln>
            <a:solidFill>
              <a:srgbClr val="006600"/>
            </a:solidFill>
          </a:ln>
        </p:spPr>
        <p:txBody>
          <a:bodyPr wrap="square" rtlCol="0">
            <a:spAutoFit/>
          </a:bodyPr>
          <a:lstStyle/>
          <a:p>
            <a:r>
              <a:rPr lang="en-US" dirty="0"/>
              <a:t>Recall Lect#2 slide 15:</a:t>
            </a:r>
          </a:p>
          <a:p>
            <a:r>
              <a:rPr lang="en-US" dirty="0">
                <a:solidFill>
                  <a:srgbClr val="0000FF"/>
                </a:solidFill>
              </a:rPr>
              <a:t>int </a:t>
            </a:r>
            <a:r>
              <a:rPr lang="en-US" dirty="0"/>
              <a:t>takes up 4 bytes</a:t>
            </a:r>
          </a:p>
          <a:p>
            <a:r>
              <a:rPr lang="en-US" dirty="0">
                <a:solidFill>
                  <a:srgbClr val="0000FF"/>
                </a:solidFill>
              </a:rPr>
              <a:t>float</a:t>
            </a:r>
            <a:r>
              <a:rPr lang="en-US" dirty="0"/>
              <a:t> takes up 4 bytes</a:t>
            </a:r>
          </a:p>
          <a:p>
            <a:r>
              <a:rPr lang="en-US" dirty="0">
                <a:solidFill>
                  <a:srgbClr val="0000FF"/>
                </a:solidFill>
              </a:rPr>
              <a:t>char </a:t>
            </a:r>
            <a:r>
              <a:rPr lang="en-US" dirty="0"/>
              <a:t>takes up 1 byte</a:t>
            </a:r>
          </a:p>
          <a:p>
            <a:r>
              <a:rPr lang="en-US" dirty="0">
                <a:solidFill>
                  <a:srgbClr val="0000FF"/>
                </a:solidFill>
              </a:rPr>
              <a:t>double</a:t>
            </a:r>
            <a:r>
              <a:rPr lang="en-US" dirty="0"/>
              <a:t> takes up 8 bytes</a:t>
            </a:r>
          </a:p>
        </p:txBody>
      </p:sp>
      <p:sp>
        <p:nvSpPr>
          <p:cNvPr id="27" name="[TextBox 55]">
            <a:extLst>
              <a:ext uri="{FF2B5EF4-FFF2-40B4-BE49-F238E27FC236}">
                <a16:creationId xmlns:a16="http://schemas.microsoft.com/office/drawing/2014/main" id="{38BEC5BD-52D6-4314-9FFD-43C2D7975AE4}"/>
              </a:ext>
            </a:extLst>
          </p:cNvPr>
          <p:cNvSpPr txBox="1"/>
          <p:nvPr/>
        </p:nvSpPr>
        <p:spPr>
          <a:xfrm>
            <a:off x="2997319" y="3833146"/>
            <a:ext cx="5662154" cy="400110"/>
          </a:xfrm>
          <a:prstGeom prst="rect">
            <a:avLst/>
          </a:prstGeom>
          <a:solidFill>
            <a:srgbClr val="CCFF99"/>
          </a:solidFill>
          <a:ln>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ffbff0a4 ffbff0a0 ffbff09f ffbff090</a:t>
            </a:r>
          </a:p>
        </p:txBody>
      </p:sp>
      <p:sp>
        <p:nvSpPr>
          <p:cNvPr id="28" name="[TextBox 55]">
            <a:extLst>
              <a:ext uri="{FF2B5EF4-FFF2-40B4-BE49-F238E27FC236}">
                <a16:creationId xmlns:a16="http://schemas.microsoft.com/office/drawing/2014/main" id="{0115728D-2F26-4B31-8FC3-29DC5E09A239}"/>
              </a:ext>
            </a:extLst>
          </p:cNvPr>
          <p:cNvSpPr txBox="1"/>
          <p:nvPr/>
        </p:nvSpPr>
        <p:spPr>
          <a:xfrm>
            <a:off x="2997319" y="4860308"/>
            <a:ext cx="5662154" cy="400110"/>
          </a:xfrm>
          <a:prstGeom prst="rect">
            <a:avLst/>
          </a:prstGeom>
          <a:solidFill>
            <a:srgbClr val="CCFF99"/>
          </a:solidFill>
          <a:ln>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ffbff0a8 ffbff0a4 ffbff0a0 ffbff098</a:t>
            </a:r>
          </a:p>
        </p:txBody>
      </p:sp>
      <p:sp>
        <p:nvSpPr>
          <p:cNvPr id="29" name="[TextBox 55]">
            <a:extLst>
              <a:ext uri="{FF2B5EF4-FFF2-40B4-BE49-F238E27FC236}">
                <a16:creationId xmlns:a16="http://schemas.microsoft.com/office/drawing/2014/main" id="{86848DE7-ED49-4BAE-8EA3-3C8BE55BF460}"/>
              </a:ext>
            </a:extLst>
          </p:cNvPr>
          <p:cNvSpPr txBox="1"/>
          <p:nvPr/>
        </p:nvSpPr>
        <p:spPr>
          <a:xfrm>
            <a:off x="3429000" y="5487360"/>
            <a:ext cx="1643659" cy="400110"/>
          </a:xfrm>
          <a:prstGeom prst="rect">
            <a:avLst/>
          </a:prstGeom>
          <a:solidFill>
            <a:srgbClr val="CCFF99"/>
          </a:solidFill>
          <a:ln>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ffbff0b4</a:t>
            </a:r>
          </a:p>
        </p:txBody>
      </p:sp>
      <p:cxnSp>
        <p:nvCxnSpPr>
          <p:cNvPr id="3" name="Straight Arrow Connector 2"/>
          <p:cNvCxnSpPr/>
          <p:nvPr/>
        </p:nvCxnSpPr>
        <p:spPr>
          <a:xfrm>
            <a:off x="3936569" y="4233256"/>
            <a:ext cx="0" cy="62705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4" name="TextBox 3"/>
          <p:cNvSpPr txBox="1"/>
          <p:nvPr/>
        </p:nvSpPr>
        <p:spPr>
          <a:xfrm>
            <a:off x="3867391" y="4266992"/>
            <a:ext cx="383438" cy="307777"/>
          </a:xfrm>
          <a:prstGeom prst="rect">
            <a:avLst/>
          </a:prstGeom>
          <a:noFill/>
        </p:spPr>
        <p:txBody>
          <a:bodyPr wrap="none" rtlCol="0">
            <a:spAutoFit/>
          </a:bodyPr>
          <a:lstStyle/>
          <a:p>
            <a:r>
              <a:rPr lang="en-US" sz="1400" dirty="0">
                <a:solidFill>
                  <a:srgbClr val="C00000"/>
                </a:solidFill>
                <a:latin typeface="Consolas" panose="020B0609020204030204" pitchFamily="49" charset="0"/>
              </a:rPr>
              <a:t>+4</a:t>
            </a:r>
            <a:endParaRPr lang="en-GB" sz="1400" dirty="0">
              <a:solidFill>
                <a:srgbClr val="C00000"/>
              </a:solidFill>
              <a:latin typeface="Consolas" panose="020B0609020204030204" pitchFamily="49" charset="0"/>
            </a:endParaRPr>
          </a:p>
        </p:txBody>
      </p:sp>
      <p:cxnSp>
        <p:nvCxnSpPr>
          <p:cNvPr id="16" name="Straight Arrow Connector 15"/>
          <p:cNvCxnSpPr/>
          <p:nvPr/>
        </p:nvCxnSpPr>
        <p:spPr>
          <a:xfrm>
            <a:off x="5148823" y="4233256"/>
            <a:ext cx="0" cy="62705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7" name="TextBox 16"/>
          <p:cNvSpPr txBox="1"/>
          <p:nvPr/>
        </p:nvSpPr>
        <p:spPr>
          <a:xfrm>
            <a:off x="5079645" y="4266992"/>
            <a:ext cx="383438" cy="307777"/>
          </a:xfrm>
          <a:prstGeom prst="rect">
            <a:avLst/>
          </a:prstGeom>
          <a:noFill/>
        </p:spPr>
        <p:txBody>
          <a:bodyPr wrap="none" rtlCol="0">
            <a:spAutoFit/>
          </a:bodyPr>
          <a:lstStyle/>
          <a:p>
            <a:r>
              <a:rPr lang="en-US" sz="1400" dirty="0">
                <a:solidFill>
                  <a:srgbClr val="C00000"/>
                </a:solidFill>
                <a:latin typeface="Consolas" panose="020B0609020204030204" pitchFamily="49" charset="0"/>
              </a:rPr>
              <a:t>+4</a:t>
            </a:r>
            <a:endParaRPr lang="en-GB" sz="1400" dirty="0">
              <a:solidFill>
                <a:srgbClr val="C00000"/>
              </a:solidFill>
              <a:latin typeface="Consolas" panose="020B0609020204030204" pitchFamily="49" charset="0"/>
            </a:endParaRPr>
          </a:p>
        </p:txBody>
      </p:sp>
      <p:cxnSp>
        <p:nvCxnSpPr>
          <p:cNvPr id="18" name="Straight Arrow Connector 17"/>
          <p:cNvCxnSpPr/>
          <p:nvPr/>
        </p:nvCxnSpPr>
        <p:spPr>
          <a:xfrm>
            <a:off x="6622182" y="4233256"/>
            <a:ext cx="0" cy="62705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9" name="TextBox 18"/>
          <p:cNvSpPr txBox="1"/>
          <p:nvPr/>
        </p:nvSpPr>
        <p:spPr>
          <a:xfrm>
            <a:off x="6553004" y="4266992"/>
            <a:ext cx="383438" cy="307777"/>
          </a:xfrm>
          <a:prstGeom prst="rect">
            <a:avLst/>
          </a:prstGeom>
          <a:noFill/>
        </p:spPr>
        <p:txBody>
          <a:bodyPr wrap="none" rtlCol="0">
            <a:spAutoFit/>
          </a:bodyPr>
          <a:lstStyle/>
          <a:p>
            <a:r>
              <a:rPr lang="en-US" sz="1400" dirty="0">
                <a:solidFill>
                  <a:srgbClr val="C00000"/>
                </a:solidFill>
                <a:latin typeface="Consolas" panose="020B0609020204030204" pitchFamily="49" charset="0"/>
              </a:rPr>
              <a:t>+1</a:t>
            </a:r>
            <a:endParaRPr lang="en-GB" sz="1400" dirty="0">
              <a:solidFill>
                <a:srgbClr val="C00000"/>
              </a:solidFill>
              <a:latin typeface="Consolas" panose="020B0609020204030204" pitchFamily="49" charset="0"/>
            </a:endParaRPr>
          </a:p>
        </p:txBody>
      </p:sp>
      <p:cxnSp>
        <p:nvCxnSpPr>
          <p:cNvPr id="20" name="Straight Arrow Connector 19"/>
          <p:cNvCxnSpPr/>
          <p:nvPr/>
        </p:nvCxnSpPr>
        <p:spPr>
          <a:xfrm>
            <a:off x="8070253" y="4233256"/>
            <a:ext cx="0" cy="62705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2" name="TextBox 21"/>
          <p:cNvSpPr txBox="1"/>
          <p:nvPr/>
        </p:nvSpPr>
        <p:spPr>
          <a:xfrm>
            <a:off x="8001075" y="4266992"/>
            <a:ext cx="383438" cy="307777"/>
          </a:xfrm>
          <a:prstGeom prst="rect">
            <a:avLst/>
          </a:prstGeom>
          <a:noFill/>
        </p:spPr>
        <p:txBody>
          <a:bodyPr wrap="none" rtlCol="0">
            <a:spAutoFit/>
          </a:bodyPr>
          <a:lstStyle/>
          <a:p>
            <a:r>
              <a:rPr lang="en-US" sz="1400" dirty="0">
                <a:solidFill>
                  <a:srgbClr val="C00000"/>
                </a:solidFill>
                <a:latin typeface="Consolas" panose="020B0609020204030204" pitchFamily="49" charset="0"/>
              </a:rPr>
              <a:t>+8</a:t>
            </a:r>
            <a:endParaRPr lang="en-GB" sz="1400" dirty="0">
              <a:solidFill>
                <a:srgbClr val="C00000"/>
              </a:solidFill>
              <a:latin typeface="Consolas" panose="020B0609020204030204" pitchFamily="49" charset="0"/>
            </a:endParaRPr>
          </a:p>
        </p:txBody>
      </p:sp>
      <p:cxnSp>
        <p:nvCxnSpPr>
          <p:cNvPr id="30" name="Straight Arrow Connector 29"/>
          <p:cNvCxnSpPr/>
          <p:nvPr/>
        </p:nvCxnSpPr>
        <p:spPr>
          <a:xfrm>
            <a:off x="3936569" y="5260418"/>
            <a:ext cx="0" cy="22382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1" name="TextBox 30"/>
          <p:cNvSpPr txBox="1"/>
          <p:nvPr/>
        </p:nvSpPr>
        <p:spPr>
          <a:xfrm>
            <a:off x="3936569" y="5213479"/>
            <a:ext cx="482824" cy="307777"/>
          </a:xfrm>
          <a:prstGeom prst="rect">
            <a:avLst/>
          </a:prstGeom>
          <a:noFill/>
        </p:spPr>
        <p:txBody>
          <a:bodyPr wrap="none" rtlCol="0">
            <a:spAutoFit/>
          </a:bodyPr>
          <a:lstStyle/>
          <a:p>
            <a:r>
              <a:rPr lang="en-US" sz="1400" dirty="0">
                <a:solidFill>
                  <a:srgbClr val="C00000"/>
                </a:solidFill>
                <a:latin typeface="Consolas" panose="020B0609020204030204" pitchFamily="49" charset="0"/>
              </a:rPr>
              <a:t>+12</a:t>
            </a:r>
            <a:endParaRPr lang="en-GB" sz="1400"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34817251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par>
                                <p:cTn id="17" presetID="22" presetClass="entr" presetSubtype="1"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par>
                                <p:cTn id="20" presetID="22" presetClass="entr" presetSubtype="1"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par>
                                <p:cTn id="23" presetID="22" presetClass="entr" presetSubtype="1"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up)">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dissolve">
                                      <p:cBhvr>
                                        <p:cTn id="42" dur="500"/>
                                        <p:tgtEl>
                                          <p:spTgt spid="29"/>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up)">
                                      <p:cBhvr>
                                        <p:cTn id="46" dur="500"/>
                                        <p:tgtEl>
                                          <p:spTgt spid="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4" grpId="0"/>
      <p:bldP spid="17" grpId="0"/>
      <p:bldP spid="19" grpId="0"/>
      <p:bldP spid="22"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pPr marL="630238" indent="-630238"/>
            <a:r>
              <a:rPr lang="en-SG" sz="3600" dirty="0">
                <a:solidFill>
                  <a:srgbClr val="0000FF"/>
                </a:solidFill>
                <a:latin typeface="+mn-lt"/>
              </a:rPr>
              <a:t>1.9 	Common Mistake</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18</a:t>
            </a:fld>
            <a:endParaRPr dirty="0"/>
          </a:p>
        </p:txBody>
      </p:sp>
      <p:grpSp>
        <p:nvGrpSpPr>
          <p:cNvPr id="13" name="Group 12"/>
          <p:cNvGrpSpPr/>
          <p:nvPr/>
        </p:nvGrpSpPr>
        <p:grpSpPr>
          <a:xfrm>
            <a:off x="654145" y="1411523"/>
            <a:ext cx="4593716" cy="1432388"/>
            <a:chOff x="654145" y="1411523"/>
            <a:chExt cx="4593716" cy="1432388"/>
          </a:xfrm>
        </p:grpSpPr>
        <p:sp>
          <p:nvSpPr>
            <p:cNvPr id="15" name="TextBox 14"/>
            <p:cNvSpPr txBox="1"/>
            <p:nvPr/>
          </p:nvSpPr>
          <p:spPr>
            <a:xfrm>
              <a:off x="654145" y="1643582"/>
              <a:ext cx="4025432" cy="1200329"/>
            </a:xfrm>
            <a:prstGeom prst="rect">
              <a:avLst/>
            </a:prstGeom>
            <a:solidFill>
              <a:srgbClr val="FFFFCC"/>
            </a:solidFill>
            <a:ln w="1270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tabLst>
                  <a:tab pos="346075"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*n;</a:t>
              </a:r>
            </a:p>
            <a:p>
              <a:pPr>
                <a:tabLst>
                  <a:tab pos="346075" algn="l"/>
                </a:tabLst>
                <a:defRPr/>
              </a:pPr>
              <a:endParaRPr lang="en-US" sz="1200" b="1" dirty="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*n = </a:t>
              </a:r>
              <a:r>
                <a:rPr lang="en-US" sz="2000" b="1" dirty="0">
                  <a:solidFill>
                    <a:srgbClr val="006600"/>
                  </a:solidFill>
                  <a:latin typeface="Courier New" pitchFamily="49" charset="0"/>
                  <a:cs typeface="Courier New" pitchFamily="49" charset="0"/>
                </a:rPr>
                <a:t>123</a:t>
              </a:r>
              <a:r>
                <a:rPr lang="en-US" sz="2000" b="1" dirty="0">
                  <a:latin typeface="Courier New" pitchFamily="49" charset="0"/>
                  <a:cs typeface="Courier New" pitchFamily="49" charset="0"/>
                </a:rPr>
                <a:t>;</a:t>
              </a:r>
            </a:p>
            <a:p>
              <a:pPr>
                <a:tabLst>
                  <a:tab pos="346075" algn="l"/>
                </a:tabLst>
                <a:defRPr/>
              </a:pPr>
              <a:r>
                <a:rPr lang="en-US" sz="2000" b="1" dirty="0">
                  <a:latin typeface="Courier New" pitchFamily="49" charset="0"/>
                  <a:cs typeface="Courier New" pitchFamily="49" charset="0"/>
                </a:rPr>
                <a:t>	printf(</a:t>
              </a:r>
              <a:r>
                <a:rPr lang="en-US" sz="2000" b="1" dirty="0">
                  <a:solidFill>
                    <a:srgbClr val="006600"/>
                  </a:solidFill>
                  <a:latin typeface="Courier New" pitchFamily="49" charset="0"/>
                  <a:cs typeface="Courier New" pitchFamily="49" charset="0"/>
                </a:rPr>
                <a:t>"</a:t>
              </a:r>
              <a:r>
                <a:rPr lang="en-US" sz="2000" b="1" dirty="0">
                  <a:solidFill>
                    <a:srgbClr val="FF0000"/>
                  </a:solidFill>
                  <a:latin typeface="Courier New" pitchFamily="49" charset="0"/>
                  <a:cs typeface="Courier New" pitchFamily="49" charset="0"/>
                </a:rPr>
                <a:t>%d\n</a:t>
              </a:r>
              <a:r>
                <a:rPr lang="en-US" sz="2000" b="1" dirty="0">
                  <a:solidFill>
                    <a:srgbClr val="006600"/>
                  </a:solidFill>
                  <a:latin typeface="Courier New" pitchFamily="49" charset="0"/>
                  <a:cs typeface="Courier New" pitchFamily="49" charset="0"/>
                </a:rPr>
                <a:t>"</a:t>
              </a:r>
              <a:r>
                <a:rPr lang="en-US" sz="2000" b="1" dirty="0">
                  <a:latin typeface="Courier New" pitchFamily="49" charset="0"/>
                  <a:cs typeface="Courier New" pitchFamily="49" charset="0"/>
                </a:rPr>
                <a:t>, *n);</a:t>
              </a:r>
            </a:p>
          </p:txBody>
        </p:sp>
        <p:sp>
          <p:nvSpPr>
            <p:cNvPr id="16" name="TextBox 15"/>
            <p:cNvSpPr txBox="1">
              <a:spLocks noChangeArrowheads="1"/>
            </p:cNvSpPr>
            <p:nvPr/>
          </p:nvSpPr>
          <p:spPr bwMode="auto">
            <a:xfrm>
              <a:off x="2994068" y="1411523"/>
              <a:ext cx="2253793" cy="369332"/>
            </a:xfrm>
            <a:prstGeom prst="rect">
              <a:avLst/>
            </a:prstGeom>
            <a:solidFill>
              <a:srgbClr val="FFFF99"/>
            </a:solidFill>
            <a:ln w="9525">
              <a:solidFill>
                <a:schemeClr val="tx1"/>
              </a:solidFill>
              <a:miter lim="800000"/>
              <a:headEnd/>
              <a:tailEnd/>
            </a:ln>
          </p:spPr>
          <p:txBody>
            <a:bodyPr wrap="square">
              <a:spAutoFit/>
            </a:bodyPr>
            <a:lstStyle/>
            <a:p>
              <a:r>
                <a:rPr lang="en-US" dirty="0" err="1"/>
                <a:t>CommonMistake.c</a:t>
              </a:r>
              <a:endParaRPr lang="en-US" dirty="0"/>
            </a:p>
          </p:txBody>
        </p:sp>
      </p:grpSp>
      <p:sp>
        <p:nvSpPr>
          <p:cNvPr id="18" name="TextBox 17"/>
          <p:cNvSpPr txBox="1"/>
          <p:nvPr/>
        </p:nvSpPr>
        <p:spPr>
          <a:xfrm>
            <a:off x="4445794" y="1888146"/>
            <a:ext cx="4078517" cy="830997"/>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What’s wrong with this?</a:t>
            </a:r>
          </a:p>
          <a:p>
            <a:r>
              <a:rPr lang="en-US" sz="2400" dirty="0"/>
              <a:t>Can you draw the  picture?</a:t>
            </a:r>
            <a:endParaRPr lang="en-SG" sz="2400" dirty="0"/>
          </a:p>
        </p:txBody>
      </p:sp>
      <p:sp>
        <p:nvSpPr>
          <p:cNvPr id="19" name="TextBox 18"/>
          <p:cNvSpPr txBox="1"/>
          <p:nvPr/>
        </p:nvSpPr>
        <p:spPr>
          <a:xfrm>
            <a:off x="737639" y="4129375"/>
            <a:ext cx="8042807" cy="14465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60363" indent="-360363">
              <a:spcAft>
                <a:spcPts val="600"/>
              </a:spcAft>
              <a:buFont typeface="Wingdings" pitchFamily="2" charset="2"/>
              <a:buChar char="§"/>
              <a:tabLst>
                <a:tab pos="360363" algn="l"/>
              </a:tabLst>
            </a:pPr>
            <a:r>
              <a:rPr lang="en-US" sz="2000" dirty="0"/>
              <a:t>Where is the pointer </a:t>
            </a:r>
            <a:r>
              <a:rPr lang="en-US" sz="2000" dirty="0">
                <a:solidFill>
                  <a:srgbClr val="FF0000"/>
                </a:solidFill>
              </a:rPr>
              <a:t>n</a:t>
            </a:r>
            <a:r>
              <a:rPr lang="en-US" sz="2000" dirty="0"/>
              <a:t> pointing to?</a:t>
            </a:r>
          </a:p>
          <a:p>
            <a:pPr marL="360363" indent="-360363">
              <a:spcAft>
                <a:spcPts val="600"/>
              </a:spcAft>
              <a:buFont typeface="Wingdings" pitchFamily="2" charset="2"/>
              <a:buChar char="§"/>
              <a:tabLst>
                <a:tab pos="360363" algn="l"/>
              </a:tabLst>
            </a:pPr>
            <a:r>
              <a:rPr lang="en-US" sz="2000" dirty="0"/>
              <a:t>Where is the value </a:t>
            </a:r>
            <a:r>
              <a:rPr lang="en-US" sz="2000" dirty="0">
                <a:solidFill>
                  <a:srgbClr val="008000"/>
                </a:solidFill>
              </a:rPr>
              <a:t>123</a:t>
            </a:r>
            <a:r>
              <a:rPr lang="en-US" sz="2000" dirty="0"/>
              <a:t> assigned to?</a:t>
            </a:r>
          </a:p>
          <a:p>
            <a:pPr marL="360363" indent="-360363">
              <a:buFont typeface="Wingdings" pitchFamily="2" charset="2"/>
              <a:buChar char="§"/>
              <a:tabLst>
                <a:tab pos="360363" algn="l"/>
              </a:tabLst>
            </a:pPr>
            <a:r>
              <a:rPr lang="en-US" sz="2000" dirty="0"/>
              <a:t>Result: Segmentation Fault (core dumped)</a:t>
            </a:r>
          </a:p>
          <a:p>
            <a:pPr marL="817563" lvl="1" indent="-360363">
              <a:buFont typeface="Wingdings" pitchFamily="2" charset="2"/>
              <a:buChar char="§"/>
              <a:tabLst>
                <a:tab pos="360363" algn="l"/>
              </a:tabLst>
            </a:pPr>
            <a:r>
              <a:rPr lang="en-US" dirty="0">
                <a:solidFill>
                  <a:srgbClr val="0000FF"/>
                </a:solidFill>
              </a:rPr>
              <a:t>Remove the file “core” from your directory. </a:t>
            </a:r>
            <a:r>
              <a:rPr lang="en-US" dirty="0"/>
              <a:t>It takes up a lot of space!</a:t>
            </a:r>
            <a:endParaRPr lang="en-SG" dirty="0"/>
          </a:p>
        </p:txBody>
      </p:sp>
      <p:grpSp>
        <p:nvGrpSpPr>
          <p:cNvPr id="20" name="Group 19"/>
          <p:cNvGrpSpPr/>
          <p:nvPr/>
        </p:nvGrpSpPr>
        <p:grpSpPr>
          <a:xfrm>
            <a:off x="4862234" y="2900658"/>
            <a:ext cx="1326533" cy="912313"/>
            <a:chOff x="5831012" y="2964750"/>
            <a:chExt cx="1326533" cy="912313"/>
          </a:xfrm>
        </p:grpSpPr>
        <p:grpSp>
          <p:nvGrpSpPr>
            <p:cNvPr id="22" name="Group 21"/>
            <p:cNvGrpSpPr/>
            <p:nvPr/>
          </p:nvGrpSpPr>
          <p:grpSpPr>
            <a:xfrm>
              <a:off x="5831012" y="3324267"/>
              <a:ext cx="960497" cy="552796"/>
              <a:chOff x="6168199" y="3600938"/>
              <a:chExt cx="960497" cy="552796"/>
            </a:xfrm>
          </p:grpSpPr>
          <p:grpSp>
            <p:nvGrpSpPr>
              <p:cNvPr id="31" name="Group 15"/>
              <p:cNvGrpSpPr>
                <a:grpSpLocks/>
              </p:cNvGrpSpPr>
              <p:nvPr/>
            </p:nvGrpSpPr>
            <p:grpSpPr bwMode="auto">
              <a:xfrm>
                <a:off x="6168199" y="3606602"/>
                <a:ext cx="798662" cy="547132"/>
                <a:chOff x="6027680" y="1987635"/>
                <a:chExt cx="798178" cy="547580"/>
              </a:xfrm>
            </p:grpSpPr>
            <p:sp>
              <p:nvSpPr>
                <p:cNvPr id="33" name="TextBox 16"/>
                <p:cNvSpPr txBox="1">
                  <a:spLocks noChangeArrowheads="1"/>
                </p:cNvSpPr>
                <p:nvPr/>
              </p:nvSpPr>
              <p:spPr bwMode="auto">
                <a:xfrm>
                  <a:off x="6027680" y="1987635"/>
                  <a:ext cx="336331" cy="369635"/>
                </a:xfrm>
                <a:prstGeom prst="rect">
                  <a:avLst/>
                </a:prstGeom>
                <a:noFill/>
                <a:ln w="9525">
                  <a:noFill/>
                  <a:miter lim="800000"/>
                  <a:headEnd/>
                  <a:tailEnd/>
                </a:ln>
              </p:spPr>
              <p:txBody>
                <a:bodyPr>
                  <a:spAutoFit/>
                </a:bodyPr>
                <a:lstStyle/>
                <a:p>
                  <a:r>
                    <a:rPr lang="en-US" dirty="0">
                      <a:latin typeface="Calibri" pitchFamily="34" charset="0"/>
                    </a:rPr>
                    <a:t>n</a:t>
                  </a:r>
                  <a:endParaRPr lang="en-SG" dirty="0">
                    <a:latin typeface="Calibri" pitchFamily="34" charset="0"/>
                  </a:endParaRPr>
                </a:p>
              </p:txBody>
            </p:sp>
            <p:sp>
              <p:nvSpPr>
                <p:cNvPr id="34" name="TextBox 17"/>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dirty="0">
                    <a:latin typeface="Calibri" pitchFamily="34" charset="0"/>
                    <a:cs typeface="Arial" pitchFamily="34" charset="0"/>
                  </a:endParaRPr>
                </a:p>
              </p:txBody>
            </p:sp>
          </p:grpSp>
          <p:cxnSp>
            <p:nvCxnSpPr>
              <p:cNvPr id="32" name="Straight Arrow Connector 31"/>
              <p:cNvCxnSpPr>
                <a:cxnSpLocks noChangeShapeType="1"/>
              </p:cNvCxnSpPr>
              <p:nvPr/>
            </p:nvCxnSpPr>
            <p:spPr bwMode="auto">
              <a:xfrm flipV="1">
                <a:off x="6708098" y="3600938"/>
                <a:ext cx="420598" cy="374995"/>
              </a:xfrm>
              <a:prstGeom prst="straightConnector1">
                <a:avLst/>
              </a:prstGeom>
              <a:noFill/>
              <a:ln w="19050" cap="sq" algn="ctr">
                <a:solidFill>
                  <a:srgbClr val="0000FF"/>
                </a:solidFill>
                <a:round/>
                <a:headEnd/>
                <a:tailEnd type="triangle" w="med" len="med"/>
              </a:ln>
            </p:spPr>
          </p:cxnSp>
        </p:grpSp>
        <p:sp>
          <p:nvSpPr>
            <p:cNvPr id="30" name="TextBox 16"/>
            <p:cNvSpPr txBox="1">
              <a:spLocks noChangeArrowheads="1"/>
            </p:cNvSpPr>
            <p:nvPr/>
          </p:nvSpPr>
          <p:spPr bwMode="auto">
            <a:xfrm>
              <a:off x="6784924" y="2964750"/>
              <a:ext cx="372621" cy="461665"/>
            </a:xfrm>
            <a:prstGeom prst="rect">
              <a:avLst/>
            </a:prstGeom>
            <a:noFill/>
            <a:ln w="9525">
              <a:noFill/>
              <a:miter lim="800000"/>
              <a:headEnd/>
              <a:tailEnd/>
            </a:ln>
          </p:spPr>
          <p:txBody>
            <a:bodyPr wrap="square">
              <a:spAutoFit/>
            </a:bodyPr>
            <a:lstStyle/>
            <a:p>
              <a:r>
                <a:rPr lang="en-US" sz="2400" dirty="0">
                  <a:latin typeface="Calibri" pitchFamily="34" charset="0"/>
                </a:rPr>
                <a:t>?</a:t>
              </a:r>
              <a:endParaRPr lang="en-SG" sz="2400" dirty="0">
                <a:latin typeface="Calibri" pitchFamily="34" charset="0"/>
              </a:endParaRPr>
            </a:p>
          </p:txBody>
        </p:sp>
      </p:grpSp>
      <p:pic>
        <p:nvPicPr>
          <p:cNvPr id="35" name="Picture 34" descr="alert_small.jpg"/>
          <p:cNvPicPr>
            <a:picLocks noChangeAspect="1"/>
          </p:cNvPicPr>
          <p:nvPr/>
        </p:nvPicPr>
        <p:blipFill>
          <a:blip r:embed="rId3" cstate="print"/>
          <a:stretch>
            <a:fillRect/>
          </a:stretch>
        </p:blipFill>
        <p:spPr>
          <a:xfrm>
            <a:off x="8099352" y="396137"/>
            <a:ext cx="681094" cy="681094"/>
          </a:xfrm>
          <a:prstGeom prst="rect">
            <a:avLst/>
          </a:prstGeom>
        </p:spPr>
      </p:pic>
    </p:spTree>
    <p:extLst>
      <p:ext uri="{BB962C8B-B14F-4D97-AF65-F5344CB8AC3E}">
        <p14:creationId xmlns:p14="http://schemas.microsoft.com/office/powerpoint/2010/main" val="12866124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pPr marL="1166813" indent="-1166813"/>
            <a:r>
              <a:rPr lang="en-SG" sz="3600" dirty="0">
                <a:solidFill>
                  <a:srgbClr val="0000FF"/>
                </a:solidFill>
                <a:latin typeface="+mn-lt"/>
              </a:rPr>
              <a:t>1.10 	Why Do We Use Pointers?</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19</a:t>
            </a:fld>
            <a:endParaRPr dirty="0"/>
          </a:p>
        </p:txBody>
      </p:sp>
      <p:sp>
        <p:nvSpPr>
          <p:cNvPr id="13" name="HighlightTextShape201406241503265130">
            <a:extLst>
              <a:ext uri="{FF2B5EF4-FFF2-40B4-BE49-F238E27FC236}">
                <a16:creationId xmlns:a16="http://schemas.microsoft.com/office/drawing/2014/main" id="{2645AFC4-678D-4609-B08A-85B9C41EB6CC}"/>
              </a:ext>
            </a:extLst>
          </p:cNvPr>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342900" indent="-342900">
              <a:spcBef>
                <a:spcPts val="1200"/>
              </a:spcBef>
              <a:buClr>
                <a:schemeClr val="bg1">
                  <a:lumMod val="50000"/>
                </a:schemeClr>
              </a:buClr>
              <a:buSzPct val="100000"/>
              <a:buFont typeface="Wingdings" panose="05000000000000000000" pitchFamily="2" charset="2"/>
              <a:buChar char="§"/>
            </a:pPr>
            <a:r>
              <a:rPr lang="en-US" sz="2400" dirty="0"/>
              <a:t>It might appear that having a pointer to point to a variable is redundant since we can access the variable directly</a:t>
            </a:r>
          </a:p>
          <a:p>
            <a:pPr marL="342900" indent="-342900">
              <a:spcBef>
                <a:spcPts val="1200"/>
              </a:spcBef>
              <a:buClr>
                <a:schemeClr val="bg1">
                  <a:lumMod val="50000"/>
                </a:schemeClr>
              </a:buClr>
              <a:buSzPct val="100000"/>
              <a:buFont typeface="Wingdings" panose="05000000000000000000" pitchFamily="2" charset="2"/>
              <a:buChar char="§"/>
            </a:pPr>
            <a:r>
              <a:rPr lang="en-US" sz="2400" dirty="0"/>
              <a:t>The purpose of pointers is apparent later when we pass the address of a variable into a function, for example, in the following scenarios:</a:t>
            </a:r>
          </a:p>
          <a:p>
            <a:pPr marL="800100" lvl="1" indent="-342900">
              <a:spcBef>
                <a:spcPts val="1200"/>
              </a:spcBef>
              <a:buClr>
                <a:schemeClr val="bg1">
                  <a:lumMod val="50000"/>
                </a:schemeClr>
              </a:buClr>
              <a:buSzPct val="100000"/>
              <a:buFont typeface="Wingdings" panose="05000000000000000000" pitchFamily="2" charset="2"/>
              <a:buChar char="§"/>
            </a:pPr>
            <a:r>
              <a:rPr lang="en-US" sz="2000" dirty="0"/>
              <a:t>To pass the addresses of two or more variables to a function so that the function can pass back to its caller new values for the variables</a:t>
            </a:r>
          </a:p>
          <a:p>
            <a:pPr marL="800100" lvl="1" indent="-342900">
              <a:spcBef>
                <a:spcPts val="1200"/>
              </a:spcBef>
              <a:buClr>
                <a:schemeClr val="bg1">
                  <a:lumMod val="50000"/>
                </a:schemeClr>
              </a:buClr>
              <a:buSzPct val="100000"/>
              <a:buFont typeface="Wingdings" panose="05000000000000000000" pitchFamily="2" charset="2"/>
              <a:buChar char="§"/>
            </a:pPr>
            <a:r>
              <a:rPr lang="en-US" sz="2000" dirty="0"/>
              <a:t>To pass the address of the first element of an array to a function so that the function can access all elements in the array</a:t>
            </a:r>
          </a:p>
          <a:p>
            <a:pPr marL="800100" lvl="1" indent="-342900">
              <a:spcBef>
                <a:spcPts val="1200"/>
              </a:spcBef>
              <a:buClr>
                <a:schemeClr val="accent4">
                  <a:lumMod val="60000"/>
                  <a:lumOff val="40000"/>
                </a:schemeClr>
              </a:buClr>
              <a:buSzPct val="75000"/>
              <a:buFont typeface="Wingdings" pitchFamily="2" charset="2"/>
              <a:buChar char="n"/>
            </a:pPr>
            <a:endParaRPr lang="en-US" sz="2000" dirty="0"/>
          </a:p>
        </p:txBody>
      </p:sp>
    </p:spTree>
    <p:extLst>
      <p:ext uri="{BB962C8B-B14F-4D97-AF65-F5344CB8AC3E}">
        <p14:creationId xmlns:p14="http://schemas.microsoft.com/office/powerpoint/2010/main" val="195129013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990600"/>
          </a:xfrm>
        </p:spPr>
        <p:txBody>
          <a:bodyPr>
            <a:normAutofit/>
          </a:bodyPr>
          <a:lstStyle/>
          <a:p>
            <a:pPr marL="1976438" indent="-1976438" eaLnBrk="1" hangingPunct="1"/>
            <a:r>
              <a:rPr lang="en-GB" sz="3600" dirty="0">
                <a:solidFill>
                  <a:srgbClr val="0000FF"/>
                </a:solidFill>
              </a:rPr>
              <a:t>Lecture #4: Pointers and Functions (1/2)</a:t>
            </a:r>
          </a:p>
        </p:txBody>
      </p:sp>
      <p:sp>
        <p:nvSpPr>
          <p:cNvPr id="14339" name="HighlightTextShape201406201824391195"/>
          <p:cNvSpPr>
            <a:spLocks noGrp="1" noChangeArrowheads="1"/>
          </p:cNvSpPr>
          <p:nvPr>
            <p:ph idx="1"/>
          </p:nvPr>
        </p:nvSpPr>
        <p:spPr>
          <a:xfrm>
            <a:off x="418641" y="1371600"/>
            <a:ext cx="8420559" cy="5105400"/>
          </a:xfrm>
        </p:spPr>
        <p:txBody>
          <a:bodyPr>
            <a:normAutofit/>
          </a:bodyPr>
          <a:lstStyle/>
          <a:p>
            <a:pPr marL="514350" indent="-514350" eaLnBrk="1" hangingPunct="1">
              <a:buClrTx/>
              <a:buSzPct val="100000"/>
              <a:buFont typeface="+mj-lt"/>
              <a:buAutoNum type="arabicPeriod"/>
            </a:pPr>
            <a:r>
              <a:rPr lang="en-GB" sz="2800" dirty="0"/>
              <a:t>Pointers</a:t>
            </a:r>
          </a:p>
          <a:p>
            <a:pPr marL="1344613" lvl="1" indent="-711200">
              <a:buClrTx/>
              <a:buSzPct val="100000"/>
              <a:buNone/>
              <a:tabLst>
                <a:tab pos="1344613" algn="l"/>
              </a:tabLst>
            </a:pPr>
            <a:r>
              <a:rPr lang="en-GB" sz="2400" dirty="0"/>
              <a:t>1.1	Pointer Variable</a:t>
            </a:r>
          </a:p>
          <a:p>
            <a:pPr marL="1344613" lvl="1" indent="-711200">
              <a:buClrTx/>
              <a:buSzPct val="100000"/>
              <a:buNone/>
              <a:tabLst>
                <a:tab pos="1344613" algn="l"/>
              </a:tabLst>
            </a:pPr>
            <a:r>
              <a:rPr lang="en-GB" sz="2400" dirty="0"/>
              <a:t>1.2	Declaring a Pointer</a:t>
            </a:r>
          </a:p>
          <a:p>
            <a:pPr marL="1344613" lvl="1" indent="-711200">
              <a:buClrTx/>
              <a:buSzPct val="100000"/>
              <a:buNone/>
              <a:tabLst>
                <a:tab pos="1344613" algn="l"/>
              </a:tabLst>
            </a:pPr>
            <a:r>
              <a:rPr lang="en-GB" sz="2400" dirty="0"/>
              <a:t>1.3 	Assigning Value to a Pointer</a:t>
            </a:r>
          </a:p>
          <a:p>
            <a:pPr marL="1344613" lvl="1" indent="-711200">
              <a:buClrTx/>
              <a:buSzPct val="100000"/>
              <a:buNone/>
              <a:tabLst>
                <a:tab pos="1344613" algn="l"/>
              </a:tabLst>
            </a:pPr>
            <a:r>
              <a:rPr lang="en-GB" sz="2400" dirty="0"/>
              <a:t>1.4	Accessing Value Through Pointer</a:t>
            </a:r>
          </a:p>
          <a:p>
            <a:pPr marL="1344613" lvl="1" indent="-711200">
              <a:buClrTx/>
              <a:buSzPct val="100000"/>
              <a:buNone/>
              <a:tabLst>
                <a:tab pos="1344613" algn="l"/>
              </a:tabLst>
            </a:pPr>
            <a:r>
              <a:rPr lang="en-GB" sz="2400" dirty="0"/>
              <a:t>1.5	Example #1</a:t>
            </a:r>
          </a:p>
          <a:p>
            <a:pPr marL="1344613" lvl="1" indent="-711200">
              <a:buClrTx/>
              <a:buSzPct val="100000"/>
              <a:buNone/>
              <a:tabLst>
                <a:tab pos="1344613" algn="l"/>
              </a:tabLst>
            </a:pPr>
            <a:r>
              <a:rPr lang="en-GB" sz="2400" dirty="0"/>
              <a:t>1.6	Example #2</a:t>
            </a:r>
          </a:p>
          <a:p>
            <a:pPr marL="1344613" lvl="1" indent="-711200">
              <a:buClrTx/>
              <a:buSzPct val="100000"/>
              <a:buNone/>
              <a:tabLst>
                <a:tab pos="1344613" algn="l"/>
              </a:tabLst>
            </a:pPr>
            <a:r>
              <a:rPr lang="en-GB" sz="2400" dirty="0"/>
              <a:t>1.7	Tracing Pointers</a:t>
            </a:r>
          </a:p>
          <a:p>
            <a:pPr marL="1344613" lvl="1" indent="-711200">
              <a:buClrTx/>
              <a:buSzPct val="100000"/>
              <a:buNone/>
              <a:tabLst>
                <a:tab pos="1344613" algn="l"/>
              </a:tabLst>
            </a:pPr>
            <a:r>
              <a:rPr lang="en-GB" sz="2400" dirty="0"/>
              <a:t>1.8	Incrementing a Pointer</a:t>
            </a:r>
          </a:p>
          <a:p>
            <a:pPr marL="1344613" lvl="1" indent="-711200">
              <a:buClrTx/>
              <a:buSzPct val="100000"/>
              <a:buNone/>
              <a:tabLst>
                <a:tab pos="1344613" algn="l"/>
              </a:tabLst>
            </a:pPr>
            <a:r>
              <a:rPr lang="en-GB" sz="2400" dirty="0"/>
              <a:t>1.9	Common Mistake</a:t>
            </a:r>
            <a:endParaRPr lang="en-GB" sz="2800" dirty="0"/>
          </a:p>
          <a:p>
            <a:pPr marL="1344613" lvl="1" indent="-711200">
              <a:buClrTx/>
              <a:buSzPct val="100000"/>
              <a:buNone/>
              <a:tabLst>
                <a:tab pos="1344613" algn="l"/>
              </a:tabLst>
            </a:pPr>
            <a:r>
              <a:rPr lang="en-GB" sz="2400" dirty="0"/>
              <a:t>1.10	Why Do We Use Pointers?</a:t>
            </a:r>
            <a:endParaRPr lang="en-GB" dirty="0"/>
          </a:p>
        </p:txBody>
      </p:sp>
      <p:sp>
        <p:nvSpPr>
          <p:cNvPr id="14340" name="Footer Placeholder 5"/>
          <p:cNvSpPr>
            <a:spLocks noGrp="1"/>
          </p:cNvSpPr>
          <p:nvPr>
            <p:ph type="ftr" sz="quarter" idx="11"/>
          </p:nvPr>
        </p:nvSpPr>
        <p:spPr>
          <a:noFill/>
        </p:spPr>
        <p:txBody>
          <a:bodyPr/>
          <a:lstStyle/>
          <a:p>
            <a:pPr algn="l"/>
            <a:r>
              <a:rPr lang="en-SG"/>
              <a:t>Lecture #4: Pointers and Functions</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Tree>
    <p:extLst>
      <p:ext uri="{BB962C8B-B14F-4D97-AF65-F5344CB8AC3E}">
        <p14:creationId xmlns:p14="http://schemas.microsoft.com/office/powerpoint/2010/main" val="24386076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2. Calling Functions (1/3)</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20</a:t>
            </a:fld>
            <a:endParaRPr dirty="0"/>
          </a:p>
        </p:txBody>
      </p:sp>
      <p:sp>
        <p:nvSpPr>
          <p:cNvPr id="6" name="Rectangle 3">
            <a:extLst>
              <a:ext uri="{FF2B5EF4-FFF2-40B4-BE49-F238E27FC236}">
                <a16:creationId xmlns:a16="http://schemas.microsoft.com/office/drawing/2014/main" id="{E93E3571-76ED-48F0-BC54-EBEE2A032398}"/>
              </a:ext>
            </a:extLst>
          </p:cNvPr>
          <p:cNvSpPr txBox="1">
            <a:spLocks noChangeArrowheads="1"/>
          </p:cNvSpPr>
          <p:nvPr/>
        </p:nvSpPr>
        <p:spPr>
          <a:xfrm>
            <a:off x="457200" y="1358897"/>
            <a:ext cx="8382000" cy="525211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7188" indent="-357188">
              <a:spcBef>
                <a:spcPts val="1200"/>
              </a:spcBef>
              <a:buClr>
                <a:schemeClr val="accent4">
                  <a:lumMod val="60000"/>
                  <a:lumOff val="40000"/>
                </a:schemeClr>
              </a:buClr>
              <a:buSzPct val="100000"/>
              <a:buFont typeface="Wingdings" panose="05000000000000000000" pitchFamily="2" charset="2"/>
              <a:buChar char="§"/>
            </a:pPr>
            <a:r>
              <a:rPr lang="en-US" dirty="0"/>
              <a:t>In C, there are many libraries offering functions for you to use.</a:t>
            </a:r>
          </a:p>
          <a:p>
            <a:pPr marL="357188" indent="-357188">
              <a:spcBef>
                <a:spcPts val="1200"/>
              </a:spcBef>
              <a:buClr>
                <a:schemeClr val="accent4">
                  <a:lumMod val="60000"/>
                  <a:lumOff val="40000"/>
                </a:schemeClr>
              </a:buClr>
              <a:buSzPct val="100000"/>
              <a:buFont typeface="Wingdings" panose="05000000000000000000" pitchFamily="2" charset="2"/>
              <a:buChar char="§"/>
            </a:pPr>
            <a:r>
              <a:rPr lang="en-US" dirty="0" err="1"/>
              <a:t>Eg</a:t>
            </a:r>
            <a:r>
              <a:rPr lang="en-US" dirty="0"/>
              <a:t>: </a:t>
            </a:r>
            <a:r>
              <a:rPr lang="en-US" dirty="0" err="1">
                <a:solidFill>
                  <a:srgbClr val="800000"/>
                </a:solidFill>
              </a:rPr>
              <a:t>scanf</a:t>
            </a:r>
            <a:r>
              <a:rPr lang="en-US" dirty="0">
                <a:solidFill>
                  <a:srgbClr val="800000"/>
                </a:solidFill>
              </a:rPr>
              <a:t>() </a:t>
            </a:r>
            <a:r>
              <a:rPr lang="en-US" dirty="0"/>
              <a:t>and </a:t>
            </a:r>
            <a:r>
              <a:rPr lang="en-US" dirty="0" err="1">
                <a:solidFill>
                  <a:srgbClr val="800000"/>
                </a:solidFill>
              </a:rPr>
              <a:t>printf</a:t>
            </a:r>
            <a:r>
              <a:rPr lang="en-US" dirty="0">
                <a:solidFill>
                  <a:srgbClr val="800000"/>
                </a:solidFill>
              </a:rPr>
              <a:t>() </a:t>
            </a:r>
            <a:r>
              <a:rPr lang="en-US" dirty="0"/>
              <a:t>– requires to include </a:t>
            </a:r>
            <a:r>
              <a:rPr lang="en-US" dirty="0">
                <a:solidFill>
                  <a:srgbClr val="800000"/>
                </a:solidFill>
              </a:rPr>
              <a:t>&lt;</a:t>
            </a:r>
            <a:r>
              <a:rPr lang="en-US" dirty="0" err="1">
                <a:solidFill>
                  <a:srgbClr val="800000"/>
                </a:solidFill>
              </a:rPr>
              <a:t>stdio.h</a:t>
            </a:r>
            <a:r>
              <a:rPr lang="en-US" dirty="0">
                <a:solidFill>
                  <a:srgbClr val="800000"/>
                </a:solidFill>
              </a:rPr>
              <a:t>&gt;</a:t>
            </a:r>
          </a:p>
          <a:p>
            <a:pPr marL="357188" indent="-357188">
              <a:spcBef>
                <a:spcPts val="1200"/>
              </a:spcBef>
              <a:buClr>
                <a:schemeClr val="accent4">
                  <a:lumMod val="60000"/>
                  <a:lumOff val="40000"/>
                </a:schemeClr>
              </a:buClr>
              <a:buSzPct val="100000"/>
              <a:buFont typeface="Wingdings" panose="05000000000000000000" pitchFamily="2" charset="2"/>
              <a:buChar char="§"/>
            </a:pPr>
            <a:r>
              <a:rPr lang="en-US" dirty="0"/>
              <a:t>C provides many libraries, for example, the math library</a:t>
            </a:r>
            <a:endParaRPr lang="en-US" dirty="0">
              <a:solidFill>
                <a:srgbClr val="006600"/>
              </a:solidFill>
            </a:endParaRPr>
          </a:p>
          <a:p>
            <a:pPr marL="357188" indent="-357188">
              <a:spcBef>
                <a:spcPts val="1200"/>
              </a:spcBef>
              <a:buClr>
                <a:schemeClr val="accent4">
                  <a:lumMod val="60000"/>
                  <a:lumOff val="40000"/>
                </a:schemeClr>
              </a:buClr>
              <a:buSzPct val="100000"/>
              <a:buFont typeface="Wingdings" panose="05000000000000000000" pitchFamily="2" charset="2"/>
              <a:buChar char="§"/>
            </a:pPr>
            <a:r>
              <a:rPr lang="en-US" dirty="0"/>
              <a:t>To use math functions, you need to</a:t>
            </a:r>
          </a:p>
          <a:p>
            <a:pPr marL="800100" lvl="1" indent="-342900">
              <a:spcBef>
                <a:spcPts val="600"/>
              </a:spcBef>
              <a:buClr>
                <a:schemeClr val="accent4">
                  <a:lumMod val="60000"/>
                  <a:lumOff val="40000"/>
                </a:schemeClr>
              </a:buClr>
              <a:buSzPct val="100000"/>
              <a:buFont typeface="Wingdings" panose="05000000000000000000" pitchFamily="2" charset="2"/>
              <a:buChar char="§"/>
            </a:pPr>
            <a:r>
              <a:rPr lang="en-US" dirty="0"/>
              <a:t>Include </a:t>
            </a:r>
            <a:r>
              <a:rPr lang="en-US" dirty="0">
                <a:solidFill>
                  <a:srgbClr val="800000"/>
                </a:solidFill>
              </a:rPr>
              <a:t>&lt;</a:t>
            </a:r>
            <a:r>
              <a:rPr lang="en-US" dirty="0" err="1">
                <a:solidFill>
                  <a:srgbClr val="800000"/>
                </a:solidFill>
              </a:rPr>
              <a:t>math.h</a:t>
            </a:r>
            <a:r>
              <a:rPr lang="en-US" dirty="0">
                <a:solidFill>
                  <a:srgbClr val="800000"/>
                </a:solidFill>
              </a:rPr>
              <a:t>&gt; </a:t>
            </a:r>
            <a:r>
              <a:rPr lang="en-US" dirty="0"/>
              <a:t>AND</a:t>
            </a:r>
          </a:p>
          <a:p>
            <a:pPr marL="800100" lvl="1" indent="-342900">
              <a:spcBef>
                <a:spcPts val="600"/>
              </a:spcBef>
              <a:buClr>
                <a:schemeClr val="accent4">
                  <a:lumMod val="60000"/>
                  <a:lumOff val="40000"/>
                </a:schemeClr>
              </a:buClr>
              <a:buSzPct val="100000"/>
              <a:buFont typeface="Wingdings" panose="05000000000000000000" pitchFamily="2" charset="2"/>
              <a:buChar char="§"/>
            </a:pPr>
            <a:r>
              <a:rPr lang="en-US" dirty="0"/>
              <a:t>Compile your program with </a:t>
            </a:r>
            <a:r>
              <a:rPr lang="en-US" dirty="0">
                <a:solidFill>
                  <a:srgbClr val="C00000"/>
                </a:solidFill>
              </a:rPr>
              <a:t>–lm </a:t>
            </a:r>
            <a:r>
              <a:rPr lang="en-US" dirty="0"/>
              <a:t>option (i.e. </a:t>
            </a:r>
            <a:r>
              <a:rPr lang="en-US" dirty="0" err="1">
                <a:solidFill>
                  <a:srgbClr val="C00000"/>
                </a:solidFill>
              </a:rPr>
              <a:t>gcc</a:t>
            </a:r>
            <a:r>
              <a:rPr lang="en-US" dirty="0">
                <a:solidFill>
                  <a:srgbClr val="C00000"/>
                </a:solidFill>
              </a:rPr>
              <a:t> –</a:t>
            </a:r>
            <a:r>
              <a:rPr lang="en-US" dirty="0" err="1">
                <a:solidFill>
                  <a:srgbClr val="C00000"/>
                </a:solidFill>
              </a:rPr>
              <a:t>lm</a:t>
            </a:r>
            <a:r>
              <a:rPr lang="en-US" dirty="0">
                <a:solidFill>
                  <a:srgbClr val="C00000"/>
                </a:solidFill>
              </a:rPr>
              <a:t> </a:t>
            </a:r>
            <a:r>
              <a:rPr lang="en-US" dirty="0"/>
              <a:t>…) in </a:t>
            </a:r>
            <a:r>
              <a:rPr lang="en-US" dirty="0" err="1"/>
              <a:t>sunfire</a:t>
            </a:r>
            <a:endParaRPr lang="en-US" dirty="0"/>
          </a:p>
          <a:p>
            <a:pPr marL="357188" indent="-357188">
              <a:spcBef>
                <a:spcPts val="1200"/>
              </a:spcBef>
              <a:buClr>
                <a:schemeClr val="accent4">
                  <a:lumMod val="60000"/>
                  <a:lumOff val="40000"/>
                </a:schemeClr>
              </a:buClr>
              <a:buSzPct val="100000"/>
              <a:buFont typeface="Wingdings" panose="05000000000000000000" pitchFamily="2" charset="2"/>
              <a:buChar char="§"/>
            </a:pPr>
            <a:r>
              <a:rPr lang="en-US" dirty="0"/>
              <a:t>See table (next slide) for some math functions</a:t>
            </a:r>
          </a:p>
        </p:txBody>
      </p:sp>
    </p:spTree>
    <p:extLst>
      <p:ext uri="{BB962C8B-B14F-4D97-AF65-F5344CB8AC3E}">
        <p14:creationId xmlns:p14="http://schemas.microsoft.com/office/powerpoint/2010/main" val="37642031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2. Calling Functions (2/3)</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21</a:t>
            </a:fld>
            <a:endParaRPr dirty="0"/>
          </a:p>
        </p:txBody>
      </p:sp>
      <p:pic>
        <p:nvPicPr>
          <p:cNvPr id="7" name="Picture 2"/>
          <p:cNvPicPr>
            <a:picLocks noChangeAspect="1" noChangeArrowheads="1"/>
          </p:cNvPicPr>
          <p:nvPr/>
        </p:nvPicPr>
        <p:blipFill>
          <a:blip r:embed="rId3" cstate="print"/>
          <a:srcRect/>
          <a:stretch>
            <a:fillRect/>
          </a:stretch>
        </p:blipFill>
        <p:spPr bwMode="auto">
          <a:xfrm>
            <a:off x="399549" y="1613415"/>
            <a:ext cx="4865232" cy="4595015"/>
          </a:xfrm>
          <a:prstGeom prst="rect">
            <a:avLst/>
          </a:prstGeom>
          <a:noFill/>
          <a:ln w="9525">
            <a:noFill/>
            <a:miter lim="800000"/>
            <a:headEnd/>
            <a:tailEnd/>
          </a:ln>
        </p:spPr>
      </p:pic>
      <p:grpSp>
        <p:nvGrpSpPr>
          <p:cNvPr id="8" name="Group 7"/>
          <p:cNvGrpSpPr/>
          <p:nvPr/>
        </p:nvGrpSpPr>
        <p:grpSpPr>
          <a:xfrm>
            <a:off x="5184574" y="4176058"/>
            <a:ext cx="3654626" cy="738664"/>
            <a:chOff x="5143165" y="2205660"/>
            <a:chExt cx="3654626" cy="738664"/>
          </a:xfrm>
        </p:grpSpPr>
        <p:sp>
          <p:nvSpPr>
            <p:cNvPr id="9" name="TextBox 8"/>
            <p:cNvSpPr txBox="1"/>
            <p:nvPr/>
          </p:nvSpPr>
          <p:spPr>
            <a:xfrm>
              <a:off x="5143165" y="2205660"/>
              <a:ext cx="2313703" cy="369332"/>
            </a:xfrm>
            <a:prstGeom prst="rect">
              <a:avLst/>
            </a:prstGeom>
            <a:noFill/>
          </p:spPr>
          <p:txBody>
            <a:bodyPr wrap="square" rtlCol="0">
              <a:spAutoFit/>
            </a:bodyPr>
            <a:lstStyle/>
            <a:p>
              <a:r>
                <a:rPr lang="en-US" i="1" dirty="0"/>
                <a:t>Function prototype:</a:t>
              </a:r>
            </a:p>
          </p:txBody>
        </p:sp>
        <p:sp>
          <p:nvSpPr>
            <p:cNvPr id="10" name="TextBox 9"/>
            <p:cNvSpPr txBox="1"/>
            <p:nvPr/>
          </p:nvSpPr>
          <p:spPr>
            <a:xfrm>
              <a:off x="5389982" y="2574992"/>
              <a:ext cx="3407809" cy="369332"/>
            </a:xfrm>
            <a:prstGeom prst="rect">
              <a:avLst/>
            </a:prstGeom>
            <a:noFill/>
          </p:spPr>
          <p:txBody>
            <a:bodyPr wrap="square" rtlCol="0">
              <a:spAutoFit/>
            </a:bodyPr>
            <a:lstStyle/>
            <a:p>
              <a:r>
                <a:rPr lang="en-US" dirty="0">
                  <a:solidFill>
                    <a:srgbClr val="7030A0"/>
                  </a:solidFill>
                </a:rPr>
                <a:t>double pow(double x, double y)</a:t>
              </a:r>
            </a:p>
          </p:txBody>
        </p:sp>
      </p:grpSp>
      <p:grpSp>
        <p:nvGrpSpPr>
          <p:cNvPr id="12" name="Group 11"/>
          <p:cNvGrpSpPr/>
          <p:nvPr/>
        </p:nvGrpSpPr>
        <p:grpSpPr>
          <a:xfrm>
            <a:off x="6080857" y="4913497"/>
            <a:ext cx="2834839" cy="495916"/>
            <a:chOff x="6022268" y="2944324"/>
            <a:chExt cx="2834839" cy="495916"/>
          </a:xfrm>
        </p:grpSpPr>
        <p:sp>
          <p:nvSpPr>
            <p:cNvPr id="13" name="TextBox 12"/>
            <p:cNvSpPr txBox="1"/>
            <p:nvPr/>
          </p:nvSpPr>
          <p:spPr>
            <a:xfrm>
              <a:off x="6511265" y="3070908"/>
              <a:ext cx="2345842" cy="369332"/>
            </a:xfrm>
            <a:prstGeom prst="rect">
              <a:avLst/>
            </a:prstGeom>
            <a:noFill/>
          </p:spPr>
          <p:txBody>
            <a:bodyPr wrap="square" rtlCol="0">
              <a:spAutoFit/>
            </a:bodyPr>
            <a:lstStyle/>
            <a:p>
              <a:r>
                <a:rPr lang="en-US" dirty="0">
                  <a:solidFill>
                    <a:srgbClr val="0000FF"/>
                  </a:solidFill>
                </a:rPr>
                <a:t>function return type</a:t>
              </a:r>
            </a:p>
          </p:txBody>
        </p:sp>
        <p:cxnSp>
          <p:nvCxnSpPr>
            <p:cNvPr id="15" name="Straight Arrow Connector 14"/>
            <p:cNvCxnSpPr/>
            <p:nvPr/>
          </p:nvCxnSpPr>
          <p:spPr>
            <a:xfrm flipH="1" flipV="1">
              <a:off x="6022268" y="2944324"/>
              <a:ext cx="424052" cy="246733"/>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635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2. Calling Functions (3/3)</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22</a:t>
            </a:fld>
            <a:endParaRPr dirty="0"/>
          </a:p>
        </p:txBody>
      </p:sp>
      <p:grpSp>
        <p:nvGrpSpPr>
          <p:cNvPr id="3" name="Group 2"/>
          <p:cNvGrpSpPr/>
          <p:nvPr/>
        </p:nvGrpSpPr>
        <p:grpSpPr>
          <a:xfrm>
            <a:off x="238360" y="1534510"/>
            <a:ext cx="6234136" cy="4538354"/>
            <a:chOff x="261258" y="2194084"/>
            <a:chExt cx="6234136" cy="4538354"/>
          </a:xfrm>
        </p:grpSpPr>
        <p:sp>
          <p:nvSpPr>
            <p:cNvPr id="16" name="[TextBox 1]">
              <a:extLst>
                <a:ext uri="{FF2B5EF4-FFF2-40B4-BE49-F238E27FC236}">
                  <a16:creationId xmlns:a16="http://schemas.microsoft.com/office/drawing/2014/main" id="{47CDD73F-FA49-4A42-A299-F14FF420FDB5}"/>
                </a:ext>
              </a:extLst>
            </p:cNvPr>
            <p:cNvSpPr txBox="1"/>
            <p:nvPr/>
          </p:nvSpPr>
          <p:spPr>
            <a:xfrm>
              <a:off x="261258" y="2454344"/>
              <a:ext cx="6234136" cy="4278094"/>
            </a:xfrm>
            <a:prstGeom prst="rect">
              <a:avLst/>
            </a:prstGeom>
            <a:solidFill>
              <a:srgbClr val="FFFFCC"/>
            </a:solidFill>
            <a:ln>
              <a:solidFill>
                <a:schemeClr val="tx1"/>
              </a:solidFill>
            </a:ln>
          </p:spPr>
          <p:txBody>
            <a:bodyPr wrap="square" rtlCol="0">
              <a:spAutoFit/>
            </a:bodyPr>
            <a:lstStyle/>
            <a:p>
              <a:r>
                <a:rPr lang="en-SG" sz="1600" b="1" dirty="0">
                  <a:solidFill>
                    <a:srgbClr val="7030A0"/>
                  </a:solidFill>
                  <a:latin typeface="Courier New" panose="02070309020205020404" pitchFamily="49" charset="0"/>
                  <a:cs typeface="Courier New" panose="02070309020205020404" pitchFamily="49" charset="0"/>
                </a:rPr>
                <a:t>#include </a:t>
              </a:r>
              <a:r>
                <a:rPr lang="en-SG" sz="1600" b="1" dirty="0">
                  <a:solidFill>
                    <a:srgbClr val="006600"/>
                  </a:solidFill>
                  <a:latin typeface="Courier New" panose="02070309020205020404" pitchFamily="49" charset="0"/>
                  <a:cs typeface="Courier New" panose="02070309020205020404" pitchFamily="49" charset="0"/>
                </a:rPr>
                <a:t>&lt;</a:t>
              </a:r>
              <a:r>
                <a:rPr lang="en-SG" sz="1600" b="1" dirty="0" err="1">
                  <a:solidFill>
                    <a:srgbClr val="006600"/>
                  </a:solidFill>
                  <a:latin typeface="Courier New" panose="02070309020205020404" pitchFamily="49" charset="0"/>
                  <a:cs typeface="Courier New" panose="02070309020205020404" pitchFamily="49" charset="0"/>
                </a:rPr>
                <a:t>stdio.h</a:t>
              </a:r>
              <a:r>
                <a:rPr lang="en-SG" sz="1600" b="1" dirty="0">
                  <a:solidFill>
                    <a:srgbClr val="006600"/>
                  </a:solidFill>
                  <a:latin typeface="Courier New" panose="02070309020205020404" pitchFamily="49" charset="0"/>
                  <a:cs typeface="Courier New" panose="02070309020205020404" pitchFamily="49" charset="0"/>
                </a:rPr>
                <a:t>&gt;</a:t>
              </a:r>
            </a:p>
            <a:p>
              <a:r>
                <a:rPr lang="en-SG" sz="1600" b="1" dirty="0">
                  <a:solidFill>
                    <a:srgbClr val="7030A0"/>
                  </a:solidFill>
                  <a:latin typeface="Courier New" panose="02070309020205020404" pitchFamily="49" charset="0"/>
                  <a:cs typeface="Courier New" panose="02070309020205020404" pitchFamily="49" charset="0"/>
                </a:rPr>
                <a:t>#include </a:t>
              </a:r>
              <a:r>
                <a:rPr lang="en-SG" sz="1600" b="1" dirty="0">
                  <a:solidFill>
                    <a:srgbClr val="006600"/>
                  </a:solidFill>
                  <a:latin typeface="Courier New" panose="02070309020205020404" pitchFamily="49" charset="0"/>
                  <a:cs typeface="Courier New" panose="02070309020205020404" pitchFamily="49" charset="0"/>
                </a:rPr>
                <a:t>&lt;</a:t>
              </a:r>
              <a:r>
                <a:rPr lang="en-SG" sz="1600" b="1" dirty="0" err="1">
                  <a:solidFill>
                    <a:srgbClr val="006600"/>
                  </a:solidFill>
                  <a:latin typeface="Courier New" panose="02070309020205020404" pitchFamily="49" charset="0"/>
                  <a:cs typeface="Courier New" panose="02070309020205020404" pitchFamily="49" charset="0"/>
                </a:rPr>
                <a:t>math.h</a:t>
              </a:r>
              <a:r>
                <a:rPr lang="en-SG" sz="1600" b="1" dirty="0">
                  <a:solidFill>
                    <a:srgbClr val="006600"/>
                  </a:solidFill>
                  <a:latin typeface="Courier New" panose="02070309020205020404" pitchFamily="49" charset="0"/>
                  <a:cs typeface="Courier New" panose="02070309020205020404" pitchFamily="49" charset="0"/>
                </a:rPr>
                <a:t>&gt;</a:t>
              </a:r>
            </a:p>
            <a:p>
              <a:endParaRPr lang="en-US" sz="1600" b="1" dirty="0">
                <a:solidFill>
                  <a:srgbClr val="0000FF"/>
                </a:solidFill>
                <a:latin typeface="Courier New" panose="02070309020205020404" pitchFamily="49" charset="0"/>
                <a:cs typeface="Courier New" panose="02070309020205020404" pitchFamily="49" charset="0"/>
              </a:endParaRPr>
            </a:p>
            <a:p>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r>
                <a:rPr lang="en-US" sz="1600" b="1" dirty="0">
                  <a:solidFill>
                    <a:srgbClr val="0000FF"/>
                  </a:solidFill>
                  <a:latin typeface="Courier New" panose="02070309020205020404" pitchFamily="49" charset="0"/>
                  <a:cs typeface="Courier New" panose="02070309020205020404" pitchFamily="49" charset="0"/>
                </a:rPr>
                <a:t>void</a:t>
              </a:r>
              <a:r>
                <a:rPr lang="en-US" sz="1600" b="1" dirty="0">
                  <a:latin typeface="Courier New" panose="02070309020205020404" pitchFamily="49" charset="0"/>
                  <a:cs typeface="Courier New" panose="02070309020205020404" pitchFamily="49" charset="0"/>
                </a:rPr>
                <a:t>) {</a:t>
              </a:r>
            </a:p>
            <a:p>
              <a:r>
                <a:rPr lang="en-US" sz="1600" b="1" dirty="0">
                  <a:solidFill>
                    <a:srgbClr val="0000FF"/>
                  </a:solidFill>
                  <a:latin typeface="Courier New" panose="02070309020205020404" pitchFamily="49" charset="0"/>
                  <a:cs typeface="Courier New" panose="02070309020205020404" pitchFamily="49" charset="0"/>
                </a:rPr>
                <a:t>   </a:t>
              </a: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x, y;</a:t>
              </a:r>
            </a:p>
            <a:p>
              <a:r>
                <a:rPr lang="en-US" sz="1600" b="1" dirty="0">
                  <a:solidFill>
                    <a:srgbClr val="0000FF"/>
                  </a:solidFill>
                  <a:latin typeface="Courier New" panose="02070309020205020404" pitchFamily="49" charset="0"/>
                  <a:cs typeface="Courier New" panose="02070309020205020404" pitchFamily="49" charset="0"/>
                </a:rPr>
                <a:t>   float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val</a:t>
              </a:r>
              <a:r>
                <a:rPr lang="en-US" sz="1600" b="1" dirty="0">
                  <a:latin typeface="Courier New" panose="02070309020205020404" pitchFamily="49" charset="0"/>
                  <a:cs typeface="Courier New" panose="02070309020205020404" pitchFamily="49" charset="0"/>
                </a:rPr>
                <a:t>;</a:t>
              </a:r>
            </a:p>
            <a:p>
              <a:endParaRPr lang="en-SG" sz="1600" b="1" dirty="0">
                <a:latin typeface="Courier New" panose="02070309020205020404" pitchFamily="49" charset="0"/>
                <a:cs typeface="Courier New" panose="02070309020205020404" pitchFamily="49" charset="0"/>
              </a:endParaRP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printf</a:t>
              </a:r>
              <a:r>
                <a:rPr lang="en-SG" sz="1600" b="1" dirty="0">
                  <a:latin typeface="Courier New" panose="02070309020205020404" pitchFamily="49" charset="0"/>
                  <a:cs typeface="Courier New" panose="02070309020205020404" pitchFamily="49" charset="0"/>
                </a:rPr>
                <a:t>(</a:t>
              </a:r>
              <a:r>
                <a:rPr lang="en-SG" sz="1600" b="1" dirty="0">
                  <a:solidFill>
                    <a:srgbClr val="006600"/>
                  </a:solidFill>
                  <a:latin typeface="Courier New" panose="02070309020205020404" pitchFamily="49" charset="0"/>
                  <a:cs typeface="Courier New" panose="02070309020205020404" pitchFamily="49" charset="0"/>
                </a:rPr>
                <a:t>"Enter x and y: "</a:t>
              </a:r>
              <a:r>
                <a:rPr lang="en-SG" sz="1600" b="1" dirty="0">
                  <a:latin typeface="Courier New" panose="02070309020205020404" pitchFamily="49" charset="0"/>
                  <a:cs typeface="Courier New" panose="02070309020205020404" pitchFamily="49" charset="0"/>
                </a:rPr>
                <a:t>);</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scanf</a:t>
              </a:r>
              <a:r>
                <a:rPr lang="en-SG" sz="1600" b="1" dirty="0">
                  <a:latin typeface="Courier New" panose="02070309020205020404" pitchFamily="49" charset="0"/>
                  <a:cs typeface="Courier New" panose="02070309020205020404" pitchFamily="49" charset="0"/>
                </a:rPr>
                <a:t>(</a:t>
              </a:r>
              <a:r>
                <a:rPr lang="en-SG" sz="1600" b="1" dirty="0">
                  <a:solidFill>
                    <a:srgbClr val="006600"/>
                  </a:solidFill>
                  <a:latin typeface="Courier New" panose="02070309020205020404" pitchFamily="49" charset="0"/>
                  <a:cs typeface="Courier New" panose="02070309020205020404" pitchFamily="49" charset="0"/>
                </a:rPr>
                <a:t>"</a:t>
              </a:r>
              <a:r>
                <a:rPr lang="en-SG" sz="1600" b="1" dirty="0">
                  <a:solidFill>
                    <a:srgbClr val="FF0000"/>
                  </a:solidFill>
                  <a:latin typeface="Courier New" panose="02070309020205020404" pitchFamily="49" charset="0"/>
                  <a:cs typeface="Courier New" panose="02070309020205020404" pitchFamily="49" charset="0"/>
                </a:rPr>
                <a:t>%d %d</a:t>
              </a:r>
              <a:r>
                <a:rPr lang="en-SG" sz="1600" b="1" dirty="0">
                  <a:solidFill>
                    <a:srgbClr val="006600"/>
                  </a:solidFill>
                  <a:latin typeface="Courier New" panose="02070309020205020404" pitchFamily="49" charset="0"/>
                  <a:cs typeface="Courier New" panose="02070309020205020404" pitchFamily="49" charset="0"/>
                </a:rPr>
                <a:t>"</a:t>
              </a:r>
              <a:r>
                <a:rPr lang="en-SG" sz="1600" b="1" dirty="0">
                  <a:latin typeface="Courier New" panose="02070309020205020404" pitchFamily="49" charset="0"/>
                  <a:cs typeface="Courier New" panose="02070309020205020404" pitchFamily="49" charset="0"/>
                </a:rPr>
                <a:t>, &amp;x, &amp;y);</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"pow(</a:t>
              </a:r>
              <a:r>
                <a:rPr lang="en-US" sz="1600" b="1" dirty="0">
                  <a:solidFill>
                    <a:srgbClr val="FF0000"/>
                  </a:solidFill>
                  <a:latin typeface="Courier New" panose="02070309020205020404" pitchFamily="49" charset="0"/>
                  <a:cs typeface="Courier New" panose="02070309020205020404" pitchFamily="49" charset="0"/>
                </a:rPr>
                <a:t>%d</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 %d</a:t>
              </a:r>
              <a:r>
                <a:rPr lang="en-US" sz="1600" b="1" dirty="0">
                  <a:solidFill>
                    <a:srgbClr val="006600"/>
                  </a:solidFill>
                  <a:latin typeface="Courier New" panose="02070309020205020404" pitchFamily="49" charset="0"/>
                  <a:cs typeface="Courier New" panose="02070309020205020404" pitchFamily="49" charset="0"/>
                </a:rPr>
                <a:t>) = </a:t>
              </a:r>
              <a:r>
                <a:rPr lang="en-US" sz="1600" b="1" dirty="0">
                  <a:solidFill>
                    <a:srgbClr val="FF0000"/>
                  </a:solidFill>
                  <a:latin typeface="Courier New" panose="02070309020205020404" pitchFamily="49" charset="0"/>
                  <a:cs typeface="Courier New" panose="02070309020205020404" pitchFamily="49" charset="0"/>
                </a:rPr>
                <a:t>%f\n</a:t>
              </a:r>
              <a:r>
                <a:rPr lang="en-US" sz="1600" b="1" dirty="0">
                  <a:latin typeface="Courier New" panose="02070309020205020404" pitchFamily="49" charset="0"/>
                  <a:cs typeface="Courier New" panose="02070309020205020404" pitchFamily="49" charset="0"/>
                </a:rPr>
                <a:t>", x, y, pow(</a:t>
              </a:r>
              <a:r>
                <a:rPr lang="en-US" sz="1600" b="1" dirty="0" err="1">
                  <a:latin typeface="Courier New" panose="02070309020205020404" pitchFamily="49" charset="0"/>
                  <a:cs typeface="Courier New" panose="02070309020205020404" pitchFamily="49" charset="0"/>
                </a:rPr>
                <a:t>x,y</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printf</a:t>
              </a:r>
              <a:r>
                <a:rPr lang="en-SG" sz="1600" b="1" dirty="0">
                  <a:latin typeface="Courier New" panose="02070309020205020404" pitchFamily="49" charset="0"/>
                  <a:cs typeface="Courier New" panose="02070309020205020404" pitchFamily="49" charset="0"/>
                </a:rPr>
                <a:t>(</a:t>
              </a:r>
              <a:r>
                <a:rPr lang="en-SG" sz="1600" b="1" dirty="0">
                  <a:solidFill>
                    <a:srgbClr val="006600"/>
                  </a:solidFill>
                  <a:latin typeface="Courier New" panose="02070309020205020404" pitchFamily="49" charset="0"/>
                  <a:cs typeface="Courier New" panose="02070309020205020404" pitchFamily="49" charset="0"/>
                </a:rPr>
                <a:t>"Enter value: "</a:t>
              </a:r>
              <a:r>
                <a:rPr lang="en-SG" sz="1600" b="1" dirty="0">
                  <a:latin typeface="Courier New" panose="02070309020205020404" pitchFamily="49" charset="0"/>
                  <a:cs typeface="Courier New" panose="02070309020205020404" pitchFamily="49" charset="0"/>
                </a:rPr>
                <a:t>);</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scanf</a:t>
              </a:r>
              <a:r>
                <a:rPr lang="en-SG" sz="1600" b="1" dirty="0">
                  <a:latin typeface="Courier New" panose="02070309020205020404" pitchFamily="49" charset="0"/>
                  <a:cs typeface="Courier New" panose="02070309020205020404" pitchFamily="49" charset="0"/>
                </a:rPr>
                <a:t>(</a:t>
              </a:r>
              <a:r>
                <a:rPr lang="en-SG" sz="1600" b="1" dirty="0">
                  <a:solidFill>
                    <a:srgbClr val="006600"/>
                  </a:solidFill>
                  <a:latin typeface="Courier New" panose="02070309020205020404" pitchFamily="49" charset="0"/>
                  <a:cs typeface="Courier New" panose="02070309020205020404" pitchFamily="49" charset="0"/>
                </a:rPr>
                <a:t>"</a:t>
              </a:r>
              <a:r>
                <a:rPr lang="en-SG" sz="1600" b="1" dirty="0">
                  <a:solidFill>
                    <a:srgbClr val="FF0000"/>
                  </a:solidFill>
                  <a:latin typeface="Courier New" panose="02070309020205020404" pitchFamily="49" charset="0"/>
                  <a:cs typeface="Courier New" panose="02070309020205020404" pitchFamily="49" charset="0"/>
                </a:rPr>
                <a:t>%f</a:t>
              </a:r>
              <a:r>
                <a:rPr lang="en-SG" sz="1600" b="1" dirty="0">
                  <a:solidFill>
                    <a:srgbClr val="006600"/>
                  </a:solidFill>
                  <a:latin typeface="Courier New" panose="02070309020205020404" pitchFamily="49" charset="0"/>
                  <a:cs typeface="Courier New" panose="02070309020205020404" pitchFamily="49" charset="0"/>
                </a:rPr>
                <a:t>"</a:t>
              </a:r>
              <a:r>
                <a:rPr lang="en-SG" sz="1600" b="1" dirty="0">
                  <a:latin typeface="Courier New" panose="02070309020205020404" pitchFamily="49" charset="0"/>
                  <a:cs typeface="Courier New" panose="02070309020205020404" pitchFamily="49" charset="0"/>
                </a:rPr>
                <a:t>, &amp;</a:t>
              </a:r>
              <a:r>
                <a:rPr lang="en-SG" sz="1600" b="1" dirty="0" err="1">
                  <a:latin typeface="Courier New" panose="02070309020205020404" pitchFamily="49" charset="0"/>
                  <a:cs typeface="Courier New" panose="02070309020205020404" pitchFamily="49" charset="0"/>
                </a:rPr>
                <a:t>val</a:t>
              </a:r>
              <a:r>
                <a:rPr lang="en-SG" sz="1600" b="1" dirty="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a:t>
              </a:r>
              <a:r>
                <a:rPr lang="en-US" sz="1600" b="1" dirty="0" err="1">
                  <a:solidFill>
                    <a:srgbClr val="006600"/>
                  </a:solidFill>
                  <a:latin typeface="Courier New" panose="02070309020205020404" pitchFamily="49" charset="0"/>
                  <a:cs typeface="Courier New" panose="02070309020205020404" pitchFamily="49" charset="0"/>
                </a:rPr>
                <a:t>sqrt</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%f</a:t>
              </a:r>
              <a:r>
                <a:rPr lang="en-US" sz="1600" b="1" dirty="0">
                  <a:solidFill>
                    <a:srgbClr val="006600"/>
                  </a:solidFill>
                  <a:latin typeface="Courier New" panose="02070309020205020404" pitchFamily="49" charset="0"/>
                  <a:cs typeface="Courier New" panose="02070309020205020404" pitchFamily="49" charset="0"/>
                </a:rPr>
                <a:t>) = </a:t>
              </a:r>
              <a:r>
                <a:rPr lang="en-US" sz="1600" b="1" dirty="0">
                  <a:solidFill>
                    <a:srgbClr val="FF0000"/>
                  </a:solidFill>
                  <a:latin typeface="Courier New" panose="02070309020205020404" pitchFamily="49" charset="0"/>
                  <a:cs typeface="Courier New" panose="02070309020205020404" pitchFamily="49" charset="0"/>
                </a:rPr>
                <a:t>%f\n</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val</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sqrt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val</a:t>
              </a:r>
              <a:r>
                <a:rPr lang="en-US" sz="1600" b="1" dirty="0">
                  <a:latin typeface="Courier New" panose="02070309020205020404" pitchFamily="49" charset="0"/>
                  <a:cs typeface="Courier New" panose="02070309020205020404" pitchFamily="49" charset="0"/>
                </a:rPr>
                <a:t>));</a:t>
              </a:r>
            </a:p>
            <a:p>
              <a:endParaRPr lang="en-SG" sz="1600" b="1" dirty="0">
                <a:latin typeface="Courier New" panose="02070309020205020404" pitchFamily="49" charset="0"/>
                <a:cs typeface="Courier New" panose="02070309020205020404" pitchFamily="49" charset="0"/>
              </a:endParaRPr>
            </a:p>
            <a:p>
              <a:r>
                <a:rPr lang="en-SG" sz="1600" b="1" dirty="0">
                  <a:latin typeface="Courier New" panose="02070309020205020404" pitchFamily="49" charset="0"/>
                  <a:cs typeface="Courier New" panose="02070309020205020404" pitchFamily="49" charset="0"/>
                </a:rPr>
                <a:t>   </a:t>
              </a:r>
              <a:r>
                <a:rPr lang="en-SG" sz="1600" b="1" dirty="0">
                  <a:solidFill>
                    <a:srgbClr val="0000FF"/>
                  </a:solidFill>
                  <a:latin typeface="Courier New" panose="02070309020205020404" pitchFamily="49" charset="0"/>
                  <a:cs typeface="Courier New" panose="02070309020205020404" pitchFamily="49" charset="0"/>
                </a:rPr>
                <a:t>return</a:t>
              </a:r>
              <a:r>
                <a:rPr lang="en-SG" sz="1600" b="1" dirty="0">
                  <a:latin typeface="Courier New" panose="02070309020205020404" pitchFamily="49" charset="0"/>
                  <a:cs typeface="Courier New" panose="02070309020205020404" pitchFamily="49" charset="0"/>
                </a:rPr>
                <a:t> </a:t>
              </a:r>
              <a:r>
                <a:rPr lang="en-SG" sz="1600" b="1" dirty="0">
                  <a:solidFill>
                    <a:srgbClr val="006600"/>
                  </a:solidFill>
                  <a:latin typeface="Courier New" panose="02070309020205020404" pitchFamily="49" charset="0"/>
                  <a:cs typeface="Courier New" panose="02070309020205020404" pitchFamily="49" charset="0"/>
                </a:rPr>
                <a:t>0</a:t>
              </a:r>
              <a:r>
                <a:rPr lang="en-SG" sz="1600" b="1" dirty="0">
                  <a:latin typeface="Courier New" panose="02070309020205020404" pitchFamily="49" charset="0"/>
                  <a:cs typeface="Courier New" panose="02070309020205020404" pitchFamily="49" charset="0"/>
                </a:rPr>
                <a:t>;</a:t>
              </a:r>
            </a:p>
            <a:p>
              <a:r>
                <a:rPr lang="en-SG" sz="1600" b="1" dirty="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17" name="[TextBox 15]">
              <a:extLst>
                <a:ext uri="{FF2B5EF4-FFF2-40B4-BE49-F238E27FC236}">
                  <a16:creationId xmlns:a16="http://schemas.microsoft.com/office/drawing/2014/main" id="{783EA823-8C9C-4C3F-B0D6-4CF30C70C9F9}"/>
                </a:ext>
              </a:extLst>
            </p:cNvPr>
            <p:cNvSpPr txBox="1"/>
            <p:nvPr/>
          </p:nvSpPr>
          <p:spPr>
            <a:xfrm>
              <a:off x="2607826" y="2194084"/>
              <a:ext cx="1977260" cy="369332"/>
            </a:xfrm>
            <a:prstGeom prst="rect">
              <a:avLst/>
            </a:prstGeom>
            <a:solidFill>
              <a:srgbClr val="FFFF99"/>
            </a:solidFill>
            <a:ln>
              <a:solidFill>
                <a:schemeClr val="tx1"/>
              </a:solidFill>
            </a:ln>
          </p:spPr>
          <p:txBody>
            <a:bodyPr wrap="square" rtlCol="0">
              <a:spAutoFit/>
            </a:bodyPr>
            <a:lstStyle/>
            <a:p>
              <a:r>
                <a:rPr lang="en-US" dirty="0" err="1"/>
                <a:t>MathFunctions.c</a:t>
              </a:r>
              <a:endParaRPr lang="en-SG" dirty="0"/>
            </a:p>
          </p:txBody>
        </p:sp>
      </p:grpSp>
      <p:sp>
        <p:nvSpPr>
          <p:cNvPr id="19" name="TextBox 18">
            <a:extLst>
              <a:ext uri="{FF2B5EF4-FFF2-40B4-BE49-F238E27FC236}">
                <a16:creationId xmlns:a16="http://schemas.microsoft.com/office/drawing/2014/main" id="{1DC3467A-68AD-400C-AC4F-4383FFB355AD}"/>
              </a:ext>
            </a:extLst>
          </p:cNvPr>
          <p:cNvSpPr txBox="1"/>
          <p:nvPr/>
        </p:nvSpPr>
        <p:spPr>
          <a:xfrm>
            <a:off x="4743728" y="3206007"/>
            <a:ext cx="4209393" cy="400110"/>
          </a:xfrm>
          <a:prstGeom prst="rect">
            <a:avLst/>
          </a:prstGeom>
          <a:solidFill>
            <a:schemeClr val="tx1"/>
          </a:solidFill>
        </p:spPr>
        <p:txBody>
          <a:bodyPr wrap="square" rtlCol="0">
            <a:spAutoFit/>
          </a:bodyPr>
          <a:lstStyle/>
          <a:p>
            <a:r>
              <a:rPr lang="en-SG" sz="2000" dirty="0" err="1">
                <a:solidFill>
                  <a:schemeClr val="bg1"/>
                </a:solidFill>
                <a:latin typeface="Courier New" panose="02070309020205020404" pitchFamily="49" charset="0"/>
                <a:cs typeface="Courier New" panose="02070309020205020404" pitchFamily="49" charset="0"/>
              </a:rPr>
              <a:t>sqrt</a:t>
            </a:r>
            <a:r>
              <a:rPr lang="en-SG" sz="2000" dirty="0">
                <a:solidFill>
                  <a:schemeClr val="bg1"/>
                </a:solidFill>
                <a:latin typeface="Courier New" panose="02070309020205020404" pitchFamily="49" charset="0"/>
                <a:cs typeface="Courier New" panose="02070309020205020404" pitchFamily="49" charset="0"/>
              </a:rPr>
              <a:t>(65.400002) = 8.087027</a:t>
            </a:r>
          </a:p>
        </p:txBody>
      </p:sp>
      <p:sp>
        <p:nvSpPr>
          <p:cNvPr id="22" name="TextBox 21">
            <a:extLst>
              <a:ext uri="{FF2B5EF4-FFF2-40B4-BE49-F238E27FC236}">
                <a16:creationId xmlns:a16="http://schemas.microsoft.com/office/drawing/2014/main" id="{1DC3467A-68AD-400C-AC4F-4383FFB355AD}"/>
              </a:ext>
            </a:extLst>
          </p:cNvPr>
          <p:cNvSpPr txBox="1"/>
          <p:nvPr/>
        </p:nvSpPr>
        <p:spPr>
          <a:xfrm>
            <a:off x="4743729" y="1591448"/>
            <a:ext cx="4209393" cy="1015663"/>
          </a:xfrm>
          <a:prstGeom prst="rect">
            <a:avLst/>
          </a:prstGeom>
          <a:solidFill>
            <a:schemeClr val="tx1"/>
          </a:solidFill>
        </p:spPr>
        <p:txBody>
          <a:bodyPr wrap="square" rtlCol="0">
            <a:spAutoFit/>
          </a:bodyPr>
          <a:lstStyle/>
          <a:p>
            <a:r>
              <a:rPr lang="en-SG" sz="2000" dirty="0">
                <a:solidFill>
                  <a:schemeClr val="bg1"/>
                </a:solidFill>
                <a:latin typeface="Courier New" panose="02070309020205020404" pitchFamily="49" charset="0"/>
                <a:cs typeface="Courier New" panose="02070309020205020404" pitchFamily="49" charset="0"/>
              </a:rPr>
              <a:t>$</a:t>
            </a:r>
            <a:r>
              <a:rPr lang="en-SG" sz="2000" b="1" dirty="0">
                <a:solidFill>
                  <a:srgbClr val="FFCCFF"/>
                </a:solidFill>
                <a:latin typeface="Courier New" panose="02070309020205020404" pitchFamily="49" charset="0"/>
                <a:cs typeface="Courier New" panose="02070309020205020404" pitchFamily="49" charset="0"/>
              </a:rPr>
              <a:t> </a:t>
            </a:r>
            <a:r>
              <a:rPr lang="en-SG" sz="2000" b="1" dirty="0" err="1">
                <a:solidFill>
                  <a:srgbClr val="FFCCFF"/>
                </a:solidFill>
                <a:latin typeface="Courier New" panose="02070309020205020404" pitchFamily="49" charset="0"/>
                <a:cs typeface="Courier New" panose="02070309020205020404" pitchFamily="49" charset="0"/>
              </a:rPr>
              <a:t>gcc</a:t>
            </a:r>
            <a:r>
              <a:rPr lang="en-SG" sz="2000" b="1" dirty="0">
                <a:solidFill>
                  <a:srgbClr val="FFCCFF"/>
                </a:solidFill>
                <a:latin typeface="Courier New" panose="02070309020205020404" pitchFamily="49" charset="0"/>
                <a:cs typeface="Courier New" panose="02070309020205020404" pitchFamily="49" charset="0"/>
              </a:rPr>
              <a:t> –lm </a:t>
            </a:r>
            <a:r>
              <a:rPr lang="en-SG" sz="2000" b="1" dirty="0" err="1">
                <a:solidFill>
                  <a:srgbClr val="FFCCFF"/>
                </a:solidFill>
                <a:latin typeface="Courier New" panose="02070309020205020404" pitchFamily="49" charset="0"/>
                <a:cs typeface="Courier New" panose="02070309020205020404" pitchFamily="49" charset="0"/>
              </a:rPr>
              <a:t>MathFunctions.c</a:t>
            </a:r>
            <a:endParaRPr lang="en-SG" sz="2000" b="1" dirty="0">
              <a:solidFill>
                <a:srgbClr val="FFCCFF"/>
              </a:solidFill>
              <a:latin typeface="Courier New" panose="02070309020205020404" pitchFamily="49" charset="0"/>
              <a:cs typeface="Courier New" panose="02070309020205020404" pitchFamily="49" charset="0"/>
            </a:endParaRPr>
          </a:p>
          <a:p>
            <a:r>
              <a:rPr lang="en-SG" sz="2000" dirty="0">
                <a:solidFill>
                  <a:schemeClr val="bg1"/>
                </a:solidFill>
                <a:latin typeface="Courier New" panose="02070309020205020404" pitchFamily="49" charset="0"/>
                <a:cs typeface="Courier New" panose="02070309020205020404" pitchFamily="49" charset="0"/>
              </a:rPr>
              <a:t>$ </a:t>
            </a:r>
            <a:r>
              <a:rPr lang="en-SG" sz="2000" b="1" dirty="0" err="1">
                <a:solidFill>
                  <a:srgbClr val="FFCCFF"/>
                </a:solidFill>
                <a:latin typeface="Courier New" panose="02070309020205020404" pitchFamily="49" charset="0"/>
                <a:cs typeface="Courier New" panose="02070309020205020404" pitchFamily="49" charset="0"/>
              </a:rPr>
              <a:t>a.out</a:t>
            </a:r>
            <a:endParaRPr lang="en-SG" sz="2000" b="1" dirty="0">
              <a:solidFill>
                <a:srgbClr val="FFCCFF"/>
              </a:solidFill>
              <a:latin typeface="Courier New" panose="02070309020205020404" pitchFamily="49" charset="0"/>
              <a:cs typeface="Courier New" panose="02070309020205020404" pitchFamily="49" charset="0"/>
            </a:endParaRPr>
          </a:p>
          <a:p>
            <a:r>
              <a:rPr lang="en-SG" sz="2000" dirty="0">
                <a:solidFill>
                  <a:schemeClr val="bg1"/>
                </a:solidFill>
                <a:latin typeface="Courier New" panose="02070309020205020404" pitchFamily="49" charset="0"/>
                <a:cs typeface="Courier New" panose="02070309020205020404" pitchFamily="49" charset="0"/>
              </a:rPr>
              <a:t>Enter x and y: </a:t>
            </a:r>
          </a:p>
        </p:txBody>
      </p:sp>
      <p:sp>
        <p:nvSpPr>
          <p:cNvPr id="23" name="TextBox 22"/>
          <p:cNvSpPr txBox="1"/>
          <p:nvPr/>
        </p:nvSpPr>
        <p:spPr>
          <a:xfrm>
            <a:off x="6978110" y="2214643"/>
            <a:ext cx="757509" cy="400110"/>
          </a:xfrm>
          <a:prstGeom prst="rect">
            <a:avLst/>
          </a:prstGeom>
          <a:noFill/>
        </p:spPr>
        <p:txBody>
          <a:bodyPr wrap="square" rtlCol="0">
            <a:spAutoFit/>
          </a:bodyPr>
          <a:lstStyle/>
          <a:p>
            <a:r>
              <a:rPr lang="en-SG" sz="2000" b="1" dirty="0">
                <a:solidFill>
                  <a:srgbClr val="FFCCFF"/>
                </a:solidFill>
                <a:latin typeface="Courier New" panose="02070309020205020404" pitchFamily="49" charset="0"/>
                <a:cs typeface="Courier New" panose="02070309020205020404" pitchFamily="49" charset="0"/>
              </a:rPr>
              <a:t>3 4</a:t>
            </a:r>
            <a:endParaRPr lang="en-US" sz="2000" b="1" dirty="0">
              <a:solidFill>
                <a:srgbClr val="FFCCFF"/>
              </a:solidFill>
              <a:latin typeface="Courier New" panose="02070309020205020404" pitchFamily="49" charset="0"/>
              <a:cs typeface="Courier New" panose="02070309020205020404" pitchFamily="49" charset="0"/>
            </a:endParaRPr>
          </a:p>
        </p:txBody>
      </p:sp>
      <p:sp>
        <p:nvSpPr>
          <p:cNvPr id="24" name="TextBox 23">
            <a:extLst>
              <a:ext uri="{FF2B5EF4-FFF2-40B4-BE49-F238E27FC236}">
                <a16:creationId xmlns:a16="http://schemas.microsoft.com/office/drawing/2014/main" id="{1DC3467A-68AD-400C-AC4F-4383FFB355AD}"/>
              </a:ext>
            </a:extLst>
          </p:cNvPr>
          <p:cNvSpPr txBox="1"/>
          <p:nvPr/>
        </p:nvSpPr>
        <p:spPr>
          <a:xfrm>
            <a:off x="4743729" y="2539932"/>
            <a:ext cx="4209393" cy="707886"/>
          </a:xfrm>
          <a:prstGeom prst="rect">
            <a:avLst/>
          </a:prstGeom>
          <a:solidFill>
            <a:schemeClr val="tx1"/>
          </a:solidFill>
        </p:spPr>
        <p:txBody>
          <a:bodyPr wrap="square" rtlCol="0">
            <a:spAutoFit/>
          </a:bodyPr>
          <a:lstStyle/>
          <a:p>
            <a:r>
              <a:rPr lang="en-SG" sz="2000" dirty="0">
                <a:solidFill>
                  <a:schemeClr val="bg1"/>
                </a:solidFill>
                <a:latin typeface="Courier New" panose="02070309020205020404" pitchFamily="49" charset="0"/>
                <a:cs typeface="Courier New" panose="02070309020205020404" pitchFamily="49" charset="0"/>
              </a:rPr>
              <a:t>pow(3,4) = 81.000000</a:t>
            </a:r>
          </a:p>
          <a:p>
            <a:r>
              <a:rPr lang="en-SG" sz="2000" dirty="0">
                <a:solidFill>
                  <a:schemeClr val="bg1"/>
                </a:solidFill>
                <a:latin typeface="Courier New" panose="02070309020205020404" pitchFamily="49" charset="0"/>
                <a:cs typeface="Courier New" panose="02070309020205020404" pitchFamily="49" charset="0"/>
              </a:rPr>
              <a:t>Enter value: </a:t>
            </a:r>
          </a:p>
        </p:txBody>
      </p:sp>
      <p:sp>
        <p:nvSpPr>
          <p:cNvPr id="2" name="TextBox 1"/>
          <p:cNvSpPr txBox="1"/>
          <p:nvPr/>
        </p:nvSpPr>
        <p:spPr>
          <a:xfrm>
            <a:off x="6695933" y="2851238"/>
            <a:ext cx="847867" cy="400110"/>
          </a:xfrm>
          <a:prstGeom prst="rect">
            <a:avLst/>
          </a:prstGeom>
          <a:noFill/>
        </p:spPr>
        <p:txBody>
          <a:bodyPr wrap="square" rtlCol="0">
            <a:spAutoFit/>
          </a:bodyPr>
          <a:lstStyle/>
          <a:p>
            <a:r>
              <a:rPr lang="en-SG" sz="2000" b="1" dirty="0">
                <a:solidFill>
                  <a:srgbClr val="FFCCFF"/>
                </a:solidFill>
                <a:latin typeface="Courier New" panose="02070309020205020404" pitchFamily="49" charset="0"/>
                <a:cs typeface="Courier New" panose="02070309020205020404" pitchFamily="49" charset="0"/>
              </a:rPr>
              <a:t>65.4</a:t>
            </a:r>
            <a:endParaRPr lang="en-US" sz="2000" b="1" dirty="0">
              <a:solidFill>
                <a:srgbClr val="FFCCFF"/>
              </a:solidFill>
              <a:latin typeface="Courier New" panose="02070309020205020404" pitchFamily="49" charset="0"/>
              <a:cs typeface="Courier New" panose="02070309020205020404" pitchFamily="49" charset="0"/>
            </a:endParaRPr>
          </a:p>
        </p:txBody>
      </p:sp>
      <p:grpSp>
        <p:nvGrpSpPr>
          <p:cNvPr id="8" name="Group 7"/>
          <p:cNvGrpSpPr/>
          <p:nvPr/>
        </p:nvGrpSpPr>
        <p:grpSpPr>
          <a:xfrm>
            <a:off x="5675586" y="861848"/>
            <a:ext cx="2921876" cy="1156138"/>
            <a:chOff x="5675586" y="861848"/>
            <a:chExt cx="2921876" cy="1156138"/>
          </a:xfrm>
        </p:grpSpPr>
        <p:sp>
          <p:nvSpPr>
            <p:cNvPr id="4" name="Oval 3"/>
            <p:cNvSpPr/>
            <p:nvPr/>
          </p:nvSpPr>
          <p:spPr>
            <a:xfrm>
              <a:off x="5675586" y="1534510"/>
              <a:ext cx="651642" cy="48347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6201103" y="1234159"/>
              <a:ext cx="620111" cy="30035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21214" y="861848"/>
              <a:ext cx="1776248" cy="646331"/>
            </a:xfrm>
            <a:prstGeom prst="rect">
              <a:avLst/>
            </a:prstGeom>
            <a:noFill/>
          </p:spPr>
          <p:txBody>
            <a:bodyPr wrap="square" rtlCol="0">
              <a:spAutoFit/>
            </a:bodyPr>
            <a:lstStyle/>
            <a:p>
              <a:r>
                <a:rPr lang="en-SG" dirty="0"/>
                <a:t>To link to Math library</a:t>
              </a:r>
              <a:endParaRPr lang="en-US" dirty="0"/>
            </a:p>
          </p:txBody>
        </p:sp>
      </p:grpSp>
    </p:spTree>
    <p:extLst>
      <p:ext uri="{BB962C8B-B14F-4D97-AF65-F5344CB8AC3E}">
        <p14:creationId xmlns:p14="http://schemas.microsoft.com/office/powerpoint/2010/main" val="1204474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dissolve">
                                      <p:cBhvr>
                                        <p:cTn id="16" dur="500"/>
                                        <p:tgtEl>
                                          <p:spTgt spid="23"/>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P spid="23" grpId="0"/>
      <p:bldP spid="24" grpId="0" animBg="1"/>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3. User-Defined Functions (1/6)</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23</a:t>
            </a:fld>
            <a:endParaRPr dirty="0"/>
          </a:p>
        </p:txBody>
      </p:sp>
      <p:sp>
        <p:nvSpPr>
          <p:cNvPr id="25" name="Rectangle 3">
            <a:extLst>
              <a:ext uri="{FF2B5EF4-FFF2-40B4-BE49-F238E27FC236}">
                <a16:creationId xmlns:a16="http://schemas.microsoft.com/office/drawing/2014/main" id="{E93E3571-76ED-48F0-BC54-EBEE2A032398}"/>
              </a:ext>
            </a:extLst>
          </p:cNvPr>
          <p:cNvSpPr txBox="1">
            <a:spLocks noChangeArrowheads="1"/>
          </p:cNvSpPr>
          <p:nvPr/>
        </p:nvSpPr>
        <p:spPr>
          <a:xfrm>
            <a:off x="457200" y="1358897"/>
            <a:ext cx="8382000" cy="55179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7188" indent="-357188">
              <a:spcBef>
                <a:spcPts val="1200"/>
              </a:spcBef>
              <a:buClr>
                <a:schemeClr val="accent4">
                  <a:lumMod val="60000"/>
                  <a:lumOff val="40000"/>
                </a:schemeClr>
              </a:buClr>
              <a:buSzPct val="100000"/>
              <a:buFont typeface="Wingdings" panose="05000000000000000000" pitchFamily="2" charset="2"/>
              <a:buChar char="§"/>
            </a:pPr>
            <a:r>
              <a:rPr lang="en-US" dirty="0"/>
              <a:t>We can define and use our own functions</a:t>
            </a:r>
          </a:p>
        </p:txBody>
      </p:sp>
      <p:sp>
        <p:nvSpPr>
          <p:cNvPr id="26" name="Content Placeholder 5"/>
          <p:cNvSpPr>
            <a:spLocks noGrp="1"/>
          </p:cNvSpPr>
          <p:nvPr>
            <p:ph idx="1"/>
          </p:nvPr>
        </p:nvSpPr>
        <p:spPr>
          <a:xfrm>
            <a:off x="587375" y="2035425"/>
            <a:ext cx="6372172" cy="1209163"/>
          </a:xfrm>
        </p:spPr>
        <p:txBody>
          <a:bodyPr>
            <a:normAutofit/>
          </a:bodyPr>
          <a:lstStyle/>
          <a:p>
            <a:pPr marL="0" indent="0">
              <a:spcBef>
                <a:spcPts val="600"/>
              </a:spcBef>
              <a:buClr>
                <a:schemeClr val="tx1">
                  <a:lumMod val="90000"/>
                  <a:lumOff val="10000"/>
                </a:schemeClr>
              </a:buClr>
              <a:buSzPct val="100000"/>
              <a:buNone/>
              <a:defRPr/>
            </a:pPr>
            <a:r>
              <a:rPr lang="en-US" sz="2000" dirty="0">
                <a:solidFill>
                  <a:srgbClr val="C00000"/>
                </a:solidFill>
              </a:rPr>
              <a:t>Example: </a:t>
            </a:r>
            <a:r>
              <a:rPr lang="en-SG" sz="2000" dirty="0"/>
              <a:t>Compute the volume of a flat washer</a:t>
            </a:r>
            <a:r>
              <a:rPr lang="en-GB" sz="2000" dirty="0"/>
              <a:t>. Dimensions of a flat washer are usually given as an inner diameter, an outer diameter, and a thickness.</a:t>
            </a:r>
            <a:endParaRPr lang="en-US" sz="2000" dirty="0"/>
          </a:p>
        </p:txBody>
      </p:sp>
      <p:sp>
        <p:nvSpPr>
          <p:cNvPr id="27" name="TextBox 26"/>
          <p:cNvSpPr txBox="1"/>
          <p:nvPr/>
        </p:nvSpPr>
        <p:spPr>
          <a:xfrm>
            <a:off x="4756412" y="3812141"/>
            <a:ext cx="3564870" cy="400110"/>
          </a:xfrm>
          <a:prstGeom prst="rect">
            <a:avLst/>
          </a:prstGeom>
          <a:solidFill>
            <a:srgbClr val="FFFF99"/>
          </a:solidFill>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sz="2000" i="1" dirty="0"/>
              <a:t>rim area </a:t>
            </a:r>
            <a:r>
              <a:rPr lang="en-US" sz="2000" dirty="0"/>
              <a:t>= </a:t>
            </a:r>
            <a:r>
              <a:rPr lang="en-US" sz="2000" dirty="0">
                <a:sym typeface="Symbol"/>
              </a:rPr>
              <a:t></a:t>
            </a:r>
            <a:r>
              <a:rPr lang="en-US" sz="2000" dirty="0"/>
              <a:t>(</a:t>
            </a:r>
            <a:r>
              <a:rPr lang="en-US" sz="2000" i="1" dirty="0"/>
              <a:t>d</a:t>
            </a:r>
            <a:r>
              <a:rPr lang="en-US" sz="2000" baseline="-25000" dirty="0"/>
              <a:t>2</a:t>
            </a:r>
            <a:r>
              <a:rPr lang="en-US" sz="2000" dirty="0"/>
              <a:t>/2)</a:t>
            </a:r>
            <a:r>
              <a:rPr lang="en-US" sz="2000" baseline="30000" dirty="0"/>
              <a:t>2</a:t>
            </a:r>
            <a:r>
              <a:rPr lang="en-US" sz="2000" dirty="0"/>
              <a:t> – </a:t>
            </a:r>
            <a:r>
              <a:rPr lang="en-US" sz="2000" dirty="0">
                <a:sym typeface="Symbol"/>
              </a:rPr>
              <a:t></a:t>
            </a:r>
            <a:r>
              <a:rPr lang="en-US" sz="2000" dirty="0"/>
              <a:t>(</a:t>
            </a:r>
            <a:r>
              <a:rPr lang="en-US" sz="2000" i="1" dirty="0"/>
              <a:t>d</a:t>
            </a:r>
            <a:r>
              <a:rPr lang="en-US" sz="2000" baseline="-25000" dirty="0"/>
              <a:t>1</a:t>
            </a:r>
            <a:r>
              <a:rPr lang="en-US" sz="2000" dirty="0"/>
              <a:t>/2)</a:t>
            </a:r>
            <a:r>
              <a:rPr lang="en-US" sz="2000" baseline="30000" dirty="0"/>
              <a:t>2</a:t>
            </a:r>
            <a:endParaRPr lang="en-SG" sz="2000" baseline="30000" dirty="0"/>
          </a:p>
        </p:txBody>
      </p:sp>
      <p:pic>
        <p:nvPicPr>
          <p:cNvPr id="28" name="Picture 2" descr="fig0304"/>
          <p:cNvPicPr preferRelativeResize="0">
            <a:picLocks noChangeAspect="1" noChangeArrowheads="1"/>
          </p:cNvPicPr>
          <p:nvPr/>
        </p:nvPicPr>
        <p:blipFill rotWithShape="1">
          <a:blip r:embed="rId3" cstate="print">
            <a:grayscl/>
          </a:blip>
          <a:srcRect l="-1" r="41629"/>
          <a:stretch/>
        </p:blipFill>
        <p:spPr bwMode="auto">
          <a:xfrm>
            <a:off x="1381858" y="3369758"/>
            <a:ext cx="3062478" cy="2908212"/>
          </a:xfrm>
          <a:prstGeom prst="rect">
            <a:avLst/>
          </a:prstGeom>
          <a:noFill/>
          <a:ln w="9525">
            <a:noFill/>
            <a:miter lim="800000"/>
            <a:headEnd/>
            <a:tailEnd/>
          </a:ln>
        </p:spPr>
      </p:pic>
      <p:pic>
        <p:nvPicPr>
          <p:cNvPr id="3" name="Picture 2">
            <a:extLst>
              <a:ext uri="{FF2B5EF4-FFF2-40B4-BE49-F238E27FC236}">
                <a16:creationId xmlns:a16="http://schemas.microsoft.com/office/drawing/2014/main" id="{CD1DAD3D-6A18-4B9A-B6C6-4F673255D67E}"/>
              </a:ext>
            </a:extLst>
          </p:cNvPr>
          <p:cNvPicPr>
            <a:picLocks noChangeAspect="1"/>
          </p:cNvPicPr>
          <p:nvPr/>
        </p:nvPicPr>
        <p:blipFill rotWithShape="1">
          <a:blip r:embed="rId4">
            <a:extLst>
              <a:ext uri="{28A0092B-C50C-407E-A947-70E740481C1C}">
                <a14:useLocalDpi xmlns:a14="http://schemas.microsoft.com/office/drawing/2010/main" val="0"/>
              </a:ext>
            </a:extLst>
          </a:blip>
          <a:srcRect t="10574" b="14027"/>
          <a:stretch/>
        </p:blipFill>
        <p:spPr>
          <a:xfrm>
            <a:off x="6810375" y="1450702"/>
            <a:ext cx="2028825" cy="1702081"/>
          </a:xfrm>
          <a:prstGeom prst="rect">
            <a:avLst/>
          </a:prstGeom>
        </p:spPr>
      </p:pic>
    </p:spTree>
    <p:extLst>
      <p:ext uri="{BB962C8B-B14F-4D97-AF65-F5344CB8AC3E}">
        <p14:creationId xmlns:p14="http://schemas.microsoft.com/office/powerpoint/2010/main" val="2505002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dissolve">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3. User-Defined Functions (2/6)</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24</a:t>
            </a:fld>
            <a:endParaRPr dirty="0"/>
          </a:p>
        </p:txBody>
      </p:sp>
      <p:grpSp>
        <p:nvGrpSpPr>
          <p:cNvPr id="13" name="Group 12">
            <a:extLst>
              <a:ext uri="{FF2B5EF4-FFF2-40B4-BE49-F238E27FC236}">
                <a16:creationId xmlns:a16="http://schemas.microsoft.com/office/drawing/2014/main" id="{39A8E8AE-A939-4697-8B86-A6E1E2321702}"/>
              </a:ext>
            </a:extLst>
          </p:cNvPr>
          <p:cNvGrpSpPr/>
          <p:nvPr/>
        </p:nvGrpSpPr>
        <p:grpSpPr>
          <a:xfrm>
            <a:off x="339960" y="1145846"/>
            <a:ext cx="8153800" cy="5447645"/>
            <a:chOff x="261258" y="2269678"/>
            <a:chExt cx="8153800" cy="5447645"/>
          </a:xfrm>
        </p:grpSpPr>
        <p:sp>
          <p:nvSpPr>
            <p:cNvPr id="15" name="[TextBox 1]">
              <a:extLst>
                <a:ext uri="{FF2B5EF4-FFF2-40B4-BE49-F238E27FC236}">
                  <a16:creationId xmlns:a16="http://schemas.microsoft.com/office/drawing/2014/main" id="{816F0054-ECB9-4E04-B1F7-DA79F64B59D4}"/>
                </a:ext>
              </a:extLst>
            </p:cNvPr>
            <p:cNvSpPr txBox="1"/>
            <p:nvPr/>
          </p:nvSpPr>
          <p:spPr>
            <a:xfrm>
              <a:off x="261258" y="2454344"/>
              <a:ext cx="8153800" cy="5262979"/>
            </a:xfrm>
            <a:prstGeom prst="rect">
              <a:avLst/>
            </a:prstGeom>
            <a:solidFill>
              <a:srgbClr val="FFFFCC"/>
            </a:solidFill>
            <a:ln>
              <a:solidFill>
                <a:schemeClr val="tx1"/>
              </a:solidFill>
            </a:ln>
          </p:spPr>
          <p:txBody>
            <a:bodyPr wrap="square" rtlCol="0">
              <a:spAutoFit/>
            </a:bodyPr>
            <a:lstStyle/>
            <a:p>
              <a:r>
                <a:rPr lang="en-SG" sz="1600" b="1" dirty="0">
                  <a:solidFill>
                    <a:srgbClr val="7030A0"/>
                  </a:solidFill>
                  <a:latin typeface="Courier New" panose="02070309020205020404" pitchFamily="49" charset="0"/>
                  <a:cs typeface="Courier New" panose="02070309020205020404" pitchFamily="49" charset="0"/>
                </a:rPr>
                <a:t>#include </a:t>
              </a:r>
              <a:r>
                <a:rPr lang="en-SG" sz="1600" b="1" dirty="0">
                  <a:solidFill>
                    <a:srgbClr val="006600"/>
                  </a:solidFill>
                  <a:latin typeface="Courier New" panose="02070309020205020404" pitchFamily="49" charset="0"/>
                  <a:cs typeface="Courier New" panose="02070309020205020404" pitchFamily="49" charset="0"/>
                </a:rPr>
                <a:t>&lt;</a:t>
              </a:r>
              <a:r>
                <a:rPr lang="en-SG" sz="1600" b="1" dirty="0" err="1">
                  <a:solidFill>
                    <a:srgbClr val="006600"/>
                  </a:solidFill>
                  <a:latin typeface="Courier New" panose="02070309020205020404" pitchFamily="49" charset="0"/>
                  <a:cs typeface="Courier New" panose="02070309020205020404" pitchFamily="49" charset="0"/>
                </a:rPr>
                <a:t>stdio.h</a:t>
              </a:r>
              <a:r>
                <a:rPr lang="en-SG" sz="1600" b="1" dirty="0">
                  <a:solidFill>
                    <a:srgbClr val="006600"/>
                  </a:solidFill>
                  <a:latin typeface="Courier New" panose="02070309020205020404" pitchFamily="49" charset="0"/>
                  <a:cs typeface="Courier New" panose="02070309020205020404" pitchFamily="49" charset="0"/>
                </a:rPr>
                <a:t>&gt;</a:t>
              </a:r>
            </a:p>
            <a:p>
              <a:r>
                <a:rPr lang="en-SG" sz="1600" b="1" dirty="0">
                  <a:solidFill>
                    <a:srgbClr val="7030A0"/>
                  </a:solidFill>
                  <a:latin typeface="Courier New" panose="02070309020205020404" pitchFamily="49" charset="0"/>
                  <a:cs typeface="Courier New" panose="02070309020205020404" pitchFamily="49" charset="0"/>
                </a:rPr>
                <a:t>#include </a:t>
              </a:r>
              <a:r>
                <a:rPr lang="en-SG" sz="1600" b="1" dirty="0">
                  <a:solidFill>
                    <a:srgbClr val="006600"/>
                  </a:solidFill>
                  <a:latin typeface="Courier New" panose="02070309020205020404" pitchFamily="49" charset="0"/>
                  <a:cs typeface="Courier New" panose="02070309020205020404" pitchFamily="49" charset="0"/>
                </a:rPr>
                <a:t>&lt;</a:t>
              </a:r>
              <a:r>
                <a:rPr lang="en-SG" sz="1600" b="1" dirty="0" err="1">
                  <a:solidFill>
                    <a:srgbClr val="006600"/>
                  </a:solidFill>
                  <a:latin typeface="Courier New" panose="02070309020205020404" pitchFamily="49" charset="0"/>
                  <a:cs typeface="Courier New" panose="02070309020205020404" pitchFamily="49" charset="0"/>
                </a:rPr>
                <a:t>math.h</a:t>
              </a:r>
              <a:r>
                <a:rPr lang="en-SG" sz="1600" b="1" dirty="0">
                  <a:solidFill>
                    <a:srgbClr val="006600"/>
                  </a:solidFill>
                  <a:latin typeface="Courier New" panose="02070309020205020404" pitchFamily="49" charset="0"/>
                  <a:cs typeface="Courier New" panose="02070309020205020404" pitchFamily="49" charset="0"/>
                </a:rPr>
                <a:t>&gt;</a:t>
              </a:r>
            </a:p>
            <a:p>
              <a:r>
                <a:rPr lang="en-SG" sz="1600" b="1" dirty="0">
                  <a:solidFill>
                    <a:srgbClr val="7030A0"/>
                  </a:solidFill>
                  <a:latin typeface="Courier New" panose="02070309020205020404" pitchFamily="49" charset="0"/>
                  <a:cs typeface="Courier New" panose="02070309020205020404" pitchFamily="49" charset="0"/>
                </a:rPr>
                <a:t>#define PI </a:t>
              </a:r>
              <a:r>
                <a:rPr lang="en-SG" sz="1600" b="1" dirty="0">
                  <a:solidFill>
                    <a:srgbClr val="006600"/>
                  </a:solidFill>
                  <a:latin typeface="Courier New" panose="02070309020205020404" pitchFamily="49" charset="0"/>
                  <a:cs typeface="Courier New" panose="02070309020205020404" pitchFamily="49" charset="0"/>
                </a:rPr>
                <a:t>3.14159</a:t>
              </a:r>
              <a:endParaRPr lang="en-US" sz="1600" b="1" dirty="0">
                <a:solidFill>
                  <a:srgbClr val="0000FF"/>
                </a:solidFill>
                <a:latin typeface="Courier New" panose="02070309020205020404" pitchFamily="49" charset="0"/>
                <a:cs typeface="Courier New" panose="02070309020205020404" pitchFamily="49" charset="0"/>
              </a:endParaRPr>
            </a:p>
            <a:p>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r>
                <a:rPr lang="en-US" sz="1600" b="1" dirty="0">
                  <a:solidFill>
                    <a:srgbClr val="0000FF"/>
                  </a:solidFill>
                  <a:latin typeface="Courier New" panose="02070309020205020404" pitchFamily="49" charset="0"/>
                  <a:cs typeface="Courier New" panose="02070309020205020404" pitchFamily="49" charset="0"/>
                </a:rPr>
                <a:t>void</a:t>
              </a:r>
              <a:r>
                <a:rPr lang="en-US" sz="1600" b="1" dirty="0">
                  <a:latin typeface="Courier New" panose="02070309020205020404" pitchFamily="49" charset="0"/>
                  <a:cs typeface="Courier New" panose="02070309020205020404" pitchFamily="49" charset="0"/>
                </a:rPr>
                <a:t>) {</a:t>
              </a:r>
            </a:p>
            <a:p>
              <a:r>
                <a:rPr lang="en-SG" sz="1600" b="1" dirty="0">
                  <a:latin typeface="Courier New" panose="02070309020205020404" pitchFamily="49" charset="0"/>
                  <a:cs typeface="Courier New" panose="02070309020205020404" pitchFamily="49" charset="0"/>
                </a:rPr>
                <a:t>    double d1, </a:t>
              </a:r>
              <a:r>
                <a:rPr lang="en-SG" sz="1600" b="1" dirty="0">
                  <a:solidFill>
                    <a:schemeClr val="accent6">
                      <a:lumMod val="75000"/>
                    </a:schemeClr>
                  </a:solidFill>
                  <a:latin typeface="Courier New" panose="02070309020205020404" pitchFamily="49" charset="0"/>
                  <a:cs typeface="Courier New" panose="02070309020205020404" pitchFamily="49" charset="0"/>
                </a:rPr>
                <a:t>// inner diameter</a:t>
              </a:r>
            </a:p>
            <a:p>
              <a:r>
                <a:rPr lang="en-SG" sz="1600" b="1" dirty="0">
                  <a:latin typeface="Courier New" panose="02070309020205020404" pitchFamily="49" charset="0"/>
                  <a:cs typeface="Courier New" panose="02070309020205020404" pitchFamily="49" charset="0"/>
                </a:rPr>
                <a:t>           d2, </a:t>
              </a:r>
              <a:r>
                <a:rPr lang="en-SG" sz="1600" b="1" dirty="0">
                  <a:solidFill>
                    <a:schemeClr val="accent6">
                      <a:lumMod val="75000"/>
                    </a:schemeClr>
                  </a:solidFill>
                  <a:latin typeface="Courier New" panose="02070309020205020404" pitchFamily="49" charset="0"/>
                  <a:cs typeface="Courier New" panose="02070309020205020404" pitchFamily="49" charset="0"/>
                </a:rPr>
                <a:t>// outer diameter</a:t>
              </a:r>
            </a:p>
            <a:p>
              <a:r>
                <a:rPr lang="en-SG" sz="1600" b="1" dirty="0">
                  <a:latin typeface="Courier New" panose="02070309020205020404" pitchFamily="49" charset="0"/>
                  <a:cs typeface="Courier New" panose="02070309020205020404" pitchFamily="49" charset="0"/>
                </a:rPr>
                <a:t>           thickness, </a:t>
              </a:r>
              <a:r>
                <a:rPr lang="en-SG" sz="1600" b="1" dirty="0" err="1">
                  <a:latin typeface="Courier New" panose="02070309020205020404" pitchFamily="49" charset="0"/>
                  <a:cs typeface="Courier New" panose="02070309020205020404" pitchFamily="49" charset="0"/>
                </a:rPr>
                <a:t>outer_area</a:t>
              </a:r>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inner_area</a:t>
              </a:r>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rim_area</a:t>
              </a:r>
              <a:r>
                <a:rPr lang="en-SG" sz="1600" b="1" dirty="0">
                  <a:latin typeface="Courier New" panose="02070309020205020404" pitchFamily="49" charset="0"/>
                  <a:cs typeface="Courier New" panose="02070309020205020404" pitchFamily="49" charset="0"/>
                </a:rPr>
                <a:t>, volume;      </a:t>
              </a:r>
            </a:p>
            <a:p>
              <a:endParaRPr lang="en-SG" sz="1600" b="1" dirty="0">
                <a:latin typeface="Courier New" panose="02070309020205020404" pitchFamily="49" charset="0"/>
                <a:cs typeface="Courier New" panose="02070309020205020404" pitchFamily="49" charset="0"/>
              </a:endParaRPr>
            </a:p>
            <a:p>
              <a:r>
                <a:rPr lang="en-SG" sz="1600" b="1" dirty="0">
                  <a:solidFill>
                    <a:schemeClr val="accent6">
                      <a:lumMod val="75000"/>
                    </a:schemeClr>
                  </a:solidFill>
                  <a:latin typeface="Courier New" panose="02070309020205020404" pitchFamily="49" charset="0"/>
                  <a:cs typeface="Courier New" panose="02070309020205020404" pitchFamily="49" charset="0"/>
                </a:rPr>
                <a:t>    // read input data</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printf</a:t>
              </a:r>
              <a:r>
                <a:rPr lang="en-SG" sz="1600" b="1" dirty="0">
                  <a:latin typeface="Courier New" panose="02070309020205020404" pitchFamily="49" charset="0"/>
                  <a:cs typeface="Courier New" panose="02070309020205020404" pitchFamily="49" charset="0"/>
                </a:rPr>
                <a:t>(</a:t>
              </a:r>
              <a:r>
                <a:rPr lang="en-SG" sz="1600" b="1" dirty="0">
                  <a:solidFill>
                    <a:srgbClr val="006600"/>
                  </a:solidFill>
                  <a:latin typeface="Courier New" panose="02070309020205020404" pitchFamily="49" charset="0"/>
                  <a:cs typeface="Courier New" panose="02070309020205020404" pitchFamily="49" charset="0"/>
                </a:rPr>
                <a:t>"Enter inner diameter, outer diameter, thickness: "</a:t>
              </a:r>
              <a:r>
                <a:rPr lang="en-SG" sz="1600" b="1" dirty="0">
                  <a:latin typeface="Courier New" panose="02070309020205020404" pitchFamily="49" charset="0"/>
                  <a:cs typeface="Courier New" panose="02070309020205020404" pitchFamily="49" charset="0"/>
                </a:rPr>
                <a:t>);</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scanf</a:t>
              </a:r>
              <a:r>
                <a:rPr lang="en-SG" sz="1600" b="1" dirty="0">
                  <a:latin typeface="Courier New" panose="02070309020205020404" pitchFamily="49" charset="0"/>
                  <a:cs typeface="Courier New" panose="02070309020205020404" pitchFamily="49" charset="0"/>
                </a:rPr>
                <a:t>(</a:t>
              </a:r>
              <a:r>
                <a:rPr lang="en-SG" sz="1600" b="1" dirty="0">
                  <a:solidFill>
                    <a:srgbClr val="006600"/>
                  </a:solidFill>
                  <a:latin typeface="Courier New" panose="02070309020205020404" pitchFamily="49" charset="0"/>
                  <a:cs typeface="Courier New" panose="02070309020205020404" pitchFamily="49" charset="0"/>
                </a:rPr>
                <a:t>"</a:t>
              </a:r>
              <a:r>
                <a:rPr lang="en-SG" sz="1600" b="1" dirty="0">
                  <a:solidFill>
                    <a:srgbClr val="FF0000"/>
                  </a:solidFill>
                  <a:latin typeface="Courier New" panose="02070309020205020404" pitchFamily="49" charset="0"/>
                  <a:cs typeface="Courier New" panose="02070309020205020404" pitchFamily="49" charset="0"/>
                </a:rPr>
                <a:t>%</a:t>
              </a:r>
              <a:r>
                <a:rPr lang="en-SG" sz="1600" b="1" dirty="0" err="1">
                  <a:solidFill>
                    <a:srgbClr val="FF0000"/>
                  </a:solidFill>
                  <a:latin typeface="Courier New" panose="02070309020205020404" pitchFamily="49" charset="0"/>
                  <a:cs typeface="Courier New" panose="02070309020205020404" pitchFamily="49" charset="0"/>
                </a:rPr>
                <a:t>lf</a:t>
              </a:r>
              <a:r>
                <a:rPr lang="en-SG" sz="1600" b="1" dirty="0">
                  <a:solidFill>
                    <a:srgbClr val="FF0000"/>
                  </a:solidFill>
                  <a:latin typeface="Courier New" panose="02070309020205020404" pitchFamily="49" charset="0"/>
                  <a:cs typeface="Courier New" panose="02070309020205020404" pitchFamily="49" charset="0"/>
                </a:rPr>
                <a:t> %</a:t>
              </a:r>
              <a:r>
                <a:rPr lang="en-SG" sz="1600" b="1" dirty="0" err="1">
                  <a:solidFill>
                    <a:srgbClr val="FF0000"/>
                  </a:solidFill>
                  <a:latin typeface="Courier New" panose="02070309020205020404" pitchFamily="49" charset="0"/>
                  <a:cs typeface="Courier New" panose="02070309020205020404" pitchFamily="49" charset="0"/>
                </a:rPr>
                <a:t>lf</a:t>
              </a:r>
              <a:r>
                <a:rPr lang="en-SG" sz="1600" b="1" dirty="0">
                  <a:solidFill>
                    <a:srgbClr val="FF0000"/>
                  </a:solidFill>
                  <a:latin typeface="Courier New" panose="02070309020205020404" pitchFamily="49" charset="0"/>
                  <a:cs typeface="Courier New" panose="02070309020205020404" pitchFamily="49" charset="0"/>
                </a:rPr>
                <a:t> %</a:t>
              </a:r>
              <a:r>
                <a:rPr lang="en-SG" sz="1600" b="1" dirty="0" err="1">
                  <a:solidFill>
                    <a:srgbClr val="FF0000"/>
                  </a:solidFill>
                  <a:latin typeface="Courier New" panose="02070309020205020404" pitchFamily="49" charset="0"/>
                  <a:cs typeface="Courier New" panose="02070309020205020404" pitchFamily="49" charset="0"/>
                </a:rPr>
                <a:t>lf</a:t>
              </a:r>
              <a:r>
                <a:rPr lang="en-SG" sz="1600" b="1" dirty="0">
                  <a:solidFill>
                    <a:srgbClr val="006600"/>
                  </a:solidFill>
                  <a:latin typeface="Courier New" panose="02070309020205020404" pitchFamily="49" charset="0"/>
                  <a:cs typeface="Courier New" panose="02070309020205020404" pitchFamily="49" charset="0"/>
                </a:rPr>
                <a:t>"</a:t>
              </a:r>
              <a:r>
                <a:rPr lang="en-SG" sz="1600" b="1" dirty="0">
                  <a:latin typeface="Courier New" panose="02070309020205020404" pitchFamily="49" charset="0"/>
                  <a:cs typeface="Courier New" panose="02070309020205020404" pitchFamily="49" charset="0"/>
                </a:rPr>
                <a:t>, &amp;d1, &amp;d2, &amp;thickness);</a:t>
              </a:r>
            </a:p>
            <a:p>
              <a:endParaRPr lang="en-SG" sz="1600" b="1" dirty="0">
                <a:latin typeface="Courier New" panose="02070309020205020404" pitchFamily="49" charset="0"/>
                <a:cs typeface="Courier New" panose="02070309020205020404" pitchFamily="49" charset="0"/>
              </a:endParaRPr>
            </a:p>
            <a:p>
              <a:r>
                <a:rPr lang="en-SG" sz="1600" b="1" dirty="0">
                  <a:latin typeface="Courier New" panose="02070309020205020404" pitchFamily="49" charset="0"/>
                  <a:cs typeface="Courier New" panose="02070309020205020404" pitchFamily="49" charset="0"/>
                </a:rPr>
                <a:t>    </a:t>
              </a:r>
              <a:r>
                <a:rPr lang="en-SG" sz="1600" b="1" dirty="0">
                  <a:solidFill>
                    <a:schemeClr val="accent6">
                      <a:lumMod val="75000"/>
                    </a:schemeClr>
                  </a:solidFill>
                  <a:latin typeface="Courier New" panose="02070309020205020404" pitchFamily="49" charset="0"/>
                  <a:cs typeface="Courier New" panose="02070309020205020404" pitchFamily="49" charset="0"/>
                </a:rPr>
                <a:t>// compute volume of a washer</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outer_area</a:t>
              </a:r>
              <a:r>
                <a:rPr lang="en-SG" sz="1600" b="1" dirty="0">
                  <a:latin typeface="Courier New" panose="02070309020205020404" pitchFamily="49" charset="0"/>
                  <a:cs typeface="Courier New" panose="02070309020205020404" pitchFamily="49" charset="0"/>
                </a:rPr>
                <a:t> = PI * pow(d2/</a:t>
              </a:r>
              <a:r>
                <a:rPr lang="en-SG" sz="1600" b="1" dirty="0">
                  <a:solidFill>
                    <a:srgbClr val="006600"/>
                  </a:solidFill>
                  <a:latin typeface="Courier New" panose="02070309020205020404" pitchFamily="49" charset="0"/>
                  <a:cs typeface="Courier New" panose="02070309020205020404" pitchFamily="49" charset="0"/>
                </a:rPr>
                <a:t>2</a:t>
              </a:r>
              <a:r>
                <a:rPr lang="en-SG" sz="1600" b="1" dirty="0">
                  <a:latin typeface="Courier New" panose="02070309020205020404" pitchFamily="49" charset="0"/>
                  <a:cs typeface="Courier New" panose="02070309020205020404" pitchFamily="49" charset="0"/>
                </a:rPr>
                <a:t>, </a:t>
              </a:r>
              <a:r>
                <a:rPr lang="en-SG" sz="1600" b="1" dirty="0">
                  <a:solidFill>
                    <a:srgbClr val="006600"/>
                  </a:solidFill>
                  <a:latin typeface="Courier New" panose="02070309020205020404" pitchFamily="49" charset="0"/>
                  <a:cs typeface="Courier New" panose="02070309020205020404" pitchFamily="49" charset="0"/>
                </a:rPr>
                <a:t>2</a:t>
              </a:r>
              <a:r>
                <a:rPr lang="en-SG" sz="1600" b="1" dirty="0">
                  <a:latin typeface="Courier New" panose="02070309020205020404" pitchFamily="49" charset="0"/>
                  <a:cs typeface="Courier New" panose="02070309020205020404" pitchFamily="49" charset="0"/>
                </a:rPr>
                <a:t>);</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inner_area</a:t>
              </a:r>
              <a:r>
                <a:rPr lang="en-SG" sz="1600" b="1" dirty="0">
                  <a:latin typeface="Courier New" panose="02070309020205020404" pitchFamily="49" charset="0"/>
                  <a:cs typeface="Courier New" panose="02070309020205020404" pitchFamily="49" charset="0"/>
                </a:rPr>
                <a:t> = PI * pow(d1/</a:t>
              </a:r>
              <a:r>
                <a:rPr lang="en-SG" sz="1600" b="1" dirty="0">
                  <a:solidFill>
                    <a:srgbClr val="006600"/>
                  </a:solidFill>
                  <a:latin typeface="Courier New" panose="02070309020205020404" pitchFamily="49" charset="0"/>
                  <a:cs typeface="Courier New" panose="02070309020205020404" pitchFamily="49" charset="0"/>
                </a:rPr>
                <a:t>2</a:t>
              </a:r>
              <a:r>
                <a:rPr lang="en-SG" sz="1600" b="1" dirty="0">
                  <a:latin typeface="Courier New" panose="02070309020205020404" pitchFamily="49" charset="0"/>
                  <a:cs typeface="Courier New" panose="02070309020205020404" pitchFamily="49" charset="0"/>
                </a:rPr>
                <a:t>, </a:t>
              </a:r>
              <a:r>
                <a:rPr lang="en-SG" sz="1600" b="1" dirty="0">
                  <a:solidFill>
                    <a:srgbClr val="006600"/>
                  </a:solidFill>
                  <a:latin typeface="Courier New" panose="02070309020205020404" pitchFamily="49" charset="0"/>
                  <a:cs typeface="Courier New" panose="02070309020205020404" pitchFamily="49" charset="0"/>
                </a:rPr>
                <a:t>2</a:t>
              </a:r>
              <a:r>
                <a:rPr lang="en-SG" sz="1600" b="1" dirty="0">
                  <a:latin typeface="Courier New" panose="02070309020205020404" pitchFamily="49" charset="0"/>
                  <a:cs typeface="Courier New" panose="02070309020205020404" pitchFamily="49" charset="0"/>
                </a:rPr>
                <a:t>);</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rim_area</a:t>
              </a:r>
              <a:r>
                <a:rPr lang="en-SG" sz="1600" b="1" dirty="0">
                  <a:latin typeface="Courier New" panose="02070309020205020404" pitchFamily="49" charset="0"/>
                  <a:cs typeface="Courier New" panose="02070309020205020404" pitchFamily="49" charset="0"/>
                </a:rPr>
                <a:t> = </a:t>
              </a:r>
              <a:r>
                <a:rPr lang="en-SG" sz="1600" b="1" dirty="0" err="1">
                  <a:latin typeface="Courier New" panose="02070309020205020404" pitchFamily="49" charset="0"/>
                  <a:cs typeface="Courier New" panose="02070309020205020404" pitchFamily="49" charset="0"/>
                </a:rPr>
                <a:t>outer_area</a:t>
              </a:r>
              <a:r>
                <a:rPr lang="en-SG" sz="1600" b="1" dirty="0">
                  <a:latin typeface="Courier New" panose="02070309020205020404" pitchFamily="49" charset="0"/>
                  <a:cs typeface="Courier New" panose="02070309020205020404" pitchFamily="49" charset="0"/>
                </a:rPr>
                <a:t> - </a:t>
              </a:r>
              <a:r>
                <a:rPr lang="en-SG" sz="1600" b="1" dirty="0" err="1">
                  <a:latin typeface="Courier New" panose="02070309020205020404" pitchFamily="49" charset="0"/>
                  <a:cs typeface="Courier New" panose="02070309020205020404" pitchFamily="49" charset="0"/>
                </a:rPr>
                <a:t>inner_area</a:t>
              </a:r>
              <a:r>
                <a:rPr lang="en-SG" sz="1600" b="1" dirty="0">
                  <a:latin typeface="Courier New" panose="02070309020205020404" pitchFamily="49" charset="0"/>
                  <a:cs typeface="Courier New" panose="02070309020205020404" pitchFamily="49" charset="0"/>
                </a:rPr>
                <a:t>;</a:t>
              </a:r>
            </a:p>
            <a:p>
              <a:r>
                <a:rPr lang="en-SG" sz="1600" b="1" dirty="0">
                  <a:latin typeface="Courier New" panose="02070309020205020404" pitchFamily="49" charset="0"/>
                  <a:cs typeface="Courier New" panose="02070309020205020404" pitchFamily="49" charset="0"/>
                </a:rPr>
                <a:t>    volume = </a:t>
              </a:r>
              <a:r>
                <a:rPr lang="en-SG" sz="1600" b="1" dirty="0" err="1">
                  <a:latin typeface="Courier New" panose="02070309020205020404" pitchFamily="49" charset="0"/>
                  <a:cs typeface="Courier New" panose="02070309020205020404" pitchFamily="49" charset="0"/>
                </a:rPr>
                <a:t>rim_area</a:t>
              </a:r>
              <a:r>
                <a:rPr lang="en-SG" sz="1600" b="1" dirty="0">
                  <a:latin typeface="Courier New" panose="02070309020205020404" pitchFamily="49" charset="0"/>
                  <a:cs typeface="Courier New" panose="02070309020205020404" pitchFamily="49" charset="0"/>
                </a:rPr>
                <a:t> * thickness;</a:t>
              </a:r>
            </a:p>
            <a:p>
              <a:endParaRPr lang="en-SG" sz="1600" b="1" dirty="0">
                <a:latin typeface="Courier New" panose="02070309020205020404" pitchFamily="49" charset="0"/>
                <a:cs typeface="Courier New" panose="02070309020205020404" pitchFamily="49" charset="0"/>
              </a:endParaRP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printf</a:t>
              </a:r>
              <a:r>
                <a:rPr lang="en-SG" sz="1600" b="1" dirty="0">
                  <a:latin typeface="Courier New" panose="02070309020205020404" pitchFamily="49" charset="0"/>
                  <a:cs typeface="Courier New" panose="02070309020205020404" pitchFamily="49" charset="0"/>
                </a:rPr>
                <a:t>(</a:t>
              </a:r>
              <a:r>
                <a:rPr lang="en-SG" sz="1600" b="1" dirty="0">
                  <a:solidFill>
                    <a:srgbClr val="006600"/>
                  </a:solidFill>
                  <a:latin typeface="Courier New" panose="02070309020205020404" pitchFamily="49" charset="0"/>
                  <a:cs typeface="Courier New" panose="02070309020205020404" pitchFamily="49" charset="0"/>
                </a:rPr>
                <a:t>"Volume of washer = </a:t>
              </a:r>
              <a:r>
                <a:rPr lang="en-SG" sz="1600" b="1" dirty="0">
                  <a:solidFill>
                    <a:srgbClr val="FF0000"/>
                  </a:solidFill>
                  <a:latin typeface="Courier New" panose="02070309020205020404" pitchFamily="49" charset="0"/>
                  <a:cs typeface="Courier New" panose="02070309020205020404" pitchFamily="49" charset="0"/>
                </a:rPr>
                <a:t>%.2f\n</a:t>
              </a:r>
              <a:r>
                <a:rPr lang="en-SG" sz="1600" b="1" dirty="0">
                  <a:solidFill>
                    <a:srgbClr val="006600"/>
                  </a:solidFill>
                  <a:latin typeface="Courier New" panose="02070309020205020404" pitchFamily="49" charset="0"/>
                  <a:cs typeface="Courier New" panose="02070309020205020404" pitchFamily="49" charset="0"/>
                </a:rPr>
                <a:t>"</a:t>
              </a:r>
              <a:r>
                <a:rPr lang="en-SG" sz="1600" b="1" dirty="0">
                  <a:latin typeface="Courier New" panose="02070309020205020404" pitchFamily="49" charset="0"/>
                  <a:cs typeface="Courier New" panose="02070309020205020404" pitchFamily="49" charset="0"/>
                </a:rPr>
                <a:t>, volume);</a:t>
              </a:r>
            </a:p>
            <a:p>
              <a:r>
                <a:rPr lang="en-SG" sz="1600" b="1" dirty="0">
                  <a:latin typeface="Courier New" panose="02070309020205020404" pitchFamily="49" charset="0"/>
                  <a:cs typeface="Courier New" panose="02070309020205020404" pitchFamily="49" charset="0"/>
                </a:rPr>
                <a:t>    </a:t>
              </a:r>
              <a:r>
                <a:rPr lang="en-SG" sz="1600" b="1" dirty="0">
                  <a:solidFill>
                    <a:srgbClr val="0000FF"/>
                  </a:solidFill>
                  <a:latin typeface="Courier New" panose="02070309020205020404" pitchFamily="49" charset="0"/>
                  <a:cs typeface="Courier New" panose="02070309020205020404" pitchFamily="49" charset="0"/>
                </a:rPr>
                <a:t>return</a:t>
              </a:r>
              <a:r>
                <a:rPr lang="en-SG" sz="1600" b="1" dirty="0">
                  <a:latin typeface="Courier New" panose="02070309020205020404" pitchFamily="49" charset="0"/>
                  <a:cs typeface="Courier New" panose="02070309020205020404" pitchFamily="49" charset="0"/>
                </a:rPr>
                <a:t> </a:t>
              </a:r>
              <a:r>
                <a:rPr lang="en-SG" sz="1600" b="1" dirty="0">
                  <a:solidFill>
                    <a:srgbClr val="006600"/>
                  </a:solidFill>
                  <a:latin typeface="Courier New" panose="02070309020205020404" pitchFamily="49" charset="0"/>
                  <a:cs typeface="Courier New" panose="02070309020205020404" pitchFamily="49" charset="0"/>
                </a:rPr>
                <a:t>0</a:t>
              </a:r>
              <a:r>
                <a:rPr lang="en-SG" sz="1600" b="1" dirty="0">
                  <a:latin typeface="Courier New" panose="02070309020205020404" pitchFamily="49" charset="0"/>
                  <a:cs typeface="Courier New" panose="02070309020205020404" pitchFamily="49" charset="0"/>
                </a:rPr>
                <a:t>;</a:t>
              </a:r>
            </a:p>
            <a:p>
              <a:r>
                <a:rPr lang="en-SG" sz="1600" b="1" dirty="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1CC3D6BB-3064-410C-B38D-3918D9AF39B8}"/>
                </a:ext>
              </a:extLst>
            </p:cNvPr>
            <p:cNvSpPr txBox="1"/>
            <p:nvPr/>
          </p:nvSpPr>
          <p:spPr>
            <a:xfrm>
              <a:off x="2684644" y="2269678"/>
              <a:ext cx="1382108" cy="369332"/>
            </a:xfrm>
            <a:prstGeom prst="rect">
              <a:avLst/>
            </a:prstGeom>
            <a:solidFill>
              <a:srgbClr val="FFFF99"/>
            </a:solidFill>
            <a:ln>
              <a:solidFill>
                <a:schemeClr val="tx1"/>
              </a:solidFill>
            </a:ln>
          </p:spPr>
          <p:txBody>
            <a:bodyPr wrap="square" rtlCol="0">
              <a:spAutoFit/>
            </a:bodyPr>
            <a:lstStyle/>
            <a:p>
              <a:r>
                <a:rPr lang="en-US" dirty="0" err="1"/>
                <a:t>Washer.c</a:t>
              </a:r>
              <a:endParaRPr lang="en-SG" dirty="0"/>
            </a:p>
          </p:txBody>
        </p:sp>
      </p:grpSp>
      <p:sp>
        <p:nvSpPr>
          <p:cNvPr id="17" name="TextBox 16">
            <a:extLst>
              <a:ext uri="{FF2B5EF4-FFF2-40B4-BE49-F238E27FC236}">
                <a16:creationId xmlns:a16="http://schemas.microsoft.com/office/drawing/2014/main" id="{D5D6D4FD-9F21-455F-9A51-5768D995BA2E}"/>
              </a:ext>
            </a:extLst>
          </p:cNvPr>
          <p:cNvSpPr txBox="1"/>
          <p:nvPr/>
        </p:nvSpPr>
        <p:spPr>
          <a:xfrm>
            <a:off x="4416860" y="1474515"/>
            <a:ext cx="4209393" cy="707886"/>
          </a:xfrm>
          <a:prstGeom prst="rect">
            <a:avLst/>
          </a:prstGeom>
          <a:solidFill>
            <a:schemeClr val="tx1"/>
          </a:solidFill>
        </p:spPr>
        <p:txBody>
          <a:bodyPr wrap="square" rtlCol="0">
            <a:spAutoFit/>
          </a:bodyPr>
          <a:lstStyle/>
          <a:p>
            <a:r>
              <a:rPr lang="en-SG" sz="2000" dirty="0">
                <a:solidFill>
                  <a:schemeClr val="bg1"/>
                </a:solidFill>
                <a:latin typeface="Courier New" panose="02070309020205020404" pitchFamily="49" charset="0"/>
                <a:cs typeface="Courier New" panose="02070309020205020404" pitchFamily="49" charset="0"/>
              </a:rPr>
              <a:t>Enter …: </a:t>
            </a:r>
            <a:r>
              <a:rPr lang="en-SG" sz="2000" b="1" dirty="0">
                <a:solidFill>
                  <a:srgbClr val="FFCCFF"/>
                </a:solidFill>
                <a:latin typeface="Courier New" panose="02070309020205020404" pitchFamily="49" charset="0"/>
                <a:cs typeface="Courier New" panose="02070309020205020404" pitchFamily="49" charset="0"/>
              </a:rPr>
              <a:t>8.2 10.5 2.2</a:t>
            </a:r>
          </a:p>
          <a:p>
            <a:r>
              <a:rPr lang="en-SG" sz="2000" dirty="0">
                <a:solidFill>
                  <a:schemeClr val="bg1"/>
                </a:solidFill>
                <a:latin typeface="Courier New" panose="02070309020205020404" pitchFamily="49" charset="0"/>
                <a:cs typeface="Courier New" panose="02070309020205020404" pitchFamily="49" charset="0"/>
              </a:rPr>
              <a:t>Volume of washer = 74.32</a:t>
            </a:r>
          </a:p>
        </p:txBody>
      </p:sp>
    </p:spTree>
    <p:extLst>
      <p:ext uri="{BB962C8B-B14F-4D97-AF65-F5344CB8AC3E}">
        <p14:creationId xmlns:p14="http://schemas.microsoft.com/office/powerpoint/2010/main" val="2913676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3. User-Defined Functions (3/6)</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25</a:t>
            </a:fld>
            <a:endParaRPr dirty="0"/>
          </a:p>
        </p:txBody>
      </p:sp>
      <p:sp>
        <p:nvSpPr>
          <p:cNvPr id="10" name="Content Placeholder 5">
            <a:extLst>
              <a:ext uri="{FF2B5EF4-FFF2-40B4-BE49-F238E27FC236}">
                <a16:creationId xmlns:a16="http://schemas.microsoft.com/office/drawing/2014/main" id="{B4D37247-D524-44F0-ABED-E6407D16972D}"/>
              </a:ext>
            </a:extLst>
          </p:cNvPr>
          <p:cNvSpPr>
            <a:spLocks noGrp="1"/>
          </p:cNvSpPr>
          <p:nvPr>
            <p:ph idx="1"/>
          </p:nvPr>
        </p:nvSpPr>
        <p:spPr>
          <a:xfrm>
            <a:off x="587375" y="1277720"/>
            <a:ext cx="8229600" cy="1290279"/>
          </a:xfrm>
        </p:spPr>
        <p:txBody>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Note that area of circle is computed twice. For code reusability, it is better to define a function to compute area of a circle.</a:t>
            </a:r>
          </a:p>
        </p:txBody>
      </p:sp>
      <p:sp>
        <p:nvSpPr>
          <p:cNvPr id="12" name="TextBox 11">
            <a:extLst>
              <a:ext uri="{FF2B5EF4-FFF2-40B4-BE49-F238E27FC236}">
                <a16:creationId xmlns:a16="http://schemas.microsoft.com/office/drawing/2014/main" id="{BA628291-6CFA-4E0C-ABFA-1736E1650D25}"/>
              </a:ext>
            </a:extLst>
          </p:cNvPr>
          <p:cNvSpPr txBox="1"/>
          <p:nvPr/>
        </p:nvSpPr>
        <p:spPr>
          <a:xfrm>
            <a:off x="1450634" y="2611560"/>
            <a:ext cx="6874500"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347663" algn="l"/>
                <a:tab pos="682625" algn="l"/>
                <a:tab pos="1030288" algn="l"/>
                <a:tab pos="1377950" algn="l"/>
                <a:tab pos="1712913" algn="l"/>
              </a:tabLst>
            </a:pPr>
            <a:r>
              <a:rPr lang="en-US" sz="2000" b="1" dirty="0">
                <a:solidFill>
                  <a:srgbClr val="0000FF"/>
                </a:solidFill>
                <a:latin typeface="Courier New" pitchFamily="49" charset="0"/>
                <a:cs typeface="Courier New" pitchFamily="49" charset="0"/>
              </a:rPr>
              <a:t>double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circle_area</a:t>
            </a:r>
            <a:r>
              <a:rPr lang="en-US" sz="2000" b="1" dirty="0">
                <a:latin typeface="Courier New" pitchFamily="49" charset="0"/>
                <a:cs typeface="Courier New" pitchFamily="49" charset="0"/>
              </a:rPr>
              <a:t>(</a:t>
            </a:r>
            <a:r>
              <a:rPr lang="en-US" sz="2000" b="1" dirty="0">
                <a:solidFill>
                  <a:srgbClr val="0000FF"/>
                </a:solidFill>
                <a:latin typeface="Courier New" pitchFamily="49" charset="0"/>
                <a:cs typeface="Courier New" pitchFamily="49" charset="0"/>
              </a:rPr>
              <a:t>double</a:t>
            </a:r>
            <a:r>
              <a:rPr lang="en-US" sz="2000" b="1" dirty="0">
                <a:latin typeface="Courier New" pitchFamily="49" charset="0"/>
                <a:cs typeface="Courier New" pitchFamily="49" charset="0"/>
              </a:rPr>
              <a:t> diameter) {</a:t>
            </a:r>
          </a:p>
          <a:p>
            <a:pPr>
              <a:tabLst>
                <a:tab pos="347663" algn="l"/>
                <a:tab pos="682625" algn="l"/>
                <a:tab pos="1030288" algn="l"/>
                <a:tab pos="1377950" algn="l"/>
                <a:tab pos="1712913" algn="l"/>
              </a:tabLst>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return</a:t>
            </a:r>
            <a:r>
              <a:rPr lang="en-US" sz="2000" b="1" dirty="0">
                <a:latin typeface="Courier New" pitchFamily="49" charset="0"/>
                <a:cs typeface="Courier New" pitchFamily="49" charset="0"/>
              </a:rPr>
              <a:t> PI * pow(diameter/</a:t>
            </a:r>
            <a:r>
              <a:rPr lang="en-US" sz="2000" b="1" dirty="0">
                <a:solidFill>
                  <a:srgbClr val="006600"/>
                </a:solidFill>
                <a:latin typeface="Courier New" pitchFamily="49" charset="0"/>
                <a:cs typeface="Courier New" pitchFamily="49" charset="0"/>
              </a:rPr>
              <a:t>2</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2</a:t>
            </a:r>
            <a:r>
              <a:rPr lang="en-US" sz="2000" b="1" dirty="0">
                <a:latin typeface="Courier New" pitchFamily="49" charset="0"/>
                <a:cs typeface="Courier New" pitchFamily="49" charset="0"/>
              </a:rPr>
              <a:t>);</a:t>
            </a:r>
          </a:p>
          <a:p>
            <a:pPr>
              <a:tabLst>
                <a:tab pos="347663" algn="l"/>
                <a:tab pos="682625" algn="l"/>
                <a:tab pos="1030288" algn="l"/>
                <a:tab pos="1377950" algn="l"/>
                <a:tab pos="1712913" algn="l"/>
              </a:tabLst>
            </a:pPr>
            <a:r>
              <a:rPr lang="en-US" sz="2000" b="1" dirty="0">
                <a:latin typeface="Courier New" pitchFamily="49" charset="0"/>
                <a:cs typeface="Courier New" pitchFamily="49" charset="0"/>
              </a:rPr>
              <a:t>}</a:t>
            </a:r>
          </a:p>
        </p:txBody>
      </p:sp>
      <p:sp>
        <p:nvSpPr>
          <p:cNvPr id="18" name="Content Placeholder 5">
            <a:extLst>
              <a:ext uri="{FF2B5EF4-FFF2-40B4-BE49-F238E27FC236}">
                <a16:creationId xmlns:a16="http://schemas.microsoft.com/office/drawing/2014/main" id="{851EBDFA-B85A-4D93-A2EE-8C86D8D5EEC6}"/>
              </a:ext>
            </a:extLst>
          </p:cNvPr>
          <p:cNvSpPr txBox="1">
            <a:spLocks/>
          </p:cNvSpPr>
          <p:nvPr/>
        </p:nvSpPr>
        <p:spPr>
          <a:xfrm>
            <a:off x="587375" y="3861825"/>
            <a:ext cx="8229600" cy="94615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7663" indent="-347663" fontAlgn="auto">
              <a:spcBef>
                <a:spcPts val="600"/>
              </a:spcBef>
              <a:spcAft>
                <a:spcPts val="0"/>
              </a:spcAft>
              <a:buClr>
                <a:schemeClr val="tx1">
                  <a:lumMod val="90000"/>
                  <a:lumOff val="10000"/>
                </a:schemeClr>
              </a:buClr>
              <a:buSzPct val="100000"/>
              <a:buFont typeface="Wingdings" panose="05000000000000000000" pitchFamily="2" charset="2"/>
              <a:buChar char="§"/>
              <a:defRPr/>
            </a:pPr>
            <a:r>
              <a:rPr lang="en-US" kern="0" dirty="0"/>
              <a:t>We can then call/invoke this function whenever we need it</a:t>
            </a:r>
            <a:r>
              <a:rPr lang="en-US" dirty="0"/>
              <a:t>.</a:t>
            </a:r>
          </a:p>
        </p:txBody>
      </p:sp>
      <p:sp>
        <p:nvSpPr>
          <p:cNvPr id="19" name="TextBox 18">
            <a:extLst>
              <a:ext uri="{FF2B5EF4-FFF2-40B4-BE49-F238E27FC236}">
                <a16:creationId xmlns:a16="http://schemas.microsoft.com/office/drawing/2014/main" id="{EAEF2760-460D-4E58-B591-D1FB15A20812}"/>
              </a:ext>
            </a:extLst>
          </p:cNvPr>
          <p:cNvSpPr txBox="1"/>
          <p:nvPr/>
        </p:nvSpPr>
        <p:spPr>
          <a:xfrm>
            <a:off x="916386" y="4807975"/>
            <a:ext cx="7942996" cy="8925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347663" algn="l"/>
                <a:tab pos="682625" algn="l"/>
                <a:tab pos="1030288" algn="l"/>
                <a:tab pos="1377950" algn="l"/>
                <a:tab pos="1712913" algn="l"/>
              </a:tabLst>
            </a:pPr>
            <a:r>
              <a:rPr lang="en-US" sz="2000" b="1" dirty="0" err="1">
                <a:solidFill>
                  <a:srgbClr val="800000"/>
                </a:solidFill>
                <a:latin typeface="Courier New" pitchFamily="49" charset="0"/>
                <a:cs typeface="Courier New" pitchFamily="49" charset="0"/>
              </a:rPr>
              <a:t>circle_area</a:t>
            </a:r>
            <a:r>
              <a:rPr lang="en-US" sz="2000" b="1" dirty="0">
                <a:solidFill>
                  <a:srgbClr val="800000"/>
                </a:solidFill>
                <a:latin typeface="Courier New" pitchFamily="49" charset="0"/>
                <a:cs typeface="Courier New" pitchFamily="49" charset="0"/>
              </a:rPr>
              <a:t>(d2)</a:t>
            </a:r>
            <a:r>
              <a:rPr lang="en-US" sz="2000" b="1" dirty="0">
                <a:latin typeface="Courier New" pitchFamily="49" charset="0"/>
                <a:cs typeface="Courier New" pitchFamily="49" charset="0"/>
              </a:rPr>
              <a:t> </a:t>
            </a:r>
            <a:r>
              <a:rPr lang="en-US" sz="2000" dirty="0">
                <a:latin typeface="Arial" pitchFamily="34" charset="0"/>
                <a:cs typeface="Arial" pitchFamily="34" charset="0"/>
                <a:sym typeface="Wingdings" pitchFamily="2" charset="2"/>
              </a:rPr>
              <a:t></a:t>
            </a:r>
            <a:r>
              <a:rPr lang="en-US" sz="2000" b="1" dirty="0">
                <a:latin typeface="Courier New" pitchFamily="49" charset="0"/>
                <a:cs typeface="Courier New" pitchFamily="49" charset="0"/>
                <a:sym typeface="Wingdings" pitchFamily="2" charset="2"/>
              </a:rPr>
              <a:t> </a:t>
            </a:r>
            <a:r>
              <a:rPr lang="en-US" sz="2000" dirty="0">
                <a:latin typeface="Arial" pitchFamily="34" charset="0"/>
                <a:cs typeface="Arial" pitchFamily="34" charset="0"/>
                <a:sym typeface="Wingdings" pitchFamily="2" charset="2"/>
              </a:rPr>
              <a:t>to compute area of circle with diameter </a:t>
            </a:r>
            <a:r>
              <a:rPr lang="en-US" sz="2000" dirty="0">
                <a:solidFill>
                  <a:srgbClr val="C00000"/>
                </a:solidFill>
                <a:latin typeface="Arial" pitchFamily="34" charset="0"/>
                <a:cs typeface="Arial" pitchFamily="34" charset="0"/>
                <a:sym typeface="Wingdings" pitchFamily="2" charset="2"/>
              </a:rPr>
              <a:t>d2</a:t>
            </a:r>
          </a:p>
          <a:p>
            <a:pPr>
              <a:tabLst>
                <a:tab pos="347663" algn="l"/>
                <a:tab pos="682625" algn="l"/>
                <a:tab pos="1030288" algn="l"/>
                <a:tab pos="1377950" algn="l"/>
                <a:tab pos="1712913" algn="l"/>
              </a:tabLst>
            </a:pPr>
            <a:endParaRPr lang="en-US" sz="1200" b="1" dirty="0">
              <a:solidFill>
                <a:srgbClr val="800000"/>
              </a:solidFill>
              <a:latin typeface="Courier New" pitchFamily="49" charset="0"/>
              <a:cs typeface="Courier New" pitchFamily="49" charset="0"/>
            </a:endParaRPr>
          </a:p>
          <a:p>
            <a:pPr>
              <a:tabLst>
                <a:tab pos="347663" algn="l"/>
                <a:tab pos="682625" algn="l"/>
                <a:tab pos="1030288" algn="l"/>
                <a:tab pos="1377950" algn="l"/>
                <a:tab pos="1712913" algn="l"/>
              </a:tabLst>
            </a:pPr>
            <a:r>
              <a:rPr lang="en-US" sz="2000" b="1" dirty="0" err="1">
                <a:solidFill>
                  <a:srgbClr val="800000"/>
                </a:solidFill>
                <a:latin typeface="Courier New" pitchFamily="49" charset="0"/>
                <a:cs typeface="Courier New" pitchFamily="49" charset="0"/>
              </a:rPr>
              <a:t>circle_area</a:t>
            </a:r>
            <a:r>
              <a:rPr lang="en-US" sz="2000" b="1" dirty="0">
                <a:solidFill>
                  <a:srgbClr val="800000"/>
                </a:solidFill>
                <a:latin typeface="Courier New" pitchFamily="49" charset="0"/>
                <a:cs typeface="Courier New" pitchFamily="49" charset="0"/>
              </a:rPr>
              <a:t>(d1)</a:t>
            </a:r>
            <a:r>
              <a:rPr lang="en-US" sz="2000" b="1" dirty="0">
                <a:latin typeface="Courier New" pitchFamily="49" charset="0"/>
                <a:cs typeface="Courier New" pitchFamily="49" charset="0"/>
                <a:sym typeface="Wingdings" pitchFamily="2" charset="2"/>
              </a:rPr>
              <a:t> </a:t>
            </a:r>
            <a:r>
              <a:rPr lang="en-US" sz="2000" dirty="0">
                <a:latin typeface="Arial" pitchFamily="34" charset="0"/>
                <a:cs typeface="Arial" pitchFamily="34" charset="0"/>
                <a:sym typeface="Wingdings" pitchFamily="2" charset="2"/>
              </a:rPr>
              <a:t></a:t>
            </a:r>
            <a:r>
              <a:rPr lang="en-US" sz="2000" b="1" dirty="0">
                <a:latin typeface="Courier New" pitchFamily="49" charset="0"/>
                <a:cs typeface="Courier New" pitchFamily="49" charset="0"/>
                <a:sym typeface="Wingdings" pitchFamily="2" charset="2"/>
              </a:rPr>
              <a:t> </a:t>
            </a:r>
            <a:r>
              <a:rPr lang="en-US" sz="2000" dirty="0">
                <a:latin typeface="Arial" pitchFamily="34" charset="0"/>
                <a:cs typeface="Arial" pitchFamily="34" charset="0"/>
                <a:sym typeface="Wingdings" pitchFamily="2" charset="2"/>
              </a:rPr>
              <a:t>to compute area of circle with diameter </a:t>
            </a:r>
            <a:r>
              <a:rPr lang="en-US" sz="2000" dirty="0">
                <a:solidFill>
                  <a:srgbClr val="C00000"/>
                </a:solidFill>
                <a:latin typeface="Arial" pitchFamily="34" charset="0"/>
                <a:cs typeface="Arial" pitchFamily="34" charset="0"/>
                <a:sym typeface="Wingdings" pitchFamily="2" charset="2"/>
              </a:rPr>
              <a:t>d1</a:t>
            </a:r>
          </a:p>
        </p:txBody>
      </p:sp>
    </p:spTree>
    <p:extLst>
      <p:ext uri="{BB962C8B-B14F-4D97-AF65-F5344CB8AC3E}">
        <p14:creationId xmlns:p14="http://schemas.microsoft.com/office/powerpoint/2010/main" val="31292003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3. User-Defined Functions (4/6)</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26</a:t>
            </a:fld>
            <a:endParaRPr dirty="0"/>
          </a:p>
        </p:txBody>
      </p:sp>
      <p:grpSp>
        <p:nvGrpSpPr>
          <p:cNvPr id="13" name="Group 12">
            <a:extLst>
              <a:ext uri="{FF2B5EF4-FFF2-40B4-BE49-F238E27FC236}">
                <a16:creationId xmlns:a16="http://schemas.microsoft.com/office/drawing/2014/main" id="{39A8E8AE-A939-4697-8B86-A6E1E2321702}"/>
              </a:ext>
            </a:extLst>
          </p:cNvPr>
          <p:cNvGrpSpPr/>
          <p:nvPr/>
        </p:nvGrpSpPr>
        <p:grpSpPr>
          <a:xfrm>
            <a:off x="339960" y="1145846"/>
            <a:ext cx="8153800" cy="5447645"/>
            <a:chOff x="261258" y="2269678"/>
            <a:chExt cx="8153800" cy="5447645"/>
          </a:xfrm>
        </p:grpSpPr>
        <p:sp>
          <p:nvSpPr>
            <p:cNvPr id="15" name="[TextBox 1]">
              <a:extLst>
                <a:ext uri="{FF2B5EF4-FFF2-40B4-BE49-F238E27FC236}">
                  <a16:creationId xmlns:a16="http://schemas.microsoft.com/office/drawing/2014/main" id="{816F0054-ECB9-4E04-B1F7-DA79F64B59D4}"/>
                </a:ext>
              </a:extLst>
            </p:cNvPr>
            <p:cNvSpPr txBox="1"/>
            <p:nvPr/>
          </p:nvSpPr>
          <p:spPr>
            <a:xfrm>
              <a:off x="261258" y="2454344"/>
              <a:ext cx="8153800" cy="5262979"/>
            </a:xfrm>
            <a:prstGeom prst="rect">
              <a:avLst/>
            </a:prstGeom>
            <a:solidFill>
              <a:srgbClr val="FFFFCC"/>
            </a:solidFill>
            <a:ln>
              <a:solidFill>
                <a:schemeClr val="tx1"/>
              </a:solidFill>
            </a:ln>
          </p:spPr>
          <p:txBody>
            <a:bodyPr wrap="square" rtlCol="0">
              <a:spAutoFit/>
            </a:bodyPr>
            <a:lstStyle/>
            <a:p>
              <a:r>
                <a:rPr lang="en-SG" sz="1600" b="1" dirty="0">
                  <a:solidFill>
                    <a:srgbClr val="7030A0"/>
                  </a:solidFill>
                  <a:latin typeface="Courier New" panose="02070309020205020404" pitchFamily="49" charset="0"/>
                  <a:cs typeface="Courier New" panose="02070309020205020404" pitchFamily="49" charset="0"/>
                </a:rPr>
                <a:t>#include </a:t>
              </a:r>
              <a:r>
                <a:rPr lang="en-SG" sz="1600" b="1" dirty="0">
                  <a:solidFill>
                    <a:srgbClr val="006600"/>
                  </a:solidFill>
                  <a:latin typeface="Courier New" panose="02070309020205020404" pitchFamily="49" charset="0"/>
                  <a:cs typeface="Courier New" panose="02070309020205020404" pitchFamily="49" charset="0"/>
                </a:rPr>
                <a:t>&lt;</a:t>
              </a:r>
              <a:r>
                <a:rPr lang="en-SG" sz="1600" b="1" dirty="0" err="1">
                  <a:solidFill>
                    <a:srgbClr val="006600"/>
                  </a:solidFill>
                  <a:latin typeface="Courier New" panose="02070309020205020404" pitchFamily="49" charset="0"/>
                  <a:cs typeface="Courier New" panose="02070309020205020404" pitchFamily="49" charset="0"/>
                </a:rPr>
                <a:t>stdio.h</a:t>
              </a:r>
              <a:r>
                <a:rPr lang="en-SG" sz="1600" b="1" dirty="0">
                  <a:solidFill>
                    <a:srgbClr val="006600"/>
                  </a:solidFill>
                  <a:latin typeface="Courier New" panose="02070309020205020404" pitchFamily="49" charset="0"/>
                  <a:cs typeface="Courier New" panose="02070309020205020404" pitchFamily="49" charset="0"/>
                </a:rPr>
                <a:t>&gt;</a:t>
              </a:r>
            </a:p>
            <a:p>
              <a:r>
                <a:rPr lang="en-SG" sz="1600" b="1" dirty="0">
                  <a:solidFill>
                    <a:srgbClr val="7030A0"/>
                  </a:solidFill>
                  <a:latin typeface="Courier New" panose="02070309020205020404" pitchFamily="49" charset="0"/>
                  <a:cs typeface="Courier New" panose="02070309020205020404" pitchFamily="49" charset="0"/>
                </a:rPr>
                <a:t>#include </a:t>
              </a:r>
              <a:r>
                <a:rPr lang="en-SG" sz="1600" b="1" dirty="0">
                  <a:solidFill>
                    <a:srgbClr val="006600"/>
                  </a:solidFill>
                  <a:latin typeface="Courier New" panose="02070309020205020404" pitchFamily="49" charset="0"/>
                  <a:cs typeface="Courier New" panose="02070309020205020404" pitchFamily="49" charset="0"/>
                </a:rPr>
                <a:t>&lt;</a:t>
              </a:r>
              <a:r>
                <a:rPr lang="en-SG" sz="1600" b="1" dirty="0" err="1">
                  <a:solidFill>
                    <a:srgbClr val="006600"/>
                  </a:solidFill>
                  <a:latin typeface="Courier New" panose="02070309020205020404" pitchFamily="49" charset="0"/>
                  <a:cs typeface="Courier New" panose="02070309020205020404" pitchFamily="49" charset="0"/>
                </a:rPr>
                <a:t>math.h</a:t>
              </a:r>
              <a:r>
                <a:rPr lang="en-SG" sz="1600" b="1" dirty="0">
                  <a:solidFill>
                    <a:srgbClr val="006600"/>
                  </a:solidFill>
                  <a:latin typeface="Courier New" panose="02070309020205020404" pitchFamily="49" charset="0"/>
                  <a:cs typeface="Courier New" panose="02070309020205020404" pitchFamily="49" charset="0"/>
                </a:rPr>
                <a:t>&gt;</a:t>
              </a:r>
            </a:p>
            <a:p>
              <a:r>
                <a:rPr lang="en-SG" sz="1600" b="1" dirty="0">
                  <a:solidFill>
                    <a:srgbClr val="7030A0"/>
                  </a:solidFill>
                  <a:latin typeface="Courier New" panose="02070309020205020404" pitchFamily="49" charset="0"/>
                  <a:cs typeface="Courier New" panose="02070309020205020404" pitchFamily="49" charset="0"/>
                </a:rPr>
                <a:t>#define PI </a:t>
              </a:r>
              <a:r>
                <a:rPr lang="en-SG" sz="1600" b="1" dirty="0">
                  <a:solidFill>
                    <a:srgbClr val="006600"/>
                  </a:solidFill>
                  <a:latin typeface="Courier New" panose="02070309020205020404" pitchFamily="49" charset="0"/>
                  <a:cs typeface="Courier New" panose="02070309020205020404" pitchFamily="49" charset="0"/>
                </a:rPr>
                <a:t>3.14159</a:t>
              </a:r>
            </a:p>
            <a:p>
              <a:endParaRPr lang="en-SG" sz="1600" b="1" dirty="0">
                <a:solidFill>
                  <a:srgbClr val="006600"/>
                </a:solidFill>
                <a:latin typeface="Courier New" panose="02070309020205020404" pitchFamily="49" charset="0"/>
                <a:cs typeface="Courier New" panose="02070309020205020404" pitchFamily="49" charset="0"/>
              </a:endParaRPr>
            </a:p>
            <a:p>
              <a:r>
                <a:rPr lang="en-SG" sz="1600" b="1" dirty="0">
                  <a:solidFill>
                    <a:srgbClr val="0000FF"/>
                  </a:solidFill>
                  <a:latin typeface="Courier New" panose="02070309020205020404" pitchFamily="49" charset="0"/>
                  <a:cs typeface="Courier New" panose="02070309020205020404" pitchFamily="49" charset="0"/>
                </a:rPr>
                <a:t>double</a:t>
              </a:r>
              <a:r>
                <a:rPr lang="en-SG" sz="1600" b="1" dirty="0">
                  <a:solidFill>
                    <a:srgbClr val="006600"/>
                  </a:solidFill>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circle_area</a:t>
              </a:r>
              <a:r>
                <a:rPr lang="en-SG" sz="1600" b="1" dirty="0">
                  <a:latin typeface="Courier New" panose="02070309020205020404" pitchFamily="49" charset="0"/>
                  <a:cs typeface="Courier New" panose="02070309020205020404" pitchFamily="49" charset="0"/>
                </a:rPr>
                <a:t>(</a:t>
              </a:r>
              <a:r>
                <a:rPr lang="en-SG" sz="1600" b="1" dirty="0">
                  <a:solidFill>
                    <a:srgbClr val="0000FF"/>
                  </a:solidFill>
                  <a:latin typeface="Courier New" panose="02070309020205020404" pitchFamily="49" charset="0"/>
                  <a:cs typeface="Courier New" panose="02070309020205020404" pitchFamily="49" charset="0"/>
                </a:rPr>
                <a:t>double</a:t>
              </a:r>
              <a:r>
                <a:rPr lang="en-SG" sz="1600" b="1" dirty="0">
                  <a:latin typeface="Courier New" panose="02070309020205020404" pitchFamily="49" charset="0"/>
                  <a:cs typeface="Courier New" panose="02070309020205020404" pitchFamily="49" charset="0"/>
                </a:rPr>
                <a:t>);</a:t>
              </a:r>
            </a:p>
            <a:p>
              <a:endParaRPr lang="en-US" sz="1600" b="1" dirty="0">
                <a:solidFill>
                  <a:srgbClr val="0000FF"/>
                </a:solidFill>
                <a:latin typeface="Courier New" panose="02070309020205020404" pitchFamily="49" charset="0"/>
                <a:cs typeface="Courier New" panose="02070309020205020404" pitchFamily="49" charset="0"/>
              </a:endParaRPr>
            </a:p>
            <a:p>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r>
                <a:rPr lang="en-US" sz="1600" b="1" dirty="0">
                  <a:solidFill>
                    <a:srgbClr val="0000FF"/>
                  </a:solidFill>
                  <a:latin typeface="Courier New" panose="02070309020205020404" pitchFamily="49" charset="0"/>
                  <a:cs typeface="Courier New" panose="02070309020205020404" pitchFamily="49" charset="0"/>
                </a:rPr>
                <a:t>void</a:t>
              </a:r>
              <a:r>
                <a:rPr lang="en-US" sz="1600" b="1" dirty="0">
                  <a:latin typeface="Courier New" panose="02070309020205020404" pitchFamily="49" charset="0"/>
                  <a:cs typeface="Courier New" panose="02070309020205020404" pitchFamily="49" charset="0"/>
                </a:rPr>
                <a:t>) {</a:t>
              </a:r>
            </a:p>
            <a:p>
              <a:r>
                <a:rPr lang="en-SG" sz="1600" b="1" dirty="0">
                  <a:latin typeface="Courier New" panose="02070309020205020404" pitchFamily="49" charset="0"/>
                  <a:cs typeface="Courier New" panose="02070309020205020404" pitchFamily="49" charset="0"/>
                </a:rPr>
                <a:t>    </a:t>
              </a:r>
              <a:r>
                <a:rPr lang="en-SG" sz="1600" b="1" dirty="0">
                  <a:solidFill>
                    <a:schemeClr val="accent6">
                      <a:lumMod val="75000"/>
                    </a:schemeClr>
                  </a:solidFill>
                  <a:latin typeface="Courier New" panose="02070309020205020404" pitchFamily="49" charset="0"/>
                  <a:cs typeface="Courier New" panose="02070309020205020404" pitchFamily="49" charset="0"/>
                </a:rPr>
                <a:t>// code similar to </a:t>
              </a:r>
              <a:r>
                <a:rPr lang="en-SG" sz="1600" b="1" dirty="0" err="1">
                  <a:solidFill>
                    <a:schemeClr val="accent6">
                      <a:lumMod val="75000"/>
                    </a:schemeClr>
                  </a:solidFill>
                  <a:latin typeface="Courier New" panose="02070309020205020404" pitchFamily="49" charset="0"/>
                  <a:cs typeface="Courier New" panose="02070309020205020404" pitchFamily="49" charset="0"/>
                </a:rPr>
                <a:t>Washer.c</a:t>
              </a:r>
              <a:r>
                <a:rPr lang="en-SG" sz="1600" b="1" dirty="0">
                  <a:solidFill>
                    <a:schemeClr val="accent6">
                      <a:lumMod val="75000"/>
                    </a:schemeClr>
                  </a:solidFill>
                  <a:latin typeface="Courier New" panose="02070309020205020404" pitchFamily="49" charset="0"/>
                  <a:cs typeface="Courier New" panose="02070309020205020404" pitchFamily="49" charset="0"/>
                </a:rPr>
                <a:t>; omitted here </a:t>
              </a:r>
            </a:p>
            <a:p>
              <a:endParaRPr lang="en-SG" sz="1600" b="1" dirty="0">
                <a:latin typeface="Courier New" panose="02070309020205020404" pitchFamily="49" charset="0"/>
                <a:cs typeface="Courier New" panose="02070309020205020404" pitchFamily="49" charset="0"/>
              </a:endParaRPr>
            </a:p>
            <a:p>
              <a:r>
                <a:rPr lang="en-SG" sz="1600" b="1" dirty="0">
                  <a:latin typeface="Courier New" panose="02070309020205020404" pitchFamily="49" charset="0"/>
                  <a:cs typeface="Courier New" panose="02070309020205020404" pitchFamily="49" charset="0"/>
                </a:rPr>
                <a:t>    </a:t>
              </a:r>
              <a:r>
                <a:rPr lang="en-SG" sz="1600" b="1" dirty="0">
                  <a:solidFill>
                    <a:schemeClr val="accent6">
                      <a:lumMod val="75000"/>
                    </a:schemeClr>
                  </a:solidFill>
                  <a:latin typeface="Courier New" panose="02070309020205020404" pitchFamily="49" charset="0"/>
                  <a:cs typeface="Courier New" panose="02070309020205020404" pitchFamily="49" charset="0"/>
                </a:rPr>
                <a:t>// compute volume of a washer</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rim_area</a:t>
              </a:r>
              <a:r>
                <a:rPr lang="en-SG" sz="1600" b="1" dirty="0">
                  <a:latin typeface="Courier New" panose="02070309020205020404" pitchFamily="49" charset="0"/>
                  <a:cs typeface="Courier New" panose="02070309020205020404" pitchFamily="49" charset="0"/>
                </a:rPr>
                <a:t> = </a:t>
              </a:r>
              <a:r>
                <a:rPr lang="en-SG" sz="1600" b="1" dirty="0" err="1">
                  <a:latin typeface="Courier New" panose="02070309020205020404" pitchFamily="49" charset="0"/>
                  <a:cs typeface="Courier New" panose="02070309020205020404" pitchFamily="49" charset="0"/>
                </a:rPr>
                <a:t>circle_area</a:t>
              </a:r>
              <a:r>
                <a:rPr lang="en-SG" sz="1600" b="1" dirty="0">
                  <a:latin typeface="Courier New" panose="02070309020205020404" pitchFamily="49" charset="0"/>
                  <a:cs typeface="Courier New" panose="02070309020205020404" pitchFamily="49" charset="0"/>
                </a:rPr>
                <a:t>(d2) – </a:t>
              </a:r>
              <a:r>
                <a:rPr lang="en-SG" sz="1600" b="1" dirty="0" err="1">
                  <a:latin typeface="Courier New" panose="02070309020205020404" pitchFamily="49" charset="0"/>
                  <a:cs typeface="Courier New" panose="02070309020205020404" pitchFamily="49" charset="0"/>
                </a:rPr>
                <a:t>circle_area</a:t>
              </a:r>
              <a:r>
                <a:rPr lang="en-SG" sz="1600" b="1" dirty="0">
                  <a:latin typeface="Courier New" panose="02070309020205020404" pitchFamily="49" charset="0"/>
                  <a:cs typeface="Courier New" panose="02070309020205020404" pitchFamily="49" charset="0"/>
                </a:rPr>
                <a:t>(d1);</a:t>
              </a:r>
            </a:p>
            <a:p>
              <a:r>
                <a:rPr lang="en-SG" sz="1600" b="1" dirty="0">
                  <a:latin typeface="Courier New" panose="02070309020205020404" pitchFamily="49" charset="0"/>
                  <a:cs typeface="Courier New" panose="02070309020205020404" pitchFamily="49" charset="0"/>
                </a:rPr>
                <a:t>    volume = </a:t>
              </a:r>
              <a:r>
                <a:rPr lang="en-SG" sz="1600" b="1" dirty="0" err="1">
                  <a:latin typeface="Courier New" panose="02070309020205020404" pitchFamily="49" charset="0"/>
                  <a:cs typeface="Courier New" panose="02070309020205020404" pitchFamily="49" charset="0"/>
                </a:rPr>
                <a:t>rim_area</a:t>
              </a:r>
              <a:r>
                <a:rPr lang="en-SG" sz="1600" b="1" dirty="0">
                  <a:latin typeface="Courier New" panose="02070309020205020404" pitchFamily="49" charset="0"/>
                  <a:cs typeface="Courier New" panose="02070309020205020404" pitchFamily="49" charset="0"/>
                </a:rPr>
                <a:t> * thickness;</a:t>
              </a:r>
            </a:p>
            <a:p>
              <a:endParaRPr lang="en-SG" sz="1600" b="1" dirty="0">
                <a:latin typeface="Courier New" panose="02070309020205020404" pitchFamily="49" charset="0"/>
                <a:cs typeface="Courier New" panose="02070309020205020404" pitchFamily="49" charset="0"/>
              </a:endParaRP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printf</a:t>
              </a:r>
              <a:r>
                <a:rPr lang="en-SG" sz="1600" b="1" dirty="0">
                  <a:latin typeface="Courier New" panose="02070309020205020404" pitchFamily="49" charset="0"/>
                  <a:cs typeface="Courier New" panose="02070309020205020404" pitchFamily="49" charset="0"/>
                </a:rPr>
                <a:t>(</a:t>
              </a:r>
              <a:r>
                <a:rPr lang="en-SG" sz="1600" b="1" dirty="0">
                  <a:solidFill>
                    <a:srgbClr val="006600"/>
                  </a:solidFill>
                  <a:latin typeface="Courier New" panose="02070309020205020404" pitchFamily="49" charset="0"/>
                  <a:cs typeface="Courier New" panose="02070309020205020404" pitchFamily="49" charset="0"/>
                </a:rPr>
                <a:t>"Volume of washer = </a:t>
              </a:r>
              <a:r>
                <a:rPr lang="en-SG" sz="1600" b="1" dirty="0">
                  <a:solidFill>
                    <a:srgbClr val="FF0000"/>
                  </a:solidFill>
                  <a:latin typeface="Courier New" panose="02070309020205020404" pitchFamily="49" charset="0"/>
                  <a:cs typeface="Courier New" panose="02070309020205020404" pitchFamily="49" charset="0"/>
                </a:rPr>
                <a:t>%.2f\n</a:t>
              </a:r>
              <a:r>
                <a:rPr lang="en-SG" sz="1600" b="1" dirty="0">
                  <a:solidFill>
                    <a:srgbClr val="006600"/>
                  </a:solidFill>
                  <a:latin typeface="Courier New" panose="02070309020205020404" pitchFamily="49" charset="0"/>
                  <a:cs typeface="Courier New" panose="02070309020205020404" pitchFamily="49" charset="0"/>
                </a:rPr>
                <a:t>"</a:t>
              </a:r>
              <a:r>
                <a:rPr lang="en-SG" sz="1600" b="1" dirty="0">
                  <a:latin typeface="Courier New" panose="02070309020205020404" pitchFamily="49" charset="0"/>
                  <a:cs typeface="Courier New" panose="02070309020205020404" pitchFamily="49" charset="0"/>
                </a:rPr>
                <a:t>, volume);</a:t>
              </a:r>
            </a:p>
            <a:p>
              <a:r>
                <a:rPr lang="en-SG" sz="1600" b="1" dirty="0">
                  <a:latin typeface="Courier New" panose="02070309020205020404" pitchFamily="49" charset="0"/>
                  <a:cs typeface="Courier New" panose="02070309020205020404" pitchFamily="49" charset="0"/>
                </a:rPr>
                <a:t>    </a:t>
              </a:r>
              <a:r>
                <a:rPr lang="en-SG" sz="1600" b="1" dirty="0">
                  <a:solidFill>
                    <a:srgbClr val="0000FF"/>
                  </a:solidFill>
                  <a:latin typeface="Courier New" panose="02070309020205020404" pitchFamily="49" charset="0"/>
                  <a:cs typeface="Courier New" panose="02070309020205020404" pitchFamily="49" charset="0"/>
                </a:rPr>
                <a:t>return</a:t>
              </a:r>
              <a:r>
                <a:rPr lang="en-SG" sz="1600" b="1" dirty="0">
                  <a:latin typeface="Courier New" panose="02070309020205020404" pitchFamily="49" charset="0"/>
                  <a:cs typeface="Courier New" panose="02070309020205020404" pitchFamily="49" charset="0"/>
                </a:rPr>
                <a:t> </a:t>
              </a:r>
              <a:r>
                <a:rPr lang="en-SG" sz="1600" b="1" dirty="0">
                  <a:solidFill>
                    <a:srgbClr val="006600"/>
                  </a:solidFill>
                  <a:latin typeface="Courier New" panose="02070309020205020404" pitchFamily="49" charset="0"/>
                  <a:cs typeface="Courier New" panose="02070309020205020404" pitchFamily="49" charset="0"/>
                </a:rPr>
                <a:t>0</a:t>
              </a:r>
              <a:r>
                <a:rPr lang="en-SG" sz="1600" b="1" dirty="0">
                  <a:latin typeface="Courier New" panose="02070309020205020404" pitchFamily="49" charset="0"/>
                  <a:cs typeface="Courier New" panose="02070309020205020404" pitchFamily="49" charset="0"/>
                </a:rPr>
                <a:t>;</a:t>
              </a:r>
            </a:p>
            <a:p>
              <a:r>
                <a:rPr lang="en-SG" sz="1600" b="1" dirty="0">
                  <a:latin typeface="Courier New" panose="02070309020205020404" pitchFamily="49" charset="0"/>
                  <a:cs typeface="Courier New" panose="02070309020205020404" pitchFamily="49" charset="0"/>
                </a:rPr>
                <a:t>}</a:t>
              </a:r>
            </a:p>
            <a:p>
              <a:endParaRPr lang="en-SG" sz="1600" b="1" dirty="0">
                <a:latin typeface="Courier New" panose="02070309020205020404" pitchFamily="49" charset="0"/>
                <a:cs typeface="Courier New" panose="02070309020205020404" pitchFamily="49" charset="0"/>
              </a:endParaRPr>
            </a:p>
            <a:p>
              <a:r>
                <a:rPr lang="en-SG" sz="1600" b="1" dirty="0">
                  <a:solidFill>
                    <a:schemeClr val="accent6">
                      <a:lumMod val="75000"/>
                    </a:schemeClr>
                  </a:solidFill>
                  <a:latin typeface="Courier New" panose="02070309020205020404" pitchFamily="49" charset="0"/>
                  <a:cs typeface="Courier New" panose="02070309020205020404" pitchFamily="49" charset="0"/>
                </a:rPr>
                <a:t>// This function returns the area of a circle</a:t>
              </a:r>
            </a:p>
            <a:p>
              <a:r>
                <a:rPr lang="en-SG" sz="1600" b="1" dirty="0">
                  <a:solidFill>
                    <a:srgbClr val="0000FF"/>
                  </a:solidFill>
                  <a:latin typeface="Courier New" panose="02070309020205020404" pitchFamily="49" charset="0"/>
                  <a:cs typeface="Courier New" panose="02070309020205020404" pitchFamily="49" charset="0"/>
                </a:rPr>
                <a:t>double</a:t>
              </a:r>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circle_area</a:t>
              </a:r>
              <a:r>
                <a:rPr lang="en-SG" sz="1600" b="1" dirty="0">
                  <a:latin typeface="Courier New" panose="02070309020205020404" pitchFamily="49" charset="0"/>
                  <a:cs typeface="Courier New" panose="02070309020205020404" pitchFamily="49" charset="0"/>
                </a:rPr>
                <a:t>(</a:t>
              </a:r>
              <a:r>
                <a:rPr lang="en-SG" sz="1600" b="1" dirty="0">
                  <a:solidFill>
                    <a:srgbClr val="0000FF"/>
                  </a:solidFill>
                  <a:latin typeface="Courier New" panose="02070309020205020404" pitchFamily="49" charset="0"/>
                  <a:cs typeface="Courier New" panose="02070309020205020404" pitchFamily="49" charset="0"/>
                </a:rPr>
                <a:t>double</a:t>
              </a:r>
              <a:r>
                <a:rPr lang="en-SG" sz="1600" b="1" dirty="0">
                  <a:latin typeface="Courier New" panose="02070309020205020404" pitchFamily="49" charset="0"/>
                  <a:cs typeface="Courier New" panose="02070309020205020404" pitchFamily="49" charset="0"/>
                </a:rPr>
                <a:t> diameter) {</a:t>
              </a:r>
            </a:p>
            <a:p>
              <a:r>
                <a:rPr lang="en-SG" sz="1600" b="1" dirty="0">
                  <a:latin typeface="Courier New" panose="02070309020205020404" pitchFamily="49" charset="0"/>
                  <a:cs typeface="Courier New" panose="02070309020205020404" pitchFamily="49" charset="0"/>
                </a:rPr>
                <a:t>    </a:t>
              </a:r>
              <a:r>
                <a:rPr lang="en-SG" sz="1600" b="1" dirty="0">
                  <a:solidFill>
                    <a:srgbClr val="0000FF"/>
                  </a:solidFill>
                  <a:latin typeface="Courier New" panose="02070309020205020404" pitchFamily="49" charset="0"/>
                  <a:cs typeface="Courier New" panose="02070309020205020404" pitchFamily="49" charset="0"/>
                </a:rPr>
                <a:t>return</a:t>
              </a:r>
              <a:r>
                <a:rPr lang="en-SG" sz="1600" b="1" dirty="0">
                  <a:latin typeface="Courier New" panose="02070309020205020404" pitchFamily="49" charset="0"/>
                  <a:cs typeface="Courier New" panose="02070309020205020404" pitchFamily="49" charset="0"/>
                </a:rPr>
                <a:t> PI * pow(diameter/</a:t>
              </a:r>
              <a:r>
                <a:rPr lang="en-SG" sz="1600" b="1" dirty="0">
                  <a:solidFill>
                    <a:srgbClr val="006600"/>
                  </a:solidFill>
                  <a:latin typeface="Courier New" panose="02070309020205020404" pitchFamily="49" charset="0"/>
                  <a:cs typeface="Courier New" panose="02070309020205020404" pitchFamily="49" charset="0"/>
                </a:rPr>
                <a:t>2</a:t>
              </a:r>
              <a:r>
                <a:rPr lang="en-SG" sz="1600" b="1" dirty="0">
                  <a:latin typeface="Courier New" panose="02070309020205020404" pitchFamily="49" charset="0"/>
                  <a:cs typeface="Courier New" panose="02070309020205020404" pitchFamily="49" charset="0"/>
                </a:rPr>
                <a:t>, </a:t>
              </a:r>
              <a:r>
                <a:rPr lang="en-SG" sz="1600" b="1" dirty="0">
                  <a:solidFill>
                    <a:srgbClr val="006600"/>
                  </a:solidFill>
                  <a:latin typeface="Courier New" panose="02070309020205020404" pitchFamily="49" charset="0"/>
                  <a:cs typeface="Courier New" panose="02070309020205020404" pitchFamily="49" charset="0"/>
                </a:rPr>
                <a:t>2</a:t>
              </a:r>
              <a:r>
                <a:rPr lang="en-SG" sz="1600" b="1" dirty="0">
                  <a:latin typeface="Courier New" panose="02070309020205020404" pitchFamily="49" charset="0"/>
                  <a:cs typeface="Courier New" panose="02070309020205020404" pitchFamily="49" charset="0"/>
                </a:rPr>
                <a:t>);</a:t>
              </a:r>
            </a:p>
            <a:p>
              <a:r>
                <a:rPr lang="en-SG" sz="1600" b="1" dirty="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1CC3D6BB-3064-410C-B38D-3918D9AF39B8}"/>
                </a:ext>
              </a:extLst>
            </p:cNvPr>
            <p:cNvSpPr txBox="1"/>
            <p:nvPr/>
          </p:nvSpPr>
          <p:spPr>
            <a:xfrm>
              <a:off x="2684644" y="2269678"/>
              <a:ext cx="1585134" cy="369332"/>
            </a:xfrm>
            <a:prstGeom prst="rect">
              <a:avLst/>
            </a:prstGeom>
            <a:solidFill>
              <a:srgbClr val="FFFF99"/>
            </a:solidFill>
            <a:ln>
              <a:solidFill>
                <a:schemeClr val="tx1"/>
              </a:solidFill>
            </a:ln>
          </p:spPr>
          <p:txBody>
            <a:bodyPr wrap="square" rtlCol="0">
              <a:spAutoFit/>
            </a:bodyPr>
            <a:lstStyle/>
            <a:p>
              <a:r>
                <a:rPr lang="en-US" dirty="0"/>
                <a:t>WasherV2.c</a:t>
              </a:r>
              <a:endParaRPr lang="en-SG" dirty="0"/>
            </a:p>
          </p:txBody>
        </p:sp>
      </p:grpSp>
      <p:sp>
        <p:nvSpPr>
          <p:cNvPr id="2" name="Rectangle: Rounded Corners 1">
            <a:extLst>
              <a:ext uri="{FF2B5EF4-FFF2-40B4-BE49-F238E27FC236}">
                <a16:creationId xmlns:a16="http://schemas.microsoft.com/office/drawing/2014/main" id="{E87DCACD-4F6A-40BB-B6A4-8BB15AB6378A}"/>
              </a:ext>
            </a:extLst>
          </p:cNvPr>
          <p:cNvSpPr/>
          <p:nvPr/>
        </p:nvSpPr>
        <p:spPr>
          <a:xfrm>
            <a:off x="2194560" y="3789680"/>
            <a:ext cx="1889760" cy="27432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Rounded Corners 11">
            <a:extLst>
              <a:ext uri="{FF2B5EF4-FFF2-40B4-BE49-F238E27FC236}">
                <a16:creationId xmlns:a16="http://schemas.microsoft.com/office/drawing/2014/main" id="{EC809267-C06D-4A3D-BDCF-238E878BAC3F}"/>
              </a:ext>
            </a:extLst>
          </p:cNvPr>
          <p:cNvSpPr/>
          <p:nvPr/>
        </p:nvSpPr>
        <p:spPr>
          <a:xfrm>
            <a:off x="4467660" y="3789680"/>
            <a:ext cx="1801060" cy="27432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Line Callout 2 15">
            <a:extLst>
              <a:ext uri="{FF2B5EF4-FFF2-40B4-BE49-F238E27FC236}">
                <a16:creationId xmlns:a16="http://schemas.microsoft.com/office/drawing/2014/main" id="{AF39DDFA-7864-4134-98A8-1DB2299DD52F}"/>
              </a:ext>
            </a:extLst>
          </p:cNvPr>
          <p:cNvSpPr/>
          <p:nvPr/>
        </p:nvSpPr>
        <p:spPr bwMode="auto">
          <a:xfrm>
            <a:off x="4348480" y="2073196"/>
            <a:ext cx="2236119" cy="349518"/>
          </a:xfrm>
          <a:prstGeom prst="borderCallout2">
            <a:avLst>
              <a:gd name="adj1" fmla="val 21941"/>
              <a:gd name="adj2" fmla="val 144"/>
              <a:gd name="adj3" fmla="val 21941"/>
              <a:gd name="adj4" fmla="val -8189"/>
              <a:gd name="adj5" fmla="val 88909"/>
              <a:gd name="adj6" fmla="val -24297"/>
            </a:avLst>
          </a:prstGeom>
          <a:solidFill>
            <a:srgbClr val="CCFFCC"/>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cs typeface="Arial" charset="0"/>
              </a:rPr>
              <a:t>Function prototype</a:t>
            </a:r>
            <a:endParaRPr kumimoji="0" lang="en-SG" sz="1800" b="0" i="0" u="none" strike="noStrike" cap="none" normalizeH="0" baseline="0" dirty="0">
              <a:ln>
                <a:noFill/>
              </a:ln>
              <a:solidFill>
                <a:schemeClr val="tx1"/>
              </a:solidFill>
              <a:effectLst/>
              <a:latin typeface="Arial" charset="0"/>
              <a:cs typeface="Arial" charset="0"/>
            </a:endParaRPr>
          </a:p>
        </p:txBody>
      </p:sp>
      <p:sp>
        <p:nvSpPr>
          <p:cNvPr id="23" name="Line Callout 2 12">
            <a:extLst>
              <a:ext uri="{FF2B5EF4-FFF2-40B4-BE49-F238E27FC236}">
                <a16:creationId xmlns:a16="http://schemas.microsoft.com/office/drawing/2014/main" id="{7BAEAD8B-FCB2-4478-A664-660173A2D74E}"/>
              </a:ext>
            </a:extLst>
          </p:cNvPr>
          <p:cNvSpPr/>
          <p:nvPr/>
        </p:nvSpPr>
        <p:spPr bwMode="auto">
          <a:xfrm>
            <a:off x="5789312" y="5801669"/>
            <a:ext cx="2184648" cy="334370"/>
          </a:xfrm>
          <a:prstGeom prst="borderCallout2">
            <a:avLst>
              <a:gd name="adj1" fmla="val 18750"/>
              <a:gd name="adj2" fmla="val 309"/>
              <a:gd name="adj3" fmla="val 18750"/>
              <a:gd name="adj4" fmla="val -16667"/>
              <a:gd name="adj5" fmla="val 69879"/>
              <a:gd name="adj6" fmla="val -30438"/>
            </a:avLst>
          </a:prstGeom>
          <a:solidFill>
            <a:srgbClr val="CCFFCC"/>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cs typeface="Arial" charset="0"/>
              </a:rPr>
              <a:t>Function definition</a:t>
            </a:r>
            <a:endParaRPr kumimoji="0" lang="en-SG" sz="1800" b="0"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8984149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dissolv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22" grpId="0" animBg="1"/>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3. User-Defined Functions (5/6)</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27</a:t>
            </a:fld>
            <a:endParaRPr dirty="0"/>
          </a:p>
        </p:txBody>
      </p:sp>
      <p:sp>
        <p:nvSpPr>
          <p:cNvPr id="17" name="Content Placeholder 5">
            <a:extLst>
              <a:ext uri="{FF2B5EF4-FFF2-40B4-BE49-F238E27FC236}">
                <a16:creationId xmlns:a16="http://schemas.microsoft.com/office/drawing/2014/main" id="{1CCCA9F3-B190-41AE-8530-8B5380A3DE65}"/>
              </a:ext>
            </a:extLst>
          </p:cNvPr>
          <p:cNvSpPr>
            <a:spLocks noGrp="1"/>
          </p:cNvSpPr>
          <p:nvPr>
            <p:ph idx="1"/>
          </p:nvPr>
        </p:nvSpPr>
        <p:spPr>
          <a:xfrm>
            <a:off x="587375" y="1361439"/>
            <a:ext cx="8229600" cy="4587947"/>
          </a:xfrm>
        </p:spPr>
        <p:txBody>
          <a:bodyPr>
            <a:no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US" dirty="0"/>
              <a:t>It is a good practice to put </a:t>
            </a:r>
            <a:r>
              <a:rPr lang="en-US" dirty="0">
                <a:solidFill>
                  <a:srgbClr val="0000FF"/>
                </a:solidFill>
              </a:rPr>
              <a:t>function prototypes </a:t>
            </a:r>
            <a:r>
              <a:rPr lang="en-US" dirty="0"/>
              <a:t>at the top of the program, </a:t>
            </a:r>
            <a:r>
              <a:rPr lang="en-US" u="sng" dirty="0"/>
              <a:t>before</a:t>
            </a:r>
            <a:r>
              <a:rPr lang="en-US" dirty="0"/>
              <a:t> the main() function, to inform the compiler of the functions that your program may use and their return types and parameter types.</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dirty="0"/>
              <a:t>A function prototype includes only the function’s return type, the function’s name, and the data types of the parameters (names of parameters are optional).</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dirty="0"/>
              <a:t>Function definitions to follow </a:t>
            </a:r>
            <a:r>
              <a:rPr lang="en-US" u="sng" dirty="0"/>
              <a:t>after</a:t>
            </a:r>
            <a:r>
              <a:rPr lang="en-US" dirty="0"/>
              <a:t> the main() function.</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dirty="0"/>
              <a:t>Without function prototypes, you will get error/warning messages from the compiler.</a:t>
            </a:r>
          </a:p>
        </p:txBody>
      </p:sp>
    </p:spTree>
    <p:extLst>
      <p:ext uri="{BB962C8B-B14F-4D97-AF65-F5344CB8AC3E}">
        <p14:creationId xmlns:p14="http://schemas.microsoft.com/office/powerpoint/2010/main" val="129299597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3. User-Defined Functions (6/6)</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28</a:t>
            </a:fld>
            <a:endParaRPr dirty="0"/>
          </a:p>
        </p:txBody>
      </p:sp>
      <p:sp>
        <p:nvSpPr>
          <p:cNvPr id="8" name="Content Placeholder 5">
            <a:extLst>
              <a:ext uri="{FF2B5EF4-FFF2-40B4-BE49-F238E27FC236}">
                <a16:creationId xmlns:a16="http://schemas.microsoft.com/office/drawing/2014/main" id="{0916B710-8834-4C6F-B7DF-15EC2D508FD2}"/>
              </a:ext>
            </a:extLst>
          </p:cNvPr>
          <p:cNvSpPr>
            <a:spLocks noGrp="1"/>
          </p:cNvSpPr>
          <p:nvPr>
            <p:ph idx="1"/>
          </p:nvPr>
        </p:nvSpPr>
        <p:spPr>
          <a:xfrm>
            <a:off x="587375" y="1187452"/>
            <a:ext cx="8229600" cy="1231658"/>
          </a:xfrm>
        </p:spPr>
        <p:txBody>
          <a:bodyPr>
            <a:no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000" dirty="0"/>
              <a:t>Let’s remove (or comment off) the function prototype for </a:t>
            </a:r>
            <a:r>
              <a:rPr lang="en-US" sz="2000" dirty="0" err="1">
                <a:solidFill>
                  <a:srgbClr val="0000FF"/>
                </a:solidFill>
              </a:rPr>
              <a:t>circle_area</a:t>
            </a:r>
            <a:r>
              <a:rPr lang="en-US" sz="2000" dirty="0">
                <a:solidFill>
                  <a:srgbClr val="0000FF"/>
                </a:solidFill>
              </a:rPr>
              <a:t>()</a:t>
            </a:r>
            <a:r>
              <a:rPr lang="en-US" sz="2000" dirty="0"/>
              <a:t> in WashersV2.c</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000" dirty="0"/>
              <a:t>Messages from compiler:</a:t>
            </a:r>
          </a:p>
        </p:txBody>
      </p:sp>
      <p:sp>
        <p:nvSpPr>
          <p:cNvPr id="9" name="TextBox 8">
            <a:extLst>
              <a:ext uri="{FF2B5EF4-FFF2-40B4-BE49-F238E27FC236}">
                <a16:creationId xmlns:a16="http://schemas.microsoft.com/office/drawing/2014/main" id="{F3D35B31-F7F2-45DB-943B-69FBD895ED9B}"/>
              </a:ext>
            </a:extLst>
          </p:cNvPr>
          <p:cNvSpPr txBox="1"/>
          <p:nvPr/>
        </p:nvSpPr>
        <p:spPr>
          <a:xfrm>
            <a:off x="682908" y="2404789"/>
            <a:ext cx="8218024" cy="2092881"/>
          </a:xfrm>
          <a:prstGeom prst="rect">
            <a:avLst/>
          </a:prstGeom>
          <a:solidFill>
            <a:srgbClr val="CCFFCC"/>
          </a:solidFill>
          <a:ln>
            <a:solidFill>
              <a:schemeClr val="tx1"/>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WashersV2.c: In function ‘main’:</a:t>
            </a:r>
          </a:p>
          <a:p>
            <a:r>
              <a:rPr lang="en-US" sz="1600" b="1" dirty="0">
                <a:latin typeface="Courier New" panose="02070309020205020404" pitchFamily="49" charset="0"/>
                <a:cs typeface="Courier New" panose="02070309020205020404" pitchFamily="49" charset="0"/>
              </a:rPr>
              <a:t>WashersV2.c:19:2: warning: implicit declaration of function ‘</a:t>
            </a:r>
            <a:r>
              <a:rPr lang="en-US" sz="1600" b="1" dirty="0" err="1">
                <a:latin typeface="Courier New" panose="02070309020205020404" pitchFamily="49" charset="0"/>
                <a:cs typeface="Courier New" panose="02070309020205020404" pitchFamily="49" charset="0"/>
              </a:rPr>
              <a:t>circle_area</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Wimplicit</a:t>
            </a:r>
            <a:r>
              <a:rPr lang="en-US" sz="1600" b="1" dirty="0">
                <a:latin typeface="Courier New" panose="02070309020205020404" pitchFamily="49" charset="0"/>
                <a:cs typeface="Courier New" panose="02070309020205020404" pitchFamily="49" charset="0"/>
              </a:rPr>
              <a:t>-function-declaration]</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rim_area</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circle_area</a:t>
            </a:r>
            <a:r>
              <a:rPr lang="en-US" sz="1600" b="1" dirty="0">
                <a:latin typeface="Courier New" panose="02070309020205020404" pitchFamily="49" charset="0"/>
                <a:cs typeface="Courier New" panose="02070309020205020404" pitchFamily="49" charset="0"/>
              </a:rPr>
              <a:t>(d2) – </a:t>
            </a:r>
            <a:r>
              <a:rPr lang="en-US" sz="1600" b="1" dirty="0" err="1">
                <a:latin typeface="Courier New" panose="02070309020205020404" pitchFamily="49" charset="0"/>
                <a:cs typeface="Courier New" panose="02070309020205020404" pitchFamily="49" charset="0"/>
              </a:rPr>
              <a:t>circle_area</a:t>
            </a:r>
            <a:r>
              <a:rPr lang="en-US" sz="1600" b="1" dirty="0">
                <a:latin typeface="Courier New" panose="02070309020205020404" pitchFamily="49" charset="0"/>
                <a:cs typeface="Courier New" panose="02070309020205020404" pitchFamily="49" charset="0"/>
              </a:rPr>
              <a:t>(d1);</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WasherV2.c: At top level:</a:t>
            </a:r>
          </a:p>
          <a:p>
            <a:r>
              <a:rPr lang="en-US" sz="1600" b="1" dirty="0">
                <a:latin typeface="Courier New" panose="02070309020205020404" pitchFamily="49" charset="0"/>
                <a:cs typeface="Courier New" panose="02070309020205020404" pitchFamily="49" charset="0"/>
              </a:rPr>
              <a:t>WashersV2.c:27:8: error: conflicting types for ‘circle-area’</a:t>
            </a:r>
          </a:p>
          <a:p>
            <a:r>
              <a:rPr lang="en-US" sz="1600" b="1" dirty="0">
                <a:latin typeface="Courier New" panose="02070309020205020404" pitchFamily="49" charset="0"/>
                <a:cs typeface="Courier New" panose="02070309020205020404" pitchFamily="49" charset="0"/>
              </a:rPr>
              <a:t>:</a:t>
            </a:r>
          </a:p>
        </p:txBody>
      </p:sp>
      <p:sp>
        <p:nvSpPr>
          <p:cNvPr id="10" name="Content Placeholder 5">
            <a:extLst>
              <a:ext uri="{FF2B5EF4-FFF2-40B4-BE49-F238E27FC236}">
                <a16:creationId xmlns:a16="http://schemas.microsoft.com/office/drawing/2014/main" id="{5AC2F416-06F9-47E5-B305-9FFEEFC9C7F1}"/>
              </a:ext>
            </a:extLst>
          </p:cNvPr>
          <p:cNvSpPr txBox="1">
            <a:spLocks/>
          </p:cNvSpPr>
          <p:nvPr/>
        </p:nvSpPr>
        <p:spPr>
          <a:xfrm>
            <a:off x="587375" y="4820328"/>
            <a:ext cx="8229600" cy="1449844"/>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7663" indent="-347663" fontAlgn="auto">
              <a:spcBef>
                <a:spcPts val="1200"/>
              </a:spcBef>
              <a:spcAft>
                <a:spcPts val="0"/>
              </a:spcAft>
              <a:buClr>
                <a:schemeClr val="tx1">
                  <a:lumMod val="90000"/>
                  <a:lumOff val="10000"/>
                </a:schemeClr>
              </a:buClr>
              <a:buSzPct val="100000"/>
              <a:buFont typeface="Wingdings" panose="05000000000000000000" pitchFamily="2" charset="2"/>
              <a:buChar char="§"/>
              <a:defRPr/>
            </a:pPr>
            <a:r>
              <a:rPr lang="en-US" sz="2000" dirty="0"/>
              <a:t>Without function prototype, compiler assumes the default (implicit) return type of </a:t>
            </a:r>
            <a:r>
              <a:rPr lang="en-US" sz="2000" dirty="0" err="1">
                <a:solidFill>
                  <a:srgbClr val="C00000"/>
                </a:solidFill>
              </a:rPr>
              <a:t>int</a:t>
            </a:r>
            <a:r>
              <a:rPr lang="en-US" sz="2000" dirty="0"/>
              <a:t> for </a:t>
            </a:r>
            <a:r>
              <a:rPr lang="en-US" sz="2000" dirty="0" err="1"/>
              <a:t>circle_area</a:t>
            </a:r>
            <a:r>
              <a:rPr lang="en-US" sz="2000" dirty="0"/>
              <a:t>() when the function is used in line 19, which conflicts with the function header of </a:t>
            </a:r>
            <a:r>
              <a:rPr lang="en-US" sz="2000" dirty="0" err="1"/>
              <a:t>circle_area</a:t>
            </a:r>
            <a:r>
              <a:rPr lang="en-US" sz="2000" dirty="0"/>
              <a:t>() when the compiler encounters the function definition later in line 27.</a:t>
            </a:r>
          </a:p>
        </p:txBody>
      </p:sp>
    </p:spTree>
    <p:extLst>
      <p:ext uri="{BB962C8B-B14F-4D97-AF65-F5344CB8AC3E}">
        <p14:creationId xmlns:p14="http://schemas.microsoft.com/office/powerpoint/2010/main" val="3119962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4. Pass-by-Value and Scope Rule </a:t>
            </a:r>
            <a:r>
              <a:rPr lang="en-SG" sz="3200" dirty="0">
                <a:solidFill>
                  <a:srgbClr val="0000FF"/>
                </a:solidFill>
                <a:latin typeface="+mn-lt"/>
              </a:rPr>
              <a:t>(1/4)</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29</a:t>
            </a:fld>
            <a:endParaRPr dirty="0"/>
          </a:p>
        </p:txBody>
      </p:sp>
      <p:sp>
        <p:nvSpPr>
          <p:cNvPr id="12" name="Content Placeholder 5">
            <a:extLst>
              <a:ext uri="{FF2B5EF4-FFF2-40B4-BE49-F238E27FC236}">
                <a16:creationId xmlns:a16="http://schemas.microsoft.com/office/drawing/2014/main" id="{8687F4F9-C4D5-4875-8E21-6956E1B1B2FA}"/>
              </a:ext>
            </a:extLst>
          </p:cNvPr>
          <p:cNvSpPr>
            <a:spLocks noGrp="1"/>
          </p:cNvSpPr>
          <p:nvPr>
            <p:ph idx="1"/>
          </p:nvPr>
        </p:nvSpPr>
        <p:spPr>
          <a:xfrm>
            <a:off x="587375" y="1292772"/>
            <a:ext cx="8229600" cy="867104"/>
          </a:xfrm>
        </p:spPr>
        <p:txBody>
          <a:bodyPr>
            <a:no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GB"/>
              <a:t>In C, the actual parameters are passed to the formal parameters by a mechanism known as </a:t>
            </a:r>
            <a:r>
              <a:rPr lang="en-GB">
                <a:solidFill>
                  <a:srgbClr val="C00000"/>
                </a:solidFill>
              </a:rPr>
              <a:t>pass-by-value</a:t>
            </a:r>
            <a:r>
              <a:rPr lang="en-GB"/>
              <a:t>. </a:t>
            </a:r>
          </a:p>
        </p:txBody>
      </p:sp>
      <p:sp>
        <p:nvSpPr>
          <p:cNvPr id="13" name="[TextBox 1]">
            <a:extLst>
              <a:ext uri="{FF2B5EF4-FFF2-40B4-BE49-F238E27FC236}">
                <a16:creationId xmlns:a16="http://schemas.microsoft.com/office/drawing/2014/main" id="{B8A02820-FAE6-4D77-A1FB-A4D17B14ECEC}"/>
              </a:ext>
            </a:extLst>
          </p:cNvPr>
          <p:cNvSpPr txBox="1"/>
          <p:nvPr/>
        </p:nvSpPr>
        <p:spPr>
          <a:xfrm>
            <a:off x="466286" y="4401508"/>
            <a:ext cx="5808389" cy="1477328"/>
          </a:xfrm>
          <a:prstGeom prst="rect">
            <a:avLst/>
          </a:prstGeom>
          <a:solidFill>
            <a:srgbClr val="FFFFCC"/>
          </a:solidFill>
          <a:ln>
            <a:solidFill>
              <a:schemeClr val="tx1"/>
            </a:solidFill>
          </a:ln>
        </p:spPr>
        <p:txBody>
          <a:bodyPr wrap="square" rtlCol="0">
            <a:spAutoFit/>
          </a:bodyPr>
          <a:lstStyle/>
          <a:p>
            <a:pPr>
              <a:tabLst>
                <a:tab pos="231775" algn="l"/>
                <a:tab pos="465138" algn="l"/>
                <a:tab pos="682625" algn="l"/>
              </a:tabLst>
            </a:pPr>
            <a:r>
              <a:rPr lang="en-US" sz="1600" b="1">
                <a:solidFill>
                  <a:srgbClr val="0000FF"/>
                </a:solidFill>
                <a:latin typeface="Courier New" panose="02070309020205020404" pitchFamily="49" charset="0"/>
                <a:cs typeface="Courier New" panose="02070309020205020404" pitchFamily="49" charset="0"/>
              </a:rPr>
              <a:t>double</a:t>
            </a:r>
            <a:r>
              <a:rPr lang="en-US" sz="1600" b="1">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sqrt_sum_square</a:t>
            </a:r>
            <a:r>
              <a:rPr lang="en-US" sz="1600" b="1" dirty="0">
                <a:latin typeface="Courier New" panose="02070309020205020404" pitchFamily="49" charset="0"/>
                <a:cs typeface="Courier New" panose="02070309020205020404" pitchFamily="49" charset="0"/>
              </a:rPr>
              <a:t>(</a:t>
            </a:r>
            <a:r>
              <a:rPr lang="en-US" sz="1600" b="1" dirty="0">
                <a:solidFill>
                  <a:srgbClr val="0000FF"/>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x, </a:t>
            </a:r>
            <a:r>
              <a:rPr lang="en-US" sz="1600" b="1" dirty="0">
                <a:solidFill>
                  <a:srgbClr val="0000FF"/>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y) {</a:t>
            </a:r>
          </a:p>
          <a:p>
            <a:pPr>
              <a:tabLst>
                <a:tab pos="231775" algn="l"/>
                <a:tab pos="465138" algn="l"/>
                <a:tab pos="682625" algn="l"/>
              </a:tabLst>
            </a:pPr>
            <a:endParaRPr lang="en-US" sz="10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sum_square</a:t>
            </a:r>
            <a:r>
              <a:rPr lang="en-US" sz="1600" b="1">
                <a:latin typeface="Courier New" panose="02070309020205020404" pitchFamily="49" charset="0"/>
                <a:cs typeface="Courier New" panose="02070309020205020404" pitchFamily="49" charset="0"/>
              </a:rPr>
              <a:t>;  </a:t>
            </a:r>
            <a:endParaRPr lang="en-US" sz="10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sum_square</a:t>
            </a:r>
            <a:r>
              <a:rPr lang="en-US" sz="1600" b="1" dirty="0">
                <a:latin typeface="Courier New" panose="02070309020205020404" pitchFamily="49" charset="0"/>
                <a:cs typeface="Courier New" panose="02070309020205020404" pitchFamily="49" charset="0"/>
              </a:rPr>
              <a:t> = pow(x,</a:t>
            </a:r>
            <a:r>
              <a:rPr lang="en-US" sz="1600" b="1" dirty="0">
                <a:solidFill>
                  <a:srgbClr val="006600"/>
                </a:solidFill>
                <a:latin typeface="Courier New" panose="02070309020205020404" pitchFamily="49" charset="0"/>
                <a:cs typeface="Courier New" panose="02070309020205020404" pitchFamily="49" charset="0"/>
              </a:rPr>
              <a:t>2</a:t>
            </a:r>
            <a:r>
              <a:rPr lang="en-US" sz="1600" b="1" dirty="0">
                <a:latin typeface="Courier New" panose="02070309020205020404" pitchFamily="49" charset="0"/>
                <a:cs typeface="Courier New" panose="02070309020205020404" pitchFamily="49" charset="0"/>
              </a:rPr>
              <a:t>) + pow(y,</a:t>
            </a:r>
            <a:r>
              <a:rPr lang="en-US" sz="1600" b="1" dirty="0">
                <a:solidFill>
                  <a:srgbClr val="006600"/>
                </a:solidFill>
                <a:latin typeface="Courier New" panose="02070309020205020404" pitchFamily="49" charset="0"/>
                <a:cs typeface="Courier New" panose="02070309020205020404" pitchFamily="49" charset="0"/>
              </a:rPr>
              <a:t>2</a:t>
            </a: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sqrt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sum_square</a:t>
            </a: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a:t>
            </a:r>
          </a:p>
        </p:txBody>
      </p:sp>
      <p:sp>
        <p:nvSpPr>
          <p:cNvPr id="15" name="[TextBox 1]">
            <a:extLst>
              <a:ext uri="{FF2B5EF4-FFF2-40B4-BE49-F238E27FC236}">
                <a16:creationId xmlns:a16="http://schemas.microsoft.com/office/drawing/2014/main" id="{97E53731-F659-4C5C-960D-E7A3AF3C6286}"/>
              </a:ext>
            </a:extLst>
          </p:cNvPr>
          <p:cNvSpPr txBox="1"/>
          <p:nvPr/>
        </p:nvSpPr>
        <p:spPr>
          <a:xfrm>
            <a:off x="466286" y="2260412"/>
            <a:ext cx="5808389" cy="1723549"/>
          </a:xfrm>
          <a:prstGeom prst="rect">
            <a:avLst/>
          </a:prstGeom>
          <a:solidFill>
            <a:srgbClr val="FFFFCC"/>
          </a:solidFill>
          <a:ln>
            <a:solidFill>
              <a:schemeClr val="tx1"/>
            </a:solidFill>
          </a:ln>
        </p:spPr>
        <p:txBody>
          <a:bodyPr wrap="square" rtlCol="0">
            <a:spAutoFit/>
          </a:bodyPr>
          <a:lstStyle/>
          <a:p>
            <a:pPr>
              <a:tabLst>
                <a:tab pos="231775" algn="l"/>
                <a:tab pos="465138" algn="l"/>
                <a:tab pos="682625" algn="l"/>
              </a:tabLst>
            </a:pP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r>
              <a:rPr lang="en-US" sz="1600" b="1" dirty="0">
                <a:solidFill>
                  <a:srgbClr val="0000FF"/>
                </a:solidFill>
                <a:latin typeface="Courier New" panose="02070309020205020404" pitchFamily="49" charset="0"/>
                <a:cs typeface="Courier New" panose="02070309020205020404" pitchFamily="49" charset="0"/>
              </a:rPr>
              <a:t>void</a:t>
            </a:r>
            <a:r>
              <a:rPr lang="en-US" sz="1600" b="1" dirty="0">
                <a:latin typeface="Courier New" panose="02070309020205020404" pitchFamily="49" charset="0"/>
                <a:cs typeface="Courier New" panose="02070309020205020404" pitchFamily="49" charset="0"/>
              </a:rPr>
              <a:t>) {</a:t>
            </a:r>
          </a:p>
          <a:p>
            <a:pPr>
              <a:tabLst>
                <a:tab pos="231775" algn="l"/>
                <a:tab pos="465138" algn="l"/>
                <a:tab pos="682625" algn="l"/>
              </a:tabLst>
            </a:pPr>
            <a:endParaRPr lang="en-US" sz="10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a = </a:t>
            </a:r>
            <a:r>
              <a:rPr lang="en-US" sz="1600" b="1" dirty="0">
                <a:solidFill>
                  <a:srgbClr val="006600"/>
                </a:solidFill>
                <a:latin typeface="Courier New" panose="02070309020205020404" pitchFamily="49" charset="0"/>
                <a:cs typeface="Courier New" panose="02070309020205020404" pitchFamily="49" charset="0"/>
              </a:rPr>
              <a:t>10.5</a:t>
            </a:r>
            <a:r>
              <a:rPr lang="en-US" sz="1600" b="1" dirty="0">
                <a:latin typeface="Courier New" panose="02070309020205020404" pitchFamily="49" charset="0"/>
                <a:cs typeface="Courier New" panose="02070309020205020404" pitchFamily="49" charset="0"/>
              </a:rPr>
              <a:t>, b = </a:t>
            </a:r>
            <a:r>
              <a:rPr lang="en-US" sz="1600" b="1" dirty="0">
                <a:solidFill>
                  <a:srgbClr val="006600"/>
                </a:solidFill>
                <a:latin typeface="Courier New" panose="02070309020205020404" pitchFamily="49" charset="0"/>
                <a:cs typeface="Courier New" panose="02070309020205020404" pitchFamily="49" charset="0"/>
              </a:rPr>
              <a:t>7.8</a:t>
            </a:r>
            <a:r>
              <a:rPr lang="en-US" sz="1600" b="1" dirty="0">
                <a:latin typeface="Courier New" panose="02070309020205020404" pitchFamily="49" charset="0"/>
                <a:cs typeface="Courier New" panose="02070309020205020404" pitchFamily="49" charset="0"/>
              </a:rPr>
              <a:t>;</a:t>
            </a:r>
            <a:endParaRPr lang="en-US" sz="10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.2f\n</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sqrt_sum_square</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3.2</a:t>
            </a:r>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12/5</a:t>
            </a: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.2f\n</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sqrt_sum_square</a:t>
            </a:r>
            <a:r>
              <a:rPr lang="en-US" sz="1600" b="1" dirty="0">
                <a:latin typeface="Courier New" panose="02070309020205020404" pitchFamily="49" charset="0"/>
                <a:cs typeface="Courier New" panose="02070309020205020404" pitchFamily="49" charset="0"/>
              </a:rPr>
              <a:t>(a, </a:t>
            </a:r>
            <a:r>
              <a:rPr lang="en-US" sz="1600" b="1" dirty="0" err="1">
                <a:latin typeface="Courier New" panose="02070309020205020404" pitchFamily="49" charset="0"/>
                <a:cs typeface="Courier New" panose="02070309020205020404" pitchFamily="49" charset="0"/>
              </a:rPr>
              <a:t>a+b</a:t>
            </a: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0</a:t>
            </a: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a:t>
            </a:r>
          </a:p>
        </p:txBody>
      </p:sp>
      <p:cxnSp>
        <p:nvCxnSpPr>
          <p:cNvPr id="16" name="[Straight Arrow Connector 2]">
            <a:extLst>
              <a:ext uri="{FF2B5EF4-FFF2-40B4-BE49-F238E27FC236}">
                <a16:creationId xmlns:a16="http://schemas.microsoft.com/office/drawing/2014/main" id="{ACBE34BE-9C48-4A16-B915-40904F701A66}"/>
              </a:ext>
            </a:extLst>
          </p:cNvPr>
          <p:cNvCxnSpPr/>
          <p:nvPr/>
        </p:nvCxnSpPr>
        <p:spPr>
          <a:xfrm>
            <a:off x="296525" y="3068960"/>
            <a:ext cx="378373"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E589A34-218C-4BD1-8B93-5D2057A01B9A}"/>
              </a:ext>
            </a:extLst>
          </p:cNvPr>
          <p:cNvGrpSpPr/>
          <p:nvPr/>
        </p:nvGrpSpPr>
        <p:grpSpPr>
          <a:xfrm>
            <a:off x="6482254" y="2116363"/>
            <a:ext cx="1923389" cy="751551"/>
            <a:chOff x="6482254" y="2116363"/>
            <a:chExt cx="1923389" cy="751551"/>
          </a:xfrm>
        </p:grpSpPr>
        <p:sp>
          <p:nvSpPr>
            <p:cNvPr id="18" name="Rectangle 17">
              <a:extLst>
                <a:ext uri="{FF2B5EF4-FFF2-40B4-BE49-F238E27FC236}">
                  <a16:creationId xmlns:a16="http://schemas.microsoft.com/office/drawing/2014/main" id="{9C4F8243-43A5-4CC1-9FA8-7103116DB1B5}"/>
                </a:ext>
              </a:extLst>
            </p:cNvPr>
            <p:cNvSpPr/>
            <p:nvPr/>
          </p:nvSpPr>
          <p:spPr>
            <a:xfrm>
              <a:off x="6731875" y="2478157"/>
              <a:ext cx="719959" cy="3724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BC5820E-E664-4919-ADFC-6784575D2C46}"/>
                </a:ext>
              </a:extLst>
            </p:cNvPr>
            <p:cNvSpPr txBox="1"/>
            <p:nvPr/>
          </p:nvSpPr>
          <p:spPr>
            <a:xfrm>
              <a:off x="6482254" y="2116363"/>
              <a:ext cx="299545" cy="369332"/>
            </a:xfrm>
            <a:prstGeom prst="rect">
              <a:avLst/>
            </a:prstGeom>
            <a:noFill/>
          </p:spPr>
          <p:txBody>
            <a:bodyPr wrap="square" rtlCol="0">
              <a:spAutoFit/>
            </a:bodyPr>
            <a:lstStyle/>
            <a:p>
              <a:r>
                <a:rPr lang="en-US"/>
                <a:t>a</a:t>
              </a:r>
            </a:p>
          </p:txBody>
        </p:sp>
        <p:sp>
          <p:nvSpPr>
            <p:cNvPr id="20" name="TextBox 19">
              <a:extLst>
                <a:ext uri="{FF2B5EF4-FFF2-40B4-BE49-F238E27FC236}">
                  <a16:creationId xmlns:a16="http://schemas.microsoft.com/office/drawing/2014/main" id="{76E9ED06-CB18-4E90-9A68-72AA12DD34B9}"/>
                </a:ext>
              </a:extLst>
            </p:cNvPr>
            <p:cNvSpPr txBox="1"/>
            <p:nvPr/>
          </p:nvSpPr>
          <p:spPr>
            <a:xfrm>
              <a:off x="7485991" y="2120483"/>
              <a:ext cx="299545" cy="369332"/>
            </a:xfrm>
            <a:prstGeom prst="rect">
              <a:avLst/>
            </a:prstGeom>
            <a:noFill/>
          </p:spPr>
          <p:txBody>
            <a:bodyPr wrap="square" rtlCol="0">
              <a:spAutoFit/>
            </a:bodyPr>
            <a:lstStyle/>
            <a:p>
              <a:r>
                <a:rPr lang="en-US"/>
                <a:t>b</a:t>
              </a:r>
            </a:p>
          </p:txBody>
        </p:sp>
        <p:sp>
          <p:nvSpPr>
            <p:cNvPr id="22" name="TextBox 21">
              <a:extLst>
                <a:ext uri="{FF2B5EF4-FFF2-40B4-BE49-F238E27FC236}">
                  <a16:creationId xmlns:a16="http://schemas.microsoft.com/office/drawing/2014/main" id="{EAACC04A-ABD5-4DE2-A787-82E2892FBAA4}"/>
                </a:ext>
              </a:extLst>
            </p:cNvPr>
            <p:cNvSpPr txBox="1"/>
            <p:nvPr/>
          </p:nvSpPr>
          <p:spPr>
            <a:xfrm>
              <a:off x="6723987" y="2489815"/>
              <a:ext cx="743605" cy="369332"/>
            </a:xfrm>
            <a:prstGeom prst="rect">
              <a:avLst/>
            </a:prstGeom>
            <a:noFill/>
          </p:spPr>
          <p:txBody>
            <a:bodyPr wrap="square" rtlCol="0">
              <a:spAutoFit/>
            </a:bodyPr>
            <a:lstStyle/>
            <a:p>
              <a:pPr algn="ctr"/>
              <a:r>
                <a:rPr lang="en-US"/>
                <a:t>10.5</a:t>
              </a:r>
            </a:p>
          </p:txBody>
        </p:sp>
        <p:sp>
          <p:nvSpPr>
            <p:cNvPr id="23" name="TextBox 22">
              <a:extLst>
                <a:ext uri="{FF2B5EF4-FFF2-40B4-BE49-F238E27FC236}">
                  <a16:creationId xmlns:a16="http://schemas.microsoft.com/office/drawing/2014/main" id="{E4CD027F-F209-48BE-A01B-1BFF8257AAC1}"/>
                </a:ext>
              </a:extLst>
            </p:cNvPr>
            <p:cNvSpPr txBox="1"/>
            <p:nvPr/>
          </p:nvSpPr>
          <p:spPr>
            <a:xfrm>
              <a:off x="7662038" y="2498582"/>
              <a:ext cx="743605" cy="369332"/>
            </a:xfrm>
            <a:prstGeom prst="rect">
              <a:avLst/>
            </a:prstGeom>
            <a:noFill/>
          </p:spPr>
          <p:txBody>
            <a:bodyPr wrap="square" rtlCol="0">
              <a:spAutoFit/>
            </a:bodyPr>
            <a:lstStyle/>
            <a:p>
              <a:pPr algn="ctr"/>
              <a:r>
                <a:rPr lang="en-US"/>
                <a:t>7.8</a:t>
              </a:r>
            </a:p>
          </p:txBody>
        </p:sp>
        <p:sp>
          <p:nvSpPr>
            <p:cNvPr id="24" name="Rectangle 23">
              <a:extLst>
                <a:ext uri="{FF2B5EF4-FFF2-40B4-BE49-F238E27FC236}">
                  <a16:creationId xmlns:a16="http://schemas.microsoft.com/office/drawing/2014/main" id="{61A5B6F5-3E79-42EA-99F7-E16DA9A6C46F}"/>
                </a:ext>
              </a:extLst>
            </p:cNvPr>
            <p:cNvSpPr/>
            <p:nvPr/>
          </p:nvSpPr>
          <p:spPr>
            <a:xfrm>
              <a:off x="7662038" y="2478156"/>
              <a:ext cx="719959" cy="3724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CE5A6D34-3DAF-4683-93C8-DCA54EE79687}"/>
              </a:ext>
            </a:extLst>
          </p:cNvPr>
          <p:cNvSpPr txBox="1"/>
          <p:nvPr/>
        </p:nvSpPr>
        <p:spPr>
          <a:xfrm>
            <a:off x="6858013" y="3314191"/>
            <a:ext cx="1600198" cy="369332"/>
          </a:xfrm>
          <a:prstGeom prst="rect">
            <a:avLst/>
          </a:prstGeom>
          <a:noFill/>
        </p:spPr>
        <p:txBody>
          <a:bodyPr wrap="square" rtlCol="0">
            <a:spAutoFit/>
          </a:bodyPr>
          <a:lstStyle/>
          <a:p>
            <a:pPr algn="ctr"/>
            <a:r>
              <a:rPr lang="en-US"/>
              <a:t>3.2 and 2.0</a:t>
            </a:r>
          </a:p>
        </p:txBody>
      </p:sp>
      <p:sp>
        <p:nvSpPr>
          <p:cNvPr id="26" name="TextBox 25">
            <a:extLst>
              <a:ext uri="{FF2B5EF4-FFF2-40B4-BE49-F238E27FC236}">
                <a16:creationId xmlns:a16="http://schemas.microsoft.com/office/drawing/2014/main" id="{8E03C0F8-45CB-412A-AC71-C067AE48AEC7}"/>
              </a:ext>
            </a:extLst>
          </p:cNvPr>
          <p:cNvSpPr txBox="1"/>
          <p:nvPr/>
        </p:nvSpPr>
        <p:spPr>
          <a:xfrm>
            <a:off x="6808089" y="5048440"/>
            <a:ext cx="743605" cy="369332"/>
          </a:xfrm>
          <a:prstGeom prst="rect">
            <a:avLst/>
          </a:prstGeom>
          <a:noFill/>
        </p:spPr>
        <p:txBody>
          <a:bodyPr wrap="square" rtlCol="0">
            <a:spAutoFit/>
          </a:bodyPr>
          <a:lstStyle/>
          <a:p>
            <a:pPr algn="ctr"/>
            <a:r>
              <a:rPr lang="en-US"/>
              <a:t>3.2</a:t>
            </a:r>
          </a:p>
        </p:txBody>
      </p:sp>
      <p:sp>
        <p:nvSpPr>
          <p:cNvPr id="27" name="TextBox 26">
            <a:extLst>
              <a:ext uri="{FF2B5EF4-FFF2-40B4-BE49-F238E27FC236}">
                <a16:creationId xmlns:a16="http://schemas.microsoft.com/office/drawing/2014/main" id="{363FC719-6436-4262-B1B8-E4CB1293082F}"/>
              </a:ext>
            </a:extLst>
          </p:cNvPr>
          <p:cNvSpPr txBox="1"/>
          <p:nvPr/>
        </p:nvSpPr>
        <p:spPr>
          <a:xfrm>
            <a:off x="6478319" y="2944859"/>
            <a:ext cx="2130974" cy="369332"/>
          </a:xfrm>
          <a:prstGeom prst="rect">
            <a:avLst/>
          </a:prstGeom>
          <a:noFill/>
        </p:spPr>
        <p:txBody>
          <a:bodyPr wrap="square" rtlCol="0">
            <a:spAutoFit/>
          </a:bodyPr>
          <a:lstStyle/>
          <a:p>
            <a:r>
              <a:rPr lang="en-US">
                <a:solidFill>
                  <a:srgbClr val="0000FF"/>
                </a:solidFill>
              </a:rPr>
              <a:t>Actual parameters:</a:t>
            </a:r>
          </a:p>
        </p:txBody>
      </p:sp>
      <p:sp>
        <p:nvSpPr>
          <p:cNvPr id="28" name="TextBox 27">
            <a:extLst>
              <a:ext uri="{FF2B5EF4-FFF2-40B4-BE49-F238E27FC236}">
                <a16:creationId xmlns:a16="http://schemas.microsoft.com/office/drawing/2014/main" id="{628F5038-8235-40C4-A4C5-0C827E6AE08F}"/>
              </a:ext>
            </a:extLst>
          </p:cNvPr>
          <p:cNvSpPr txBox="1"/>
          <p:nvPr/>
        </p:nvSpPr>
        <p:spPr>
          <a:xfrm>
            <a:off x="7722484" y="5048440"/>
            <a:ext cx="743605" cy="369332"/>
          </a:xfrm>
          <a:prstGeom prst="rect">
            <a:avLst/>
          </a:prstGeom>
          <a:noFill/>
        </p:spPr>
        <p:txBody>
          <a:bodyPr wrap="square" rtlCol="0">
            <a:spAutoFit/>
          </a:bodyPr>
          <a:lstStyle/>
          <a:p>
            <a:pPr algn="ctr"/>
            <a:r>
              <a:rPr lang="en-US"/>
              <a:t>2.0</a:t>
            </a:r>
          </a:p>
        </p:txBody>
      </p:sp>
      <p:grpSp>
        <p:nvGrpSpPr>
          <p:cNvPr id="29" name="Group 28">
            <a:extLst>
              <a:ext uri="{FF2B5EF4-FFF2-40B4-BE49-F238E27FC236}">
                <a16:creationId xmlns:a16="http://schemas.microsoft.com/office/drawing/2014/main" id="{AE9544D1-B5C3-43E4-9D39-B427F05739A7}"/>
              </a:ext>
            </a:extLst>
          </p:cNvPr>
          <p:cNvGrpSpPr/>
          <p:nvPr/>
        </p:nvGrpSpPr>
        <p:grpSpPr>
          <a:xfrm>
            <a:off x="6558467" y="4364521"/>
            <a:ext cx="2364815" cy="1044690"/>
            <a:chOff x="6558467" y="4364521"/>
            <a:chExt cx="2364815" cy="1044690"/>
          </a:xfrm>
        </p:grpSpPr>
        <p:sp>
          <p:nvSpPr>
            <p:cNvPr id="30" name="Rectangle 29">
              <a:extLst>
                <a:ext uri="{FF2B5EF4-FFF2-40B4-BE49-F238E27FC236}">
                  <a16:creationId xmlns:a16="http://schemas.microsoft.com/office/drawing/2014/main" id="{4F2D32DA-B207-4287-9079-C27426361643}"/>
                </a:ext>
              </a:extLst>
            </p:cNvPr>
            <p:cNvSpPr/>
            <p:nvPr/>
          </p:nvSpPr>
          <p:spPr>
            <a:xfrm>
              <a:off x="6808089" y="5036782"/>
              <a:ext cx="719959" cy="3724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D30D454-326B-4049-8AF1-F682A14958CA}"/>
                </a:ext>
              </a:extLst>
            </p:cNvPr>
            <p:cNvSpPr txBox="1"/>
            <p:nvPr/>
          </p:nvSpPr>
          <p:spPr>
            <a:xfrm>
              <a:off x="6558468" y="4674988"/>
              <a:ext cx="299545" cy="369332"/>
            </a:xfrm>
            <a:prstGeom prst="rect">
              <a:avLst/>
            </a:prstGeom>
            <a:noFill/>
          </p:spPr>
          <p:txBody>
            <a:bodyPr wrap="square" rtlCol="0">
              <a:spAutoFit/>
            </a:bodyPr>
            <a:lstStyle/>
            <a:p>
              <a:r>
                <a:rPr lang="en-US"/>
                <a:t>x</a:t>
              </a:r>
            </a:p>
          </p:txBody>
        </p:sp>
        <p:sp>
          <p:nvSpPr>
            <p:cNvPr id="32" name="TextBox 31">
              <a:extLst>
                <a:ext uri="{FF2B5EF4-FFF2-40B4-BE49-F238E27FC236}">
                  <a16:creationId xmlns:a16="http://schemas.microsoft.com/office/drawing/2014/main" id="{26E3FB98-1D46-47E8-A3BD-784CDB4FC0EB}"/>
                </a:ext>
              </a:extLst>
            </p:cNvPr>
            <p:cNvSpPr txBox="1"/>
            <p:nvPr/>
          </p:nvSpPr>
          <p:spPr>
            <a:xfrm>
              <a:off x="7562205" y="4679108"/>
              <a:ext cx="299545" cy="369332"/>
            </a:xfrm>
            <a:prstGeom prst="rect">
              <a:avLst/>
            </a:prstGeom>
            <a:noFill/>
          </p:spPr>
          <p:txBody>
            <a:bodyPr wrap="square" rtlCol="0">
              <a:spAutoFit/>
            </a:bodyPr>
            <a:lstStyle/>
            <a:p>
              <a:r>
                <a:rPr lang="en-US"/>
                <a:t>y</a:t>
              </a:r>
            </a:p>
          </p:txBody>
        </p:sp>
        <p:sp>
          <p:nvSpPr>
            <p:cNvPr id="33" name="Rectangle 32">
              <a:extLst>
                <a:ext uri="{FF2B5EF4-FFF2-40B4-BE49-F238E27FC236}">
                  <a16:creationId xmlns:a16="http://schemas.microsoft.com/office/drawing/2014/main" id="{9B894007-AD25-4FB4-A8AF-09138557F5B5}"/>
                </a:ext>
              </a:extLst>
            </p:cNvPr>
            <p:cNvSpPr/>
            <p:nvPr/>
          </p:nvSpPr>
          <p:spPr>
            <a:xfrm>
              <a:off x="7738252" y="5036781"/>
              <a:ext cx="719959" cy="3724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B8F8E22A-B71D-433D-85B5-D0E926A1B2DF}"/>
                </a:ext>
              </a:extLst>
            </p:cNvPr>
            <p:cNvSpPr txBox="1"/>
            <p:nvPr/>
          </p:nvSpPr>
          <p:spPr>
            <a:xfrm>
              <a:off x="6558467" y="4364521"/>
              <a:ext cx="2364815" cy="369332"/>
            </a:xfrm>
            <a:prstGeom prst="rect">
              <a:avLst/>
            </a:prstGeom>
            <a:noFill/>
          </p:spPr>
          <p:txBody>
            <a:bodyPr wrap="square" rtlCol="0">
              <a:spAutoFit/>
            </a:bodyPr>
            <a:lstStyle/>
            <a:p>
              <a:r>
                <a:rPr lang="en-US">
                  <a:solidFill>
                    <a:srgbClr val="0000FF"/>
                  </a:solidFill>
                </a:rPr>
                <a:t>Formal parameters:</a:t>
              </a:r>
            </a:p>
          </p:txBody>
        </p:sp>
      </p:grpSp>
      <p:sp>
        <p:nvSpPr>
          <p:cNvPr id="35" name="TextBox 34">
            <a:extLst>
              <a:ext uri="{FF2B5EF4-FFF2-40B4-BE49-F238E27FC236}">
                <a16:creationId xmlns:a16="http://schemas.microsoft.com/office/drawing/2014/main" id="{9573B6C4-AE50-4D28-A39A-1C9BCB2F20D6}"/>
              </a:ext>
            </a:extLst>
          </p:cNvPr>
          <p:cNvSpPr txBox="1"/>
          <p:nvPr/>
        </p:nvSpPr>
        <p:spPr>
          <a:xfrm>
            <a:off x="6802847" y="5026813"/>
            <a:ext cx="743605" cy="369332"/>
          </a:xfrm>
          <a:prstGeom prst="rect">
            <a:avLst/>
          </a:prstGeom>
          <a:noFill/>
        </p:spPr>
        <p:txBody>
          <a:bodyPr wrap="square" rtlCol="0">
            <a:spAutoFit/>
          </a:bodyPr>
          <a:lstStyle/>
          <a:p>
            <a:pPr algn="ctr"/>
            <a:r>
              <a:rPr lang="en-US"/>
              <a:t>10.5</a:t>
            </a:r>
          </a:p>
        </p:txBody>
      </p:sp>
      <p:sp>
        <p:nvSpPr>
          <p:cNvPr id="36" name="TextBox 35">
            <a:extLst>
              <a:ext uri="{FF2B5EF4-FFF2-40B4-BE49-F238E27FC236}">
                <a16:creationId xmlns:a16="http://schemas.microsoft.com/office/drawing/2014/main" id="{432C2627-B8EC-403D-A308-D82B2A347A1C}"/>
              </a:ext>
            </a:extLst>
          </p:cNvPr>
          <p:cNvSpPr txBox="1"/>
          <p:nvPr/>
        </p:nvSpPr>
        <p:spPr>
          <a:xfrm>
            <a:off x="7722483" y="5036781"/>
            <a:ext cx="743605" cy="369332"/>
          </a:xfrm>
          <a:prstGeom prst="rect">
            <a:avLst/>
          </a:prstGeom>
          <a:noFill/>
        </p:spPr>
        <p:txBody>
          <a:bodyPr wrap="square" rtlCol="0">
            <a:spAutoFit/>
          </a:bodyPr>
          <a:lstStyle/>
          <a:p>
            <a:pPr algn="ctr"/>
            <a:r>
              <a:rPr lang="en-US"/>
              <a:t>18.3</a:t>
            </a:r>
          </a:p>
        </p:txBody>
      </p:sp>
      <p:cxnSp>
        <p:nvCxnSpPr>
          <p:cNvPr id="37" name="Straight Arrow Connector 36">
            <a:extLst>
              <a:ext uri="{FF2B5EF4-FFF2-40B4-BE49-F238E27FC236}">
                <a16:creationId xmlns:a16="http://schemas.microsoft.com/office/drawing/2014/main" id="{F52EC218-6B34-4BC6-985B-265D9D3436F7}"/>
              </a:ext>
            </a:extLst>
          </p:cNvPr>
          <p:cNvCxnSpPr/>
          <p:nvPr/>
        </p:nvCxnSpPr>
        <p:spPr>
          <a:xfrm>
            <a:off x="296525" y="3287854"/>
            <a:ext cx="378373"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83C03BB-E704-4C30-B8E8-9A3150F8B46A}"/>
              </a:ext>
            </a:extLst>
          </p:cNvPr>
          <p:cNvSpPr txBox="1"/>
          <p:nvPr/>
        </p:nvSpPr>
        <p:spPr>
          <a:xfrm>
            <a:off x="6758148" y="3314191"/>
            <a:ext cx="1785442" cy="369332"/>
          </a:xfrm>
          <a:prstGeom prst="rect">
            <a:avLst/>
          </a:prstGeom>
          <a:noFill/>
        </p:spPr>
        <p:txBody>
          <a:bodyPr wrap="square" rtlCol="0">
            <a:spAutoFit/>
          </a:bodyPr>
          <a:lstStyle/>
          <a:p>
            <a:pPr algn="ctr"/>
            <a:r>
              <a:rPr lang="en-US"/>
              <a:t>10.5 and 18.3</a:t>
            </a:r>
          </a:p>
        </p:txBody>
      </p:sp>
    </p:spTree>
    <p:extLst>
      <p:ext uri="{BB962C8B-B14F-4D97-AF65-F5344CB8AC3E}">
        <p14:creationId xmlns:p14="http://schemas.microsoft.com/office/powerpoint/2010/main" val="26769652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dissolve">
                                      <p:cBhvr>
                                        <p:cTn id="11" dur="500"/>
                                        <p:tgtEl>
                                          <p:spTgt spid="27"/>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dissolve">
                                      <p:cBhvr>
                                        <p:cTn id="14" dur="500"/>
                                        <p:tgtEl>
                                          <p:spTgt spid="25"/>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dissolv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dissolve">
                                      <p:cBhvr>
                                        <p:cTn id="31" dur="500"/>
                                        <p:tgtEl>
                                          <p:spTgt spid="37"/>
                                        </p:tgtEl>
                                      </p:cBhvr>
                                    </p:animEffect>
                                  </p:childTnLst>
                                </p:cTn>
                              </p:par>
                            </p:childTnLst>
                          </p:cTn>
                        </p:par>
                        <p:par>
                          <p:cTn id="32" fill="hold">
                            <p:stCondLst>
                              <p:cond delay="500"/>
                            </p:stCondLst>
                            <p:childTnLst>
                              <p:par>
                                <p:cTn id="33" presetID="9" presetClass="exit" presetSubtype="0" fill="hold" nodeType="afterEffect">
                                  <p:stCondLst>
                                    <p:cond delay="0"/>
                                  </p:stCondLst>
                                  <p:childTnLst>
                                    <p:animEffect transition="out" filter="dissolve">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childTnLst>
                          </p:cTn>
                        </p:par>
                        <p:par>
                          <p:cTn id="36" fill="hold">
                            <p:stCondLst>
                              <p:cond delay="1000"/>
                            </p:stCondLst>
                            <p:childTnLst>
                              <p:par>
                                <p:cTn id="37" presetID="9" presetClass="exit" presetSubtype="0" fill="hold" grpId="1" nodeType="afterEffect">
                                  <p:stCondLst>
                                    <p:cond delay="0"/>
                                  </p:stCondLst>
                                  <p:childTnLst>
                                    <p:animEffect transition="out" filter="dissolve">
                                      <p:cBhvr>
                                        <p:cTn id="38" dur="500"/>
                                        <p:tgtEl>
                                          <p:spTgt spid="26"/>
                                        </p:tgtEl>
                                      </p:cBhvr>
                                    </p:animEffect>
                                    <p:set>
                                      <p:cBhvr>
                                        <p:cTn id="39" dur="1" fill="hold">
                                          <p:stCondLst>
                                            <p:cond delay="499"/>
                                          </p:stCondLst>
                                        </p:cTn>
                                        <p:tgtEl>
                                          <p:spTgt spid="26"/>
                                        </p:tgtEl>
                                        <p:attrNameLst>
                                          <p:attrName>style.visibility</p:attrName>
                                        </p:attrNameLst>
                                      </p:cBhvr>
                                      <p:to>
                                        <p:strVal val="hidden"/>
                                      </p:to>
                                    </p:set>
                                  </p:childTnLst>
                                </p:cTn>
                              </p:par>
                              <p:par>
                                <p:cTn id="40" presetID="9" presetClass="exit" presetSubtype="0" fill="hold" grpId="1" nodeType="withEffect">
                                  <p:stCondLst>
                                    <p:cond delay="0"/>
                                  </p:stCondLst>
                                  <p:childTnLst>
                                    <p:animEffect transition="out" filter="dissolve">
                                      <p:cBhvr>
                                        <p:cTn id="41" dur="500"/>
                                        <p:tgtEl>
                                          <p:spTgt spid="28"/>
                                        </p:tgtEl>
                                      </p:cBhvr>
                                    </p:animEffect>
                                    <p:set>
                                      <p:cBhvr>
                                        <p:cTn id="42" dur="1" fill="hold">
                                          <p:stCondLst>
                                            <p:cond delay="499"/>
                                          </p:stCondLst>
                                        </p:cTn>
                                        <p:tgtEl>
                                          <p:spTgt spid="28"/>
                                        </p:tgtEl>
                                        <p:attrNameLst>
                                          <p:attrName>style.visibility</p:attrName>
                                        </p:attrNameLst>
                                      </p:cBhvr>
                                      <p:to>
                                        <p:strVal val="hidden"/>
                                      </p:to>
                                    </p:set>
                                  </p:childTnLst>
                                </p:cTn>
                              </p:par>
                              <p:par>
                                <p:cTn id="43" presetID="9" presetClass="exit" presetSubtype="0" fill="hold" grpId="1" nodeType="withEffect">
                                  <p:stCondLst>
                                    <p:cond delay="0"/>
                                  </p:stCondLst>
                                  <p:childTnLst>
                                    <p:animEffect transition="out" filter="dissolve">
                                      <p:cBhvr>
                                        <p:cTn id="44" dur="500"/>
                                        <p:tgtEl>
                                          <p:spTgt spid="25"/>
                                        </p:tgtEl>
                                      </p:cBhvr>
                                    </p:animEffect>
                                    <p:set>
                                      <p:cBhvr>
                                        <p:cTn id="45" dur="1" fill="hold">
                                          <p:stCondLst>
                                            <p:cond delay="499"/>
                                          </p:stCondLst>
                                        </p:cTn>
                                        <p:tgtEl>
                                          <p:spTgt spid="2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dissolv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6" grpId="0"/>
      <p:bldP spid="26" grpId="1"/>
      <p:bldP spid="27" grpId="0"/>
      <p:bldP spid="28" grpId="0"/>
      <p:bldP spid="28" grpId="1"/>
      <p:bldP spid="35" grpId="0"/>
      <p:bldP spid="36"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990600"/>
          </a:xfrm>
        </p:spPr>
        <p:txBody>
          <a:bodyPr>
            <a:normAutofit/>
          </a:bodyPr>
          <a:lstStyle/>
          <a:p>
            <a:pPr marL="1976438" indent="-1976438" eaLnBrk="1" hangingPunct="1"/>
            <a:r>
              <a:rPr lang="en-GB" sz="3600" dirty="0">
                <a:solidFill>
                  <a:srgbClr val="0000FF"/>
                </a:solidFill>
              </a:rPr>
              <a:t>Lecture #4: Pointers and Functions (2/2)</a:t>
            </a:r>
          </a:p>
        </p:txBody>
      </p:sp>
      <p:sp>
        <p:nvSpPr>
          <p:cNvPr id="14339" name="HighlightTextShape201406201824391195"/>
          <p:cNvSpPr>
            <a:spLocks noGrp="1" noChangeArrowheads="1"/>
          </p:cNvSpPr>
          <p:nvPr>
            <p:ph idx="1"/>
          </p:nvPr>
        </p:nvSpPr>
        <p:spPr>
          <a:xfrm>
            <a:off x="418641" y="1371600"/>
            <a:ext cx="8420559" cy="5105400"/>
          </a:xfrm>
        </p:spPr>
        <p:txBody>
          <a:bodyPr>
            <a:normAutofit/>
          </a:bodyPr>
          <a:lstStyle/>
          <a:p>
            <a:pPr marL="514350" indent="-514350" eaLnBrk="1" hangingPunct="1">
              <a:buClrTx/>
              <a:buSzPct val="100000"/>
              <a:buFont typeface="+mj-lt"/>
              <a:buAutoNum type="arabicPeriod" startAt="2"/>
            </a:pPr>
            <a:r>
              <a:rPr lang="en-GB" sz="2800" dirty="0"/>
              <a:t>Calling Functions</a:t>
            </a:r>
          </a:p>
          <a:p>
            <a:pPr marL="514350" indent="-514350" eaLnBrk="1" hangingPunct="1">
              <a:buClrTx/>
              <a:buSzPct val="100000"/>
              <a:buFont typeface="+mj-lt"/>
              <a:buAutoNum type="arabicPeriod" startAt="2"/>
            </a:pPr>
            <a:r>
              <a:rPr lang="en-GB" sz="2800" dirty="0"/>
              <a:t>User-Defined Functions</a:t>
            </a:r>
            <a:endParaRPr lang="en-GB" dirty="0"/>
          </a:p>
          <a:p>
            <a:pPr marL="514350" indent="-514350" eaLnBrk="1" hangingPunct="1">
              <a:buClrTx/>
              <a:buSzPct val="100000"/>
              <a:buFont typeface="+mj-lt"/>
              <a:buAutoNum type="arabicPeriod" startAt="2"/>
            </a:pPr>
            <a:r>
              <a:rPr lang="en-GB" sz="2800" dirty="0"/>
              <a:t>Pass-by-Value and Scope Rule</a:t>
            </a:r>
          </a:p>
          <a:p>
            <a:pPr marL="1162050" lvl="1" indent="-531813">
              <a:buClrTx/>
              <a:buSzPct val="100000"/>
              <a:buNone/>
            </a:pPr>
            <a:r>
              <a:rPr lang="en-GB" sz="2400" dirty="0"/>
              <a:t>4.1	Consequence of Pass-by-Value</a:t>
            </a:r>
          </a:p>
          <a:p>
            <a:pPr marL="514350" indent="-514350" eaLnBrk="1" hangingPunct="1">
              <a:buClrTx/>
              <a:buSzPct val="100000"/>
              <a:buFont typeface="+mj-lt"/>
              <a:buAutoNum type="arabicPeriod" startAt="2"/>
            </a:pPr>
            <a:r>
              <a:rPr lang="en-GB" sz="2800" dirty="0"/>
              <a:t>Functions with Pointer Parameters</a:t>
            </a:r>
          </a:p>
          <a:p>
            <a:pPr marL="1162050" lvl="1" indent="-531813">
              <a:buClrTx/>
              <a:buSzPct val="100000"/>
              <a:buNone/>
            </a:pPr>
            <a:r>
              <a:rPr lang="en-GB" sz="2400" dirty="0"/>
              <a:t>5.1	Function to Swap Two Variables</a:t>
            </a:r>
          </a:p>
          <a:p>
            <a:pPr marL="1162050" lvl="1" indent="-531813">
              <a:buClrTx/>
              <a:buSzPct val="100000"/>
              <a:buNone/>
            </a:pPr>
            <a:r>
              <a:rPr lang="en-GB" sz="2400" dirty="0"/>
              <a:t>5.2	Examples</a:t>
            </a:r>
          </a:p>
          <a:p>
            <a:pPr marL="0" indent="0">
              <a:buClrTx/>
              <a:buSzPct val="100000"/>
              <a:buNone/>
            </a:pPr>
            <a:endParaRPr lang="en-GB" sz="2800" dirty="0"/>
          </a:p>
        </p:txBody>
      </p:sp>
      <p:sp>
        <p:nvSpPr>
          <p:cNvPr id="14340" name="Footer Placeholder 5"/>
          <p:cNvSpPr>
            <a:spLocks noGrp="1"/>
          </p:cNvSpPr>
          <p:nvPr>
            <p:ph type="ftr" sz="quarter" idx="11"/>
          </p:nvPr>
        </p:nvSpPr>
        <p:spPr>
          <a:noFill/>
        </p:spPr>
        <p:txBody>
          <a:bodyPr/>
          <a:lstStyle/>
          <a:p>
            <a:pPr algn="l"/>
            <a:r>
              <a:rPr lang="en-SG"/>
              <a:t>Lecture #4: Pointers and Functions</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Tree>
    <p:extLst>
      <p:ext uri="{BB962C8B-B14F-4D97-AF65-F5344CB8AC3E}">
        <p14:creationId xmlns:p14="http://schemas.microsoft.com/office/powerpoint/2010/main" val="264618405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4. Pass-by-Value and Scope Rule </a:t>
            </a:r>
            <a:r>
              <a:rPr lang="en-SG" sz="3200" dirty="0">
                <a:solidFill>
                  <a:srgbClr val="0000FF"/>
                </a:solidFill>
                <a:latin typeface="+mn-lt"/>
              </a:rPr>
              <a:t>(2/4)</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30</a:t>
            </a:fld>
            <a:endParaRPr dirty="0"/>
          </a:p>
        </p:txBody>
      </p:sp>
      <p:sp>
        <p:nvSpPr>
          <p:cNvPr id="40" name="Content Placeholder 5">
            <a:extLst>
              <a:ext uri="{FF2B5EF4-FFF2-40B4-BE49-F238E27FC236}">
                <a16:creationId xmlns:a16="http://schemas.microsoft.com/office/drawing/2014/main" id="{9B7A3CEF-701A-42A0-92CE-29D92649CEF6}"/>
              </a:ext>
            </a:extLst>
          </p:cNvPr>
          <p:cNvSpPr>
            <a:spLocks noGrp="1"/>
          </p:cNvSpPr>
          <p:nvPr>
            <p:ph idx="1"/>
          </p:nvPr>
        </p:nvSpPr>
        <p:spPr>
          <a:xfrm>
            <a:off x="587375" y="1187452"/>
            <a:ext cx="8229600" cy="5143900"/>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GB" sz="2000" dirty="0"/>
              <a:t>Formal parameters are local to the function they are declared in. </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GB" sz="2000" dirty="0"/>
              <a:t>Variables declared within the function are also local to the function.</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GB" sz="2000" dirty="0">
                <a:solidFill>
                  <a:srgbClr val="0000FF"/>
                </a:solidFill>
              </a:rPr>
              <a:t>Local parameters and variables are only accessible in the function they are declared </a:t>
            </a:r>
            <a:r>
              <a:rPr lang="en-GB" sz="2000" dirty="0"/>
              <a:t>– </a:t>
            </a:r>
            <a:r>
              <a:rPr lang="en-GB" sz="2000" dirty="0">
                <a:solidFill>
                  <a:srgbClr val="C00000"/>
                </a:solidFill>
              </a:rPr>
              <a:t>scope rule</a:t>
            </a:r>
            <a:r>
              <a:rPr lang="en-GB" sz="2000" dirty="0"/>
              <a:t>.</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GB" sz="2000" dirty="0"/>
              <a:t>When a function is called, an activation record is created in the call stack, and memory is allocated for the local parameters and variables of the function.</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GB" sz="2000" dirty="0"/>
              <a:t>Once the function is done, the activation record is removed, and memory allocated for the local parameters and variables is released.</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GB" sz="2000" dirty="0"/>
              <a:t>Hence, local parameters and variables of a function exist in memory only during the execution of the function. They are called </a:t>
            </a:r>
            <a:r>
              <a:rPr lang="en-GB" sz="2000" dirty="0">
                <a:solidFill>
                  <a:srgbClr val="0000FF"/>
                </a:solidFill>
              </a:rPr>
              <a:t>automatic variables</a:t>
            </a:r>
            <a:r>
              <a:rPr lang="en-GB" sz="2000" dirty="0"/>
              <a:t>.</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GB" sz="2000" dirty="0"/>
              <a:t>In contrast, </a:t>
            </a:r>
            <a:r>
              <a:rPr lang="en-GB" sz="2000" dirty="0">
                <a:solidFill>
                  <a:srgbClr val="0000FF"/>
                </a:solidFill>
              </a:rPr>
              <a:t>static variables </a:t>
            </a:r>
            <a:r>
              <a:rPr lang="en-GB" sz="2000" dirty="0"/>
              <a:t>exist in the memory even after the function is executed.</a:t>
            </a:r>
            <a:endParaRPr lang="en-US" sz="2000" dirty="0"/>
          </a:p>
        </p:txBody>
      </p:sp>
    </p:spTree>
    <p:extLst>
      <p:ext uri="{BB962C8B-B14F-4D97-AF65-F5344CB8AC3E}">
        <p14:creationId xmlns:p14="http://schemas.microsoft.com/office/powerpoint/2010/main" val="189985449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4. Pass-by-Value and Scope Rule </a:t>
            </a:r>
            <a:r>
              <a:rPr lang="en-SG" sz="3200" dirty="0">
                <a:solidFill>
                  <a:srgbClr val="0000FF"/>
                </a:solidFill>
                <a:latin typeface="+mn-lt"/>
              </a:rPr>
              <a:t>(3/4)</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31</a:t>
            </a:fld>
            <a:endParaRPr dirty="0"/>
          </a:p>
        </p:txBody>
      </p:sp>
      <p:sp>
        <p:nvSpPr>
          <p:cNvPr id="8" name="Content Placeholder 5">
            <a:extLst>
              <a:ext uri="{FF2B5EF4-FFF2-40B4-BE49-F238E27FC236}">
                <a16:creationId xmlns:a16="http://schemas.microsoft.com/office/drawing/2014/main" id="{DC920BE1-7C56-4A46-8A83-9DF8931704BF}"/>
              </a:ext>
            </a:extLst>
          </p:cNvPr>
          <p:cNvSpPr>
            <a:spLocks noGrp="1"/>
          </p:cNvSpPr>
          <p:nvPr>
            <p:ph idx="1"/>
          </p:nvPr>
        </p:nvSpPr>
        <p:spPr>
          <a:xfrm>
            <a:off x="587375" y="1327124"/>
            <a:ext cx="8229600" cy="573109"/>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GB" dirty="0"/>
              <a:t>What’s wrong with this code?</a:t>
            </a:r>
            <a:endParaRPr lang="en-US" dirty="0"/>
          </a:p>
        </p:txBody>
      </p:sp>
      <p:sp>
        <p:nvSpPr>
          <p:cNvPr id="9" name="[TextBox 1]">
            <a:extLst>
              <a:ext uri="{FF2B5EF4-FFF2-40B4-BE49-F238E27FC236}">
                <a16:creationId xmlns:a16="http://schemas.microsoft.com/office/drawing/2014/main" id="{8A2E0B88-A1F9-456E-A0D9-F059E956880B}"/>
              </a:ext>
            </a:extLst>
          </p:cNvPr>
          <p:cNvSpPr txBox="1"/>
          <p:nvPr/>
        </p:nvSpPr>
        <p:spPr>
          <a:xfrm>
            <a:off x="1091821" y="2006662"/>
            <a:ext cx="3207223" cy="2862322"/>
          </a:xfrm>
          <a:prstGeom prst="rect">
            <a:avLst/>
          </a:prstGeom>
          <a:solidFill>
            <a:srgbClr val="FFFFCC"/>
          </a:solidFill>
          <a:ln>
            <a:solidFill>
              <a:schemeClr val="tx1"/>
            </a:solidFill>
          </a:ln>
        </p:spPr>
        <p:txBody>
          <a:bodyPr wrap="square" rtlCol="0">
            <a:spAutoFit/>
          </a:bodyPr>
          <a:lstStyle/>
          <a:p>
            <a:pPr>
              <a:tabLst>
                <a:tab pos="231775" algn="l"/>
                <a:tab pos="465138" algn="l"/>
                <a:tab pos="682625" algn="l"/>
              </a:tabLst>
            </a:pPr>
            <a:r>
              <a:rPr lang="en-US" sz="2000" b="1">
                <a:solidFill>
                  <a:srgbClr val="0000FF"/>
                </a:solidFill>
                <a:latin typeface="Courier New" panose="02070309020205020404" pitchFamily="49" charset="0"/>
                <a:cs typeface="Courier New" panose="02070309020205020404" pitchFamily="49" charset="0"/>
              </a:rPr>
              <a:t>int </a:t>
            </a:r>
            <a:r>
              <a:rPr lang="en-US" sz="2000" b="1">
                <a:latin typeface="Courier New" panose="02070309020205020404" pitchFamily="49" charset="0"/>
                <a:cs typeface="Courier New" panose="02070309020205020404" pitchFamily="49" charset="0"/>
              </a:rPr>
              <a:t>f(</a:t>
            </a:r>
            <a:r>
              <a:rPr lang="en-US" sz="2000" b="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a:t>
            </a:r>
          </a:p>
          <a:p>
            <a:pPr>
              <a:tabLst>
                <a:tab pos="231775" algn="l"/>
                <a:tab pos="465138" algn="l"/>
                <a:tab pos="682625" algn="l"/>
              </a:tabLst>
            </a:pPr>
            <a:endParaRPr lang="en-US" sz="1000" b="1">
              <a:solidFill>
                <a:srgbClr val="0000FF"/>
              </a:solidFill>
              <a:latin typeface="Courier New" panose="02070309020205020404" pitchFamily="49" charset="0"/>
              <a:cs typeface="Courier New" panose="02070309020205020404" pitchFamily="49" charset="0"/>
            </a:endParaRPr>
          </a:p>
          <a:p>
            <a:pPr>
              <a:tabLst>
                <a:tab pos="231775" algn="l"/>
                <a:tab pos="465138" algn="l"/>
                <a:tab pos="682625" algn="l"/>
              </a:tabLst>
            </a:pPr>
            <a:r>
              <a:rPr lang="en-US" sz="2000" b="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 main(</a:t>
            </a:r>
            <a:r>
              <a:rPr lang="en-US" sz="2000" b="1">
                <a:solidFill>
                  <a:srgbClr val="0000FF"/>
                </a:solidFill>
                <a:latin typeface="Courier New" panose="02070309020205020404" pitchFamily="49" charset="0"/>
                <a:cs typeface="Courier New" panose="02070309020205020404" pitchFamily="49" charset="0"/>
              </a:rPr>
              <a:t>void</a:t>
            </a:r>
            <a:r>
              <a:rPr lang="en-US" sz="2000" b="1">
                <a:latin typeface="Courier New" panose="02070309020205020404" pitchFamily="49" charset="0"/>
                <a:cs typeface="Courier New" panose="02070309020205020404" pitchFamily="49" charset="0"/>
              </a:rPr>
              <a:t>) {</a:t>
            </a:r>
            <a:endParaRPr lang="en-US" sz="11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 a; </a:t>
            </a:r>
            <a:endParaRPr lang="en-US" sz="1100" b="1">
              <a:latin typeface="Courier New" panose="02070309020205020404" pitchFamily="49" charset="0"/>
              <a:cs typeface="Courier New" panose="02070309020205020404" pitchFamily="49" charset="0"/>
            </a:endParaRPr>
          </a:p>
          <a:p>
            <a:pPr>
              <a:tabLst>
                <a:tab pos="231775" algn="l"/>
                <a:tab pos="465138" algn="l"/>
                <a:tab pos="682625" algn="l"/>
              </a:tabLst>
            </a:pPr>
            <a:r>
              <a:rPr lang="en-US" sz="2000" b="1">
                <a:latin typeface="Courier New" panose="02070309020205020404" pitchFamily="49" charset="0"/>
                <a:cs typeface="Courier New" panose="02070309020205020404" pitchFamily="49" charset="0"/>
              </a:rPr>
              <a:t>	...</a:t>
            </a:r>
            <a:endParaRPr lang="en-US" sz="20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2000" b="1">
                <a:latin typeface="Courier New" panose="02070309020205020404" pitchFamily="49" charset="0"/>
                <a:cs typeface="Courier New" panose="02070309020205020404" pitchFamily="49" charset="0"/>
              </a:rPr>
              <a:t>}</a:t>
            </a:r>
          </a:p>
          <a:p>
            <a:pPr>
              <a:tabLst>
                <a:tab pos="231775" algn="l"/>
                <a:tab pos="465138" algn="l"/>
                <a:tab pos="682625" algn="l"/>
              </a:tabLst>
            </a:pPr>
            <a:endParaRPr lang="en-US" sz="1000" b="1">
              <a:latin typeface="Courier New" panose="02070309020205020404" pitchFamily="49" charset="0"/>
              <a:cs typeface="Courier New" panose="02070309020205020404" pitchFamily="49" charset="0"/>
            </a:endParaRPr>
          </a:p>
          <a:p>
            <a:pPr>
              <a:tabLst>
                <a:tab pos="231775" algn="l"/>
                <a:tab pos="465138" algn="l"/>
                <a:tab pos="682625" algn="l"/>
              </a:tabLst>
            </a:pPr>
            <a:r>
              <a:rPr lang="en-US" sz="2000" b="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 f(</a:t>
            </a:r>
            <a:r>
              <a:rPr lang="en-US" sz="2000" b="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 x) {</a:t>
            </a:r>
          </a:p>
          <a:p>
            <a:pPr>
              <a:tabLst>
                <a:tab pos="231775" algn="l"/>
                <a:tab pos="465138" algn="l"/>
                <a:tab pos="682625"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return</a:t>
            </a:r>
            <a:r>
              <a:rPr lang="en-US" sz="2000" b="1">
                <a:latin typeface="Courier New" panose="02070309020205020404" pitchFamily="49" charset="0"/>
                <a:cs typeface="Courier New" panose="02070309020205020404" pitchFamily="49" charset="0"/>
              </a:rPr>
              <a:t> a + x;</a:t>
            </a:r>
          </a:p>
          <a:p>
            <a:pPr>
              <a:tabLst>
                <a:tab pos="231775" algn="l"/>
                <a:tab pos="465138" algn="l"/>
                <a:tab pos="682625" algn="l"/>
              </a:tabLst>
            </a:pPr>
            <a:r>
              <a:rPr lang="en-US" sz="2000" b="1">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BB0FC2D0-B517-436F-937E-8C261AB1ACCD}"/>
              </a:ext>
            </a:extLst>
          </p:cNvPr>
          <p:cNvSpPr txBox="1"/>
          <p:nvPr/>
        </p:nvSpPr>
        <p:spPr>
          <a:xfrm>
            <a:off x="4599294" y="2333639"/>
            <a:ext cx="3930557" cy="1569660"/>
          </a:xfrm>
          <a:prstGeom prst="rect">
            <a:avLst/>
          </a:prstGeom>
          <a:solidFill>
            <a:srgbClr val="E6E6E6"/>
          </a:solidFill>
          <a:ln>
            <a:solidFill>
              <a:schemeClr val="tx1"/>
            </a:solidFill>
          </a:ln>
        </p:spPr>
        <p:txBody>
          <a:bodyPr wrap="square" rtlCol="0">
            <a:spAutoFit/>
          </a:bodyPr>
          <a:lstStyle/>
          <a:p>
            <a:r>
              <a:rPr lang="en-US" sz="2400" i="1"/>
              <a:t>Answer:</a:t>
            </a:r>
          </a:p>
          <a:p>
            <a:r>
              <a:rPr lang="en-US" sz="2400"/>
              <a:t>Variable </a:t>
            </a:r>
            <a:r>
              <a:rPr lang="en-US" sz="2400">
                <a:solidFill>
                  <a:srgbClr val="C00000"/>
                </a:solidFill>
              </a:rPr>
              <a:t>a</a:t>
            </a:r>
            <a:r>
              <a:rPr lang="en-US" sz="2400"/>
              <a:t> is local to </a:t>
            </a:r>
            <a:r>
              <a:rPr lang="en-US" sz="2400">
                <a:solidFill>
                  <a:srgbClr val="0000FF"/>
                </a:solidFill>
              </a:rPr>
              <a:t>main()</a:t>
            </a:r>
            <a:r>
              <a:rPr lang="en-US" sz="2400"/>
              <a:t>, not </a:t>
            </a:r>
            <a:r>
              <a:rPr lang="en-US" sz="2400">
                <a:solidFill>
                  <a:srgbClr val="0000FF"/>
                </a:solidFill>
              </a:rPr>
              <a:t>f()</a:t>
            </a:r>
            <a:r>
              <a:rPr lang="en-US" sz="2400"/>
              <a:t>. Hence, variable </a:t>
            </a:r>
            <a:r>
              <a:rPr lang="en-US" sz="2400">
                <a:solidFill>
                  <a:srgbClr val="C00000"/>
                </a:solidFill>
              </a:rPr>
              <a:t>a</a:t>
            </a:r>
            <a:r>
              <a:rPr lang="en-US" sz="2400"/>
              <a:t> cannot be used in </a:t>
            </a:r>
            <a:r>
              <a:rPr lang="en-US" sz="2400">
                <a:solidFill>
                  <a:srgbClr val="0000FF"/>
                </a:solidFill>
              </a:rPr>
              <a:t>f()</a:t>
            </a:r>
            <a:r>
              <a:rPr lang="en-US" sz="2400"/>
              <a:t>.</a:t>
            </a:r>
          </a:p>
        </p:txBody>
      </p:sp>
      <p:sp>
        <p:nvSpPr>
          <p:cNvPr id="12" name="Oval 11">
            <a:extLst>
              <a:ext uri="{FF2B5EF4-FFF2-40B4-BE49-F238E27FC236}">
                <a16:creationId xmlns:a16="http://schemas.microsoft.com/office/drawing/2014/main" id="{69688AAE-528B-4147-A5E2-02F8F5ABE345}"/>
              </a:ext>
            </a:extLst>
          </p:cNvPr>
          <p:cNvSpPr/>
          <p:nvPr/>
        </p:nvSpPr>
        <p:spPr>
          <a:xfrm>
            <a:off x="2354238" y="4162103"/>
            <a:ext cx="341194" cy="31389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1E1861-97D9-4E4D-A1F0-4CC06CF3842E}"/>
              </a:ext>
            </a:extLst>
          </p:cNvPr>
          <p:cNvSpPr txBox="1"/>
          <p:nvPr/>
        </p:nvSpPr>
        <p:spPr>
          <a:xfrm>
            <a:off x="322025" y="6400169"/>
            <a:ext cx="315359" cy="338554"/>
          </a:xfrm>
          <a:prstGeom prst="rect">
            <a:avLst/>
          </a:prstGeom>
          <a:noFill/>
        </p:spPr>
        <p:txBody>
          <a:bodyPr wrap="square" rtlCol="0">
            <a:spAutoFit/>
          </a:bodyPr>
          <a:lstStyle/>
          <a:p>
            <a:pPr algn="ctr"/>
            <a:r>
              <a:rPr lang="en-US" sz="1600" dirty="0">
                <a:sym typeface="Wingdings" panose="05000000000000000000" pitchFamily="2" charset="2"/>
              </a:rPr>
              <a:t></a:t>
            </a:r>
            <a:endParaRPr lang="en-US" sz="1600" dirty="0"/>
          </a:p>
        </p:txBody>
      </p:sp>
    </p:spTree>
    <p:extLst>
      <p:ext uri="{BB962C8B-B14F-4D97-AF65-F5344CB8AC3E}">
        <p14:creationId xmlns:p14="http://schemas.microsoft.com/office/powerpoint/2010/main" val="20395827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4. Pass-by-Value and Scope Rule </a:t>
            </a:r>
            <a:r>
              <a:rPr lang="en-SG" sz="3200" dirty="0">
                <a:solidFill>
                  <a:srgbClr val="0000FF"/>
                </a:solidFill>
                <a:latin typeface="+mn-lt"/>
              </a:rPr>
              <a:t>(4/4)</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32</a:t>
            </a:fld>
            <a:endParaRPr dirty="0"/>
          </a:p>
        </p:txBody>
      </p:sp>
      <p:sp>
        <p:nvSpPr>
          <p:cNvPr id="15" name="Content Placeholder 5">
            <a:extLst>
              <a:ext uri="{FF2B5EF4-FFF2-40B4-BE49-F238E27FC236}">
                <a16:creationId xmlns:a16="http://schemas.microsoft.com/office/drawing/2014/main" id="{860AA1D9-A42A-4DD8-AE36-17456AC8A511}"/>
              </a:ext>
            </a:extLst>
          </p:cNvPr>
          <p:cNvSpPr>
            <a:spLocks noGrp="1"/>
          </p:cNvSpPr>
          <p:nvPr>
            <p:ph idx="1"/>
          </p:nvPr>
        </p:nvSpPr>
        <p:spPr>
          <a:xfrm>
            <a:off x="587375" y="1187451"/>
            <a:ext cx="8229600" cy="573109"/>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GB"/>
              <a:t>Trace this code by hand and write out its output.</a:t>
            </a:r>
            <a:endParaRPr lang="en-US" dirty="0"/>
          </a:p>
        </p:txBody>
      </p:sp>
      <p:sp>
        <p:nvSpPr>
          <p:cNvPr id="16" name="[TextBox 1]">
            <a:extLst>
              <a:ext uri="{FF2B5EF4-FFF2-40B4-BE49-F238E27FC236}">
                <a16:creationId xmlns:a16="http://schemas.microsoft.com/office/drawing/2014/main" id="{85472F83-4804-4D8C-A570-F828BC9324AF}"/>
              </a:ext>
            </a:extLst>
          </p:cNvPr>
          <p:cNvSpPr txBox="1"/>
          <p:nvPr/>
        </p:nvSpPr>
        <p:spPr>
          <a:xfrm>
            <a:off x="2255930" y="2017026"/>
            <a:ext cx="6289358" cy="4154984"/>
          </a:xfrm>
          <a:prstGeom prst="rect">
            <a:avLst/>
          </a:prstGeom>
          <a:solidFill>
            <a:srgbClr val="FFFFCC"/>
          </a:solidFill>
          <a:ln>
            <a:solidFill>
              <a:schemeClr val="tx1"/>
            </a:solidFill>
          </a:ln>
        </p:spPr>
        <p:txBody>
          <a:bodyPr wrap="square" rtlCol="0">
            <a:spAutoFit/>
          </a:bodyPr>
          <a:lstStyle/>
          <a:p>
            <a:pPr>
              <a:tabLst>
                <a:tab pos="231775" algn="l"/>
                <a:tab pos="465138" algn="l"/>
                <a:tab pos="682625" algn="l"/>
              </a:tabLst>
            </a:pPr>
            <a:r>
              <a:rPr lang="en-US" sz="1600" b="1">
                <a:solidFill>
                  <a:srgbClr val="9900CC"/>
                </a:solidFill>
                <a:latin typeface="Courier New" panose="02070309020205020404" pitchFamily="49" charset="0"/>
                <a:cs typeface="Courier New" panose="02070309020205020404" pitchFamily="49" charset="0"/>
              </a:rPr>
              <a:t>#include </a:t>
            </a:r>
            <a:r>
              <a:rPr lang="en-US" sz="1600" b="1">
                <a:solidFill>
                  <a:srgbClr val="006600"/>
                </a:solidFill>
                <a:latin typeface="Courier New" panose="02070309020205020404" pitchFamily="49" charset="0"/>
                <a:cs typeface="Courier New" panose="02070309020205020404" pitchFamily="49" charset="0"/>
              </a:rPr>
              <a:t>&lt;stdio.h&gt;</a:t>
            </a:r>
          </a:p>
          <a:p>
            <a:pPr>
              <a:tabLst>
                <a:tab pos="231775" algn="l"/>
                <a:tab pos="465138" algn="l"/>
                <a:tab pos="682625" algn="l"/>
              </a:tabLst>
            </a:pPr>
            <a:r>
              <a:rPr lang="en-US" sz="1600" b="1">
                <a:solidFill>
                  <a:srgbClr val="0000FF"/>
                </a:solidFill>
                <a:latin typeface="Courier New" panose="02070309020205020404" pitchFamily="49" charset="0"/>
                <a:cs typeface="Courier New" panose="02070309020205020404" pitchFamily="49" charset="0"/>
              </a:rPr>
              <a:t>void </a:t>
            </a:r>
            <a:r>
              <a:rPr lang="en-US" sz="1600" b="1">
                <a:latin typeface="Courier New" panose="02070309020205020404" pitchFamily="49" charset="0"/>
                <a:cs typeface="Courier New" panose="02070309020205020404" pitchFamily="49" charset="0"/>
              </a:rPr>
              <a:t>g(</a:t>
            </a:r>
            <a:r>
              <a:rPr lang="en-US" sz="1600" b="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a:t>
            </a:r>
            <a:r>
              <a:rPr lang="en-US" sz="1600" b="1">
                <a:solidFill>
                  <a:srgbClr val="0000FF"/>
                </a:solidFill>
                <a:latin typeface="Courier New" panose="02070309020205020404" pitchFamily="49" charset="0"/>
                <a:cs typeface="Courier New" panose="02070309020205020404" pitchFamily="49" charset="0"/>
              </a:rPr>
              <a:t> int</a:t>
            </a:r>
            <a:r>
              <a:rPr lang="en-US" sz="1600" b="1">
                <a:latin typeface="Courier New" panose="02070309020205020404" pitchFamily="49" charset="0"/>
                <a:cs typeface="Courier New" panose="02070309020205020404" pitchFamily="49" charset="0"/>
              </a:rPr>
              <a:t>);</a:t>
            </a:r>
          </a:p>
          <a:p>
            <a:pPr>
              <a:tabLst>
                <a:tab pos="231775" algn="l"/>
                <a:tab pos="465138" algn="l"/>
                <a:tab pos="682625" algn="l"/>
              </a:tabLst>
            </a:pPr>
            <a:endParaRPr lang="en-US" sz="800" b="1">
              <a:solidFill>
                <a:srgbClr val="0000FF"/>
              </a:solidFill>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main(</a:t>
            </a: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a:t>
            </a:r>
            <a:endParaRPr lang="en-US" sz="10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a:latin typeface="Courier New" panose="02070309020205020404" pitchFamily="49" charset="0"/>
                <a:cs typeface="Courier New" panose="02070309020205020404" pitchFamily="49" charset="0"/>
              </a:rPr>
              <a:t>	</a:t>
            </a:r>
            <a:r>
              <a:rPr lang="en-US" sz="1600" b="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a = </a:t>
            </a:r>
            <a:r>
              <a:rPr lang="en-US" sz="1600" b="1">
                <a:solidFill>
                  <a:srgbClr val="006600"/>
                </a:solidFill>
                <a:latin typeface="Courier New" panose="02070309020205020404" pitchFamily="49" charset="0"/>
                <a:cs typeface="Courier New" panose="02070309020205020404" pitchFamily="49" charset="0"/>
              </a:rPr>
              <a:t>2</a:t>
            </a:r>
            <a:r>
              <a:rPr lang="en-US" sz="1600" b="1">
                <a:latin typeface="Courier New" panose="02070309020205020404" pitchFamily="49" charset="0"/>
                <a:cs typeface="Courier New" panose="02070309020205020404" pitchFamily="49" charset="0"/>
              </a:rPr>
              <a:t>, b = </a:t>
            </a:r>
            <a:r>
              <a:rPr lang="en-US" sz="1600" b="1">
                <a:solidFill>
                  <a:srgbClr val="006600"/>
                </a:solidFill>
                <a:latin typeface="Courier New" panose="02070309020205020404" pitchFamily="49" charset="0"/>
                <a:cs typeface="Courier New" panose="02070309020205020404" pitchFamily="49" charset="0"/>
              </a:rPr>
              <a:t>3</a:t>
            </a:r>
            <a:r>
              <a:rPr lang="en-US" sz="1600" b="1">
                <a:latin typeface="Courier New" panose="02070309020205020404" pitchFamily="49" charset="0"/>
                <a:cs typeface="Courier New" panose="02070309020205020404" pitchFamily="49" charset="0"/>
              </a:rPr>
              <a:t>;</a:t>
            </a:r>
          </a:p>
          <a:p>
            <a:pPr>
              <a:tabLst>
                <a:tab pos="231775" algn="l"/>
                <a:tab pos="465138" algn="l"/>
                <a:tab pos="682625" algn="l"/>
              </a:tabLst>
            </a:pPr>
            <a:endParaRPr lang="en-US" sz="800" b="1">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"In main, before: a=</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t>
            </a:r>
            <a:r>
              <a:rPr lang="en-US" sz="1600" b="1">
                <a:solidFill>
                  <a:srgbClr val="006600"/>
                </a:solidFill>
                <a:latin typeface="Courier New" panose="02070309020205020404" pitchFamily="49" charset="0"/>
                <a:cs typeface="Courier New" panose="02070309020205020404" pitchFamily="49" charset="0"/>
              </a:rPr>
              <a:t>b=</a:t>
            </a:r>
            <a:r>
              <a:rPr lang="en-US" sz="1600" b="1">
                <a:solidFill>
                  <a:srgbClr val="FF0000"/>
                </a:solidFill>
                <a:latin typeface="Courier New" panose="02070309020205020404" pitchFamily="49" charset="0"/>
                <a:cs typeface="Courier New" panose="02070309020205020404" pitchFamily="49" charset="0"/>
              </a:rPr>
              <a:t>%d\n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 b);</a:t>
            </a:r>
          </a:p>
          <a:p>
            <a:pPr>
              <a:tabLst>
                <a:tab pos="231775" algn="l"/>
                <a:tab pos="465138" algn="l"/>
                <a:tab pos="682625" algn="l"/>
              </a:tabLst>
            </a:pPr>
            <a:r>
              <a:rPr lang="en-US" sz="1600" b="1">
                <a:latin typeface="Courier New" panose="02070309020205020404" pitchFamily="49" charset="0"/>
                <a:cs typeface="Courier New" panose="02070309020205020404" pitchFamily="49" charset="0"/>
              </a:rPr>
              <a:t>	g(a, b);</a:t>
            </a:r>
          </a:p>
          <a:p>
            <a:pPr>
              <a:tabLst>
                <a:tab pos="231775" algn="l"/>
                <a:tab pos="465138" algn="l"/>
                <a:tab pos="682625" algn="l"/>
              </a:tabLst>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"In main, after : a=</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t>
            </a:r>
            <a:r>
              <a:rPr lang="en-US" sz="1600" b="1">
                <a:solidFill>
                  <a:srgbClr val="006600"/>
                </a:solidFill>
                <a:latin typeface="Courier New" panose="02070309020205020404" pitchFamily="49" charset="0"/>
                <a:cs typeface="Courier New" panose="02070309020205020404" pitchFamily="49" charset="0"/>
              </a:rPr>
              <a:t>b=</a:t>
            </a:r>
            <a:r>
              <a:rPr lang="en-US" sz="1600" b="1">
                <a:solidFill>
                  <a:srgbClr val="FF0000"/>
                </a:solidFill>
                <a:latin typeface="Courier New" panose="02070309020205020404" pitchFamily="49" charset="0"/>
                <a:cs typeface="Courier New" panose="02070309020205020404" pitchFamily="49" charset="0"/>
              </a:rPr>
              <a:t>%d\n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 b);	return </a:t>
            </a:r>
            <a:r>
              <a:rPr lang="en-US" sz="1600" b="1">
                <a:solidFill>
                  <a:srgbClr val="006600"/>
                </a:solidFill>
                <a:latin typeface="Courier New" panose="02070309020205020404" pitchFamily="49" charset="0"/>
                <a:cs typeface="Courier New" panose="02070309020205020404" pitchFamily="49" charset="0"/>
              </a:rPr>
              <a:t>0</a:t>
            </a:r>
            <a:r>
              <a:rPr lang="en-US" sz="1600" b="1">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a:latin typeface="Courier New" panose="02070309020205020404" pitchFamily="49" charset="0"/>
                <a:cs typeface="Courier New" panose="02070309020205020404" pitchFamily="49" charset="0"/>
              </a:rPr>
              <a:t>}</a:t>
            </a:r>
          </a:p>
          <a:p>
            <a:pPr>
              <a:tabLst>
                <a:tab pos="231775" algn="l"/>
                <a:tab pos="465138" algn="l"/>
                <a:tab pos="682625" algn="l"/>
              </a:tabLst>
            </a:pPr>
            <a:endParaRPr lang="en-US" sz="800" b="1">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g(</a:t>
            </a:r>
            <a:r>
              <a:rPr lang="en-US" sz="1600" b="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a, </a:t>
            </a:r>
            <a:r>
              <a:rPr lang="en-US" sz="1600" b="1">
                <a:solidFill>
                  <a:srgbClr val="0000FF"/>
                </a:solidFill>
                <a:latin typeface="Courier New" panose="02070309020205020404" pitchFamily="49" charset="0"/>
                <a:cs typeface="Courier New" panose="02070309020205020404" pitchFamily="49" charset="0"/>
              </a:rPr>
              <a:t>int </a:t>
            </a:r>
            <a:r>
              <a:rPr lang="en-US" sz="1600" b="1">
                <a:latin typeface="Courier New" panose="02070309020205020404" pitchFamily="49" charset="0"/>
                <a:cs typeface="Courier New" panose="02070309020205020404" pitchFamily="49" charset="0"/>
              </a:rPr>
              <a:t>b) {</a:t>
            </a:r>
          </a:p>
          <a:p>
            <a:pPr>
              <a:tabLst>
                <a:tab pos="231775" algn="l"/>
                <a:tab pos="465138" algn="l"/>
                <a:tab pos="682625" algn="l"/>
              </a:tabLst>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"In g, before: a=</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t>
            </a:r>
            <a:r>
              <a:rPr lang="en-US" sz="1600" b="1">
                <a:solidFill>
                  <a:srgbClr val="006600"/>
                </a:solidFill>
                <a:latin typeface="Courier New" panose="02070309020205020404" pitchFamily="49" charset="0"/>
                <a:cs typeface="Courier New" panose="02070309020205020404" pitchFamily="49" charset="0"/>
              </a:rPr>
              <a:t>b=</a:t>
            </a:r>
            <a:r>
              <a:rPr lang="en-US" sz="1600" b="1">
                <a:solidFill>
                  <a:srgbClr val="FF0000"/>
                </a:solidFill>
                <a:latin typeface="Courier New" panose="02070309020205020404" pitchFamily="49" charset="0"/>
                <a:cs typeface="Courier New" panose="02070309020205020404" pitchFamily="49" charset="0"/>
              </a:rPr>
              <a:t>%d\n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 b);</a:t>
            </a:r>
          </a:p>
          <a:p>
            <a:pPr>
              <a:tabLst>
                <a:tab pos="231775" algn="l"/>
                <a:tab pos="465138" algn="l"/>
                <a:tab pos="682625" algn="l"/>
              </a:tabLst>
            </a:pPr>
            <a:r>
              <a:rPr lang="en-US" sz="1600" b="1">
                <a:latin typeface="Courier New" panose="02070309020205020404" pitchFamily="49" charset="0"/>
                <a:cs typeface="Courier New" panose="02070309020205020404" pitchFamily="49" charset="0"/>
              </a:rPr>
              <a:t>	a = </a:t>
            </a:r>
            <a:r>
              <a:rPr lang="en-US" sz="1600" b="1">
                <a:solidFill>
                  <a:srgbClr val="006600"/>
                </a:solidFill>
                <a:latin typeface="Courier New" panose="02070309020205020404" pitchFamily="49" charset="0"/>
                <a:cs typeface="Courier New" panose="02070309020205020404" pitchFamily="49" charset="0"/>
              </a:rPr>
              <a:t>100</a:t>
            </a:r>
            <a:r>
              <a:rPr lang="en-US" sz="1600" b="1">
                <a:latin typeface="Courier New" panose="02070309020205020404" pitchFamily="49" charset="0"/>
                <a:cs typeface="Courier New" panose="02070309020205020404" pitchFamily="49" charset="0"/>
              </a:rPr>
              <a:t> + a;</a:t>
            </a:r>
          </a:p>
          <a:p>
            <a:pPr>
              <a:tabLst>
                <a:tab pos="231775" algn="l"/>
                <a:tab pos="465138" algn="l"/>
                <a:tab pos="682625" algn="l"/>
              </a:tabLst>
            </a:pPr>
            <a:r>
              <a:rPr lang="en-US" sz="1600" b="1">
                <a:latin typeface="Courier New" panose="02070309020205020404" pitchFamily="49" charset="0"/>
                <a:cs typeface="Courier New" panose="02070309020205020404" pitchFamily="49" charset="0"/>
              </a:rPr>
              <a:t>	b = </a:t>
            </a:r>
            <a:r>
              <a:rPr lang="en-US" sz="1600" b="1">
                <a:solidFill>
                  <a:srgbClr val="006600"/>
                </a:solidFill>
                <a:latin typeface="Courier New" panose="02070309020205020404" pitchFamily="49" charset="0"/>
                <a:cs typeface="Courier New" panose="02070309020205020404" pitchFamily="49" charset="0"/>
              </a:rPr>
              <a:t>200 </a:t>
            </a:r>
            <a:r>
              <a:rPr lang="en-US" sz="1600" b="1">
                <a:latin typeface="Courier New" panose="02070309020205020404" pitchFamily="49" charset="0"/>
                <a:cs typeface="Courier New" panose="02070309020205020404" pitchFamily="49" charset="0"/>
              </a:rPr>
              <a:t>+ b; </a:t>
            </a:r>
          </a:p>
          <a:p>
            <a:pPr>
              <a:tabLst>
                <a:tab pos="231775" algn="l"/>
                <a:tab pos="465138" algn="l"/>
                <a:tab pos="682625" algn="l"/>
              </a:tabLst>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"In g, after : a=</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t>
            </a:r>
            <a:r>
              <a:rPr lang="en-US" sz="1600" b="1">
                <a:solidFill>
                  <a:srgbClr val="006600"/>
                </a:solidFill>
                <a:latin typeface="Courier New" panose="02070309020205020404" pitchFamily="49" charset="0"/>
                <a:cs typeface="Courier New" panose="02070309020205020404" pitchFamily="49" charset="0"/>
              </a:rPr>
              <a:t>b=</a:t>
            </a:r>
            <a:r>
              <a:rPr lang="en-US" sz="1600" b="1">
                <a:solidFill>
                  <a:srgbClr val="FF0000"/>
                </a:solidFill>
                <a:latin typeface="Courier New" panose="02070309020205020404" pitchFamily="49" charset="0"/>
                <a:cs typeface="Courier New" panose="02070309020205020404" pitchFamily="49" charset="0"/>
              </a:rPr>
              <a:t>%d\n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 b);</a:t>
            </a:r>
          </a:p>
          <a:p>
            <a:pPr>
              <a:tabLst>
                <a:tab pos="231775" algn="l"/>
                <a:tab pos="465138" algn="l"/>
                <a:tab pos="682625" algn="l"/>
              </a:tabLst>
            </a:pPr>
            <a:r>
              <a:rPr lang="en-US" sz="1600" b="1">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14DA1EFE-8458-4BBB-9005-8CCF69D7E827}"/>
              </a:ext>
            </a:extLst>
          </p:cNvPr>
          <p:cNvSpPr txBox="1"/>
          <p:nvPr/>
        </p:nvSpPr>
        <p:spPr>
          <a:xfrm>
            <a:off x="5046987" y="1647253"/>
            <a:ext cx="3916908" cy="369332"/>
          </a:xfrm>
          <a:prstGeom prst="rect">
            <a:avLst/>
          </a:prstGeom>
          <a:solidFill>
            <a:schemeClr val="tx1"/>
          </a:solidFill>
          <a:ln>
            <a:noFill/>
          </a:ln>
        </p:spPr>
        <p:txBody>
          <a:bodyPr wrap="square" rtlCol="0">
            <a:spAutoFit/>
          </a:bodyPr>
          <a:lstStyle/>
          <a:p>
            <a:r>
              <a:rPr lang="en-US" b="1" dirty="0">
                <a:solidFill>
                  <a:schemeClr val="bg1"/>
                </a:solidFill>
                <a:latin typeface="Courier New" panose="02070309020205020404" pitchFamily="49" charset="0"/>
                <a:cs typeface="Courier New" panose="02070309020205020404" pitchFamily="49" charset="0"/>
              </a:rPr>
              <a:t>In main, before: a=2, b=3</a:t>
            </a:r>
          </a:p>
        </p:txBody>
      </p:sp>
      <p:sp>
        <p:nvSpPr>
          <p:cNvPr id="18" name="TextBox 17">
            <a:extLst>
              <a:ext uri="{FF2B5EF4-FFF2-40B4-BE49-F238E27FC236}">
                <a16:creationId xmlns:a16="http://schemas.microsoft.com/office/drawing/2014/main" id="{947F1626-4C9C-4DC0-95B9-84BDC4A39981}"/>
              </a:ext>
            </a:extLst>
          </p:cNvPr>
          <p:cNvSpPr txBox="1"/>
          <p:nvPr/>
        </p:nvSpPr>
        <p:spPr>
          <a:xfrm>
            <a:off x="5046987" y="2016585"/>
            <a:ext cx="3916908" cy="369332"/>
          </a:xfrm>
          <a:prstGeom prst="rect">
            <a:avLst/>
          </a:prstGeom>
          <a:solidFill>
            <a:schemeClr val="tx1"/>
          </a:solidFill>
          <a:ln>
            <a:noFill/>
          </a:ln>
        </p:spPr>
        <p:txBody>
          <a:bodyPr wrap="square" rtlCol="0">
            <a:spAutoFit/>
          </a:bodyPr>
          <a:lstStyle/>
          <a:p>
            <a:r>
              <a:rPr lang="en-US" b="1" dirty="0">
                <a:solidFill>
                  <a:schemeClr val="bg1"/>
                </a:solidFill>
                <a:latin typeface="Courier New" panose="02070309020205020404" pitchFamily="49" charset="0"/>
                <a:cs typeface="Courier New" panose="02070309020205020404" pitchFamily="49" charset="0"/>
              </a:rPr>
              <a:t>In g, before: a=2, b=3</a:t>
            </a:r>
          </a:p>
        </p:txBody>
      </p:sp>
      <p:sp>
        <p:nvSpPr>
          <p:cNvPr id="19" name="TextBox 18">
            <a:extLst>
              <a:ext uri="{FF2B5EF4-FFF2-40B4-BE49-F238E27FC236}">
                <a16:creationId xmlns:a16="http://schemas.microsoft.com/office/drawing/2014/main" id="{AE95A5A1-7632-42CB-B968-6740A4C00BA0}"/>
              </a:ext>
            </a:extLst>
          </p:cNvPr>
          <p:cNvSpPr txBox="1"/>
          <p:nvPr/>
        </p:nvSpPr>
        <p:spPr>
          <a:xfrm>
            <a:off x="5046987" y="2384994"/>
            <a:ext cx="3916908" cy="369332"/>
          </a:xfrm>
          <a:prstGeom prst="rect">
            <a:avLst/>
          </a:prstGeom>
          <a:solidFill>
            <a:schemeClr val="tx1"/>
          </a:solidFill>
          <a:ln>
            <a:noFill/>
          </a:ln>
        </p:spPr>
        <p:txBody>
          <a:bodyPr wrap="square" rtlCol="0">
            <a:spAutoFit/>
          </a:bodyPr>
          <a:lstStyle/>
          <a:p>
            <a:r>
              <a:rPr lang="en-US" b="1" dirty="0">
                <a:solidFill>
                  <a:schemeClr val="bg1"/>
                </a:solidFill>
                <a:latin typeface="Courier New" panose="02070309020205020404" pitchFamily="49" charset="0"/>
                <a:cs typeface="Courier New" panose="02070309020205020404" pitchFamily="49" charset="0"/>
              </a:rPr>
              <a:t>In g, after : a=102, b=203</a:t>
            </a:r>
          </a:p>
        </p:txBody>
      </p:sp>
      <p:sp>
        <p:nvSpPr>
          <p:cNvPr id="20" name="TextBox 19">
            <a:extLst>
              <a:ext uri="{FF2B5EF4-FFF2-40B4-BE49-F238E27FC236}">
                <a16:creationId xmlns:a16="http://schemas.microsoft.com/office/drawing/2014/main" id="{E7DFF49D-4E2D-402B-95CF-7A4035CA8BC9}"/>
              </a:ext>
            </a:extLst>
          </p:cNvPr>
          <p:cNvSpPr txBox="1"/>
          <p:nvPr/>
        </p:nvSpPr>
        <p:spPr>
          <a:xfrm>
            <a:off x="5046987" y="2752962"/>
            <a:ext cx="3916908" cy="369332"/>
          </a:xfrm>
          <a:prstGeom prst="rect">
            <a:avLst/>
          </a:prstGeom>
          <a:solidFill>
            <a:schemeClr val="tx1"/>
          </a:solidFill>
          <a:ln>
            <a:noFill/>
          </a:ln>
        </p:spPr>
        <p:txBody>
          <a:bodyPr wrap="square" rtlCol="0">
            <a:spAutoFit/>
          </a:bodyPr>
          <a:lstStyle/>
          <a:p>
            <a:r>
              <a:rPr lang="en-US" b="1" dirty="0">
                <a:solidFill>
                  <a:schemeClr val="bg1"/>
                </a:solidFill>
                <a:latin typeface="Courier New" panose="02070309020205020404" pitchFamily="49" charset="0"/>
                <a:cs typeface="Courier New" panose="02070309020205020404" pitchFamily="49" charset="0"/>
              </a:rPr>
              <a:t>In main, after : a=2, b=3</a:t>
            </a:r>
          </a:p>
        </p:txBody>
      </p:sp>
      <p:cxnSp>
        <p:nvCxnSpPr>
          <p:cNvPr id="22" name="[Straight Arrow Connector 2]">
            <a:extLst>
              <a:ext uri="{FF2B5EF4-FFF2-40B4-BE49-F238E27FC236}">
                <a16:creationId xmlns:a16="http://schemas.microsoft.com/office/drawing/2014/main" id="{E03E44C6-0513-447D-BCF5-AA9E1E6D6239}"/>
              </a:ext>
            </a:extLst>
          </p:cNvPr>
          <p:cNvCxnSpPr/>
          <p:nvPr/>
        </p:nvCxnSpPr>
        <p:spPr>
          <a:xfrm>
            <a:off x="2255930" y="3437450"/>
            <a:ext cx="287757"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
            <a:extLst>
              <a:ext uri="{FF2B5EF4-FFF2-40B4-BE49-F238E27FC236}">
                <a16:creationId xmlns:a16="http://schemas.microsoft.com/office/drawing/2014/main" id="{0959A1A6-0302-4C4F-822B-4DB2CB0324E9}"/>
              </a:ext>
            </a:extLst>
          </p:cNvPr>
          <p:cNvCxnSpPr/>
          <p:nvPr/>
        </p:nvCxnSpPr>
        <p:spPr>
          <a:xfrm>
            <a:off x="2255930" y="5022865"/>
            <a:ext cx="28775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
            <a:extLst>
              <a:ext uri="{FF2B5EF4-FFF2-40B4-BE49-F238E27FC236}">
                <a16:creationId xmlns:a16="http://schemas.microsoft.com/office/drawing/2014/main" id="{603CF282-1FFF-4B19-B0D4-73E3A7C796A9}"/>
              </a:ext>
            </a:extLst>
          </p:cNvPr>
          <p:cNvCxnSpPr/>
          <p:nvPr/>
        </p:nvCxnSpPr>
        <p:spPr>
          <a:xfrm>
            <a:off x="2255930" y="5734823"/>
            <a:ext cx="28775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
            <a:extLst>
              <a:ext uri="{FF2B5EF4-FFF2-40B4-BE49-F238E27FC236}">
                <a16:creationId xmlns:a16="http://schemas.microsoft.com/office/drawing/2014/main" id="{A7218342-BACB-49BB-95C8-300066B91F89}"/>
              </a:ext>
            </a:extLst>
          </p:cNvPr>
          <p:cNvCxnSpPr/>
          <p:nvPr/>
        </p:nvCxnSpPr>
        <p:spPr>
          <a:xfrm>
            <a:off x="2255930" y="3922135"/>
            <a:ext cx="287757"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906F215-9D8F-4797-A40E-C8C8F50553A1}"/>
              </a:ext>
            </a:extLst>
          </p:cNvPr>
          <p:cNvSpPr txBox="1"/>
          <p:nvPr/>
        </p:nvSpPr>
        <p:spPr>
          <a:xfrm>
            <a:off x="717386" y="6400169"/>
            <a:ext cx="315359" cy="338554"/>
          </a:xfrm>
          <a:prstGeom prst="rect">
            <a:avLst/>
          </a:prstGeom>
          <a:noFill/>
        </p:spPr>
        <p:txBody>
          <a:bodyPr wrap="square" rtlCol="0">
            <a:spAutoFit/>
          </a:bodyPr>
          <a:lstStyle/>
          <a:p>
            <a:pPr algn="ctr"/>
            <a:r>
              <a:rPr lang="en-US" sz="1600" dirty="0">
                <a:sym typeface="Wingdings" panose="05000000000000000000" pitchFamily="2" charset="2"/>
              </a:rPr>
              <a:t></a:t>
            </a:r>
            <a:endParaRPr lang="en-US" sz="1600" dirty="0"/>
          </a:p>
        </p:txBody>
      </p:sp>
      <p:sp>
        <p:nvSpPr>
          <p:cNvPr id="27" name="[TextBox 15]">
            <a:extLst>
              <a:ext uri="{FF2B5EF4-FFF2-40B4-BE49-F238E27FC236}">
                <a16:creationId xmlns:a16="http://schemas.microsoft.com/office/drawing/2014/main" id="{814EBA0B-B645-456C-A041-B335D428C051}"/>
              </a:ext>
            </a:extLst>
          </p:cNvPr>
          <p:cNvSpPr txBox="1"/>
          <p:nvPr/>
        </p:nvSpPr>
        <p:spPr>
          <a:xfrm>
            <a:off x="6962237" y="5987344"/>
            <a:ext cx="1728848" cy="369332"/>
          </a:xfrm>
          <a:prstGeom prst="rect">
            <a:avLst/>
          </a:prstGeom>
          <a:solidFill>
            <a:srgbClr val="FFFF99"/>
          </a:solidFill>
          <a:ln>
            <a:solidFill>
              <a:schemeClr val="tx1"/>
            </a:solidFill>
          </a:ln>
        </p:spPr>
        <p:txBody>
          <a:bodyPr wrap="square" rtlCol="0">
            <a:spAutoFit/>
          </a:bodyPr>
          <a:lstStyle/>
          <a:p>
            <a:r>
              <a:rPr lang="en-US" dirty="0" err="1"/>
              <a:t>PassByValue.c</a:t>
            </a:r>
            <a:endParaRPr lang="en-SG" dirty="0"/>
          </a:p>
        </p:txBody>
      </p:sp>
      <p:grpSp>
        <p:nvGrpSpPr>
          <p:cNvPr id="5" name="Group 4">
            <a:extLst>
              <a:ext uri="{FF2B5EF4-FFF2-40B4-BE49-F238E27FC236}">
                <a16:creationId xmlns:a16="http://schemas.microsoft.com/office/drawing/2014/main" id="{5A101F72-6A4C-41C6-8F20-B5CFAD45DCB2}"/>
              </a:ext>
            </a:extLst>
          </p:cNvPr>
          <p:cNvGrpSpPr/>
          <p:nvPr/>
        </p:nvGrpSpPr>
        <p:grpSpPr>
          <a:xfrm>
            <a:off x="587375" y="1760560"/>
            <a:ext cx="1668555" cy="1754326"/>
            <a:chOff x="192014" y="1760560"/>
            <a:chExt cx="1668555" cy="1754326"/>
          </a:xfrm>
        </p:grpSpPr>
        <p:sp>
          <p:nvSpPr>
            <p:cNvPr id="2" name="TextBox 1">
              <a:extLst>
                <a:ext uri="{FF2B5EF4-FFF2-40B4-BE49-F238E27FC236}">
                  <a16:creationId xmlns:a16="http://schemas.microsoft.com/office/drawing/2014/main" id="{C08A37B3-D55F-4301-B56E-2C97156E589B}"/>
                </a:ext>
              </a:extLst>
            </p:cNvPr>
            <p:cNvSpPr txBox="1"/>
            <p:nvPr/>
          </p:nvSpPr>
          <p:spPr>
            <a:xfrm>
              <a:off x="192014" y="1760560"/>
              <a:ext cx="1449859" cy="1754326"/>
            </a:xfrm>
            <a:prstGeom prst="rect">
              <a:avLst/>
            </a:prstGeom>
            <a:noFill/>
          </p:spPr>
          <p:txBody>
            <a:bodyPr wrap="square" rtlCol="0">
              <a:spAutoFit/>
            </a:bodyPr>
            <a:lstStyle/>
            <a:p>
              <a:r>
                <a:rPr lang="en-SG" dirty="0">
                  <a:solidFill>
                    <a:schemeClr val="accent3">
                      <a:lumMod val="75000"/>
                    </a:schemeClr>
                  </a:solidFill>
                </a:rPr>
                <a:t>A void function is a function that does not return any value.</a:t>
              </a:r>
            </a:p>
          </p:txBody>
        </p:sp>
        <p:cxnSp>
          <p:nvCxnSpPr>
            <p:cNvPr id="28" name="[Straight Arrow Connector 2]">
              <a:extLst>
                <a:ext uri="{FF2B5EF4-FFF2-40B4-BE49-F238E27FC236}">
                  <a16:creationId xmlns:a16="http://schemas.microsoft.com/office/drawing/2014/main" id="{9D48AE29-4405-4C84-828D-8E6FB8E2B725}"/>
                </a:ext>
              </a:extLst>
            </p:cNvPr>
            <p:cNvCxnSpPr>
              <a:cxnSpLocks/>
            </p:cNvCxnSpPr>
            <p:nvPr/>
          </p:nvCxnSpPr>
          <p:spPr>
            <a:xfrm>
              <a:off x="1509639" y="2384994"/>
              <a:ext cx="350930" cy="0"/>
            </a:xfrm>
            <a:prstGeom prst="straightConnector1">
              <a:avLst/>
            </a:prstGeom>
            <a:ln w="28575">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2" name="[TextBox 1]">
            <a:extLst>
              <a:ext uri="{FF2B5EF4-FFF2-40B4-BE49-F238E27FC236}">
                <a16:creationId xmlns:a16="http://schemas.microsoft.com/office/drawing/2014/main" id="{62758860-5AB1-40F5-A125-AF960821DE6A}"/>
              </a:ext>
            </a:extLst>
          </p:cNvPr>
          <p:cNvSpPr txBox="1"/>
          <p:nvPr/>
        </p:nvSpPr>
        <p:spPr>
          <a:xfrm>
            <a:off x="839022" y="4104351"/>
            <a:ext cx="642938"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a:latin typeface="Courier New" panose="02070309020205020404" pitchFamily="49" charset="0"/>
                <a:cs typeface="Courier New" panose="02070309020205020404" pitchFamily="49" charset="0"/>
              </a:rPr>
              <a:t>a</a:t>
            </a:r>
          </a:p>
        </p:txBody>
      </p:sp>
      <p:sp>
        <p:nvSpPr>
          <p:cNvPr id="33" name="[TextBox 1]">
            <a:extLst>
              <a:ext uri="{FF2B5EF4-FFF2-40B4-BE49-F238E27FC236}">
                <a16:creationId xmlns:a16="http://schemas.microsoft.com/office/drawing/2014/main" id="{62758860-5AB1-40F5-A125-AF960821DE6A}"/>
              </a:ext>
            </a:extLst>
          </p:cNvPr>
          <p:cNvSpPr txBox="1"/>
          <p:nvPr/>
        </p:nvSpPr>
        <p:spPr>
          <a:xfrm>
            <a:off x="201973" y="4104351"/>
            <a:ext cx="633599"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a:latin typeface="Courier New" panose="02070309020205020404" pitchFamily="49" charset="0"/>
                <a:cs typeface="Courier New" panose="02070309020205020404" pitchFamily="49" charset="0"/>
              </a:rPr>
              <a:t>_</a:t>
            </a:r>
          </a:p>
        </p:txBody>
      </p:sp>
      <p:sp>
        <p:nvSpPr>
          <p:cNvPr id="34" name="[TextBox 1]">
            <a:extLst>
              <a:ext uri="{FF2B5EF4-FFF2-40B4-BE49-F238E27FC236}">
                <a16:creationId xmlns:a16="http://schemas.microsoft.com/office/drawing/2014/main" id="{62758860-5AB1-40F5-A125-AF960821DE6A}"/>
              </a:ext>
            </a:extLst>
          </p:cNvPr>
          <p:cNvSpPr txBox="1"/>
          <p:nvPr/>
        </p:nvSpPr>
        <p:spPr>
          <a:xfrm>
            <a:off x="1481961" y="4104351"/>
            <a:ext cx="628172"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a:latin typeface="Courier New" panose="02070309020205020404" pitchFamily="49" charset="0"/>
                <a:cs typeface="Courier New" panose="02070309020205020404" pitchFamily="49" charset="0"/>
              </a:rPr>
              <a:t>2</a:t>
            </a:r>
          </a:p>
        </p:txBody>
      </p:sp>
      <p:sp>
        <p:nvSpPr>
          <p:cNvPr id="35" name="[TextBox 1]">
            <a:extLst>
              <a:ext uri="{FF2B5EF4-FFF2-40B4-BE49-F238E27FC236}">
                <a16:creationId xmlns:a16="http://schemas.microsoft.com/office/drawing/2014/main" id="{62758860-5AB1-40F5-A125-AF960821DE6A}"/>
              </a:ext>
            </a:extLst>
          </p:cNvPr>
          <p:cNvSpPr txBox="1"/>
          <p:nvPr/>
        </p:nvSpPr>
        <p:spPr>
          <a:xfrm>
            <a:off x="839022" y="4398202"/>
            <a:ext cx="642938"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a:latin typeface="Courier New" panose="02070309020205020404" pitchFamily="49" charset="0"/>
                <a:cs typeface="Courier New" panose="02070309020205020404" pitchFamily="49" charset="0"/>
              </a:rPr>
              <a:t>b</a:t>
            </a:r>
          </a:p>
        </p:txBody>
      </p:sp>
      <p:sp>
        <p:nvSpPr>
          <p:cNvPr id="36" name="[TextBox 1]">
            <a:extLst>
              <a:ext uri="{FF2B5EF4-FFF2-40B4-BE49-F238E27FC236}">
                <a16:creationId xmlns:a16="http://schemas.microsoft.com/office/drawing/2014/main" id="{62758860-5AB1-40F5-A125-AF960821DE6A}"/>
              </a:ext>
            </a:extLst>
          </p:cNvPr>
          <p:cNvSpPr txBox="1"/>
          <p:nvPr/>
        </p:nvSpPr>
        <p:spPr>
          <a:xfrm>
            <a:off x="201973" y="4398202"/>
            <a:ext cx="633599"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a:latin typeface="Courier New" panose="02070309020205020404" pitchFamily="49" charset="0"/>
                <a:cs typeface="Courier New" panose="02070309020205020404" pitchFamily="49" charset="0"/>
              </a:rPr>
              <a:t>_</a:t>
            </a:r>
          </a:p>
        </p:txBody>
      </p:sp>
      <p:sp>
        <p:nvSpPr>
          <p:cNvPr id="37" name="[TextBox 1]">
            <a:extLst>
              <a:ext uri="{FF2B5EF4-FFF2-40B4-BE49-F238E27FC236}">
                <a16:creationId xmlns:a16="http://schemas.microsoft.com/office/drawing/2014/main" id="{62758860-5AB1-40F5-A125-AF960821DE6A}"/>
              </a:ext>
            </a:extLst>
          </p:cNvPr>
          <p:cNvSpPr txBox="1"/>
          <p:nvPr/>
        </p:nvSpPr>
        <p:spPr>
          <a:xfrm>
            <a:off x="1481961" y="4398202"/>
            <a:ext cx="628172"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a:latin typeface="Courier New" panose="02070309020205020404" pitchFamily="49" charset="0"/>
                <a:cs typeface="Courier New" panose="02070309020205020404" pitchFamily="49" charset="0"/>
              </a:rPr>
              <a:t>3</a:t>
            </a:r>
          </a:p>
        </p:txBody>
      </p:sp>
      <p:sp>
        <p:nvSpPr>
          <p:cNvPr id="38" name="[TextBox 1]">
            <a:extLst>
              <a:ext uri="{FF2B5EF4-FFF2-40B4-BE49-F238E27FC236}">
                <a16:creationId xmlns:a16="http://schemas.microsoft.com/office/drawing/2014/main" id="{62758860-5AB1-40F5-A125-AF960821DE6A}"/>
              </a:ext>
            </a:extLst>
          </p:cNvPr>
          <p:cNvSpPr txBox="1"/>
          <p:nvPr/>
        </p:nvSpPr>
        <p:spPr>
          <a:xfrm>
            <a:off x="201973" y="3488797"/>
            <a:ext cx="633599" cy="307777"/>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b="1" dirty="0">
                <a:latin typeface="Courier New" panose="02070309020205020404" pitchFamily="49" charset="0"/>
                <a:cs typeface="Courier New" panose="02070309020205020404" pitchFamily="49" charset="0"/>
              </a:rPr>
              <a:t>main</a:t>
            </a:r>
          </a:p>
        </p:txBody>
      </p:sp>
      <p:sp>
        <p:nvSpPr>
          <p:cNvPr id="42" name="[TextBox 1]">
            <a:extLst>
              <a:ext uri="{FF2B5EF4-FFF2-40B4-BE49-F238E27FC236}">
                <a16:creationId xmlns:a16="http://schemas.microsoft.com/office/drawing/2014/main" id="{62758860-5AB1-40F5-A125-AF960821DE6A}"/>
              </a:ext>
            </a:extLst>
          </p:cNvPr>
          <p:cNvSpPr txBox="1"/>
          <p:nvPr/>
        </p:nvSpPr>
        <p:spPr>
          <a:xfrm>
            <a:off x="839022" y="5498122"/>
            <a:ext cx="642938"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a:latin typeface="Courier New" panose="02070309020205020404" pitchFamily="49" charset="0"/>
                <a:cs typeface="Courier New" panose="02070309020205020404" pitchFamily="49" charset="0"/>
              </a:rPr>
              <a:t>a</a:t>
            </a:r>
          </a:p>
        </p:txBody>
      </p:sp>
      <p:sp>
        <p:nvSpPr>
          <p:cNvPr id="43" name="[TextBox 1]">
            <a:extLst>
              <a:ext uri="{FF2B5EF4-FFF2-40B4-BE49-F238E27FC236}">
                <a16:creationId xmlns:a16="http://schemas.microsoft.com/office/drawing/2014/main" id="{62758860-5AB1-40F5-A125-AF960821DE6A}"/>
              </a:ext>
            </a:extLst>
          </p:cNvPr>
          <p:cNvSpPr txBox="1"/>
          <p:nvPr/>
        </p:nvSpPr>
        <p:spPr>
          <a:xfrm>
            <a:off x="201973" y="5498122"/>
            <a:ext cx="633599"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a:latin typeface="Courier New" panose="02070309020205020404" pitchFamily="49" charset="0"/>
                <a:cs typeface="Courier New" panose="02070309020205020404" pitchFamily="49" charset="0"/>
              </a:rPr>
              <a:t>_</a:t>
            </a:r>
          </a:p>
        </p:txBody>
      </p:sp>
      <p:sp>
        <p:nvSpPr>
          <p:cNvPr id="44" name="[TextBox 1]">
            <a:extLst>
              <a:ext uri="{FF2B5EF4-FFF2-40B4-BE49-F238E27FC236}">
                <a16:creationId xmlns:a16="http://schemas.microsoft.com/office/drawing/2014/main" id="{62758860-5AB1-40F5-A125-AF960821DE6A}"/>
              </a:ext>
            </a:extLst>
          </p:cNvPr>
          <p:cNvSpPr txBox="1"/>
          <p:nvPr/>
        </p:nvSpPr>
        <p:spPr>
          <a:xfrm>
            <a:off x="1481961" y="5498122"/>
            <a:ext cx="628172"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a:latin typeface="Courier New" panose="02070309020205020404" pitchFamily="49" charset="0"/>
                <a:cs typeface="Courier New" panose="02070309020205020404" pitchFamily="49" charset="0"/>
              </a:rPr>
              <a:t>2</a:t>
            </a:r>
          </a:p>
        </p:txBody>
      </p:sp>
      <p:sp>
        <p:nvSpPr>
          <p:cNvPr id="45" name="[TextBox 1]">
            <a:extLst>
              <a:ext uri="{FF2B5EF4-FFF2-40B4-BE49-F238E27FC236}">
                <a16:creationId xmlns:a16="http://schemas.microsoft.com/office/drawing/2014/main" id="{62758860-5AB1-40F5-A125-AF960821DE6A}"/>
              </a:ext>
            </a:extLst>
          </p:cNvPr>
          <p:cNvSpPr txBox="1"/>
          <p:nvPr/>
        </p:nvSpPr>
        <p:spPr>
          <a:xfrm>
            <a:off x="839022" y="5791973"/>
            <a:ext cx="642938"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a:latin typeface="Courier New" panose="02070309020205020404" pitchFamily="49" charset="0"/>
                <a:cs typeface="Courier New" panose="02070309020205020404" pitchFamily="49" charset="0"/>
              </a:rPr>
              <a:t>b</a:t>
            </a:r>
          </a:p>
        </p:txBody>
      </p:sp>
      <p:sp>
        <p:nvSpPr>
          <p:cNvPr id="46" name="[TextBox 1]">
            <a:extLst>
              <a:ext uri="{FF2B5EF4-FFF2-40B4-BE49-F238E27FC236}">
                <a16:creationId xmlns:a16="http://schemas.microsoft.com/office/drawing/2014/main" id="{62758860-5AB1-40F5-A125-AF960821DE6A}"/>
              </a:ext>
            </a:extLst>
          </p:cNvPr>
          <p:cNvSpPr txBox="1"/>
          <p:nvPr/>
        </p:nvSpPr>
        <p:spPr>
          <a:xfrm>
            <a:off x="201973" y="5791973"/>
            <a:ext cx="633599"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a:latin typeface="Courier New" panose="02070309020205020404" pitchFamily="49" charset="0"/>
                <a:cs typeface="Courier New" panose="02070309020205020404" pitchFamily="49" charset="0"/>
              </a:rPr>
              <a:t>_</a:t>
            </a:r>
          </a:p>
        </p:txBody>
      </p:sp>
      <p:sp>
        <p:nvSpPr>
          <p:cNvPr id="47" name="[TextBox 1]">
            <a:extLst>
              <a:ext uri="{FF2B5EF4-FFF2-40B4-BE49-F238E27FC236}">
                <a16:creationId xmlns:a16="http://schemas.microsoft.com/office/drawing/2014/main" id="{62758860-5AB1-40F5-A125-AF960821DE6A}"/>
              </a:ext>
            </a:extLst>
          </p:cNvPr>
          <p:cNvSpPr txBox="1"/>
          <p:nvPr/>
        </p:nvSpPr>
        <p:spPr>
          <a:xfrm>
            <a:off x="1481961" y="5791973"/>
            <a:ext cx="628172"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a:latin typeface="Courier New" panose="02070309020205020404" pitchFamily="49" charset="0"/>
                <a:cs typeface="Courier New" panose="02070309020205020404" pitchFamily="49" charset="0"/>
              </a:rPr>
              <a:t>3</a:t>
            </a:r>
          </a:p>
        </p:txBody>
      </p:sp>
      <p:sp>
        <p:nvSpPr>
          <p:cNvPr id="48" name="[TextBox 1]">
            <a:extLst>
              <a:ext uri="{FF2B5EF4-FFF2-40B4-BE49-F238E27FC236}">
                <a16:creationId xmlns:a16="http://schemas.microsoft.com/office/drawing/2014/main" id="{62758860-5AB1-40F5-A125-AF960821DE6A}"/>
              </a:ext>
            </a:extLst>
          </p:cNvPr>
          <p:cNvSpPr txBox="1"/>
          <p:nvPr/>
        </p:nvSpPr>
        <p:spPr>
          <a:xfrm>
            <a:off x="201973" y="4882568"/>
            <a:ext cx="633599" cy="307777"/>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b="1" dirty="0">
                <a:latin typeface="Courier New" panose="02070309020205020404" pitchFamily="49" charset="0"/>
                <a:cs typeface="Courier New" panose="02070309020205020404" pitchFamily="49" charset="0"/>
              </a:rPr>
              <a:t>g</a:t>
            </a:r>
          </a:p>
        </p:txBody>
      </p:sp>
      <p:cxnSp>
        <p:nvCxnSpPr>
          <p:cNvPr id="51" name="[Straight Arrow Connector 2]">
            <a:extLst>
              <a:ext uri="{FF2B5EF4-FFF2-40B4-BE49-F238E27FC236}">
                <a16:creationId xmlns:a16="http://schemas.microsoft.com/office/drawing/2014/main" id="{E03E44C6-0513-447D-BCF5-AA9E1E6D6239}"/>
              </a:ext>
            </a:extLst>
          </p:cNvPr>
          <p:cNvCxnSpPr/>
          <p:nvPr/>
        </p:nvCxnSpPr>
        <p:spPr>
          <a:xfrm>
            <a:off x="2255930" y="3674217"/>
            <a:ext cx="287757"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1]">
            <a:extLst>
              <a:ext uri="{FF2B5EF4-FFF2-40B4-BE49-F238E27FC236}">
                <a16:creationId xmlns:a16="http://schemas.microsoft.com/office/drawing/2014/main" id="{62758860-5AB1-40F5-A125-AF960821DE6A}"/>
              </a:ext>
            </a:extLst>
          </p:cNvPr>
          <p:cNvSpPr txBox="1"/>
          <p:nvPr/>
        </p:nvSpPr>
        <p:spPr>
          <a:xfrm>
            <a:off x="839022" y="3796574"/>
            <a:ext cx="642938" cy="307777"/>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b="1" dirty="0">
                <a:latin typeface="Courier New" panose="02070309020205020404" pitchFamily="49" charset="0"/>
                <a:cs typeface="Courier New" panose="02070309020205020404" pitchFamily="49" charset="0"/>
              </a:rPr>
              <a:t>name</a:t>
            </a:r>
          </a:p>
        </p:txBody>
      </p:sp>
      <p:sp>
        <p:nvSpPr>
          <p:cNvPr id="30" name="[TextBox 1]">
            <a:extLst>
              <a:ext uri="{FF2B5EF4-FFF2-40B4-BE49-F238E27FC236}">
                <a16:creationId xmlns:a16="http://schemas.microsoft.com/office/drawing/2014/main" id="{62758860-5AB1-40F5-A125-AF960821DE6A}"/>
              </a:ext>
            </a:extLst>
          </p:cNvPr>
          <p:cNvSpPr txBox="1"/>
          <p:nvPr/>
        </p:nvSpPr>
        <p:spPr>
          <a:xfrm>
            <a:off x="201973" y="3796574"/>
            <a:ext cx="633599" cy="307777"/>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b="1" dirty="0" err="1">
                <a:latin typeface="Courier New" panose="02070309020205020404" pitchFamily="49" charset="0"/>
                <a:cs typeface="Courier New" panose="02070309020205020404" pitchFamily="49" charset="0"/>
              </a:rPr>
              <a:t>addr</a:t>
            </a:r>
            <a:endParaRPr lang="en-US" sz="1400" b="1" dirty="0">
              <a:latin typeface="Courier New" panose="02070309020205020404" pitchFamily="49" charset="0"/>
              <a:cs typeface="Courier New" panose="02070309020205020404" pitchFamily="49" charset="0"/>
            </a:endParaRPr>
          </a:p>
        </p:txBody>
      </p:sp>
      <p:sp>
        <p:nvSpPr>
          <p:cNvPr id="31" name="[TextBox 1]">
            <a:extLst>
              <a:ext uri="{FF2B5EF4-FFF2-40B4-BE49-F238E27FC236}">
                <a16:creationId xmlns:a16="http://schemas.microsoft.com/office/drawing/2014/main" id="{62758860-5AB1-40F5-A125-AF960821DE6A}"/>
              </a:ext>
            </a:extLst>
          </p:cNvPr>
          <p:cNvSpPr txBox="1"/>
          <p:nvPr/>
        </p:nvSpPr>
        <p:spPr>
          <a:xfrm>
            <a:off x="1481961" y="3796574"/>
            <a:ext cx="628172" cy="307777"/>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b="1" dirty="0" err="1">
                <a:latin typeface="Courier New" panose="02070309020205020404" pitchFamily="49" charset="0"/>
                <a:cs typeface="Courier New" panose="02070309020205020404" pitchFamily="49" charset="0"/>
              </a:rPr>
              <a:t>val</a:t>
            </a:r>
            <a:endParaRPr lang="en-US" sz="1400" b="1" dirty="0">
              <a:latin typeface="Courier New" panose="02070309020205020404" pitchFamily="49" charset="0"/>
              <a:cs typeface="Courier New" panose="02070309020205020404" pitchFamily="49" charset="0"/>
            </a:endParaRPr>
          </a:p>
        </p:txBody>
      </p:sp>
      <p:sp>
        <p:nvSpPr>
          <p:cNvPr id="40" name="[TextBox 1]">
            <a:extLst>
              <a:ext uri="{FF2B5EF4-FFF2-40B4-BE49-F238E27FC236}">
                <a16:creationId xmlns:a16="http://schemas.microsoft.com/office/drawing/2014/main" id="{62758860-5AB1-40F5-A125-AF960821DE6A}"/>
              </a:ext>
            </a:extLst>
          </p:cNvPr>
          <p:cNvSpPr txBox="1"/>
          <p:nvPr/>
        </p:nvSpPr>
        <p:spPr>
          <a:xfrm>
            <a:off x="201973" y="5190345"/>
            <a:ext cx="633599" cy="307777"/>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b="1" dirty="0" err="1">
                <a:latin typeface="Courier New" panose="02070309020205020404" pitchFamily="49" charset="0"/>
                <a:cs typeface="Courier New" panose="02070309020205020404" pitchFamily="49" charset="0"/>
              </a:rPr>
              <a:t>addr</a:t>
            </a:r>
            <a:endParaRPr lang="en-US" sz="1400" b="1" dirty="0">
              <a:latin typeface="Courier New" panose="02070309020205020404" pitchFamily="49" charset="0"/>
              <a:cs typeface="Courier New" panose="02070309020205020404" pitchFamily="49" charset="0"/>
            </a:endParaRPr>
          </a:p>
        </p:txBody>
      </p:sp>
      <p:sp>
        <p:nvSpPr>
          <p:cNvPr id="52" name="[TextBox 1]">
            <a:extLst>
              <a:ext uri="{FF2B5EF4-FFF2-40B4-BE49-F238E27FC236}">
                <a16:creationId xmlns:a16="http://schemas.microsoft.com/office/drawing/2014/main" id="{62758860-5AB1-40F5-A125-AF960821DE6A}"/>
              </a:ext>
            </a:extLst>
          </p:cNvPr>
          <p:cNvSpPr txBox="1"/>
          <p:nvPr/>
        </p:nvSpPr>
        <p:spPr>
          <a:xfrm>
            <a:off x="1481961" y="5498122"/>
            <a:ext cx="628172"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a:latin typeface="Courier New" panose="02070309020205020404" pitchFamily="49" charset="0"/>
                <a:cs typeface="Courier New" panose="02070309020205020404" pitchFamily="49" charset="0"/>
              </a:rPr>
              <a:t>102</a:t>
            </a:r>
          </a:p>
        </p:txBody>
      </p:sp>
      <p:sp>
        <p:nvSpPr>
          <p:cNvPr id="53" name="[TextBox 1]">
            <a:extLst>
              <a:ext uri="{FF2B5EF4-FFF2-40B4-BE49-F238E27FC236}">
                <a16:creationId xmlns:a16="http://schemas.microsoft.com/office/drawing/2014/main" id="{62758860-5AB1-40F5-A125-AF960821DE6A}"/>
              </a:ext>
            </a:extLst>
          </p:cNvPr>
          <p:cNvSpPr txBox="1"/>
          <p:nvPr/>
        </p:nvSpPr>
        <p:spPr>
          <a:xfrm>
            <a:off x="1481961" y="5791973"/>
            <a:ext cx="628172"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a:latin typeface="Courier New" panose="02070309020205020404" pitchFamily="49" charset="0"/>
                <a:cs typeface="Courier New" panose="02070309020205020404" pitchFamily="49" charset="0"/>
              </a:rPr>
              <a:t>203</a:t>
            </a:r>
          </a:p>
        </p:txBody>
      </p:sp>
      <p:sp>
        <p:nvSpPr>
          <p:cNvPr id="41" name="[TextBox 1]">
            <a:extLst>
              <a:ext uri="{FF2B5EF4-FFF2-40B4-BE49-F238E27FC236}">
                <a16:creationId xmlns:a16="http://schemas.microsoft.com/office/drawing/2014/main" id="{62758860-5AB1-40F5-A125-AF960821DE6A}"/>
              </a:ext>
            </a:extLst>
          </p:cNvPr>
          <p:cNvSpPr txBox="1"/>
          <p:nvPr/>
        </p:nvSpPr>
        <p:spPr>
          <a:xfrm>
            <a:off x="1481961" y="5190345"/>
            <a:ext cx="628172" cy="307777"/>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b="1" dirty="0" err="1">
                <a:latin typeface="Courier New" panose="02070309020205020404" pitchFamily="49" charset="0"/>
                <a:cs typeface="Courier New" panose="02070309020205020404" pitchFamily="49" charset="0"/>
              </a:rPr>
              <a:t>val</a:t>
            </a:r>
            <a:endParaRPr lang="en-US" sz="1400" b="1" dirty="0">
              <a:latin typeface="Courier New" panose="02070309020205020404" pitchFamily="49" charset="0"/>
              <a:cs typeface="Courier New" panose="02070309020205020404" pitchFamily="49" charset="0"/>
            </a:endParaRPr>
          </a:p>
        </p:txBody>
      </p:sp>
      <p:sp>
        <p:nvSpPr>
          <p:cNvPr id="39" name="[TextBox 1]">
            <a:extLst>
              <a:ext uri="{FF2B5EF4-FFF2-40B4-BE49-F238E27FC236}">
                <a16:creationId xmlns:a16="http://schemas.microsoft.com/office/drawing/2014/main" id="{62758860-5AB1-40F5-A125-AF960821DE6A}"/>
              </a:ext>
            </a:extLst>
          </p:cNvPr>
          <p:cNvSpPr txBox="1"/>
          <p:nvPr/>
        </p:nvSpPr>
        <p:spPr>
          <a:xfrm>
            <a:off x="839022" y="5190345"/>
            <a:ext cx="642938" cy="307777"/>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b="1" dirty="0">
                <a:latin typeface="Courier New" panose="02070309020205020404" pitchFamily="49" charset="0"/>
                <a:cs typeface="Courier New" panose="02070309020205020404" pitchFamily="49" charset="0"/>
              </a:rPr>
              <a:t>name</a:t>
            </a:r>
          </a:p>
        </p:txBody>
      </p:sp>
    </p:spTree>
    <p:extLst>
      <p:ext uri="{BB962C8B-B14F-4D97-AF65-F5344CB8AC3E}">
        <p14:creationId xmlns:p14="http://schemas.microsoft.com/office/powerpoint/2010/main" val="25154476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dissolve">
                                      <p:cBhvr>
                                        <p:cTn id="51" dur="500"/>
                                        <p:tgtEl>
                                          <p:spTgt spid="5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500"/>
                                        <p:tgtEl>
                                          <p:spTgt spid="4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500"/>
                                        <p:tgtEl>
                                          <p:spTgt spid="4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500"/>
                                        <p:tgtEl>
                                          <p:spTgt spid="4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fade">
                                      <p:cBhvr>
                                        <p:cTn id="78" dur="500"/>
                                        <p:tgtEl>
                                          <p:spTgt spid="4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fade">
                                      <p:cBhvr>
                                        <p:cTn id="81" dur="500"/>
                                        <p:tgtEl>
                                          <p:spTgt spid="48"/>
                                        </p:tgtEl>
                                      </p:cBhvr>
                                    </p:animEffect>
                                  </p:childTnLst>
                                </p:cTn>
                              </p:par>
                              <p:par>
                                <p:cTn id="82" presetID="9" presetClass="exit" presetSubtype="0" fill="hold" nodeType="withEffect">
                                  <p:stCondLst>
                                    <p:cond delay="0"/>
                                  </p:stCondLst>
                                  <p:childTnLst>
                                    <p:animEffect transition="out" filter="dissolve">
                                      <p:cBhvr>
                                        <p:cTn id="83" dur="500"/>
                                        <p:tgtEl>
                                          <p:spTgt spid="22"/>
                                        </p:tgtEl>
                                      </p:cBhvr>
                                    </p:animEffect>
                                    <p:set>
                                      <p:cBhvr>
                                        <p:cTn id="84" dur="1" fill="hold">
                                          <p:stCondLst>
                                            <p:cond delay="499"/>
                                          </p:stCondLst>
                                        </p:cTn>
                                        <p:tgtEl>
                                          <p:spTgt spid="22"/>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dissolve">
                                      <p:cBhvr>
                                        <p:cTn id="89" dur="500"/>
                                        <p:tgtEl>
                                          <p:spTgt spid="23"/>
                                        </p:tgtEl>
                                      </p:cBhvr>
                                    </p:animEffect>
                                  </p:childTnLst>
                                </p:cTn>
                              </p:par>
                              <p:par>
                                <p:cTn id="90" presetID="9" presetClass="exit" presetSubtype="0" fill="hold" nodeType="withEffect">
                                  <p:stCondLst>
                                    <p:cond delay="0"/>
                                  </p:stCondLst>
                                  <p:childTnLst>
                                    <p:animEffect transition="out" filter="dissolve">
                                      <p:cBhvr>
                                        <p:cTn id="91" dur="500"/>
                                        <p:tgtEl>
                                          <p:spTgt spid="51"/>
                                        </p:tgtEl>
                                      </p:cBhvr>
                                    </p:animEffect>
                                    <p:set>
                                      <p:cBhvr>
                                        <p:cTn id="92" dur="1" fill="hold">
                                          <p:stCondLst>
                                            <p:cond delay="499"/>
                                          </p:stCondLst>
                                        </p:cTn>
                                        <p:tgtEl>
                                          <p:spTgt spid="51"/>
                                        </p:tgtEl>
                                        <p:attrNameLst>
                                          <p:attrName>style.visibility</p:attrName>
                                        </p:attrNameLst>
                                      </p:cBhvr>
                                      <p:to>
                                        <p:strVal val="hidden"/>
                                      </p:to>
                                    </p:set>
                                  </p:childTnLst>
                                </p:cTn>
                              </p:par>
                            </p:childTnLst>
                          </p:cTn>
                        </p:par>
                        <p:par>
                          <p:cTn id="93" fill="hold">
                            <p:stCondLst>
                              <p:cond delay="500"/>
                            </p:stCondLst>
                            <p:childTnLst>
                              <p:par>
                                <p:cTn id="94" presetID="9" presetClass="entr" presetSubtype="0" fill="hold" grpId="0" nodeType="after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dissolve">
                                      <p:cBhvr>
                                        <p:cTn id="96" dur="500"/>
                                        <p:tgtEl>
                                          <p:spTgt spid="18"/>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dissolve">
                                      <p:cBhvr>
                                        <p:cTn id="101" dur="500"/>
                                        <p:tgtEl>
                                          <p:spTgt spid="2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2"/>
                                        </p:tgtEl>
                                        <p:attrNameLst>
                                          <p:attrName>style.visibility</p:attrName>
                                        </p:attrNameLst>
                                      </p:cBhvr>
                                      <p:to>
                                        <p:strVal val="visible"/>
                                      </p:to>
                                    </p:set>
                                    <p:animEffect transition="in" filter="fade">
                                      <p:cBhvr>
                                        <p:cTn id="104" dur="500"/>
                                        <p:tgtEl>
                                          <p:spTgt spid="5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3"/>
                                        </p:tgtEl>
                                        <p:attrNameLst>
                                          <p:attrName>style.visibility</p:attrName>
                                        </p:attrNameLst>
                                      </p:cBhvr>
                                      <p:to>
                                        <p:strVal val="visible"/>
                                      </p:to>
                                    </p:set>
                                    <p:animEffect transition="in" filter="fade">
                                      <p:cBhvr>
                                        <p:cTn id="107" dur="500"/>
                                        <p:tgtEl>
                                          <p:spTgt spid="53"/>
                                        </p:tgtEl>
                                      </p:cBhvr>
                                    </p:animEffect>
                                  </p:childTnLst>
                                </p:cTn>
                              </p:par>
                              <p:par>
                                <p:cTn id="108" presetID="9" presetClass="exit" presetSubtype="0" fill="hold" nodeType="withEffect">
                                  <p:stCondLst>
                                    <p:cond delay="0"/>
                                  </p:stCondLst>
                                  <p:childTnLst>
                                    <p:animEffect transition="out" filter="dissolve">
                                      <p:cBhvr>
                                        <p:cTn id="109" dur="500"/>
                                        <p:tgtEl>
                                          <p:spTgt spid="23"/>
                                        </p:tgtEl>
                                      </p:cBhvr>
                                    </p:animEffect>
                                    <p:set>
                                      <p:cBhvr>
                                        <p:cTn id="110" dur="1" fill="hold">
                                          <p:stCondLst>
                                            <p:cond delay="499"/>
                                          </p:stCondLst>
                                        </p:cTn>
                                        <p:tgtEl>
                                          <p:spTgt spid="23"/>
                                        </p:tgtEl>
                                        <p:attrNameLst>
                                          <p:attrName>style.visibility</p:attrName>
                                        </p:attrNameLst>
                                      </p:cBhvr>
                                      <p:to>
                                        <p:strVal val="hidden"/>
                                      </p:to>
                                    </p:set>
                                  </p:childTnLst>
                                </p:cTn>
                              </p:par>
                            </p:childTnLst>
                          </p:cTn>
                        </p:par>
                        <p:par>
                          <p:cTn id="111" fill="hold">
                            <p:stCondLst>
                              <p:cond delay="500"/>
                            </p:stCondLst>
                            <p:childTnLst>
                              <p:par>
                                <p:cTn id="112" presetID="9" presetClass="entr" presetSubtype="0" fill="hold" grpId="0" nodeType="afterEffect">
                                  <p:stCondLst>
                                    <p:cond delay="0"/>
                                  </p:stCondLst>
                                  <p:childTnLst>
                                    <p:set>
                                      <p:cBhvr>
                                        <p:cTn id="113" dur="1" fill="hold">
                                          <p:stCondLst>
                                            <p:cond delay="0"/>
                                          </p:stCondLst>
                                        </p:cTn>
                                        <p:tgtEl>
                                          <p:spTgt spid="19"/>
                                        </p:tgtEl>
                                        <p:attrNameLst>
                                          <p:attrName>style.visibility</p:attrName>
                                        </p:attrNameLst>
                                      </p:cBhvr>
                                      <p:to>
                                        <p:strVal val="visible"/>
                                      </p:to>
                                    </p:set>
                                    <p:animEffect transition="in" filter="dissolve">
                                      <p:cBhvr>
                                        <p:cTn id="114" dur="500"/>
                                        <p:tgtEl>
                                          <p:spTgt spid="19"/>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nodeType="click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dissolve">
                                      <p:cBhvr>
                                        <p:cTn id="119" dur="500"/>
                                        <p:tgtEl>
                                          <p:spTgt spid="25"/>
                                        </p:tgtEl>
                                      </p:cBhvr>
                                    </p:animEffect>
                                  </p:childTnLst>
                                </p:cTn>
                              </p:par>
                              <p:par>
                                <p:cTn id="120" presetID="10" presetClass="exit" presetSubtype="0" fill="hold" grpId="1" nodeType="withEffect">
                                  <p:stCondLst>
                                    <p:cond delay="0"/>
                                  </p:stCondLst>
                                  <p:childTnLst>
                                    <p:animEffect transition="out" filter="fade">
                                      <p:cBhvr>
                                        <p:cTn id="121" dur="500"/>
                                        <p:tgtEl>
                                          <p:spTgt spid="39"/>
                                        </p:tgtEl>
                                      </p:cBhvr>
                                    </p:animEffect>
                                    <p:set>
                                      <p:cBhvr>
                                        <p:cTn id="122" dur="1" fill="hold">
                                          <p:stCondLst>
                                            <p:cond delay="499"/>
                                          </p:stCondLst>
                                        </p:cTn>
                                        <p:tgtEl>
                                          <p:spTgt spid="39"/>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40"/>
                                        </p:tgtEl>
                                      </p:cBhvr>
                                    </p:animEffect>
                                    <p:set>
                                      <p:cBhvr>
                                        <p:cTn id="125" dur="1" fill="hold">
                                          <p:stCondLst>
                                            <p:cond delay="499"/>
                                          </p:stCondLst>
                                        </p:cTn>
                                        <p:tgtEl>
                                          <p:spTgt spid="40"/>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41"/>
                                        </p:tgtEl>
                                      </p:cBhvr>
                                    </p:animEffect>
                                    <p:set>
                                      <p:cBhvr>
                                        <p:cTn id="128" dur="1" fill="hold">
                                          <p:stCondLst>
                                            <p:cond delay="499"/>
                                          </p:stCondLst>
                                        </p:cTn>
                                        <p:tgtEl>
                                          <p:spTgt spid="41"/>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42"/>
                                        </p:tgtEl>
                                      </p:cBhvr>
                                    </p:animEffect>
                                    <p:set>
                                      <p:cBhvr>
                                        <p:cTn id="131" dur="1" fill="hold">
                                          <p:stCondLst>
                                            <p:cond delay="499"/>
                                          </p:stCondLst>
                                        </p:cTn>
                                        <p:tgtEl>
                                          <p:spTgt spid="42"/>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43"/>
                                        </p:tgtEl>
                                      </p:cBhvr>
                                    </p:animEffect>
                                    <p:set>
                                      <p:cBhvr>
                                        <p:cTn id="134" dur="1" fill="hold">
                                          <p:stCondLst>
                                            <p:cond delay="499"/>
                                          </p:stCondLst>
                                        </p:cTn>
                                        <p:tgtEl>
                                          <p:spTgt spid="43"/>
                                        </p:tgtEl>
                                        <p:attrNameLst>
                                          <p:attrName>style.visibility</p:attrName>
                                        </p:attrNameLst>
                                      </p:cBhvr>
                                      <p:to>
                                        <p:strVal val="hidden"/>
                                      </p:to>
                                    </p:set>
                                  </p:childTnLst>
                                </p:cTn>
                              </p:par>
                              <p:par>
                                <p:cTn id="135" presetID="10" presetClass="exit" presetSubtype="0" fill="hold" grpId="1" nodeType="withEffect">
                                  <p:stCondLst>
                                    <p:cond delay="0"/>
                                  </p:stCondLst>
                                  <p:childTnLst>
                                    <p:animEffect transition="out" filter="fade">
                                      <p:cBhvr>
                                        <p:cTn id="136" dur="500"/>
                                        <p:tgtEl>
                                          <p:spTgt spid="44"/>
                                        </p:tgtEl>
                                      </p:cBhvr>
                                    </p:animEffect>
                                    <p:set>
                                      <p:cBhvr>
                                        <p:cTn id="137" dur="1" fill="hold">
                                          <p:stCondLst>
                                            <p:cond delay="499"/>
                                          </p:stCondLst>
                                        </p:cTn>
                                        <p:tgtEl>
                                          <p:spTgt spid="44"/>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500"/>
                                        <p:tgtEl>
                                          <p:spTgt spid="45"/>
                                        </p:tgtEl>
                                      </p:cBhvr>
                                    </p:animEffect>
                                    <p:set>
                                      <p:cBhvr>
                                        <p:cTn id="140" dur="1" fill="hold">
                                          <p:stCondLst>
                                            <p:cond delay="499"/>
                                          </p:stCondLst>
                                        </p:cTn>
                                        <p:tgtEl>
                                          <p:spTgt spid="45"/>
                                        </p:tgtEl>
                                        <p:attrNameLst>
                                          <p:attrName>style.visibility</p:attrName>
                                        </p:attrNameLst>
                                      </p:cBhvr>
                                      <p:to>
                                        <p:strVal val="hidden"/>
                                      </p:to>
                                    </p:set>
                                  </p:childTnLst>
                                </p:cTn>
                              </p:par>
                              <p:par>
                                <p:cTn id="141" presetID="10" presetClass="exit" presetSubtype="0" fill="hold" grpId="1" nodeType="withEffect">
                                  <p:stCondLst>
                                    <p:cond delay="0"/>
                                  </p:stCondLst>
                                  <p:childTnLst>
                                    <p:animEffect transition="out" filter="fade">
                                      <p:cBhvr>
                                        <p:cTn id="142" dur="500"/>
                                        <p:tgtEl>
                                          <p:spTgt spid="46"/>
                                        </p:tgtEl>
                                      </p:cBhvr>
                                    </p:animEffect>
                                    <p:set>
                                      <p:cBhvr>
                                        <p:cTn id="143" dur="1" fill="hold">
                                          <p:stCondLst>
                                            <p:cond delay="499"/>
                                          </p:stCondLst>
                                        </p:cTn>
                                        <p:tgtEl>
                                          <p:spTgt spid="46"/>
                                        </p:tgtEl>
                                        <p:attrNameLst>
                                          <p:attrName>style.visibility</p:attrName>
                                        </p:attrNameLst>
                                      </p:cBhvr>
                                      <p:to>
                                        <p:strVal val="hidden"/>
                                      </p:to>
                                    </p:set>
                                  </p:childTnLst>
                                </p:cTn>
                              </p:par>
                              <p:par>
                                <p:cTn id="144" presetID="10" presetClass="exit" presetSubtype="0" fill="hold" grpId="1" nodeType="withEffect">
                                  <p:stCondLst>
                                    <p:cond delay="0"/>
                                  </p:stCondLst>
                                  <p:childTnLst>
                                    <p:animEffect transition="out" filter="fade">
                                      <p:cBhvr>
                                        <p:cTn id="145" dur="500"/>
                                        <p:tgtEl>
                                          <p:spTgt spid="47"/>
                                        </p:tgtEl>
                                      </p:cBhvr>
                                    </p:animEffect>
                                    <p:set>
                                      <p:cBhvr>
                                        <p:cTn id="146" dur="1" fill="hold">
                                          <p:stCondLst>
                                            <p:cond delay="499"/>
                                          </p:stCondLst>
                                        </p:cTn>
                                        <p:tgtEl>
                                          <p:spTgt spid="47"/>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500"/>
                                        <p:tgtEl>
                                          <p:spTgt spid="48"/>
                                        </p:tgtEl>
                                      </p:cBhvr>
                                    </p:animEffect>
                                    <p:set>
                                      <p:cBhvr>
                                        <p:cTn id="149" dur="1" fill="hold">
                                          <p:stCondLst>
                                            <p:cond delay="499"/>
                                          </p:stCondLst>
                                        </p:cTn>
                                        <p:tgtEl>
                                          <p:spTgt spid="48"/>
                                        </p:tgtEl>
                                        <p:attrNameLst>
                                          <p:attrName>style.visibility</p:attrName>
                                        </p:attrNameLst>
                                      </p:cBhvr>
                                      <p:to>
                                        <p:strVal val="hidden"/>
                                      </p:to>
                                    </p:set>
                                  </p:childTnLst>
                                </p:cTn>
                              </p:par>
                              <p:par>
                                <p:cTn id="150" presetID="10" presetClass="exit" presetSubtype="0" fill="hold" grpId="1" nodeType="withEffect">
                                  <p:stCondLst>
                                    <p:cond delay="0"/>
                                  </p:stCondLst>
                                  <p:childTnLst>
                                    <p:animEffect transition="out" filter="fade">
                                      <p:cBhvr>
                                        <p:cTn id="151" dur="500"/>
                                        <p:tgtEl>
                                          <p:spTgt spid="52"/>
                                        </p:tgtEl>
                                      </p:cBhvr>
                                    </p:animEffect>
                                    <p:set>
                                      <p:cBhvr>
                                        <p:cTn id="152" dur="1" fill="hold">
                                          <p:stCondLst>
                                            <p:cond delay="499"/>
                                          </p:stCondLst>
                                        </p:cTn>
                                        <p:tgtEl>
                                          <p:spTgt spid="52"/>
                                        </p:tgtEl>
                                        <p:attrNameLst>
                                          <p:attrName>style.visibility</p:attrName>
                                        </p:attrNameLst>
                                      </p:cBhvr>
                                      <p:to>
                                        <p:strVal val="hidden"/>
                                      </p:to>
                                    </p:set>
                                  </p:childTnLst>
                                </p:cTn>
                              </p:par>
                              <p:par>
                                <p:cTn id="153" presetID="10" presetClass="exit" presetSubtype="0" fill="hold" grpId="1" nodeType="withEffect">
                                  <p:stCondLst>
                                    <p:cond delay="0"/>
                                  </p:stCondLst>
                                  <p:childTnLst>
                                    <p:animEffect transition="out" filter="fade">
                                      <p:cBhvr>
                                        <p:cTn id="154" dur="500"/>
                                        <p:tgtEl>
                                          <p:spTgt spid="53"/>
                                        </p:tgtEl>
                                      </p:cBhvr>
                                    </p:animEffect>
                                    <p:set>
                                      <p:cBhvr>
                                        <p:cTn id="155" dur="1" fill="hold">
                                          <p:stCondLst>
                                            <p:cond delay="499"/>
                                          </p:stCondLst>
                                        </p:cTn>
                                        <p:tgtEl>
                                          <p:spTgt spid="53"/>
                                        </p:tgtEl>
                                        <p:attrNameLst>
                                          <p:attrName>style.visibility</p:attrName>
                                        </p:attrNameLst>
                                      </p:cBhvr>
                                      <p:to>
                                        <p:strVal val="hidden"/>
                                      </p:to>
                                    </p:set>
                                  </p:childTnLst>
                                </p:cTn>
                              </p:par>
                              <p:par>
                                <p:cTn id="156" presetID="9" presetClass="exit" presetSubtype="0" fill="hold" nodeType="withEffect">
                                  <p:stCondLst>
                                    <p:cond delay="0"/>
                                  </p:stCondLst>
                                  <p:childTnLst>
                                    <p:animEffect transition="out" filter="dissolve">
                                      <p:cBhvr>
                                        <p:cTn id="157" dur="500"/>
                                        <p:tgtEl>
                                          <p:spTgt spid="24"/>
                                        </p:tgtEl>
                                      </p:cBhvr>
                                    </p:animEffect>
                                    <p:set>
                                      <p:cBhvr>
                                        <p:cTn id="158" dur="1" fill="hold">
                                          <p:stCondLst>
                                            <p:cond delay="499"/>
                                          </p:stCondLst>
                                        </p:cTn>
                                        <p:tgtEl>
                                          <p:spTgt spid="24"/>
                                        </p:tgtEl>
                                        <p:attrNameLst>
                                          <p:attrName>style.visibility</p:attrName>
                                        </p:attrNameLst>
                                      </p:cBhvr>
                                      <p:to>
                                        <p:strVal val="hidden"/>
                                      </p:to>
                                    </p:set>
                                  </p:childTnLst>
                                </p:cTn>
                              </p:par>
                            </p:childTnLst>
                          </p:cTn>
                        </p:par>
                        <p:par>
                          <p:cTn id="159" fill="hold">
                            <p:stCondLst>
                              <p:cond delay="500"/>
                            </p:stCondLst>
                            <p:childTnLst>
                              <p:par>
                                <p:cTn id="160" presetID="9" presetClass="entr" presetSubtype="0" fill="hold" grpId="0" nodeType="afterEffect">
                                  <p:stCondLst>
                                    <p:cond delay="0"/>
                                  </p:stCondLst>
                                  <p:childTnLst>
                                    <p:set>
                                      <p:cBhvr>
                                        <p:cTn id="161" dur="1" fill="hold">
                                          <p:stCondLst>
                                            <p:cond delay="0"/>
                                          </p:stCondLst>
                                        </p:cTn>
                                        <p:tgtEl>
                                          <p:spTgt spid="20"/>
                                        </p:tgtEl>
                                        <p:attrNameLst>
                                          <p:attrName>style.visibility</p:attrName>
                                        </p:attrNameLst>
                                      </p:cBhvr>
                                      <p:to>
                                        <p:strVal val="visible"/>
                                      </p:to>
                                    </p:set>
                                    <p:animEffect transition="in" filter="dissolve">
                                      <p:cBhvr>
                                        <p:cTn id="16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32" grpId="0" animBg="1"/>
      <p:bldP spid="33" grpId="0" animBg="1"/>
      <p:bldP spid="34" grpId="0" animBg="1"/>
      <p:bldP spid="35" grpId="0" animBg="1"/>
      <p:bldP spid="36" grpId="0" animBg="1"/>
      <p:bldP spid="37" grpId="0" animBg="1"/>
      <p:bldP spid="38" grpId="0"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29" grpId="0" animBg="1"/>
      <p:bldP spid="30" grpId="0" animBg="1"/>
      <p:bldP spid="31" grpId="0" animBg="1"/>
      <p:bldP spid="40" grpId="0" animBg="1"/>
      <p:bldP spid="40" grpId="1" animBg="1"/>
      <p:bldP spid="52" grpId="0" animBg="1"/>
      <p:bldP spid="52" grpId="1" animBg="1"/>
      <p:bldP spid="53" grpId="0" animBg="1"/>
      <p:bldP spid="53" grpId="1" animBg="1"/>
      <p:bldP spid="41" grpId="0" animBg="1"/>
      <p:bldP spid="41" grpId="1" animBg="1"/>
      <p:bldP spid="39" grpId="0" animBg="1"/>
      <p:bldP spid="39"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4.1 Consequence of Pass-by-Value</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33</a:t>
            </a:fld>
            <a:endParaRPr dirty="0"/>
          </a:p>
        </p:txBody>
      </p:sp>
      <p:sp>
        <p:nvSpPr>
          <p:cNvPr id="27" name="Content Placeholder 5">
            <a:extLst>
              <a:ext uri="{FF2B5EF4-FFF2-40B4-BE49-F238E27FC236}">
                <a16:creationId xmlns:a16="http://schemas.microsoft.com/office/drawing/2014/main" id="{0F975DC1-B88B-4C65-B227-0241E9B86DB8}"/>
              </a:ext>
            </a:extLst>
          </p:cNvPr>
          <p:cNvSpPr>
            <a:spLocks noGrp="1"/>
          </p:cNvSpPr>
          <p:nvPr>
            <p:ph idx="1"/>
          </p:nvPr>
        </p:nvSpPr>
        <p:spPr>
          <a:xfrm>
            <a:off x="587375" y="1187451"/>
            <a:ext cx="8229600" cy="573109"/>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GB" dirty="0"/>
              <a:t>Can this code be used to swap the values in </a:t>
            </a:r>
            <a:r>
              <a:rPr lang="en-GB" b="1" dirty="0">
                <a:latin typeface="Courier New" panose="02070309020205020404" pitchFamily="49" charset="0"/>
                <a:cs typeface="Courier New" panose="02070309020205020404" pitchFamily="49" charset="0"/>
              </a:rPr>
              <a:t>a</a:t>
            </a:r>
            <a:r>
              <a:rPr lang="en-GB" dirty="0"/>
              <a:t> and </a:t>
            </a:r>
            <a:r>
              <a:rPr lang="en-GB" b="1" dirty="0">
                <a:latin typeface="Courier New" panose="02070309020205020404" pitchFamily="49" charset="0"/>
                <a:cs typeface="Courier New" panose="02070309020205020404" pitchFamily="49" charset="0"/>
              </a:rPr>
              <a:t>b</a:t>
            </a:r>
            <a:r>
              <a:rPr lang="en-GB" dirty="0"/>
              <a:t>?</a:t>
            </a:r>
            <a:endParaRPr lang="en-US" dirty="0"/>
          </a:p>
        </p:txBody>
      </p:sp>
      <p:sp>
        <p:nvSpPr>
          <p:cNvPr id="28" name="[TextBox 1]">
            <a:extLst>
              <a:ext uri="{FF2B5EF4-FFF2-40B4-BE49-F238E27FC236}">
                <a16:creationId xmlns:a16="http://schemas.microsoft.com/office/drawing/2014/main" id="{83E66862-A940-4BA6-8384-7D8355FE509E}"/>
              </a:ext>
            </a:extLst>
          </p:cNvPr>
          <p:cNvSpPr txBox="1"/>
          <p:nvPr/>
        </p:nvSpPr>
        <p:spPr>
          <a:xfrm>
            <a:off x="575466" y="2017026"/>
            <a:ext cx="6289358" cy="3908762"/>
          </a:xfrm>
          <a:prstGeom prst="rect">
            <a:avLst/>
          </a:prstGeom>
          <a:solidFill>
            <a:srgbClr val="FFFFCC"/>
          </a:solidFill>
          <a:ln>
            <a:solidFill>
              <a:schemeClr val="tx1"/>
            </a:solidFill>
          </a:ln>
        </p:spPr>
        <p:txBody>
          <a:bodyPr wrap="square" rtlCol="0">
            <a:spAutoFit/>
          </a:bodyPr>
          <a:lstStyle/>
          <a:p>
            <a:pPr>
              <a:tabLst>
                <a:tab pos="231775" algn="l"/>
                <a:tab pos="465138" algn="l"/>
                <a:tab pos="682625" algn="l"/>
              </a:tabLst>
            </a:pPr>
            <a:r>
              <a:rPr lang="en-US" sz="1600" b="1" dirty="0">
                <a:solidFill>
                  <a:srgbClr val="9900CC"/>
                </a:solidFill>
                <a:latin typeface="Courier New" panose="02070309020205020404" pitchFamily="49" charset="0"/>
                <a:cs typeface="Courier New" panose="02070309020205020404" pitchFamily="49" charset="0"/>
              </a:rPr>
              <a:t>#include </a:t>
            </a:r>
            <a:r>
              <a:rPr lang="en-US" sz="1600" b="1" dirty="0">
                <a:solidFill>
                  <a:srgbClr val="006600"/>
                </a:solidFill>
                <a:latin typeface="Courier New" panose="02070309020205020404" pitchFamily="49" charset="0"/>
                <a:cs typeface="Courier New" panose="02070309020205020404" pitchFamily="49" charset="0"/>
              </a:rPr>
              <a:t>&lt;</a:t>
            </a:r>
            <a:r>
              <a:rPr lang="en-US" sz="1600" b="1" dirty="0" err="1">
                <a:solidFill>
                  <a:srgbClr val="006600"/>
                </a:solidFill>
                <a:latin typeface="Courier New" panose="02070309020205020404" pitchFamily="49" charset="0"/>
                <a:cs typeface="Courier New" panose="02070309020205020404" pitchFamily="49" charset="0"/>
              </a:rPr>
              <a:t>stdio.h</a:t>
            </a:r>
            <a:r>
              <a:rPr lang="en-US" sz="1600" b="1" dirty="0">
                <a:solidFill>
                  <a:srgbClr val="006600"/>
                </a:solidFill>
                <a:latin typeface="Courier New" panose="02070309020205020404" pitchFamily="49" charset="0"/>
                <a:cs typeface="Courier New" panose="02070309020205020404" pitchFamily="49" charset="0"/>
              </a:rPr>
              <a:t>&gt;</a:t>
            </a:r>
          </a:p>
          <a:p>
            <a:pPr>
              <a:tabLst>
                <a:tab pos="231775" algn="l"/>
                <a:tab pos="465138" algn="l"/>
                <a:tab pos="682625" algn="l"/>
              </a:tabLst>
            </a:pPr>
            <a:r>
              <a:rPr lang="en-US" sz="1600" b="1" dirty="0">
                <a:solidFill>
                  <a:srgbClr val="0000FF"/>
                </a:solidFill>
                <a:latin typeface="Courier New" panose="02070309020205020404" pitchFamily="49" charset="0"/>
                <a:cs typeface="Courier New" panose="02070309020205020404" pitchFamily="49" charset="0"/>
              </a:rPr>
              <a:t>void </a:t>
            </a:r>
            <a:r>
              <a:rPr lang="en-US" sz="1600" b="1" dirty="0">
                <a:latin typeface="Courier New" panose="02070309020205020404" pitchFamily="49" charset="0"/>
                <a:cs typeface="Courier New" panose="02070309020205020404" pitchFamily="49" charset="0"/>
              </a:rPr>
              <a:t>swap(</a:t>
            </a: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a:t>
            </a:r>
            <a:r>
              <a:rPr lang="en-US" sz="1600" b="1" dirty="0">
                <a:solidFill>
                  <a:srgbClr val="0000FF"/>
                </a:solidFill>
                <a:latin typeface="Courier New" panose="02070309020205020404" pitchFamily="49" charset="0"/>
                <a:cs typeface="Courier New" panose="02070309020205020404" pitchFamily="49" charset="0"/>
              </a:rPr>
              <a:t> </a:t>
            </a: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endParaRPr lang="en-US" sz="800" b="1" dirty="0">
              <a:solidFill>
                <a:srgbClr val="0000FF"/>
              </a:solidFill>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r>
              <a:rPr lang="en-US" sz="1600" b="1" dirty="0">
                <a:solidFill>
                  <a:srgbClr val="0000FF"/>
                </a:solidFill>
                <a:latin typeface="Courier New" panose="02070309020205020404" pitchFamily="49" charset="0"/>
                <a:cs typeface="Courier New" panose="02070309020205020404" pitchFamily="49" charset="0"/>
              </a:rPr>
              <a:t>void</a:t>
            </a:r>
            <a:r>
              <a:rPr lang="en-US" sz="1600" b="1" dirty="0">
                <a:latin typeface="Courier New" panose="02070309020205020404" pitchFamily="49" charset="0"/>
                <a:cs typeface="Courier New" panose="02070309020205020404" pitchFamily="49" charset="0"/>
              </a:rPr>
              <a:t>) {</a:t>
            </a:r>
            <a:endParaRPr lang="en-US" sz="10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 = </a:t>
            </a:r>
            <a:r>
              <a:rPr lang="en-US" sz="1600" b="1" dirty="0">
                <a:solidFill>
                  <a:srgbClr val="006600"/>
                </a:solidFill>
                <a:latin typeface="Courier New" panose="02070309020205020404" pitchFamily="49" charset="0"/>
                <a:cs typeface="Courier New" panose="02070309020205020404" pitchFamily="49" charset="0"/>
              </a:rPr>
              <a:t>2</a:t>
            </a:r>
            <a:r>
              <a:rPr lang="en-US" sz="1600" b="1" dirty="0">
                <a:latin typeface="Courier New" panose="02070309020205020404" pitchFamily="49" charset="0"/>
                <a:cs typeface="Courier New" panose="02070309020205020404" pitchFamily="49" charset="0"/>
              </a:rPr>
              <a:t>, b = </a:t>
            </a:r>
            <a:r>
              <a:rPr lang="en-US" sz="1600" b="1" dirty="0">
                <a:solidFill>
                  <a:srgbClr val="006600"/>
                </a:solidFill>
                <a:latin typeface="Courier New" panose="02070309020205020404" pitchFamily="49" charset="0"/>
                <a:cs typeface="Courier New" panose="02070309020205020404" pitchFamily="49" charset="0"/>
              </a:rPr>
              <a:t>3</a:t>
            </a: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endParaRPr lang="en-US" sz="8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"In main, before: a=</a:t>
            </a:r>
            <a:r>
              <a:rPr lang="en-US" sz="1600" b="1" dirty="0">
                <a:solidFill>
                  <a:srgbClr val="FF0000"/>
                </a:solidFill>
                <a:latin typeface="Courier New" panose="02070309020205020404" pitchFamily="49" charset="0"/>
                <a:cs typeface="Courier New" panose="02070309020205020404" pitchFamily="49" charset="0"/>
              </a:rPr>
              <a:t>%d</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b=</a:t>
            </a:r>
            <a:r>
              <a:rPr lang="en-US" sz="1600" b="1" dirty="0">
                <a:solidFill>
                  <a:srgbClr val="FF0000"/>
                </a:solidFill>
                <a:latin typeface="Courier New" panose="02070309020205020404" pitchFamily="49" charset="0"/>
                <a:cs typeface="Courier New" panose="02070309020205020404" pitchFamily="49" charset="0"/>
              </a:rPr>
              <a:t>%d\n</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 b);</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swap(a, b);</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"In main, after : a=</a:t>
            </a:r>
            <a:r>
              <a:rPr lang="en-US" sz="1600" b="1" dirty="0">
                <a:solidFill>
                  <a:srgbClr val="FF0000"/>
                </a:solidFill>
                <a:latin typeface="Courier New" panose="02070309020205020404" pitchFamily="49" charset="0"/>
                <a:cs typeface="Courier New" panose="02070309020205020404" pitchFamily="49" charset="0"/>
              </a:rPr>
              <a:t>%d</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b=</a:t>
            </a:r>
            <a:r>
              <a:rPr lang="en-US" sz="1600" b="1" dirty="0">
                <a:solidFill>
                  <a:srgbClr val="FF0000"/>
                </a:solidFill>
                <a:latin typeface="Courier New" panose="02070309020205020404" pitchFamily="49" charset="0"/>
                <a:cs typeface="Courier New" panose="02070309020205020404" pitchFamily="49" charset="0"/>
              </a:rPr>
              <a:t>%d\n</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 b);	return </a:t>
            </a:r>
            <a:r>
              <a:rPr lang="en-US" sz="1600" b="1" dirty="0">
                <a:solidFill>
                  <a:srgbClr val="006600"/>
                </a:solidFill>
                <a:latin typeface="Courier New" panose="02070309020205020404" pitchFamily="49" charset="0"/>
                <a:cs typeface="Courier New" panose="02070309020205020404" pitchFamily="49" charset="0"/>
              </a:rPr>
              <a:t>0</a:t>
            </a:r>
            <a:r>
              <a:rPr lang="en-US" sz="1600" b="1" dirty="0">
                <a:latin typeface="Courier New" panose="02070309020205020404" pitchFamily="49" charset="0"/>
                <a:cs typeface="Courier New" panose="02070309020205020404" pitchFamily="49" charset="0"/>
              </a:rPr>
              <a:t>; </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endParaRPr lang="en-US" sz="8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solidFill>
                  <a:srgbClr val="0000FF"/>
                </a:solidFill>
                <a:latin typeface="Courier New" panose="02070309020205020404" pitchFamily="49" charset="0"/>
                <a:cs typeface="Courier New" panose="02070309020205020404" pitchFamily="49" charset="0"/>
              </a:rPr>
              <a:t>void</a:t>
            </a:r>
            <a:r>
              <a:rPr lang="en-US" sz="1600" b="1" dirty="0">
                <a:latin typeface="Courier New" panose="02070309020205020404" pitchFamily="49" charset="0"/>
                <a:cs typeface="Courier New" panose="02070309020205020404" pitchFamily="49" charset="0"/>
              </a:rPr>
              <a:t> swap(</a:t>
            </a: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 </a:t>
            </a: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solidFill>
                  <a:srgbClr val="0000FF"/>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b) {</a:t>
            </a:r>
          </a:p>
          <a:p>
            <a:pPr>
              <a:tabLst>
                <a:tab pos="231775" algn="l"/>
                <a:tab pos="465138" algn="l"/>
                <a:tab pos="682625" algn="l"/>
              </a:tabLst>
            </a:pPr>
            <a:r>
              <a:rPr lang="en-US" sz="1600" b="1" dirty="0">
                <a:solidFill>
                  <a:srgbClr val="0000FF"/>
                </a:solidFill>
                <a:latin typeface="Courier New" panose="02070309020205020404" pitchFamily="49" charset="0"/>
                <a:cs typeface="Courier New" panose="02070309020205020404" pitchFamily="49" charset="0"/>
              </a:rPr>
              <a:t>	</a:t>
            </a: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temp = a;</a:t>
            </a:r>
            <a:endParaRPr lang="en-SG" sz="16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SG" sz="1600" b="1" dirty="0">
                <a:latin typeface="Courier New" panose="02070309020205020404" pitchFamily="49" charset="0"/>
                <a:cs typeface="Courier New" panose="02070309020205020404" pitchFamily="49" charset="0"/>
              </a:rPr>
              <a:t>	a = b;</a:t>
            </a:r>
          </a:p>
          <a:p>
            <a:pPr>
              <a:tabLst>
                <a:tab pos="231775" algn="l"/>
                <a:tab pos="465138" algn="l"/>
                <a:tab pos="682625" algn="l"/>
              </a:tabLst>
            </a:pPr>
            <a:r>
              <a:rPr lang="en-SG" sz="1600" b="1" dirty="0">
                <a:latin typeface="Courier New" panose="02070309020205020404" pitchFamily="49" charset="0"/>
                <a:cs typeface="Courier New" panose="02070309020205020404" pitchFamily="49" charset="0"/>
              </a:rPr>
              <a:t>	b = temp;</a:t>
            </a:r>
            <a:endParaRPr lang="en-US" sz="16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a:t>
            </a:r>
          </a:p>
        </p:txBody>
      </p:sp>
      <p:sp>
        <p:nvSpPr>
          <p:cNvPr id="29" name="TextBox 28">
            <a:extLst>
              <a:ext uri="{FF2B5EF4-FFF2-40B4-BE49-F238E27FC236}">
                <a16:creationId xmlns:a16="http://schemas.microsoft.com/office/drawing/2014/main" id="{836B05B0-F221-4A7F-B651-6C5C0D5E1A9E}"/>
              </a:ext>
            </a:extLst>
          </p:cNvPr>
          <p:cNvSpPr txBox="1"/>
          <p:nvPr/>
        </p:nvSpPr>
        <p:spPr>
          <a:xfrm>
            <a:off x="322025" y="6400169"/>
            <a:ext cx="315359" cy="338554"/>
          </a:xfrm>
          <a:prstGeom prst="rect">
            <a:avLst/>
          </a:prstGeom>
          <a:noFill/>
        </p:spPr>
        <p:txBody>
          <a:bodyPr wrap="square" rtlCol="0">
            <a:spAutoFit/>
          </a:bodyPr>
          <a:lstStyle/>
          <a:p>
            <a:pPr algn="ctr"/>
            <a:r>
              <a:rPr lang="en-US" sz="1600" dirty="0">
                <a:sym typeface="Wingdings" panose="05000000000000000000" pitchFamily="2" charset="2"/>
              </a:rPr>
              <a:t></a:t>
            </a:r>
            <a:endParaRPr lang="en-US" sz="1600" dirty="0"/>
          </a:p>
        </p:txBody>
      </p:sp>
      <p:sp>
        <p:nvSpPr>
          <p:cNvPr id="30" name="TextBox 29">
            <a:extLst>
              <a:ext uri="{FF2B5EF4-FFF2-40B4-BE49-F238E27FC236}">
                <a16:creationId xmlns:a16="http://schemas.microsoft.com/office/drawing/2014/main" id="{402486D8-2962-4D14-8F0A-300DBF00331C}"/>
              </a:ext>
            </a:extLst>
          </p:cNvPr>
          <p:cNvSpPr txBox="1"/>
          <p:nvPr/>
        </p:nvSpPr>
        <p:spPr>
          <a:xfrm>
            <a:off x="4339987" y="1819722"/>
            <a:ext cx="3916908" cy="369332"/>
          </a:xfrm>
          <a:prstGeom prst="rect">
            <a:avLst/>
          </a:prstGeom>
          <a:solidFill>
            <a:schemeClr val="tx1"/>
          </a:solidFill>
          <a:ln>
            <a:noFill/>
          </a:ln>
        </p:spPr>
        <p:txBody>
          <a:bodyPr wrap="square" rtlCol="0">
            <a:spAutoFit/>
          </a:bodyPr>
          <a:lstStyle/>
          <a:p>
            <a:r>
              <a:rPr lang="en-US" b="1" dirty="0">
                <a:solidFill>
                  <a:schemeClr val="bg1"/>
                </a:solidFill>
                <a:latin typeface="Courier New" panose="02070309020205020404" pitchFamily="49" charset="0"/>
                <a:cs typeface="Courier New" panose="02070309020205020404" pitchFamily="49" charset="0"/>
              </a:rPr>
              <a:t>In main, before: a=2, b=3</a:t>
            </a:r>
          </a:p>
        </p:txBody>
      </p:sp>
      <p:sp>
        <p:nvSpPr>
          <p:cNvPr id="31" name="TextBox 30">
            <a:extLst>
              <a:ext uri="{FF2B5EF4-FFF2-40B4-BE49-F238E27FC236}">
                <a16:creationId xmlns:a16="http://schemas.microsoft.com/office/drawing/2014/main" id="{D1C3DF5E-425D-4341-B0BE-9642ADE8149B}"/>
              </a:ext>
            </a:extLst>
          </p:cNvPr>
          <p:cNvSpPr txBox="1"/>
          <p:nvPr/>
        </p:nvSpPr>
        <p:spPr>
          <a:xfrm>
            <a:off x="4339987" y="2189054"/>
            <a:ext cx="3916908" cy="369332"/>
          </a:xfrm>
          <a:prstGeom prst="rect">
            <a:avLst/>
          </a:prstGeom>
          <a:solidFill>
            <a:schemeClr val="tx1"/>
          </a:solidFill>
          <a:ln>
            <a:noFill/>
          </a:ln>
        </p:spPr>
        <p:txBody>
          <a:bodyPr wrap="square" rtlCol="0">
            <a:spAutoFit/>
          </a:bodyPr>
          <a:lstStyle/>
          <a:p>
            <a:r>
              <a:rPr lang="en-US" b="1" dirty="0">
                <a:solidFill>
                  <a:schemeClr val="bg1"/>
                </a:solidFill>
                <a:latin typeface="Courier New" panose="02070309020205020404" pitchFamily="49" charset="0"/>
                <a:cs typeface="Courier New" panose="02070309020205020404" pitchFamily="49" charset="0"/>
              </a:rPr>
              <a:t>In main, after : a=2, b=3</a:t>
            </a:r>
          </a:p>
        </p:txBody>
      </p:sp>
      <p:sp>
        <p:nvSpPr>
          <p:cNvPr id="32" name="TextBox 31">
            <a:extLst>
              <a:ext uri="{FF2B5EF4-FFF2-40B4-BE49-F238E27FC236}">
                <a16:creationId xmlns:a16="http://schemas.microsoft.com/office/drawing/2014/main" id="{E5916FB6-B2A2-4F0A-9EF5-2B8AEBF30E02}"/>
              </a:ext>
            </a:extLst>
          </p:cNvPr>
          <p:cNvSpPr txBox="1"/>
          <p:nvPr/>
        </p:nvSpPr>
        <p:spPr>
          <a:xfrm>
            <a:off x="7008769" y="2797929"/>
            <a:ext cx="1104181" cy="646331"/>
          </a:xfrm>
          <a:prstGeom prst="rect">
            <a:avLst/>
          </a:prstGeom>
          <a:noFill/>
        </p:spPr>
        <p:txBody>
          <a:bodyPr wrap="square" rtlCol="0">
            <a:spAutoFit/>
          </a:bodyPr>
          <a:lstStyle/>
          <a:p>
            <a:pPr algn="ctr"/>
            <a:r>
              <a:rPr lang="en-SG" sz="3600" dirty="0">
                <a:solidFill>
                  <a:srgbClr val="C00000"/>
                </a:solidFill>
              </a:rPr>
              <a:t>No</a:t>
            </a:r>
            <a:endParaRPr lang="en-US" sz="3600" dirty="0">
              <a:solidFill>
                <a:srgbClr val="C00000"/>
              </a:solidFill>
            </a:endParaRPr>
          </a:p>
        </p:txBody>
      </p:sp>
      <p:sp>
        <p:nvSpPr>
          <p:cNvPr id="12" name="[TextBox 15]">
            <a:extLst>
              <a:ext uri="{FF2B5EF4-FFF2-40B4-BE49-F238E27FC236}">
                <a16:creationId xmlns:a16="http://schemas.microsoft.com/office/drawing/2014/main" id="{8D74B988-CAD2-4078-B98F-33581C8A4454}"/>
              </a:ext>
            </a:extLst>
          </p:cNvPr>
          <p:cNvSpPr txBox="1"/>
          <p:nvPr/>
        </p:nvSpPr>
        <p:spPr>
          <a:xfrm>
            <a:off x="5081664" y="5728484"/>
            <a:ext cx="1927105" cy="369332"/>
          </a:xfrm>
          <a:prstGeom prst="rect">
            <a:avLst/>
          </a:prstGeom>
          <a:solidFill>
            <a:srgbClr val="FFFF99"/>
          </a:solidFill>
          <a:ln>
            <a:solidFill>
              <a:schemeClr val="tx1"/>
            </a:solidFill>
          </a:ln>
        </p:spPr>
        <p:txBody>
          <a:bodyPr wrap="square" rtlCol="0">
            <a:spAutoFit/>
          </a:bodyPr>
          <a:lstStyle/>
          <a:p>
            <a:r>
              <a:rPr lang="en-US" dirty="0" err="1"/>
              <a:t>SwapIncorrect.c</a:t>
            </a:r>
            <a:endParaRPr lang="en-SG" dirty="0"/>
          </a:p>
        </p:txBody>
      </p:sp>
    </p:spTree>
    <p:extLst>
      <p:ext uri="{BB962C8B-B14F-4D97-AF65-F5344CB8AC3E}">
        <p14:creationId xmlns:p14="http://schemas.microsoft.com/office/powerpoint/2010/main" val="23297800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2">
                                            <p:txEl>
                                              <p:pRg st="0" end="0"/>
                                            </p:txEl>
                                          </p:spTgt>
                                        </p:tgtEl>
                                        <p:attrNameLst>
                                          <p:attrName>style.visibility</p:attrName>
                                        </p:attrNameLst>
                                      </p:cBhvr>
                                      <p:to>
                                        <p:strVal val="visible"/>
                                      </p:to>
                                    </p:set>
                                    <p:animEffect transition="in" filter="dissolve">
                                      <p:cBhvr>
                                        <p:cTn id="16"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15553"/>
          </a:xfrm>
          <a:prstGeom prst="rect">
            <a:avLst/>
          </a:prstGeom>
          <a:noFill/>
        </p:spPr>
        <p:txBody>
          <a:bodyPr wrap="square" rtlCol="0">
            <a:spAutoFit/>
          </a:bodyPr>
          <a:lstStyle/>
          <a:p>
            <a:r>
              <a:rPr lang="en-SG" sz="3400" dirty="0">
                <a:solidFill>
                  <a:srgbClr val="0000FF"/>
                </a:solidFill>
                <a:latin typeface="+mn-lt"/>
              </a:rPr>
              <a:t>5. Function with Pointer Parameters </a:t>
            </a:r>
            <a:r>
              <a:rPr lang="en-SG" sz="3200" dirty="0">
                <a:solidFill>
                  <a:srgbClr val="0000FF"/>
                </a:solidFill>
                <a:latin typeface="+mn-lt"/>
              </a:rPr>
              <a:t>(1/3)</a:t>
            </a:r>
            <a:endParaRPr lang="en-US" sz="32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34</a:t>
            </a:fld>
            <a:endParaRPr dirty="0"/>
          </a:p>
        </p:txBody>
      </p:sp>
      <p:sp>
        <p:nvSpPr>
          <p:cNvPr id="13" name="Content Placeholder 5">
            <a:extLst>
              <a:ext uri="{FF2B5EF4-FFF2-40B4-BE49-F238E27FC236}">
                <a16:creationId xmlns:a16="http://schemas.microsoft.com/office/drawing/2014/main" id="{A4FE3CE2-A6C1-44F4-A948-8522BC34A734}"/>
              </a:ext>
            </a:extLst>
          </p:cNvPr>
          <p:cNvSpPr>
            <a:spLocks noGrp="1"/>
          </p:cNvSpPr>
          <p:nvPr>
            <p:ph idx="1"/>
          </p:nvPr>
        </p:nvSpPr>
        <p:spPr>
          <a:xfrm>
            <a:off x="587375" y="1260389"/>
            <a:ext cx="8229600" cy="4596714"/>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A function may not return any value (called a </a:t>
            </a:r>
            <a:r>
              <a:rPr lang="en-US" dirty="0">
                <a:solidFill>
                  <a:srgbClr val="C00000"/>
                </a:solidFill>
              </a:rPr>
              <a:t>void function</a:t>
            </a:r>
            <a:r>
              <a:rPr lang="en-US" dirty="0"/>
              <a:t>), or it may return a value.</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All parameters and variables in a function are local to the function (</a:t>
            </a:r>
            <a:r>
              <a:rPr lang="en-US" dirty="0">
                <a:solidFill>
                  <a:srgbClr val="C00000"/>
                </a:solidFill>
              </a:rPr>
              <a:t>scope rule</a:t>
            </a:r>
            <a:r>
              <a:rPr lang="en-US" dirty="0"/>
              <a:t>).</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Arguments from a caller are </a:t>
            </a:r>
            <a:r>
              <a:rPr lang="en-US" dirty="0">
                <a:solidFill>
                  <a:srgbClr val="C00000"/>
                </a:solidFill>
              </a:rPr>
              <a:t>passed by value </a:t>
            </a:r>
            <a:r>
              <a:rPr lang="en-US" dirty="0"/>
              <a:t>to a function’s parameters.</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How do we then allow a function to return more than one value, or modify values of variables defined outside it?</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An example is </a:t>
            </a:r>
            <a:r>
              <a:rPr lang="en-US" dirty="0">
                <a:solidFill>
                  <a:srgbClr val="0000FF"/>
                </a:solidFill>
              </a:rPr>
              <a:t>swapping two variables</a:t>
            </a:r>
            <a:r>
              <a:rPr lang="en-US" dirty="0"/>
              <a:t>. How can we write a function to do that? The previous slide shows a negative example.</a:t>
            </a:r>
          </a:p>
        </p:txBody>
      </p:sp>
    </p:spTree>
    <p:extLst>
      <p:ext uri="{BB962C8B-B14F-4D97-AF65-F5344CB8AC3E}">
        <p14:creationId xmlns:p14="http://schemas.microsoft.com/office/powerpoint/2010/main" val="8182281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15553"/>
          </a:xfrm>
          <a:prstGeom prst="rect">
            <a:avLst/>
          </a:prstGeom>
          <a:noFill/>
        </p:spPr>
        <p:txBody>
          <a:bodyPr wrap="square" rtlCol="0">
            <a:spAutoFit/>
          </a:bodyPr>
          <a:lstStyle/>
          <a:p>
            <a:r>
              <a:rPr lang="en-SG" sz="3400" dirty="0">
                <a:solidFill>
                  <a:srgbClr val="0000FF"/>
                </a:solidFill>
                <a:latin typeface="+mn-lt"/>
              </a:rPr>
              <a:t>5. Function with Pointer Parameters </a:t>
            </a:r>
            <a:r>
              <a:rPr lang="en-SG" sz="3200" dirty="0">
                <a:solidFill>
                  <a:srgbClr val="0000FF"/>
                </a:solidFill>
                <a:latin typeface="+mn-lt"/>
              </a:rPr>
              <a:t>(2/3)</a:t>
            </a:r>
            <a:endParaRPr lang="en-US" sz="32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35</a:t>
            </a:fld>
            <a:endParaRPr dirty="0"/>
          </a:p>
        </p:txBody>
      </p:sp>
      <p:sp>
        <p:nvSpPr>
          <p:cNvPr id="8" name="Content Placeholder 5">
            <a:extLst>
              <a:ext uri="{FF2B5EF4-FFF2-40B4-BE49-F238E27FC236}">
                <a16:creationId xmlns:a16="http://schemas.microsoft.com/office/drawing/2014/main" id="{320B09FA-E642-4207-AA25-804753683B1C}"/>
              </a:ext>
            </a:extLst>
          </p:cNvPr>
          <p:cNvSpPr>
            <a:spLocks noGrp="1"/>
          </p:cNvSpPr>
          <p:nvPr>
            <p:ph idx="1"/>
          </p:nvPr>
        </p:nvSpPr>
        <p:spPr>
          <a:xfrm>
            <a:off x="587375" y="1187450"/>
            <a:ext cx="8229600" cy="1009840"/>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What happens in </a:t>
            </a:r>
            <a:r>
              <a:rPr lang="en-US" dirty="0" err="1">
                <a:solidFill>
                  <a:srgbClr val="0000FF"/>
                </a:solidFill>
              </a:rPr>
              <a:t>SwapIncorrect.c</a:t>
            </a:r>
            <a:r>
              <a:rPr lang="en-US" dirty="0"/>
              <a:t>?</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It’s all about </a:t>
            </a:r>
            <a:r>
              <a:rPr lang="en-US" dirty="0">
                <a:solidFill>
                  <a:srgbClr val="C00000"/>
                </a:solidFill>
              </a:rPr>
              <a:t>pass-by-value </a:t>
            </a:r>
            <a:r>
              <a:rPr lang="en-US" dirty="0"/>
              <a:t>and</a:t>
            </a:r>
            <a:r>
              <a:rPr lang="en-US" dirty="0">
                <a:solidFill>
                  <a:srgbClr val="C00000"/>
                </a:solidFill>
              </a:rPr>
              <a:t> scope rule</a:t>
            </a:r>
            <a:r>
              <a:rPr lang="en-US" dirty="0"/>
              <a:t>!</a:t>
            </a:r>
          </a:p>
        </p:txBody>
      </p:sp>
      <p:sp>
        <p:nvSpPr>
          <p:cNvPr id="9" name="[TextBox 3]">
            <a:extLst>
              <a:ext uri="{FF2B5EF4-FFF2-40B4-BE49-F238E27FC236}">
                <a16:creationId xmlns:a16="http://schemas.microsoft.com/office/drawing/2014/main" id="{F5E1BC44-7A47-41AC-8664-D3AE636F6038}"/>
              </a:ext>
            </a:extLst>
          </p:cNvPr>
          <p:cNvSpPr txBox="1"/>
          <p:nvPr/>
        </p:nvSpPr>
        <p:spPr>
          <a:xfrm>
            <a:off x="2429302" y="2462410"/>
            <a:ext cx="1542198" cy="461665"/>
          </a:xfrm>
          <a:prstGeom prst="rect">
            <a:avLst/>
          </a:prstGeom>
          <a:noFill/>
        </p:spPr>
        <p:txBody>
          <a:bodyPr wrap="square" rtlCol="0">
            <a:spAutoFit/>
          </a:bodyPr>
          <a:lstStyle/>
          <a:p>
            <a:r>
              <a:rPr lang="en-US" sz="2400"/>
              <a:t>In main():</a:t>
            </a:r>
          </a:p>
        </p:txBody>
      </p:sp>
      <p:grpSp>
        <p:nvGrpSpPr>
          <p:cNvPr id="10" name="[Group 23]">
            <a:extLst>
              <a:ext uri="{FF2B5EF4-FFF2-40B4-BE49-F238E27FC236}">
                <a16:creationId xmlns:a16="http://schemas.microsoft.com/office/drawing/2014/main" id="{53E5DE3E-572C-49F7-A068-43A2DABCD97A}"/>
              </a:ext>
            </a:extLst>
          </p:cNvPr>
          <p:cNvGrpSpPr/>
          <p:nvPr/>
        </p:nvGrpSpPr>
        <p:grpSpPr>
          <a:xfrm>
            <a:off x="4771246" y="2425931"/>
            <a:ext cx="3119435" cy="769246"/>
            <a:chOff x="4771246" y="2158620"/>
            <a:chExt cx="3119435" cy="769246"/>
          </a:xfrm>
        </p:grpSpPr>
        <p:grpSp>
          <p:nvGrpSpPr>
            <p:cNvPr id="12" name="Group 11">
              <a:extLst>
                <a:ext uri="{FF2B5EF4-FFF2-40B4-BE49-F238E27FC236}">
                  <a16:creationId xmlns:a16="http://schemas.microsoft.com/office/drawing/2014/main" id="{2044E03A-847F-44F9-B2E7-C49E9CED9CD1}"/>
                </a:ext>
              </a:extLst>
            </p:cNvPr>
            <p:cNvGrpSpPr/>
            <p:nvPr/>
          </p:nvGrpSpPr>
          <p:grpSpPr>
            <a:xfrm>
              <a:off x="4771246" y="2158620"/>
              <a:ext cx="1247417" cy="769246"/>
              <a:chOff x="4771246" y="2158620"/>
              <a:chExt cx="1247417" cy="769246"/>
            </a:xfrm>
          </p:grpSpPr>
          <p:grpSp>
            <p:nvGrpSpPr>
              <p:cNvPr id="20" name="Group 19">
                <a:extLst>
                  <a:ext uri="{FF2B5EF4-FFF2-40B4-BE49-F238E27FC236}">
                    <a16:creationId xmlns:a16="http://schemas.microsoft.com/office/drawing/2014/main" id="{46C9DF48-7DAD-4E3A-ADA9-9A8549F44D82}"/>
                  </a:ext>
                </a:extLst>
              </p:cNvPr>
              <p:cNvGrpSpPr/>
              <p:nvPr/>
            </p:nvGrpSpPr>
            <p:grpSpPr>
              <a:xfrm>
                <a:off x="5172501" y="2450194"/>
                <a:ext cx="846162" cy="477672"/>
                <a:chOff x="5172501" y="2450194"/>
                <a:chExt cx="846162" cy="477672"/>
              </a:xfrm>
            </p:grpSpPr>
            <p:sp>
              <p:nvSpPr>
                <p:cNvPr id="23" name="TextBox 22">
                  <a:extLst>
                    <a:ext uri="{FF2B5EF4-FFF2-40B4-BE49-F238E27FC236}">
                      <a16:creationId xmlns:a16="http://schemas.microsoft.com/office/drawing/2014/main" id="{1651DA24-6CFF-47E4-AD94-8733CFC06093}"/>
                    </a:ext>
                  </a:extLst>
                </p:cNvPr>
                <p:cNvSpPr txBox="1"/>
                <p:nvPr/>
              </p:nvSpPr>
              <p:spPr>
                <a:xfrm>
                  <a:off x="5315803" y="2504364"/>
                  <a:ext cx="559558" cy="369332"/>
                </a:xfrm>
                <a:prstGeom prst="rect">
                  <a:avLst/>
                </a:prstGeom>
                <a:noFill/>
              </p:spPr>
              <p:txBody>
                <a:bodyPr wrap="square" rtlCol="0">
                  <a:spAutoFit/>
                </a:bodyPr>
                <a:lstStyle/>
                <a:p>
                  <a:pPr algn="ctr"/>
                  <a:r>
                    <a:rPr lang="en-US" dirty="0"/>
                    <a:t>2</a:t>
                  </a:r>
                </a:p>
              </p:txBody>
            </p:sp>
            <p:sp>
              <p:nvSpPr>
                <p:cNvPr id="24" name="Rectangle 23">
                  <a:extLst>
                    <a:ext uri="{FF2B5EF4-FFF2-40B4-BE49-F238E27FC236}">
                      <a16:creationId xmlns:a16="http://schemas.microsoft.com/office/drawing/2014/main" id="{2E5CF4FE-9D4D-4E4D-8A78-AA8DB5C5280B}"/>
                    </a:ext>
                  </a:extLst>
                </p:cNvPr>
                <p:cNvSpPr/>
                <p:nvPr/>
              </p:nvSpPr>
              <p:spPr>
                <a:xfrm>
                  <a:off x="5172501" y="2450194"/>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22" name="TextBox 21">
                <a:extLst>
                  <a:ext uri="{FF2B5EF4-FFF2-40B4-BE49-F238E27FC236}">
                    <a16:creationId xmlns:a16="http://schemas.microsoft.com/office/drawing/2014/main" id="{C1672044-73B7-480A-897A-D3F9E3CB6A64}"/>
                  </a:ext>
                </a:extLst>
              </p:cNvPr>
              <p:cNvSpPr txBox="1"/>
              <p:nvPr/>
            </p:nvSpPr>
            <p:spPr>
              <a:xfrm>
                <a:off x="4771246" y="2158620"/>
                <a:ext cx="452220" cy="369332"/>
              </a:xfrm>
              <a:prstGeom prst="rect">
                <a:avLst/>
              </a:prstGeom>
              <a:noFill/>
            </p:spPr>
            <p:txBody>
              <a:bodyPr wrap="square" rtlCol="0">
                <a:spAutoFit/>
              </a:bodyPr>
              <a:lstStyle/>
              <a:p>
                <a:pPr algn="ctr"/>
                <a:r>
                  <a:rPr lang="en-US" dirty="0"/>
                  <a:t>a</a:t>
                </a:r>
              </a:p>
            </p:txBody>
          </p:sp>
        </p:grpSp>
        <p:grpSp>
          <p:nvGrpSpPr>
            <p:cNvPr id="15" name="Group 14">
              <a:extLst>
                <a:ext uri="{FF2B5EF4-FFF2-40B4-BE49-F238E27FC236}">
                  <a16:creationId xmlns:a16="http://schemas.microsoft.com/office/drawing/2014/main" id="{7DB8FF11-3992-4653-A5CD-A0D5BF595976}"/>
                </a:ext>
              </a:extLst>
            </p:cNvPr>
            <p:cNvGrpSpPr/>
            <p:nvPr/>
          </p:nvGrpSpPr>
          <p:grpSpPr>
            <a:xfrm>
              <a:off x="6663950" y="2158620"/>
              <a:ext cx="1226731" cy="769246"/>
              <a:chOff x="6663950" y="2158620"/>
              <a:chExt cx="1226731" cy="769246"/>
            </a:xfrm>
          </p:grpSpPr>
          <p:grpSp>
            <p:nvGrpSpPr>
              <p:cNvPr id="16" name="Group 15">
                <a:extLst>
                  <a:ext uri="{FF2B5EF4-FFF2-40B4-BE49-F238E27FC236}">
                    <a16:creationId xmlns:a16="http://schemas.microsoft.com/office/drawing/2014/main" id="{14125DB7-E015-49C9-A622-A63CD816A750}"/>
                  </a:ext>
                </a:extLst>
              </p:cNvPr>
              <p:cNvGrpSpPr/>
              <p:nvPr/>
            </p:nvGrpSpPr>
            <p:grpSpPr>
              <a:xfrm>
                <a:off x="7044519" y="2450194"/>
                <a:ext cx="846162" cy="477672"/>
                <a:chOff x="7044519" y="2417928"/>
                <a:chExt cx="846162" cy="477672"/>
              </a:xfrm>
            </p:grpSpPr>
            <p:sp>
              <p:nvSpPr>
                <p:cNvPr id="18" name="TextBox 17">
                  <a:extLst>
                    <a:ext uri="{FF2B5EF4-FFF2-40B4-BE49-F238E27FC236}">
                      <a16:creationId xmlns:a16="http://schemas.microsoft.com/office/drawing/2014/main" id="{7C75E93D-9006-4C01-804C-FB05BB28E67A}"/>
                    </a:ext>
                  </a:extLst>
                </p:cNvPr>
                <p:cNvSpPr txBox="1"/>
                <p:nvPr/>
              </p:nvSpPr>
              <p:spPr>
                <a:xfrm>
                  <a:off x="7187821" y="2472098"/>
                  <a:ext cx="559558" cy="369332"/>
                </a:xfrm>
                <a:prstGeom prst="rect">
                  <a:avLst/>
                </a:prstGeom>
                <a:noFill/>
              </p:spPr>
              <p:txBody>
                <a:bodyPr wrap="square" rtlCol="0">
                  <a:spAutoFit/>
                </a:bodyPr>
                <a:lstStyle/>
                <a:p>
                  <a:pPr algn="ctr"/>
                  <a:r>
                    <a:rPr lang="en-US" dirty="0"/>
                    <a:t>3</a:t>
                  </a:r>
                </a:p>
              </p:txBody>
            </p:sp>
            <p:sp>
              <p:nvSpPr>
                <p:cNvPr id="19" name="Rectangle 18">
                  <a:extLst>
                    <a:ext uri="{FF2B5EF4-FFF2-40B4-BE49-F238E27FC236}">
                      <a16:creationId xmlns:a16="http://schemas.microsoft.com/office/drawing/2014/main" id="{16CF2AB0-5276-489A-9357-757B04388074}"/>
                    </a:ext>
                  </a:extLst>
                </p:cNvPr>
                <p:cNvSpPr/>
                <p:nvPr/>
              </p:nvSpPr>
              <p:spPr>
                <a:xfrm>
                  <a:off x="7044519" y="2417928"/>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17" name="TextBox 16">
                <a:extLst>
                  <a:ext uri="{FF2B5EF4-FFF2-40B4-BE49-F238E27FC236}">
                    <a16:creationId xmlns:a16="http://schemas.microsoft.com/office/drawing/2014/main" id="{64CC98E3-F597-411A-9037-CD7E5E3799A6}"/>
                  </a:ext>
                </a:extLst>
              </p:cNvPr>
              <p:cNvSpPr txBox="1"/>
              <p:nvPr/>
            </p:nvSpPr>
            <p:spPr>
              <a:xfrm>
                <a:off x="6663950" y="2158620"/>
                <a:ext cx="452220" cy="369332"/>
              </a:xfrm>
              <a:prstGeom prst="rect">
                <a:avLst/>
              </a:prstGeom>
              <a:noFill/>
            </p:spPr>
            <p:txBody>
              <a:bodyPr wrap="square" rtlCol="0">
                <a:spAutoFit/>
              </a:bodyPr>
              <a:lstStyle/>
              <a:p>
                <a:pPr algn="ctr"/>
                <a:r>
                  <a:rPr lang="en-US" dirty="0"/>
                  <a:t>b</a:t>
                </a:r>
              </a:p>
            </p:txBody>
          </p:sp>
        </p:grpSp>
      </p:grpSp>
      <p:cxnSp>
        <p:nvCxnSpPr>
          <p:cNvPr id="25" name="[Straight Connector 19]">
            <a:extLst>
              <a:ext uri="{FF2B5EF4-FFF2-40B4-BE49-F238E27FC236}">
                <a16:creationId xmlns:a16="http://schemas.microsoft.com/office/drawing/2014/main" id="{8A6C6110-407C-4938-9107-82A33D4FFEC8}"/>
              </a:ext>
            </a:extLst>
          </p:cNvPr>
          <p:cNvCxnSpPr/>
          <p:nvPr/>
        </p:nvCxnSpPr>
        <p:spPr>
          <a:xfrm>
            <a:off x="1337481" y="3501830"/>
            <a:ext cx="7369791"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6" name="[TextBox 22]">
            <a:extLst>
              <a:ext uri="{FF2B5EF4-FFF2-40B4-BE49-F238E27FC236}">
                <a16:creationId xmlns:a16="http://schemas.microsoft.com/office/drawing/2014/main" id="{ACBDAF88-D4C0-4495-B3B6-C1EB5A3911D3}"/>
              </a:ext>
            </a:extLst>
          </p:cNvPr>
          <p:cNvSpPr txBox="1"/>
          <p:nvPr/>
        </p:nvSpPr>
        <p:spPr>
          <a:xfrm>
            <a:off x="2429302" y="3938642"/>
            <a:ext cx="1542198" cy="461665"/>
          </a:xfrm>
          <a:prstGeom prst="rect">
            <a:avLst/>
          </a:prstGeom>
          <a:noFill/>
        </p:spPr>
        <p:txBody>
          <a:bodyPr wrap="square" rtlCol="0">
            <a:spAutoFit/>
          </a:bodyPr>
          <a:lstStyle/>
          <a:p>
            <a:r>
              <a:rPr lang="en-US" sz="2400"/>
              <a:t>In swap():</a:t>
            </a:r>
          </a:p>
        </p:txBody>
      </p:sp>
      <p:grpSp>
        <p:nvGrpSpPr>
          <p:cNvPr id="27" name="[Group 26]">
            <a:extLst>
              <a:ext uri="{FF2B5EF4-FFF2-40B4-BE49-F238E27FC236}">
                <a16:creationId xmlns:a16="http://schemas.microsoft.com/office/drawing/2014/main" id="{92415300-7BB6-42F4-81F9-822F999CCFC0}"/>
              </a:ext>
            </a:extLst>
          </p:cNvPr>
          <p:cNvGrpSpPr/>
          <p:nvPr/>
        </p:nvGrpSpPr>
        <p:grpSpPr>
          <a:xfrm>
            <a:off x="4646447" y="3784851"/>
            <a:ext cx="3244234" cy="769246"/>
            <a:chOff x="4646447" y="2158620"/>
            <a:chExt cx="3244234" cy="769246"/>
          </a:xfrm>
        </p:grpSpPr>
        <p:grpSp>
          <p:nvGrpSpPr>
            <p:cNvPr id="28" name="Group 27">
              <a:extLst>
                <a:ext uri="{FF2B5EF4-FFF2-40B4-BE49-F238E27FC236}">
                  <a16:creationId xmlns:a16="http://schemas.microsoft.com/office/drawing/2014/main" id="{5B93A6F2-71BA-4D9D-A322-58AEE5A94325}"/>
                </a:ext>
              </a:extLst>
            </p:cNvPr>
            <p:cNvGrpSpPr/>
            <p:nvPr/>
          </p:nvGrpSpPr>
          <p:grpSpPr>
            <a:xfrm>
              <a:off x="4646447" y="2158620"/>
              <a:ext cx="1372216" cy="769246"/>
              <a:chOff x="4646447" y="2158620"/>
              <a:chExt cx="1372216" cy="769246"/>
            </a:xfrm>
          </p:grpSpPr>
          <p:grpSp>
            <p:nvGrpSpPr>
              <p:cNvPr id="34" name="Group 33">
                <a:extLst>
                  <a:ext uri="{FF2B5EF4-FFF2-40B4-BE49-F238E27FC236}">
                    <a16:creationId xmlns:a16="http://schemas.microsoft.com/office/drawing/2014/main" id="{4DDA5A01-C81D-4AA4-9581-09A0EF603D6E}"/>
                  </a:ext>
                </a:extLst>
              </p:cNvPr>
              <p:cNvGrpSpPr/>
              <p:nvPr/>
            </p:nvGrpSpPr>
            <p:grpSpPr>
              <a:xfrm>
                <a:off x="5172501" y="2450194"/>
                <a:ext cx="846162" cy="477672"/>
                <a:chOff x="5172501" y="2450194"/>
                <a:chExt cx="846162" cy="477672"/>
              </a:xfrm>
            </p:grpSpPr>
            <p:sp>
              <p:nvSpPr>
                <p:cNvPr id="36" name="TextBox 35">
                  <a:extLst>
                    <a:ext uri="{FF2B5EF4-FFF2-40B4-BE49-F238E27FC236}">
                      <a16:creationId xmlns:a16="http://schemas.microsoft.com/office/drawing/2014/main" id="{3A101AD2-516B-42C1-9112-FFE93F7A754D}"/>
                    </a:ext>
                  </a:extLst>
                </p:cNvPr>
                <p:cNvSpPr txBox="1"/>
                <p:nvPr/>
              </p:nvSpPr>
              <p:spPr>
                <a:xfrm>
                  <a:off x="5315803" y="2504364"/>
                  <a:ext cx="559558" cy="369332"/>
                </a:xfrm>
                <a:prstGeom prst="rect">
                  <a:avLst/>
                </a:prstGeom>
                <a:noFill/>
              </p:spPr>
              <p:txBody>
                <a:bodyPr wrap="square" rtlCol="0">
                  <a:spAutoFit/>
                </a:bodyPr>
                <a:lstStyle/>
                <a:p>
                  <a:pPr algn="ctr"/>
                  <a:r>
                    <a:rPr lang="en-US" dirty="0"/>
                    <a:t>2</a:t>
                  </a:r>
                </a:p>
              </p:txBody>
            </p:sp>
            <p:sp>
              <p:nvSpPr>
                <p:cNvPr id="37" name="Rectangle 36">
                  <a:extLst>
                    <a:ext uri="{FF2B5EF4-FFF2-40B4-BE49-F238E27FC236}">
                      <a16:creationId xmlns:a16="http://schemas.microsoft.com/office/drawing/2014/main" id="{52DABC08-B487-457A-B239-4D6632FA6667}"/>
                    </a:ext>
                  </a:extLst>
                </p:cNvPr>
                <p:cNvSpPr/>
                <p:nvPr/>
              </p:nvSpPr>
              <p:spPr>
                <a:xfrm>
                  <a:off x="5172501" y="2450194"/>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35" name="TextBox 34">
                <a:extLst>
                  <a:ext uri="{FF2B5EF4-FFF2-40B4-BE49-F238E27FC236}">
                    <a16:creationId xmlns:a16="http://schemas.microsoft.com/office/drawing/2014/main" id="{DB41034D-44FE-43DB-A691-0B71EF43558C}"/>
                  </a:ext>
                </a:extLst>
              </p:cNvPr>
              <p:cNvSpPr txBox="1"/>
              <p:nvPr/>
            </p:nvSpPr>
            <p:spPr>
              <a:xfrm>
                <a:off x="4646447" y="2158620"/>
                <a:ext cx="669355" cy="369322"/>
              </a:xfrm>
              <a:prstGeom prst="rect">
                <a:avLst/>
              </a:prstGeom>
              <a:noFill/>
            </p:spPr>
            <p:txBody>
              <a:bodyPr wrap="square" rtlCol="0">
                <a:spAutoFit/>
              </a:bodyPr>
              <a:lstStyle/>
              <a:p>
                <a:pPr algn="ctr"/>
                <a:r>
                  <a:rPr lang="en-US" dirty="0"/>
                  <a:t>a</a:t>
                </a:r>
              </a:p>
            </p:txBody>
          </p:sp>
        </p:grpSp>
        <p:grpSp>
          <p:nvGrpSpPr>
            <p:cNvPr id="29" name="Group 28">
              <a:extLst>
                <a:ext uri="{FF2B5EF4-FFF2-40B4-BE49-F238E27FC236}">
                  <a16:creationId xmlns:a16="http://schemas.microsoft.com/office/drawing/2014/main" id="{20243E56-3970-455D-8AB8-95FCC132FDEE}"/>
                </a:ext>
              </a:extLst>
            </p:cNvPr>
            <p:cNvGrpSpPr/>
            <p:nvPr/>
          </p:nvGrpSpPr>
          <p:grpSpPr>
            <a:xfrm>
              <a:off x="6592299" y="2158620"/>
              <a:ext cx="1298382" cy="769246"/>
              <a:chOff x="6592299" y="2158620"/>
              <a:chExt cx="1298382" cy="769246"/>
            </a:xfrm>
          </p:grpSpPr>
          <p:grpSp>
            <p:nvGrpSpPr>
              <p:cNvPr id="30" name="Group 29">
                <a:extLst>
                  <a:ext uri="{FF2B5EF4-FFF2-40B4-BE49-F238E27FC236}">
                    <a16:creationId xmlns:a16="http://schemas.microsoft.com/office/drawing/2014/main" id="{4C7411A0-ED7F-4EE3-845B-818DD1782E2F}"/>
                  </a:ext>
                </a:extLst>
              </p:cNvPr>
              <p:cNvGrpSpPr/>
              <p:nvPr/>
            </p:nvGrpSpPr>
            <p:grpSpPr>
              <a:xfrm>
                <a:off x="7044519" y="2450194"/>
                <a:ext cx="846162" cy="477672"/>
                <a:chOff x="7044519" y="2417928"/>
                <a:chExt cx="846162" cy="477672"/>
              </a:xfrm>
            </p:grpSpPr>
            <p:sp>
              <p:nvSpPr>
                <p:cNvPr id="32" name="TextBox 31">
                  <a:extLst>
                    <a:ext uri="{FF2B5EF4-FFF2-40B4-BE49-F238E27FC236}">
                      <a16:creationId xmlns:a16="http://schemas.microsoft.com/office/drawing/2014/main" id="{C1ADE46C-355E-4B78-AF90-2A86742F6028}"/>
                    </a:ext>
                  </a:extLst>
                </p:cNvPr>
                <p:cNvSpPr txBox="1"/>
                <p:nvPr/>
              </p:nvSpPr>
              <p:spPr>
                <a:xfrm>
                  <a:off x="7187821" y="2472098"/>
                  <a:ext cx="559558" cy="369332"/>
                </a:xfrm>
                <a:prstGeom prst="rect">
                  <a:avLst/>
                </a:prstGeom>
                <a:noFill/>
              </p:spPr>
              <p:txBody>
                <a:bodyPr wrap="square" rtlCol="0">
                  <a:spAutoFit/>
                </a:bodyPr>
                <a:lstStyle/>
                <a:p>
                  <a:pPr algn="ctr"/>
                  <a:r>
                    <a:rPr lang="en-US" dirty="0"/>
                    <a:t>3</a:t>
                  </a:r>
                </a:p>
              </p:txBody>
            </p:sp>
            <p:sp>
              <p:nvSpPr>
                <p:cNvPr id="33" name="Rectangle 32">
                  <a:extLst>
                    <a:ext uri="{FF2B5EF4-FFF2-40B4-BE49-F238E27FC236}">
                      <a16:creationId xmlns:a16="http://schemas.microsoft.com/office/drawing/2014/main" id="{4154CAD2-307A-405F-A30C-51ED307D5EC1}"/>
                    </a:ext>
                  </a:extLst>
                </p:cNvPr>
                <p:cNvSpPr/>
                <p:nvPr/>
              </p:nvSpPr>
              <p:spPr>
                <a:xfrm>
                  <a:off x="7044519" y="2417928"/>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31" name="TextBox 30">
                <a:extLst>
                  <a:ext uri="{FF2B5EF4-FFF2-40B4-BE49-F238E27FC236}">
                    <a16:creationId xmlns:a16="http://schemas.microsoft.com/office/drawing/2014/main" id="{487F5128-0856-4649-A037-6A7269C8E72D}"/>
                  </a:ext>
                </a:extLst>
              </p:cNvPr>
              <p:cNvSpPr txBox="1"/>
              <p:nvPr/>
            </p:nvSpPr>
            <p:spPr>
              <a:xfrm>
                <a:off x="6592299" y="2158620"/>
                <a:ext cx="595522" cy="369308"/>
              </a:xfrm>
              <a:prstGeom prst="rect">
                <a:avLst/>
              </a:prstGeom>
              <a:noFill/>
            </p:spPr>
            <p:txBody>
              <a:bodyPr wrap="square" rtlCol="0">
                <a:spAutoFit/>
              </a:bodyPr>
              <a:lstStyle/>
              <a:p>
                <a:pPr algn="ctr"/>
                <a:r>
                  <a:rPr lang="en-US" dirty="0"/>
                  <a:t>b</a:t>
                </a:r>
              </a:p>
            </p:txBody>
          </p:sp>
        </p:grpSp>
      </p:grpSp>
      <p:grpSp>
        <p:nvGrpSpPr>
          <p:cNvPr id="38" name="[Group 37]">
            <a:extLst>
              <a:ext uri="{FF2B5EF4-FFF2-40B4-BE49-F238E27FC236}">
                <a16:creationId xmlns:a16="http://schemas.microsoft.com/office/drawing/2014/main" id="{D3F9EABE-992B-4168-9DE3-FC02CF1A01DC}"/>
              </a:ext>
            </a:extLst>
          </p:cNvPr>
          <p:cNvGrpSpPr/>
          <p:nvPr/>
        </p:nvGrpSpPr>
        <p:grpSpPr>
          <a:xfrm>
            <a:off x="5315803" y="4076425"/>
            <a:ext cx="2398072" cy="430323"/>
            <a:chOff x="5315803" y="4076425"/>
            <a:chExt cx="2398072" cy="430323"/>
          </a:xfrm>
        </p:grpSpPr>
        <p:cxnSp>
          <p:nvCxnSpPr>
            <p:cNvPr id="39" name="Straight Connector 38">
              <a:extLst>
                <a:ext uri="{FF2B5EF4-FFF2-40B4-BE49-F238E27FC236}">
                  <a16:creationId xmlns:a16="http://schemas.microsoft.com/office/drawing/2014/main" id="{93168539-6B55-4A9A-B404-3020D1F4E528}"/>
                </a:ext>
              </a:extLst>
            </p:cNvPr>
            <p:cNvCxnSpPr/>
            <p:nvPr/>
          </p:nvCxnSpPr>
          <p:spPr>
            <a:xfrm flipH="1">
              <a:off x="5315803" y="4076425"/>
              <a:ext cx="559558" cy="4235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F40E5AF-805D-4969-8BD8-0B8C50203D68}"/>
                </a:ext>
              </a:extLst>
            </p:cNvPr>
            <p:cNvCxnSpPr/>
            <p:nvPr/>
          </p:nvCxnSpPr>
          <p:spPr>
            <a:xfrm flipH="1">
              <a:off x="7154317" y="4083246"/>
              <a:ext cx="559558" cy="4235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Group 38]">
            <a:extLst>
              <a:ext uri="{FF2B5EF4-FFF2-40B4-BE49-F238E27FC236}">
                <a16:creationId xmlns:a16="http://schemas.microsoft.com/office/drawing/2014/main" id="{E9BDB6D2-B798-4735-AE23-2E6C25596DE1}"/>
              </a:ext>
            </a:extLst>
          </p:cNvPr>
          <p:cNvGrpSpPr/>
          <p:nvPr/>
        </p:nvGrpSpPr>
        <p:grpSpPr>
          <a:xfrm>
            <a:off x="5459105" y="4540491"/>
            <a:ext cx="2431576" cy="383822"/>
            <a:chOff x="5459105" y="4540491"/>
            <a:chExt cx="2431576" cy="383822"/>
          </a:xfrm>
        </p:grpSpPr>
        <p:sp>
          <p:nvSpPr>
            <p:cNvPr id="42" name="TextBox 41">
              <a:extLst>
                <a:ext uri="{FF2B5EF4-FFF2-40B4-BE49-F238E27FC236}">
                  <a16:creationId xmlns:a16="http://schemas.microsoft.com/office/drawing/2014/main" id="{D02C7E5A-A9EC-4BB3-9929-06BC128EBEA8}"/>
                </a:ext>
              </a:extLst>
            </p:cNvPr>
            <p:cNvSpPr txBox="1"/>
            <p:nvPr/>
          </p:nvSpPr>
          <p:spPr>
            <a:xfrm>
              <a:off x="5459105" y="4540491"/>
              <a:ext cx="559558" cy="369332"/>
            </a:xfrm>
            <a:prstGeom prst="rect">
              <a:avLst/>
            </a:prstGeom>
            <a:noFill/>
          </p:spPr>
          <p:txBody>
            <a:bodyPr wrap="square" rtlCol="0">
              <a:spAutoFit/>
            </a:bodyPr>
            <a:lstStyle/>
            <a:p>
              <a:pPr algn="ctr"/>
              <a:r>
                <a:rPr lang="en-US" dirty="0"/>
                <a:t>3</a:t>
              </a:r>
            </a:p>
          </p:txBody>
        </p:sp>
        <p:sp>
          <p:nvSpPr>
            <p:cNvPr id="43" name="TextBox 42">
              <a:extLst>
                <a:ext uri="{FF2B5EF4-FFF2-40B4-BE49-F238E27FC236}">
                  <a16:creationId xmlns:a16="http://schemas.microsoft.com/office/drawing/2014/main" id="{AB2CA8A3-FDA9-4295-9108-755E5463064E}"/>
                </a:ext>
              </a:extLst>
            </p:cNvPr>
            <p:cNvSpPr txBox="1"/>
            <p:nvPr/>
          </p:nvSpPr>
          <p:spPr>
            <a:xfrm>
              <a:off x="7331123" y="4554981"/>
              <a:ext cx="559558" cy="369332"/>
            </a:xfrm>
            <a:prstGeom prst="rect">
              <a:avLst/>
            </a:prstGeom>
            <a:noFill/>
          </p:spPr>
          <p:txBody>
            <a:bodyPr wrap="square" rtlCol="0">
              <a:spAutoFit/>
            </a:bodyPr>
            <a:lstStyle/>
            <a:p>
              <a:pPr algn="ctr"/>
              <a:r>
                <a:rPr lang="en-US" dirty="0"/>
                <a:t>2</a:t>
              </a:r>
            </a:p>
          </p:txBody>
        </p:sp>
      </p:grpSp>
      <p:sp>
        <p:nvSpPr>
          <p:cNvPr id="44" name="Content Placeholder 5">
            <a:extLst>
              <a:ext uri="{FF2B5EF4-FFF2-40B4-BE49-F238E27FC236}">
                <a16:creationId xmlns:a16="http://schemas.microsoft.com/office/drawing/2014/main" id="{41CC960D-898F-4F1C-9600-61EDB6402F17}"/>
              </a:ext>
            </a:extLst>
          </p:cNvPr>
          <p:cNvSpPr txBox="1">
            <a:spLocks/>
          </p:cNvSpPr>
          <p:nvPr/>
        </p:nvSpPr>
        <p:spPr>
          <a:xfrm>
            <a:off x="587375" y="4967626"/>
            <a:ext cx="8229600" cy="100984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7663" indent="-347663" fontAlgn="auto">
              <a:spcBef>
                <a:spcPts val="600"/>
              </a:spcBef>
              <a:spcAft>
                <a:spcPts val="0"/>
              </a:spcAft>
              <a:buClr>
                <a:schemeClr val="tx1">
                  <a:lumMod val="90000"/>
                  <a:lumOff val="10000"/>
                </a:schemeClr>
              </a:buClr>
              <a:buSzPct val="100000"/>
              <a:buFont typeface="Wingdings" panose="05000000000000000000" pitchFamily="2" charset="2"/>
              <a:buChar char="§"/>
              <a:defRPr/>
            </a:pPr>
            <a:r>
              <a:rPr lang="en-US" dirty="0"/>
              <a:t>No way for </a:t>
            </a:r>
            <a:r>
              <a:rPr lang="en-US" dirty="0">
                <a:solidFill>
                  <a:srgbClr val="0000FF"/>
                </a:solidFill>
              </a:rPr>
              <a:t>swap() </a:t>
            </a:r>
            <a:r>
              <a:rPr lang="en-US" dirty="0"/>
              <a:t>to modify the values of variables that are outside its scope (i.e. a and b), unless...</a:t>
            </a:r>
          </a:p>
        </p:txBody>
      </p:sp>
    </p:spTree>
    <p:extLst>
      <p:ext uri="{BB962C8B-B14F-4D97-AF65-F5344CB8AC3E}">
        <p14:creationId xmlns:p14="http://schemas.microsoft.com/office/powerpoint/2010/main" val="7193755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dissolve">
                                      <p:cBhvr>
                                        <p:cTn id="15" dur="500"/>
                                        <p:tgtEl>
                                          <p:spTgt spid="26"/>
                                        </p:tgtEl>
                                      </p:cBhvr>
                                    </p:animEffect>
                                  </p:childTnLst>
                                </p:cTn>
                              </p:par>
                              <p:par>
                                <p:cTn id="16" presetID="9"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ssolv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dissolve">
                                      <p:cBhvr>
                                        <p:cTn id="23" dur="500"/>
                                        <p:tgtEl>
                                          <p:spTgt spid="38"/>
                                        </p:tgtEl>
                                      </p:cBhvr>
                                    </p:animEffect>
                                  </p:childTnLst>
                                </p:cTn>
                              </p:par>
                            </p:childTnLst>
                          </p:cTn>
                        </p:par>
                        <p:par>
                          <p:cTn id="24" fill="hold">
                            <p:stCondLst>
                              <p:cond delay="500"/>
                            </p:stCondLst>
                            <p:childTnLst>
                              <p:par>
                                <p:cTn id="25" presetID="9" presetClass="entr" presetSubtype="0" fill="hold"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dissolve">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6" grpId="0"/>
      <p:bldP spid="4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15553"/>
          </a:xfrm>
          <a:prstGeom prst="rect">
            <a:avLst/>
          </a:prstGeom>
          <a:noFill/>
        </p:spPr>
        <p:txBody>
          <a:bodyPr wrap="square" rtlCol="0">
            <a:spAutoFit/>
          </a:bodyPr>
          <a:lstStyle/>
          <a:p>
            <a:r>
              <a:rPr lang="en-SG" sz="3400" dirty="0">
                <a:solidFill>
                  <a:srgbClr val="0000FF"/>
                </a:solidFill>
                <a:latin typeface="+mn-lt"/>
              </a:rPr>
              <a:t>5. Function with Pointer Parameters </a:t>
            </a:r>
            <a:r>
              <a:rPr lang="en-SG" sz="3200" dirty="0">
                <a:solidFill>
                  <a:srgbClr val="0000FF"/>
                </a:solidFill>
                <a:latin typeface="+mn-lt"/>
              </a:rPr>
              <a:t>(3/3)</a:t>
            </a:r>
            <a:endParaRPr lang="en-US" sz="32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36</a:t>
            </a:fld>
            <a:endParaRPr dirty="0"/>
          </a:p>
        </p:txBody>
      </p:sp>
      <p:sp>
        <p:nvSpPr>
          <p:cNvPr id="45" name="Content Placeholder 5">
            <a:extLst>
              <a:ext uri="{FF2B5EF4-FFF2-40B4-BE49-F238E27FC236}">
                <a16:creationId xmlns:a16="http://schemas.microsoft.com/office/drawing/2014/main" id="{8282529B-DAE9-4C62-BF97-E9F8CEDF08C2}"/>
              </a:ext>
            </a:extLst>
          </p:cNvPr>
          <p:cNvSpPr>
            <a:spLocks noGrp="1"/>
          </p:cNvSpPr>
          <p:nvPr>
            <p:ph idx="1"/>
          </p:nvPr>
        </p:nvSpPr>
        <p:spPr>
          <a:xfrm>
            <a:off x="587375" y="1187450"/>
            <a:ext cx="8229600" cy="4981338"/>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The only way for a function to modify the value of a variable outside its scope, is to find a way for the function to access that variable</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Solution: Use </a:t>
            </a:r>
            <a:r>
              <a:rPr lang="en-US" dirty="0">
                <a:solidFill>
                  <a:srgbClr val="C00000"/>
                </a:solidFill>
              </a:rPr>
              <a:t>pointers</a:t>
            </a:r>
            <a:r>
              <a:rPr lang="en-US" dirty="0"/>
              <a:t>!</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p:txBody>
      </p:sp>
      <p:grpSp>
        <p:nvGrpSpPr>
          <p:cNvPr id="46" name="Group 45">
            <a:extLst>
              <a:ext uri="{FF2B5EF4-FFF2-40B4-BE49-F238E27FC236}">
                <a16:creationId xmlns:a16="http://schemas.microsoft.com/office/drawing/2014/main" id="{EC30CF69-C9FB-4E51-BC18-E6D246AB50D0}"/>
              </a:ext>
            </a:extLst>
          </p:cNvPr>
          <p:cNvGrpSpPr/>
          <p:nvPr/>
        </p:nvGrpSpPr>
        <p:grpSpPr>
          <a:xfrm>
            <a:off x="1337481" y="3195177"/>
            <a:ext cx="7369791" cy="2128166"/>
            <a:chOff x="1337481" y="3195177"/>
            <a:chExt cx="7369791" cy="2128166"/>
          </a:xfrm>
        </p:grpSpPr>
        <p:sp>
          <p:nvSpPr>
            <p:cNvPr id="47" name="[TextBox 3]">
              <a:extLst>
                <a:ext uri="{FF2B5EF4-FFF2-40B4-BE49-F238E27FC236}">
                  <a16:creationId xmlns:a16="http://schemas.microsoft.com/office/drawing/2014/main" id="{5F2876B7-C081-490F-BE17-2B9F7CAE10A5}"/>
                </a:ext>
              </a:extLst>
            </p:cNvPr>
            <p:cNvSpPr txBox="1"/>
            <p:nvPr/>
          </p:nvSpPr>
          <p:spPr>
            <a:xfrm>
              <a:off x="2429302" y="3231656"/>
              <a:ext cx="1542198" cy="461665"/>
            </a:xfrm>
            <a:prstGeom prst="rect">
              <a:avLst/>
            </a:prstGeom>
            <a:noFill/>
          </p:spPr>
          <p:txBody>
            <a:bodyPr wrap="square" rtlCol="0">
              <a:spAutoFit/>
            </a:bodyPr>
            <a:lstStyle/>
            <a:p>
              <a:r>
                <a:rPr lang="en-US" sz="2400"/>
                <a:t>In main():</a:t>
              </a:r>
            </a:p>
          </p:txBody>
        </p:sp>
        <p:grpSp>
          <p:nvGrpSpPr>
            <p:cNvPr id="48" name="[Group 23]">
              <a:extLst>
                <a:ext uri="{FF2B5EF4-FFF2-40B4-BE49-F238E27FC236}">
                  <a16:creationId xmlns:a16="http://schemas.microsoft.com/office/drawing/2014/main" id="{53A4F854-1754-4294-927B-A27A96F5663F}"/>
                </a:ext>
              </a:extLst>
            </p:cNvPr>
            <p:cNvGrpSpPr/>
            <p:nvPr/>
          </p:nvGrpSpPr>
          <p:grpSpPr>
            <a:xfrm>
              <a:off x="4808561" y="3195177"/>
              <a:ext cx="3082120" cy="769246"/>
              <a:chOff x="4808561" y="2158620"/>
              <a:chExt cx="3082120" cy="769246"/>
            </a:xfrm>
          </p:grpSpPr>
          <p:grpSp>
            <p:nvGrpSpPr>
              <p:cNvPr id="58" name="Group 57">
                <a:extLst>
                  <a:ext uri="{FF2B5EF4-FFF2-40B4-BE49-F238E27FC236}">
                    <a16:creationId xmlns:a16="http://schemas.microsoft.com/office/drawing/2014/main" id="{9240D382-F914-4FEB-BBFC-692B47EAD137}"/>
                  </a:ext>
                </a:extLst>
              </p:cNvPr>
              <p:cNvGrpSpPr/>
              <p:nvPr/>
            </p:nvGrpSpPr>
            <p:grpSpPr>
              <a:xfrm>
                <a:off x="4808561" y="2158620"/>
                <a:ext cx="1210102" cy="769246"/>
                <a:chOff x="4808561" y="2158620"/>
                <a:chExt cx="1210102" cy="769246"/>
              </a:xfrm>
            </p:grpSpPr>
            <p:grpSp>
              <p:nvGrpSpPr>
                <p:cNvPr id="64" name="Group 63">
                  <a:extLst>
                    <a:ext uri="{FF2B5EF4-FFF2-40B4-BE49-F238E27FC236}">
                      <a16:creationId xmlns:a16="http://schemas.microsoft.com/office/drawing/2014/main" id="{BF541418-DEBD-403E-B61A-CFB28DB16DCF}"/>
                    </a:ext>
                  </a:extLst>
                </p:cNvPr>
                <p:cNvGrpSpPr/>
                <p:nvPr/>
              </p:nvGrpSpPr>
              <p:grpSpPr>
                <a:xfrm>
                  <a:off x="5172501" y="2450194"/>
                  <a:ext cx="846162" cy="477672"/>
                  <a:chOff x="5172501" y="2450194"/>
                  <a:chExt cx="846162" cy="477672"/>
                </a:xfrm>
              </p:grpSpPr>
              <p:sp>
                <p:nvSpPr>
                  <p:cNvPr id="66" name="TextBox 65">
                    <a:extLst>
                      <a:ext uri="{FF2B5EF4-FFF2-40B4-BE49-F238E27FC236}">
                        <a16:creationId xmlns:a16="http://schemas.microsoft.com/office/drawing/2014/main" id="{953F2931-22CC-4BB1-B388-F0F6A3CEE96E}"/>
                      </a:ext>
                    </a:extLst>
                  </p:cNvPr>
                  <p:cNvSpPr txBox="1"/>
                  <p:nvPr/>
                </p:nvSpPr>
                <p:spPr>
                  <a:xfrm>
                    <a:off x="5315803" y="2504364"/>
                    <a:ext cx="559558" cy="369332"/>
                  </a:xfrm>
                  <a:prstGeom prst="rect">
                    <a:avLst/>
                  </a:prstGeom>
                  <a:noFill/>
                </p:spPr>
                <p:txBody>
                  <a:bodyPr wrap="square" rtlCol="0">
                    <a:spAutoFit/>
                  </a:bodyPr>
                  <a:lstStyle/>
                  <a:p>
                    <a:pPr algn="ctr"/>
                    <a:r>
                      <a:rPr lang="en-US" dirty="0"/>
                      <a:t>2</a:t>
                    </a:r>
                  </a:p>
                </p:txBody>
              </p:sp>
              <p:sp>
                <p:nvSpPr>
                  <p:cNvPr id="67" name="Rectangle 66">
                    <a:extLst>
                      <a:ext uri="{FF2B5EF4-FFF2-40B4-BE49-F238E27FC236}">
                        <a16:creationId xmlns:a16="http://schemas.microsoft.com/office/drawing/2014/main" id="{5457FE0D-5AE0-4A72-B078-D0D8CD410A05}"/>
                      </a:ext>
                    </a:extLst>
                  </p:cNvPr>
                  <p:cNvSpPr/>
                  <p:nvPr/>
                </p:nvSpPr>
                <p:spPr>
                  <a:xfrm>
                    <a:off x="5172501" y="2450194"/>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65" name="TextBox 64">
                  <a:extLst>
                    <a:ext uri="{FF2B5EF4-FFF2-40B4-BE49-F238E27FC236}">
                      <a16:creationId xmlns:a16="http://schemas.microsoft.com/office/drawing/2014/main" id="{E532654F-CCD0-48D0-85FB-FB36B1CD481F}"/>
                    </a:ext>
                  </a:extLst>
                </p:cNvPr>
                <p:cNvSpPr txBox="1"/>
                <p:nvPr/>
              </p:nvSpPr>
              <p:spPr>
                <a:xfrm>
                  <a:off x="4808561" y="2158620"/>
                  <a:ext cx="363940" cy="369332"/>
                </a:xfrm>
                <a:prstGeom prst="rect">
                  <a:avLst/>
                </a:prstGeom>
                <a:noFill/>
              </p:spPr>
              <p:txBody>
                <a:bodyPr wrap="square" rtlCol="0">
                  <a:spAutoFit/>
                </a:bodyPr>
                <a:lstStyle/>
                <a:p>
                  <a:pPr algn="ctr"/>
                  <a:r>
                    <a:rPr lang="en-US" dirty="0"/>
                    <a:t>a</a:t>
                  </a:r>
                </a:p>
              </p:txBody>
            </p:sp>
          </p:grpSp>
          <p:grpSp>
            <p:nvGrpSpPr>
              <p:cNvPr id="59" name="Group 58">
                <a:extLst>
                  <a:ext uri="{FF2B5EF4-FFF2-40B4-BE49-F238E27FC236}">
                    <a16:creationId xmlns:a16="http://schemas.microsoft.com/office/drawing/2014/main" id="{16A806B5-C5E1-497F-A7A2-322F09F9DEB1}"/>
                  </a:ext>
                </a:extLst>
              </p:cNvPr>
              <p:cNvGrpSpPr/>
              <p:nvPr/>
            </p:nvGrpSpPr>
            <p:grpSpPr>
              <a:xfrm>
                <a:off x="6680579" y="2158620"/>
                <a:ext cx="1210102" cy="769246"/>
                <a:chOff x="6680579" y="2158620"/>
                <a:chExt cx="1210102" cy="769246"/>
              </a:xfrm>
            </p:grpSpPr>
            <p:grpSp>
              <p:nvGrpSpPr>
                <p:cNvPr id="60" name="Group 59">
                  <a:extLst>
                    <a:ext uri="{FF2B5EF4-FFF2-40B4-BE49-F238E27FC236}">
                      <a16:creationId xmlns:a16="http://schemas.microsoft.com/office/drawing/2014/main" id="{37F5F9C1-C30B-4F40-BB94-F78C1C386558}"/>
                    </a:ext>
                  </a:extLst>
                </p:cNvPr>
                <p:cNvGrpSpPr/>
                <p:nvPr/>
              </p:nvGrpSpPr>
              <p:grpSpPr>
                <a:xfrm>
                  <a:off x="7044519" y="2450194"/>
                  <a:ext cx="846162" cy="477672"/>
                  <a:chOff x="7044519" y="2417928"/>
                  <a:chExt cx="846162" cy="477672"/>
                </a:xfrm>
              </p:grpSpPr>
              <p:sp>
                <p:nvSpPr>
                  <p:cNvPr id="62" name="TextBox 61">
                    <a:extLst>
                      <a:ext uri="{FF2B5EF4-FFF2-40B4-BE49-F238E27FC236}">
                        <a16:creationId xmlns:a16="http://schemas.microsoft.com/office/drawing/2014/main" id="{7C05ECC0-B438-485C-8CF7-C339E9BC5349}"/>
                      </a:ext>
                    </a:extLst>
                  </p:cNvPr>
                  <p:cNvSpPr txBox="1"/>
                  <p:nvPr/>
                </p:nvSpPr>
                <p:spPr>
                  <a:xfrm>
                    <a:off x="7187821" y="2472098"/>
                    <a:ext cx="559558" cy="369332"/>
                  </a:xfrm>
                  <a:prstGeom prst="rect">
                    <a:avLst/>
                  </a:prstGeom>
                  <a:noFill/>
                </p:spPr>
                <p:txBody>
                  <a:bodyPr wrap="square" rtlCol="0">
                    <a:spAutoFit/>
                  </a:bodyPr>
                  <a:lstStyle/>
                  <a:p>
                    <a:pPr algn="ctr"/>
                    <a:r>
                      <a:rPr lang="en-US" dirty="0"/>
                      <a:t>3</a:t>
                    </a:r>
                  </a:p>
                </p:txBody>
              </p:sp>
              <p:sp>
                <p:nvSpPr>
                  <p:cNvPr id="63" name="Rectangle 62">
                    <a:extLst>
                      <a:ext uri="{FF2B5EF4-FFF2-40B4-BE49-F238E27FC236}">
                        <a16:creationId xmlns:a16="http://schemas.microsoft.com/office/drawing/2014/main" id="{FD872EB9-B076-4BED-90D7-64007D8F2B6B}"/>
                      </a:ext>
                    </a:extLst>
                  </p:cNvPr>
                  <p:cNvSpPr/>
                  <p:nvPr/>
                </p:nvSpPr>
                <p:spPr>
                  <a:xfrm>
                    <a:off x="7044519" y="2417928"/>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61" name="TextBox 60">
                  <a:extLst>
                    <a:ext uri="{FF2B5EF4-FFF2-40B4-BE49-F238E27FC236}">
                      <a16:creationId xmlns:a16="http://schemas.microsoft.com/office/drawing/2014/main" id="{831F4F65-3A4C-4B55-A63F-C18D0CC02046}"/>
                    </a:ext>
                  </a:extLst>
                </p:cNvPr>
                <p:cNvSpPr txBox="1"/>
                <p:nvPr/>
              </p:nvSpPr>
              <p:spPr>
                <a:xfrm>
                  <a:off x="6680579" y="2158620"/>
                  <a:ext cx="363940" cy="369321"/>
                </a:xfrm>
                <a:prstGeom prst="rect">
                  <a:avLst/>
                </a:prstGeom>
                <a:noFill/>
              </p:spPr>
              <p:txBody>
                <a:bodyPr wrap="square" rtlCol="0">
                  <a:spAutoFit/>
                </a:bodyPr>
                <a:lstStyle/>
                <a:p>
                  <a:pPr algn="ctr"/>
                  <a:r>
                    <a:rPr lang="en-US" dirty="0"/>
                    <a:t>b</a:t>
                  </a:r>
                </a:p>
              </p:txBody>
            </p:sp>
          </p:grpSp>
        </p:grpSp>
        <p:cxnSp>
          <p:nvCxnSpPr>
            <p:cNvPr id="49" name="[Straight Connector 19]">
              <a:extLst>
                <a:ext uri="{FF2B5EF4-FFF2-40B4-BE49-F238E27FC236}">
                  <a16:creationId xmlns:a16="http://schemas.microsoft.com/office/drawing/2014/main" id="{0ED78B9A-0BB9-4056-863A-240573ED6B4D}"/>
                </a:ext>
              </a:extLst>
            </p:cNvPr>
            <p:cNvCxnSpPr/>
            <p:nvPr/>
          </p:nvCxnSpPr>
          <p:spPr>
            <a:xfrm>
              <a:off x="1337481" y="4271076"/>
              <a:ext cx="7369791"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50" name="[TextBox 22]">
              <a:extLst>
                <a:ext uri="{FF2B5EF4-FFF2-40B4-BE49-F238E27FC236}">
                  <a16:creationId xmlns:a16="http://schemas.microsoft.com/office/drawing/2014/main" id="{44A186C5-1F83-4083-8768-AA34002DBC08}"/>
                </a:ext>
              </a:extLst>
            </p:cNvPr>
            <p:cNvSpPr txBox="1"/>
            <p:nvPr/>
          </p:nvSpPr>
          <p:spPr>
            <a:xfrm>
              <a:off x="2429302" y="4707888"/>
              <a:ext cx="1542198" cy="461665"/>
            </a:xfrm>
            <a:prstGeom prst="rect">
              <a:avLst/>
            </a:prstGeom>
            <a:noFill/>
          </p:spPr>
          <p:txBody>
            <a:bodyPr wrap="square" rtlCol="0">
              <a:spAutoFit/>
            </a:bodyPr>
            <a:lstStyle/>
            <a:p>
              <a:r>
                <a:rPr lang="en-US" sz="2400"/>
                <a:t>In swap():</a:t>
              </a:r>
            </a:p>
          </p:txBody>
        </p:sp>
        <p:grpSp>
          <p:nvGrpSpPr>
            <p:cNvPr id="51" name="[Group 26]">
              <a:extLst>
                <a:ext uri="{FF2B5EF4-FFF2-40B4-BE49-F238E27FC236}">
                  <a16:creationId xmlns:a16="http://schemas.microsoft.com/office/drawing/2014/main" id="{9AA472AC-72DF-4FE3-982E-7B68BD41095B}"/>
                </a:ext>
              </a:extLst>
            </p:cNvPr>
            <p:cNvGrpSpPr/>
            <p:nvPr/>
          </p:nvGrpSpPr>
          <p:grpSpPr>
            <a:xfrm>
              <a:off x="4380931" y="4554097"/>
              <a:ext cx="3509750" cy="769246"/>
              <a:chOff x="4380931" y="2158620"/>
              <a:chExt cx="3509750" cy="769246"/>
            </a:xfrm>
          </p:grpSpPr>
          <p:grpSp>
            <p:nvGrpSpPr>
              <p:cNvPr id="52" name="Group 51">
                <a:extLst>
                  <a:ext uri="{FF2B5EF4-FFF2-40B4-BE49-F238E27FC236}">
                    <a16:creationId xmlns:a16="http://schemas.microsoft.com/office/drawing/2014/main" id="{10551E5E-9C1A-4F52-BB02-26CA81468F68}"/>
                  </a:ext>
                </a:extLst>
              </p:cNvPr>
              <p:cNvGrpSpPr/>
              <p:nvPr/>
            </p:nvGrpSpPr>
            <p:grpSpPr>
              <a:xfrm>
                <a:off x="4380931" y="2158620"/>
                <a:ext cx="1637732" cy="769246"/>
                <a:chOff x="4380931" y="2158620"/>
                <a:chExt cx="1637732" cy="769246"/>
              </a:xfrm>
            </p:grpSpPr>
            <p:sp>
              <p:nvSpPr>
                <p:cNvPr id="56" name="Rectangle 55">
                  <a:extLst>
                    <a:ext uri="{FF2B5EF4-FFF2-40B4-BE49-F238E27FC236}">
                      <a16:creationId xmlns:a16="http://schemas.microsoft.com/office/drawing/2014/main" id="{8E2A887E-B982-458A-95C7-D77081A0FBC2}"/>
                    </a:ext>
                  </a:extLst>
                </p:cNvPr>
                <p:cNvSpPr/>
                <p:nvPr/>
              </p:nvSpPr>
              <p:spPr>
                <a:xfrm>
                  <a:off x="5172501" y="2450194"/>
                  <a:ext cx="846162" cy="477672"/>
                </a:xfrm>
                <a:prstGeom prst="rect">
                  <a:avLst/>
                </a:prstGeom>
                <a:solidFill>
                  <a:srgbClr val="E6E6E6"/>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57" name="TextBox 56">
                  <a:extLst>
                    <a:ext uri="{FF2B5EF4-FFF2-40B4-BE49-F238E27FC236}">
                      <a16:creationId xmlns:a16="http://schemas.microsoft.com/office/drawing/2014/main" id="{91F241A5-9034-4882-AF07-1A58BBE0CC16}"/>
                    </a:ext>
                  </a:extLst>
                </p:cNvPr>
                <p:cNvSpPr txBox="1"/>
                <p:nvPr/>
              </p:nvSpPr>
              <p:spPr>
                <a:xfrm>
                  <a:off x="4380931" y="2158620"/>
                  <a:ext cx="934872" cy="369332"/>
                </a:xfrm>
                <a:prstGeom prst="rect">
                  <a:avLst/>
                </a:prstGeom>
                <a:noFill/>
              </p:spPr>
              <p:txBody>
                <a:bodyPr wrap="square" rtlCol="0">
                  <a:spAutoFit/>
                </a:bodyPr>
                <a:lstStyle/>
                <a:p>
                  <a:pPr algn="ctr"/>
                  <a:r>
                    <a:rPr lang="en-US" dirty="0"/>
                    <a:t>ptr1</a:t>
                  </a:r>
                </a:p>
              </p:txBody>
            </p:sp>
          </p:grpSp>
          <p:grpSp>
            <p:nvGrpSpPr>
              <p:cNvPr id="53" name="Group 52">
                <a:extLst>
                  <a:ext uri="{FF2B5EF4-FFF2-40B4-BE49-F238E27FC236}">
                    <a16:creationId xmlns:a16="http://schemas.microsoft.com/office/drawing/2014/main" id="{F6ED500F-8FE8-43C2-93F4-5315EFF2C916}"/>
                  </a:ext>
                </a:extLst>
              </p:cNvPr>
              <p:cNvGrpSpPr/>
              <p:nvPr/>
            </p:nvGrpSpPr>
            <p:grpSpPr>
              <a:xfrm>
                <a:off x="6382603" y="2158620"/>
                <a:ext cx="1508078" cy="769246"/>
                <a:chOff x="6382603" y="2158620"/>
                <a:chExt cx="1508078" cy="769246"/>
              </a:xfrm>
            </p:grpSpPr>
            <p:sp>
              <p:nvSpPr>
                <p:cNvPr id="54" name="Rectangle 53">
                  <a:extLst>
                    <a:ext uri="{FF2B5EF4-FFF2-40B4-BE49-F238E27FC236}">
                      <a16:creationId xmlns:a16="http://schemas.microsoft.com/office/drawing/2014/main" id="{504393A6-8C22-4C28-B278-6F47CBC06FFB}"/>
                    </a:ext>
                  </a:extLst>
                </p:cNvPr>
                <p:cNvSpPr/>
                <p:nvPr/>
              </p:nvSpPr>
              <p:spPr>
                <a:xfrm>
                  <a:off x="7044519" y="2450194"/>
                  <a:ext cx="846162" cy="477672"/>
                </a:xfrm>
                <a:prstGeom prst="rect">
                  <a:avLst/>
                </a:prstGeom>
                <a:solidFill>
                  <a:srgbClr val="E6E6E6"/>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55" name="TextBox 54">
                  <a:extLst>
                    <a:ext uri="{FF2B5EF4-FFF2-40B4-BE49-F238E27FC236}">
                      <a16:creationId xmlns:a16="http://schemas.microsoft.com/office/drawing/2014/main" id="{E2DB3EF4-B9EA-4E12-8FA7-40B315965351}"/>
                    </a:ext>
                  </a:extLst>
                </p:cNvPr>
                <p:cNvSpPr txBox="1"/>
                <p:nvPr/>
              </p:nvSpPr>
              <p:spPr>
                <a:xfrm>
                  <a:off x="6382603" y="2158620"/>
                  <a:ext cx="805218" cy="369332"/>
                </a:xfrm>
                <a:prstGeom prst="rect">
                  <a:avLst/>
                </a:prstGeom>
                <a:noFill/>
              </p:spPr>
              <p:txBody>
                <a:bodyPr wrap="square" rtlCol="0">
                  <a:spAutoFit/>
                </a:bodyPr>
                <a:lstStyle/>
                <a:p>
                  <a:pPr algn="ctr"/>
                  <a:r>
                    <a:rPr lang="en-US" dirty="0"/>
                    <a:t>ptr2</a:t>
                  </a:r>
                </a:p>
              </p:txBody>
            </p:sp>
          </p:grpSp>
        </p:grpSp>
      </p:grpSp>
      <p:grpSp>
        <p:nvGrpSpPr>
          <p:cNvPr id="68" name="[Group 10]">
            <a:extLst>
              <a:ext uri="{FF2B5EF4-FFF2-40B4-BE49-F238E27FC236}">
                <a16:creationId xmlns:a16="http://schemas.microsoft.com/office/drawing/2014/main" id="{543B0C8A-70AE-44D7-90D9-D9925C44615E}"/>
              </a:ext>
            </a:extLst>
          </p:cNvPr>
          <p:cNvGrpSpPr/>
          <p:nvPr/>
        </p:nvGrpSpPr>
        <p:grpSpPr>
          <a:xfrm>
            <a:off x="5595582" y="3964423"/>
            <a:ext cx="1872018" cy="1120084"/>
            <a:chOff x="5595582" y="3964423"/>
            <a:chExt cx="1872018" cy="1120084"/>
          </a:xfrm>
        </p:grpSpPr>
        <p:cxnSp>
          <p:nvCxnSpPr>
            <p:cNvPr id="69" name="Straight Arrow Connector 68">
              <a:extLst>
                <a:ext uri="{FF2B5EF4-FFF2-40B4-BE49-F238E27FC236}">
                  <a16:creationId xmlns:a16="http://schemas.microsoft.com/office/drawing/2014/main" id="{0646A638-CD92-4D9C-86E8-3C1D09D83785}"/>
                </a:ext>
              </a:extLst>
            </p:cNvPr>
            <p:cNvCxnSpPr>
              <a:endCxn id="67" idx="2"/>
            </p:cNvCxnSpPr>
            <p:nvPr/>
          </p:nvCxnSpPr>
          <p:spPr>
            <a:xfrm flipV="1">
              <a:off x="5595582" y="3964423"/>
              <a:ext cx="0" cy="1120084"/>
            </a:xfrm>
            <a:prstGeom prst="straightConnector1">
              <a:avLst/>
            </a:prstGeom>
            <a:ln w="28575">
              <a:solidFill>
                <a:srgbClr val="0000FF"/>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28EE1C8-0B04-4C19-8925-4959147DCF59}"/>
                </a:ext>
              </a:extLst>
            </p:cNvPr>
            <p:cNvCxnSpPr/>
            <p:nvPr/>
          </p:nvCxnSpPr>
          <p:spPr>
            <a:xfrm flipV="1">
              <a:off x="7467600" y="3964423"/>
              <a:ext cx="0" cy="1120084"/>
            </a:xfrm>
            <a:prstGeom prst="straightConnector1">
              <a:avLst/>
            </a:prstGeom>
            <a:ln w="28575">
              <a:solidFill>
                <a:srgbClr val="0000FF"/>
              </a:solidFill>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7587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wipe(down)">
                                      <p:cBhvr>
                                        <p:cTn id="1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5.1 Function To Swap Two Variables</a:t>
            </a:r>
            <a:endParaRPr lang="en-US" sz="3600" dirty="0">
              <a:solidFill>
                <a:srgbClr val="C00000"/>
              </a:solidFill>
              <a:latin typeface="+mn-lt"/>
            </a:endParaRPr>
          </a:p>
        </p:txBody>
      </p:sp>
      <p:grpSp>
        <p:nvGrpSpPr>
          <p:cNvPr id="34" name="Group 33">
            <a:extLst>
              <a:ext uri="{FF2B5EF4-FFF2-40B4-BE49-F238E27FC236}">
                <a16:creationId xmlns:a16="http://schemas.microsoft.com/office/drawing/2014/main" id="{65FF8F97-6E86-4BEA-8908-5FDF5938F180}"/>
              </a:ext>
            </a:extLst>
          </p:cNvPr>
          <p:cNvGrpSpPr/>
          <p:nvPr/>
        </p:nvGrpSpPr>
        <p:grpSpPr>
          <a:xfrm>
            <a:off x="549881" y="1681484"/>
            <a:ext cx="8090706" cy="5016758"/>
            <a:chOff x="549881" y="1629353"/>
            <a:chExt cx="8090706" cy="5016758"/>
          </a:xfrm>
        </p:grpSpPr>
        <p:sp>
          <p:nvSpPr>
            <p:cNvPr id="35" name="[TextBox 10]">
              <a:extLst>
                <a:ext uri="{FF2B5EF4-FFF2-40B4-BE49-F238E27FC236}">
                  <a16:creationId xmlns:a16="http://schemas.microsoft.com/office/drawing/2014/main" id="{915E65F5-7969-4A5C-841A-9F9BCEA2B700}"/>
                </a:ext>
              </a:extLst>
            </p:cNvPr>
            <p:cNvSpPr txBox="1"/>
            <p:nvPr/>
          </p:nvSpPr>
          <p:spPr>
            <a:xfrm>
              <a:off x="549881" y="1629353"/>
              <a:ext cx="8090706" cy="4893647"/>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347663" algn="l"/>
                  <a:tab pos="682625" algn="l"/>
                  <a:tab pos="1087438" algn="l"/>
                  <a:tab pos="1377950" algn="l"/>
                  <a:tab pos="1712913" algn="l"/>
                </a:tabLst>
              </a:pPr>
              <a:r>
                <a:rPr lang="en-US" b="1" dirty="0">
                  <a:solidFill>
                    <a:srgbClr val="7030A0"/>
                  </a:solidFill>
                  <a:latin typeface="Courier New" pitchFamily="49" charset="0"/>
                  <a:cs typeface="Courier New" pitchFamily="49" charset="0"/>
                </a:rPr>
                <a:t>#include </a:t>
              </a:r>
              <a:r>
                <a:rPr lang="en-US" b="1" dirty="0">
                  <a:solidFill>
                    <a:srgbClr val="006600"/>
                  </a:solidFill>
                  <a:latin typeface="Courier New" pitchFamily="49" charset="0"/>
                  <a:cs typeface="Courier New" pitchFamily="49" charset="0"/>
                </a:rPr>
                <a:t>&lt;</a:t>
              </a:r>
              <a:r>
                <a:rPr lang="en-US" b="1" dirty="0" err="1">
                  <a:solidFill>
                    <a:srgbClr val="006600"/>
                  </a:solidFill>
                  <a:latin typeface="Courier New" pitchFamily="49" charset="0"/>
                  <a:cs typeface="Courier New" pitchFamily="49" charset="0"/>
                </a:rPr>
                <a:t>stdio.h</a:t>
              </a:r>
              <a:r>
                <a:rPr lang="en-US" b="1" dirty="0">
                  <a:solidFill>
                    <a:srgbClr val="006600"/>
                  </a:solidFill>
                  <a:latin typeface="Courier New" pitchFamily="49" charset="0"/>
                  <a:cs typeface="Courier New" pitchFamily="49" charset="0"/>
                </a:rPr>
                <a:t>&gt;</a:t>
              </a:r>
            </a:p>
            <a:p>
              <a:pPr>
                <a:tabLst>
                  <a:tab pos="347663" algn="l"/>
                  <a:tab pos="682625" algn="l"/>
                  <a:tab pos="1087438" algn="l"/>
                  <a:tab pos="1377950" algn="l"/>
                  <a:tab pos="1712913" algn="l"/>
                </a:tabLst>
              </a:pPr>
              <a:endParaRPr lang="en-US" sz="1000" b="1" dirty="0">
                <a:latin typeface="Courier New" pitchFamily="49" charset="0"/>
                <a:cs typeface="Courier New" pitchFamily="49" charset="0"/>
              </a:endParaRPr>
            </a:p>
            <a:p>
              <a:pPr>
                <a:tabLst>
                  <a:tab pos="347663" algn="l"/>
                  <a:tab pos="682625" algn="l"/>
                  <a:tab pos="1087438" algn="l"/>
                  <a:tab pos="1377950" algn="l"/>
                  <a:tab pos="1712913" algn="l"/>
                </a:tabLst>
              </a:pPr>
              <a:r>
                <a:rPr lang="en-US" b="1" dirty="0">
                  <a:solidFill>
                    <a:srgbClr val="0000FF"/>
                  </a:solidFill>
                  <a:latin typeface="Courier New" pitchFamily="49" charset="0"/>
                  <a:cs typeface="Courier New" pitchFamily="49" charset="0"/>
                </a:rPr>
                <a:t>void </a:t>
              </a:r>
              <a:r>
                <a:rPr lang="en-US" b="1" dirty="0">
                  <a:solidFill>
                    <a:schemeClr val="tx1"/>
                  </a:solidFill>
                  <a:latin typeface="Courier New" pitchFamily="49" charset="0"/>
                  <a:cs typeface="Courier New" pitchFamily="49" charset="0"/>
                </a:rPr>
                <a:t>swap(</a:t>
              </a:r>
              <a:r>
                <a:rPr lang="en-US" b="1" dirty="0" err="1">
                  <a:solidFill>
                    <a:srgbClr val="0000FF"/>
                  </a:solidFill>
                  <a:latin typeface="Courier New" pitchFamily="49" charset="0"/>
                  <a:cs typeface="Courier New" pitchFamily="49" charset="0"/>
                </a:rPr>
                <a:t>int</a:t>
              </a:r>
              <a:r>
                <a:rPr lang="en-US" b="1" dirty="0">
                  <a:solidFill>
                    <a:srgbClr val="0000FF"/>
                  </a:solidFill>
                  <a:latin typeface="Courier New" pitchFamily="49" charset="0"/>
                  <a:cs typeface="Courier New" pitchFamily="49" charset="0"/>
                </a:rPr>
                <a:t> </a:t>
              </a:r>
              <a:r>
                <a:rPr lang="en-US" b="1" dirty="0">
                  <a:solidFill>
                    <a:schemeClr val="tx1"/>
                  </a:solidFill>
                  <a:latin typeface="Courier New" pitchFamily="49" charset="0"/>
                  <a:cs typeface="Courier New" pitchFamily="49" charset="0"/>
                </a:rPr>
                <a:t>*,</a:t>
              </a: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int</a:t>
              </a:r>
              <a:r>
                <a:rPr lang="en-US" b="1" dirty="0">
                  <a:solidFill>
                    <a:srgbClr val="0000FF"/>
                  </a:solidFill>
                  <a:latin typeface="Courier New" pitchFamily="49" charset="0"/>
                  <a:cs typeface="Courier New" pitchFamily="49" charset="0"/>
                </a:rPr>
                <a:t> </a:t>
              </a:r>
              <a:r>
                <a:rPr lang="en-US"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endParaRPr lang="en-US" sz="1000" b="1" dirty="0">
                <a:solidFill>
                  <a:srgbClr val="0000FF"/>
                </a:solidFill>
                <a:latin typeface="Courier New" pitchFamily="49" charset="0"/>
                <a:cs typeface="Courier New" pitchFamily="49" charset="0"/>
              </a:endParaRPr>
            </a:p>
            <a:p>
              <a:pPr>
                <a:tabLst>
                  <a:tab pos="347663" algn="l"/>
                  <a:tab pos="682625" algn="l"/>
                  <a:tab pos="1087438" algn="l"/>
                  <a:tab pos="1377950" algn="l"/>
                  <a:tab pos="1712913" algn="l"/>
                </a:tabLst>
              </a:pPr>
              <a:r>
                <a:rPr lang="en-US" b="1" dirty="0" err="1">
                  <a:solidFill>
                    <a:srgbClr val="0000FF"/>
                  </a:solidFill>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a:solidFill>
                    <a:srgbClr val="0000FF"/>
                  </a:solidFill>
                  <a:latin typeface="Courier New" pitchFamily="49" charset="0"/>
                  <a:cs typeface="Courier New" pitchFamily="49" charset="0"/>
                </a:rPr>
                <a:t>void</a:t>
              </a:r>
              <a:r>
                <a:rPr lang="en-US" b="1" dirty="0">
                  <a:latin typeface="Courier New" pitchFamily="49" charset="0"/>
                  <a:cs typeface="Courier New" pitchFamily="49" charset="0"/>
                </a:rPr>
                <a:t>) {</a:t>
              </a:r>
            </a:p>
            <a:p>
              <a:pPr>
                <a:tabLst>
                  <a:tab pos="347663" algn="l"/>
                  <a:tab pos="682625" algn="l"/>
                  <a:tab pos="1087438" algn="l"/>
                  <a:tab pos="1377950" algn="l"/>
                  <a:tab pos="1712913" algn="l"/>
                </a:tabLst>
              </a:pPr>
              <a:r>
                <a:rPr lang="fr-FR" b="1" dirty="0">
                  <a:latin typeface="Courier New" pitchFamily="49" charset="0"/>
                  <a:cs typeface="Courier New" pitchFamily="49" charset="0"/>
                </a:rPr>
                <a:t>	</a:t>
              </a:r>
              <a:r>
                <a:rPr lang="fr-FR" b="1" dirty="0" err="1">
                  <a:solidFill>
                    <a:srgbClr val="0000FF"/>
                  </a:solidFill>
                  <a:latin typeface="Courier New" pitchFamily="49" charset="0"/>
                  <a:cs typeface="Courier New" pitchFamily="49" charset="0"/>
                </a:rPr>
                <a:t>int</a:t>
              </a:r>
              <a:r>
                <a:rPr lang="fr-FR" b="1" dirty="0">
                  <a:latin typeface="Courier New" pitchFamily="49" charset="0"/>
                  <a:cs typeface="Courier New" pitchFamily="49" charset="0"/>
                </a:rPr>
                <a:t> </a:t>
              </a:r>
              <a:r>
                <a:rPr lang="en-US" b="1" dirty="0">
                  <a:latin typeface="Courier New" pitchFamily="49" charset="0"/>
                  <a:cs typeface="Courier New" pitchFamily="49" charset="0"/>
                </a:rPr>
                <a:t>a, b;</a:t>
              </a:r>
            </a:p>
            <a:p>
              <a:pPr>
                <a:tabLst>
                  <a:tab pos="347663" algn="l"/>
                  <a:tab pos="682625" algn="l"/>
                  <a:tab pos="1087438" algn="l"/>
                  <a:tab pos="1377950" algn="l"/>
                  <a:tab pos="1712913" algn="l"/>
                </a:tabLst>
              </a:pPr>
              <a:endParaRPr lang="en-US" sz="1000" b="1" dirty="0">
                <a:latin typeface="Courier New" pitchFamily="49" charset="0"/>
                <a:cs typeface="Courier New" pitchFamily="49" charset="0"/>
              </a:endParaRPr>
            </a:p>
            <a:p>
              <a:pPr>
                <a:tabLst>
                  <a:tab pos="347663" algn="l"/>
                  <a:tab pos="682625" algn="l"/>
                  <a:tab pos="1087438" algn="l"/>
                  <a:tab pos="1377950" algn="l"/>
                  <a:tab pos="1712913" algn="l"/>
                </a:tabLst>
              </a:pPr>
              <a:r>
                <a:rPr lang="de-DE" b="1" dirty="0">
                  <a:latin typeface="Courier New" pitchFamily="49" charset="0"/>
                  <a:cs typeface="Courier New" pitchFamily="49" charset="0"/>
                </a:rPr>
                <a:t>	printf(</a:t>
              </a:r>
              <a:r>
                <a:rPr lang="de-DE" b="1" dirty="0">
                  <a:solidFill>
                    <a:srgbClr val="006600"/>
                  </a:solidFill>
                  <a:latin typeface="Courier New" pitchFamily="49" charset="0"/>
                  <a:cs typeface="Courier New" pitchFamily="49" charset="0"/>
                </a:rPr>
                <a:t>"Enter two integers: "</a:t>
              </a:r>
              <a:r>
                <a:rPr lang="de-DE" b="1" dirty="0">
                  <a:latin typeface="Courier New" pitchFamily="49" charset="0"/>
                  <a:cs typeface="Courier New" pitchFamily="49" charset="0"/>
                </a:rPr>
                <a:t>);</a:t>
              </a:r>
            </a:p>
            <a:p>
              <a:pPr>
                <a:tabLst>
                  <a:tab pos="347663" algn="l"/>
                  <a:tab pos="682625" algn="l"/>
                  <a:tab pos="1087438" algn="l"/>
                  <a:tab pos="1377950" algn="l"/>
                  <a:tab pos="1712913" algn="l"/>
                </a:tabLst>
              </a:pPr>
              <a:r>
                <a:rPr lang="de-DE" b="1" dirty="0">
                  <a:latin typeface="Courier New" pitchFamily="49" charset="0"/>
                  <a:cs typeface="Courier New" pitchFamily="49" charset="0"/>
                </a:rPr>
                <a:t>	scanf(</a:t>
              </a:r>
              <a:r>
                <a:rPr lang="de-DE" b="1" dirty="0">
                  <a:solidFill>
                    <a:srgbClr val="006600"/>
                  </a:solidFill>
                  <a:latin typeface="Courier New" pitchFamily="49" charset="0"/>
                  <a:cs typeface="Courier New" pitchFamily="49" charset="0"/>
                </a:rPr>
                <a:t>"</a:t>
              </a:r>
              <a:r>
                <a:rPr lang="de-DE" b="1" dirty="0">
                  <a:solidFill>
                    <a:srgbClr val="FF0000"/>
                  </a:solidFill>
                  <a:latin typeface="Courier New" pitchFamily="49" charset="0"/>
                  <a:cs typeface="Courier New" pitchFamily="49" charset="0"/>
                </a:rPr>
                <a:t>%d %d</a:t>
              </a:r>
              <a:r>
                <a:rPr lang="de-DE" b="1" dirty="0">
                  <a:solidFill>
                    <a:srgbClr val="006600"/>
                  </a:solidFill>
                  <a:latin typeface="Courier New" pitchFamily="49" charset="0"/>
                  <a:cs typeface="Courier New" pitchFamily="49" charset="0"/>
                </a:rPr>
                <a:t>"</a:t>
              </a:r>
              <a:r>
                <a:rPr lang="de-DE" b="1" dirty="0">
                  <a:latin typeface="Courier New" pitchFamily="49" charset="0"/>
                  <a:cs typeface="Courier New" pitchFamily="49" charset="0"/>
                </a:rPr>
                <a:t>, &amp;var1, &amp;var2);</a:t>
              </a:r>
            </a:p>
            <a:p>
              <a:pPr>
                <a:tabLst>
                  <a:tab pos="347663" algn="l"/>
                  <a:tab pos="682625" algn="l"/>
                  <a:tab pos="1087438" algn="l"/>
                  <a:tab pos="1377950" algn="l"/>
                  <a:tab pos="1712913" algn="l"/>
                </a:tabLst>
              </a:pPr>
              <a:endParaRPr lang="de-DE" sz="1000" b="1" dirty="0">
                <a:latin typeface="Courier New" pitchFamily="49" charset="0"/>
                <a:cs typeface="Courier New" pitchFamily="49" charset="0"/>
              </a:endParaRPr>
            </a:p>
            <a:p>
              <a:pPr>
                <a:tabLst>
                  <a:tab pos="347663" algn="l"/>
                  <a:tab pos="682625" algn="l"/>
                  <a:tab pos="1087438" algn="l"/>
                  <a:tab pos="1377950" algn="l"/>
                  <a:tab pos="1712913" algn="l"/>
                </a:tabLst>
              </a:pPr>
              <a:r>
                <a:rPr lang="de-DE" b="1" dirty="0">
                  <a:latin typeface="Courier New" pitchFamily="49" charset="0"/>
                  <a:cs typeface="Courier New" pitchFamily="49" charset="0"/>
                </a:rPr>
                <a:t>	swap( &amp;a, &amp;b );</a:t>
              </a:r>
            </a:p>
            <a:p>
              <a:pPr>
                <a:tabLst>
                  <a:tab pos="347663" algn="l"/>
                  <a:tab pos="682625" algn="l"/>
                  <a:tab pos="1087438" algn="l"/>
                  <a:tab pos="1377950" algn="l"/>
                  <a:tab pos="1712913" algn="l"/>
                </a:tabLst>
              </a:pPr>
              <a:endParaRPr lang="de-DE" sz="1000" b="1" dirty="0">
                <a:latin typeface="Courier New" pitchFamily="49" charset="0"/>
                <a:cs typeface="Courier New" pitchFamily="49" charset="0"/>
              </a:endParaRPr>
            </a:p>
            <a:p>
              <a:pPr>
                <a:tabLst>
                  <a:tab pos="347663" algn="l"/>
                  <a:tab pos="682625" algn="l"/>
                  <a:tab pos="1087438" algn="l"/>
                  <a:tab pos="1377950" algn="l"/>
                  <a:tab pos="1712913" algn="l"/>
                </a:tabLst>
              </a:pPr>
              <a:r>
                <a:rPr lang="de-DE" b="1" dirty="0">
                  <a:latin typeface="Courier New" pitchFamily="49" charset="0"/>
                  <a:cs typeface="Courier New" pitchFamily="49" charset="0"/>
                </a:rPr>
                <a:t>	printf(</a:t>
              </a:r>
              <a:r>
                <a:rPr lang="de-DE" b="1" dirty="0">
                  <a:solidFill>
                    <a:srgbClr val="006600"/>
                  </a:solidFill>
                  <a:latin typeface="Courier New" pitchFamily="49" charset="0"/>
                  <a:cs typeface="Courier New" pitchFamily="49" charset="0"/>
                </a:rPr>
                <a:t>"var1 = </a:t>
              </a:r>
              <a:r>
                <a:rPr lang="de-DE" b="1" dirty="0">
                  <a:solidFill>
                    <a:srgbClr val="FF0000"/>
                  </a:solidFill>
                  <a:latin typeface="Courier New" pitchFamily="49" charset="0"/>
                  <a:cs typeface="Courier New" pitchFamily="49" charset="0"/>
                </a:rPr>
                <a:t>%d</a:t>
              </a:r>
              <a:r>
                <a:rPr lang="de-DE" b="1" dirty="0">
                  <a:solidFill>
                    <a:srgbClr val="006600"/>
                  </a:solidFill>
                  <a:latin typeface="Courier New" pitchFamily="49" charset="0"/>
                  <a:cs typeface="Courier New" pitchFamily="49" charset="0"/>
                </a:rPr>
                <a:t>; var2 = </a:t>
              </a:r>
              <a:r>
                <a:rPr lang="de-DE" b="1" dirty="0">
                  <a:solidFill>
                    <a:srgbClr val="FF0000"/>
                  </a:solidFill>
                  <a:latin typeface="Courier New" pitchFamily="49" charset="0"/>
                  <a:cs typeface="Courier New" pitchFamily="49" charset="0"/>
                </a:rPr>
                <a:t>%d\n</a:t>
              </a:r>
              <a:r>
                <a:rPr lang="de-DE" b="1" dirty="0">
                  <a:solidFill>
                    <a:srgbClr val="006600"/>
                  </a:solidFill>
                  <a:latin typeface="Courier New" pitchFamily="49" charset="0"/>
                  <a:cs typeface="Courier New" pitchFamily="49" charset="0"/>
                </a:rPr>
                <a:t>"</a:t>
              </a:r>
              <a:r>
                <a:rPr lang="de-DE" b="1" dirty="0">
                  <a:solidFill>
                    <a:schemeClr val="tx1"/>
                  </a:solidFill>
                  <a:latin typeface="Courier New" pitchFamily="49" charset="0"/>
                  <a:cs typeface="Courier New" pitchFamily="49" charset="0"/>
                </a:rPr>
                <a:t>,</a:t>
              </a:r>
              <a:r>
                <a:rPr lang="de-DE" b="1" dirty="0">
                  <a:solidFill>
                    <a:srgbClr val="006600"/>
                  </a:solidFill>
                  <a:latin typeface="Courier New" pitchFamily="49" charset="0"/>
                  <a:cs typeface="Courier New" pitchFamily="49" charset="0"/>
                </a:rPr>
                <a:t> </a:t>
              </a:r>
              <a:r>
                <a:rPr lang="de-DE" b="1" dirty="0">
                  <a:solidFill>
                    <a:schemeClr val="tx1"/>
                  </a:solidFill>
                  <a:latin typeface="Courier New" pitchFamily="49" charset="0"/>
                  <a:cs typeface="Courier New" pitchFamily="49" charset="0"/>
                </a:rPr>
                <a:t>var1, var2);</a:t>
              </a:r>
            </a:p>
            <a:p>
              <a:pPr>
                <a:tabLst>
                  <a:tab pos="347663" algn="l"/>
                  <a:tab pos="682625" algn="l"/>
                  <a:tab pos="1087438" algn="l"/>
                  <a:tab pos="1377950" algn="l"/>
                  <a:tab pos="1712913" algn="l"/>
                </a:tabLst>
              </a:pPr>
              <a:r>
                <a:rPr lang="de-DE" b="1" dirty="0">
                  <a:solidFill>
                    <a:schemeClr val="tx1"/>
                  </a:solidFill>
                  <a:latin typeface="Courier New" pitchFamily="49" charset="0"/>
                  <a:cs typeface="Courier New" pitchFamily="49" charset="0"/>
                </a:rPr>
                <a:t>	</a:t>
              </a:r>
              <a:r>
                <a:rPr lang="de-DE" b="1" dirty="0">
                  <a:solidFill>
                    <a:srgbClr val="0000FF"/>
                  </a:solidFill>
                  <a:latin typeface="Courier New" pitchFamily="49" charset="0"/>
                  <a:cs typeface="Courier New" pitchFamily="49" charset="0"/>
                </a:rPr>
                <a:t>return</a:t>
              </a:r>
              <a:r>
                <a:rPr lang="de-DE" b="1" dirty="0">
                  <a:solidFill>
                    <a:schemeClr val="tx1"/>
                  </a:solidFill>
                  <a:latin typeface="Courier New" pitchFamily="49" charset="0"/>
                  <a:cs typeface="Courier New" pitchFamily="49" charset="0"/>
                </a:rPr>
                <a:t> </a:t>
              </a:r>
              <a:r>
                <a:rPr lang="de-DE" b="1" dirty="0">
                  <a:solidFill>
                    <a:srgbClr val="009900"/>
                  </a:solidFill>
                  <a:latin typeface="Courier New" pitchFamily="49" charset="0"/>
                  <a:cs typeface="Courier New" pitchFamily="49" charset="0"/>
                </a:rPr>
                <a:t>0</a:t>
              </a:r>
              <a:r>
                <a:rPr lang="de-DE"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r>
                <a:rPr lang="de-DE"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endParaRPr lang="de-DE" sz="1000" b="1" dirty="0">
                <a:solidFill>
                  <a:schemeClr val="tx1"/>
                </a:solidFill>
                <a:latin typeface="Courier New" pitchFamily="49" charset="0"/>
                <a:cs typeface="Courier New" pitchFamily="49" charset="0"/>
              </a:endParaRPr>
            </a:p>
            <a:p>
              <a:pPr>
                <a:tabLst>
                  <a:tab pos="347663" algn="l"/>
                  <a:tab pos="682625" algn="l"/>
                  <a:tab pos="1087438" algn="l"/>
                  <a:tab pos="1377950" algn="l"/>
                  <a:tab pos="1712913" algn="l"/>
                </a:tabLst>
              </a:pPr>
              <a:r>
                <a:rPr lang="en-US" b="1" dirty="0">
                  <a:solidFill>
                    <a:srgbClr val="0000FF"/>
                  </a:solidFill>
                  <a:latin typeface="Courier New" pitchFamily="49" charset="0"/>
                  <a:cs typeface="Courier New" pitchFamily="49" charset="0"/>
                </a:rPr>
                <a:t>void </a:t>
              </a:r>
              <a:r>
                <a:rPr lang="en-US" b="1" dirty="0">
                  <a:solidFill>
                    <a:schemeClr val="tx1"/>
                  </a:solidFill>
                  <a:latin typeface="Courier New" pitchFamily="49" charset="0"/>
                  <a:cs typeface="Courier New" pitchFamily="49" charset="0"/>
                </a:rPr>
                <a:t>swap(</a:t>
              </a:r>
              <a:r>
                <a:rPr lang="en-US" b="1" dirty="0" err="1">
                  <a:solidFill>
                    <a:srgbClr val="0000FF"/>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*ptr1, </a:t>
              </a:r>
              <a:r>
                <a:rPr lang="en-US" b="1" dirty="0" err="1">
                  <a:solidFill>
                    <a:srgbClr val="0000FF"/>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*ptr2) {</a:t>
              </a:r>
            </a:p>
            <a:p>
              <a:pPr>
                <a:tabLst>
                  <a:tab pos="347663" algn="l"/>
                  <a:tab pos="682625" algn="l"/>
                  <a:tab pos="1087438" algn="l"/>
                  <a:tab pos="1377950" algn="l"/>
                  <a:tab pos="1712913" algn="l"/>
                </a:tabLst>
              </a:pPr>
              <a:r>
                <a:rPr lang="en-US" b="1" dirty="0">
                  <a:solidFill>
                    <a:schemeClr val="tx1"/>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int</a:t>
              </a:r>
              <a:r>
                <a:rPr lang="en-US" b="1" dirty="0">
                  <a:solidFill>
                    <a:srgbClr val="0000FF"/>
                  </a:solidFill>
                  <a:latin typeface="Courier New" pitchFamily="49" charset="0"/>
                  <a:cs typeface="Courier New" pitchFamily="49" charset="0"/>
                </a:rPr>
                <a:t> </a:t>
              </a:r>
              <a:r>
                <a:rPr lang="en-US" b="1" dirty="0">
                  <a:solidFill>
                    <a:schemeClr val="tx1"/>
                  </a:solidFill>
                  <a:latin typeface="Courier New" pitchFamily="49" charset="0"/>
                  <a:cs typeface="Courier New" pitchFamily="49" charset="0"/>
                </a:rPr>
                <a:t>temp;</a:t>
              </a:r>
            </a:p>
            <a:p>
              <a:pPr>
                <a:tabLst>
                  <a:tab pos="347663" algn="l"/>
                  <a:tab pos="682625" algn="l"/>
                  <a:tab pos="1087438" algn="l"/>
                  <a:tab pos="1377950" algn="l"/>
                  <a:tab pos="1712913" algn="l"/>
                </a:tabLst>
              </a:pPr>
              <a:r>
                <a:rPr lang="en-US" b="1" dirty="0">
                  <a:solidFill>
                    <a:schemeClr val="tx1"/>
                  </a:solidFill>
                  <a:latin typeface="Courier New" pitchFamily="49" charset="0"/>
                  <a:cs typeface="Courier New" pitchFamily="49" charset="0"/>
                </a:rPr>
                <a:t>	temp = *ptr1; *ptr1 = *ptr2; *ptr2 = temp;</a:t>
              </a:r>
            </a:p>
            <a:p>
              <a:pPr>
                <a:tabLst>
                  <a:tab pos="347663" algn="l"/>
                  <a:tab pos="682625" algn="l"/>
                  <a:tab pos="1087438" algn="l"/>
                  <a:tab pos="1377950" algn="l"/>
                  <a:tab pos="1712913" algn="l"/>
                </a:tabLst>
              </a:pPr>
              <a:r>
                <a:rPr lang="en-US" b="1" dirty="0">
                  <a:solidFill>
                    <a:schemeClr val="tx1"/>
                  </a:solidFill>
                  <a:latin typeface="Courier New" pitchFamily="49" charset="0"/>
                  <a:cs typeface="Courier New" pitchFamily="49" charset="0"/>
                </a:rPr>
                <a:t>}</a:t>
              </a:r>
            </a:p>
          </p:txBody>
        </p:sp>
        <p:sp>
          <p:nvSpPr>
            <p:cNvPr id="36" name="[TextBox 12]">
              <a:extLst>
                <a:ext uri="{FF2B5EF4-FFF2-40B4-BE49-F238E27FC236}">
                  <a16:creationId xmlns:a16="http://schemas.microsoft.com/office/drawing/2014/main" id="{B4AD55B7-7F36-40C2-864F-D1622C97049B}"/>
                </a:ext>
              </a:extLst>
            </p:cNvPr>
            <p:cNvSpPr txBox="1"/>
            <p:nvPr/>
          </p:nvSpPr>
          <p:spPr>
            <a:xfrm>
              <a:off x="6293173" y="6276779"/>
              <a:ext cx="2113848" cy="369332"/>
            </a:xfrm>
            <a:prstGeom prst="rect">
              <a:avLst/>
            </a:prstGeom>
            <a:solidFill>
              <a:srgbClr val="FFFF99"/>
            </a:solidFill>
            <a:ln>
              <a:solidFill>
                <a:schemeClr val="tx1"/>
              </a:solidFill>
            </a:ln>
          </p:spPr>
          <p:txBody>
            <a:bodyPr wrap="square" rtlCol="0">
              <a:spAutoFit/>
            </a:bodyPr>
            <a:lstStyle/>
            <a:p>
              <a:r>
                <a:rPr lang="en-US" dirty="0" err="1"/>
                <a:t>SwapCorrect.c</a:t>
              </a:r>
              <a:endParaRPr lang="en-SG" dirty="0"/>
            </a:p>
          </p:txBody>
        </p:sp>
      </p:grpSp>
      <p:sp>
        <p:nvSpPr>
          <p:cNvPr id="91" name="Rounded Rectangle 1">
            <a:extLst>
              <a:ext uri="{FF2B5EF4-FFF2-40B4-BE49-F238E27FC236}">
                <a16:creationId xmlns:a16="http://schemas.microsoft.com/office/drawing/2014/main" id="{0AC6A3A1-6422-48B5-93E6-94313431EAC6}"/>
              </a:ext>
            </a:extLst>
          </p:cNvPr>
          <p:cNvSpPr/>
          <p:nvPr/>
        </p:nvSpPr>
        <p:spPr>
          <a:xfrm>
            <a:off x="1686559" y="3994975"/>
            <a:ext cx="1056641" cy="2680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50">
            <a:extLst>
              <a:ext uri="{FF2B5EF4-FFF2-40B4-BE49-F238E27FC236}">
                <a16:creationId xmlns:a16="http://schemas.microsoft.com/office/drawing/2014/main" id="{AFBA5FBC-5EEE-467D-95C8-8ECA32EEEBF3}"/>
              </a:ext>
            </a:extLst>
          </p:cNvPr>
          <p:cNvSpPr/>
          <p:nvPr/>
        </p:nvSpPr>
        <p:spPr>
          <a:xfrm>
            <a:off x="1934639" y="2127797"/>
            <a:ext cx="1825327" cy="33855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51">
            <a:extLst>
              <a:ext uri="{FF2B5EF4-FFF2-40B4-BE49-F238E27FC236}">
                <a16:creationId xmlns:a16="http://schemas.microsoft.com/office/drawing/2014/main" id="{FE0B0DD0-56AE-4C6E-A214-60D45C00C21F}"/>
              </a:ext>
            </a:extLst>
          </p:cNvPr>
          <p:cNvSpPr/>
          <p:nvPr/>
        </p:nvSpPr>
        <p:spPr>
          <a:xfrm>
            <a:off x="1927764" y="5333183"/>
            <a:ext cx="2852783" cy="33855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a:extLst>
              <a:ext uri="{FF2B5EF4-FFF2-40B4-BE49-F238E27FC236}">
                <a16:creationId xmlns:a16="http://schemas.microsoft.com/office/drawing/2014/main" id="{C5215F6D-17F7-46EE-A569-9AFB7D04E8A5}"/>
              </a:ext>
            </a:extLst>
          </p:cNvPr>
          <p:cNvGrpSpPr/>
          <p:nvPr/>
        </p:nvGrpSpPr>
        <p:grpSpPr>
          <a:xfrm>
            <a:off x="4748574" y="1833404"/>
            <a:ext cx="3845545" cy="502153"/>
            <a:chOff x="4859829" y="1058143"/>
            <a:chExt cx="3845545" cy="502153"/>
          </a:xfrm>
        </p:grpSpPr>
        <p:sp>
          <p:nvSpPr>
            <p:cNvPr id="126" name="[TextBox 3]">
              <a:extLst>
                <a:ext uri="{FF2B5EF4-FFF2-40B4-BE49-F238E27FC236}">
                  <a16:creationId xmlns:a16="http://schemas.microsoft.com/office/drawing/2014/main" id="{DF87E16F-AA53-4DBB-8489-C6E86CD7A5A4}"/>
                </a:ext>
              </a:extLst>
            </p:cNvPr>
            <p:cNvSpPr txBox="1"/>
            <p:nvPr/>
          </p:nvSpPr>
          <p:spPr>
            <a:xfrm>
              <a:off x="4859829" y="1085229"/>
              <a:ext cx="1376675" cy="400110"/>
            </a:xfrm>
            <a:prstGeom prst="rect">
              <a:avLst/>
            </a:prstGeom>
            <a:noFill/>
          </p:spPr>
          <p:txBody>
            <a:bodyPr wrap="square" rtlCol="0">
              <a:spAutoFit/>
            </a:bodyPr>
            <a:lstStyle/>
            <a:p>
              <a:r>
                <a:rPr lang="en-US" sz="2000" dirty="0"/>
                <a:t>In main():</a:t>
              </a:r>
            </a:p>
          </p:txBody>
        </p:sp>
        <p:grpSp>
          <p:nvGrpSpPr>
            <p:cNvPr id="127" name="[Group 23]">
              <a:extLst>
                <a:ext uri="{FF2B5EF4-FFF2-40B4-BE49-F238E27FC236}">
                  <a16:creationId xmlns:a16="http://schemas.microsoft.com/office/drawing/2014/main" id="{094E6355-E177-4EE1-A6DD-EF4C638C4EA5}"/>
                </a:ext>
              </a:extLst>
            </p:cNvPr>
            <p:cNvGrpSpPr/>
            <p:nvPr/>
          </p:nvGrpSpPr>
          <p:grpSpPr>
            <a:xfrm>
              <a:off x="6110603" y="1058143"/>
              <a:ext cx="2594771" cy="502153"/>
              <a:chOff x="4755470" y="2158620"/>
              <a:chExt cx="2594771" cy="502153"/>
            </a:xfrm>
          </p:grpSpPr>
          <p:grpSp>
            <p:nvGrpSpPr>
              <p:cNvPr id="128" name="Group 127">
                <a:extLst>
                  <a:ext uri="{FF2B5EF4-FFF2-40B4-BE49-F238E27FC236}">
                    <a16:creationId xmlns:a16="http://schemas.microsoft.com/office/drawing/2014/main" id="{C0DC97D2-7378-432A-8254-7F323164E58B}"/>
                  </a:ext>
                </a:extLst>
              </p:cNvPr>
              <p:cNvGrpSpPr/>
              <p:nvPr/>
            </p:nvGrpSpPr>
            <p:grpSpPr>
              <a:xfrm>
                <a:off x="4755470" y="2158620"/>
                <a:ext cx="1165384" cy="502153"/>
                <a:chOff x="4755470" y="2158620"/>
                <a:chExt cx="1165384" cy="502153"/>
              </a:xfrm>
            </p:grpSpPr>
            <p:grpSp>
              <p:nvGrpSpPr>
                <p:cNvPr id="134" name="Group 133">
                  <a:extLst>
                    <a:ext uri="{FF2B5EF4-FFF2-40B4-BE49-F238E27FC236}">
                      <a16:creationId xmlns:a16="http://schemas.microsoft.com/office/drawing/2014/main" id="{B024512A-77CE-4151-9D40-07095D767966}"/>
                    </a:ext>
                  </a:extLst>
                </p:cNvPr>
                <p:cNvGrpSpPr/>
                <p:nvPr/>
              </p:nvGrpSpPr>
              <p:grpSpPr>
                <a:xfrm>
                  <a:off x="5172501" y="2268049"/>
                  <a:ext cx="748353" cy="392724"/>
                  <a:chOff x="5172501" y="2268049"/>
                  <a:chExt cx="748353" cy="392724"/>
                </a:xfrm>
              </p:grpSpPr>
              <p:sp>
                <p:nvSpPr>
                  <p:cNvPr id="136" name="TextBox 135">
                    <a:extLst>
                      <a:ext uri="{FF2B5EF4-FFF2-40B4-BE49-F238E27FC236}">
                        <a16:creationId xmlns:a16="http://schemas.microsoft.com/office/drawing/2014/main" id="{84A4BD33-2D4E-4925-9ED7-6DE1F1C3398C}"/>
                      </a:ext>
                    </a:extLst>
                  </p:cNvPr>
                  <p:cNvSpPr txBox="1"/>
                  <p:nvPr/>
                </p:nvSpPr>
                <p:spPr>
                  <a:xfrm>
                    <a:off x="5266898" y="2268049"/>
                    <a:ext cx="559558" cy="338554"/>
                  </a:xfrm>
                  <a:prstGeom prst="rect">
                    <a:avLst/>
                  </a:prstGeom>
                  <a:noFill/>
                </p:spPr>
                <p:txBody>
                  <a:bodyPr wrap="square" rtlCol="0">
                    <a:spAutoFit/>
                  </a:bodyPr>
                  <a:lstStyle/>
                  <a:p>
                    <a:pPr algn="ctr"/>
                    <a:r>
                      <a:rPr lang="en-US" sz="1600" dirty="0"/>
                      <a:t>2</a:t>
                    </a:r>
                  </a:p>
                </p:txBody>
              </p:sp>
              <p:sp>
                <p:nvSpPr>
                  <p:cNvPr id="137" name="Rectangle 136">
                    <a:extLst>
                      <a:ext uri="{FF2B5EF4-FFF2-40B4-BE49-F238E27FC236}">
                        <a16:creationId xmlns:a16="http://schemas.microsoft.com/office/drawing/2014/main" id="{66917C31-AED0-4E75-9C54-9A7267D7664C}"/>
                      </a:ext>
                    </a:extLst>
                  </p:cNvPr>
                  <p:cNvSpPr/>
                  <p:nvPr/>
                </p:nvSpPr>
                <p:spPr>
                  <a:xfrm>
                    <a:off x="5172501" y="2268049"/>
                    <a:ext cx="748353" cy="3927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135" name="TextBox 134">
                  <a:extLst>
                    <a:ext uri="{FF2B5EF4-FFF2-40B4-BE49-F238E27FC236}">
                      <a16:creationId xmlns:a16="http://schemas.microsoft.com/office/drawing/2014/main" id="{13BC5239-9948-470B-92B4-EDEDC33BB809}"/>
                    </a:ext>
                  </a:extLst>
                </p:cNvPr>
                <p:cNvSpPr txBox="1"/>
                <p:nvPr/>
              </p:nvSpPr>
              <p:spPr>
                <a:xfrm>
                  <a:off x="4755470" y="2158620"/>
                  <a:ext cx="511428" cy="338554"/>
                </a:xfrm>
                <a:prstGeom prst="rect">
                  <a:avLst/>
                </a:prstGeom>
                <a:noFill/>
              </p:spPr>
              <p:txBody>
                <a:bodyPr wrap="square" rtlCol="0">
                  <a:spAutoFit/>
                </a:bodyPr>
                <a:lstStyle/>
                <a:p>
                  <a:pPr algn="ctr"/>
                  <a:r>
                    <a:rPr lang="en-US" sz="1600" dirty="0"/>
                    <a:t>a</a:t>
                  </a:r>
                </a:p>
              </p:txBody>
            </p:sp>
          </p:grpSp>
          <p:grpSp>
            <p:nvGrpSpPr>
              <p:cNvPr id="129" name="Group 128">
                <a:extLst>
                  <a:ext uri="{FF2B5EF4-FFF2-40B4-BE49-F238E27FC236}">
                    <a16:creationId xmlns:a16="http://schemas.microsoft.com/office/drawing/2014/main" id="{16DFA66E-5346-407B-B9CF-78EA5B27CA8B}"/>
                  </a:ext>
                </a:extLst>
              </p:cNvPr>
              <p:cNvGrpSpPr/>
              <p:nvPr/>
            </p:nvGrpSpPr>
            <p:grpSpPr>
              <a:xfrm>
                <a:off x="6299921" y="2158620"/>
                <a:ext cx="1050320" cy="502153"/>
                <a:chOff x="6299921" y="2158620"/>
                <a:chExt cx="1050320" cy="502153"/>
              </a:xfrm>
            </p:grpSpPr>
            <p:grpSp>
              <p:nvGrpSpPr>
                <p:cNvPr id="130" name="Group 129">
                  <a:extLst>
                    <a:ext uri="{FF2B5EF4-FFF2-40B4-BE49-F238E27FC236}">
                      <a16:creationId xmlns:a16="http://schemas.microsoft.com/office/drawing/2014/main" id="{79B692A1-DC2A-4F41-8E5C-CCB00210C7D8}"/>
                    </a:ext>
                  </a:extLst>
                </p:cNvPr>
                <p:cNvGrpSpPr/>
                <p:nvPr/>
              </p:nvGrpSpPr>
              <p:grpSpPr>
                <a:xfrm>
                  <a:off x="6601888" y="2268049"/>
                  <a:ext cx="748353" cy="392724"/>
                  <a:chOff x="6601888" y="2235783"/>
                  <a:chExt cx="748353" cy="392724"/>
                </a:xfrm>
              </p:grpSpPr>
              <p:sp>
                <p:nvSpPr>
                  <p:cNvPr id="132" name="TextBox 131">
                    <a:extLst>
                      <a:ext uri="{FF2B5EF4-FFF2-40B4-BE49-F238E27FC236}">
                        <a16:creationId xmlns:a16="http://schemas.microsoft.com/office/drawing/2014/main" id="{4465792D-A780-430B-99BA-5D82028C571C}"/>
                      </a:ext>
                    </a:extLst>
                  </p:cNvPr>
                  <p:cNvSpPr txBox="1"/>
                  <p:nvPr/>
                </p:nvSpPr>
                <p:spPr>
                  <a:xfrm>
                    <a:off x="6684980" y="2235783"/>
                    <a:ext cx="559558" cy="338554"/>
                  </a:xfrm>
                  <a:prstGeom prst="rect">
                    <a:avLst/>
                  </a:prstGeom>
                  <a:noFill/>
                </p:spPr>
                <p:txBody>
                  <a:bodyPr wrap="square" rtlCol="0">
                    <a:spAutoFit/>
                  </a:bodyPr>
                  <a:lstStyle/>
                  <a:p>
                    <a:pPr algn="ctr"/>
                    <a:r>
                      <a:rPr lang="en-US" sz="1600" dirty="0"/>
                      <a:t>3</a:t>
                    </a:r>
                  </a:p>
                </p:txBody>
              </p:sp>
              <p:sp>
                <p:nvSpPr>
                  <p:cNvPr id="133" name="Rectangle 132">
                    <a:extLst>
                      <a:ext uri="{FF2B5EF4-FFF2-40B4-BE49-F238E27FC236}">
                        <a16:creationId xmlns:a16="http://schemas.microsoft.com/office/drawing/2014/main" id="{443C1424-18C6-44A0-A932-D77CBF8F63F7}"/>
                      </a:ext>
                    </a:extLst>
                  </p:cNvPr>
                  <p:cNvSpPr/>
                  <p:nvPr/>
                </p:nvSpPr>
                <p:spPr>
                  <a:xfrm>
                    <a:off x="6601888" y="2235783"/>
                    <a:ext cx="748353" cy="3927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131" name="TextBox 130">
                  <a:extLst>
                    <a:ext uri="{FF2B5EF4-FFF2-40B4-BE49-F238E27FC236}">
                      <a16:creationId xmlns:a16="http://schemas.microsoft.com/office/drawing/2014/main" id="{83D97C45-8DD7-472A-9657-B7644C13DFE2}"/>
                    </a:ext>
                  </a:extLst>
                </p:cNvPr>
                <p:cNvSpPr txBox="1"/>
                <p:nvPr/>
              </p:nvSpPr>
              <p:spPr>
                <a:xfrm>
                  <a:off x="6299921" y="2158620"/>
                  <a:ext cx="355421" cy="338554"/>
                </a:xfrm>
                <a:prstGeom prst="rect">
                  <a:avLst/>
                </a:prstGeom>
                <a:noFill/>
              </p:spPr>
              <p:txBody>
                <a:bodyPr wrap="square" rtlCol="0">
                  <a:spAutoFit/>
                </a:bodyPr>
                <a:lstStyle/>
                <a:p>
                  <a:pPr algn="ctr"/>
                  <a:r>
                    <a:rPr lang="en-US" sz="1600" dirty="0"/>
                    <a:t>b</a:t>
                  </a:r>
                </a:p>
              </p:txBody>
            </p:sp>
          </p:grpSp>
        </p:grpSp>
      </p:grpSp>
      <p:grpSp>
        <p:nvGrpSpPr>
          <p:cNvPr id="138" name="Group 137">
            <a:extLst>
              <a:ext uri="{FF2B5EF4-FFF2-40B4-BE49-F238E27FC236}">
                <a16:creationId xmlns:a16="http://schemas.microsoft.com/office/drawing/2014/main" id="{5793EB51-7126-42D8-842B-423BAC44B0A7}"/>
              </a:ext>
            </a:extLst>
          </p:cNvPr>
          <p:cNvGrpSpPr/>
          <p:nvPr/>
        </p:nvGrpSpPr>
        <p:grpSpPr>
          <a:xfrm>
            <a:off x="4692460" y="2749909"/>
            <a:ext cx="3901659" cy="428693"/>
            <a:chOff x="4803715" y="1974648"/>
            <a:chExt cx="3901659" cy="428693"/>
          </a:xfrm>
        </p:grpSpPr>
        <p:sp>
          <p:nvSpPr>
            <p:cNvPr id="139" name="[TextBox 22]">
              <a:extLst>
                <a:ext uri="{FF2B5EF4-FFF2-40B4-BE49-F238E27FC236}">
                  <a16:creationId xmlns:a16="http://schemas.microsoft.com/office/drawing/2014/main" id="{B6128466-85C8-4162-B6E2-4396DE6F8E61}"/>
                </a:ext>
              </a:extLst>
            </p:cNvPr>
            <p:cNvSpPr txBox="1"/>
            <p:nvPr/>
          </p:nvSpPr>
          <p:spPr>
            <a:xfrm>
              <a:off x="4803715" y="1974648"/>
              <a:ext cx="1376675" cy="400110"/>
            </a:xfrm>
            <a:prstGeom prst="rect">
              <a:avLst/>
            </a:prstGeom>
            <a:noFill/>
          </p:spPr>
          <p:txBody>
            <a:bodyPr wrap="square" rtlCol="0">
              <a:spAutoFit/>
            </a:bodyPr>
            <a:lstStyle/>
            <a:p>
              <a:r>
                <a:rPr lang="en-US" sz="2000" dirty="0"/>
                <a:t>In swap():</a:t>
              </a:r>
            </a:p>
          </p:txBody>
        </p:sp>
        <p:grpSp>
          <p:nvGrpSpPr>
            <p:cNvPr id="140" name="[Group 26]">
              <a:extLst>
                <a:ext uri="{FF2B5EF4-FFF2-40B4-BE49-F238E27FC236}">
                  <a16:creationId xmlns:a16="http://schemas.microsoft.com/office/drawing/2014/main" id="{6DAE10C0-4FCB-4892-9CC4-67E9D1B3708A}"/>
                </a:ext>
              </a:extLst>
            </p:cNvPr>
            <p:cNvGrpSpPr/>
            <p:nvPr/>
          </p:nvGrpSpPr>
          <p:grpSpPr>
            <a:xfrm>
              <a:off x="5866817" y="2064786"/>
              <a:ext cx="2838557" cy="338555"/>
              <a:chOff x="4550393" y="2446310"/>
              <a:chExt cx="2838557" cy="338555"/>
            </a:xfrm>
          </p:grpSpPr>
          <p:grpSp>
            <p:nvGrpSpPr>
              <p:cNvPr id="141" name="Group 140">
                <a:extLst>
                  <a:ext uri="{FF2B5EF4-FFF2-40B4-BE49-F238E27FC236}">
                    <a16:creationId xmlns:a16="http://schemas.microsoft.com/office/drawing/2014/main" id="{0A1727C9-8B52-44A1-8542-D4009F777B9A}"/>
                  </a:ext>
                </a:extLst>
              </p:cNvPr>
              <p:cNvGrpSpPr/>
              <p:nvPr/>
            </p:nvGrpSpPr>
            <p:grpSpPr>
              <a:xfrm>
                <a:off x="4550393" y="2446310"/>
                <a:ext cx="1409170" cy="338555"/>
                <a:chOff x="4550393" y="2446310"/>
                <a:chExt cx="1409170" cy="338555"/>
              </a:xfrm>
            </p:grpSpPr>
            <p:sp>
              <p:nvSpPr>
                <p:cNvPr id="145" name="Rectangle 144">
                  <a:extLst>
                    <a:ext uri="{FF2B5EF4-FFF2-40B4-BE49-F238E27FC236}">
                      <a16:creationId xmlns:a16="http://schemas.microsoft.com/office/drawing/2014/main" id="{98B94B46-A467-4687-96D6-68F39141EDDA}"/>
                    </a:ext>
                  </a:extLst>
                </p:cNvPr>
                <p:cNvSpPr/>
                <p:nvPr/>
              </p:nvSpPr>
              <p:spPr>
                <a:xfrm>
                  <a:off x="5172501" y="2450195"/>
                  <a:ext cx="787062" cy="334670"/>
                </a:xfrm>
                <a:prstGeom prst="rect">
                  <a:avLst/>
                </a:prstGeom>
                <a:solidFill>
                  <a:srgbClr val="E6E6E6"/>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6" name="TextBox 145">
                  <a:extLst>
                    <a:ext uri="{FF2B5EF4-FFF2-40B4-BE49-F238E27FC236}">
                      <a16:creationId xmlns:a16="http://schemas.microsoft.com/office/drawing/2014/main" id="{57D13FE1-C40A-4E6C-A88E-DD41BFC0D3C6}"/>
                    </a:ext>
                  </a:extLst>
                </p:cNvPr>
                <p:cNvSpPr txBox="1"/>
                <p:nvPr/>
              </p:nvSpPr>
              <p:spPr>
                <a:xfrm>
                  <a:off x="4550393" y="2446310"/>
                  <a:ext cx="765409" cy="338554"/>
                </a:xfrm>
                <a:prstGeom prst="rect">
                  <a:avLst/>
                </a:prstGeom>
                <a:noFill/>
              </p:spPr>
              <p:txBody>
                <a:bodyPr wrap="square" rtlCol="0">
                  <a:spAutoFit/>
                </a:bodyPr>
                <a:lstStyle/>
                <a:p>
                  <a:pPr algn="ctr"/>
                  <a:r>
                    <a:rPr lang="en-US" sz="1600"/>
                    <a:t>ptr1</a:t>
                  </a:r>
                </a:p>
              </p:txBody>
            </p:sp>
          </p:grpSp>
          <p:grpSp>
            <p:nvGrpSpPr>
              <p:cNvPr id="142" name="Group 141">
                <a:extLst>
                  <a:ext uri="{FF2B5EF4-FFF2-40B4-BE49-F238E27FC236}">
                    <a16:creationId xmlns:a16="http://schemas.microsoft.com/office/drawing/2014/main" id="{8665B7F9-DEE0-41F2-815F-E72EE4A755F4}"/>
                  </a:ext>
                </a:extLst>
              </p:cNvPr>
              <p:cNvGrpSpPr/>
              <p:nvPr/>
            </p:nvGrpSpPr>
            <p:grpSpPr>
              <a:xfrm>
                <a:off x="6058389" y="2446310"/>
                <a:ext cx="1330561" cy="338555"/>
                <a:chOff x="6058389" y="2446310"/>
                <a:chExt cx="1330561" cy="338555"/>
              </a:xfrm>
            </p:grpSpPr>
            <p:sp>
              <p:nvSpPr>
                <p:cNvPr id="143" name="Rectangle 142">
                  <a:extLst>
                    <a:ext uri="{FF2B5EF4-FFF2-40B4-BE49-F238E27FC236}">
                      <a16:creationId xmlns:a16="http://schemas.microsoft.com/office/drawing/2014/main" id="{F1EB9107-15AC-4AB4-AC58-D9416501DD6C}"/>
                    </a:ext>
                  </a:extLst>
                </p:cNvPr>
                <p:cNvSpPr/>
                <p:nvPr/>
              </p:nvSpPr>
              <p:spPr>
                <a:xfrm>
                  <a:off x="6640598" y="2450194"/>
                  <a:ext cx="748352" cy="334671"/>
                </a:xfrm>
                <a:prstGeom prst="rect">
                  <a:avLst/>
                </a:prstGeom>
                <a:solidFill>
                  <a:srgbClr val="E6E6E6"/>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4" name="TextBox 143">
                  <a:extLst>
                    <a:ext uri="{FF2B5EF4-FFF2-40B4-BE49-F238E27FC236}">
                      <a16:creationId xmlns:a16="http://schemas.microsoft.com/office/drawing/2014/main" id="{45B05446-CBBE-4929-9889-D281A598BF3B}"/>
                    </a:ext>
                  </a:extLst>
                </p:cNvPr>
                <p:cNvSpPr txBox="1"/>
                <p:nvPr/>
              </p:nvSpPr>
              <p:spPr>
                <a:xfrm>
                  <a:off x="6058389" y="2446310"/>
                  <a:ext cx="665300" cy="338554"/>
                </a:xfrm>
                <a:prstGeom prst="rect">
                  <a:avLst/>
                </a:prstGeom>
                <a:noFill/>
              </p:spPr>
              <p:txBody>
                <a:bodyPr wrap="square" rtlCol="0">
                  <a:spAutoFit/>
                </a:bodyPr>
                <a:lstStyle/>
                <a:p>
                  <a:pPr algn="ctr"/>
                  <a:r>
                    <a:rPr lang="en-US" sz="1600"/>
                    <a:t>ptr2</a:t>
                  </a:r>
                </a:p>
              </p:txBody>
            </p:sp>
          </p:grpSp>
        </p:grpSp>
      </p:grpSp>
      <p:grpSp>
        <p:nvGrpSpPr>
          <p:cNvPr id="147" name="[Group 10]">
            <a:extLst>
              <a:ext uri="{FF2B5EF4-FFF2-40B4-BE49-F238E27FC236}">
                <a16:creationId xmlns:a16="http://schemas.microsoft.com/office/drawing/2014/main" id="{98E47A5E-4A8E-449D-A87F-FE43F79469A6}"/>
              </a:ext>
            </a:extLst>
          </p:cNvPr>
          <p:cNvGrpSpPr/>
          <p:nvPr/>
        </p:nvGrpSpPr>
        <p:grpSpPr>
          <a:xfrm>
            <a:off x="6790555" y="2335557"/>
            <a:ext cx="1429388" cy="629099"/>
            <a:chOff x="5614936" y="3895366"/>
            <a:chExt cx="1429388" cy="629099"/>
          </a:xfrm>
        </p:grpSpPr>
        <p:cxnSp>
          <p:nvCxnSpPr>
            <p:cNvPr id="148" name="Straight Arrow Connector 147">
              <a:extLst>
                <a:ext uri="{FF2B5EF4-FFF2-40B4-BE49-F238E27FC236}">
                  <a16:creationId xmlns:a16="http://schemas.microsoft.com/office/drawing/2014/main" id="{7EBD2DF7-8E2B-4CB3-81F5-1B7639D0D6CE}"/>
                </a:ext>
              </a:extLst>
            </p:cNvPr>
            <p:cNvCxnSpPr/>
            <p:nvPr/>
          </p:nvCxnSpPr>
          <p:spPr>
            <a:xfrm flipV="1">
              <a:off x="5614936" y="3895366"/>
              <a:ext cx="0" cy="629099"/>
            </a:xfrm>
            <a:prstGeom prst="straightConnector1">
              <a:avLst/>
            </a:prstGeom>
            <a:ln w="28575">
              <a:solidFill>
                <a:srgbClr val="0000FF"/>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92D66F83-306B-4D60-8F80-0541C1447FDE}"/>
                </a:ext>
              </a:extLst>
            </p:cNvPr>
            <p:cNvCxnSpPr/>
            <p:nvPr/>
          </p:nvCxnSpPr>
          <p:spPr>
            <a:xfrm flipV="1">
              <a:off x="7044324" y="3895366"/>
              <a:ext cx="0" cy="629099"/>
            </a:xfrm>
            <a:prstGeom prst="straightConnector1">
              <a:avLst/>
            </a:prstGeom>
            <a:ln w="28575">
              <a:solidFill>
                <a:srgbClr val="0000FF"/>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50" name="[Group 37]">
            <a:extLst>
              <a:ext uri="{FF2B5EF4-FFF2-40B4-BE49-F238E27FC236}">
                <a16:creationId xmlns:a16="http://schemas.microsoft.com/office/drawing/2014/main" id="{41D43C60-704A-4369-BE19-B9414AADE1E3}"/>
              </a:ext>
            </a:extLst>
          </p:cNvPr>
          <p:cNvGrpSpPr/>
          <p:nvPr/>
        </p:nvGrpSpPr>
        <p:grpSpPr>
          <a:xfrm>
            <a:off x="6547468" y="1989033"/>
            <a:ext cx="1757693" cy="321180"/>
            <a:chOff x="5315803" y="4178747"/>
            <a:chExt cx="1757693" cy="321180"/>
          </a:xfrm>
        </p:grpSpPr>
        <p:cxnSp>
          <p:nvCxnSpPr>
            <p:cNvPr id="151" name="Straight Connector 150">
              <a:extLst>
                <a:ext uri="{FF2B5EF4-FFF2-40B4-BE49-F238E27FC236}">
                  <a16:creationId xmlns:a16="http://schemas.microsoft.com/office/drawing/2014/main" id="{E2DB216C-B004-4C48-AF25-3A7999AAE533}"/>
                </a:ext>
              </a:extLst>
            </p:cNvPr>
            <p:cNvCxnSpPr/>
            <p:nvPr/>
          </p:nvCxnSpPr>
          <p:spPr>
            <a:xfrm flipH="1">
              <a:off x="5315803" y="4178747"/>
              <a:ext cx="448646" cy="321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412068F0-2401-4CE7-91DD-DA47D8B0F3BD}"/>
                </a:ext>
              </a:extLst>
            </p:cNvPr>
            <p:cNvCxnSpPr/>
            <p:nvPr/>
          </p:nvCxnSpPr>
          <p:spPr>
            <a:xfrm flipH="1">
              <a:off x="6764741" y="4178747"/>
              <a:ext cx="308755" cy="2938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3" name="[Group 38]">
            <a:extLst>
              <a:ext uri="{FF2B5EF4-FFF2-40B4-BE49-F238E27FC236}">
                <a16:creationId xmlns:a16="http://schemas.microsoft.com/office/drawing/2014/main" id="{79A9E90D-3D66-4518-8A0B-AC7D86DB3BFC}"/>
              </a:ext>
            </a:extLst>
          </p:cNvPr>
          <p:cNvGrpSpPr/>
          <p:nvPr/>
        </p:nvGrpSpPr>
        <p:grpSpPr>
          <a:xfrm>
            <a:off x="6663416" y="1664127"/>
            <a:ext cx="1865916" cy="338554"/>
            <a:chOff x="5205900" y="4554981"/>
            <a:chExt cx="1865916" cy="338554"/>
          </a:xfrm>
        </p:grpSpPr>
        <p:sp>
          <p:nvSpPr>
            <p:cNvPr id="154" name="TextBox 153">
              <a:extLst>
                <a:ext uri="{FF2B5EF4-FFF2-40B4-BE49-F238E27FC236}">
                  <a16:creationId xmlns:a16="http://schemas.microsoft.com/office/drawing/2014/main" id="{34F2941E-D4A0-4388-A67C-7BAAC67F3CAA}"/>
                </a:ext>
              </a:extLst>
            </p:cNvPr>
            <p:cNvSpPr txBox="1"/>
            <p:nvPr/>
          </p:nvSpPr>
          <p:spPr>
            <a:xfrm>
              <a:off x="5205900" y="4554981"/>
              <a:ext cx="559558" cy="338554"/>
            </a:xfrm>
            <a:prstGeom prst="rect">
              <a:avLst/>
            </a:prstGeom>
            <a:noFill/>
          </p:spPr>
          <p:txBody>
            <a:bodyPr wrap="square" rtlCol="0">
              <a:spAutoFit/>
            </a:bodyPr>
            <a:lstStyle/>
            <a:p>
              <a:pPr algn="ctr"/>
              <a:r>
                <a:rPr lang="en-US" sz="1600" dirty="0"/>
                <a:t>3</a:t>
              </a:r>
            </a:p>
          </p:txBody>
        </p:sp>
        <p:sp>
          <p:nvSpPr>
            <p:cNvPr id="155" name="TextBox 154">
              <a:extLst>
                <a:ext uri="{FF2B5EF4-FFF2-40B4-BE49-F238E27FC236}">
                  <a16:creationId xmlns:a16="http://schemas.microsoft.com/office/drawing/2014/main" id="{D0DD57FD-74AD-47CC-8138-3AFC53B4D159}"/>
                </a:ext>
              </a:extLst>
            </p:cNvPr>
            <p:cNvSpPr txBox="1"/>
            <p:nvPr/>
          </p:nvSpPr>
          <p:spPr>
            <a:xfrm>
              <a:off x="6512258" y="4554981"/>
              <a:ext cx="559558" cy="338554"/>
            </a:xfrm>
            <a:prstGeom prst="rect">
              <a:avLst/>
            </a:prstGeom>
            <a:noFill/>
          </p:spPr>
          <p:txBody>
            <a:bodyPr wrap="square" rtlCol="0">
              <a:spAutoFit/>
            </a:bodyPr>
            <a:lstStyle/>
            <a:p>
              <a:pPr algn="ctr"/>
              <a:r>
                <a:rPr lang="en-US" sz="1600" dirty="0"/>
                <a:t>2</a:t>
              </a:r>
            </a:p>
          </p:txBody>
        </p:sp>
      </p:grpSp>
      <p:sp>
        <p:nvSpPr>
          <p:cNvPr id="42" name="Slide Number Placeholder 6">
            <a:extLst>
              <a:ext uri="{FF2B5EF4-FFF2-40B4-BE49-F238E27FC236}">
                <a16:creationId xmlns:a16="http://schemas.microsoft.com/office/drawing/2014/main" id="{920CC133-42A0-4A96-8525-0FF2A048FCA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37</a:t>
            </a:fld>
            <a:endParaRPr dirty="0"/>
          </a:p>
        </p:txBody>
      </p:sp>
    </p:spTree>
    <p:extLst>
      <p:ext uri="{BB962C8B-B14F-4D97-AF65-F5344CB8AC3E}">
        <p14:creationId xmlns:p14="http://schemas.microsoft.com/office/powerpoint/2010/main" val="10570640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2"/>
                                        </p:tgtEl>
                                        <p:attrNameLst>
                                          <p:attrName>style.visibility</p:attrName>
                                        </p:attrNameLst>
                                      </p:cBhvr>
                                      <p:to>
                                        <p:strVal val="visible"/>
                                      </p:to>
                                    </p:set>
                                    <p:animEffect transition="in" filter="dissolve">
                                      <p:cBhvr>
                                        <p:cTn id="11" dur="500"/>
                                        <p:tgtEl>
                                          <p:spTgt spid="92"/>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93"/>
                                        </p:tgtEl>
                                        <p:attrNameLst>
                                          <p:attrName>style.visibility</p:attrName>
                                        </p:attrNameLst>
                                      </p:cBhvr>
                                      <p:to>
                                        <p:strVal val="visible"/>
                                      </p:to>
                                    </p:set>
                                    <p:animEffect transition="in" filter="dissolve">
                                      <p:cBhvr>
                                        <p:cTn id="14" dur="500"/>
                                        <p:tgtEl>
                                          <p:spTgt spid="9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25"/>
                                        </p:tgtEl>
                                        <p:attrNameLst>
                                          <p:attrName>style.visibility</p:attrName>
                                        </p:attrNameLst>
                                      </p:cBhvr>
                                      <p:to>
                                        <p:strVal val="visible"/>
                                      </p:to>
                                    </p:set>
                                    <p:animEffect transition="in" filter="dissolve">
                                      <p:cBhvr>
                                        <p:cTn id="19" dur="500"/>
                                        <p:tgtEl>
                                          <p:spTgt spid="12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38"/>
                                        </p:tgtEl>
                                        <p:attrNameLst>
                                          <p:attrName>style.visibility</p:attrName>
                                        </p:attrNameLst>
                                      </p:cBhvr>
                                      <p:to>
                                        <p:strVal val="visible"/>
                                      </p:to>
                                    </p:set>
                                    <p:animEffect transition="in" filter="dissolve">
                                      <p:cBhvr>
                                        <p:cTn id="24" dur="500"/>
                                        <p:tgtEl>
                                          <p:spTgt spid="138"/>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147"/>
                                        </p:tgtEl>
                                        <p:attrNameLst>
                                          <p:attrName>style.visibility</p:attrName>
                                        </p:attrNameLst>
                                      </p:cBhvr>
                                      <p:to>
                                        <p:strVal val="visible"/>
                                      </p:to>
                                    </p:set>
                                    <p:animEffect transition="in" filter="wipe(down)">
                                      <p:cBhvr>
                                        <p:cTn id="28" dur="500"/>
                                        <p:tgtEl>
                                          <p:spTgt spid="14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50"/>
                                        </p:tgtEl>
                                        <p:attrNameLst>
                                          <p:attrName>style.visibility</p:attrName>
                                        </p:attrNameLst>
                                      </p:cBhvr>
                                      <p:to>
                                        <p:strVal val="visible"/>
                                      </p:to>
                                    </p:set>
                                    <p:animEffect transition="in" filter="dissolve">
                                      <p:cBhvr>
                                        <p:cTn id="33" dur="500"/>
                                        <p:tgtEl>
                                          <p:spTgt spid="150"/>
                                        </p:tgtEl>
                                      </p:cBhvr>
                                    </p:animEffec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153"/>
                                        </p:tgtEl>
                                        <p:attrNameLst>
                                          <p:attrName>style.visibility</p:attrName>
                                        </p:attrNameLst>
                                      </p:cBhvr>
                                      <p:to>
                                        <p:strVal val="visible"/>
                                      </p:to>
                                    </p:set>
                                    <p:animEffect transition="in" filter="dissolve">
                                      <p:cBhvr>
                                        <p:cTn id="37"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5.2 Examples (1/4)</a:t>
            </a:r>
            <a:endParaRPr lang="en-US" sz="3600" dirty="0">
              <a:solidFill>
                <a:srgbClr val="C00000"/>
              </a:solidFill>
              <a:latin typeface="+mn-lt"/>
            </a:endParaRPr>
          </a:p>
        </p:txBody>
      </p:sp>
      <p:grpSp>
        <p:nvGrpSpPr>
          <p:cNvPr id="42" name="Group 41">
            <a:extLst>
              <a:ext uri="{FF2B5EF4-FFF2-40B4-BE49-F238E27FC236}">
                <a16:creationId xmlns:a16="http://schemas.microsoft.com/office/drawing/2014/main" id="{6BFC02E8-93B3-432E-B179-BACFE7CB2177}"/>
              </a:ext>
            </a:extLst>
          </p:cNvPr>
          <p:cNvGrpSpPr/>
          <p:nvPr/>
        </p:nvGrpSpPr>
        <p:grpSpPr>
          <a:xfrm>
            <a:off x="846138" y="1129884"/>
            <a:ext cx="7005637" cy="4194214"/>
            <a:chOff x="846138" y="1129884"/>
            <a:chExt cx="7005637" cy="4194214"/>
          </a:xfrm>
        </p:grpSpPr>
        <p:sp>
          <p:nvSpPr>
            <p:cNvPr id="43" name="TextBox 42">
              <a:extLst>
                <a:ext uri="{FF2B5EF4-FFF2-40B4-BE49-F238E27FC236}">
                  <a16:creationId xmlns:a16="http://schemas.microsoft.com/office/drawing/2014/main" id="{7D18D831-5177-4571-A90E-8A1EEE240A7D}"/>
                </a:ext>
              </a:extLst>
            </p:cNvPr>
            <p:cNvSpPr txBox="1"/>
            <p:nvPr/>
          </p:nvSpPr>
          <p:spPr>
            <a:xfrm>
              <a:off x="846138" y="1292225"/>
              <a:ext cx="7005637" cy="4031873"/>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600" b="1" dirty="0">
                  <a:solidFill>
                    <a:srgbClr val="7030A0"/>
                  </a:solidFill>
                  <a:latin typeface="Courier New" pitchFamily="49" charset="0"/>
                  <a:cs typeface="Courier New" pitchFamily="49" charset="0"/>
                </a:rPr>
                <a:t>#include </a:t>
              </a:r>
              <a:r>
                <a:rPr lang="en-US" sz="1600" b="1" dirty="0">
                  <a:solidFill>
                    <a:srgbClr val="006600"/>
                  </a:solidFill>
                  <a:latin typeface="Courier New" pitchFamily="49" charset="0"/>
                  <a:cs typeface="Courier New" pitchFamily="49" charset="0"/>
                </a:rPr>
                <a:t>&lt;</a:t>
              </a:r>
              <a:r>
                <a:rPr lang="en-US" sz="1600" b="1" dirty="0" err="1">
                  <a:solidFill>
                    <a:srgbClr val="006600"/>
                  </a:solidFill>
                  <a:latin typeface="Courier New" pitchFamily="49" charset="0"/>
                  <a:cs typeface="Courier New" pitchFamily="49" charset="0"/>
                </a:rPr>
                <a:t>stdio.h</a:t>
              </a:r>
              <a:r>
                <a:rPr lang="en-US" sz="1600" b="1" dirty="0">
                  <a:solidFill>
                    <a:srgbClr val="006600"/>
                  </a:solidFill>
                  <a:latin typeface="Courier New" pitchFamily="49" charset="0"/>
                  <a:cs typeface="Courier New" pitchFamily="49" charset="0"/>
                </a:rPr>
                <a:t>&gt;</a:t>
              </a:r>
            </a:p>
            <a:p>
              <a:pPr>
                <a:defRPr/>
              </a:pP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f(</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int</a:t>
              </a:r>
              <a:r>
                <a:rPr lang="en-US" sz="1600" b="1" dirty="0">
                  <a:solidFill>
                    <a:schemeClr val="tx1"/>
                  </a:solidFill>
                  <a:latin typeface="Courier New" pitchFamily="49" charset="0"/>
                  <a:cs typeface="Courier New" pitchFamily="49" charset="0"/>
                </a:rPr>
                <a:t>,</a:t>
              </a:r>
              <a:r>
                <a:rPr lang="en-US" sz="1600" b="1" dirty="0">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a:t>
              </a:r>
            </a:p>
            <a:p>
              <a:pPr>
                <a:defRPr/>
              </a:pPr>
              <a:endParaRPr lang="en-US" sz="1600" b="1" dirty="0">
                <a:latin typeface="Courier New" pitchFamily="49" charset="0"/>
                <a:cs typeface="Courier New" pitchFamily="49" charset="0"/>
              </a:endParaRPr>
            </a:p>
            <a:p>
              <a:pPr>
                <a:defRPr/>
              </a:pP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main(</a:t>
              </a: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a:t>
              </a:r>
            </a:p>
            <a:p>
              <a:pPr>
                <a:defRPr/>
              </a:pPr>
              <a:r>
                <a:rPr lang="en-US" sz="1600" b="1" dirty="0">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a = </a:t>
              </a:r>
              <a:r>
                <a:rPr lang="en-US" sz="1600" b="1" dirty="0">
                  <a:solidFill>
                    <a:srgbClr val="006600"/>
                  </a:solidFill>
                  <a:latin typeface="Courier New" pitchFamily="49" charset="0"/>
                  <a:cs typeface="Courier New" pitchFamily="49" charset="0"/>
                </a:rPr>
                <a:t>9</a:t>
              </a:r>
              <a:r>
                <a:rPr lang="en-US" sz="1600" b="1" dirty="0">
                  <a:latin typeface="Courier New" pitchFamily="49" charset="0"/>
                  <a:cs typeface="Courier New" pitchFamily="49" charset="0"/>
                </a:rPr>
                <a:t>, b = </a:t>
              </a:r>
              <a:r>
                <a:rPr lang="en-US" sz="1600" b="1" dirty="0">
                  <a:solidFill>
                    <a:srgbClr val="006600"/>
                  </a:solidFill>
                  <a:latin typeface="Courier New" pitchFamily="49" charset="0"/>
                  <a:cs typeface="Courier New" pitchFamily="49" charset="0"/>
                </a:rPr>
                <a:t>-2</a:t>
              </a:r>
              <a:r>
                <a:rPr lang="en-US" sz="1600" b="1" dirty="0">
                  <a:latin typeface="Courier New" pitchFamily="49" charset="0"/>
                  <a:cs typeface="Courier New" pitchFamily="49" charset="0"/>
                </a:rPr>
                <a:t>, c = </a:t>
              </a:r>
              <a:r>
                <a:rPr lang="en-US" sz="1600" b="1" dirty="0">
                  <a:solidFill>
                    <a:srgbClr val="006600"/>
                  </a:solidFill>
                  <a:latin typeface="Courier New" pitchFamily="49" charset="0"/>
                  <a:cs typeface="Courier New" pitchFamily="49" charset="0"/>
                </a:rPr>
                <a:t>5</a:t>
              </a:r>
              <a:r>
                <a:rPr lang="en-US" sz="1600" b="1" dirty="0">
                  <a:latin typeface="Courier New" pitchFamily="49" charset="0"/>
                  <a:cs typeface="Courier New" pitchFamily="49" charset="0"/>
                </a:rPr>
                <a:t>;</a:t>
              </a:r>
            </a:p>
            <a:p>
              <a:pPr>
                <a:defRPr/>
              </a:pPr>
              <a:r>
                <a:rPr lang="en-US" sz="1600" b="1" dirty="0">
                  <a:latin typeface="Courier New" pitchFamily="49" charset="0"/>
                  <a:cs typeface="Courier New" pitchFamily="49" charset="0"/>
                </a:rPr>
                <a:t>    f(a, b, c);</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"a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b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c = </a:t>
              </a:r>
              <a:r>
                <a:rPr lang="en-US" sz="1600" b="1" dirty="0">
                  <a:solidFill>
                    <a:srgbClr val="FF0000"/>
                  </a:solidFill>
                  <a:latin typeface="Courier New" pitchFamily="49" charset="0"/>
                  <a:cs typeface="Courier New" pitchFamily="49" charset="0"/>
                </a:rPr>
                <a:t>%d\n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 b, c);</a:t>
              </a:r>
            </a:p>
            <a:p>
              <a:pPr>
                <a:defRPr/>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defRPr/>
              </a:pPr>
              <a:r>
                <a:rPr lang="en-US" sz="1600" b="1" dirty="0">
                  <a:latin typeface="Courier New" pitchFamily="49" charset="0"/>
                  <a:cs typeface="Courier New" pitchFamily="49" charset="0"/>
                </a:rPr>
                <a:t>}</a:t>
              </a:r>
            </a:p>
            <a:p>
              <a:pPr>
                <a:defRPr/>
              </a:pPr>
              <a:endParaRPr lang="en-US" sz="1600" b="1" dirty="0">
                <a:latin typeface="Courier New" pitchFamily="49" charset="0"/>
                <a:cs typeface="Courier New" pitchFamily="49" charset="0"/>
              </a:endParaRPr>
            </a:p>
            <a:p>
              <a:pPr>
                <a:defRPr/>
              </a:pP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f(</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x,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y,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z) {</a:t>
              </a:r>
            </a:p>
            <a:p>
              <a:pPr>
                <a:defRPr/>
              </a:pPr>
              <a:r>
                <a:rPr lang="en-US" sz="1600" b="1" dirty="0">
                  <a:latin typeface="Courier New" pitchFamily="49" charset="0"/>
                  <a:cs typeface="Courier New" pitchFamily="49" charset="0"/>
                </a:rPr>
                <a:t>    x = </a:t>
              </a:r>
              <a:r>
                <a:rPr lang="en-US" sz="1600" b="1" dirty="0">
                  <a:solidFill>
                    <a:srgbClr val="006600"/>
                  </a:solidFill>
                  <a:latin typeface="Courier New" pitchFamily="49" charset="0"/>
                  <a:cs typeface="Courier New" pitchFamily="49" charset="0"/>
                </a:rPr>
                <a:t>3</a:t>
              </a:r>
              <a:r>
                <a:rPr lang="en-US" sz="1600" b="1" dirty="0">
                  <a:latin typeface="Courier New" pitchFamily="49" charset="0"/>
                  <a:cs typeface="Courier New" pitchFamily="49" charset="0"/>
                </a:rPr>
                <a:t> + y;</a:t>
              </a:r>
            </a:p>
            <a:p>
              <a:pPr>
                <a:defRPr/>
              </a:pPr>
              <a:r>
                <a:rPr lang="en-US" sz="1600" b="1" dirty="0">
                  <a:latin typeface="Courier New" pitchFamily="49" charset="0"/>
                  <a:cs typeface="Courier New" pitchFamily="49" charset="0"/>
                </a:rPr>
                <a:t>    y = </a:t>
              </a:r>
              <a:r>
                <a:rPr lang="en-US" sz="1600" b="1" dirty="0">
                  <a:solidFill>
                    <a:srgbClr val="006600"/>
                  </a:solidFill>
                  <a:latin typeface="Courier New" pitchFamily="49" charset="0"/>
                  <a:cs typeface="Courier New" pitchFamily="49" charset="0"/>
                </a:rPr>
                <a:t>10</a:t>
              </a:r>
              <a:r>
                <a:rPr lang="en-US" sz="1600" b="1" dirty="0">
                  <a:latin typeface="Courier New" pitchFamily="49" charset="0"/>
                  <a:cs typeface="Courier New" pitchFamily="49" charset="0"/>
                </a:rPr>
                <a:t> * x;</a:t>
              </a:r>
            </a:p>
            <a:p>
              <a:pPr>
                <a:defRPr/>
              </a:pPr>
              <a:r>
                <a:rPr lang="en-US" sz="1600" b="1" dirty="0">
                  <a:latin typeface="Courier New" pitchFamily="49" charset="0"/>
                  <a:cs typeface="Courier New" pitchFamily="49" charset="0"/>
                </a:rPr>
                <a:t>    z = x + y + z;</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"x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y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z = </a:t>
              </a:r>
              <a:r>
                <a:rPr lang="en-US" sz="1600" b="1" dirty="0">
                  <a:solidFill>
                    <a:srgbClr val="FF0000"/>
                  </a:solidFill>
                  <a:latin typeface="Courier New" pitchFamily="49" charset="0"/>
                  <a:cs typeface="Courier New" pitchFamily="49" charset="0"/>
                </a:rPr>
                <a:t>%d\n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x, y, z);</a:t>
              </a:r>
            </a:p>
            <a:p>
              <a:pPr>
                <a:defRPr/>
              </a:pPr>
              <a:r>
                <a:rPr lang="en-US" sz="1600" b="1" dirty="0">
                  <a:latin typeface="Courier New" pitchFamily="49" charset="0"/>
                  <a:cs typeface="Courier New" pitchFamily="49" charset="0"/>
                </a:rPr>
                <a:t>} </a:t>
              </a:r>
            </a:p>
          </p:txBody>
        </p:sp>
        <p:sp>
          <p:nvSpPr>
            <p:cNvPr id="44" name="TextBox 43">
              <a:extLst>
                <a:ext uri="{FF2B5EF4-FFF2-40B4-BE49-F238E27FC236}">
                  <a16:creationId xmlns:a16="http://schemas.microsoft.com/office/drawing/2014/main" id="{BFD81229-4C0C-48E5-887C-E66A71F39FD7}"/>
                </a:ext>
              </a:extLst>
            </p:cNvPr>
            <p:cNvSpPr txBox="1">
              <a:spLocks noChangeArrowheads="1"/>
            </p:cNvSpPr>
            <p:nvPr/>
          </p:nvSpPr>
          <p:spPr bwMode="auto">
            <a:xfrm>
              <a:off x="5501263" y="1129884"/>
              <a:ext cx="1390124" cy="369332"/>
            </a:xfrm>
            <a:prstGeom prst="rect">
              <a:avLst/>
            </a:prstGeom>
            <a:solidFill>
              <a:srgbClr val="FFFF99"/>
            </a:solidFill>
            <a:ln w="9525">
              <a:solidFill>
                <a:schemeClr val="tx1"/>
              </a:solidFill>
              <a:miter lim="800000"/>
              <a:headEnd/>
              <a:tailEnd/>
            </a:ln>
          </p:spPr>
          <p:txBody>
            <a:bodyPr wrap="none">
              <a:spAutoFit/>
            </a:bodyPr>
            <a:lstStyle/>
            <a:p>
              <a:r>
                <a:rPr lang="en-US" dirty="0"/>
                <a:t>Example1.c</a:t>
              </a:r>
            </a:p>
          </p:txBody>
        </p:sp>
      </p:grpSp>
      <p:sp>
        <p:nvSpPr>
          <p:cNvPr id="45" name="TextBox 44">
            <a:extLst>
              <a:ext uri="{FF2B5EF4-FFF2-40B4-BE49-F238E27FC236}">
                <a16:creationId xmlns:a16="http://schemas.microsoft.com/office/drawing/2014/main" id="{8F001600-B1A4-490D-B0ED-9E768FCED3A5}"/>
              </a:ext>
            </a:extLst>
          </p:cNvPr>
          <p:cNvSpPr txBox="1"/>
          <p:nvPr/>
        </p:nvSpPr>
        <p:spPr>
          <a:xfrm>
            <a:off x="4354513" y="5199841"/>
            <a:ext cx="3686175" cy="708025"/>
          </a:xfrm>
          <a:prstGeom prst="rect">
            <a:avLst/>
          </a:prstGeom>
          <a:solidFill>
            <a:srgbClr val="FFFFCC"/>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2000" b="1" dirty="0">
                <a:latin typeface="Courier New" pitchFamily="49" charset="0"/>
                <a:cs typeface="Courier New" pitchFamily="49" charset="0"/>
              </a:rPr>
              <a:t>x = 1, y = 10, z = 16</a:t>
            </a:r>
          </a:p>
          <a:p>
            <a:pPr>
              <a:defRPr/>
            </a:pPr>
            <a:r>
              <a:rPr lang="en-US" sz="2000" b="1" dirty="0">
                <a:latin typeface="Courier New" pitchFamily="49" charset="0"/>
                <a:cs typeface="Courier New" pitchFamily="49" charset="0"/>
              </a:rPr>
              <a:t>a = 9, b = -2, c = 5</a:t>
            </a:r>
          </a:p>
        </p:txBody>
      </p:sp>
      <p:grpSp>
        <p:nvGrpSpPr>
          <p:cNvPr id="46" name="Group 27">
            <a:extLst>
              <a:ext uri="{FF2B5EF4-FFF2-40B4-BE49-F238E27FC236}">
                <a16:creationId xmlns:a16="http://schemas.microsoft.com/office/drawing/2014/main" id="{718F3BD6-F27F-4523-ACA2-5256790C1797}"/>
              </a:ext>
            </a:extLst>
          </p:cNvPr>
          <p:cNvGrpSpPr>
            <a:grpSpLocks/>
          </p:cNvGrpSpPr>
          <p:nvPr/>
        </p:nvGrpSpPr>
        <p:grpSpPr bwMode="auto">
          <a:xfrm>
            <a:off x="4708525" y="2008188"/>
            <a:ext cx="2879725" cy="511175"/>
            <a:chOff x="4708632" y="2007475"/>
            <a:chExt cx="2879836" cy="511975"/>
          </a:xfrm>
        </p:grpSpPr>
        <p:grpSp>
          <p:nvGrpSpPr>
            <p:cNvPr id="47" name="Group 13">
              <a:extLst>
                <a:ext uri="{FF2B5EF4-FFF2-40B4-BE49-F238E27FC236}">
                  <a16:creationId xmlns:a16="http://schemas.microsoft.com/office/drawing/2014/main" id="{23C0CF04-2680-43EF-86F8-901FCC686FF8}"/>
                </a:ext>
              </a:extLst>
            </p:cNvPr>
            <p:cNvGrpSpPr>
              <a:grpSpLocks/>
            </p:cNvGrpSpPr>
            <p:nvPr/>
          </p:nvGrpSpPr>
          <p:grpSpPr bwMode="auto">
            <a:xfrm>
              <a:off x="4708632" y="2007475"/>
              <a:ext cx="798787" cy="511975"/>
              <a:chOff x="4834756" y="1996965"/>
              <a:chExt cx="798787" cy="511975"/>
            </a:xfrm>
          </p:grpSpPr>
          <p:sp>
            <p:nvSpPr>
              <p:cNvPr id="54" name="TextBox 9">
                <a:extLst>
                  <a:ext uri="{FF2B5EF4-FFF2-40B4-BE49-F238E27FC236}">
                    <a16:creationId xmlns:a16="http://schemas.microsoft.com/office/drawing/2014/main" id="{BB08CBAF-3B8B-48B7-8828-A8328D11C690}"/>
                  </a:ext>
                </a:extLst>
              </p:cNvPr>
              <p:cNvSpPr txBox="1">
                <a:spLocks noChangeArrowheads="1"/>
              </p:cNvSpPr>
              <p:nvPr/>
            </p:nvSpPr>
            <p:spPr bwMode="auto">
              <a:xfrm>
                <a:off x="4834756" y="1996965"/>
                <a:ext cx="336331" cy="338554"/>
              </a:xfrm>
              <a:prstGeom prst="rect">
                <a:avLst/>
              </a:prstGeom>
              <a:noFill/>
              <a:ln w="9525">
                <a:noFill/>
                <a:miter lim="800000"/>
                <a:headEnd/>
                <a:tailEnd/>
              </a:ln>
            </p:spPr>
            <p:txBody>
              <a:bodyPr>
                <a:spAutoFit/>
              </a:bodyPr>
              <a:lstStyle/>
              <a:p>
                <a:r>
                  <a:rPr lang="en-US" sz="1600">
                    <a:latin typeface="Calibri" pitchFamily="34" charset="0"/>
                  </a:rPr>
                  <a:t>a</a:t>
                </a:r>
                <a:endParaRPr lang="en-SG" sz="1600">
                  <a:latin typeface="Calibri" pitchFamily="34" charset="0"/>
                </a:endParaRPr>
              </a:p>
            </p:txBody>
          </p:sp>
          <p:sp>
            <p:nvSpPr>
              <p:cNvPr id="55" name="TextBox 10">
                <a:extLst>
                  <a:ext uri="{FF2B5EF4-FFF2-40B4-BE49-F238E27FC236}">
                    <a16:creationId xmlns:a16="http://schemas.microsoft.com/office/drawing/2014/main" id="{70DEDAF4-1AE4-47A1-AE09-B4B65850034D}"/>
                  </a:ext>
                </a:extLst>
              </p:cNvPr>
              <p:cNvSpPr txBox="1">
                <a:spLocks noChangeArrowheads="1"/>
              </p:cNvSpPr>
              <p:nvPr/>
            </p:nvSpPr>
            <p:spPr bwMode="auto">
              <a:xfrm>
                <a:off x="5102770" y="2170386"/>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a:latin typeface="Calibri" pitchFamily="34" charset="0"/>
                  </a:rPr>
                  <a:t>9</a:t>
                </a:r>
                <a:endParaRPr lang="en-SG" sz="1600">
                  <a:latin typeface="Calibri" pitchFamily="34" charset="0"/>
                </a:endParaRPr>
              </a:p>
            </p:txBody>
          </p:sp>
        </p:grpSp>
        <p:grpSp>
          <p:nvGrpSpPr>
            <p:cNvPr id="48" name="Group 14">
              <a:extLst>
                <a:ext uri="{FF2B5EF4-FFF2-40B4-BE49-F238E27FC236}">
                  <a16:creationId xmlns:a16="http://schemas.microsoft.com/office/drawing/2014/main" id="{71C9D010-D61E-4FA3-A0BB-001EAF466806}"/>
                </a:ext>
              </a:extLst>
            </p:cNvPr>
            <p:cNvGrpSpPr>
              <a:grpSpLocks/>
            </p:cNvGrpSpPr>
            <p:nvPr/>
          </p:nvGrpSpPr>
          <p:grpSpPr bwMode="auto">
            <a:xfrm>
              <a:off x="5796453" y="2007475"/>
              <a:ext cx="798787" cy="511975"/>
              <a:chOff x="6027681" y="2023240"/>
              <a:chExt cx="798787" cy="511975"/>
            </a:xfrm>
          </p:grpSpPr>
          <p:sp>
            <p:nvSpPr>
              <p:cNvPr id="52" name="TextBox 11">
                <a:extLst>
                  <a:ext uri="{FF2B5EF4-FFF2-40B4-BE49-F238E27FC236}">
                    <a16:creationId xmlns:a16="http://schemas.microsoft.com/office/drawing/2014/main" id="{C821259B-0914-430A-AB6C-ACB0869EEB2D}"/>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a:latin typeface="Calibri" pitchFamily="34" charset="0"/>
                  </a:rPr>
                  <a:t>b</a:t>
                </a:r>
                <a:endParaRPr lang="en-SG" sz="1600">
                  <a:latin typeface="Calibri" pitchFamily="34" charset="0"/>
                </a:endParaRPr>
              </a:p>
            </p:txBody>
          </p:sp>
          <p:sp>
            <p:nvSpPr>
              <p:cNvPr id="53" name="TextBox 12">
                <a:extLst>
                  <a:ext uri="{FF2B5EF4-FFF2-40B4-BE49-F238E27FC236}">
                    <a16:creationId xmlns:a16="http://schemas.microsoft.com/office/drawing/2014/main" id="{510CF2A0-6B57-4913-87D0-FAF63061891D}"/>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a:latin typeface="Calibri" pitchFamily="34" charset="0"/>
                  </a:rPr>
                  <a:t>-2</a:t>
                </a:r>
                <a:endParaRPr lang="en-SG" sz="1600">
                  <a:latin typeface="Calibri" pitchFamily="34" charset="0"/>
                </a:endParaRPr>
              </a:p>
            </p:txBody>
          </p:sp>
        </p:grpSp>
        <p:grpSp>
          <p:nvGrpSpPr>
            <p:cNvPr id="49" name="Group 15">
              <a:extLst>
                <a:ext uri="{FF2B5EF4-FFF2-40B4-BE49-F238E27FC236}">
                  <a16:creationId xmlns:a16="http://schemas.microsoft.com/office/drawing/2014/main" id="{41E68159-37C2-43A0-9969-7CBB8E4348CA}"/>
                </a:ext>
              </a:extLst>
            </p:cNvPr>
            <p:cNvGrpSpPr>
              <a:grpSpLocks/>
            </p:cNvGrpSpPr>
            <p:nvPr/>
          </p:nvGrpSpPr>
          <p:grpSpPr bwMode="auto">
            <a:xfrm>
              <a:off x="6789681" y="2007475"/>
              <a:ext cx="798787" cy="511975"/>
              <a:chOff x="6027681" y="2023240"/>
              <a:chExt cx="798787" cy="511975"/>
            </a:xfrm>
          </p:grpSpPr>
          <p:sp>
            <p:nvSpPr>
              <p:cNvPr id="50" name="TextBox 16">
                <a:extLst>
                  <a:ext uri="{FF2B5EF4-FFF2-40B4-BE49-F238E27FC236}">
                    <a16:creationId xmlns:a16="http://schemas.microsoft.com/office/drawing/2014/main" id="{DC4A5977-F8BC-41BA-87BA-310732CB6C1A}"/>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a:latin typeface="Calibri" pitchFamily="34" charset="0"/>
                  </a:rPr>
                  <a:t>c</a:t>
                </a:r>
                <a:endParaRPr lang="en-SG" sz="1600">
                  <a:latin typeface="Calibri" pitchFamily="34" charset="0"/>
                </a:endParaRPr>
              </a:p>
            </p:txBody>
          </p:sp>
          <p:sp>
            <p:nvSpPr>
              <p:cNvPr id="51" name="TextBox 17">
                <a:extLst>
                  <a:ext uri="{FF2B5EF4-FFF2-40B4-BE49-F238E27FC236}">
                    <a16:creationId xmlns:a16="http://schemas.microsoft.com/office/drawing/2014/main" id="{71D6FAE2-4798-4ED6-8CF4-2989693F7ADC}"/>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a:latin typeface="Calibri" pitchFamily="34" charset="0"/>
                  </a:rPr>
                  <a:t>5</a:t>
                </a:r>
                <a:endParaRPr lang="en-SG" sz="1600">
                  <a:latin typeface="Calibri" pitchFamily="34" charset="0"/>
                </a:endParaRPr>
              </a:p>
            </p:txBody>
          </p:sp>
        </p:grpSp>
      </p:grpSp>
      <p:grpSp>
        <p:nvGrpSpPr>
          <p:cNvPr id="56" name="Group 28">
            <a:extLst>
              <a:ext uri="{FF2B5EF4-FFF2-40B4-BE49-F238E27FC236}">
                <a16:creationId xmlns:a16="http://schemas.microsoft.com/office/drawing/2014/main" id="{231A7F62-B333-4743-91DD-3D18D0B608B9}"/>
              </a:ext>
            </a:extLst>
          </p:cNvPr>
          <p:cNvGrpSpPr>
            <a:grpSpLocks/>
          </p:cNvGrpSpPr>
          <p:nvPr/>
        </p:nvGrpSpPr>
        <p:grpSpPr bwMode="auto">
          <a:xfrm>
            <a:off x="4703763" y="3572423"/>
            <a:ext cx="2879725" cy="511175"/>
            <a:chOff x="4703376" y="3873061"/>
            <a:chExt cx="2879836" cy="511975"/>
          </a:xfrm>
        </p:grpSpPr>
        <p:grpSp>
          <p:nvGrpSpPr>
            <p:cNvPr id="57" name="Group 18">
              <a:extLst>
                <a:ext uri="{FF2B5EF4-FFF2-40B4-BE49-F238E27FC236}">
                  <a16:creationId xmlns:a16="http://schemas.microsoft.com/office/drawing/2014/main" id="{A69DE4C6-FACB-4EA1-82DD-084C1E9B0D05}"/>
                </a:ext>
              </a:extLst>
            </p:cNvPr>
            <p:cNvGrpSpPr>
              <a:grpSpLocks/>
            </p:cNvGrpSpPr>
            <p:nvPr/>
          </p:nvGrpSpPr>
          <p:grpSpPr bwMode="auto">
            <a:xfrm>
              <a:off x="4703376" y="3873061"/>
              <a:ext cx="798787" cy="511975"/>
              <a:chOff x="4834756" y="1996965"/>
              <a:chExt cx="798787" cy="511975"/>
            </a:xfrm>
          </p:grpSpPr>
          <p:sp>
            <p:nvSpPr>
              <p:cNvPr id="64" name="TextBox 19">
                <a:extLst>
                  <a:ext uri="{FF2B5EF4-FFF2-40B4-BE49-F238E27FC236}">
                    <a16:creationId xmlns:a16="http://schemas.microsoft.com/office/drawing/2014/main" id="{292E643E-3DCD-41A3-B050-9E1D2A9DEE6B}"/>
                  </a:ext>
                </a:extLst>
              </p:cNvPr>
              <p:cNvSpPr txBox="1">
                <a:spLocks noChangeArrowheads="1"/>
              </p:cNvSpPr>
              <p:nvPr/>
            </p:nvSpPr>
            <p:spPr bwMode="auto">
              <a:xfrm>
                <a:off x="4834756" y="1996965"/>
                <a:ext cx="336331" cy="338554"/>
              </a:xfrm>
              <a:prstGeom prst="rect">
                <a:avLst/>
              </a:prstGeom>
              <a:noFill/>
              <a:ln w="9525">
                <a:noFill/>
                <a:miter lim="800000"/>
                <a:headEnd/>
                <a:tailEnd/>
              </a:ln>
            </p:spPr>
            <p:txBody>
              <a:bodyPr>
                <a:spAutoFit/>
              </a:bodyPr>
              <a:lstStyle/>
              <a:p>
                <a:r>
                  <a:rPr lang="en-US" sz="1600">
                    <a:latin typeface="Calibri" pitchFamily="34" charset="0"/>
                  </a:rPr>
                  <a:t>x</a:t>
                </a:r>
                <a:endParaRPr lang="en-SG" sz="1600">
                  <a:latin typeface="Calibri" pitchFamily="34" charset="0"/>
                </a:endParaRPr>
              </a:p>
            </p:txBody>
          </p:sp>
          <p:sp>
            <p:nvSpPr>
              <p:cNvPr id="65" name="TextBox 20">
                <a:extLst>
                  <a:ext uri="{FF2B5EF4-FFF2-40B4-BE49-F238E27FC236}">
                    <a16:creationId xmlns:a16="http://schemas.microsoft.com/office/drawing/2014/main" id="{CF180384-4D7E-4FAD-9C8A-798233DDAC2D}"/>
                  </a:ext>
                </a:extLst>
              </p:cNvPr>
              <p:cNvSpPr txBox="1">
                <a:spLocks noChangeArrowheads="1"/>
              </p:cNvSpPr>
              <p:nvPr/>
            </p:nvSpPr>
            <p:spPr bwMode="auto">
              <a:xfrm>
                <a:off x="5102770" y="2170386"/>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a:latin typeface="Calibri" pitchFamily="34" charset="0"/>
                  </a:rPr>
                  <a:t>9</a:t>
                </a:r>
                <a:endParaRPr lang="en-SG" sz="1600">
                  <a:latin typeface="Calibri" pitchFamily="34" charset="0"/>
                </a:endParaRPr>
              </a:p>
            </p:txBody>
          </p:sp>
        </p:grpSp>
        <p:grpSp>
          <p:nvGrpSpPr>
            <p:cNvPr id="58" name="Group 21">
              <a:extLst>
                <a:ext uri="{FF2B5EF4-FFF2-40B4-BE49-F238E27FC236}">
                  <a16:creationId xmlns:a16="http://schemas.microsoft.com/office/drawing/2014/main" id="{7106E9A8-96D5-4EF3-A7BA-2CA9DAF37229}"/>
                </a:ext>
              </a:extLst>
            </p:cNvPr>
            <p:cNvGrpSpPr>
              <a:grpSpLocks/>
            </p:cNvGrpSpPr>
            <p:nvPr/>
          </p:nvGrpSpPr>
          <p:grpSpPr bwMode="auto">
            <a:xfrm>
              <a:off x="5791197" y="3873061"/>
              <a:ext cx="798787" cy="511975"/>
              <a:chOff x="6027681" y="2023240"/>
              <a:chExt cx="798787" cy="511975"/>
            </a:xfrm>
          </p:grpSpPr>
          <p:sp>
            <p:nvSpPr>
              <p:cNvPr id="62" name="TextBox 22">
                <a:extLst>
                  <a:ext uri="{FF2B5EF4-FFF2-40B4-BE49-F238E27FC236}">
                    <a16:creationId xmlns:a16="http://schemas.microsoft.com/office/drawing/2014/main" id="{1EF5B632-90E1-46AF-BEA3-16CA08D68907}"/>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a:latin typeface="Calibri" pitchFamily="34" charset="0"/>
                  </a:rPr>
                  <a:t>y</a:t>
                </a:r>
                <a:endParaRPr lang="en-SG" sz="1600">
                  <a:latin typeface="Calibri" pitchFamily="34" charset="0"/>
                </a:endParaRPr>
              </a:p>
            </p:txBody>
          </p:sp>
          <p:sp>
            <p:nvSpPr>
              <p:cNvPr id="63" name="TextBox 23">
                <a:extLst>
                  <a:ext uri="{FF2B5EF4-FFF2-40B4-BE49-F238E27FC236}">
                    <a16:creationId xmlns:a16="http://schemas.microsoft.com/office/drawing/2014/main" id="{95215457-812E-4550-8FE6-5CDB7532D797}"/>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a:latin typeface="Calibri" pitchFamily="34" charset="0"/>
                  </a:rPr>
                  <a:t>-2</a:t>
                </a:r>
                <a:endParaRPr lang="en-SG" sz="1600">
                  <a:latin typeface="Calibri" pitchFamily="34" charset="0"/>
                </a:endParaRPr>
              </a:p>
            </p:txBody>
          </p:sp>
        </p:grpSp>
        <p:grpSp>
          <p:nvGrpSpPr>
            <p:cNvPr id="59" name="Group 24">
              <a:extLst>
                <a:ext uri="{FF2B5EF4-FFF2-40B4-BE49-F238E27FC236}">
                  <a16:creationId xmlns:a16="http://schemas.microsoft.com/office/drawing/2014/main" id="{C3992E85-8560-4D1E-8DDB-2D9F88878CF1}"/>
                </a:ext>
              </a:extLst>
            </p:cNvPr>
            <p:cNvGrpSpPr>
              <a:grpSpLocks/>
            </p:cNvGrpSpPr>
            <p:nvPr/>
          </p:nvGrpSpPr>
          <p:grpSpPr bwMode="auto">
            <a:xfrm>
              <a:off x="6784425" y="3873061"/>
              <a:ext cx="798787" cy="511975"/>
              <a:chOff x="6027681" y="2023240"/>
              <a:chExt cx="798787" cy="511975"/>
            </a:xfrm>
          </p:grpSpPr>
          <p:sp>
            <p:nvSpPr>
              <p:cNvPr id="60" name="TextBox 25">
                <a:extLst>
                  <a:ext uri="{FF2B5EF4-FFF2-40B4-BE49-F238E27FC236}">
                    <a16:creationId xmlns:a16="http://schemas.microsoft.com/office/drawing/2014/main" id="{9F36372C-36A7-4BF0-902A-052E779A6EB8}"/>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a:latin typeface="Calibri" pitchFamily="34" charset="0"/>
                  </a:rPr>
                  <a:t>z</a:t>
                </a:r>
                <a:endParaRPr lang="en-SG" sz="1600">
                  <a:latin typeface="Calibri" pitchFamily="34" charset="0"/>
                </a:endParaRPr>
              </a:p>
            </p:txBody>
          </p:sp>
          <p:sp>
            <p:nvSpPr>
              <p:cNvPr id="61" name="TextBox 26">
                <a:extLst>
                  <a:ext uri="{FF2B5EF4-FFF2-40B4-BE49-F238E27FC236}">
                    <a16:creationId xmlns:a16="http://schemas.microsoft.com/office/drawing/2014/main" id="{D3B07565-B666-47BF-AE03-FFE14CF5B3C7}"/>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a:latin typeface="Calibri" pitchFamily="34" charset="0"/>
                  </a:rPr>
                  <a:t>5</a:t>
                </a:r>
                <a:endParaRPr lang="en-SG" sz="1600">
                  <a:latin typeface="Calibri" pitchFamily="34" charset="0"/>
                </a:endParaRPr>
              </a:p>
            </p:txBody>
          </p:sp>
        </p:grpSp>
      </p:grpSp>
      <p:grpSp>
        <p:nvGrpSpPr>
          <p:cNvPr id="66" name="Group 38">
            <a:extLst>
              <a:ext uri="{FF2B5EF4-FFF2-40B4-BE49-F238E27FC236}">
                <a16:creationId xmlns:a16="http://schemas.microsoft.com/office/drawing/2014/main" id="{EFC63A8A-8EBB-47A0-9BE0-CAE17C8FCF26}"/>
              </a:ext>
            </a:extLst>
          </p:cNvPr>
          <p:cNvGrpSpPr>
            <a:grpSpLocks/>
          </p:cNvGrpSpPr>
          <p:nvPr/>
        </p:nvGrpSpPr>
        <p:grpSpPr bwMode="auto">
          <a:xfrm>
            <a:off x="5081588" y="3745461"/>
            <a:ext cx="530225" cy="649287"/>
            <a:chOff x="5081748" y="4046483"/>
            <a:chExt cx="530773" cy="648608"/>
          </a:xfrm>
        </p:grpSpPr>
        <p:cxnSp>
          <p:nvCxnSpPr>
            <p:cNvPr id="67" name="Straight Connector 30">
              <a:extLst>
                <a:ext uri="{FF2B5EF4-FFF2-40B4-BE49-F238E27FC236}">
                  <a16:creationId xmlns:a16="http://schemas.microsoft.com/office/drawing/2014/main" id="{614E9F85-0C2D-45D4-BD29-176B3A3D549E}"/>
                </a:ext>
              </a:extLst>
            </p:cNvPr>
            <p:cNvCxnSpPr>
              <a:cxnSpLocks noChangeShapeType="1"/>
            </p:cNvCxnSpPr>
            <p:nvPr/>
          </p:nvCxnSpPr>
          <p:spPr bwMode="auto">
            <a:xfrm rot="5400000">
              <a:off x="5087008" y="4056993"/>
              <a:ext cx="294289" cy="273269"/>
            </a:xfrm>
            <a:prstGeom prst="line">
              <a:avLst/>
            </a:prstGeom>
            <a:noFill/>
            <a:ln w="19050" cap="sq" algn="ctr">
              <a:solidFill>
                <a:srgbClr val="FF0000"/>
              </a:solidFill>
              <a:round/>
              <a:headEnd type="none" w="sm" len="sm"/>
              <a:tailEnd type="none" w="sm" len="sm"/>
            </a:ln>
          </p:spPr>
        </p:cxnSp>
        <p:sp>
          <p:nvSpPr>
            <p:cNvPr id="68" name="TextBox 31">
              <a:extLst>
                <a:ext uri="{FF2B5EF4-FFF2-40B4-BE49-F238E27FC236}">
                  <a16:creationId xmlns:a16="http://schemas.microsoft.com/office/drawing/2014/main" id="{D0971B3B-727A-4F8E-B744-CDE8CD4682E8}"/>
                </a:ext>
              </a:extLst>
            </p:cNvPr>
            <p:cNvSpPr txBox="1">
              <a:spLocks noChangeArrowheads="1"/>
            </p:cNvSpPr>
            <p:nvPr/>
          </p:nvSpPr>
          <p:spPr bwMode="auto">
            <a:xfrm>
              <a:off x="5081748" y="4356537"/>
              <a:ext cx="530773" cy="338554"/>
            </a:xfrm>
            <a:prstGeom prst="rect">
              <a:avLst/>
            </a:prstGeom>
            <a:noFill/>
            <a:ln w="9525">
              <a:noFill/>
              <a:miter lim="800000"/>
              <a:headEnd/>
              <a:tailEnd/>
            </a:ln>
          </p:spPr>
          <p:txBody>
            <a:bodyPr>
              <a:spAutoFit/>
            </a:bodyPr>
            <a:lstStyle/>
            <a:p>
              <a:pPr algn="ctr"/>
              <a:r>
                <a:rPr lang="en-US" sz="1600">
                  <a:latin typeface="Calibri" pitchFamily="34" charset="0"/>
                </a:rPr>
                <a:t>1</a:t>
              </a:r>
              <a:endParaRPr lang="en-SG" sz="1600">
                <a:latin typeface="Calibri" pitchFamily="34" charset="0"/>
              </a:endParaRPr>
            </a:p>
          </p:txBody>
        </p:sp>
      </p:grpSp>
      <p:grpSp>
        <p:nvGrpSpPr>
          <p:cNvPr id="69" name="Group 39">
            <a:extLst>
              <a:ext uri="{FF2B5EF4-FFF2-40B4-BE49-F238E27FC236}">
                <a16:creationId xmlns:a16="http://schemas.microsoft.com/office/drawing/2014/main" id="{13B1B267-DB7E-4629-9CA7-F390B2B0A3D7}"/>
              </a:ext>
            </a:extLst>
          </p:cNvPr>
          <p:cNvGrpSpPr>
            <a:grpSpLocks/>
          </p:cNvGrpSpPr>
          <p:nvPr/>
        </p:nvGrpSpPr>
        <p:grpSpPr bwMode="auto">
          <a:xfrm>
            <a:off x="6191250" y="3772448"/>
            <a:ext cx="530225" cy="647700"/>
            <a:chOff x="6190589" y="4072759"/>
            <a:chExt cx="530773" cy="648608"/>
          </a:xfrm>
        </p:grpSpPr>
        <p:cxnSp>
          <p:nvCxnSpPr>
            <p:cNvPr id="70" name="Straight Connector 32">
              <a:extLst>
                <a:ext uri="{FF2B5EF4-FFF2-40B4-BE49-F238E27FC236}">
                  <a16:creationId xmlns:a16="http://schemas.microsoft.com/office/drawing/2014/main" id="{AF064F1A-ED7E-4D4A-8531-A22054BCBC93}"/>
                </a:ext>
              </a:extLst>
            </p:cNvPr>
            <p:cNvCxnSpPr>
              <a:cxnSpLocks noChangeShapeType="1"/>
            </p:cNvCxnSpPr>
            <p:nvPr/>
          </p:nvCxnSpPr>
          <p:spPr bwMode="auto">
            <a:xfrm rot="5400000">
              <a:off x="6195849" y="4083269"/>
              <a:ext cx="294289" cy="273269"/>
            </a:xfrm>
            <a:prstGeom prst="line">
              <a:avLst/>
            </a:prstGeom>
            <a:noFill/>
            <a:ln w="19050" cap="sq" algn="ctr">
              <a:solidFill>
                <a:srgbClr val="FF0000"/>
              </a:solidFill>
              <a:round/>
              <a:headEnd type="none" w="sm" len="sm"/>
              <a:tailEnd type="none" w="sm" len="sm"/>
            </a:ln>
          </p:spPr>
        </p:cxnSp>
        <p:sp>
          <p:nvSpPr>
            <p:cNvPr id="71" name="TextBox 33">
              <a:extLst>
                <a:ext uri="{FF2B5EF4-FFF2-40B4-BE49-F238E27FC236}">
                  <a16:creationId xmlns:a16="http://schemas.microsoft.com/office/drawing/2014/main" id="{33F6A9EF-8028-4BB9-B7FE-6D5A6503EB77}"/>
                </a:ext>
              </a:extLst>
            </p:cNvPr>
            <p:cNvSpPr txBox="1">
              <a:spLocks noChangeArrowheads="1"/>
            </p:cNvSpPr>
            <p:nvPr/>
          </p:nvSpPr>
          <p:spPr bwMode="auto">
            <a:xfrm>
              <a:off x="6190589" y="4382813"/>
              <a:ext cx="530773" cy="338554"/>
            </a:xfrm>
            <a:prstGeom prst="rect">
              <a:avLst/>
            </a:prstGeom>
            <a:noFill/>
            <a:ln w="9525">
              <a:noFill/>
              <a:miter lim="800000"/>
              <a:headEnd/>
              <a:tailEnd/>
            </a:ln>
          </p:spPr>
          <p:txBody>
            <a:bodyPr>
              <a:spAutoFit/>
            </a:bodyPr>
            <a:lstStyle/>
            <a:p>
              <a:pPr algn="ctr"/>
              <a:r>
                <a:rPr lang="en-US" sz="1600">
                  <a:latin typeface="Calibri" pitchFamily="34" charset="0"/>
                </a:rPr>
                <a:t>10</a:t>
              </a:r>
              <a:endParaRPr lang="en-SG" sz="1600">
                <a:latin typeface="Calibri" pitchFamily="34" charset="0"/>
              </a:endParaRPr>
            </a:p>
          </p:txBody>
        </p:sp>
      </p:grpSp>
      <p:grpSp>
        <p:nvGrpSpPr>
          <p:cNvPr id="72" name="Group 40">
            <a:extLst>
              <a:ext uri="{FF2B5EF4-FFF2-40B4-BE49-F238E27FC236}">
                <a16:creationId xmlns:a16="http://schemas.microsoft.com/office/drawing/2014/main" id="{A75039B9-1186-41BE-8F90-E0282EDCFD17}"/>
              </a:ext>
            </a:extLst>
          </p:cNvPr>
          <p:cNvGrpSpPr>
            <a:grpSpLocks/>
          </p:cNvGrpSpPr>
          <p:nvPr/>
        </p:nvGrpSpPr>
        <p:grpSpPr bwMode="auto">
          <a:xfrm>
            <a:off x="7167563" y="3761336"/>
            <a:ext cx="531812" cy="647700"/>
            <a:chOff x="7168052" y="4062248"/>
            <a:chExt cx="530773" cy="648608"/>
          </a:xfrm>
        </p:grpSpPr>
        <p:cxnSp>
          <p:nvCxnSpPr>
            <p:cNvPr id="73" name="Straight Connector 34">
              <a:extLst>
                <a:ext uri="{FF2B5EF4-FFF2-40B4-BE49-F238E27FC236}">
                  <a16:creationId xmlns:a16="http://schemas.microsoft.com/office/drawing/2014/main" id="{5CF6C453-8B2A-4DB2-AFD1-1FE7E26FED79}"/>
                </a:ext>
              </a:extLst>
            </p:cNvPr>
            <p:cNvCxnSpPr>
              <a:cxnSpLocks noChangeShapeType="1"/>
            </p:cNvCxnSpPr>
            <p:nvPr/>
          </p:nvCxnSpPr>
          <p:spPr bwMode="auto">
            <a:xfrm rot="5400000">
              <a:off x="7173312" y="4072758"/>
              <a:ext cx="294289" cy="273269"/>
            </a:xfrm>
            <a:prstGeom prst="line">
              <a:avLst/>
            </a:prstGeom>
            <a:noFill/>
            <a:ln w="19050" cap="sq" algn="ctr">
              <a:solidFill>
                <a:srgbClr val="FF0000"/>
              </a:solidFill>
              <a:round/>
              <a:headEnd type="none" w="sm" len="sm"/>
              <a:tailEnd type="none" w="sm" len="sm"/>
            </a:ln>
          </p:spPr>
        </p:cxnSp>
        <p:sp>
          <p:nvSpPr>
            <p:cNvPr id="74" name="TextBox 35">
              <a:extLst>
                <a:ext uri="{FF2B5EF4-FFF2-40B4-BE49-F238E27FC236}">
                  <a16:creationId xmlns:a16="http://schemas.microsoft.com/office/drawing/2014/main" id="{AEBDAC6E-5A27-4BBC-9472-53941F731007}"/>
                </a:ext>
              </a:extLst>
            </p:cNvPr>
            <p:cNvSpPr txBox="1">
              <a:spLocks noChangeArrowheads="1"/>
            </p:cNvSpPr>
            <p:nvPr/>
          </p:nvSpPr>
          <p:spPr bwMode="auto">
            <a:xfrm>
              <a:off x="7168052" y="4372302"/>
              <a:ext cx="530773" cy="338554"/>
            </a:xfrm>
            <a:prstGeom prst="rect">
              <a:avLst/>
            </a:prstGeom>
            <a:noFill/>
            <a:ln w="9525">
              <a:noFill/>
              <a:miter lim="800000"/>
              <a:headEnd/>
              <a:tailEnd/>
            </a:ln>
          </p:spPr>
          <p:txBody>
            <a:bodyPr>
              <a:spAutoFit/>
            </a:bodyPr>
            <a:lstStyle/>
            <a:p>
              <a:pPr algn="ctr"/>
              <a:r>
                <a:rPr lang="en-US" sz="1600" dirty="0">
                  <a:latin typeface="Calibri" pitchFamily="34" charset="0"/>
                </a:rPr>
                <a:t>16</a:t>
              </a:r>
              <a:endParaRPr lang="en-SG" sz="1600" dirty="0">
                <a:latin typeface="Calibri" pitchFamily="34" charset="0"/>
              </a:endParaRPr>
            </a:p>
          </p:txBody>
        </p:sp>
      </p:grpSp>
      <p:cxnSp>
        <p:nvCxnSpPr>
          <p:cNvPr id="75" name="Straight Arrow Connector 74">
            <a:extLst>
              <a:ext uri="{FF2B5EF4-FFF2-40B4-BE49-F238E27FC236}">
                <a16:creationId xmlns:a16="http://schemas.microsoft.com/office/drawing/2014/main" id="{BE821B99-C4B1-4DCE-B6E0-0A4BEEFD9621}"/>
              </a:ext>
            </a:extLst>
          </p:cNvPr>
          <p:cNvCxnSpPr/>
          <p:nvPr/>
        </p:nvCxnSpPr>
        <p:spPr bwMode="auto">
          <a:xfrm flipH="1">
            <a:off x="7890933" y="5407378"/>
            <a:ext cx="666046"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76" name="Straight Arrow Connector 75">
            <a:extLst>
              <a:ext uri="{FF2B5EF4-FFF2-40B4-BE49-F238E27FC236}">
                <a16:creationId xmlns:a16="http://schemas.microsoft.com/office/drawing/2014/main" id="{BF16F9ED-5B80-471B-9B15-7C0E67ADD411}"/>
              </a:ext>
            </a:extLst>
          </p:cNvPr>
          <p:cNvCxnSpPr/>
          <p:nvPr/>
        </p:nvCxnSpPr>
        <p:spPr bwMode="auto">
          <a:xfrm>
            <a:off x="993422" y="2460978"/>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77" name="Straight Arrow Connector 76">
            <a:extLst>
              <a:ext uri="{FF2B5EF4-FFF2-40B4-BE49-F238E27FC236}">
                <a16:creationId xmlns:a16="http://schemas.microsoft.com/office/drawing/2014/main" id="{78282B9E-3B9A-42BA-A727-0C5047AFA33E}"/>
              </a:ext>
            </a:extLst>
          </p:cNvPr>
          <p:cNvCxnSpPr/>
          <p:nvPr/>
        </p:nvCxnSpPr>
        <p:spPr bwMode="auto">
          <a:xfrm>
            <a:off x="993422" y="2681112"/>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78" name="Straight Arrow Connector 77">
            <a:extLst>
              <a:ext uri="{FF2B5EF4-FFF2-40B4-BE49-F238E27FC236}">
                <a16:creationId xmlns:a16="http://schemas.microsoft.com/office/drawing/2014/main" id="{659153DA-4003-45B4-8444-90E38D2A601B}"/>
              </a:ext>
            </a:extLst>
          </p:cNvPr>
          <p:cNvCxnSpPr/>
          <p:nvPr/>
        </p:nvCxnSpPr>
        <p:spPr bwMode="auto">
          <a:xfrm>
            <a:off x="412044" y="3905957"/>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79" name="Straight Arrow Connector 78">
            <a:extLst>
              <a:ext uri="{FF2B5EF4-FFF2-40B4-BE49-F238E27FC236}">
                <a16:creationId xmlns:a16="http://schemas.microsoft.com/office/drawing/2014/main" id="{387D3725-0860-427B-B43B-B971ADF42F9D}"/>
              </a:ext>
            </a:extLst>
          </p:cNvPr>
          <p:cNvCxnSpPr/>
          <p:nvPr/>
        </p:nvCxnSpPr>
        <p:spPr bwMode="auto">
          <a:xfrm>
            <a:off x="948267" y="4137379"/>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80" name="Straight Arrow Connector 79">
            <a:extLst>
              <a:ext uri="{FF2B5EF4-FFF2-40B4-BE49-F238E27FC236}">
                <a16:creationId xmlns:a16="http://schemas.microsoft.com/office/drawing/2014/main" id="{52896847-129E-41DD-8038-86C4939EAD86}"/>
              </a:ext>
            </a:extLst>
          </p:cNvPr>
          <p:cNvCxnSpPr/>
          <p:nvPr/>
        </p:nvCxnSpPr>
        <p:spPr bwMode="auto">
          <a:xfrm>
            <a:off x="948267" y="4402668"/>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81" name="Straight Arrow Connector 80">
            <a:extLst>
              <a:ext uri="{FF2B5EF4-FFF2-40B4-BE49-F238E27FC236}">
                <a16:creationId xmlns:a16="http://schemas.microsoft.com/office/drawing/2014/main" id="{D372EE81-E967-4F8F-AE6A-00D6F4A7D213}"/>
              </a:ext>
            </a:extLst>
          </p:cNvPr>
          <p:cNvCxnSpPr/>
          <p:nvPr/>
        </p:nvCxnSpPr>
        <p:spPr bwMode="auto">
          <a:xfrm>
            <a:off x="948267" y="4656668"/>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82" name="Straight Arrow Connector 81">
            <a:extLst>
              <a:ext uri="{FF2B5EF4-FFF2-40B4-BE49-F238E27FC236}">
                <a16:creationId xmlns:a16="http://schemas.microsoft.com/office/drawing/2014/main" id="{76FC579E-0F9B-4190-BF7A-B659FF7899E1}"/>
              </a:ext>
            </a:extLst>
          </p:cNvPr>
          <p:cNvCxnSpPr/>
          <p:nvPr/>
        </p:nvCxnSpPr>
        <p:spPr bwMode="auto">
          <a:xfrm>
            <a:off x="948267" y="4899379"/>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83" name="Straight Arrow Connector 82">
            <a:extLst>
              <a:ext uri="{FF2B5EF4-FFF2-40B4-BE49-F238E27FC236}">
                <a16:creationId xmlns:a16="http://schemas.microsoft.com/office/drawing/2014/main" id="{FC71F764-7DD9-4BA3-8974-D7384713C8E7}"/>
              </a:ext>
            </a:extLst>
          </p:cNvPr>
          <p:cNvCxnSpPr/>
          <p:nvPr/>
        </p:nvCxnSpPr>
        <p:spPr bwMode="auto">
          <a:xfrm>
            <a:off x="993422" y="2935112"/>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84" name="Straight Arrow Connector 83">
            <a:extLst>
              <a:ext uri="{FF2B5EF4-FFF2-40B4-BE49-F238E27FC236}">
                <a16:creationId xmlns:a16="http://schemas.microsoft.com/office/drawing/2014/main" id="{D1881B48-9514-4A88-AD89-919A1DB0B520}"/>
              </a:ext>
            </a:extLst>
          </p:cNvPr>
          <p:cNvCxnSpPr/>
          <p:nvPr/>
        </p:nvCxnSpPr>
        <p:spPr bwMode="auto">
          <a:xfrm flipH="1">
            <a:off x="7890933" y="5683956"/>
            <a:ext cx="666046"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sp>
        <p:nvSpPr>
          <p:cNvPr id="85" name="Slide Number Placeholder 6">
            <a:extLst>
              <a:ext uri="{FF2B5EF4-FFF2-40B4-BE49-F238E27FC236}">
                <a16:creationId xmlns:a16="http://schemas.microsoft.com/office/drawing/2014/main" id="{BFFE02E1-6155-4512-8D9B-6E5D66AD7366}"/>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38</a:t>
            </a:fld>
            <a:endParaRPr dirty="0"/>
          </a:p>
        </p:txBody>
      </p:sp>
    </p:spTree>
    <p:extLst>
      <p:ext uri="{BB962C8B-B14F-4D97-AF65-F5344CB8AC3E}">
        <p14:creationId xmlns:p14="http://schemas.microsoft.com/office/powerpoint/2010/main" val="35556272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dissolve">
                                      <p:cBhvr>
                                        <p:cTn id="12" dur="500"/>
                                        <p:tgtEl>
                                          <p:spTgt spid="76"/>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dissolv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nodeType="clickEffect">
                                  <p:stCondLst>
                                    <p:cond delay="0"/>
                                  </p:stCondLst>
                                  <p:childTnLst>
                                    <p:animEffect transition="out" filter="dissolve">
                                      <p:cBhvr>
                                        <p:cTn id="20" dur="500"/>
                                        <p:tgtEl>
                                          <p:spTgt spid="76"/>
                                        </p:tgtEl>
                                      </p:cBhvr>
                                    </p:animEffect>
                                    <p:set>
                                      <p:cBhvr>
                                        <p:cTn id="21" dur="1" fill="hold">
                                          <p:stCondLst>
                                            <p:cond delay="499"/>
                                          </p:stCondLst>
                                        </p:cTn>
                                        <p:tgtEl>
                                          <p:spTgt spid="76"/>
                                        </p:tgtEl>
                                        <p:attrNameLst>
                                          <p:attrName>style.visibility</p:attrName>
                                        </p:attrNameLst>
                                      </p:cBhvr>
                                      <p:to>
                                        <p:strVal val="hidden"/>
                                      </p:to>
                                    </p:se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dissolve">
                                      <p:cBhvr>
                                        <p:cTn id="25" dur="500"/>
                                        <p:tgtEl>
                                          <p:spTgt spid="77"/>
                                        </p:tgtEl>
                                      </p:cBhvr>
                                    </p:animEffect>
                                  </p:childTnLst>
                                </p:cTn>
                              </p:par>
                            </p:childTnLst>
                          </p:cTn>
                        </p:par>
                        <p:par>
                          <p:cTn id="26" fill="hold">
                            <p:stCondLst>
                              <p:cond delay="1000"/>
                            </p:stCondLst>
                            <p:childTnLst>
                              <p:par>
                                <p:cTn id="27" presetID="9" presetClass="entr" presetSubtype="0" fill="hold" nodeType="afterEffect">
                                  <p:stCondLst>
                                    <p:cond delay="0"/>
                                  </p:stCondLst>
                                  <p:childTnLst>
                                    <p:set>
                                      <p:cBhvr>
                                        <p:cTn id="28" dur="1" fill="hold">
                                          <p:stCondLst>
                                            <p:cond delay="0"/>
                                          </p:stCondLst>
                                        </p:cTn>
                                        <p:tgtEl>
                                          <p:spTgt spid="78"/>
                                        </p:tgtEl>
                                        <p:attrNameLst>
                                          <p:attrName>style.visibility</p:attrName>
                                        </p:attrNameLst>
                                      </p:cBhvr>
                                      <p:to>
                                        <p:strVal val="visible"/>
                                      </p:to>
                                    </p:set>
                                    <p:animEffect transition="in" filter="dissolve">
                                      <p:cBhvr>
                                        <p:cTn id="29" dur="500"/>
                                        <p:tgtEl>
                                          <p:spTgt spid="78"/>
                                        </p:tgtEl>
                                      </p:cBhvr>
                                    </p:animEffect>
                                  </p:childTnLst>
                                </p:cTn>
                              </p:par>
                            </p:childTnLst>
                          </p:cTn>
                        </p:par>
                        <p:par>
                          <p:cTn id="30" fill="hold">
                            <p:stCondLst>
                              <p:cond delay="1500"/>
                            </p:stCondLst>
                            <p:childTnLst>
                              <p:par>
                                <p:cTn id="31" presetID="9" presetClass="entr" presetSubtype="0" fill="hold" nodeType="after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dissolve">
                                      <p:cBhvr>
                                        <p:cTn id="33" dur="500"/>
                                        <p:tgtEl>
                                          <p:spTgt spid="5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nodeType="clickEffect">
                                  <p:stCondLst>
                                    <p:cond delay="0"/>
                                  </p:stCondLst>
                                  <p:childTnLst>
                                    <p:animEffect transition="out" filter="dissolve">
                                      <p:cBhvr>
                                        <p:cTn id="37" dur="500"/>
                                        <p:tgtEl>
                                          <p:spTgt spid="78"/>
                                        </p:tgtEl>
                                      </p:cBhvr>
                                    </p:animEffect>
                                    <p:set>
                                      <p:cBhvr>
                                        <p:cTn id="38" dur="1" fill="hold">
                                          <p:stCondLst>
                                            <p:cond delay="499"/>
                                          </p:stCondLst>
                                        </p:cTn>
                                        <p:tgtEl>
                                          <p:spTgt spid="78"/>
                                        </p:tgtEl>
                                        <p:attrNameLst>
                                          <p:attrName>style.visibility</p:attrName>
                                        </p:attrNameLst>
                                      </p:cBhvr>
                                      <p:to>
                                        <p:strVal val="hidden"/>
                                      </p:to>
                                    </p:set>
                                  </p:childTnLst>
                                </p:cTn>
                              </p:par>
                            </p:childTnLst>
                          </p:cTn>
                        </p:par>
                        <p:par>
                          <p:cTn id="39" fill="hold">
                            <p:stCondLst>
                              <p:cond delay="500"/>
                            </p:stCondLst>
                            <p:childTnLst>
                              <p:par>
                                <p:cTn id="40" presetID="9" presetClass="entr" presetSubtype="0" fill="hold" nodeType="after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dissolve">
                                      <p:cBhvr>
                                        <p:cTn id="42" dur="500"/>
                                        <p:tgtEl>
                                          <p:spTgt spid="79"/>
                                        </p:tgtEl>
                                      </p:cBhvr>
                                    </p:animEffect>
                                  </p:childTnLst>
                                </p:cTn>
                              </p:par>
                            </p:childTnLst>
                          </p:cTn>
                        </p:par>
                        <p:par>
                          <p:cTn id="43" fill="hold">
                            <p:stCondLst>
                              <p:cond delay="1000"/>
                            </p:stCondLst>
                            <p:childTnLst>
                              <p:par>
                                <p:cTn id="44" presetID="9" presetClass="entr" presetSubtype="0" fill="hold" nodeType="after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dissolve">
                                      <p:cBhvr>
                                        <p:cTn id="46" dur="500"/>
                                        <p:tgtEl>
                                          <p:spTgt spid="6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nodeType="clickEffect">
                                  <p:stCondLst>
                                    <p:cond delay="0"/>
                                  </p:stCondLst>
                                  <p:childTnLst>
                                    <p:animEffect transition="out" filter="dissolve">
                                      <p:cBhvr>
                                        <p:cTn id="50" dur="500"/>
                                        <p:tgtEl>
                                          <p:spTgt spid="79"/>
                                        </p:tgtEl>
                                      </p:cBhvr>
                                    </p:animEffect>
                                    <p:set>
                                      <p:cBhvr>
                                        <p:cTn id="51" dur="1" fill="hold">
                                          <p:stCondLst>
                                            <p:cond delay="499"/>
                                          </p:stCondLst>
                                        </p:cTn>
                                        <p:tgtEl>
                                          <p:spTgt spid="79"/>
                                        </p:tgtEl>
                                        <p:attrNameLst>
                                          <p:attrName>style.visibility</p:attrName>
                                        </p:attrNameLst>
                                      </p:cBhvr>
                                      <p:to>
                                        <p:strVal val="hidden"/>
                                      </p:to>
                                    </p:set>
                                  </p:childTnLst>
                                </p:cTn>
                              </p:par>
                            </p:childTnLst>
                          </p:cTn>
                        </p:par>
                        <p:par>
                          <p:cTn id="52" fill="hold">
                            <p:stCondLst>
                              <p:cond delay="500"/>
                            </p:stCondLst>
                            <p:childTnLst>
                              <p:par>
                                <p:cTn id="53" presetID="9" presetClass="entr" presetSubtype="0" fill="hold" nodeType="afterEffect">
                                  <p:stCondLst>
                                    <p:cond delay="0"/>
                                  </p:stCondLst>
                                  <p:childTnLst>
                                    <p:set>
                                      <p:cBhvr>
                                        <p:cTn id="54" dur="1" fill="hold">
                                          <p:stCondLst>
                                            <p:cond delay="0"/>
                                          </p:stCondLst>
                                        </p:cTn>
                                        <p:tgtEl>
                                          <p:spTgt spid="80"/>
                                        </p:tgtEl>
                                        <p:attrNameLst>
                                          <p:attrName>style.visibility</p:attrName>
                                        </p:attrNameLst>
                                      </p:cBhvr>
                                      <p:to>
                                        <p:strVal val="visible"/>
                                      </p:to>
                                    </p:set>
                                    <p:animEffect transition="in" filter="dissolve">
                                      <p:cBhvr>
                                        <p:cTn id="55" dur="500"/>
                                        <p:tgtEl>
                                          <p:spTgt spid="80"/>
                                        </p:tgtEl>
                                      </p:cBhvr>
                                    </p:animEffect>
                                  </p:childTnLst>
                                </p:cTn>
                              </p:par>
                            </p:childTnLst>
                          </p:cTn>
                        </p:par>
                        <p:par>
                          <p:cTn id="56" fill="hold">
                            <p:stCondLst>
                              <p:cond delay="1000"/>
                            </p:stCondLst>
                            <p:childTnLst>
                              <p:par>
                                <p:cTn id="57" presetID="9" presetClass="entr" presetSubtype="0" fill="hold" nodeType="after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dissolve">
                                      <p:cBhvr>
                                        <p:cTn id="59" dur="500"/>
                                        <p:tgtEl>
                                          <p:spTgt spid="69"/>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xit" presetSubtype="0" fill="hold" nodeType="clickEffect">
                                  <p:stCondLst>
                                    <p:cond delay="0"/>
                                  </p:stCondLst>
                                  <p:childTnLst>
                                    <p:animEffect transition="out" filter="dissolve">
                                      <p:cBhvr>
                                        <p:cTn id="63" dur="500"/>
                                        <p:tgtEl>
                                          <p:spTgt spid="80"/>
                                        </p:tgtEl>
                                      </p:cBhvr>
                                    </p:animEffect>
                                    <p:set>
                                      <p:cBhvr>
                                        <p:cTn id="64" dur="1" fill="hold">
                                          <p:stCondLst>
                                            <p:cond delay="499"/>
                                          </p:stCondLst>
                                        </p:cTn>
                                        <p:tgtEl>
                                          <p:spTgt spid="80"/>
                                        </p:tgtEl>
                                        <p:attrNameLst>
                                          <p:attrName>style.visibility</p:attrName>
                                        </p:attrNameLst>
                                      </p:cBhvr>
                                      <p:to>
                                        <p:strVal val="hidden"/>
                                      </p:to>
                                    </p:set>
                                  </p:childTnLst>
                                </p:cTn>
                              </p:par>
                            </p:childTnLst>
                          </p:cTn>
                        </p:par>
                        <p:par>
                          <p:cTn id="65" fill="hold">
                            <p:stCondLst>
                              <p:cond delay="500"/>
                            </p:stCondLst>
                            <p:childTnLst>
                              <p:par>
                                <p:cTn id="66" presetID="9" presetClass="entr" presetSubtype="0" fill="hold" nodeType="afterEffect">
                                  <p:stCondLst>
                                    <p:cond delay="0"/>
                                  </p:stCondLst>
                                  <p:childTnLst>
                                    <p:set>
                                      <p:cBhvr>
                                        <p:cTn id="67" dur="1" fill="hold">
                                          <p:stCondLst>
                                            <p:cond delay="0"/>
                                          </p:stCondLst>
                                        </p:cTn>
                                        <p:tgtEl>
                                          <p:spTgt spid="81"/>
                                        </p:tgtEl>
                                        <p:attrNameLst>
                                          <p:attrName>style.visibility</p:attrName>
                                        </p:attrNameLst>
                                      </p:cBhvr>
                                      <p:to>
                                        <p:strVal val="visible"/>
                                      </p:to>
                                    </p:set>
                                    <p:animEffect transition="in" filter="dissolve">
                                      <p:cBhvr>
                                        <p:cTn id="68" dur="500"/>
                                        <p:tgtEl>
                                          <p:spTgt spid="81"/>
                                        </p:tgtEl>
                                      </p:cBhvr>
                                    </p:animEffect>
                                  </p:childTnLst>
                                </p:cTn>
                              </p:par>
                            </p:childTnLst>
                          </p:cTn>
                        </p:par>
                        <p:par>
                          <p:cTn id="69" fill="hold">
                            <p:stCondLst>
                              <p:cond delay="1000"/>
                            </p:stCondLst>
                            <p:childTnLst>
                              <p:par>
                                <p:cTn id="70" presetID="9" presetClass="entr" presetSubtype="0" fill="hold" nodeType="afterEffect">
                                  <p:stCondLst>
                                    <p:cond delay="0"/>
                                  </p:stCondLst>
                                  <p:childTnLst>
                                    <p:set>
                                      <p:cBhvr>
                                        <p:cTn id="71" dur="1" fill="hold">
                                          <p:stCondLst>
                                            <p:cond delay="0"/>
                                          </p:stCondLst>
                                        </p:cTn>
                                        <p:tgtEl>
                                          <p:spTgt spid="72"/>
                                        </p:tgtEl>
                                        <p:attrNameLst>
                                          <p:attrName>style.visibility</p:attrName>
                                        </p:attrNameLst>
                                      </p:cBhvr>
                                      <p:to>
                                        <p:strVal val="visible"/>
                                      </p:to>
                                    </p:set>
                                    <p:animEffect transition="in" filter="dissolve">
                                      <p:cBhvr>
                                        <p:cTn id="72" dur="500"/>
                                        <p:tgtEl>
                                          <p:spTgt spid="7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xit" presetSubtype="0" fill="hold" nodeType="clickEffect">
                                  <p:stCondLst>
                                    <p:cond delay="0"/>
                                  </p:stCondLst>
                                  <p:childTnLst>
                                    <p:animEffect transition="out" filter="dissolve">
                                      <p:cBhvr>
                                        <p:cTn id="76" dur="500"/>
                                        <p:tgtEl>
                                          <p:spTgt spid="81"/>
                                        </p:tgtEl>
                                      </p:cBhvr>
                                    </p:animEffect>
                                    <p:set>
                                      <p:cBhvr>
                                        <p:cTn id="77" dur="1" fill="hold">
                                          <p:stCondLst>
                                            <p:cond delay="499"/>
                                          </p:stCondLst>
                                        </p:cTn>
                                        <p:tgtEl>
                                          <p:spTgt spid="81"/>
                                        </p:tgtEl>
                                        <p:attrNameLst>
                                          <p:attrName>style.visibility</p:attrName>
                                        </p:attrNameLst>
                                      </p:cBhvr>
                                      <p:to>
                                        <p:strVal val="hidden"/>
                                      </p:to>
                                    </p:set>
                                  </p:childTnLst>
                                </p:cTn>
                              </p:par>
                            </p:childTnLst>
                          </p:cTn>
                        </p:par>
                        <p:par>
                          <p:cTn id="78" fill="hold">
                            <p:stCondLst>
                              <p:cond delay="500"/>
                            </p:stCondLst>
                            <p:childTnLst>
                              <p:par>
                                <p:cTn id="79" presetID="9" presetClass="entr" presetSubtype="0" fill="hold" nodeType="afterEffect">
                                  <p:stCondLst>
                                    <p:cond delay="0"/>
                                  </p:stCondLst>
                                  <p:childTnLst>
                                    <p:set>
                                      <p:cBhvr>
                                        <p:cTn id="80" dur="1" fill="hold">
                                          <p:stCondLst>
                                            <p:cond delay="0"/>
                                          </p:stCondLst>
                                        </p:cTn>
                                        <p:tgtEl>
                                          <p:spTgt spid="82"/>
                                        </p:tgtEl>
                                        <p:attrNameLst>
                                          <p:attrName>style.visibility</p:attrName>
                                        </p:attrNameLst>
                                      </p:cBhvr>
                                      <p:to>
                                        <p:strVal val="visible"/>
                                      </p:to>
                                    </p:set>
                                    <p:animEffect transition="in" filter="dissolve">
                                      <p:cBhvr>
                                        <p:cTn id="81" dur="500"/>
                                        <p:tgtEl>
                                          <p:spTgt spid="82"/>
                                        </p:tgtEl>
                                      </p:cBhvr>
                                    </p:animEffect>
                                  </p:childTnLst>
                                </p:cTn>
                              </p:par>
                            </p:childTnLst>
                          </p:cTn>
                        </p:par>
                        <p:par>
                          <p:cTn id="82" fill="hold">
                            <p:stCondLst>
                              <p:cond delay="1000"/>
                            </p:stCondLst>
                            <p:childTnLst>
                              <p:par>
                                <p:cTn id="83" presetID="9" presetClass="entr" presetSubtype="0" fill="hold" nodeType="afterEffect">
                                  <p:stCondLst>
                                    <p:cond delay="0"/>
                                  </p:stCondLst>
                                  <p:childTnLst>
                                    <p:set>
                                      <p:cBhvr>
                                        <p:cTn id="84" dur="1" fill="hold">
                                          <p:stCondLst>
                                            <p:cond delay="0"/>
                                          </p:stCondLst>
                                        </p:cTn>
                                        <p:tgtEl>
                                          <p:spTgt spid="75"/>
                                        </p:tgtEl>
                                        <p:attrNameLst>
                                          <p:attrName>style.visibility</p:attrName>
                                        </p:attrNameLst>
                                      </p:cBhvr>
                                      <p:to>
                                        <p:strVal val="visible"/>
                                      </p:to>
                                    </p:set>
                                    <p:animEffect transition="in" filter="dissolve">
                                      <p:cBhvr>
                                        <p:cTn id="85" dur="500"/>
                                        <p:tgtEl>
                                          <p:spTgt spid="75"/>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nodeType="clickEffect">
                                  <p:stCondLst>
                                    <p:cond delay="0"/>
                                  </p:stCondLst>
                                  <p:childTnLst>
                                    <p:animEffect transition="out" filter="dissolve">
                                      <p:cBhvr>
                                        <p:cTn id="89" dur="500"/>
                                        <p:tgtEl>
                                          <p:spTgt spid="82"/>
                                        </p:tgtEl>
                                      </p:cBhvr>
                                    </p:animEffect>
                                    <p:set>
                                      <p:cBhvr>
                                        <p:cTn id="90" dur="1" fill="hold">
                                          <p:stCondLst>
                                            <p:cond delay="499"/>
                                          </p:stCondLst>
                                        </p:cTn>
                                        <p:tgtEl>
                                          <p:spTgt spid="82"/>
                                        </p:tgtEl>
                                        <p:attrNameLst>
                                          <p:attrName>style.visibility</p:attrName>
                                        </p:attrNameLst>
                                      </p:cBhvr>
                                      <p:to>
                                        <p:strVal val="hidden"/>
                                      </p:to>
                                    </p:set>
                                  </p:childTnLst>
                                </p:cTn>
                              </p:par>
                            </p:childTnLst>
                          </p:cTn>
                        </p:par>
                        <p:par>
                          <p:cTn id="91" fill="hold">
                            <p:stCondLst>
                              <p:cond delay="500"/>
                            </p:stCondLst>
                            <p:childTnLst>
                              <p:par>
                                <p:cTn id="92" presetID="9" presetClass="exit" presetSubtype="0" fill="hold" nodeType="afterEffect">
                                  <p:stCondLst>
                                    <p:cond delay="0"/>
                                  </p:stCondLst>
                                  <p:childTnLst>
                                    <p:animEffect transition="out" filter="dissolve">
                                      <p:cBhvr>
                                        <p:cTn id="93" dur="500"/>
                                        <p:tgtEl>
                                          <p:spTgt spid="77"/>
                                        </p:tgtEl>
                                      </p:cBhvr>
                                    </p:animEffect>
                                    <p:set>
                                      <p:cBhvr>
                                        <p:cTn id="94" dur="1" fill="hold">
                                          <p:stCondLst>
                                            <p:cond delay="499"/>
                                          </p:stCondLst>
                                        </p:cTn>
                                        <p:tgtEl>
                                          <p:spTgt spid="77"/>
                                        </p:tgtEl>
                                        <p:attrNameLst>
                                          <p:attrName>style.visibility</p:attrName>
                                        </p:attrNameLst>
                                      </p:cBhvr>
                                      <p:to>
                                        <p:strVal val="hidden"/>
                                      </p:to>
                                    </p:set>
                                  </p:childTnLst>
                                </p:cTn>
                              </p:par>
                            </p:childTnLst>
                          </p:cTn>
                        </p:par>
                        <p:par>
                          <p:cTn id="95" fill="hold">
                            <p:stCondLst>
                              <p:cond delay="1000"/>
                            </p:stCondLst>
                            <p:childTnLst>
                              <p:par>
                                <p:cTn id="96" presetID="9" presetClass="exit" presetSubtype="0" fill="hold" nodeType="afterEffect">
                                  <p:stCondLst>
                                    <p:cond delay="0"/>
                                  </p:stCondLst>
                                  <p:childTnLst>
                                    <p:animEffect transition="out" filter="dissolve">
                                      <p:cBhvr>
                                        <p:cTn id="97" dur="500"/>
                                        <p:tgtEl>
                                          <p:spTgt spid="75"/>
                                        </p:tgtEl>
                                      </p:cBhvr>
                                    </p:animEffect>
                                    <p:set>
                                      <p:cBhvr>
                                        <p:cTn id="98" dur="1" fill="hold">
                                          <p:stCondLst>
                                            <p:cond delay="499"/>
                                          </p:stCondLst>
                                        </p:cTn>
                                        <p:tgtEl>
                                          <p:spTgt spid="75"/>
                                        </p:tgtEl>
                                        <p:attrNameLst>
                                          <p:attrName>style.visibility</p:attrName>
                                        </p:attrNameLst>
                                      </p:cBhvr>
                                      <p:to>
                                        <p:strVal val="hidden"/>
                                      </p:to>
                                    </p:set>
                                  </p:childTnLst>
                                </p:cTn>
                              </p:par>
                            </p:childTnLst>
                          </p:cTn>
                        </p:par>
                        <p:par>
                          <p:cTn id="99" fill="hold">
                            <p:stCondLst>
                              <p:cond delay="1500"/>
                            </p:stCondLst>
                            <p:childTnLst>
                              <p:par>
                                <p:cTn id="100" presetID="9" presetClass="entr" presetSubtype="0" fill="hold" nodeType="afterEffect">
                                  <p:stCondLst>
                                    <p:cond delay="0"/>
                                  </p:stCondLst>
                                  <p:childTnLst>
                                    <p:set>
                                      <p:cBhvr>
                                        <p:cTn id="101" dur="1" fill="hold">
                                          <p:stCondLst>
                                            <p:cond delay="0"/>
                                          </p:stCondLst>
                                        </p:cTn>
                                        <p:tgtEl>
                                          <p:spTgt spid="83"/>
                                        </p:tgtEl>
                                        <p:attrNameLst>
                                          <p:attrName>style.visibility</p:attrName>
                                        </p:attrNameLst>
                                      </p:cBhvr>
                                      <p:to>
                                        <p:strVal val="visible"/>
                                      </p:to>
                                    </p:set>
                                    <p:animEffect transition="in" filter="dissolve">
                                      <p:cBhvr>
                                        <p:cTn id="102" dur="500"/>
                                        <p:tgtEl>
                                          <p:spTgt spid="83"/>
                                        </p:tgtEl>
                                      </p:cBhvr>
                                    </p:animEffect>
                                  </p:childTnLst>
                                </p:cTn>
                              </p:par>
                            </p:childTnLst>
                          </p:cTn>
                        </p:par>
                        <p:par>
                          <p:cTn id="103" fill="hold">
                            <p:stCondLst>
                              <p:cond delay="2000"/>
                            </p:stCondLst>
                            <p:childTnLst>
                              <p:par>
                                <p:cTn id="104" presetID="9" presetClass="entr" presetSubtype="0" fill="hold" nodeType="afterEffect">
                                  <p:stCondLst>
                                    <p:cond delay="0"/>
                                  </p:stCondLst>
                                  <p:childTnLst>
                                    <p:set>
                                      <p:cBhvr>
                                        <p:cTn id="105" dur="1" fill="hold">
                                          <p:stCondLst>
                                            <p:cond delay="0"/>
                                          </p:stCondLst>
                                        </p:cTn>
                                        <p:tgtEl>
                                          <p:spTgt spid="84"/>
                                        </p:tgtEl>
                                        <p:attrNameLst>
                                          <p:attrName>style.visibility</p:attrName>
                                        </p:attrNameLst>
                                      </p:cBhvr>
                                      <p:to>
                                        <p:strVal val="visible"/>
                                      </p:to>
                                    </p:set>
                                    <p:animEffect transition="in" filter="dissolve">
                                      <p:cBhvr>
                                        <p:cTn id="10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5.2 Examples (2/4)</a:t>
            </a:r>
            <a:endParaRPr lang="en-US" sz="3600" dirty="0">
              <a:solidFill>
                <a:srgbClr val="C00000"/>
              </a:solidFill>
              <a:latin typeface="+mn-lt"/>
            </a:endParaRPr>
          </a:p>
        </p:txBody>
      </p:sp>
      <p:grpSp>
        <p:nvGrpSpPr>
          <p:cNvPr id="85" name="Group 84">
            <a:extLst>
              <a:ext uri="{FF2B5EF4-FFF2-40B4-BE49-F238E27FC236}">
                <a16:creationId xmlns:a16="http://schemas.microsoft.com/office/drawing/2014/main" id="{2AB095EE-CFE1-4ADA-83FC-FA0816006DA1}"/>
              </a:ext>
            </a:extLst>
          </p:cNvPr>
          <p:cNvGrpSpPr/>
          <p:nvPr/>
        </p:nvGrpSpPr>
        <p:grpSpPr>
          <a:xfrm>
            <a:off x="846138" y="1088940"/>
            <a:ext cx="7005637" cy="4486366"/>
            <a:chOff x="846138" y="1240285"/>
            <a:chExt cx="7005637" cy="4486366"/>
          </a:xfrm>
        </p:grpSpPr>
        <p:sp>
          <p:nvSpPr>
            <p:cNvPr id="86" name="TextBox 85">
              <a:extLst>
                <a:ext uri="{FF2B5EF4-FFF2-40B4-BE49-F238E27FC236}">
                  <a16:creationId xmlns:a16="http://schemas.microsoft.com/office/drawing/2014/main" id="{E41BB4DF-3567-41CD-B5D5-C13745A9A202}"/>
                </a:ext>
              </a:extLst>
            </p:cNvPr>
            <p:cNvSpPr txBox="1"/>
            <p:nvPr/>
          </p:nvSpPr>
          <p:spPr>
            <a:xfrm>
              <a:off x="846138" y="1448557"/>
              <a:ext cx="7005637" cy="4278094"/>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a:solidFill>
                    <a:srgbClr val="7030A0"/>
                  </a:solidFill>
                  <a:latin typeface="Courier New" pitchFamily="49" charset="0"/>
                  <a:cs typeface="Courier New" pitchFamily="49" charset="0"/>
                </a:rPr>
                <a:t>#include </a:t>
              </a:r>
              <a:r>
                <a:rPr lang="en-US" sz="1600" b="1" dirty="0">
                  <a:solidFill>
                    <a:srgbClr val="006600"/>
                  </a:solidFill>
                  <a:latin typeface="Courier New" pitchFamily="49" charset="0"/>
                  <a:cs typeface="Courier New" pitchFamily="49" charset="0"/>
                </a:rPr>
                <a:t>&lt;</a:t>
              </a:r>
              <a:r>
                <a:rPr lang="en-US" sz="1600" b="1" dirty="0" err="1">
                  <a:solidFill>
                    <a:srgbClr val="006600"/>
                  </a:solidFill>
                  <a:latin typeface="Courier New" pitchFamily="49" charset="0"/>
                  <a:cs typeface="Courier New" pitchFamily="49" charset="0"/>
                </a:rPr>
                <a:t>stdio.h</a:t>
              </a:r>
              <a:r>
                <a:rPr lang="en-US" sz="1600" b="1" dirty="0">
                  <a:solidFill>
                    <a:srgbClr val="006600"/>
                  </a:solidFill>
                  <a:latin typeface="Courier New" pitchFamily="49" charset="0"/>
                  <a:cs typeface="Courier New" pitchFamily="49" charset="0"/>
                </a:rPr>
                <a:t>&gt;</a:t>
              </a:r>
            </a:p>
            <a:p>
              <a:pPr>
                <a:defRPr/>
              </a:pP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f(</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a:t>
              </a:r>
            </a:p>
            <a:p>
              <a:pPr>
                <a:defRPr/>
              </a:pPr>
              <a:endParaRPr lang="en-US" sz="1600" b="1" dirty="0">
                <a:latin typeface="Courier New" pitchFamily="49" charset="0"/>
                <a:cs typeface="Courier New" pitchFamily="49" charset="0"/>
              </a:endParaRPr>
            </a:p>
            <a:p>
              <a:pPr>
                <a:defRPr/>
              </a:pP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main(</a:t>
              </a: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a:t>
              </a:r>
            </a:p>
            <a:p>
              <a:pPr>
                <a:defRPr/>
              </a:pPr>
              <a:r>
                <a:rPr lang="en-US" sz="1600" b="1" dirty="0">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a = </a:t>
              </a:r>
              <a:r>
                <a:rPr lang="en-US" sz="1600" b="1" dirty="0">
                  <a:solidFill>
                    <a:srgbClr val="006600"/>
                  </a:solidFill>
                  <a:latin typeface="Courier New" pitchFamily="49" charset="0"/>
                  <a:cs typeface="Courier New" pitchFamily="49" charset="0"/>
                </a:rPr>
                <a:t>9</a:t>
              </a:r>
              <a:r>
                <a:rPr lang="en-US" sz="1600" b="1" dirty="0">
                  <a:latin typeface="Courier New" pitchFamily="49" charset="0"/>
                  <a:cs typeface="Courier New" pitchFamily="49" charset="0"/>
                </a:rPr>
                <a:t>, b = </a:t>
              </a:r>
              <a:r>
                <a:rPr lang="en-US" sz="1600" b="1" dirty="0">
                  <a:solidFill>
                    <a:srgbClr val="006600"/>
                  </a:solidFill>
                  <a:latin typeface="Courier New" pitchFamily="49" charset="0"/>
                  <a:cs typeface="Courier New" pitchFamily="49" charset="0"/>
                </a:rPr>
                <a:t>-2</a:t>
              </a:r>
              <a:r>
                <a:rPr lang="en-US" sz="1600" b="1" dirty="0">
                  <a:latin typeface="Courier New" pitchFamily="49" charset="0"/>
                  <a:cs typeface="Courier New" pitchFamily="49" charset="0"/>
                </a:rPr>
                <a:t>, c = </a:t>
              </a:r>
              <a:r>
                <a:rPr lang="en-US" sz="1600" b="1" dirty="0">
                  <a:solidFill>
                    <a:srgbClr val="006600"/>
                  </a:solidFill>
                  <a:latin typeface="Courier New" pitchFamily="49" charset="0"/>
                  <a:cs typeface="Courier New" pitchFamily="49" charset="0"/>
                </a:rPr>
                <a:t>5</a:t>
              </a:r>
              <a:r>
                <a:rPr lang="en-US" sz="1600" b="1" dirty="0">
                  <a:latin typeface="Courier New" pitchFamily="49" charset="0"/>
                  <a:cs typeface="Courier New" pitchFamily="49" charset="0"/>
                </a:rPr>
                <a:t>;</a:t>
              </a:r>
            </a:p>
            <a:p>
              <a:pPr>
                <a:defRPr/>
              </a:pPr>
              <a:r>
                <a:rPr lang="en-US" sz="1600" b="1" dirty="0">
                  <a:latin typeface="Courier New" pitchFamily="49" charset="0"/>
                  <a:cs typeface="Courier New" pitchFamily="49" charset="0"/>
                </a:rPr>
                <a:t>    f(&amp;a, &amp;b, &amp;c);</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"a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b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c = </a:t>
              </a:r>
              <a:r>
                <a:rPr lang="en-US" sz="1600" b="1" dirty="0">
                  <a:solidFill>
                    <a:srgbClr val="FF0000"/>
                  </a:solidFill>
                  <a:latin typeface="Courier New" pitchFamily="49" charset="0"/>
                  <a:cs typeface="Courier New" pitchFamily="49" charset="0"/>
                </a:rPr>
                <a:t>%d\n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 b, c);</a:t>
              </a:r>
            </a:p>
            <a:p>
              <a:pPr>
                <a:defRPr/>
              </a:pPr>
              <a:r>
                <a:rPr lang="en-US" sz="1600" b="1" dirty="0">
                  <a:solidFill>
                    <a:srgbClr val="0000FF"/>
                  </a:solidFill>
                  <a:latin typeface="Courier New" pitchFamily="49" charset="0"/>
                  <a:cs typeface="Courier New" pitchFamily="49" charset="0"/>
                </a:rPr>
                <a:t>    return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defRPr/>
              </a:pPr>
              <a:r>
                <a:rPr lang="en-US" sz="1600" b="1" dirty="0">
                  <a:latin typeface="Courier New" pitchFamily="49" charset="0"/>
                  <a:cs typeface="Courier New" pitchFamily="49" charset="0"/>
                </a:rPr>
                <a:t>}</a:t>
              </a:r>
            </a:p>
            <a:p>
              <a:pPr>
                <a:defRPr/>
              </a:pPr>
              <a:endParaRPr lang="en-US" sz="1600" b="1" dirty="0">
                <a:latin typeface="Courier New" pitchFamily="49" charset="0"/>
                <a:cs typeface="Courier New" pitchFamily="49" charset="0"/>
              </a:endParaRPr>
            </a:p>
            <a:p>
              <a:pPr>
                <a:defRPr/>
              </a:pPr>
              <a:r>
                <a:rPr lang="en-US" sz="1600" b="1" dirty="0">
                  <a:latin typeface="Courier New" pitchFamily="49" charset="0"/>
                  <a:cs typeface="Courier New" pitchFamily="49" charset="0"/>
                </a:rPr>
                <a:t>void f(</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*x,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*y,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*z)</a:t>
              </a:r>
            </a:p>
            <a:p>
              <a:pPr>
                <a:defRPr/>
              </a:pPr>
              <a:r>
                <a:rPr lang="en-US" sz="1600" b="1" dirty="0">
                  <a:latin typeface="Courier New" pitchFamily="49" charset="0"/>
                  <a:cs typeface="Courier New" pitchFamily="49" charset="0"/>
                </a:rPr>
                <a:t>{</a:t>
              </a:r>
            </a:p>
            <a:p>
              <a:pPr>
                <a:defRPr/>
              </a:pPr>
              <a:r>
                <a:rPr lang="en-US" sz="1600" b="1" dirty="0">
                  <a:latin typeface="Courier New" pitchFamily="49" charset="0"/>
                  <a:cs typeface="Courier New" pitchFamily="49" charset="0"/>
                </a:rPr>
                <a:t>    *x = </a:t>
              </a:r>
              <a:r>
                <a:rPr lang="en-US" sz="1600" b="1" dirty="0">
                  <a:solidFill>
                    <a:srgbClr val="006600"/>
                  </a:solidFill>
                  <a:latin typeface="Courier New" pitchFamily="49" charset="0"/>
                  <a:cs typeface="Courier New" pitchFamily="49" charset="0"/>
                </a:rPr>
                <a:t>3</a:t>
              </a:r>
              <a:r>
                <a:rPr lang="en-US" sz="1600" b="1" dirty="0">
                  <a:latin typeface="Courier New" pitchFamily="49" charset="0"/>
                  <a:cs typeface="Courier New" pitchFamily="49" charset="0"/>
                </a:rPr>
                <a:t> + *y;</a:t>
              </a:r>
            </a:p>
            <a:p>
              <a:pPr>
                <a:defRPr/>
              </a:pPr>
              <a:r>
                <a:rPr lang="en-US" sz="1600" b="1" dirty="0">
                  <a:latin typeface="Courier New" pitchFamily="49" charset="0"/>
                  <a:cs typeface="Courier New" pitchFamily="49" charset="0"/>
                </a:rPr>
                <a:t>    *y = </a:t>
              </a:r>
              <a:r>
                <a:rPr lang="en-US" sz="1600" b="1" dirty="0">
                  <a:solidFill>
                    <a:srgbClr val="006600"/>
                  </a:solidFill>
                  <a:latin typeface="Courier New" pitchFamily="49" charset="0"/>
                  <a:cs typeface="Courier New" pitchFamily="49" charset="0"/>
                </a:rPr>
                <a:t>10</a:t>
              </a:r>
              <a:r>
                <a:rPr lang="en-US" sz="1600" b="1" dirty="0">
                  <a:latin typeface="Courier New" pitchFamily="49" charset="0"/>
                  <a:cs typeface="Courier New" pitchFamily="49" charset="0"/>
                </a:rPr>
                <a:t> * *x;</a:t>
              </a:r>
            </a:p>
            <a:p>
              <a:pPr>
                <a:defRPr/>
              </a:pPr>
              <a:r>
                <a:rPr lang="en-US" sz="1600" b="1" dirty="0">
                  <a:latin typeface="Courier New" pitchFamily="49" charset="0"/>
                  <a:cs typeface="Courier New" pitchFamily="49" charset="0"/>
                </a:rPr>
                <a:t>    *z = *x + *y + *z;</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"*x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*y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*z = </a:t>
              </a:r>
              <a:r>
                <a:rPr lang="en-US" sz="1600" b="1" dirty="0">
                  <a:solidFill>
                    <a:srgbClr val="FF0000"/>
                  </a:solidFill>
                  <a:latin typeface="Courier New" pitchFamily="49" charset="0"/>
                  <a:cs typeface="Courier New" pitchFamily="49" charset="0"/>
                </a:rPr>
                <a:t>%d\n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*x, *y, *z);</a:t>
              </a:r>
            </a:p>
            <a:p>
              <a:pPr>
                <a:defRPr/>
              </a:pPr>
              <a:r>
                <a:rPr lang="en-US" sz="1600" b="1" dirty="0">
                  <a:latin typeface="Courier New" pitchFamily="49" charset="0"/>
                  <a:cs typeface="Courier New" pitchFamily="49" charset="0"/>
                </a:rPr>
                <a:t>} </a:t>
              </a:r>
            </a:p>
          </p:txBody>
        </p:sp>
        <p:sp>
          <p:nvSpPr>
            <p:cNvPr id="87" name="TextBox 86">
              <a:extLst>
                <a:ext uri="{FF2B5EF4-FFF2-40B4-BE49-F238E27FC236}">
                  <a16:creationId xmlns:a16="http://schemas.microsoft.com/office/drawing/2014/main" id="{F5A1B98C-ABDE-4DEB-8AE5-A91F04D0D451}"/>
                </a:ext>
              </a:extLst>
            </p:cNvPr>
            <p:cNvSpPr txBox="1">
              <a:spLocks noChangeArrowheads="1"/>
            </p:cNvSpPr>
            <p:nvPr/>
          </p:nvSpPr>
          <p:spPr bwMode="auto">
            <a:xfrm>
              <a:off x="5612773" y="1240285"/>
              <a:ext cx="1390124" cy="369332"/>
            </a:xfrm>
            <a:prstGeom prst="rect">
              <a:avLst/>
            </a:prstGeom>
            <a:solidFill>
              <a:srgbClr val="FFFF99"/>
            </a:solidFill>
            <a:ln w="9525">
              <a:solidFill>
                <a:schemeClr val="tx1"/>
              </a:solidFill>
              <a:miter lim="800000"/>
              <a:headEnd/>
              <a:tailEnd/>
            </a:ln>
          </p:spPr>
          <p:txBody>
            <a:bodyPr wrap="none">
              <a:spAutoFit/>
            </a:bodyPr>
            <a:lstStyle/>
            <a:p>
              <a:r>
                <a:rPr lang="en-US" dirty="0"/>
                <a:t>Example2.c</a:t>
              </a:r>
            </a:p>
          </p:txBody>
        </p:sp>
      </p:grpSp>
      <p:sp>
        <p:nvSpPr>
          <p:cNvPr id="88" name="TextBox 87">
            <a:extLst>
              <a:ext uri="{FF2B5EF4-FFF2-40B4-BE49-F238E27FC236}">
                <a16:creationId xmlns:a16="http://schemas.microsoft.com/office/drawing/2014/main" id="{DFF0A337-157A-4A74-BDFF-81D155560682}"/>
              </a:ext>
            </a:extLst>
          </p:cNvPr>
          <p:cNvSpPr txBox="1"/>
          <p:nvPr/>
        </p:nvSpPr>
        <p:spPr>
          <a:xfrm>
            <a:off x="4032427" y="5372983"/>
            <a:ext cx="4033837" cy="708025"/>
          </a:xfrm>
          <a:prstGeom prst="rect">
            <a:avLst/>
          </a:prstGeom>
          <a:solidFill>
            <a:srgbClr val="FFFFCC"/>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2000" b="1" dirty="0">
                <a:latin typeface="Courier New" pitchFamily="49" charset="0"/>
                <a:cs typeface="Courier New" pitchFamily="49" charset="0"/>
              </a:rPr>
              <a:t>*x = 1, *y = 10, *z = 16</a:t>
            </a:r>
          </a:p>
          <a:p>
            <a:pPr>
              <a:defRPr/>
            </a:pPr>
            <a:r>
              <a:rPr lang="en-US" sz="2000" b="1" dirty="0">
                <a:latin typeface="Courier New" pitchFamily="49" charset="0"/>
                <a:cs typeface="Courier New" pitchFamily="49" charset="0"/>
              </a:rPr>
              <a:t>a = 1, b = 10, c = 16</a:t>
            </a:r>
          </a:p>
        </p:txBody>
      </p:sp>
      <p:grpSp>
        <p:nvGrpSpPr>
          <p:cNvPr id="89" name="Group 9">
            <a:extLst>
              <a:ext uri="{FF2B5EF4-FFF2-40B4-BE49-F238E27FC236}">
                <a16:creationId xmlns:a16="http://schemas.microsoft.com/office/drawing/2014/main" id="{C980714E-13BE-4B30-8722-91740908F0E8}"/>
              </a:ext>
            </a:extLst>
          </p:cNvPr>
          <p:cNvGrpSpPr>
            <a:grpSpLocks/>
          </p:cNvGrpSpPr>
          <p:nvPr/>
        </p:nvGrpSpPr>
        <p:grpSpPr bwMode="auto">
          <a:xfrm>
            <a:off x="4708525" y="2034156"/>
            <a:ext cx="2879725" cy="511175"/>
            <a:chOff x="4708632" y="2007475"/>
            <a:chExt cx="2879836" cy="511975"/>
          </a:xfrm>
        </p:grpSpPr>
        <p:grpSp>
          <p:nvGrpSpPr>
            <p:cNvPr id="90" name="Group 13">
              <a:extLst>
                <a:ext uri="{FF2B5EF4-FFF2-40B4-BE49-F238E27FC236}">
                  <a16:creationId xmlns:a16="http://schemas.microsoft.com/office/drawing/2014/main" id="{2215C29F-279D-413E-94A7-13BA08751F1E}"/>
                </a:ext>
              </a:extLst>
            </p:cNvPr>
            <p:cNvGrpSpPr>
              <a:grpSpLocks/>
            </p:cNvGrpSpPr>
            <p:nvPr/>
          </p:nvGrpSpPr>
          <p:grpSpPr bwMode="auto">
            <a:xfrm>
              <a:off x="4708632" y="2007475"/>
              <a:ext cx="798787" cy="511975"/>
              <a:chOff x="4834756" y="1996965"/>
              <a:chExt cx="798787" cy="511975"/>
            </a:xfrm>
          </p:grpSpPr>
          <p:sp>
            <p:nvSpPr>
              <p:cNvPr id="97" name="TextBox 17">
                <a:extLst>
                  <a:ext uri="{FF2B5EF4-FFF2-40B4-BE49-F238E27FC236}">
                    <a16:creationId xmlns:a16="http://schemas.microsoft.com/office/drawing/2014/main" id="{D6B5010D-D160-40C4-AAF2-E55754398C46}"/>
                  </a:ext>
                </a:extLst>
              </p:cNvPr>
              <p:cNvSpPr txBox="1">
                <a:spLocks noChangeArrowheads="1"/>
              </p:cNvSpPr>
              <p:nvPr/>
            </p:nvSpPr>
            <p:spPr bwMode="auto">
              <a:xfrm>
                <a:off x="4834756" y="1996965"/>
                <a:ext cx="336331" cy="338554"/>
              </a:xfrm>
              <a:prstGeom prst="rect">
                <a:avLst/>
              </a:prstGeom>
              <a:noFill/>
              <a:ln w="9525">
                <a:noFill/>
                <a:miter lim="800000"/>
                <a:headEnd/>
                <a:tailEnd/>
              </a:ln>
            </p:spPr>
            <p:txBody>
              <a:bodyPr>
                <a:spAutoFit/>
              </a:bodyPr>
              <a:lstStyle/>
              <a:p>
                <a:r>
                  <a:rPr lang="en-US" sz="1600">
                    <a:latin typeface="Calibri" pitchFamily="34" charset="0"/>
                  </a:rPr>
                  <a:t>a</a:t>
                </a:r>
                <a:endParaRPr lang="en-SG" sz="1600">
                  <a:latin typeface="Calibri" pitchFamily="34" charset="0"/>
                </a:endParaRPr>
              </a:p>
            </p:txBody>
          </p:sp>
          <p:sp>
            <p:nvSpPr>
              <p:cNvPr id="98" name="TextBox 18">
                <a:extLst>
                  <a:ext uri="{FF2B5EF4-FFF2-40B4-BE49-F238E27FC236}">
                    <a16:creationId xmlns:a16="http://schemas.microsoft.com/office/drawing/2014/main" id="{35DFC4F6-F139-45BB-B593-0ED08A10CC3F}"/>
                  </a:ext>
                </a:extLst>
              </p:cNvPr>
              <p:cNvSpPr txBox="1">
                <a:spLocks noChangeArrowheads="1"/>
              </p:cNvSpPr>
              <p:nvPr/>
            </p:nvSpPr>
            <p:spPr bwMode="auto">
              <a:xfrm>
                <a:off x="5102770" y="2170386"/>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a:latin typeface="Calibri" pitchFamily="34" charset="0"/>
                  </a:rPr>
                  <a:t>9</a:t>
                </a:r>
                <a:endParaRPr lang="en-SG" sz="1600">
                  <a:latin typeface="Calibri" pitchFamily="34" charset="0"/>
                </a:endParaRPr>
              </a:p>
            </p:txBody>
          </p:sp>
        </p:grpSp>
        <p:grpSp>
          <p:nvGrpSpPr>
            <p:cNvPr id="91" name="Group 14">
              <a:extLst>
                <a:ext uri="{FF2B5EF4-FFF2-40B4-BE49-F238E27FC236}">
                  <a16:creationId xmlns:a16="http://schemas.microsoft.com/office/drawing/2014/main" id="{F68DFBFE-143D-44A3-AF5F-FDE62F0913FB}"/>
                </a:ext>
              </a:extLst>
            </p:cNvPr>
            <p:cNvGrpSpPr>
              <a:grpSpLocks/>
            </p:cNvGrpSpPr>
            <p:nvPr/>
          </p:nvGrpSpPr>
          <p:grpSpPr bwMode="auto">
            <a:xfrm>
              <a:off x="5796453" y="2007475"/>
              <a:ext cx="798787" cy="511975"/>
              <a:chOff x="6027681" y="2023240"/>
              <a:chExt cx="798787" cy="511975"/>
            </a:xfrm>
          </p:grpSpPr>
          <p:sp>
            <p:nvSpPr>
              <p:cNvPr id="95" name="TextBox 15">
                <a:extLst>
                  <a:ext uri="{FF2B5EF4-FFF2-40B4-BE49-F238E27FC236}">
                    <a16:creationId xmlns:a16="http://schemas.microsoft.com/office/drawing/2014/main" id="{D9B36AAE-C2BF-48E4-84AF-4B50D5D77322}"/>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a:latin typeface="Calibri" pitchFamily="34" charset="0"/>
                  </a:rPr>
                  <a:t>b</a:t>
                </a:r>
                <a:endParaRPr lang="en-SG" sz="1600">
                  <a:latin typeface="Calibri" pitchFamily="34" charset="0"/>
                </a:endParaRPr>
              </a:p>
            </p:txBody>
          </p:sp>
          <p:sp>
            <p:nvSpPr>
              <p:cNvPr id="96" name="TextBox 16">
                <a:extLst>
                  <a:ext uri="{FF2B5EF4-FFF2-40B4-BE49-F238E27FC236}">
                    <a16:creationId xmlns:a16="http://schemas.microsoft.com/office/drawing/2014/main" id="{5EAA7391-1E13-4343-AA43-D1EA501C7169}"/>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a:latin typeface="Calibri" pitchFamily="34" charset="0"/>
                  </a:rPr>
                  <a:t>-2</a:t>
                </a:r>
                <a:endParaRPr lang="en-SG" sz="1600">
                  <a:latin typeface="Calibri" pitchFamily="34" charset="0"/>
                </a:endParaRPr>
              </a:p>
            </p:txBody>
          </p:sp>
        </p:grpSp>
        <p:grpSp>
          <p:nvGrpSpPr>
            <p:cNvPr id="92" name="Group 15">
              <a:extLst>
                <a:ext uri="{FF2B5EF4-FFF2-40B4-BE49-F238E27FC236}">
                  <a16:creationId xmlns:a16="http://schemas.microsoft.com/office/drawing/2014/main" id="{E4FF449A-DFF4-4A3C-ABEF-2426838D077A}"/>
                </a:ext>
              </a:extLst>
            </p:cNvPr>
            <p:cNvGrpSpPr>
              <a:grpSpLocks/>
            </p:cNvGrpSpPr>
            <p:nvPr/>
          </p:nvGrpSpPr>
          <p:grpSpPr bwMode="auto">
            <a:xfrm>
              <a:off x="6789681" y="2007475"/>
              <a:ext cx="798787" cy="511975"/>
              <a:chOff x="6027681" y="2023240"/>
              <a:chExt cx="798787" cy="511975"/>
            </a:xfrm>
          </p:grpSpPr>
          <p:sp>
            <p:nvSpPr>
              <p:cNvPr id="93" name="TextBox 13">
                <a:extLst>
                  <a:ext uri="{FF2B5EF4-FFF2-40B4-BE49-F238E27FC236}">
                    <a16:creationId xmlns:a16="http://schemas.microsoft.com/office/drawing/2014/main" id="{5DADDE5B-57D1-4E50-900A-C333B1BB1C64}"/>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a:latin typeface="Calibri" pitchFamily="34" charset="0"/>
                  </a:rPr>
                  <a:t>c</a:t>
                </a:r>
                <a:endParaRPr lang="en-SG" sz="1600">
                  <a:latin typeface="Calibri" pitchFamily="34" charset="0"/>
                </a:endParaRPr>
              </a:p>
            </p:txBody>
          </p:sp>
          <p:sp>
            <p:nvSpPr>
              <p:cNvPr id="94" name="TextBox 14">
                <a:extLst>
                  <a:ext uri="{FF2B5EF4-FFF2-40B4-BE49-F238E27FC236}">
                    <a16:creationId xmlns:a16="http://schemas.microsoft.com/office/drawing/2014/main" id="{A8702291-C934-41A0-BA67-4005E65566DB}"/>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dirty="0">
                    <a:latin typeface="Calibri" pitchFamily="34" charset="0"/>
                  </a:rPr>
                  <a:t>5</a:t>
                </a:r>
                <a:endParaRPr lang="en-SG" sz="1600" dirty="0">
                  <a:latin typeface="Calibri" pitchFamily="34" charset="0"/>
                </a:endParaRPr>
              </a:p>
            </p:txBody>
          </p:sp>
        </p:grpSp>
      </p:grpSp>
      <p:grpSp>
        <p:nvGrpSpPr>
          <p:cNvPr id="99" name="Group 33">
            <a:extLst>
              <a:ext uri="{FF2B5EF4-FFF2-40B4-BE49-F238E27FC236}">
                <a16:creationId xmlns:a16="http://schemas.microsoft.com/office/drawing/2014/main" id="{B0C5965D-A16E-42DB-9FA4-2AD1456BBBF8}"/>
              </a:ext>
            </a:extLst>
          </p:cNvPr>
          <p:cNvGrpSpPr>
            <a:grpSpLocks/>
          </p:cNvGrpSpPr>
          <p:nvPr/>
        </p:nvGrpSpPr>
        <p:grpSpPr bwMode="auto">
          <a:xfrm>
            <a:off x="4703763" y="2534998"/>
            <a:ext cx="2879725" cy="1608020"/>
            <a:chOff x="4703376" y="2776876"/>
            <a:chExt cx="2879836" cy="1608160"/>
          </a:xfrm>
        </p:grpSpPr>
        <p:grpSp>
          <p:nvGrpSpPr>
            <p:cNvPr id="100" name="Group 19">
              <a:extLst>
                <a:ext uri="{FF2B5EF4-FFF2-40B4-BE49-F238E27FC236}">
                  <a16:creationId xmlns:a16="http://schemas.microsoft.com/office/drawing/2014/main" id="{4FBDE03D-8B54-436B-915E-EC07F8BDF3B2}"/>
                </a:ext>
              </a:extLst>
            </p:cNvPr>
            <p:cNvGrpSpPr>
              <a:grpSpLocks/>
            </p:cNvGrpSpPr>
            <p:nvPr/>
          </p:nvGrpSpPr>
          <p:grpSpPr bwMode="auto">
            <a:xfrm>
              <a:off x="4703376" y="3873061"/>
              <a:ext cx="2879836" cy="511975"/>
              <a:chOff x="4703376" y="3873061"/>
              <a:chExt cx="2879836" cy="511975"/>
            </a:xfrm>
          </p:grpSpPr>
          <p:grpSp>
            <p:nvGrpSpPr>
              <p:cNvPr id="104" name="Group 18">
                <a:extLst>
                  <a:ext uri="{FF2B5EF4-FFF2-40B4-BE49-F238E27FC236}">
                    <a16:creationId xmlns:a16="http://schemas.microsoft.com/office/drawing/2014/main" id="{2C3BE4E8-906F-4CF0-85E5-7B5333517C3A}"/>
                  </a:ext>
                </a:extLst>
              </p:cNvPr>
              <p:cNvGrpSpPr>
                <a:grpSpLocks/>
              </p:cNvGrpSpPr>
              <p:nvPr/>
            </p:nvGrpSpPr>
            <p:grpSpPr bwMode="auto">
              <a:xfrm>
                <a:off x="4703376" y="3873061"/>
                <a:ext cx="798787" cy="511975"/>
                <a:chOff x="4834756" y="1996965"/>
                <a:chExt cx="798787" cy="511975"/>
              </a:xfrm>
            </p:grpSpPr>
            <p:sp>
              <p:nvSpPr>
                <p:cNvPr id="111" name="TextBox 27">
                  <a:extLst>
                    <a:ext uri="{FF2B5EF4-FFF2-40B4-BE49-F238E27FC236}">
                      <a16:creationId xmlns:a16="http://schemas.microsoft.com/office/drawing/2014/main" id="{D3A5249A-C21A-4FF1-8070-8C5930E1429A}"/>
                    </a:ext>
                  </a:extLst>
                </p:cNvPr>
                <p:cNvSpPr txBox="1">
                  <a:spLocks noChangeArrowheads="1"/>
                </p:cNvSpPr>
                <p:nvPr/>
              </p:nvSpPr>
              <p:spPr bwMode="auto">
                <a:xfrm>
                  <a:off x="4834756" y="1996965"/>
                  <a:ext cx="336331" cy="338554"/>
                </a:xfrm>
                <a:prstGeom prst="rect">
                  <a:avLst/>
                </a:prstGeom>
                <a:noFill/>
                <a:ln w="9525">
                  <a:noFill/>
                  <a:miter lim="800000"/>
                  <a:headEnd/>
                  <a:tailEnd/>
                </a:ln>
              </p:spPr>
              <p:txBody>
                <a:bodyPr>
                  <a:spAutoFit/>
                </a:bodyPr>
                <a:lstStyle/>
                <a:p>
                  <a:r>
                    <a:rPr lang="en-US" sz="1600">
                      <a:latin typeface="Calibri" pitchFamily="34" charset="0"/>
                    </a:rPr>
                    <a:t>x</a:t>
                  </a:r>
                  <a:endParaRPr lang="en-SG" sz="1600">
                    <a:latin typeface="Calibri" pitchFamily="34" charset="0"/>
                  </a:endParaRPr>
                </a:p>
              </p:txBody>
            </p:sp>
            <p:sp>
              <p:nvSpPr>
                <p:cNvPr id="112" name="TextBox 111">
                  <a:extLst>
                    <a:ext uri="{FF2B5EF4-FFF2-40B4-BE49-F238E27FC236}">
                      <a16:creationId xmlns:a16="http://schemas.microsoft.com/office/drawing/2014/main" id="{19C5EA9B-E05C-4CC4-AA46-2540DDE201F7}"/>
                    </a:ext>
                  </a:extLst>
                </p:cNvPr>
                <p:cNvSpPr txBox="1"/>
                <p:nvPr/>
              </p:nvSpPr>
              <p:spPr>
                <a:xfrm>
                  <a:off x="5103053" y="2170774"/>
                  <a:ext cx="530246" cy="338166"/>
                </a:xfrm>
                <a:prstGeom prst="rect">
                  <a:avLst/>
                </a:prstGeom>
                <a:solidFill>
                  <a:schemeClr val="accent5">
                    <a:lumMod val="90000"/>
                  </a:schemeClr>
                </a:solidFill>
                <a:ln>
                  <a:solidFill>
                    <a:schemeClr val="tx1"/>
                  </a:solidFill>
                </a:ln>
              </p:spPr>
              <p:txBody>
                <a:bodyPr>
                  <a:spAutoFit/>
                </a:bodyPr>
                <a:lstStyle/>
                <a:p>
                  <a:pPr algn="ctr">
                    <a:defRPr/>
                  </a:pPr>
                  <a:endParaRPr lang="en-SG" sz="1600" dirty="0">
                    <a:latin typeface="Calibri" pitchFamily="34" charset="0"/>
                  </a:endParaRPr>
                </a:p>
              </p:txBody>
            </p:sp>
          </p:grpSp>
          <p:grpSp>
            <p:nvGrpSpPr>
              <p:cNvPr id="105" name="Group 21">
                <a:extLst>
                  <a:ext uri="{FF2B5EF4-FFF2-40B4-BE49-F238E27FC236}">
                    <a16:creationId xmlns:a16="http://schemas.microsoft.com/office/drawing/2014/main" id="{64A25C8E-81FF-4D80-9303-B28A756C791B}"/>
                  </a:ext>
                </a:extLst>
              </p:cNvPr>
              <p:cNvGrpSpPr>
                <a:grpSpLocks/>
              </p:cNvGrpSpPr>
              <p:nvPr/>
            </p:nvGrpSpPr>
            <p:grpSpPr bwMode="auto">
              <a:xfrm>
                <a:off x="5791197" y="3873061"/>
                <a:ext cx="798787" cy="511975"/>
                <a:chOff x="6027681" y="2023240"/>
                <a:chExt cx="798787" cy="511975"/>
              </a:xfrm>
            </p:grpSpPr>
            <p:sp>
              <p:nvSpPr>
                <p:cNvPr id="109" name="TextBox 25">
                  <a:extLst>
                    <a:ext uri="{FF2B5EF4-FFF2-40B4-BE49-F238E27FC236}">
                      <a16:creationId xmlns:a16="http://schemas.microsoft.com/office/drawing/2014/main" id="{87781682-E1B8-46D7-BC28-7AD4547402B7}"/>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a:latin typeface="Calibri" pitchFamily="34" charset="0"/>
                    </a:rPr>
                    <a:t>y</a:t>
                  </a:r>
                  <a:endParaRPr lang="en-SG" sz="1600">
                    <a:latin typeface="Calibri" pitchFamily="34" charset="0"/>
                  </a:endParaRPr>
                </a:p>
              </p:txBody>
            </p:sp>
            <p:sp>
              <p:nvSpPr>
                <p:cNvPr id="110" name="TextBox 109">
                  <a:extLst>
                    <a:ext uri="{FF2B5EF4-FFF2-40B4-BE49-F238E27FC236}">
                      <a16:creationId xmlns:a16="http://schemas.microsoft.com/office/drawing/2014/main" id="{EE5CD4ED-8AAE-4ABB-88FA-7E59C9B28B9A}"/>
                    </a:ext>
                  </a:extLst>
                </p:cNvPr>
                <p:cNvSpPr txBox="1"/>
                <p:nvPr/>
              </p:nvSpPr>
              <p:spPr>
                <a:xfrm>
                  <a:off x="6295637" y="2197049"/>
                  <a:ext cx="530246" cy="338166"/>
                </a:xfrm>
                <a:prstGeom prst="rect">
                  <a:avLst/>
                </a:prstGeom>
                <a:solidFill>
                  <a:schemeClr val="accent5">
                    <a:lumMod val="90000"/>
                  </a:schemeClr>
                </a:solidFill>
                <a:ln>
                  <a:solidFill>
                    <a:schemeClr val="tx1"/>
                  </a:solidFill>
                </a:ln>
              </p:spPr>
              <p:txBody>
                <a:bodyPr>
                  <a:spAutoFit/>
                </a:bodyPr>
                <a:lstStyle/>
                <a:p>
                  <a:pPr algn="ctr">
                    <a:defRPr/>
                  </a:pPr>
                  <a:endParaRPr lang="en-SG" sz="1600" dirty="0">
                    <a:latin typeface="Calibri" pitchFamily="34" charset="0"/>
                  </a:endParaRPr>
                </a:p>
              </p:txBody>
            </p:sp>
          </p:grpSp>
          <p:grpSp>
            <p:nvGrpSpPr>
              <p:cNvPr id="106" name="Group 24">
                <a:extLst>
                  <a:ext uri="{FF2B5EF4-FFF2-40B4-BE49-F238E27FC236}">
                    <a16:creationId xmlns:a16="http://schemas.microsoft.com/office/drawing/2014/main" id="{E45F3BC0-5F23-4FE3-92FA-F2AF47136035}"/>
                  </a:ext>
                </a:extLst>
              </p:cNvPr>
              <p:cNvGrpSpPr>
                <a:grpSpLocks/>
              </p:cNvGrpSpPr>
              <p:nvPr/>
            </p:nvGrpSpPr>
            <p:grpSpPr bwMode="auto">
              <a:xfrm>
                <a:off x="6784425" y="3873061"/>
                <a:ext cx="798787" cy="511975"/>
                <a:chOff x="6027681" y="2023240"/>
                <a:chExt cx="798787" cy="511975"/>
              </a:xfrm>
            </p:grpSpPr>
            <p:sp>
              <p:nvSpPr>
                <p:cNvPr id="107" name="TextBox 23">
                  <a:extLst>
                    <a:ext uri="{FF2B5EF4-FFF2-40B4-BE49-F238E27FC236}">
                      <a16:creationId xmlns:a16="http://schemas.microsoft.com/office/drawing/2014/main" id="{4C283F9D-571D-4643-817C-599874A983AF}"/>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a:latin typeface="Calibri" pitchFamily="34" charset="0"/>
                    </a:rPr>
                    <a:t>z</a:t>
                  </a:r>
                  <a:endParaRPr lang="en-SG" sz="1600">
                    <a:latin typeface="Calibri" pitchFamily="34" charset="0"/>
                  </a:endParaRPr>
                </a:p>
              </p:txBody>
            </p:sp>
            <p:sp>
              <p:nvSpPr>
                <p:cNvPr id="108" name="TextBox 107">
                  <a:extLst>
                    <a:ext uri="{FF2B5EF4-FFF2-40B4-BE49-F238E27FC236}">
                      <a16:creationId xmlns:a16="http://schemas.microsoft.com/office/drawing/2014/main" id="{5358CF36-1BFE-48C5-B58E-BD2D15E4DEE6}"/>
                    </a:ext>
                  </a:extLst>
                </p:cNvPr>
                <p:cNvSpPr txBox="1"/>
                <p:nvPr/>
              </p:nvSpPr>
              <p:spPr>
                <a:xfrm>
                  <a:off x="6296222" y="2197049"/>
                  <a:ext cx="530246" cy="338166"/>
                </a:xfrm>
                <a:prstGeom prst="rect">
                  <a:avLst/>
                </a:prstGeom>
                <a:solidFill>
                  <a:schemeClr val="accent5">
                    <a:lumMod val="90000"/>
                  </a:schemeClr>
                </a:solidFill>
                <a:ln>
                  <a:solidFill>
                    <a:schemeClr val="tx1"/>
                  </a:solidFill>
                </a:ln>
              </p:spPr>
              <p:txBody>
                <a:bodyPr>
                  <a:spAutoFit/>
                </a:bodyPr>
                <a:lstStyle/>
                <a:p>
                  <a:pPr algn="ctr">
                    <a:defRPr/>
                  </a:pPr>
                  <a:endParaRPr lang="en-SG" sz="1600" dirty="0">
                    <a:latin typeface="Calibri" pitchFamily="34" charset="0"/>
                  </a:endParaRPr>
                </a:p>
              </p:txBody>
            </p:sp>
          </p:grpSp>
        </p:grpSp>
        <p:cxnSp>
          <p:nvCxnSpPr>
            <p:cNvPr id="101" name="Straight Arrow Connector 30">
              <a:extLst>
                <a:ext uri="{FF2B5EF4-FFF2-40B4-BE49-F238E27FC236}">
                  <a16:creationId xmlns:a16="http://schemas.microsoft.com/office/drawing/2014/main" id="{93623CFB-98FD-4B10-8CC9-2F7B72C44CF3}"/>
                </a:ext>
              </a:extLst>
            </p:cNvPr>
            <p:cNvCxnSpPr>
              <a:cxnSpLocks noChangeShapeType="1"/>
            </p:cNvCxnSpPr>
            <p:nvPr/>
          </p:nvCxnSpPr>
          <p:spPr bwMode="auto">
            <a:xfrm flipH="1" flipV="1">
              <a:off x="5241539" y="2808230"/>
              <a:ext cx="10319" cy="1417146"/>
            </a:xfrm>
            <a:prstGeom prst="straightConnector1">
              <a:avLst/>
            </a:prstGeom>
            <a:noFill/>
            <a:ln w="12700" cap="sq" algn="ctr">
              <a:solidFill>
                <a:schemeClr val="tx1"/>
              </a:solidFill>
              <a:prstDash val="dash"/>
              <a:round/>
              <a:headEnd/>
              <a:tailEnd type="triangle" w="med" len="med"/>
            </a:ln>
          </p:spPr>
        </p:cxnSp>
        <p:cxnSp>
          <p:nvCxnSpPr>
            <p:cNvPr id="102" name="Straight Arrow Connector 31">
              <a:extLst>
                <a:ext uri="{FF2B5EF4-FFF2-40B4-BE49-F238E27FC236}">
                  <a16:creationId xmlns:a16="http://schemas.microsoft.com/office/drawing/2014/main" id="{2BD78DEC-FAAC-4B88-B742-6E05BC901E0E}"/>
                </a:ext>
              </a:extLst>
            </p:cNvPr>
            <p:cNvCxnSpPr>
              <a:cxnSpLocks noChangeShapeType="1"/>
            </p:cNvCxnSpPr>
            <p:nvPr/>
          </p:nvCxnSpPr>
          <p:spPr bwMode="auto">
            <a:xfrm flipV="1">
              <a:off x="6342993" y="2776876"/>
              <a:ext cx="0" cy="1443029"/>
            </a:xfrm>
            <a:prstGeom prst="straightConnector1">
              <a:avLst/>
            </a:prstGeom>
            <a:noFill/>
            <a:ln w="12700" cap="sq" algn="ctr">
              <a:solidFill>
                <a:schemeClr val="tx1"/>
              </a:solidFill>
              <a:prstDash val="dash"/>
              <a:round/>
              <a:headEnd/>
              <a:tailEnd type="triangle" w="med" len="med"/>
            </a:ln>
          </p:spPr>
        </p:cxnSp>
        <p:cxnSp>
          <p:nvCxnSpPr>
            <p:cNvPr id="103" name="Straight Arrow Connector 32">
              <a:extLst>
                <a:ext uri="{FF2B5EF4-FFF2-40B4-BE49-F238E27FC236}">
                  <a16:creationId xmlns:a16="http://schemas.microsoft.com/office/drawing/2014/main" id="{DFC025BC-DEBC-43A4-9585-D2A2C2DE7096}"/>
                </a:ext>
              </a:extLst>
            </p:cNvPr>
            <p:cNvCxnSpPr>
              <a:cxnSpLocks noChangeShapeType="1"/>
            </p:cNvCxnSpPr>
            <p:nvPr/>
          </p:nvCxnSpPr>
          <p:spPr bwMode="auto">
            <a:xfrm flipV="1">
              <a:off x="7320456" y="2808230"/>
              <a:ext cx="2132" cy="1411675"/>
            </a:xfrm>
            <a:prstGeom prst="straightConnector1">
              <a:avLst/>
            </a:prstGeom>
            <a:noFill/>
            <a:ln w="12700" cap="sq" algn="ctr">
              <a:solidFill>
                <a:schemeClr val="tx1"/>
              </a:solidFill>
              <a:prstDash val="dash"/>
              <a:round/>
              <a:headEnd/>
              <a:tailEnd type="triangle" w="med" len="med"/>
            </a:ln>
          </p:spPr>
        </p:cxnSp>
      </p:grpSp>
      <p:grpSp>
        <p:nvGrpSpPr>
          <p:cNvPr id="113" name="Group 36">
            <a:extLst>
              <a:ext uri="{FF2B5EF4-FFF2-40B4-BE49-F238E27FC236}">
                <a16:creationId xmlns:a16="http://schemas.microsoft.com/office/drawing/2014/main" id="{0A1A5261-9BB5-4991-9281-0E3DE6EA966A}"/>
              </a:ext>
            </a:extLst>
          </p:cNvPr>
          <p:cNvGrpSpPr>
            <a:grpSpLocks/>
          </p:cNvGrpSpPr>
          <p:nvPr/>
        </p:nvGrpSpPr>
        <p:grpSpPr bwMode="auto">
          <a:xfrm>
            <a:off x="5092700" y="1866645"/>
            <a:ext cx="530225" cy="650302"/>
            <a:chOff x="5092259" y="1839738"/>
            <a:chExt cx="530773" cy="651213"/>
          </a:xfrm>
        </p:grpSpPr>
        <p:cxnSp>
          <p:nvCxnSpPr>
            <p:cNvPr id="114" name="Straight Connector 34">
              <a:extLst>
                <a:ext uri="{FF2B5EF4-FFF2-40B4-BE49-F238E27FC236}">
                  <a16:creationId xmlns:a16="http://schemas.microsoft.com/office/drawing/2014/main" id="{13FADB37-5669-4E52-A6D5-AC4205BA2C84}"/>
                </a:ext>
              </a:extLst>
            </p:cNvPr>
            <p:cNvCxnSpPr>
              <a:cxnSpLocks noChangeShapeType="1"/>
            </p:cNvCxnSpPr>
            <p:nvPr/>
          </p:nvCxnSpPr>
          <p:spPr bwMode="auto">
            <a:xfrm rot="5400000">
              <a:off x="5097519" y="2207172"/>
              <a:ext cx="294289" cy="273269"/>
            </a:xfrm>
            <a:prstGeom prst="line">
              <a:avLst/>
            </a:prstGeom>
            <a:noFill/>
            <a:ln w="19050" cap="sq" algn="ctr">
              <a:solidFill>
                <a:srgbClr val="FF0000"/>
              </a:solidFill>
              <a:round/>
              <a:headEnd type="none" w="sm" len="sm"/>
              <a:tailEnd type="none" w="sm" len="sm"/>
            </a:ln>
          </p:spPr>
        </p:cxnSp>
        <p:sp>
          <p:nvSpPr>
            <p:cNvPr id="115" name="TextBox 35">
              <a:extLst>
                <a:ext uri="{FF2B5EF4-FFF2-40B4-BE49-F238E27FC236}">
                  <a16:creationId xmlns:a16="http://schemas.microsoft.com/office/drawing/2014/main" id="{752E962A-D648-4BA0-B2B7-173750A1A7DA}"/>
                </a:ext>
              </a:extLst>
            </p:cNvPr>
            <p:cNvSpPr txBox="1">
              <a:spLocks noChangeArrowheads="1"/>
            </p:cNvSpPr>
            <p:nvPr/>
          </p:nvSpPr>
          <p:spPr bwMode="auto">
            <a:xfrm>
              <a:off x="5092259" y="1839738"/>
              <a:ext cx="530773" cy="338554"/>
            </a:xfrm>
            <a:prstGeom prst="rect">
              <a:avLst/>
            </a:prstGeom>
            <a:noFill/>
            <a:ln w="9525">
              <a:noFill/>
              <a:miter lim="800000"/>
              <a:headEnd/>
              <a:tailEnd/>
            </a:ln>
          </p:spPr>
          <p:txBody>
            <a:bodyPr>
              <a:spAutoFit/>
            </a:bodyPr>
            <a:lstStyle/>
            <a:p>
              <a:pPr algn="ctr"/>
              <a:r>
                <a:rPr lang="en-US" sz="1600" dirty="0">
                  <a:latin typeface="Calibri" pitchFamily="34" charset="0"/>
                </a:rPr>
                <a:t>1</a:t>
              </a:r>
              <a:endParaRPr lang="en-SG" sz="1600" dirty="0">
                <a:latin typeface="Calibri" pitchFamily="34" charset="0"/>
              </a:endParaRPr>
            </a:p>
          </p:txBody>
        </p:sp>
      </p:grpSp>
      <p:grpSp>
        <p:nvGrpSpPr>
          <p:cNvPr id="116" name="Group 37">
            <a:extLst>
              <a:ext uri="{FF2B5EF4-FFF2-40B4-BE49-F238E27FC236}">
                <a16:creationId xmlns:a16="http://schemas.microsoft.com/office/drawing/2014/main" id="{3D3C711B-6D65-46B7-A3E0-40402301F435}"/>
              </a:ext>
            </a:extLst>
          </p:cNvPr>
          <p:cNvGrpSpPr>
            <a:grpSpLocks/>
          </p:cNvGrpSpPr>
          <p:nvPr/>
        </p:nvGrpSpPr>
        <p:grpSpPr bwMode="auto">
          <a:xfrm>
            <a:off x="6200775" y="1872165"/>
            <a:ext cx="531813" cy="650263"/>
            <a:chOff x="5092259" y="1841368"/>
            <a:chExt cx="530773" cy="649583"/>
          </a:xfrm>
        </p:grpSpPr>
        <p:cxnSp>
          <p:nvCxnSpPr>
            <p:cNvPr id="117" name="Straight Connector 38">
              <a:extLst>
                <a:ext uri="{FF2B5EF4-FFF2-40B4-BE49-F238E27FC236}">
                  <a16:creationId xmlns:a16="http://schemas.microsoft.com/office/drawing/2014/main" id="{1F8CBAFF-5705-4802-87EE-622C732B712A}"/>
                </a:ext>
              </a:extLst>
            </p:cNvPr>
            <p:cNvCxnSpPr>
              <a:cxnSpLocks noChangeShapeType="1"/>
            </p:cNvCxnSpPr>
            <p:nvPr/>
          </p:nvCxnSpPr>
          <p:spPr bwMode="auto">
            <a:xfrm rot="5400000">
              <a:off x="5097519" y="2207172"/>
              <a:ext cx="294289" cy="273269"/>
            </a:xfrm>
            <a:prstGeom prst="line">
              <a:avLst/>
            </a:prstGeom>
            <a:noFill/>
            <a:ln w="19050" cap="sq" algn="ctr">
              <a:solidFill>
                <a:srgbClr val="FF0000"/>
              </a:solidFill>
              <a:round/>
              <a:headEnd type="none" w="sm" len="sm"/>
              <a:tailEnd type="none" w="sm" len="sm"/>
            </a:ln>
          </p:spPr>
        </p:cxnSp>
        <p:sp>
          <p:nvSpPr>
            <p:cNvPr id="118" name="TextBox 39">
              <a:extLst>
                <a:ext uri="{FF2B5EF4-FFF2-40B4-BE49-F238E27FC236}">
                  <a16:creationId xmlns:a16="http://schemas.microsoft.com/office/drawing/2014/main" id="{9E4C7C36-57DC-4970-9035-18FFBC1EDCD3}"/>
                </a:ext>
              </a:extLst>
            </p:cNvPr>
            <p:cNvSpPr txBox="1">
              <a:spLocks noChangeArrowheads="1"/>
            </p:cNvSpPr>
            <p:nvPr/>
          </p:nvSpPr>
          <p:spPr bwMode="auto">
            <a:xfrm>
              <a:off x="5092259" y="1841368"/>
              <a:ext cx="530773" cy="338554"/>
            </a:xfrm>
            <a:prstGeom prst="rect">
              <a:avLst/>
            </a:prstGeom>
            <a:noFill/>
            <a:ln w="9525">
              <a:noFill/>
              <a:miter lim="800000"/>
              <a:headEnd/>
              <a:tailEnd/>
            </a:ln>
          </p:spPr>
          <p:txBody>
            <a:bodyPr>
              <a:spAutoFit/>
            </a:bodyPr>
            <a:lstStyle/>
            <a:p>
              <a:pPr algn="ctr"/>
              <a:r>
                <a:rPr lang="en-US" sz="1600" dirty="0">
                  <a:latin typeface="Calibri" pitchFamily="34" charset="0"/>
                </a:rPr>
                <a:t>10</a:t>
              </a:r>
              <a:endParaRPr lang="en-SG" sz="1600" dirty="0">
                <a:latin typeface="Calibri" pitchFamily="34" charset="0"/>
              </a:endParaRPr>
            </a:p>
          </p:txBody>
        </p:sp>
      </p:grpSp>
      <p:grpSp>
        <p:nvGrpSpPr>
          <p:cNvPr id="119" name="Group 40">
            <a:extLst>
              <a:ext uri="{FF2B5EF4-FFF2-40B4-BE49-F238E27FC236}">
                <a16:creationId xmlns:a16="http://schemas.microsoft.com/office/drawing/2014/main" id="{A2266F37-48E5-4EF6-B262-A101AD523AF0}"/>
              </a:ext>
            </a:extLst>
          </p:cNvPr>
          <p:cNvGrpSpPr>
            <a:grpSpLocks/>
          </p:cNvGrpSpPr>
          <p:nvPr/>
        </p:nvGrpSpPr>
        <p:grpSpPr bwMode="auto">
          <a:xfrm>
            <a:off x="7199313" y="1872342"/>
            <a:ext cx="531812" cy="638973"/>
            <a:chOff x="5092259" y="1852647"/>
            <a:chExt cx="530773" cy="638304"/>
          </a:xfrm>
        </p:grpSpPr>
        <p:cxnSp>
          <p:nvCxnSpPr>
            <p:cNvPr id="120" name="Straight Connector 41">
              <a:extLst>
                <a:ext uri="{FF2B5EF4-FFF2-40B4-BE49-F238E27FC236}">
                  <a16:creationId xmlns:a16="http://schemas.microsoft.com/office/drawing/2014/main" id="{C48E1D15-C93C-4A4B-9F1C-4218EC7019A8}"/>
                </a:ext>
              </a:extLst>
            </p:cNvPr>
            <p:cNvCxnSpPr>
              <a:cxnSpLocks noChangeShapeType="1"/>
            </p:cNvCxnSpPr>
            <p:nvPr/>
          </p:nvCxnSpPr>
          <p:spPr bwMode="auto">
            <a:xfrm rot="5400000">
              <a:off x="5097519" y="2207172"/>
              <a:ext cx="294289" cy="273269"/>
            </a:xfrm>
            <a:prstGeom prst="line">
              <a:avLst/>
            </a:prstGeom>
            <a:noFill/>
            <a:ln w="19050" cap="sq" algn="ctr">
              <a:solidFill>
                <a:srgbClr val="FF0000"/>
              </a:solidFill>
              <a:round/>
              <a:headEnd type="none" w="sm" len="sm"/>
              <a:tailEnd type="none" w="sm" len="sm"/>
            </a:ln>
          </p:spPr>
        </p:cxnSp>
        <p:sp>
          <p:nvSpPr>
            <p:cNvPr id="121" name="TextBox 42">
              <a:extLst>
                <a:ext uri="{FF2B5EF4-FFF2-40B4-BE49-F238E27FC236}">
                  <a16:creationId xmlns:a16="http://schemas.microsoft.com/office/drawing/2014/main" id="{48ADCA8D-913F-41D5-A8DF-7EFC71407B8A}"/>
                </a:ext>
              </a:extLst>
            </p:cNvPr>
            <p:cNvSpPr txBox="1">
              <a:spLocks noChangeArrowheads="1"/>
            </p:cNvSpPr>
            <p:nvPr/>
          </p:nvSpPr>
          <p:spPr bwMode="auto">
            <a:xfrm>
              <a:off x="5092259" y="1852647"/>
              <a:ext cx="530773" cy="338554"/>
            </a:xfrm>
            <a:prstGeom prst="rect">
              <a:avLst/>
            </a:prstGeom>
            <a:noFill/>
            <a:ln w="9525">
              <a:noFill/>
              <a:miter lim="800000"/>
              <a:headEnd/>
              <a:tailEnd/>
            </a:ln>
          </p:spPr>
          <p:txBody>
            <a:bodyPr>
              <a:spAutoFit/>
            </a:bodyPr>
            <a:lstStyle/>
            <a:p>
              <a:pPr algn="ctr"/>
              <a:r>
                <a:rPr lang="en-US" sz="1600" dirty="0">
                  <a:latin typeface="Calibri" pitchFamily="34" charset="0"/>
                </a:rPr>
                <a:t>16</a:t>
              </a:r>
              <a:endParaRPr lang="en-SG" sz="1600" dirty="0">
                <a:latin typeface="Calibri" pitchFamily="34" charset="0"/>
              </a:endParaRPr>
            </a:p>
          </p:txBody>
        </p:sp>
      </p:grpSp>
      <p:sp>
        <p:nvSpPr>
          <p:cNvPr id="122" name="TextBox 121">
            <a:extLst>
              <a:ext uri="{FF2B5EF4-FFF2-40B4-BE49-F238E27FC236}">
                <a16:creationId xmlns:a16="http://schemas.microsoft.com/office/drawing/2014/main" id="{237AA811-46CA-4463-94D0-68A39319C0C7}"/>
              </a:ext>
            </a:extLst>
          </p:cNvPr>
          <p:cNvSpPr txBox="1"/>
          <p:nvPr/>
        </p:nvSpPr>
        <p:spPr>
          <a:xfrm>
            <a:off x="5602288" y="4376382"/>
            <a:ext cx="3292475" cy="406400"/>
          </a:xfrm>
          <a:prstGeom prst="rect">
            <a:avLst/>
          </a:prstGeom>
          <a:solidFill>
            <a:srgbClr val="CCFF99"/>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2000" dirty="0">
                <a:cs typeface="Courier New" pitchFamily="49" charset="0"/>
              </a:rPr>
              <a:t>*x is a, *y is b, and *z is c!</a:t>
            </a:r>
          </a:p>
        </p:txBody>
      </p:sp>
      <p:grpSp>
        <p:nvGrpSpPr>
          <p:cNvPr id="123" name="Group 55">
            <a:extLst>
              <a:ext uri="{FF2B5EF4-FFF2-40B4-BE49-F238E27FC236}">
                <a16:creationId xmlns:a16="http://schemas.microsoft.com/office/drawing/2014/main" id="{C6B3AF26-99FA-461D-91E6-21C06D097E57}"/>
              </a:ext>
            </a:extLst>
          </p:cNvPr>
          <p:cNvGrpSpPr>
            <a:grpSpLocks/>
          </p:cNvGrpSpPr>
          <p:nvPr/>
        </p:nvGrpSpPr>
        <p:grpSpPr bwMode="auto">
          <a:xfrm>
            <a:off x="2217738" y="1529994"/>
            <a:ext cx="1908175" cy="304800"/>
            <a:chOff x="2217684" y="1770994"/>
            <a:chExt cx="1907628" cy="304800"/>
          </a:xfrm>
        </p:grpSpPr>
        <p:sp>
          <p:nvSpPr>
            <p:cNvPr id="124" name="Oval 44">
              <a:extLst>
                <a:ext uri="{FF2B5EF4-FFF2-40B4-BE49-F238E27FC236}">
                  <a16:creationId xmlns:a16="http://schemas.microsoft.com/office/drawing/2014/main" id="{11144F75-0ABC-4829-A7D2-FBEBF80E5A1A}"/>
                </a:ext>
              </a:extLst>
            </p:cNvPr>
            <p:cNvSpPr>
              <a:spLocks noChangeArrowheads="1"/>
            </p:cNvSpPr>
            <p:nvPr/>
          </p:nvSpPr>
          <p:spPr bwMode="auto">
            <a:xfrm>
              <a:off x="2217684" y="1770994"/>
              <a:ext cx="199696" cy="304800"/>
            </a:xfrm>
            <a:prstGeom prst="ellipse">
              <a:avLst/>
            </a:prstGeom>
            <a:noFill/>
            <a:ln w="19050" cap="sq" algn="ctr">
              <a:solidFill>
                <a:srgbClr val="FF9900"/>
              </a:solidFill>
              <a:round/>
              <a:headEnd type="none" w="sm" len="sm"/>
              <a:tailEnd type="none" w="sm" len="sm"/>
            </a:ln>
          </p:spPr>
          <p:txBody>
            <a:bodyPr/>
            <a:lstStyle/>
            <a:p>
              <a:endParaRPr lang="en-SG"/>
            </a:p>
          </p:txBody>
        </p:sp>
        <p:sp>
          <p:nvSpPr>
            <p:cNvPr id="125" name="Oval 45">
              <a:extLst>
                <a:ext uri="{FF2B5EF4-FFF2-40B4-BE49-F238E27FC236}">
                  <a16:creationId xmlns:a16="http://schemas.microsoft.com/office/drawing/2014/main" id="{29CDA694-FB6C-46CC-A1AA-97076C009E97}"/>
                </a:ext>
              </a:extLst>
            </p:cNvPr>
            <p:cNvSpPr>
              <a:spLocks noChangeArrowheads="1"/>
            </p:cNvSpPr>
            <p:nvPr/>
          </p:nvSpPr>
          <p:spPr bwMode="auto">
            <a:xfrm>
              <a:off x="3063767" y="1770994"/>
              <a:ext cx="199696" cy="304800"/>
            </a:xfrm>
            <a:prstGeom prst="ellipse">
              <a:avLst/>
            </a:prstGeom>
            <a:noFill/>
            <a:ln w="19050" cap="sq" algn="ctr">
              <a:solidFill>
                <a:srgbClr val="FF9900"/>
              </a:solidFill>
              <a:round/>
              <a:headEnd type="none" w="sm" len="sm"/>
              <a:tailEnd type="none" w="sm" len="sm"/>
            </a:ln>
          </p:spPr>
          <p:txBody>
            <a:bodyPr/>
            <a:lstStyle/>
            <a:p>
              <a:endParaRPr lang="en-SG"/>
            </a:p>
          </p:txBody>
        </p:sp>
        <p:sp>
          <p:nvSpPr>
            <p:cNvPr id="126" name="Oval 46">
              <a:extLst>
                <a:ext uri="{FF2B5EF4-FFF2-40B4-BE49-F238E27FC236}">
                  <a16:creationId xmlns:a16="http://schemas.microsoft.com/office/drawing/2014/main" id="{221ECFBD-3AD5-45C8-BCCE-F453A49F46FC}"/>
                </a:ext>
              </a:extLst>
            </p:cNvPr>
            <p:cNvSpPr>
              <a:spLocks noChangeArrowheads="1"/>
            </p:cNvSpPr>
            <p:nvPr/>
          </p:nvSpPr>
          <p:spPr bwMode="auto">
            <a:xfrm>
              <a:off x="3925616" y="1770994"/>
              <a:ext cx="199696" cy="304800"/>
            </a:xfrm>
            <a:prstGeom prst="ellipse">
              <a:avLst/>
            </a:prstGeom>
            <a:noFill/>
            <a:ln w="19050" cap="sq" algn="ctr">
              <a:solidFill>
                <a:srgbClr val="FF9900"/>
              </a:solidFill>
              <a:round/>
              <a:headEnd type="none" w="sm" len="sm"/>
              <a:tailEnd type="none" w="sm" len="sm"/>
            </a:ln>
          </p:spPr>
          <p:txBody>
            <a:bodyPr/>
            <a:lstStyle/>
            <a:p>
              <a:endParaRPr lang="en-SG"/>
            </a:p>
          </p:txBody>
        </p:sp>
      </p:grpSp>
      <p:grpSp>
        <p:nvGrpSpPr>
          <p:cNvPr id="127" name="Group 53">
            <a:extLst>
              <a:ext uri="{FF2B5EF4-FFF2-40B4-BE49-F238E27FC236}">
                <a16:creationId xmlns:a16="http://schemas.microsoft.com/office/drawing/2014/main" id="{923E99E0-E596-42A8-A884-C6A4774ED6A9}"/>
              </a:ext>
            </a:extLst>
          </p:cNvPr>
          <p:cNvGrpSpPr>
            <a:grpSpLocks/>
          </p:cNvGrpSpPr>
          <p:nvPr/>
        </p:nvGrpSpPr>
        <p:grpSpPr bwMode="auto">
          <a:xfrm>
            <a:off x="1655763" y="2512657"/>
            <a:ext cx="1250950" cy="304800"/>
            <a:chOff x="1655379" y="2753711"/>
            <a:chExt cx="1250730" cy="304800"/>
          </a:xfrm>
        </p:grpSpPr>
        <p:sp>
          <p:nvSpPr>
            <p:cNvPr id="128" name="Oval 47">
              <a:extLst>
                <a:ext uri="{FF2B5EF4-FFF2-40B4-BE49-F238E27FC236}">
                  <a16:creationId xmlns:a16="http://schemas.microsoft.com/office/drawing/2014/main" id="{BDD62A8E-6A6F-4E6D-81B9-D2831149F24C}"/>
                </a:ext>
              </a:extLst>
            </p:cNvPr>
            <p:cNvSpPr>
              <a:spLocks noChangeArrowheads="1"/>
            </p:cNvSpPr>
            <p:nvPr/>
          </p:nvSpPr>
          <p:spPr bwMode="auto">
            <a:xfrm>
              <a:off x="1655379" y="2753711"/>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sp>
          <p:nvSpPr>
            <p:cNvPr id="129" name="Oval 48">
              <a:extLst>
                <a:ext uri="{FF2B5EF4-FFF2-40B4-BE49-F238E27FC236}">
                  <a16:creationId xmlns:a16="http://schemas.microsoft.com/office/drawing/2014/main" id="{E003B381-FAB8-40F0-8AF9-2793FDBB088F}"/>
                </a:ext>
              </a:extLst>
            </p:cNvPr>
            <p:cNvSpPr>
              <a:spLocks noChangeArrowheads="1"/>
            </p:cNvSpPr>
            <p:nvPr/>
          </p:nvSpPr>
          <p:spPr bwMode="auto">
            <a:xfrm>
              <a:off x="2144110" y="2753711"/>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sp>
          <p:nvSpPr>
            <p:cNvPr id="130" name="Oval 49">
              <a:extLst>
                <a:ext uri="{FF2B5EF4-FFF2-40B4-BE49-F238E27FC236}">
                  <a16:creationId xmlns:a16="http://schemas.microsoft.com/office/drawing/2014/main" id="{CFFE1756-1E9B-4D6A-8804-87B6C57E914C}"/>
                </a:ext>
              </a:extLst>
            </p:cNvPr>
            <p:cNvSpPr>
              <a:spLocks noChangeArrowheads="1"/>
            </p:cNvSpPr>
            <p:nvPr/>
          </p:nvSpPr>
          <p:spPr bwMode="auto">
            <a:xfrm>
              <a:off x="2638096" y="2753711"/>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grpSp>
      <p:grpSp>
        <p:nvGrpSpPr>
          <p:cNvPr id="131" name="Group 54">
            <a:extLst>
              <a:ext uri="{FF2B5EF4-FFF2-40B4-BE49-F238E27FC236}">
                <a16:creationId xmlns:a16="http://schemas.microsoft.com/office/drawing/2014/main" id="{D8EEBABA-822F-4E92-A561-162CECBF2A86}"/>
              </a:ext>
            </a:extLst>
          </p:cNvPr>
          <p:cNvGrpSpPr>
            <a:grpSpLocks/>
          </p:cNvGrpSpPr>
          <p:nvPr/>
        </p:nvGrpSpPr>
        <p:grpSpPr bwMode="auto">
          <a:xfrm>
            <a:off x="2249488" y="3736619"/>
            <a:ext cx="2254250" cy="304800"/>
            <a:chOff x="2249213" y="3978166"/>
            <a:chExt cx="2254468" cy="304800"/>
          </a:xfrm>
        </p:grpSpPr>
        <p:sp>
          <p:nvSpPr>
            <p:cNvPr id="132" name="Oval 50">
              <a:extLst>
                <a:ext uri="{FF2B5EF4-FFF2-40B4-BE49-F238E27FC236}">
                  <a16:creationId xmlns:a16="http://schemas.microsoft.com/office/drawing/2014/main" id="{271B8408-1B2B-4F38-A399-DC67E500F0FD}"/>
                </a:ext>
              </a:extLst>
            </p:cNvPr>
            <p:cNvSpPr>
              <a:spLocks noChangeArrowheads="1"/>
            </p:cNvSpPr>
            <p:nvPr/>
          </p:nvSpPr>
          <p:spPr bwMode="auto">
            <a:xfrm>
              <a:off x="2249213" y="3978166"/>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sp>
          <p:nvSpPr>
            <p:cNvPr id="133" name="Oval 51">
              <a:extLst>
                <a:ext uri="{FF2B5EF4-FFF2-40B4-BE49-F238E27FC236}">
                  <a16:creationId xmlns:a16="http://schemas.microsoft.com/office/drawing/2014/main" id="{B7174709-0F99-4025-B661-787312313BA9}"/>
                </a:ext>
              </a:extLst>
            </p:cNvPr>
            <p:cNvSpPr>
              <a:spLocks noChangeArrowheads="1"/>
            </p:cNvSpPr>
            <p:nvPr/>
          </p:nvSpPr>
          <p:spPr bwMode="auto">
            <a:xfrm>
              <a:off x="3247696" y="3978166"/>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sp>
          <p:nvSpPr>
            <p:cNvPr id="134" name="Oval 52">
              <a:extLst>
                <a:ext uri="{FF2B5EF4-FFF2-40B4-BE49-F238E27FC236}">
                  <a16:creationId xmlns:a16="http://schemas.microsoft.com/office/drawing/2014/main" id="{5266C3E5-A666-420A-B7DA-376F96DD40D9}"/>
                </a:ext>
              </a:extLst>
            </p:cNvPr>
            <p:cNvSpPr>
              <a:spLocks noChangeArrowheads="1"/>
            </p:cNvSpPr>
            <p:nvPr/>
          </p:nvSpPr>
          <p:spPr bwMode="auto">
            <a:xfrm>
              <a:off x="4235668" y="3978166"/>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grpSp>
      <p:cxnSp>
        <p:nvCxnSpPr>
          <p:cNvPr id="135" name="Straight Arrow Connector 134">
            <a:extLst>
              <a:ext uri="{FF2B5EF4-FFF2-40B4-BE49-F238E27FC236}">
                <a16:creationId xmlns:a16="http://schemas.microsoft.com/office/drawing/2014/main" id="{80F9A644-85C5-4047-AC9A-4F855A12CFBD}"/>
              </a:ext>
            </a:extLst>
          </p:cNvPr>
          <p:cNvCxnSpPr/>
          <p:nvPr/>
        </p:nvCxnSpPr>
        <p:spPr bwMode="auto">
          <a:xfrm>
            <a:off x="982133" y="2433810"/>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36" name="Straight Arrow Connector 135">
            <a:extLst>
              <a:ext uri="{FF2B5EF4-FFF2-40B4-BE49-F238E27FC236}">
                <a16:creationId xmlns:a16="http://schemas.microsoft.com/office/drawing/2014/main" id="{C8E74096-1778-485C-8FB7-6A65AA95D8A3}"/>
              </a:ext>
            </a:extLst>
          </p:cNvPr>
          <p:cNvCxnSpPr/>
          <p:nvPr/>
        </p:nvCxnSpPr>
        <p:spPr bwMode="auto">
          <a:xfrm>
            <a:off x="982133" y="2687810"/>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37" name="Straight Arrow Connector 136">
            <a:extLst>
              <a:ext uri="{FF2B5EF4-FFF2-40B4-BE49-F238E27FC236}">
                <a16:creationId xmlns:a16="http://schemas.microsoft.com/office/drawing/2014/main" id="{A05EF8B1-6EC8-4994-B8CA-7CFED2FAE97F}"/>
              </a:ext>
            </a:extLst>
          </p:cNvPr>
          <p:cNvCxnSpPr/>
          <p:nvPr/>
        </p:nvCxnSpPr>
        <p:spPr bwMode="auto">
          <a:xfrm>
            <a:off x="479778" y="3923943"/>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38" name="Straight Arrow Connector 137">
            <a:extLst>
              <a:ext uri="{FF2B5EF4-FFF2-40B4-BE49-F238E27FC236}">
                <a16:creationId xmlns:a16="http://schemas.microsoft.com/office/drawing/2014/main" id="{01177238-5FF3-4A07-A066-A9BB096BF59E}"/>
              </a:ext>
            </a:extLst>
          </p:cNvPr>
          <p:cNvCxnSpPr/>
          <p:nvPr/>
        </p:nvCxnSpPr>
        <p:spPr bwMode="auto">
          <a:xfrm>
            <a:off x="970845" y="4369855"/>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39" name="Straight Arrow Connector 138">
            <a:extLst>
              <a:ext uri="{FF2B5EF4-FFF2-40B4-BE49-F238E27FC236}">
                <a16:creationId xmlns:a16="http://schemas.microsoft.com/office/drawing/2014/main" id="{7B48DE3B-71A6-48BF-BCD0-314413DBC0EE}"/>
              </a:ext>
            </a:extLst>
          </p:cNvPr>
          <p:cNvCxnSpPr/>
          <p:nvPr/>
        </p:nvCxnSpPr>
        <p:spPr bwMode="auto">
          <a:xfrm>
            <a:off x="970845" y="4612566"/>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40" name="Straight Arrow Connector 139">
            <a:extLst>
              <a:ext uri="{FF2B5EF4-FFF2-40B4-BE49-F238E27FC236}">
                <a16:creationId xmlns:a16="http://schemas.microsoft.com/office/drawing/2014/main" id="{87A33E25-3382-43C8-A5DD-FD299C3C56B0}"/>
              </a:ext>
            </a:extLst>
          </p:cNvPr>
          <p:cNvCxnSpPr/>
          <p:nvPr/>
        </p:nvCxnSpPr>
        <p:spPr bwMode="auto">
          <a:xfrm>
            <a:off x="970845" y="4855278"/>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41" name="Straight Arrow Connector 140">
            <a:extLst>
              <a:ext uri="{FF2B5EF4-FFF2-40B4-BE49-F238E27FC236}">
                <a16:creationId xmlns:a16="http://schemas.microsoft.com/office/drawing/2014/main" id="{3297C633-9D0C-47CA-946A-A341ED8DD985}"/>
              </a:ext>
            </a:extLst>
          </p:cNvPr>
          <p:cNvCxnSpPr/>
          <p:nvPr/>
        </p:nvCxnSpPr>
        <p:spPr bwMode="auto">
          <a:xfrm>
            <a:off x="970845" y="5109278"/>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42" name="Straight Arrow Connector 141">
            <a:extLst>
              <a:ext uri="{FF2B5EF4-FFF2-40B4-BE49-F238E27FC236}">
                <a16:creationId xmlns:a16="http://schemas.microsoft.com/office/drawing/2014/main" id="{5026FF2F-0DFB-467B-AF80-344E2A7506EB}"/>
              </a:ext>
            </a:extLst>
          </p:cNvPr>
          <p:cNvCxnSpPr/>
          <p:nvPr/>
        </p:nvCxnSpPr>
        <p:spPr bwMode="auto">
          <a:xfrm flipH="1">
            <a:off x="7913510" y="5572121"/>
            <a:ext cx="666046"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43" name="Straight Arrow Connector 142">
            <a:extLst>
              <a:ext uri="{FF2B5EF4-FFF2-40B4-BE49-F238E27FC236}">
                <a16:creationId xmlns:a16="http://schemas.microsoft.com/office/drawing/2014/main" id="{D2E745EF-5494-4E73-8B3F-A95609FDE648}"/>
              </a:ext>
            </a:extLst>
          </p:cNvPr>
          <p:cNvCxnSpPr/>
          <p:nvPr/>
        </p:nvCxnSpPr>
        <p:spPr bwMode="auto">
          <a:xfrm>
            <a:off x="982133" y="2964388"/>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44" name="Straight Arrow Connector 143">
            <a:extLst>
              <a:ext uri="{FF2B5EF4-FFF2-40B4-BE49-F238E27FC236}">
                <a16:creationId xmlns:a16="http://schemas.microsoft.com/office/drawing/2014/main" id="{FA136B1E-0066-4CC7-9940-4C3FAAC257B0}"/>
              </a:ext>
            </a:extLst>
          </p:cNvPr>
          <p:cNvCxnSpPr/>
          <p:nvPr/>
        </p:nvCxnSpPr>
        <p:spPr bwMode="auto">
          <a:xfrm flipH="1">
            <a:off x="7913510" y="5859988"/>
            <a:ext cx="666046"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sp>
        <p:nvSpPr>
          <p:cNvPr id="65" name="Slide Number Placeholder 6">
            <a:extLst>
              <a:ext uri="{FF2B5EF4-FFF2-40B4-BE49-F238E27FC236}">
                <a16:creationId xmlns:a16="http://schemas.microsoft.com/office/drawing/2014/main" id="{1385B7EA-45BC-4BF2-B03D-295E78C0E5F5}"/>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39</a:t>
            </a:fld>
            <a:endParaRPr dirty="0"/>
          </a:p>
        </p:txBody>
      </p:sp>
    </p:spTree>
    <p:extLst>
      <p:ext uri="{BB962C8B-B14F-4D97-AF65-F5344CB8AC3E}">
        <p14:creationId xmlns:p14="http://schemas.microsoft.com/office/powerpoint/2010/main" val="29720507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dissolve">
                                      <p:cBhvr>
                                        <p:cTn id="7" dur="500"/>
                                        <p:tgtEl>
                                          <p:spTgt spid="127"/>
                                        </p:tgtEl>
                                      </p:cBhvr>
                                    </p:animEffect>
                                  </p:childTnLst>
                                </p:cTn>
                              </p:par>
                              <p:par>
                                <p:cTn id="8" presetID="9" presetClass="entr" presetSubtype="0" fill="hold" nodeType="withEffect">
                                  <p:stCondLst>
                                    <p:cond delay="0"/>
                                  </p:stCondLst>
                                  <p:childTnLst>
                                    <p:set>
                                      <p:cBhvr>
                                        <p:cTn id="9" dur="1" fill="hold">
                                          <p:stCondLst>
                                            <p:cond delay="0"/>
                                          </p:stCondLst>
                                        </p:cTn>
                                        <p:tgtEl>
                                          <p:spTgt spid="123"/>
                                        </p:tgtEl>
                                        <p:attrNameLst>
                                          <p:attrName>style.visibility</p:attrName>
                                        </p:attrNameLst>
                                      </p:cBhvr>
                                      <p:to>
                                        <p:strVal val="visible"/>
                                      </p:to>
                                    </p:set>
                                    <p:animEffect transition="in" filter="dissolve">
                                      <p:cBhvr>
                                        <p:cTn id="10" dur="500"/>
                                        <p:tgtEl>
                                          <p:spTgt spid="123"/>
                                        </p:tgtEl>
                                      </p:cBhvr>
                                    </p:animEffect>
                                  </p:childTnLst>
                                </p:cTn>
                              </p:par>
                              <p:par>
                                <p:cTn id="11" presetID="9" presetClass="entr" presetSubtype="0" fill="hold" nodeType="withEffect">
                                  <p:stCondLst>
                                    <p:cond delay="0"/>
                                  </p:stCondLst>
                                  <p:childTnLst>
                                    <p:set>
                                      <p:cBhvr>
                                        <p:cTn id="12" dur="1" fill="hold">
                                          <p:stCondLst>
                                            <p:cond delay="0"/>
                                          </p:stCondLst>
                                        </p:cTn>
                                        <p:tgtEl>
                                          <p:spTgt spid="131"/>
                                        </p:tgtEl>
                                        <p:attrNameLst>
                                          <p:attrName>style.visibility</p:attrName>
                                        </p:attrNameLst>
                                      </p:cBhvr>
                                      <p:to>
                                        <p:strVal val="visible"/>
                                      </p:to>
                                    </p:set>
                                    <p:animEffect transition="in" filter="dissolve">
                                      <p:cBhvr>
                                        <p:cTn id="13" dur="500"/>
                                        <p:tgtEl>
                                          <p:spTgt spid="13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dissolve">
                                      <p:cBhvr>
                                        <p:cTn id="18" dur="50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35"/>
                                        </p:tgtEl>
                                        <p:attrNameLst>
                                          <p:attrName>style.visibility</p:attrName>
                                        </p:attrNameLst>
                                      </p:cBhvr>
                                      <p:to>
                                        <p:strVal val="visible"/>
                                      </p:to>
                                    </p:set>
                                    <p:animEffect transition="in" filter="dissolve">
                                      <p:cBhvr>
                                        <p:cTn id="23" dur="500"/>
                                        <p:tgtEl>
                                          <p:spTgt spid="135"/>
                                        </p:tgtEl>
                                      </p:cBhvr>
                                    </p:animEffect>
                                  </p:childTnLst>
                                </p:cTn>
                              </p:par>
                            </p:childTnLst>
                          </p:cTn>
                        </p:par>
                        <p:par>
                          <p:cTn id="24" fill="hold">
                            <p:stCondLst>
                              <p:cond delay="500"/>
                            </p:stCondLst>
                            <p:childTnLst>
                              <p:par>
                                <p:cTn id="25" presetID="9" presetClass="entr" presetSubtype="0" fill="hold" nodeType="after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dissolve">
                                      <p:cBhvr>
                                        <p:cTn id="27" dur="500"/>
                                        <p:tgtEl>
                                          <p:spTgt spid="8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135"/>
                                        </p:tgtEl>
                                      </p:cBhvr>
                                    </p:animEffect>
                                    <p:set>
                                      <p:cBhvr>
                                        <p:cTn id="32" dur="1" fill="hold">
                                          <p:stCondLst>
                                            <p:cond delay="499"/>
                                          </p:stCondLst>
                                        </p:cTn>
                                        <p:tgtEl>
                                          <p:spTgt spid="135"/>
                                        </p:tgtEl>
                                        <p:attrNameLst>
                                          <p:attrName>style.visibility</p:attrName>
                                        </p:attrNameLst>
                                      </p:cBhvr>
                                      <p:to>
                                        <p:strVal val="hidden"/>
                                      </p:to>
                                    </p:se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136"/>
                                        </p:tgtEl>
                                        <p:attrNameLst>
                                          <p:attrName>style.visibility</p:attrName>
                                        </p:attrNameLst>
                                      </p:cBhvr>
                                      <p:to>
                                        <p:strVal val="visible"/>
                                      </p:to>
                                    </p:set>
                                    <p:animEffect transition="in" filter="dissolve">
                                      <p:cBhvr>
                                        <p:cTn id="36" dur="500"/>
                                        <p:tgtEl>
                                          <p:spTgt spid="136"/>
                                        </p:tgtEl>
                                      </p:cBhvr>
                                    </p:animEffect>
                                  </p:childTnLst>
                                </p:cTn>
                              </p:par>
                            </p:childTnLst>
                          </p:cTn>
                        </p:par>
                        <p:par>
                          <p:cTn id="37" fill="hold">
                            <p:stCondLst>
                              <p:cond delay="1000"/>
                            </p:stCondLst>
                            <p:childTnLst>
                              <p:par>
                                <p:cTn id="38" presetID="9" presetClass="entr" presetSubtype="0" fill="hold" nodeType="afterEffect">
                                  <p:stCondLst>
                                    <p:cond delay="0"/>
                                  </p:stCondLst>
                                  <p:childTnLst>
                                    <p:set>
                                      <p:cBhvr>
                                        <p:cTn id="39" dur="1" fill="hold">
                                          <p:stCondLst>
                                            <p:cond delay="0"/>
                                          </p:stCondLst>
                                        </p:cTn>
                                        <p:tgtEl>
                                          <p:spTgt spid="137"/>
                                        </p:tgtEl>
                                        <p:attrNameLst>
                                          <p:attrName>style.visibility</p:attrName>
                                        </p:attrNameLst>
                                      </p:cBhvr>
                                      <p:to>
                                        <p:strVal val="visible"/>
                                      </p:to>
                                    </p:set>
                                    <p:animEffect transition="in" filter="dissolve">
                                      <p:cBhvr>
                                        <p:cTn id="40" dur="500"/>
                                        <p:tgtEl>
                                          <p:spTgt spid="137"/>
                                        </p:tgtEl>
                                      </p:cBhvr>
                                    </p:animEffect>
                                  </p:childTnLst>
                                </p:cTn>
                              </p:par>
                            </p:childTnLst>
                          </p:cTn>
                        </p:par>
                        <p:par>
                          <p:cTn id="41" fill="hold">
                            <p:stCondLst>
                              <p:cond delay="1500"/>
                            </p:stCondLst>
                            <p:childTnLst>
                              <p:par>
                                <p:cTn id="42" presetID="9" presetClass="entr" presetSubtype="0" fill="hold" nodeType="after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dissolve">
                                      <p:cBhvr>
                                        <p:cTn id="44" dur="500"/>
                                        <p:tgtEl>
                                          <p:spTgt spid="99"/>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nodeType="clickEffect">
                                  <p:stCondLst>
                                    <p:cond delay="0"/>
                                  </p:stCondLst>
                                  <p:childTnLst>
                                    <p:animEffect transition="out" filter="dissolve">
                                      <p:cBhvr>
                                        <p:cTn id="48" dur="500"/>
                                        <p:tgtEl>
                                          <p:spTgt spid="137"/>
                                        </p:tgtEl>
                                      </p:cBhvr>
                                    </p:animEffect>
                                    <p:set>
                                      <p:cBhvr>
                                        <p:cTn id="49" dur="1" fill="hold">
                                          <p:stCondLst>
                                            <p:cond delay="499"/>
                                          </p:stCondLst>
                                        </p:cTn>
                                        <p:tgtEl>
                                          <p:spTgt spid="137"/>
                                        </p:tgtEl>
                                        <p:attrNameLst>
                                          <p:attrName>style.visibility</p:attrName>
                                        </p:attrNameLst>
                                      </p:cBhvr>
                                      <p:to>
                                        <p:strVal val="hidden"/>
                                      </p:to>
                                    </p:se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138"/>
                                        </p:tgtEl>
                                        <p:attrNameLst>
                                          <p:attrName>style.visibility</p:attrName>
                                        </p:attrNameLst>
                                      </p:cBhvr>
                                      <p:to>
                                        <p:strVal val="visible"/>
                                      </p:to>
                                    </p:set>
                                    <p:animEffect transition="in" filter="dissolve">
                                      <p:cBhvr>
                                        <p:cTn id="53" dur="500"/>
                                        <p:tgtEl>
                                          <p:spTgt spid="138"/>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13"/>
                                        </p:tgtEl>
                                        <p:attrNameLst>
                                          <p:attrName>style.visibility</p:attrName>
                                        </p:attrNameLst>
                                      </p:cBhvr>
                                      <p:to>
                                        <p:strVal val="visible"/>
                                      </p:to>
                                    </p:set>
                                    <p:animEffect transition="in" filter="dissolve">
                                      <p:cBhvr>
                                        <p:cTn id="57" dur="500"/>
                                        <p:tgtEl>
                                          <p:spTgt spid="11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nodeType="clickEffect">
                                  <p:stCondLst>
                                    <p:cond delay="0"/>
                                  </p:stCondLst>
                                  <p:childTnLst>
                                    <p:animEffect transition="out" filter="dissolve">
                                      <p:cBhvr>
                                        <p:cTn id="61" dur="500"/>
                                        <p:tgtEl>
                                          <p:spTgt spid="138"/>
                                        </p:tgtEl>
                                      </p:cBhvr>
                                    </p:animEffect>
                                    <p:set>
                                      <p:cBhvr>
                                        <p:cTn id="62" dur="1" fill="hold">
                                          <p:stCondLst>
                                            <p:cond delay="499"/>
                                          </p:stCondLst>
                                        </p:cTn>
                                        <p:tgtEl>
                                          <p:spTgt spid="138"/>
                                        </p:tgtEl>
                                        <p:attrNameLst>
                                          <p:attrName>style.visibility</p:attrName>
                                        </p:attrNameLst>
                                      </p:cBhvr>
                                      <p:to>
                                        <p:strVal val="hidden"/>
                                      </p:to>
                                    </p:set>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139"/>
                                        </p:tgtEl>
                                        <p:attrNameLst>
                                          <p:attrName>style.visibility</p:attrName>
                                        </p:attrNameLst>
                                      </p:cBhvr>
                                      <p:to>
                                        <p:strVal val="visible"/>
                                      </p:to>
                                    </p:set>
                                    <p:animEffect transition="in" filter="dissolve">
                                      <p:cBhvr>
                                        <p:cTn id="66" dur="500"/>
                                        <p:tgtEl>
                                          <p:spTgt spid="139"/>
                                        </p:tgtEl>
                                      </p:cBhvr>
                                    </p:animEffect>
                                  </p:childTnLst>
                                </p:cTn>
                              </p:par>
                            </p:childTnLst>
                          </p:cTn>
                        </p:par>
                        <p:par>
                          <p:cTn id="67" fill="hold">
                            <p:stCondLst>
                              <p:cond delay="1000"/>
                            </p:stCondLst>
                            <p:childTnLst>
                              <p:par>
                                <p:cTn id="68" presetID="9" presetClass="entr" presetSubtype="0" fill="hold" nodeType="afterEffect">
                                  <p:stCondLst>
                                    <p:cond delay="0"/>
                                  </p:stCondLst>
                                  <p:childTnLst>
                                    <p:set>
                                      <p:cBhvr>
                                        <p:cTn id="69" dur="1" fill="hold">
                                          <p:stCondLst>
                                            <p:cond delay="0"/>
                                          </p:stCondLst>
                                        </p:cTn>
                                        <p:tgtEl>
                                          <p:spTgt spid="116"/>
                                        </p:tgtEl>
                                        <p:attrNameLst>
                                          <p:attrName>style.visibility</p:attrName>
                                        </p:attrNameLst>
                                      </p:cBhvr>
                                      <p:to>
                                        <p:strVal val="visible"/>
                                      </p:to>
                                    </p:set>
                                    <p:animEffect transition="in" filter="dissolve">
                                      <p:cBhvr>
                                        <p:cTn id="70" dur="500"/>
                                        <p:tgtEl>
                                          <p:spTgt spid="116"/>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xit" presetSubtype="0" fill="hold" nodeType="clickEffect">
                                  <p:stCondLst>
                                    <p:cond delay="0"/>
                                  </p:stCondLst>
                                  <p:childTnLst>
                                    <p:animEffect transition="out" filter="dissolve">
                                      <p:cBhvr>
                                        <p:cTn id="74" dur="500"/>
                                        <p:tgtEl>
                                          <p:spTgt spid="139"/>
                                        </p:tgtEl>
                                      </p:cBhvr>
                                    </p:animEffect>
                                    <p:set>
                                      <p:cBhvr>
                                        <p:cTn id="75" dur="1" fill="hold">
                                          <p:stCondLst>
                                            <p:cond delay="499"/>
                                          </p:stCondLst>
                                        </p:cTn>
                                        <p:tgtEl>
                                          <p:spTgt spid="139"/>
                                        </p:tgtEl>
                                        <p:attrNameLst>
                                          <p:attrName>style.visibility</p:attrName>
                                        </p:attrNameLst>
                                      </p:cBhvr>
                                      <p:to>
                                        <p:strVal val="hidden"/>
                                      </p:to>
                                    </p:set>
                                  </p:childTnLst>
                                </p:cTn>
                              </p:par>
                            </p:childTnLst>
                          </p:cTn>
                        </p:par>
                        <p:par>
                          <p:cTn id="76" fill="hold">
                            <p:stCondLst>
                              <p:cond delay="500"/>
                            </p:stCondLst>
                            <p:childTnLst>
                              <p:par>
                                <p:cTn id="77" presetID="9" presetClass="entr" presetSubtype="0" fill="hold" nodeType="afterEffect">
                                  <p:stCondLst>
                                    <p:cond delay="0"/>
                                  </p:stCondLst>
                                  <p:childTnLst>
                                    <p:set>
                                      <p:cBhvr>
                                        <p:cTn id="78" dur="1" fill="hold">
                                          <p:stCondLst>
                                            <p:cond delay="0"/>
                                          </p:stCondLst>
                                        </p:cTn>
                                        <p:tgtEl>
                                          <p:spTgt spid="140"/>
                                        </p:tgtEl>
                                        <p:attrNameLst>
                                          <p:attrName>style.visibility</p:attrName>
                                        </p:attrNameLst>
                                      </p:cBhvr>
                                      <p:to>
                                        <p:strVal val="visible"/>
                                      </p:to>
                                    </p:set>
                                    <p:animEffect transition="in" filter="dissolve">
                                      <p:cBhvr>
                                        <p:cTn id="79" dur="500"/>
                                        <p:tgtEl>
                                          <p:spTgt spid="140"/>
                                        </p:tgtEl>
                                      </p:cBhvr>
                                    </p:animEffect>
                                  </p:childTnLst>
                                </p:cTn>
                              </p:par>
                            </p:childTnLst>
                          </p:cTn>
                        </p:par>
                        <p:par>
                          <p:cTn id="80" fill="hold">
                            <p:stCondLst>
                              <p:cond delay="1000"/>
                            </p:stCondLst>
                            <p:childTnLst>
                              <p:par>
                                <p:cTn id="81" presetID="9" presetClass="entr" presetSubtype="0" fill="hold" nodeType="afterEffect">
                                  <p:stCondLst>
                                    <p:cond delay="0"/>
                                  </p:stCondLst>
                                  <p:childTnLst>
                                    <p:set>
                                      <p:cBhvr>
                                        <p:cTn id="82" dur="1" fill="hold">
                                          <p:stCondLst>
                                            <p:cond delay="0"/>
                                          </p:stCondLst>
                                        </p:cTn>
                                        <p:tgtEl>
                                          <p:spTgt spid="119"/>
                                        </p:tgtEl>
                                        <p:attrNameLst>
                                          <p:attrName>style.visibility</p:attrName>
                                        </p:attrNameLst>
                                      </p:cBhvr>
                                      <p:to>
                                        <p:strVal val="visible"/>
                                      </p:to>
                                    </p:set>
                                    <p:animEffect transition="in" filter="dissolve">
                                      <p:cBhvr>
                                        <p:cTn id="83" dur="500"/>
                                        <p:tgtEl>
                                          <p:spTgt spid="119"/>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xit" presetSubtype="0" fill="hold" nodeType="clickEffect">
                                  <p:stCondLst>
                                    <p:cond delay="0"/>
                                  </p:stCondLst>
                                  <p:childTnLst>
                                    <p:animEffect transition="out" filter="dissolve">
                                      <p:cBhvr>
                                        <p:cTn id="87" dur="500"/>
                                        <p:tgtEl>
                                          <p:spTgt spid="140"/>
                                        </p:tgtEl>
                                      </p:cBhvr>
                                    </p:animEffect>
                                    <p:set>
                                      <p:cBhvr>
                                        <p:cTn id="88" dur="1" fill="hold">
                                          <p:stCondLst>
                                            <p:cond delay="499"/>
                                          </p:stCondLst>
                                        </p:cTn>
                                        <p:tgtEl>
                                          <p:spTgt spid="140"/>
                                        </p:tgtEl>
                                        <p:attrNameLst>
                                          <p:attrName>style.visibility</p:attrName>
                                        </p:attrNameLst>
                                      </p:cBhvr>
                                      <p:to>
                                        <p:strVal val="hidden"/>
                                      </p:to>
                                    </p:set>
                                  </p:childTnLst>
                                </p:cTn>
                              </p:par>
                            </p:childTnLst>
                          </p:cTn>
                        </p:par>
                        <p:par>
                          <p:cTn id="89" fill="hold">
                            <p:stCondLst>
                              <p:cond delay="500"/>
                            </p:stCondLst>
                            <p:childTnLst>
                              <p:par>
                                <p:cTn id="90" presetID="9" presetClass="entr" presetSubtype="0" fill="hold" nodeType="afterEffect">
                                  <p:stCondLst>
                                    <p:cond delay="0"/>
                                  </p:stCondLst>
                                  <p:childTnLst>
                                    <p:set>
                                      <p:cBhvr>
                                        <p:cTn id="91" dur="1" fill="hold">
                                          <p:stCondLst>
                                            <p:cond delay="0"/>
                                          </p:stCondLst>
                                        </p:cTn>
                                        <p:tgtEl>
                                          <p:spTgt spid="141"/>
                                        </p:tgtEl>
                                        <p:attrNameLst>
                                          <p:attrName>style.visibility</p:attrName>
                                        </p:attrNameLst>
                                      </p:cBhvr>
                                      <p:to>
                                        <p:strVal val="visible"/>
                                      </p:to>
                                    </p:set>
                                    <p:animEffect transition="in" filter="dissolve">
                                      <p:cBhvr>
                                        <p:cTn id="92" dur="500"/>
                                        <p:tgtEl>
                                          <p:spTgt spid="141"/>
                                        </p:tgtEl>
                                      </p:cBhvr>
                                    </p:animEffect>
                                  </p:childTnLst>
                                </p:cTn>
                              </p:par>
                            </p:childTnLst>
                          </p:cTn>
                        </p:par>
                        <p:par>
                          <p:cTn id="93" fill="hold">
                            <p:stCondLst>
                              <p:cond delay="1000"/>
                            </p:stCondLst>
                            <p:childTnLst>
                              <p:par>
                                <p:cTn id="94" presetID="9" presetClass="entr" presetSubtype="0" fill="hold" nodeType="afterEffect">
                                  <p:stCondLst>
                                    <p:cond delay="0"/>
                                  </p:stCondLst>
                                  <p:childTnLst>
                                    <p:set>
                                      <p:cBhvr>
                                        <p:cTn id="95" dur="1" fill="hold">
                                          <p:stCondLst>
                                            <p:cond delay="0"/>
                                          </p:stCondLst>
                                        </p:cTn>
                                        <p:tgtEl>
                                          <p:spTgt spid="142"/>
                                        </p:tgtEl>
                                        <p:attrNameLst>
                                          <p:attrName>style.visibility</p:attrName>
                                        </p:attrNameLst>
                                      </p:cBhvr>
                                      <p:to>
                                        <p:strVal val="visible"/>
                                      </p:to>
                                    </p:set>
                                    <p:animEffect transition="in" filter="dissolve">
                                      <p:cBhvr>
                                        <p:cTn id="96" dur="500"/>
                                        <p:tgtEl>
                                          <p:spTgt spid="142"/>
                                        </p:tgtEl>
                                      </p:cBhvr>
                                    </p:animEffect>
                                  </p:childTnLst>
                                </p:cTn>
                              </p:par>
                            </p:childTnLst>
                          </p:cTn>
                        </p:par>
                        <p:par>
                          <p:cTn id="97" fill="hold">
                            <p:stCondLst>
                              <p:cond delay="1500"/>
                            </p:stCondLst>
                            <p:childTnLst>
                              <p:par>
                                <p:cTn id="98" presetID="9" presetClass="entr" presetSubtype="0" fill="hold" grpId="0" nodeType="afterEffect">
                                  <p:stCondLst>
                                    <p:cond delay="0"/>
                                  </p:stCondLst>
                                  <p:childTnLst>
                                    <p:set>
                                      <p:cBhvr>
                                        <p:cTn id="99" dur="1" fill="hold">
                                          <p:stCondLst>
                                            <p:cond delay="0"/>
                                          </p:stCondLst>
                                        </p:cTn>
                                        <p:tgtEl>
                                          <p:spTgt spid="122"/>
                                        </p:tgtEl>
                                        <p:attrNameLst>
                                          <p:attrName>style.visibility</p:attrName>
                                        </p:attrNameLst>
                                      </p:cBhvr>
                                      <p:to>
                                        <p:strVal val="visible"/>
                                      </p:to>
                                    </p:set>
                                    <p:animEffect transition="in" filter="dissolve">
                                      <p:cBhvr>
                                        <p:cTn id="100" dur="500"/>
                                        <p:tgtEl>
                                          <p:spTgt spid="122"/>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xit" presetSubtype="0" fill="hold" nodeType="clickEffect">
                                  <p:stCondLst>
                                    <p:cond delay="0"/>
                                  </p:stCondLst>
                                  <p:childTnLst>
                                    <p:animEffect transition="out" filter="dissolve">
                                      <p:cBhvr>
                                        <p:cTn id="104" dur="500"/>
                                        <p:tgtEl>
                                          <p:spTgt spid="141"/>
                                        </p:tgtEl>
                                      </p:cBhvr>
                                    </p:animEffect>
                                    <p:set>
                                      <p:cBhvr>
                                        <p:cTn id="105" dur="1" fill="hold">
                                          <p:stCondLst>
                                            <p:cond delay="499"/>
                                          </p:stCondLst>
                                        </p:cTn>
                                        <p:tgtEl>
                                          <p:spTgt spid="141"/>
                                        </p:tgtEl>
                                        <p:attrNameLst>
                                          <p:attrName>style.visibility</p:attrName>
                                        </p:attrNameLst>
                                      </p:cBhvr>
                                      <p:to>
                                        <p:strVal val="hidden"/>
                                      </p:to>
                                    </p:set>
                                  </p:childTnLst>
                                </p:cTn>
                              </p:par>
                            </p:childTnLst>
                          </p:cTn>
                        </p:par>
                        <p:par>
                          <p:cTn id="106" fill="hold">
                            <p:stCondLst>
                              <p:cond delay="500"/>
                            </p:stCondLst>
                            <p:childTnLst>
                              <p:par>
                                <p:cTn id="107" presetID="9" presetClass="exit" presetSubtype="0" fill="hold" nodeType="afterEffect">
                                  <p:stCondLst>
                                    <p:cond delay="0"/>
                                  </p:stCondLst>
                                  <p:childTnLst>
                                    <p:animEffect transition="out" filter="dissolve">
                                      <p:cBhvr>
                                        <p:cTn id="108" dur="500"/>
                                        <p:tgtEl>
                                          <p:spTgt spid="136"/>
                                        </p:tgtEl>
                                      </p:cBhvr>
                                    </p:animEffect>
                                    <p:set>
                                      <p:cBhvr>
                                        <p:cTn id="109" dur="1" fill="hold">
                                          <p:stCondLst>
                                            <p:cond delay="499"/>
                                          </p:stCondLst>
                                        </p:cTn>
                                        <p:tgtEl>
                                          <p:spTgt spid="136"/>
                                        </p:tgtEl>
                                        <p:attrNameLst>
                                          <p:attrName>style.visibility</p:attrName>
                                        </p:attrNameLst>
                                      </p:cBhvr>
                                      <p:to>
                                        <p:strVal val="hidden"/>
                                      </p:to>
                                    </p:set>
                                  </p:childTnLst>
                                </p:cTn>
                              </p:par>
                            </p:childTnLst>
                          </p:cTn>
                        </p:par>
                        <p:par>
                          <p:cTn id="110" fill="hold">
                            <p:stCondLst>
                              <p:cond delay="1000"/>
                            </p:stCondLst>
                            <p:childTnLst>
                              <p:par>
                                <p:cTn id="111" presetID="9" presetClass="entr" presetSubtype="0" fill="hold" nodeType="afterEffect">
                                  <p:stCondLst>
                                    <p:cond delay="0"/>
                                  </p:stCondLst>
                                  <p:childTnLst>
                                    <p:set>
                                      <p:cBhvr>
                                        <p:cTn id="112" dur="1" fill="hold">
                                          <p:stCondLst>
                                            <p:cond delay="0"/>
                                          </p:stCondLst>
                                        </p:cTn>
                                        <p:tgtEl>
                                          <p:spTgt spid="143"/>
                                        </p:tgtEl>
                                        <p:attrNameLst>
                                          <p:attrName>style.visibility</p:attrName>
                                        </p:attrNameLst>
                                      </p:cBhvr>
                                      <p:to>
                                        <p:strVal val="visible"/>
                                      </p:to>
                                    </p:set>
                                    <p:animEffect transition="in" filter="dissolve">
                                      <p:cBhvr>
                                        <p:cTn id="113" dur="500"/>
                                        <p:tgtEl>
                                          <p:spTgt spid="143"/>
                                        </p:tgtEl>
                                      </p:cBhvr>
                                    </p:animEffect>
                                  </p:childTnLst>
                                </p:cTn>
                              </p:par>
                            </p:childTnLst>
                          </p:cTn>
                        </p:par>
                        <p:par>
                          <p:cTn id="114" fill="hold">
                            <p:stCondLst>
                              <p:cond delay="1500"/>
                            </p:stCondLst>
                            <p:childTnLst>
                              <p:par>
                                <p:cTn id="115" presetID="9" presetClass="exit" presetSubtype="0" fill="hold" nodeType="afterEffect">
                                  <p:stCondLst>
                                    <p:cond delay="0"/>
                                  </p:stCondLst>
                                  <p:childTnLst>
                                    <p:animEffect transition="out" filter="dissolve">
                                      <p:cBhvr>
                                        <p:cTn id="116" dur="500"/>
                                        <p:tgtEl>
                                          <p:spTgt spid="142"/>
                                        </p:tgtEl>
                                      </p:cBhvr>
                                    </p:animEffect>
                                    <p:set>
                                      <p:cBhvr>
                                        <p:cTn id="117" dur="1" fill="hold">
                                          <p:stCondLst>
                                            <p:cond delay="499"/>
                                          </p:stCondLst>
                                        </p:cTn>
                                        <p:tgtEl>
                                          <p:spTgt spid="142"/>
                                        </p:tgtEl>
                                        <p:attrNameLst>
                                          <p:attrName>style.visibility</p:attrName>
                                        </p:attrNameLst>
                                      </p:cBhvr>
                                      <p:to>
                                        <p:strVal val="hidden"/>
                                      </p:to>
                                    </p:set>
                                  </p:childTnLst>
                                </p:cTn>
                              </p:par>
                            </p:childTnLst>
                          </p:cTn>
                        </p:par>
                        <p:par>
                          <p:cTn id="118" fill="hold">
                            <p:stCondLst>
                              <p:cond delay="2000"/>
                            </p:stCondLst>
                            <p:childTnLst>
                              <p:par>
                                <p:cTn id="119" presetID="9" presetClass="entr" presetSubtype="0" fill="hold" nodeType="afterEffect">
                                  <p:stCondLst>
                                    <p:cond delay="0"/>
                                  </p:stCondLst>
                                  <p:childTnLst>
                                    <p:set>
                                      <p:cBhvr>
                                        <p:cTn id="120" dur="1" fill="hold">
                                          <p:stCondLst>
                                            <p:cond delay="0"/>
                                          </p:stCondLst>
                                        </p:cTn>
                                        <p:tgtEl>
                                          <p:spTgt spid="144"/>
                                        </p:tgtEl>
                                        <p:attrNameLst>
                                          <p:attrName>style.visibility</p:attrName>
                                        </p:attrNameLst>
                                      </p:cBhvr>
                                      <p:to>
                                        <p:strVal val="visible"/>
                                      </p:to>
                                    </p:set>
                                    <p:animEffect transition="in" filter="dissolve">
                                      <p:cBhvr>
                                        <p:cTn id="121"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1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 Pointers (1/3)</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a:t>
            </a:fld>
            <a:endParaRPr dirty="0"/>
          </a:p>
        </p:txBody>
      </p:sp>
      <p:sp>
        <p:nvSpPr>
          <p:cNvPr id="3" name="TextBox 2">
            <a:extLst>
              <a:ext uri="{FF2B5EF4-FFF2-40B4-BE49-F238E27FC236}">
                <a16:creationId xmlns:a16="http://schemas.microsoft.com/office/drawing/2014/main" id="{8B35D63D-03D4-4BB9-B3A5-A7D84FCB124B}"/>
              </a:ext>
            </a:extLst>
          </p:cNvPr>
          <p:cNvSpPr txBox="1"/>
          <p:nvPr/>
        </p:nvSpPr>
        <p:spPr>
          <a:xfrm>
            <a:off x="457199" y="1383957"/>
            <a:ext cx="8006081" cy="4601260"/>
          </a:xfrm>
          <a:prstGeom prst="rect">
            <a:avLst/>
          </a:prstGeom>
          <a:noFill/>
        </p:spPr>
        <p:txBody>
          <a:bodyPr wrap="square" rtlCol="0">
            <a:spAutoFit/>
          </a:bodyPr>
          <a:lstStyle/>
          <a:p>
            <a:pPr marL="285750" indent="-285750">
              <a:spcBef>
                <a:spcPts val="600"/>
              </a:spcBef>
              <a:buClr>
                <a:schemeClr val="bg1">
                  <a:lumMod val="50000"/>
                </a:schemeClr>
              </a:buClr>
              <a:buFont typeface="Wingdings" panose="05000000000000000000" pitchFamily="2" charset="2"/>
              <a:buChar char="§"/>
            </a:pPr>
            <a:r>
              <a:rPr lang="en-SG" sz="2600" dirty="0"/>
              <a:t>While C is a high-level programming language, it is usually considered to be at the lower end of the spectrum due to a few reasons, among which are:</a:t>
            </a:r>
          </a:p>
          <a:p>
            <a:pPr marL="742950" lvl="1" indent="-285750">
              <a:spcBef>
                <a:spcPts val="600"/>
              </a:spcBef>
              <a:buClr>
                <a:schemeClr val="bg1">
                  <a:lumMod val="50000"/>
                </a:schemeClr>
              </a:buClr>
              <a:buFont typeface="Wingdings" panose="05000000000000000000" pitchFamily="2" charset="2"/>
              <a:buChar char="§"/>
            </a:pPr>
            <a:r>
              <a:rPr lang="en-SG" sz="2200" dirty="0"/>
              <a:t>It has </a:t>
            </a:r>
            <a:r>
              <a:rPr lang="en-SG" sz="2200" dirty="0">
                <a:solidFill>
                  <a:srgbClr val="C00000"/>
                </a:solidFill>
              </a:rPr>
              <a:t>pointers</a:t>
            </a:r>
            <a:r>
              <a:rPr lang="en-SG" sz="2200" dirty="0"/>
              <a:t> which allow direct manipulation of memory contents</a:t>
            </a:r>
          </a:p>
          <a:p>
            <a:pPr marL="742950" lvl="1" indent="-285750">
              <a:spcBef>
                <a:spcPts val="600"/>
              </a:spcBef>
              <a:buClr>
                <a:schemeClr val="bg1">
                  <a:lumMod val="50000"/>
                </a:schemeClr>
              </a:buClr>
              <a:buFont typeface="Wingdings" panose="05000000000000000000" pitchFamily="2" charset="2"/>
              <a:buChar char="§"/>
            </a:pPr>
            <a:r>
              <a:rPr lang="en-SG" sz="2200" dirty="0"/>
              <a:t>It has a set of </a:t>
            </a:r>
            <a:r>
              <a:rPr lang="en-SG" sz="2200" dirty="0">
                <a:solidFill>
                  <a:srgbClr val="C00000"/>
                </a:solidFill>
              </a:rPr>
              <a:t>bit manipulation operators</a:t>
            </a:r>
            <a:r>
              <a:rPr lang="en-SG" sz="2200" dirty="0"/>
              <a:t>, allowing efficient bitwise operations </a:t>
            </a:r>
          </a:p>
          <a:p>
            <a:pPr marL="285750" indent="-285750">
              <a:spcBef>
                <a:spcPts val="1200"/>
              </a:spcBef>
              <a:buClr>
                <a:schemeClr val="bg1">
                  <a:lumMod val="50000"/>
                </a:schemeClr>
              </a:buClr>
              <a:buFont typeface="Wingdings" panose="05000000000000000000" pitchFamily="2" charset="2"/>
              <a:buChar char="§"/>
            </a:pPr>
            <a:r>
              <a:rPr lang="en-SG" sz="2600" dirty="0"/>
              <a:t>In Lecture #2 slide 11, we say that a </a:t>
            </a:r>
            <a:r>
              <a:rPr lang="en-SG" sz="2600" dirty="0">
                <a:solidFill>
                  <a:srgbClr val="C00000"/>
                </a:solidFill>
              </a:rPr>
              <a:t>variable</a:t>
            </a:r>
            <a:r>
              <a:rPr lang="en-SG" sz="2600" dirty="0"/>
              <a:t> has</a:t>
            </a:r>
          </a:p>
          <a:p>
            <a:pPr marL="742950" lvl="1" indent="-285750">
              <a:spcBef>
                <a:spcPts val="600"/>
              </a:spcBef>
              <a:buClr>
                <a:schemeClr val="bg1">
                  <a:lumMod val="50000"/>
                </a:schemeClr>
              </a:buClr>
              <a:buFont typeface="Wingdings" panose="05000000000000000000" pitchFamily="2" charset="2"/>
              <a:buChar char="§"/>
            </a:pPr>
            <a:r>
              <a:rPr lang="en-SG" sz="2200" dirty="0"/>
              <a:t>a </a:t>
            </a:r>
            <a:r>
              <a:rPr lang="en-SG" sz="2200" dirty="0">
                <a:solidFill>
                  <a:srgbClr val="7030A0"/>
                </a:solidFill>
              </a:rPr>
              <a:t>name</a:t>
            </a:r>
            <a:r>
              <a:rPr lang="en-SG" sz="2200" dirty="0"/>
              <a:t> (identifier);</a:t>
            </a:r>
          </a:p>
          <a:p>
            <a:pPr marL="742950" lvl="1" indent="-285750">
              <a:spcBef>
                <a:spcPts val="600"/>
              </a:spcBef>
              <a:buClr>
                <a:schemeClr val="bg1">
                  <a:lumMod val="50000"/>
                </a:schemeClr>
              </a:buClr>
              <a:buFont typeface="Wingdings" panose="05000000000000000000" pitchFamily="2" charset="2"/>
              <a:buChar char="§"/>
            </a:pPr>
            <a:r>
              <a:rPr lang="en-SG" sz="2200" dirty="0"/>
              <a:t>a </a:t>
            </a:r>
            <a:r>
              <a:rPr lang="en-SG" sz="2200" dirty="0">
                <a:solidFill>
                  <a:srgbClr val="7030A0"/>
                </a:solidFill>
              </a:rPr>
              <a:t>data type</a:t>
            </a:r>
            <a:r>
              <a:rPr lang="en-SG" sz="2200" dirty="0"/>
              <a:t>; and</a:t>
            </a:r>
          </a:p>
          <a:p>
            <a:pPr marL="742950" lvl="1" indent="-285750">
              <a:spcBef>
                <a:spcPts val="600"/>
              </a:spcBef>
              <a:buClr>
                <a:schemeClr val="bg1">
                  <a:lumMod val="50000"/>
                </a:schemeClr>
              </a:buClr>
              <a:buFont typeface="Wingdings" panose="05000000000000000000" pitchFamily="2" charset="2"/>
              <a:buChar char="§"/>
            </a:pPr>
            <a:r>
              <a:rPr lang="en-SG" sz="2200" dirty="0"/>
              <a:t>an </a:t>
            </a:r>
            <a:r>
              <a:rPr lang="en-SG" sz="2200" dirty="0">
                <a:solidFill>
                  <a:srgbClr val="7030A0"/>
                </a:solidFill>
              </a:rPr>
              <a:t>address</a:t>
            </a:r>
            <a:r>
              <a:rPr lang="en-SG" sz="2200" dirty="0"/>
              <a:t>.</a:t>
            </a:r>
          </a:p>
        </p:txBody>
      </p:sp>
    </p:spTree>
    <p:extLst>
      <p:ext uri="{BB962C8B-B14F-4D97-AF65-F5344CB8AC3E}">
        <p14:creationId xmlns:p14="http://schemas.microsoft.com/office/powerpoint/2010/main" val="3190656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5.2 Examples (3/4)</a:t>
            </a:r>
            <a:endParaRPr lang="en-US" sz="3600" dirty="0">
              <a:solidFill>
                <a:srgbClr val="C00000"/>
              </a:solidFill>
              <a:latin typeface="+mn-lt"/>
            </a:endParaRPr>
          </a:p>
        </p:txBody>
      </p:sp>
      <p:grpSp>
        <p:nvGrpSpPr>
          <p:cNvPr id="65" name="Group 64">
            <a:extLst>
              <a:ext uri="{FF2B5EF4-FFF2-40B4-BE49-F238E27FC236}">
                <a16:creationId xmlns:a16="http://schemas.microsoft.com/office/drawing/2014/main" id="{73174183-4BD9-4619-B310-28067E03ED12}"/>
              </a:ext>
            </a:extLst>
          </p:cNvPr>
          <p:cNvGrpSpPr/>
          <p:nvPr/>
        </p:nvGrpSpPr>
        <p:grpSpPr>
          <a:xfrm>
            <a:off x="834987" y="1136360"/>
            <a:ext cx="7005637" cy="4475214"/>
            <a:chOff x="834987" y="1386353"/>
            <a:chExt cx="7005637" cy="4475214"/>
          </a:xfrm>
        </p:grpSpPr>
        <p:sp>
          <p:nvSpPr>
            <p:cNvPr id="66" name="TextBox 65">
              <a:extLst>
                <a:ext uri="{FF2B5EF4-FFF2-40B4-BE49-F238E27FC236}">
                  <a16:creationId xmlns:a16="http://schemas.microsoft.com/office/drawing/2014/main" id="{2B4D719D-C3CF-4632-B415-D62D1C4D4380}"/>
                </a:ext>
              </a:extLst>
            </p:cNvPr>
            <p:cNvSpPr txBox="1"/>
            <p:nvPr/>
          </p:nvSpPr>
          <p:spPr>
            <a:xfrm>
              <a:off x="834987" y="1561171"/>
              <a:ext cx="7005637" cy="430039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a:solidFill>
                    <a:srgbClr val="7030A0"/>
                  </a:solidFill>
                  <a:latin typeface="Courier New" pitchFamily="49" charset="0"/>
                  <a:cs typeface="Courier New" pitchFamily="49" charset="0"/>
                </a:rPr>
                <a:t>#include</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&lt;</a:t>
              </a:r>
              <a:r>
                <a:rPr lang="en-US" sz="1600" b="1" dirty="0" err="1">
                  <a:solidFill>
                    <a:srgbClr val="006600"/>
                  </a:solidFill>
                  <a:latin typeface="Courier New" pitchFamily="49" charset="0"/>
                  <a:cs typeface="Courier New" pitchFamily="49" charset="0"/>
                </a:rPr>
                <a:t>stdio.h</a:t>
              </a:r>
              <a:r>
                <a:rPr lang="en-US" sz="1600" b="1" dirty="0">
                  <a:solidFill>
                    <a:srgbClr val="006600"/>
                  </a:solidFill>
                  <a:latin typeface="Courier New" pitchFamily="49" charset="0"/>
                  <a:cs typeface="Courier New" pitchFamily="49" charset="0"/>
                </a:rPr>
                <a:t>&gt;</a:t>
              </a:r>
            </a:p>
            <a:p>
              <a:pPr>
                <a:defRPr/>
              </a:pP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f(</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a:t>
              </a:r>
            </a:p>
            <a:p>
              <a:pPr>
                <a:defRPr/>
              </a:pPr>
              <a:endParaRPr lang="en-US" sz="1600" b="1" dirty="0">
                <a:latin typeface="Courier New" pitchFamily="49" charset="0"/>
                <a:cs typeface="Courier New" pitchFamily="49" charset="0"/>
              </a:endParaRPr>
            </a:p>
            <a:p>
              <a:pPr>
                <a:defRPr/>
              </a:pP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main(</a:t>
              </a: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a:t>
              </a:r>
            </a:p>
            <a:p>
              <a:pPr>
                <a:defRPr/>
              </a:pPr>
              <a:r>
                <a:rPr lang="en-US" sz="1600" b="1" dirty="0">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a = </a:t>
              </a:r>
              <a:r>
                <a:rPr lang="en-US" sz="1600" b="1" dirty="0">
                  <a:solidFill>
                    <a:srgbClr val="006600"/>
                  </a:solidFill>
                  <a:latin typeface="Courier New" pitchFamily="49" charset="0"/>
                  <a:cs typeface="Courier New" pitchFamily="49" charset="0"/>
                </a:rPr>
                <a:t>9</a:t>
              </a:r>
              <a:r>
                <a:rPr lang="en-US" sz="1600" b="1" dirty="0">
                  <a:latin typeface="Courier New" pitchFamily="49" charset="0"/>
                  <a:cs typeface="Courier New" pitchFamily="49" charset="0"/>
                </a:rPr>
                <a:t>, b = </a:t>
              </a:r>
              <a:r>
                <a:rPr lang="en-US" sz="1600" b="1" dirty="0">
                  <a:solidFill>
                    <a:srgbClr val="006600"/>
                  </a:solidFill>
                  <a:latin typeface="Courier New" pitchFamily="49" charset="0"/>
                  <a:cs typeface="Courier New" pitchFamily="49" charset="0"/>
                </a:rPr>
                <a:t>-2</a:t>
              </a:r>
              <a:r>
                <a:rPr lang="en-US" sz="1600" b="1" dirty="0">
                  <a:latin typeface="Courier New" pitchFamily="49" charset="0"/>
                  <a:cs typeface="Courier New" pitchFamily="49" charset="0"/>
                </a:rPr>
                <a:t>, c = </a:t>
              </a:r>
              <a:r>
                <a:rPr lang="en-US" sz="1600" b="1" dirty="0">
                  <a:solidFill>
                    <a:srgbClr val="006600"/>
                  </a:solidFill>
                  <a:latin typeface="Courier New" pitchFamily="49" charset="0"/>
                  <a:cs typeface="Courier New" pitchFamily="49" charset="0"/>
                </a:rPr>
                <a:t>5</a:t>
              </a:r>
              <a:r>
                <a:rPr lang="en-US" sz="1600" b="1" dirty="0">
                  <a:latin typeface="Courier New" pitchFamily="49" charset="0"/>
                  <a:cs typeface="Courier New" pitchFamily="49" charset="0"/>
                </a:rPr>
                <a:t>;</a:t>
              </a:r>
            </a:p>
            <a:p>
              <a:pPr>
                <a:defRPr/>
              </a:pPr>
              <a:r>
                <a:rPr lang="en-US" sz="1600" b="1" dirty="0">
                  <a:latin typeface="Courier New" pitchFamily="49" charset="0"/>
                  <a:cs typeface="Courier New" pitchFamily="49" charset="0"/>
                </a:rPr>
                <a:t>    f(&amp;a, &amp;b, &amp;c);</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"a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b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c = </a:t>
              </a:r>
              <a:r>
                <a:rPr lang="en-US" sz="1600" b="1" dirty="0">
                  <a:solidFill>
                    <a:srgbClr val="FF0000"/>
                  </a:solidFill>
                  <a:latin typeface="Courier New" pitchFamily="49" charset="0"/>
                  <a:cs typeface="Courier New" pitchFamily="49" charset="0"/>
                </a:rPr>
                <a:t>%d\n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 b, c);</a:t>
              </a:r>
            </a:p>
            <a:p>
              <a:pPr>
                <a:defRPr/>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defRPr/>
              </a:pPr>
              <a:r>
                <a:rPr lang="en-US" sz="1600" b="1" dirty="0">
                  <a:latin typeface="Courier New" pitchFamily="49" charset="0"/>
                  <a:cs typeface="Courier New" pitchFamily="49" charset="0"/>
                </a:rPr>
                <a:t>}</a:t>
              </a:r>
            </a:p>
            <a:p>
              <a:pPr>
                <a:defRPr/>
              </a:pPr>
              <a:endParaRPr lang="en-US" sz="1600" b="1" dirty="0">
                <a:latin typeface="Courier New" pitchFamily="49" charset="0"/>
                <a:cs typeface="Courier New" pitchFamily="49" charset="0"/>
              </a:endParaRPr>
            </a:p>
            <a:p>
              <a:pPr>
                <a:defRPr/>
              </a:pP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f(</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*x,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*y,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*z)</a:t>
              </a:r>
            </a:p>
            <a:p>
              <a:pPr>
                <a:defRPr/>
              </a:pPr>
              <a:r>
                <a:rPr lang="en-US" sz="1600" b="1" dirty="0">
                  <a:latin typeface="Courier New" pitchFamily="49" charset="0"/>
                  <a:cs typeface="Courier New" pitchFamily="49" charset="0"/>
                </a:rPr>
                <a:t>{</a:t>
              </a:r>
            </a:p>
            <a:p>
              <a:pPr>
                <a:defRPr/>
              </a:pPr>
              <a:r>
                <a:rPr lang="en-US" sz="1600" b="1" dirty="0">
                  <a:latin typeface="Courier New" pitchFamily="49" charset="0"/>
                  <a:cs typeface="Courier New" pitchFamily="49" charset="0"/>
                </a:rPr>
                <a:t>    *x = </a:t>
              </a:r>
              <a:r>
                <a:rPr lang="en-US" sz="1600" b="1" dirty="0">
                  <a:solidFill>
                    <a:srgbClr val="006600"/>
                  </a:solidFill>
                  <a:latin typeface="Courier New" pitchFamily="49" charset="0"/>
                  <a:cs typeface="Courier New" pitchFamily="49" charset="0"/>
                </a:rPr>
                <a:t>3</a:t>
              </a:r>
              <a:r>
                <a:rPr lang="en-US" sz="1600" b="1" dirty="0">
                  <a:latin typeface="Courier New" pitchFamily="49" charset="0"/>
                  <a:cs typeface="Courier New" pitchFamily="49" charset="0"/>
                </a:rPr>
                <a:t> + *y;</a:t>
              </a:r>
            </a:p>
            <a:p>
              <a:pPr>
                <a:defRPr/>
              </a:pPr>
              <a:r>
                <a:rPr lang="en-US" sz="1600" b="1" dirty="0">
                  <a:latin typeface="Courier New" pitchFamily="49" charset="0"/>
                  <a:cs typeface="Courier New" pitchFamily="49" charset="0"/>
                </a:rPr>
                <a:t>    *y = </a:t>
              </a:r>
              <a:r>
                <a:rPr lang="en-US" sz="1600" b="1" dirty="0">
                  <a:solidFill>
                    <a:srgbClr val="006600"/>
                  </a:solidFill>
                  <a:latin typeface="Courier New" pitchFamily="49" charset="0"/>
                  <a:cs typeface="Courier New" pitchFamily="49" charset="0"/>
                </a:rPr>
                <a:t>10</a:t>
              </a:r>
              <a:r>
                <a:rPr lang="en-US" sz="1600" b="1" dirty="0">
                  <a:latin typeface="Courier New" pitchFamily="49" charset="0"/>
                  <a:cs typeface="Courier New" pitchFamily="49" charset="0"/>
                </a:rPr>
                <a:t> * *x;</a:t>
              </a:r>
            </a:p>
            <a:p>
              <a:pPr>
                <a:defRPr/>
              </a:pPr>
              <a:r>
                <a:rPr lang="en-US" sz="1600" b="1" dirty="0">
                  <a:latin typeface="Courier New" pitchFamily="49" charset="0"/>
                  <a:cs typeface="Courier New" pitchFamily="49" charset="0"/>
                </a:rPr>
                <a:t>    *z = *x + *y + *z;</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"x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y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z = </a:t>
              </a:r>
              <a:r>
                <a:rPr lang="en-US" sz="1600" b="1" dirty="0">
                  <a:solidFill>
                    <a:srgbClr val="FF0000"/>
                  </a:solidFill>
                  <a:latin typeface="Courier New" pitchFamily="49" charset="0"/>
                  <a:cs typeface="Courier New" pitchFamily="49" charset="0"/>
                </a:rPr>
                <a:t>%d\n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x, y, z);</a:t>
              </a:r>
            </a:p>
            <a:p>
              <a:pPr>
                <a:defRPr/>
              </a:pPr>
              <a:r>
                <a:rPr lang="en-US" sz="1600" b="1" dirty="0">
                  <a:latin typeface="Courier New" pitchFamily="49" charset="0"/>
                  <a:cs typeface="Courier New" pitchFamily="49" charset="0"/>
                </a:rPr>
                <a:t>} </a:t>
              </a:r>
            </a:p>
          </p:txBody>
        </p:sp>
        <p:sp>
          <p:nvSpPr>
            <p:cNvPr id="67" name="TextBox 66">
              <a:extLst>
                <a:ext uri="{FF2B5EF4-FFF2-40B4-BE49-F238E27FC236}">
                  <a16:creationId xmlns:a16="http://schemas.microsoft.com/office/drawing/2014/main" id="{5FF64DDD-E773-4C61-AAA7-45BF251AD4E7}"/>
                </a:ext>
              </a:extLst>
            </p:cNvPr>
            <p:cNvSpPr txBox="1">
              <a:spLocks noChangeArrowheads="1"/>
            </p:cNvSpPr>
            <p:nvPr/>
          </p:nvSpPr>
          <p:spPr bwMode="auto">
            <a:xfrm>
              <a:off x="5601622" y="1386353"/>
              <a:ext cx="1390124" cy="369332"/>
            </a:xfrm>
            <a:prstGeom prst="rect">
              <a:avLst/>
            </a:prstGeom>
            <a:solidFill>
              <a:srgbClr val="FFFF99"/>
            </a:solidFill>
            <a:ln w="9525">
              <a:solidFill>
                <a:schemeClr val="tx1"/>
              </a:solidFill>
              <a:miter lim="800000"/>
              <a:headEnd/>
              <a:tailEnd/>
            </a:ln>
          </p:spPr>
          <p:txBody>
            <a:bodyPr wrap="none">
              <a:spAutoFit/>
            </a:bodyPr>
            <a:lstStyle/>
            <a:p>
              <a:r>
                <a:rPr lang="en-US" dirty="0"/>
                <a:t>Example3.c</a:t>
              </a:r>
            </a:p>
          </p:txBody>
        </p:sp>
      </p:grpSp>
      <p:sp>
        <p:nvSpPr>
          <p:cNvPr id="68" name="TextBox 67">
            <a:extLst>
              <a:ext uri="{FF2B5EF4-FFF2-40B4-BE49-F238E27FC236}">
                <a16:creationId xmlns:a16="http://schemas.microsoft.com/office/drawing/2014/main" id="{5794C4A0-43A6-4A21-8627-CDE2CDB02BAB}"/>
              </a:ext>
            </a:extLst>
          </p:cNvPr>
          <p:cNvSpPr txBox="1"/>
          <p:nvPr/>
        </p:nvSpPr>
        <p:spPr>
          <a:xfrm>
            <a:off x="5195888" y="3191707"/>
            <a:ext cx="3292475" cy="1631216"/>
          </a:xfrm>
          <a:prstGeom prst="rect">
            <a:avLst/>
          </a:prstGeom>
          <a:solidFill>
            <a:srgbClr val="CCFF99"/>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2000" dirty="0">
                <a:cs typeface="Courier New" pitchFamily="49" charset="0"/>
              </a:rPr>
              <a:t>Compiler warnings, because x, y, z are NOT integer variables!</a:t>
            </a:r>
          </a:p>
          <a:p>
            <a:pPr>
              <a:defRPr/>
            </a:pPr>
            <a:r>
              <a:rPr lang="en-US" sz="2000" dirty="0">
                <a:cs typeface="Courier New" pitchFamily="49" charset="0"/>
              </a:rPr>
              <a:t>They are addresses (or pointers).</a:t>
            </a:r>
          </a:p>
        </p:txBody>
      </p:sp>
      <p:grpSp>
        <p:nvGrpSpPr>
          <p:cNvPr id="69" name="Group 44">
            <a:extLst>
              <a:ext uri="{FF2B5EF4-FFF2-40B4-BE49-F238E27FC236}">
                <a16:creationId xmlns:a16="http://schemas.microsoft.com/office/drawing/2014/main" id="{A8B1EC16-7F69-4C96-992B-B10A171A27A5}"/>
              </a:ext>
            </a:extLst>
          </p:cNvPr>
          <p:cNvGrpSpPr>
            <a:grpSpLocks/>
          </p:cNvGrpSpPr>
          <p:nvPr/>
        </p:nvGrpSpPr>
        <p:grpSpPr bwMode="auto">
          <a:xfrm>
            <a:off x="2873375" y="5015215"/>
            <a:ext cx="2254250" cy="304800"/>
            <a:chOff x="2249213" y="3978166"/>
            <a:chExt cx="2254468" cy="304800"/>
          </a:xfrm>
        </p:grpSpPr>
        <p:sp>
          <p:nvSpPr>
            <p:cNvPr id="70" name="Oval 45">
              <a:extLst>
                <a:ext uri="{FF2B5EF4-FFF2-40B4-BE49-F238E27FC236}">
                  <a16:creationId xmlns:a16="http://schemas.microsoft.com/office/drawing/2014/main" id="{0BA24CEB-75F0-456E-809B-EBD978683AE7}"/>
                </a:ext>
              </a:extLst>
            </p:cNvPr>
            <p:cNvSpPr>
              <a:spLocks noChangeArrowheads="1"/>
            </p:cNvSpPr>
            <p:nvPr/>
          </p:nvSpPr>
          <p:spPr bwMode="auto">
            <a:xfrm>
              <a:off x="2249213" y="3978166"/>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sp>
          <p:nvSpPr>
            <p:cNvPr id="71" name="Oval 46">
              <a:extLst>
                <a:ext uri="{FF2B5EF4-FFF2-40B4-BE49-F238E27FC236}">
                  <a16:creationId xmlns:a16="http://schemas.microsoft.com/office/drawing/2014/main" id="{C69E00F5-E071-4790-A734-9C70A0A6066E}"/>
                </a:ext>
              </a:extLst>
            </p:cNvPr>
            <p:cNvSpPr>
              <a:spLocks noChangeArrowheads="1"/>
            </p:cNvSpPr>
            <p:nvPr/>
          </p:nvSpPr>
          <p:spPr bwMode="auto">
            <a:xfrm>
              <a:off x="3247696" y="3978166"/>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sp>
          <p:nvSpPr>
            <p:cNvPr id="72" name="Oval 47">
              <a:extLst>
                <a:ext uri="{FF2B5EF4-FFF2-40B4-BE49-F238E27FC236}">
                  <a16:creationId xmlns:a16="http://schemas.microsoft.com/office/drawing/2014/main" id="{1446A2E3-31DB-4F01-8196-279E848C4C01}"/>
                </a:ext>
              </a:extLst>
            </p:cNvPr>
            <p:cNvSpPr>
              <a:spLocks noChangeArrowheads="1"/>
            </p:cNvSpPr>
            <p:nvPr/>
          </p:nvSpPr>
          <p:spPr bwMode="auto">
            <a:xfrm>
              <a:off x="4235668" y="3978166"/>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grpSp>
      <p:sp>
        <p:nvSpPr>
          <p:cNvPr id="13" name="Slide Number Placeholder 6">
            <a:extLst>
              <a:ext uri="{FF2B5EF4-FFF2-40B4-BE49-F238E27FC236}">
                <a16:creationId xmlns:a16="http://schemas.microsoft.com/office/drawing/2014/main" id="{2C2F5F7A-53B6-482A-B833-7EEC0172359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40</a:t>
            </a:fld>
            <a:endParaRPr dirty="0"/>
          </a:p>
        </p:txBody>
      </p:sp>
    </p:spTree>
    <p:extLst>
      <p:ext uri="{BB962C8B-B14F-4D97-AF65-F5344CB8AC3E}">
        <p14:creationId xmlns:p14="http://schemas.microsoft.com/office/powerpoint/2010/main" val="1865857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dissolve">
                                      <p:cBhvr>
                                        <p:cTn id="1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5.2 Examples (4/4)</a:t>
            </a:r>
            <a:endParaRPr lang="en-US" sz="3600" dirty="0">
              <a:solidFill>
                <a:srgbClr val="C00000"/>
              </a:solidFill>
              <a:latin typeface="+mn-lt"/>
            </a:endParaRPr>
          </a:p>
        </p:txBody>
      </p:sp>
      <p:grpSp>
        <p:nvGrpSpPr>
          <p:cNvPr id="13" name="[Group 13]">
            <a:extLst>
              <a:ext uri="{FF2B5EF4-FFF2-40B4-BE49-F238E27FC236}">
                <a16:creationId xmlns:a16="http://schemas.microsoft.com/office/drawing/2014/main" id="{C1B51D25-5835-452C-A815-D174912D4058}"/>
              </a:ext>
            </a:extLst>
          </p:cNvPr>
          <p:cNvGrpSpPr/>
          <p:nvPr/>
        </p:nvGrpSpPr>
        <p:grpSpPr>
          <a:xfrm>
            <a:off x="846138" y="1144987"/>
            <a:ext cx="7005637" cy="4508681"/>
            <a:chOff x="846138" y="1285978"/>
            <a:chExt cx="7005637" cy="4508681"/>
          </a:xfrm>
        </p:grpSpPr>
        <p:sp>
          <p:nvSpPr>
            <p:cNvPr id="14" name="TextBox 13">
              <a:extLst>
                <a:ext uri="{FF2B5EF4-FFF2-40B4-BE49-F238E27FC236}">
                  <a16:creationId xmlns:a16="http://schemas.microsoft.com/office/drawing/2014/main" id="{E632573E-1A8B-4CEC-8C5F-6294555DFC56}"/>
                </a:ext>
              </a:extLst>
            </p:cNvPr>
            <p:cNvSpPr txBox="1"/>
            <p:nvPr/>
          </p:nvSpPr>
          <p:spPr>
            <a:xfrm>
              <a:off x="846138" y="1516565"/>
              <a:ext cx="7005637" cy="4278094"/>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a:solidFill>
                    <a:srgbClr val="7030A0"/>
                  </a:solidFill>
                  <a:latin typeface="Courier New" pitchFamily="49" charset="0"/>
                  <a:cs typeface="Courier New" pitchFamily="49" charset="0"/>
                </a:rPr>
                <a:t>#include</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&lt;</a:t>
              </a:r>
              <a:r>
                <a:rPr lang="en-US" sz="1600" b="1" dirty="0" err="1">
                  <a:solidFill>
                    <a:srgbClr val="006600"/>
                  </a:solidFill>
                  <a:latin typeface="Courier New" pitchFamily="49" charset="0"/>
                  <a:cs typeface="Courier New" pitchFamily="49" charset="0"/>
                </a:rPr>
                <a:t>stdio.h</a:t>
              </a:r>
              <a:r>
                <a:rPr lang="en-US" sz="1600" b="1" dirty="0">
                  <a:solidFill>
                    <a:srgbClr val="006600"/>
                  </a:solidFill>
                  <a:latin typeface="Courier New" pitchFamily="49" charset="0"/>
                  <a:cs typeface="Courier New" pitchFamily="49" charset="0"/>
                </a:rPr>
                <a:t>&gt;</a:t>
              </a:r>
            </a:p>
            <a:p>
              <a:pPr>
                <a:defRPr/>
              </a:pP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f(</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a:t>
              </a:r>
            </a:p>
            <a:p>
              <a:pPr>
                <a:defRPr/>
              </a:pPr>
              <a:endParaRPr lang="en-US" sz="1600" b="1" dirty="0">
                <a:latin typeface="Courier New" pitchFamily="49" charset="0"/>
                <a:cs typeface="Courier New" pitchFamily="49" charset="0"/>
              </a:endParaRPr>
            </a:p>
            <a:p>
              <a:pPr>
                <a:defRPr/>
              </a:pP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main(</a:t>
              </a: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a:t>
              </a:r>
            </a:p>
            <a:p>
              <a:pPr>
                <a:defRPr/>
              </a:pPr>
              <a:r>
                <a:rPr lang="en-US" sz="1600" b="1" dirty="0">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a = </a:t>
              </a:r>
              <a:r>
                <a:rPr lang="en-US" sz="1600" b="1" dirty="0">
                  <a:solidFill>
                    <a:srgbClr val="006600"/>
                  </a:solidFill>
                  <a:latin typeface="Courier New" pitchFamily="49" charset="0"/>
                  <a:cs typeface="Courier New" pitchFamily="49" charset="0"/>
                </a:rPr>
                <a:t>9</a:t>
              </a:r>
              <a:r>
                <a:rPr lang="en-US" sz="1600" b="1" dirty="0">
                  <a:latin typeface="Courier New" pitchFamily="49" charset="0"/>
                  <a:cs typeface="Courier New" pitchFamily="49" charset="0"/>
                </a:rPr>
                <a:t>, b = </a:t>
              </a:r>
              <a:r>
                <a:rPr lang="en-US" sz="1600" b="1" dirty="0">
                  <a:solidFill>
                    <a:srgbClr val="006600"/>
                  </a:solidFill>
                  <a:latin typeface="Courier New" pitchFamily="49" charset="0"/>
                  <a:cs typeface="Courier New" pitchFamily="49" charset="0"/>
                </a:rPr>
                <a:t>-2</a:t>
              </a:r>
              <a:r>
                <a:rPr lang="en-US" sz="1600" b="1" dirty="0">
                  <a:latin typeface="Courier New" pitchFamily="49" charset="0"/>
                  <a:cs typeface="Courier New" pitchFamily="49" charset="0"/>
                </a:rPr>
                <a:t>, c = </a:t>
              </a:r>
              <a:r>
                <a:rPr lang="en-US" sz="1600" b="1" dirty="0">
                  <a:solidFill>
                    <a:srgbClr val="006600"/>
                  </a:solidFill>
                  <a:latin typeface="Courier New" pitchFamily="49" charset="0"/>
                  <a:cs typeface="Courier New" pitchFamily="49" charset="0"/>
                </a:rPr>
                <a:t>5</a:t>
              </a:r>
              <a:r>
                <a:rPr lang="en-US" sz="1600" b="1" dirty="0">
                  <a:latin typeface="Courier New" pitchFamily="49" charset="0"/>
                  <a:cs typeface="Courier New" pitchFamily="49" charset="0"/>
                </a:rPr>
                <a:t>;</a:t>
              </a:r>
            </a:p>
            <a:p>
              <a:pPr>
                <a:defRPr/>
              </a:pPr>
              <a:r>
                <a:rPr lang="en-US" sz="1600" b="1" dirty="0">
                  <a:latin typeface="Courier New" pitchFamily="49" charset="0"/>
                  <a:cs typeface="Courier New" pitchFamily="49" charset="0"/>
                </a:rPr>
                <a:t>    f(&amp;a, &amp;b, &amp;c);</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"a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b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 c = </a:t>
              </a:r>
              <a:r>
                <a:rPr lang="en-US" sz="1600" b="1" dirty="0">
                  <a:solidFill>
                    <a:srgbClr val="FF0000"/>
                  </a:solidFill>
                  <a:latin typeface="Courier New" pitchFamily="49" charset="0"/>
                  <a:cs typeface="Courier New" pitchFamily="49" charset="0"/>
                </a:rPr>
                <a:t>%d\n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 b, c);</a:t>
              </a:r>
            </a:p>
            <a:p>
              <a:pPr>
                <a:defRPr/>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defRPr/>
              </a:pPr>
              <a:r>
                <a:rPr lang="en-US" sz="1600" b="1" dirty="0">
                  <a:latin typeface="Courier New" pitchFamily="49" charset="0"/>
                  <a:cs typeface="Courier New" pitchFamily="49" charset="0"/>
                </a:rPr>
                <a:t>}</a:t>
              </a:r>
            </a:p>
            <a:p>
              <a:pPr>
                <a:defRPr/>
              </a:pPr>
              <a:endParaRPr lang="en-US" sz="1600" b="1" dirty="0">
                <a:latin typeface="Courier New" pitchFamily="49" charset="0"/>
                <a:cs typeface="Courier New" pitchFamily="49" charset="0"/>
              </a:endParaRPr>
            </a:p>
            <a:p>
              <a:pPr>
                <a:defRPr/>
              </a:pP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f(</a:t>
              </a:r>
              <a:r>
                <a:rPr lang="en-US" sz="1600" b="1" dirty="0" err="1">
                  <a:solidFill>
                    <a:srgbClr val="0000FF"/>
                  </a:solidFill>
                  <a:latin typeface="Courier New" pitchFamily="49" charset="0"/>
                  <a:cs typeface="Courier New" pitchFamily="49" charset="0"/>
                </a:rPr>
                <a:t>int</a:t>
              </a:r>
              <a:r>
                <a:rPr lang="en-US" sz="1600" b="1" dirty="0">
                  <a:solidFill>
                    <a:srgbClr val="0000FF"/>
                  </a:solidFill>
                  <a:latin typeface="Courier New" pitchFamily="49" charset="0"/>
                  <a:cs typeface="Courier New" pitchFamily="49" charset="0"/>
                </a:rPr>
                <a:t> </a:t>
              </a:r>
              <a:r>
                <a:rPr lang="en-US" sz="1600" b="1" dirty="0">
                  <a:latin typeface="Courier New" pitchFamily="49" charset="0"/>
                  <a:cs typeface="Courier New" pitchFamily="49" charset="0"/>
                </a:rPr>
                <a:t>*x,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*y,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*z)</a:t>
              </a:r>
            </a:p>
            <a:p>
              <a:pPr>
                <a:defRPr/>
              </a:pPr>
              <a:r>
                <a:rPr lang="en-US" sz="1600" b="1" dirty="0">
                  <a:latin typeface="Courier New" pitchFamily="49" charset="0"/>
                  <a:cs typeface="Courier New" pitchFamily="49" charset="0"/>
                </a:rPr>
                <a:t>{</a:t>
              </a:r>
            </a:p>
            <a:p>
              <a:pPr>
                <a:defRPr/>
              </a:pPr>
              <a:r>
                <a:rPr lang="en-US" sz="1600" b="1" dirty="0">
                  <a:latin typeface="Courier New" pitchFamily="49" charset="0"/>
                  <a:cs typeface="Courier New" pitchFamily="49" charset="0"/>
                </a:rPr>
                <a:t>    *x = </a:t>
              </a:r>
              <a:r>
                <a:rPr lang="en-US" sz="1600" b="1" dirty="0">
                  <a:solidFill>
                    <a:srgbClr val="006600"/>
                  </a:solidFill>
                  <a:latin typeface="Courier New" pitchFamily="49" charset="0"/>
                  <a:cs typeface="Courier New" pitchFamily="49" charset="0"/>
                </a:rPr>
                <a:t>3</a:t>
              </a:r>
              <a:r>
                <a:rPr lang="en-US" sz="1600" b="1" dirty="0">
                  <a:latin typeface="Courier New" pitchFamily="49" charset="0"/>
                  <a:cs typeface="Courier New" pitchFamily="49" charset="0"/>
                </a:rPr>
                <a:t> + *y;</a:t>
              </a:r>
            </a:p>
            <a:p>
              <a:pPr>
                <a:defRPr/>
              </a:pPr>
              <a:r>
                <a:rPr lang="en-US" sz="1600" b="1" dirty="0">
                  <a:latin typeface="Courier New" pitchFamily="49" charset="0"/>
                  <a:cs typeface="Courier New" pitchFamily="49" charset="0"/>
                </a:rPr>
                <a:t>    *y = </a:t>
              </a:r>
              <a:r>
                <a:rPr lang="en-US" sz="1600" b="1" dirty="0">
                  <a:solidFill>
                    <a:srgbClr val="006600"/>
                  </a:solidFill>
                  <a:latin typeface="Courier New" pitchFamily="49" charset="0"/>
                  <a:cs typeface="Courier New" pitchFamily="49" charset="0"/>
                </a:rPr>
                <a:t>10</a:t>
              </a:r>
              <a:r>
                <a:rPr lang="en-US" sz="1600" b="1" dirty="0">
                  <a:latin typeface="Courier New" pitchFamily="49" charset="0"/>
                  <a:cs typeface="Courier New" pitchFamily="49" charset="0"/>
                </a:rPr>
                <a:t> * *x;</a:t>
              </a:r>
            </a:p>
            <a:p>
              <a:pPr>
                <a:defRPr/>
              </a:pPr>
              <a:r>
                <a:rPr lang="en-US" sz="1600" b="1" dirty="0">
                  <a:latin typeface="Courier New" pitchFamily="49" charset="0"/>
                  <a:cs typeface="Courier New" pitchFamily="49" charset="0"/>
                </a:rPr>
                <a:t>    *z = *x + *y + *z;</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"x = </a:t>
              </a:r>
              <a:r>
                <a:rPr lang="en-US" sz="1600" b="1" dirty="0">
                  <a:solidFill>
                    <a:srgbClr val="FF0000"/>
                  </a:solidFill>
                  <a:latin typeface="Courier New" pitchFamily="49" charset="0"/>
                  <a:cs typeface="Courier New" pitchFamily="49" charset="0"/>
                </a:rPr>
                <a:t>%p</a:t>
              </a:r>
              <a:r>
                <a:rPr lang="en-US" sz="1600" b="1" dirty="0">
                  <a:solidFill>
                    <a:srgbClr val="006600"/>
                  </a:solidFill>
                  <a:latin typeface="Courier New" pitchFamily="49" charset="0"/>
                  <a:cs typeface="Courier New" pitchFamily="49" charset="0"/>
                </a:rPr>
                <a:t>, y = </a:t>
              </a:r>
              <a:r>
                <a:rPr lang="en-US" sz="1600" b="1" dirty="0">
                  <a:solidFill>
                    <a:srgbClr val="FF0000"/>
                  </a:solidFill>
                  <a:latin typeface="Courier New" pitchFamily="49" charset="0"/>
                  <a:cs typeface="Courier New" pitchFamily="49" charset="0"/>
                </a:rPr>
                <a:t>%p</a:t>
              </a:r>
              <a:r>
                <a:rPr lang="en-US" sz="1600" b="1" dirty="0">
                  <a:solidFill>
                    <a:srgbClr val="006600"/>
                  </a:solidFill>
                  <a:latin typeface="Courier New" pitchFamily="49" charset="0"/>
                  <a:cs typeface="Courier New" pitchFamily="49" charset="0"/>
                </a:rPr>
                <a:t>, z = </a:t>
              </a:r>
              <a:r>
                <a:rPr lang="en-US" sz="1600" b="1" dirty="0">
                  <a:solidFill>
                    <a:srgbClr val="FF0000"/>
                  </a:solidFill>
                  <a:latin typeface="Courier New" pitchFamily="49" charset="0"/>
                  <a:cs typeface="Courier New" pitchFamily="49" charset="0"/>
                </a:rPr>
                <a:t>%p\n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x, y, z);</a:t>
              </a:r>
            </a:p>
            <a:p>
              <a:pPr>
                <a:defRPr/>
              </a:pPr>
              <a:r>
                <a:rPr lang="en-US" sz="1600" b="1" dirty="0">
                  <a:latin typeface="Courier New" pitchFamily="49" charset="0"/>
                  <a:cs typeface="Courier New" pitchFamily="49" charset="0"/>
                </a:rPr>
                <a:t>} </a:t>
              </a:r>
            </a:p>
          </p:txBody>
        </p:sp>
        <p:sp>
          <p:nvSpPr>
            <p:cNvPr id="15" name="TextBox 14">
              <a:extLst>
                <a:ext uri="{FF2B5EF4-FFF2-40B4-BE49-F238E27FC236}">
                  <a16:creationId xmlns:a16="http://schemas.microsoft.com/office/drawing/2014/main" id="{02711FD2-C894-434E-B99F-0BD6505DFBA5}"/>
                </a:ext>
              </a:extLst>
            </p:cNvPr>
            <p:cNvSpPr txBox="1">
              <a:spLocks noChangeArrowheads="1"/>
            </p:cNvSpPr>
            <p:nvPr/>
          </p:nvSpPr>
          <p:spPr bwMode="auto">
            <a:xfrm>
              <a:off x="5612773" y="1285978"/>
              <a:ext cx="1390124" cy="369332"/>
            </a:xfrm>
            <a:prstGeom prst="rect">
              <a:avLst/>
            </a:prstGeom>
            <a:solidFill>
              <a:srgbClr val="FFFF99"/>
            </a:solidFill>
            <a:ln w="9525">
              <a:solidFill>
                <a:schemeClr val="tx1"/>
              </a:solidFill>
              <a:miter lim="800000"/>
              <a:headEnd/>
              <a:tailEnd/>
            </a:ln>
          </p:spPr>
          <p:txBody>
            <a:bodyPr wrap="none">
              <a:spAutoFit/>
            </a:bodyPr>
            <a:lstStyle/>
            <a:p>
              <a:r>
                <a:rPr lang="en-US" dirty="0"/>
                <a:t>Example4.c</a:t>
              </a:r>
            </a:p>
          </p:txBody>
        </p:sp>
      </p:grpSp>
      <p:sp>
        <p:nvSpPr>
          <p:cNvPr id="16" name="TextBox 15">
            <a:extLst>
              <a:ext uri="{FF2B5EF4-FFF2-40B4-BE49-F238E27FC236}">
                <a16:creationId xmlns:a16="http://schemas.microsoft.com/office/drawing/2014/main" id="{53BC09FD-49AA-4BD0-90DC-5F89D49491D1}"/>
              </a:ext>
            </a:extLst>
          </p:cNvPr>
          <p:cNvSpPr txBox="1"/>
          <p:nvPr/>
        </p:nvSpPr>
        <p:spPr>
          <a:xfrm>
            <a:off x="3253141" y="4415443"/>
            <a:ext cx="2032542" cy="338554"/>
          </a:xfrm>
          <a:prstGeom prst="rect">
            <a:avLst/>
          </a:prstGeom>
          <a:solidFill>
            <a:srgbClr val="CCFF99"/>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dirty="0">
                <a:cs typeface="Courier New" pitchFamily="49" charset="0"/>
              </a:rPr>
              <a:t>Use </a:t>
            </a:r>
            <a:r>
              <a:rPr lang="en-US" sz="1600" dirty="0">
                <a:solidFill>
                  <a:srgbClr val="FF0000"/>
                </a:solidFill>
                <a:cs typeface="Courier New" pitchFamily="49" charset="0"/>
              </a:rPr>
              <a:t>%p </a:t>
            </a:r>
            <a:r>
              <a:rPr lang="en-US" sz="1600" dirty="0">
                <a:cs typeface="Courier New" pitchFamily="49" charset="0"/>
              </a:rPr>
              <a:t>for pointers.</a:t>
            </a:r>
          </a:p>
        </p:txBody>
      </p:sp>
      <p:grpSp>
        <p:nvGrpSpPr>
          <p:cNvPr id="17" name="Group 44">
            <a:extLst>
              <a:ext uri="{FF2B5EF4-FFF2-40B4-BE49-F238E27FC236}">
                <a16:creationId xmlns:a16="http://schemas.microsoft.com/office/drawing/2014/main" id="{50B4C93F-4D94-47A0-84C6-D552EE448693}"/>
              </a:ext>
            </a:extLst>
          </p:cNvPr>
          <p:cNvGrpSpPr>
            <a:grpSpLocks/>
          </p:cNvGrpSpPr>
          <p:nvPr/>
        </p:nvGrpSpPr>
        <p:grpSpPr bwMode="auto">
          <a:xfrm>
            <a:off x="2862224" y="5056484"/>
            <a:ext cx="2243099" cy="304800"/>
            <a:chOff x="2249213" y="3978166"/>
            <a:chExt cx="2243316" cy="304800"/>
          </a:xfrm>
        </p:grpSpPr>
        <p:sp>
          <p:nvSpPr>
            <p:cNvPr id="18" name="Oval 45">
              <a:extLst>
                <a:ext uri="{FF2B5EF4-FFF2-40B4-BE49-F238E27FC236}">
                  <a16:creationId xmlns:a16="http://schemas.microsoft.com/office/drawing/2014/main" id="{FF6DE3FC-84C5-4C9A-9BC9-3327B390136F}"/>
                </a:ext>
              </a:extLst>
            </p:cNvPr>
            <p:cNvSpPr>
              <a:spLocks noChangeArrowheads="1"/>
            </p:cNvSpPr>
            <p:nvPr/>
          </p:nvSpPr>
          <p:spPr bwMode="auto">
            <a:xfrm>
              <a:off x="2249213" y="3978166"/>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sp>
          <p:nvSpPr>
            <p:cNvPr id="19" name="Oval 46">
              <a:extLst>
                <a:ext uri="{FF2B5EF4-FFF2-40B4-BE49-F238E27FC236}">
                  <a16:creationId xmlns:a16="http://schemas.microsoft.com/office/drawing/2014/main" id="{BD4E7B32-649A-43DA-8922-1D1E576F11B9}"/>
                </a:ext>
              </a:extLst>
            </p:cNvPr>
            <p:cNvSpPr>
              <a:spLocks noChangeArrowheads="1"/>
            </p:cNvSpPr>
            <p:nvPr/>
          </p:nvSpPr>
          <p:spPr bwMode="auto">
            <a:xfrm>
              <a:off x="3247696" y="3978166"/>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sp>
          <p:nvSpPr>
            <p:cNvPr id="20" name="Oval 47">
              <a:extLst>
                <a:ext uri="{FF2B5EF4-FFF2-40B4-BE49-F238E27FC236}">
                  <a16:creationId xmlns:a16="http://schemas.microsoft.com/office/drawing/2014/main" id="{7935EA60-DD4C-4216-84F8-460AF0FF068E}"/>
                </a:ext>
              </a:extLst>
            </p:cNvPr>
            <p:cNvSpPr>
              <a:spLocks noChangeArrowheads="1"/>
            </p:cNvSpPr>
            <p:nvPr/>
          </p:nvSpPr>
          <p:spPr bwMode="auto">
            <a:xfrm>
              <a:off x="4224516" y="3978166"/>
              <a:ext cx="268013" cy="304800"/>
            </a:xfrm>
            <a:prstGeom prst="ellipse">
              <a:avLst/>
            </a:prstGeom>
            <a:noFill/>
            <a:ln w="19050" cap="sq" algn="ctr">
              <a:solidFill>
                <a:srgbClr val="FF9900"/>
              </a:solidFill>
              <a:round/>
              <a:headEnd type="none" w="sm" len="sm"/>
              <a:tailEnd type="none" w="sm" len="sm"/>
            </a:ln>
          </p:spPr>
          <p:txBody>
            <a:bodyPr/>
            <a:lstStyle/>
            <a:p>
              <a:endParaRPr lang="en-SG"/>
            </a:p>
          </p:txBody>
        </p:sp>
      </p:grpSp>
      <p:sp>
        <p:nvSpPr>
          <p:cNvPr id="22" name="TextBox 21">
            <a:extLst>
              <a:ext uri="{FF2B5EF4-FFF2-40B4-BE49-F238E27FC236}">
                <a16:creationId xmlns:a16="http://schemas.microsoft.com/office/drawing/2014/main" id="{64557BE8-10D5-4A68-A59D-C464FD48E892}"/>
              </a:ext>
            </a:extLst>
          </p:cNvPr>
          <p:cNvSpPr txBox="1"/>
          <p:nvPr/>
        </p:nvSpPr>
        <p:spPr>
          <a:xfrm>
            <a:off x="3614738" y="5440194"/>
            <a:ext cx="5253037" cy="585788"/>
          </a:xfrm>
          <a:prstGeom prst="rect">
            <a:avLst/>
          </a:prstGeom>
          <a:solidFill>
            <a:srgbClr val="FFFFCC"/>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600" b="1" dirty="0">
                <a:latin typeface="Courier New" pitchFamily="49" charset="0"/>
                <a:cs typeface="Courier New" pitchFamily="49" charset="0"/>
              </a:rPr>
              <a:t>x = ffbff78c, y = ffbff788, z = ffbff784</a:t>
            </a:r>
          </a:p>
          <a:p>
            <a:pPr>
              <a:defRPr/>
            </a:pPr>
            <a:r>
              <a:rPr lang="en-US" sz="1600" b="1" dirty="0">
                <a:latin typeface="Courier New" pitchFamily="49" charset="0"/>
                <a:cs typeface="Courier New" pitchFamily="49" charset="0"/>
              </a:rPr>
              <a:t>a = 1, b = 10, c = 16</a:t>
            </a:r>
          </a:p>
        </p:txBody>
      </p:sp>
      <p:grpSp>
        <p:nvGrpSpPr>
          <p:cNvPr id="23" name="Group 27">
            <a:extLst>
              <a:ext uri="{FF2B5EF4-FFF2-40B4-BE49-F238E27FC236}">
                <a16:creationId xmlns:a16="http://schemas.microsoft.com/office/drawing/2014/main" id="{76BAE727-1703-4F12-8596-D829041D7CD6}"/>
              </a:ext>
            </a:extLst>
          </p:cNvPr>
          <p:cNvGrpSpPr>
            <a:grpSpLocks/>
          </p:cNvGrpSpPr>
          <p:nvPr/>
        </p:nvGrpSpPr>
        <p:grpSpPr bwMode="auto">
          <a:xfrm>
            <a:off x="5084956" y="4163376"/>
            <a:ext cx="3702209" cy="1349301"/>
            <a:chOff x="4950574" y="3022555"/>
            <a:chExt cx="3702413" cy="1349331"/>
          </a:xfrm>
        </p:grpSpPr>
        <p:cxnSp>
          <p:nvCxnSpPr>
            <p:cNvPr id="24" name="Straight Arrow Connector 13">
              <a:extLst>
                <a:ext uri="{FF2B5EF4-FFF2-40B4-BE49-F238E27FC236}">
                  <a16:creationId xmlns:a16="http://schemas.microsoft.com/office/drawing/2014/main" id="{D151D491-D7F4-4B60-8EC2-8983E110D7FC}"/>
                </a:ext>
              </a:extLst>
            </p:cNvPr>
            <p:cNvCxnSpPr>
              <a:cxnSpLocks noChangeShapeType="1"/>
              <a:stCxn id="27" idx="2"/>
            </p:cNvCxnSpPr>
            <p:nvPr/>
          </p:nvCxnSpPr>
          <p:spPr bwMode="auto">
            <a:xfrm flipH="1">
              <a:off x="4950574" y="3607344"/>
              <a:ext cx="2048200" cy="753392"/>
            </a:xfrm>
            <a:prstGeom prst="straightConnector1">
              <a:avLst/>
            </a:prstGeom>
            <a:noFill/>
            <a:ln w="12700" cap="sq" algn="ctr">
              <a:solidFill>
                <a:srgbClr val="FF0000"/>
              </a:solidFill>
              <a:round/>
              <a:headEnd/>
              <a:tailEnd type="triangle" w="med" len="med"/>
            </a:ln>
          </p:spPr>
        </p:cxnSp>
        <p:cxnSp>
          <p:nvCxnSpPr>
            <p:cNvPr id="25" name="Straight Arrow Connector 14">
              <a:extLst>
                <a:ext uri="{FF2B5EF4-FFF2-40B4-BE49-F238E27FC236}">
                  <a16:creationId xmlns:a16="http://schemas.microsoft.com/office/drawing/2014/main" id="{171BA6CD-C1A6-4865-9BAA-38B37ADEEFAC}"/>
                </a:ext>
              </a:extLst>
            </p:cNvPr>
            <p:cNvCxnSpPr>
              <a:cxnSpLocks noChangeShapeType="1"/>
              <a:stCxn id="27" idx="2"/>
            </p:cNvCxnSpPr>
            <p:nvPr/>
          </p:nvCxnSpPr>
          <p:spPr bwMode="auto">
            <a:xfrm flipH="1">
              <a:off x="6244187" y="3607343"/>
              <a:ext cx="754587" cy="764543"/>
            </a:xfrm>
            <a:prstGeom prst="straightConnector1">
              <a:avLst/>
            </a:prstGeom>
            <a:noFill/>
            <a:ln w="12700" cap="sq" algn="ctr">
              <a:solidFill>
                <a:srgbClr val="FF0000"/>
              </a:solidFill>
              <a:round/>
              <a:headEnd/>
              <a:tailEnd type="triangle" w="med" len="med"/>
            </a:ln>
          </p:spPr>
        </p:cxnSp>
        <p:cxnSp>
          <p:nvCxnSpPr>
            <p:cNvPr id="26" name="Straight Arrow Connector 16">
              <a:extLst>
                <a:ext uri="{FF2B5EF4-FFF2-40B4-BE49-F238E27FC236}">
                  <a16:creationId xmlns:a16="http://schemas.microsoft.com/office/drawing/2014/main" id="{66F88AA8-9D96-469F-A3E4-C3E2997D1A16}"/>
                </a:ext>
              </a:extLst>
            </p:cNvPr>
            <p:cNvCxnSpPr>
              <a:cxnSpLocks noChangeShapeType="1"/>
              <a:stCxn id="27" idx="2"/>
            </p:cNvCxnSpPr>
            <p:nvPr/>
          </p:nvCxnSpPr>
          <p:spPr bwMode="auto">
            <a:xfrm>
              <a:off x="6998774" y="3607343"/>
              <a:ext cx="929340" cy="753392"/>
            </a:xfrm>
            <a:prstGeom prst="straightConnector1">
              <a:avLst/>
            </a:prstGeom>
            <a:noFill/>
            <a:ln w="12700" cap="sq" algn="ctr">
              <a:solidFill>
                <a:srgbClr val="FF0000"/>
              </a:solidFill>
              <a:round/>
              <a:headEnd/>
              <a:tailEnd type="triangle" w="med" len="med"/>
            </a:ln>
          </p:spPr>
        </p:cxnSp>
        <p:sp>
          <p:nvSpPr>
            <p:cNvPr id="27" name="TextBox 26">
              <a:extLst>
                <a:ext uri="{FF2B5EF4-FFF2-40B4-BE49-F238E27FC236}">
                  <a16:creationId xmlns:a16="http://schemas.microsoft.com/office/drawing/2014/main" id="{86367102-D9FA-4835-A478-CCC7A451997D}"/>
                </a:ext>
              </a:extLst>
            </p:cNvPr>
            <p:cNvSpPr txBox="1"/>
            <p:nvPr/>
          </p:nvSpPr>
          <p:spPr>
            <a:xfrm>
              <a:off x="5344561" y="3022555"/>
              <a:ext cx="3308426" cy="584788"/>
            </a:xfrm>
            <a:prstGeom prst="rect">
              <a:avLst/>
            </a:prstGeom>
            <a:solidFill>
              <a:srgbClr val="CCFF99"/>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dirty="0">
                  <a:cs typeface="Courier New" pitchFamily="49" charset="0"/>
                </a:rPr>
                <a:t>Addresses of variables a, b and c. (Values change from run to run.)</a:t>
              </a:r>
            </a:p>
          </p:txBody>
        </p:sp>
      </p:grpSp>
      <p:sp>
        <p:nvSpPr>
          <p:cNvPr id="28" name="Slide Number Placeholder 6">
            <a:extLst>
              <a:ext uri="{FF2B5EF4-FFF2-40B4-BE49-F238E27FC236}">
                <a16:creationId xmlns:a16="http://schemas.microsoft.com/office/drawing/2014/main" id="{CCC3D4CF-6BCC-47A5-B4AA-26FADACA7954}"/>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41</a:t>
            </a:fld>
            <a:endParaRPr dirty="0"/>
          </a:p>
        </p:txBody>
      </p:sp>
    </p:spTree>
    <p:extLst>
      <p:ext uri="{BB962C8B-B14F-4D97-AF65-F5344CB8AC3E}">
        <p14:creationId xmlns:p14="http://schemas.microsoft.com/office/powerpoint/2010/main" val="25942509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dissolve">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964100"/>
            <a:ext cx="6751637" cy="1143000"/>
          </a:xfrm>
        </p:spPr>
        <p:txBody>
          <a:bodyPr/>
          <a:lstStyle/>
          <a:p>
            <a:pPr algn="ctr" eaLnBrk="1" hangingPunct="1"/>
            <a:r>
              <a:rPr lang="en-GB" dirty="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SG"/>
              <a:t>Lecture #4: Pointers and Functions</a:t>
            </a:r>
            <a:endParaRPr lang="en-US"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CF758DD0-2305-4BC7-8F1A-93F2452B7A73}"/>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42</a:t>
            </a:fld>
            <a:endParaRPr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 Pointers (2/3)</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a:t>
            </a:fld>
            <a:endParaRPr dirty="0"/>
          </a:p>
        </p:txBody>
      </p:sp>
      <p:sp>
        <p:nvSpPr>
          <p:cNvPr id="3" name="TextBox 2">
            <a:extLst>
              <a:ext uri="{FF2B5EF4-FFF2-40B4-BE49-F238E27FC236}">
                <a16:creationId xmlns:a16="http://schemas.microsoft.com/office/drawing/2014/main" id="{8B35D63D-03D4-4BB9-B3A5-A7D84FCB124B}"/>
              </a:ext>
            </a:extLst>
          </p:cNvPr>
          <p:cNvSpPr txBox="1"/>
          <p:nvPr/>
        </p:nvSpPr>
        <p:spPr>
          <a:xfrm>
            <a:off x="457200" y="1383957"/>
            <a:ext cx="4971392" cy="4247317"/>
          </a:xfrm>
          <a:prstGeom prst="rect">
            <a:avLst/>
          </a:prstGeom>
          <a:noFill/>
        </p:spPr>
        <p:txBody>
          <a:bodyPr wrap="square" rtlCol="0">
            <a:spAutoFit/>
          </a:bodyPr>
          <a:lstStyle/>
          <a:p>
            <a:pPr marL="285750" indent="-285750">
              <a:spcBef>
                <a:spcPts val="600"/>
              </a:spcBef>
              <a:buClr>
                <a:schemeClr val="bg1">
                  <a:lumMod val="50000"/>
                </a:schemeClr>
              </a:buClr>
              <a:buFont typeface="Wingdings" panose="05000000000000000000" pitchFamily="2" charset="2"/>
              <a:buChar char="§"/>
            </a:pPr>
            <a:r>
              <a:rPr lang="en-SG" sz="2600" dirty="0"/>
              <a:t>A variable occupies some space in the computer memory, and hence it has an address.</a:t>
            </a:r>
          </a:p>
          <a:p>
            <a:pPr marL="285750" indent="-285750">
              <a:spcBef>
                <a:spcPts val="1200"/>
              </a:spcBef>
              <a:buClr>
                <a:schemeClr val="bg1">
                  <a:lumMod val="50000"/>
                </a:schemeClr>
              </a:buClr>
              <a:buFont typeface="Wingdings" panose="05000000000000000000" pitchFamily="2" charset="2"/>
              <a:buChar char="§"/>
            </a:pPr>
            <a:r>
              <a:rPr lang="en-US" sz="2600" dirty="0">
                <a:latin typeface="Arial" pitchFamily="34" charset="0"/>
                <a:cs typeface="Arial" pitchFamily="34" charset="0"/>
              </a:rPr>
              <a:t>The programmer usually does not need to know the address of the variable (she simply refers to the variable by its name), but the system keeps track of the variable’s address.</a:t>
            </a:r>
            <a:endParaRPr lang="en-SG" sz="2600" dirty="0"/>
          </a:p>
        </p:txBody>
      </p:sp>
      <p:sp>
        <p:nvSpPr>
          <p:cNvPr id="7" name="[TextBox 1]">
            <a:extLst>
              <a:ext uri="{FF2B5EF4-FFF2-40B4-BE49-F238E27FC236}">
                <a16:creationId xmlns:a16="http://schemas.microsoft.com/office/drawing/2014/main" id="{FAE2F09F-7FDA-4F4D-B1E1-EDD2C848BC11}"/>
              </a:ext>
            </a:extLst>
          </p:cNvPr>
          <p:cNvSpPr txBox="1"/>
          <p:nvPr/>
        </p:nvSpPr>
        <p:spPr>
          <a:xfrm>
            <a:off x="6523532" y="1649671"/>
            <a:ext cx="1960180" cy="830997"/>
          </a:xfrm>
          <a:prstGeom prst="rect">
            <a:avLst/>
          </a:prstGeom>
          <a:solidFill>
            <a:srgbClr val="FFFF99"/>
          </a:solidFill>
          <a:ln>
            <a:solidFill>
              <a:schemeClr val="tx1"/>
            </a:solidFill>
          </a:ln>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a:t>
            </a:r>
          </a:p>
          <a:p>
            <a:r>
              <a:rPr lang="en-US" sz="2400" b="1" dirty="0">
                <a:latin typeface="Courier New" panose="02070309020205020404" pitchFamily="49" charset="0"/>
                <a:cs typeface="Courier New" panose="02070309020205020404" pitchFamily="49" charset="0"/>
              </a:rPr>
              <a:t>a = </a:t>
            </a:r>
            <a:r>
              <a:rPr lang="en-US" sz="2400" b="1" dirty="0">
                <a:solidFill>
                  <a:srgbClr val="008000"/>
                </a:solidFill>
                <a:latin typeface="Courier New" panose="02070309020205020404" pitchFamily="49" charset="0"/>
                <a:cs typeface="Courier New" panose="02070309020205020404" pitchFamily="49" charset="0"/>
              </a:rPr>
              <a:t>123</a:t>
            </a:r>
            <a:r>
              <a:rPr lang="en-US" sz="2400" b="1"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868693F-E66F-4EBE-9B5F-A5F7B51D29CD}"/>
              </a:ext>
            </a:extLst>
          </p:cNvPr>
          <p:cNvGrpSpPr/>
          <p:nvPr/>
        </p:nvGrpSpPr>
        <p:grpSpPr>
          <a:xfrm>
            <a:off x="5840359" y="1004360"/>
            <a:ext cx="1413642" cy="771435"/>
            <a:chOff x="5901558" y="1151958"/>
            <a:chExt cx="1413642" cy="771435"/>
          </a:xfrm>
        </p:grpSpPr>
        <p:cxnSp>
          <p:nvCxnSpPr>
            <p:cNvPr id="9" name="Straight Arrow Connector 8">
              <a:extLst>
                <a:ext uri="{FF2B5EF4-FFF2-40B4-BE49-F238E27FC236}">
                  <a16:creationId xmlns:a16="http://schemas.microsoft.com/office/drawing/2014/main" id="{D3D1FDF0-7A3C-4C00-B676-7C318C0F6627}"/>
                </a:ext>
              </a:extLst>
            </p:cNvPr>
            <p:cNvCxnSpPr/>
            <p:nvPr/>
          </p:nvCxnSpPr>
          <p:spPr>
            <a:xfrm>
              <a:off x="6713482" y="1552068"/>
              <a:ext cx="128752" cy="3713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E01C93-E037-4FA6-8518-D456CD48452D}"/>
                </a:ext>
              </a:extLst>
            </p:cNvPr>
            <p:cNvSpPr txBox="1"/>
            <p:nvPr/>
          </p:nvSpPr>
          <p:spPr>
            <a:xfrm>
              <a:off x="5901558" y="1151958"/>
              <a:ext cx="1413642" cy="400110"/>
            </a:xfrm>
            <a:prstGeom prst="rect">
              <a:avLst/>
            </a:prstGeom>
            <a:noFill/>
          </p:spPr>
          <p:txBody>
            <a:bodyPr wrap="square" rtlCol="0">
              <a:spAutoFit/>
            </a:bodyPr>
            <a:lstStyle/>
            <a:p>
              <a:r>
                <a:rPr lang="en-US" sz="2000" dirty="0">
                  <a:solidFill>
                    <a:srgbClr val="C00000"/>
                  </a:solidFill>
                </a:rPr>
                <a:t>Data type</a:t>
              </a:r>
            </a:p>
          </p:txBody>
        </p:sp>
      </p:grpSp>
      <p:grpSp>
        <p:nvGrpSpPr>
          <p:cNvPr id="12" name="Group 11">
            <a:extLst>
              <a:ext uri="{FF2B5EF4-FFF2-40B4-BE49-F238E27FC236}">
                <a16:creationId xmlns:a16="http://schemas.microsoft.com/office/drawing/2014/main" id="{62798C83-8C47-4047-B538-A179838E19DE}"/>
              </a:ext>
            </a:extLst>
          </p:cNvPr>
          <p:cNvGrpSpPr/>
          <p:nvPr/>
        </p:nvGrpSpPr>
        <p:grpSpPr>
          <a:xfrm>
            <a:off x="7464207" y="992118"/>
            <a:ext cx="1019505" cy="783677"/>
            <a:chOff x="7525406" y="1139716"/>
            <a:chExt cx="1019505" cy="783677"/>
          </a:xfrm>
        </p:grpSpPr>
        <p:cxnSp>
          <p:nvCxnSpPr>
            <p:cNvPr id="13" name="Straight Arrow Connector 12">
              <a:extLst>
                <a:ext uri="{FF2B5EF4-FFF2-40B4-BE49-F238E27FC236}">
                  <a16:creationId xmlns:a16="http://schemas.microsoft.com/office/drawing/2014/main" id="{0B4BD894-9816-49E7-8447-5E3E1D91311B}"/>
                </a:ext>
              </a:extLst>
            </p:cNvPr>
            <p:cNvCxnSpPr/>
            <p:nvPr/>
          </p:nvCxnSpPr>
          <p:spPr>
            <a:xfrm flipH="1">
              <a:off x="7525406" y="1487274"/>
              <a:ext cx="349469" cy="436119"/>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FE020E1-C1DE-488B-99A8-E936E95429CA}"/>
                </a:ext>
              </a:extLst>
            </p:cNvPr>
            <p:cNvSpPr txBox="1"/>
            <p:nvPr/>
          </p:nvSpPr>
          <p:spPr>
            <a:xfrm>
              <a:off x="7564821" y="1139716"/>
              <a:ext cx="980090" cy="400110"/>
            </a:xfrm>
            <a:prstGeom prst="rect">
              <a:avLst/>
            </a:prstGeom>
            <a:noFill/>
          </p:spPr>
          <p:txBody>
            <a:bodyPr wrap="square" rtlCol="0">
              <a:spAutoFit/>
            </a:bodyPr>
            <a:lstStyle/>
            <a:p>
              <a:r>
                <a:rPr lang="en-US" sz="2000" dirty="0">
                  <a:solidFill>
                    <a:srgbClr val="C00000"/>
                  </a:solidFill>
                </a:rPr>
                <a:t>Name</a:t>
              </a:r>
            </a:p>
          </p:txBody>
        </p:sp>
      </p:grpSp>
      <p:grpSp>
        <p:nvGrpSpPr>
          <p:cNvPr id="16" name="Group 15">
            <a:extLst>
              <a:ext uri="{FF2B5EF4-FFF2-40B4-BE49-F238E27FC236}">
                <a16:creationId xmlns:a16="http://schemas.microsoft.com/office/drawing/2014/main" id="{D9740EB8-F0D8-4E09-8E57-439792A84C73}"/>
              </a:ext>
            </a:extLst>
          </p:cNvPr>
          <p:cNvGrpSpPr/>
          <p:nvPr/>
        </p:nvGrpSpPr>
        <p:grpSpPr>
          <a:xfrm>
            <a:off x="5283311" y="2381500"/>
            <a:ext cx="3641835" cy="673284"/>
            <a:chOff x="5344510" y="2529098"/>
            <a:chExt cx="3641835" cy="673284"/>
          </a:xfrm>
        </p:grpSpPr>
        <p:cxnSp>
          <p:nvCxnSpPr>
            <p:cNvPr id="17" name="Straight Arrow Connector 16">
              <a:extLst>
                <a:ext uri="{FF2B5EF4-FFF2-40B4-BE49-F238E27FC236}">
                  <a16:creationId xmlns:a16="http://schemas.microsoft.com/office/drawing/2014/main" id="{828165F6-A1D8-41C1-9671-600E28865A78}"/>
                </a:ext>
              </a:extLst>
            </p:cNvPr>
            <p:cNvCxnSpPr/>
            <p:nvPr/>
          </p:nvCxnSpPr>
          <p:spPr>
            <a:xfrm flipV="1">
              <a:off x="7315200" y="2529098"/>
              <a:ext cx="240423" cy="34096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B11AE08-57F6-4BA4-A3DF-77308070C8F8}"/>
                </a:ext>
              </a:extLst>
            </p:cNvPr>
            <p:cNvSpPr txBox="1"/>
            <p:nvPr/>
          </p:nvSpPr>
          <p:spPr>
            <a:xfrm>
              <a:off x="5344510" y="2802272"/>
              <a:ext cx="3641835" cy="400110"/>
            </a:xfrm>
            <a:prstGeom prst="rect">
              <a:avLst/>
            </a:prstGeom>
            <a:noFill/>
          </p:spPr>
          <p:txBody>
            <a:bodyPr wrap="square" rtlCol="0">
              <a:spAutoFit/>
            </a:bodyPr>
            <a:lstStyle/>
            <a:p>
              <a:r>
                <a:rPr lang="en-US" sz="2000" dirty="0">
                  <a:solidFill>
                    <a:srgbClr val="C00000"/>
                  </a:solidFill>
                </a:rPr>
                <a:t>May only contain integer value</a:t>
              </a:r>
            </a:p>
          </p:txBody>
        </p:sp>
      </p:grpSp>
      <p:grpSp>
        <p:nvGrpSpPr>
          <p:cNvPr id="19" name="[Group 25]">
            <a:extLst>
              <a:ext uri="{FF2B5EF4-FFF2-40B4-BE49-F238E27FC236}">
                <a16:creationId xmlns:a16="http://schemas.microsoft.com/office/drawing/2014/main" id="{F7358AB0-9853-46CC-A426-71DAAAB72A63}"/>
              </a:ext>
            </a:extLst>
          </p:cNvPr>
          <p:cNvGrpSpPr/>
          <p:nvPr/>
        </p:nvGrpSpPr>
        <p:grpSpPr>
          <a:xfrm>
            <a:off x="6495638" y="3620459"/>
            <a:ext cx="1305909" cy="1045044"/>
            <a:chOff x="6910551" y="3725423"/>
            <a:chExt cx="1305909" cy="1045044"/>
          </a:xfrm>
        </p:grpSpPr>
        <p:sp>
          <p:nvSpPr>
            <p:cNvPr id="20" name="Rectangle 19">
              <a:extLst>
                <a:ext uri="{FF2B5EF4-FFF2-40B4-BE49-F238E27FC236}">
                  <a16:creationId xmlns:a16="http://schemas.microsoft.com/office/drawing/2014/main" id="{D68504CF-550E-4A59-B877-5A0CB63CBD15}"/>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CE35DB0B-B155-4070-868E-1F01BBE77712}"/>
                </a:ext>
              </a:extLst>
            </p:cNvPr>
            <p:cNvSpPr txBox="1"/>
            <p:nvPr/>
          </p:nvSpPr>
          <p:spPr>
            <a:xfrm>
              <a:off x="6910551" y="3725423"/>
              <a:ext cx="509751" cy="400110"/>
            </a:xfrm>
            <a:prstGeom prst="rect">
              <a:avLst/>
            </a:prstGeom>
            <a:noFill/>
          </p:spPr>
          <p:txBody>
            <a:bodyPr wrap="square" rtlCol="0">
              <a:spAutoFit/>
            </a:bodyPr>
            <a:lstStyle/>
            <a:p>
              <a:r>
                <a:rPr lang="en-US" sz="2000" dirty="0">
                  <a:solidFill>
                    <a:srgbClr val="0000FF"/>
                  </a:solidFill>
                </a:rPr>
                <a:t>a</a:t>
              </a:r>
            </a:p>
          </p:txBody>
        </p:sp>
        <p:sp>
          <p:nvSpPr>
            <p:cNvPr id="23" name="TextBox 22">
              <a:extLst>
                <a:ext uri="{FF2B5EF4-FFF2-40B4-BE49-F238E27FC236}">
                  <a16:creationId xmlns:a16="http://schemas.microsoft.com/office/drawing/2014/main" id="{5D29894C-B705-48DA-B245-F76530EA8E56}"/>
                </a:ext>
              </a:extLst>
            </p:cNvPr>
            <p:cNvSpPr txBox="1"/>
            <p:nvPr/>
          </p:nvSpPr>
          <p:spPr>
            <a:xfrm>
              <a:off x="7343445" y="4255102"/>
              <a:ext cx="711421" cy="400110"/>
            </a:xfrm>
            <a:prstGeom prst="rect">
              <a:avLst/>
            </a:prstGeom>
            <a:noFill/>
          </p:spPr>
          <p:txBody>
            <a:bodyPr wrap="square" rtlCol="0">
              <a:spAutoFit/>
            </a:bodyPr>
            <a:lstStyle/>
            <a:p>
              <a:r>
                <a:rPr lang="en-US" sz="2000" dirty="0"/>
                <a:t>123</a:t>
              </a:r>
            </a:p>
          </p:txBody>
        </p:sp>
      </p:grpSp>
      <p:sp>
        <p:nvSpPr>
          <p:cNvPr id="24" name="[TextBox 28]">
            <a:extLst>
              <a:ext uri="{FF2B5EF4-FFF2-40B4-BE49-F238E27FC236}">
                <a16:creationId xmlns:a16="http://schemas.microsoft.com/office/drawing/2014/main" id="{9FB84B0C-CCAA-49DE-BEA2-FF2DFD0AC6F8}"/>
              </a:ext>
            </a:extLst>
          </p:cNvPr>
          <p:cNvSpPr txBox="1"/>
          <p:nvPr/>
        </p:nvSpPr>
        <p:spPr>
          <a:xfrm>
            <a:off x="6334467" y="4821478"/>
            <a:ext cx="2259479" cy="1015663"/>
          </a:xfrm>
          <a:prstGeom prst="rect">
            <a:avLst/>
          </a:prstGeom>
          <a:noFill/>
        </p:spPr>
        <p:txBody>
          <a:bodyPr wrap="square" rtlCol="0">
            <a:spAutoFit/>
          </a:bodyPr>
          <a:lstStyle/>
          <a:p>
            <a:r>
              <a:rPr lang="en-US" sz="2000" i="1" dirty="0"/>
              <a:t>Where is variable </a:t>
            </a:r>
            <a:r>
              <a:rPr lang="en-US" sz="2000" dirty="0">
                <a:solidFill>
                  <a:srgbClr val="0000FF"/>
                </a:solidFill>
              </a:rPr>
              <a:t>a</a:t>
            </a:r>
            <a:r>
              <a:rPr lang="en-US" sz="2000" i="1" dirty="0"/>
              <a:t> located in the memory?</a:t>
            </a:r>
          </a:p>
        </p:txBody>
      </p:sp>
    </p:spTree>
    <p:extLst>
      <p:ext uri="{BB962C8B-B14F-4D97-AF65-F5344CB8AC3E}">
        <p14:creationId xmlns:p14="http://schemas.microsoft.com/office/powerpoint/2010/main" val="1665202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 Pointers (3/3)</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6</a:t>
            </a:fld>
            <a:endParaRPr dirty="0"/>
          </a:p>
        </p:txBody>
      </p:sp>
      <p:sp>
        <p:nvSpPr>
          <p:cNvPr id="3" name="TextBox 2">
            <a:extLst>
              <a:ext uri="{FF2B5EF4-FFF2-40B4-BE49-F238E27FC236}">
                <a16:creationId xmlns:a16="http://schemas.microsoft.com/office/drawing/2014/main" id="{8B35D63D-03D4-4BB9-B3A5-A7D84FCB124B}"/>
              </a:ext>
            </a:extLst>
          </p:cNvPr>
          <p:cNvSpPr txBox="1"/>
          <p:nvPr/>
        </p:nvSpPr>
        <p:spPr>
          <a:xfrm>
            <a:off x="457199" y="1383957"/>
            <a:ext cx="8143103" cy="830997"/>
          </a:xfrm>
          <a:prstGeom prst="rect">
            <a:avLst/>
          </a:prstGeom>
          <a:noFill/>
        </p:spPr>
        <p:txBody>
          <a:bodyPr wrap="square" rtlCol="0">
            <a:spAutoFit/>
          </a:bodyPr>
          <a:lstStyle/>
          <a:p>
            <a:pPr marL="285750" indent="-285750">
              <a:spcBef>
                <a:spcPts val="600"/>
              </a:spcBef>
              <a:buClr>
                <a:schemeClr val="bg1">
                  <a:lumMod val="50000"/>
                </a:schemeClr>
              </a:buClr>
              <a:buFont typeface="Wingdings" panose="05000000000000000000" pitchFamily="2" charset="2"/>
              <a:buChar char="§"/>
            </a:pPr>
            <a:r>
              <a:rPr lang="en-US" sz="2400" dirty="0">
                <a:latin typeface="Arial" pitchFamily="34" charset="0"/>
                <a:cs typeface="Arial" pitchFamily="34" charset="0"/>
              </a:rPr>
              <a:t>You may refer to the address of a variable by using the </a:t>
            </a:r>
            <a:r>
              <a:rPr lang="en-US" sz="2400" dirty="0">
                <a:solidFill>
                  <a:srgbClr val="C00000"/>
                </a:solidFill>
                <a:latin typeface="Arial" pitchFamily="34" charset="0"/>
                <a:cs typeface="Arial" pitchFamily="34" charset="0"/>
              </a:rPr>
              <a:t>address operator</a:t>
            </a:r>
            <a:r>
              <a:rPr lang="en-US" sz="2400" dirty="0">
                <a:latin typeface="Arial" pitchFamily="34" charset="0"/>
                <a:cs typeface="Arial" pitchFamily="34" charset="0"/>
              </a:rPr>
              <a:t> </a:t>
            </a:r>
            <a:r>
              <a:rPr lang="en-US" sz="2400" dirty="0">
                <a:solidFill>
                  <a:srgbClr val="C00000"/>
                </a:solidFill>
                <a:latin typeface="Arial" pitchFamily="34" charset="0"/>
                <a:cs typeface="Arial" pitchFamily="34" charset="0"/>
              </a:rPr>
              <a:t>&amp; </a:t>
            </a:r>
            <a:r>
              <a:rPr lang="en-US" sz="2400" dirty="0">
                <a:latin typeface="Arial" pitchFamily="34" charset="0"/>
                <a:cs typeface="Arial" pitchFamily="34" charset="0"/>
              </a:rPr>
              <a:t>(ampersand)</a:t>
            </a:r>
            <a:endParaRPr lang="en-SG" sz="2400" dirty="0"/>
          </a:p>
        </p:txBody>
      </p:sp>
      <p:sp>
        <p:nvSpPr>
          <p:cNvPr id="25" name="Content Placeholder 1">
            <a:extLst>
              <a:ext uri="{FF2B5EF4-FFF2-40B4-BE49-F238E27FC236}">
                <a16:creationId xmlns:a16="http://schemas.microsoft.com/office/drawing/2014/main" id="{A413D7C6-B17B-4FC9-B08D-CE0E047FE85A}"/>
              </a:ext>
            </a:extLst>
          </p:cNvPr>
          <p:cNvSpPr txBox="1">
            <a:spLocks/>
          </p:cNvSpPr>
          <p:nvPr/>
        </p:nvSpPr>
        <p:spPr>
          <a:xfrm>
            <a:off x="457199" y="3742022"/>
            <a:ext cx="8334704" cy="256418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solidFill>
                  <a:srgbClr val="C00000"/>
                </a:solidFill>
                <a:latin typeface="Arial" pitchFamily="34" charset="0"/>
                <a:cs typeface="Arial" pitchFamily="34" charset="0"/>
              </a:rPr>
              <a:t>%p </a:t>
            </a:r>
            <a:r>
              <a:rPr lang="en-US" dirty="0">
                <a:latin typeface="Arial" pitchFamily="34" charset="0"/>
                <a:cs typeface="Arial" pitchFamily="34" charset="0"/>
              </a:rPr>
              <a:t>is used as the format specifier for addresses</a:t>
            </a:r>
          </a:p>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Addresses are printed out in </a:t>
            </a:r>
            <a:r>
              <a:rPr lang="en-US" dirty="0">
                <a:solidFill>
                  <a:srgbClr val="0000FF"/>
                </a:solidFill>
                <a:latin typeface="Arial" pitchFamily="34" charset="0"/>
                <a:cs typeface="Arial" pitchFamily="34" charset="0"/>
              </a:rPr>
              <a:t>hexadecimal</a:t>
            </a:r>
            <a:r>
              <a:rPr lang="en-US" dirty="0">
                <a:latin typeface="Arial" pitchFamily="34" charset="0"/>
                <a:cs typeface="Arial" pitchFamily="34" charset="0"/>
              </a:rPr>
              <a:t> (base 16) format</a:t>
            </a:r>
          </a:p>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The address of a variable </a:t>
            </a:r>
            <a:r>
              <a:rPr lang="en-US" u="sng" dirty="0">
                <a:latin typeface="Arial" pitchFamily="34" charset="0"/>
                <a:cs typeface="Arial" pitchFamily="34" charset="0"/>
              </a:rPr>
              <a:t>varies from run to run</a:t>
            </a:r>
            <a:r>
              <a:rPr lang="en-US" dirty="0">
                <a:latin typeface="Arial" pitchFamily="34" charset="0"/>
                <a:cs typeface="Arial" pitchFamily="34" charset="0"/>
              </a:rPr>
              <a:t>, as the system allocates any free memory to the variable</a:t>
            </a:r>
          </a:p>
        </p:txBody>
      </p:sp>
      <p:sp>
        <p:nvSpPr>
          <p:cNvPr id="27" name="[TextBox 1]">
            <a:extLst>
              <a:ext uri="{FF2B5EF4-FFF2-40B4-BE49-F238E27FC236}">
                <a16:creationId xmlns:a16="http://schemas.microsoft.com/office/drawing/2014/main" id="{68203413-0B9D-44DE-BEC7-902D2A1CE75D}"/>
              </a:ext>
            </a:extLst>
          </p:cNvPr>
          <p:cNvSpPr txBox="1"/>
          <p:nvPr/>
        </p:nvSpPr>
        <p:spPr>
          <a:xfrm>
            <a:off x="5772604" y="2312809"/>
            <a:ext cx="2866899" cy="830997"/>
          </a:xfrm>
          <a:prstGeom prst="rect">
            <a:avLst/>
          </a:prstGeom>
          <a:solidFill>
            <a:srgbClr val="CC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a = 123</a:t>
            </a:r>
          </a:p>
          <a:p>
            <a:r>
              <a:rPr lang="en-US" sz="2400" b="1" dirty="0">
                <a:latin typeface="Courier New" panose="02070309020205020404" pitchFamily="49" charset="0"/>
                <a:cs typeface="Courier New" panose="02070309020205020404" pitchFamily="49" charset="0"/>
              </a:rPr>
              <a:t>&amp;a = ffbff7dc</a:t>
            </a:r>
          </a:p>
        </p:txBody>
      </p:sp>
      <p:grpSp>
        <p:nvGrpSpPr>
          <p:cNvPr id="2" name="Group 1"/>
          <p:cNvGrpSpPr/>
          <p:nvPr/>
        </p:nvGrpSpPr>
        <p:grpSpPr>
          <a:xfrm>
            <a:off x="685800" y="2153382"/>
            <a:ext cx="4904288" cy="1342452"/>
            <a:chOff x="685800" y="2153382"/>
            <a:chExt cx="4904288" cy="1342452"/>
          </a:xfrm>
        </p:grpSpPr>
        <p:sp>
          <p:nvSpPr>
            <p:cNvPr id="26" name="[TextBox 1]">
              <a:extLst>
                <a:ext uri="{FF2B5EF4-FFF2-40B4-BE49-F238E27FC236}">
                  <a16:creationId xmlns:a16="http://schemas.microsoft.com/office/drawing/2014/main" id="{2CC8E3DA-6FCF-4CAE-852E-697EC506265F}"/>
                </a:ext>
              </a:extLst>
            </p:cNvPr>
            <p:cNvSpPr txBox="1"/>
            <p:nvPr/>
          </p:nvSpPr>
          <p:spPr>
            <a:xfrm>
              <a:off x="685800" y="2295505"/>
              <a:ext cx="4721772" cy="1200329"/>
            </a:xfrm>
            <a:prstGeom prst="rect">
              <a:avLst/>
            </a:prstGeom>
            <a:solidFill>
              <a:srgbClr val="FFFF99"/>
            </a:solidFill>
            <a:ln>
              <a:solidFill>
                <a:schemeClr val="tx1"/>
              </a:solidFill>
            </a:ln>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 = </a:t>
              </a:r>
              <a:r>
                <a:rPr lang="en-US" sz="2400" b="1" dirty="0">
                  <a:solidFill>
                    <a:srgbClr val="008000"/>
                  </a:solidFill>
                  <a:latin typeface="Courier New" panose="02070309020205020404" pitchFamily="49" charset="0"/>
                  <a:cs typeface="Courier New" panose="02070309020205020404" pitchFamily="49" charset="0"/>
                </a:rPr>
                <a:t>123</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printf(</a:t>
              </a:r>
              <a:r>
                <a:rPr lang="en-US" sz="2400" b="1" dirty="0">
                  <a:solidFill>
                    <a:srgbClr val="008000"/>
                  </a:solidFill>
                  <a:latin typeface="Courier New" panose="02070309020205020404" pitchFamily="49" charset="0"/>
                  <a:cs typeface="Courier New" panose="02070309020205020404" pitchFamily="49" charset="0"/>
                </a:rPr>
                <a:t>"a = </a:t>
              </a:r>
              <a:r>
                <a:rPr lang="en-US" sz="2400" b="1" dirty="0">
                  <a:solidFill>
                    <a:srgbClr val="FF0000"/>
                  </a:solidFill>
                  <a:latin typeface="Courier New" panose="02070309020205020404" pitchFamily="49" charset="0"/>
                  <a:cs typeface="Courier New" panose="02070309020205020404" pitchFamily="49" charset="0"/>
                </a:rPr>
                <a:t>%d\n</a:t>
              </a:r>
              <a:r>
                <a:rPr lang="en-US" sz="2400" b="1" dirty="0">
                  <a:solidFill>
                    <a:srgbClr val="00800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a:t>
              </a:r>
            </a:p>
            <a:p>
              <a:r>
                <a:rPr lang="en-US" sz="2400" b="1" dirty="0">
                  <a:latin typeface="Courier New" panose="02070309020205020404" pitchFamily="49" charset="0"/>
                  <a:cs typeface="Courier New" panose="02070309020205020404" pitchFamily="49" charset="0"/>
                </a:rPr>
                <a:t>printf(</a:t>
              </a:r>
              <a:r>
                <a:rPr lang="en-US" sz="2400" b="1" dirty="0">
                  <a:solidFill>
                    <a:srgbClr val="008000"/>
                  </a:solidFill>
                  <a:latin typeface="Courier New" panose="02070309020205020404" pitchFamily="49" charset="0"/>
                  <a:cs typeface="Courier New" panose="02070309020205020404" pitchFamily="49" charset="0"/>
                </a:rPr>
                <a:t>"&amp;a = </a:t>
              </a:r>
              <a:r>
                <a:rPr lang="en-US" sz="2400" b="1" dirty="0">
                  <a:solidFill>
                    <a:srgbClr val="FF0000"/>
                  </a:solidFill>
                  <a:latin typeface="Courier New" panose="02070309020205020404" pitchFamily="49" charset="0"/>
                  <a:cs typeface="Courier New" panose="02070309020205020404" pitchFamily="49" charset="0"/>
                </a:rPr>
                <a:t>%p\n</a:t>
              </a:r>
              <a:r>
                <a:rPr lang="en-US" sz="2400" b="1" dirty="0">
                  <a:solidFill>
                    <a:srgbClr val="00800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&amp;a); </a:t>
              </a:r>
            </a:p>
          </p:txBody>
        </p:sp>
        <p:sp>
          <p:nvSpPr>
            <p:cNvPr id="10" name="TextBox 9">
              <a:extLst>
                <a:ext uri="{FF2B5EF4-FFF2-40B4-BE49-F238E27FC236}">
                  <a16:creationId xmlns:a16="http://schemas.microsoft.com/office/drawing/2014/main" id="{21EBD7C8-693C-4C9B-9888-74D52A384C2B}"/>
                </a:ext>
              </a:extLst>
            </p:cNvPr>
            <p:cNvSpPr txBox="1"/>
            <p:nvPr/>
          </p:nvSpPr>
          <p:spPr>
            <a:xfrm>
              <a:off x="4298396" y="2153382"/>
              <a:ext cx="1291692" cy="369332"/>
            </a:xfrm>
            <a:prstGeom prst="rect">
              <a:avLst/>
            </a:prstGeom>
            <a:solidFill>
              <a:srgbClr val="FFFF00"/>
            </a:solidFill>
            <a:ln>
              <a:solidFill>
                <a:schemeClr val="tx1"/>
              </a:solidFill>
            </a:ln>
          </p:spPr>
          <p:txBody>
            <a:bodyPr wrap="square" rtlCol="0">
              <a:spAutoFit/>
            </a:bodyPr>
            <a:lstStyle/>
            <a:p>
              <a:r>
                <a:rPr lang="en-US" dirty="0" err="1"/>
                <a:t>Address.c</a:t>
              </a:r>
              <a:endParaRPr lang="en-SG" dirty="0"/>
            </a:p>
          </p:txBody>
        </p:sp>
      </p:grpSp>
    </p:spTree>
    <p:extLst>
      <p:ext uri="{BB962C8B-B14F-4D97-AF65-F5344CB8AC3E}">
        <p14:creationId xmlns:p14="http://schemas.microsoft.com/office/powerpoint/2010/main" val="3976272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1.1 Pointer Variable</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7</a:t>
            </a:fld>
            <a:endParaRPr dirty="0"/>
          </a:p>
        </p:txBody>
      </p:sp>
      <p:sp>
        <p:nvSpPr>
          <p:cNvPr id="9" name="Content Placeholder 1">
            <a:extLst>
              <a:ext uri="{FF2B5EF4-FFF2-40B4-BE49-F238E27FC236}">
                <a16:creationId xmlns:a16="http://schemas.microsoft.com/office/drawing/2014/main" id="{DA6645B7-1432-40C2-9BF3-3E4E9C12AAFA}"/>
              </a:ext>
            </a:extLst>
          </p:cNvPr>
          <p:cNvSpPr>
            <a:spLocks noGrp="1"/>
          </p:cNvSpPr>
          <p:nvPr>
            <p:ph sz="half" idx="1"/>
          </p:nvPr>
        </p:nvSpPr>
        <p:spPr>
          <a:xfrm>
            <a:off x="457199" y="1213945"/>
            <a:ext cx="8008883" cy="1970689"/>
          </a:xfrm>
        </p:spPr>
        <p:txBody>
          <a:bodyPr>
            <a:normAutofit/>
          </a:bodyPr>
          <a:lstStyle/>
          <a:p>
            <a:pPr marL="352425" indent="-352425">
              <a:spcBef>
                <a:spcPts val="600"/>
              </a:spcBef>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A variable that contains the address of another variable is called a </a:t>
            </a:r>
            <a:r>
              <a:rPr lang="en-US" dirty="0">
                <a:solidFill>
                  <a:srgbClr val="0000FF"/>
                </a:solidFill>
                <a:latin typeface="Arial" pitchFamily="34" charset="0"/>
                <a:cs typeface="Arial" pitchFamily="34" charset="0"/>
              </a:rPr>
              <a:t>pointer variable</a:t>
            </a:r>
            <a:r>
              <a:rPr lang="en-US" dirty="0">
                <a:latin typeface="Arial" pitchFamily="34" charset="0"/>
                <a:cs typeface="Arial" pitchFamily="34" charset="0"/>
              </a:rPr>
              <a:t>, or simply, a </a:t>
            </a:r>
            <a:r>
              <a:rPr lang="en-US" dirty="0">
                <a:solidFill>
                  <a:srgbClr val="0000FF"/>
                </a:solidFill>
                <a:latin typeface="Arial" pitchFamily="34" charset="0"/>
                <a:cs typeface="Arial" pitchFamily="34" charset="0"/>
              </a:rPr>
              <a:t>pointer</a:t>
            </a:r>
            <a:r>
              <a:rPr lang="en-US" dirty="0">
                <a:latin typeface="Arial" pitchFamily="34" charset="0"/>
                <a:cs typeface="Arial" pitchFamily="34" charset="0"/>
              </a:rPr>
              <a:t>.</a:t>
            </a:r>
          </a:p>
          <a:p>
            <a:pPr marL="352425" indent="-352425">
              <a:spcBef>
                <a:spcPts val="600"/>
              </a:spcBef>
              <a:buClr>
                <a:schemeClr val="bg1">
                  <a:lumMod val="50000"/>
                </a:schemeClr>
              </a:buClr>
              <a:buSzPct val="100000"/>
              <a:buFont typeface="Wingdings" panose="05000000000000000000" pitchFamily="2" charset="2"/>
              <a:buChar char="§"/>
            </a:pPr>
            <a:r>
              <a:rPr lang="en-US" sz="2400" dirty="0">
                <a:latin typeface="Arial" pitchFamily="34" charset="0"/>
                <a:cs typeface="Arial" pitchFamily="34" charset="0"/>
              </a:rPr>
              <a:t>Example: a pointer variable </a:t>
            </a:r>
            <a:r>
              <a:rPr lang="en-US" sz="2400" dirty="0">
                <a:solidFill>
                  <a:srgbClr val="C00000"/>
                </a:solidFill>
                <a:latin typeface="Arial" pitchFamily="34" charset="0"/>
                <a:cs typeface="Arial" pitchFamily="34" charset="0"/>
              </a:rPr>
              <a:t>a_ptr</a:t>
            </a:r>
            <a:r>
              <a:rPr lang="en-US" sz="2400" dirty="0">
                <a:latin typeface="Arial" pitchFamily="34" charset="0"/>
                <a:cs typeface="Arial" pitchFamily="34" charset="0"/>
              </a:rPr>
              <a:t> is shown as a blue box below. It contains the address of variable </a:t>
            </a:r>
            <a:r>
              <a:rPr lang="en-US" sz="2400" dirty="0">
                <a:solidFill>
                  <a:srgbClr val="C00000"/>
                </a:solidFill>
                <a:latin typeface="Arial" pitchFamily="34" charset="0"/>
                <a:cs typeface="Arial" pitchFamily="34" charset="0"/>
              </a:rPr>
              <a:t>a</a:t>
            </a:r>
            <a:r>
              <a:rPr lang="en-US" sz="2400" dirty="0">
                <a:latin typeface="Arial" pitchFamily="34" charset="0"/>
                <a:cs typeface="Arial" pitchFamily="34" charset="0"/>
              </a:rPr>
              <a:t>. </a:t>
            </a:r>
          </a:p>
        </p:txBody>
      </p:sp>
      <p:sp>
        <p:nvSpPr>
          <p:cNvPr id="10" name="Content Placeholder 1">
            <a:extLst>
              <a:ext uri="{FF2B5EF4-FFF2-40B4-BE49-F238E27FC236}">
                <a16:creationId xmlns:a16="http://schemas.microsoft.com/office/drawing/2014/main" id="{25BB3CA6-10B5-46AB-B55F-4F3CAEB3E068}"/>
              </a:ext>
            </a:extLst>
          </p:cNvPr>
          <p:cNvSpPr txBox="1">
            <a:spLocks/>
          </p:cNvSpPr>
          <p:nvPr/>
        </p:nvSpPr>
        <p:spPr>
          <a:xfrm>
            <a:off x="457199" y="4147409"/>
            <a:ext cx="8334704" cy="129277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Variable </a:t>
            </a:r>
            <a:r>
              <a:rPr lang="en-US" dirty="0">
                <a:solidFill>
                  <a:srgbClr val="C00000"/>
                </a:solidFill>
                <a:latin typeface="Arial" pitchFamily="34" charset="0"/>
                <a:cs typeface="Arial" pitchFamily="34" charset="0"/>
              </a:rPr>
              <a:t>a_ptr</a:t>
            </a:r>
            <a:r>
              <a:rPr lang="en-US" dirty="0">
                <a:latin typeface="Arial" pitchFamily="34" charset="0"/>
                <a:cs typeface="Arial" pitchFamily="34" charset="0"/>
              </a:rPr>
              <a:t> is said to be </a:t>
            </a:r>
            <a:r>
              <a:rPr lang="en-US" dirty="0">
                <a:solidFill>
                  <a:srgbClr val="0000FF"/>
                </a:solidFill>
                <a:latin typeface="Arial" pitchFamily="34" charset="0"/>
                <a:cs typeface="Arial" pitchFamily="34" charset="0"/>
              </a:rPr>
              <a:t>pointing to </a:t>
            </a:r>
            <a:r>
              <a:rPr lang="en-US" dirty="0">
                <a:latin typeface="Arial" pitchFamily="34" charset="0"/>
                <a:cs typeface="Arial" pitchFamily="34" charset="0"/>
              </a:rPr>
              <a:t>variable </a:t>
            </a:r>
            <a:r>
              <a:rPr lang="en-US" dirty="0">
                <a:solidFill>
                  <a:srgbClr val="C00000"/>
                </a:solidFill>
                <a:latin typeface="Arial" pitchFamily="34" charset="0"/>
                <a:cs typeface="Arial" pitchFamily="34" charset="0"/>
              </a:rPr>
              <a:t>a</a:t>
            </a:r>
            <a:r>
              <a:rPr lang="en-US" dirty="0">
                <a:latin typeface="Arial" pitchFamily="34" charset="0"/>
                <a:cs typeface="Arial" pitchFamily="34" charset="0"/>
              </a:rPr>
              <a:t>. </a:t>
            </a:r>
          </a:p>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If the address of </a:t>
            </a:r>
            <a:r>
              <a:rPr lang="en-US" dirty="0">
                <a:solidFill>
                  <a:srgbClr val="C00000"/>
                </a:solidFill>
                <a:latin typeface="Arial" pitchFamily="34" charset="0"/>
                <a:cs typeface="Arial" pitchFamily="34" charset="0"/>
              </a:rPr>
              <a:t>a</a:t>
            </a:r>
            <a:r>
              <a:rPr lang="en-US" dirty="0">
                <a:latin typeface="Arial" pitchFamily="34" charset="0"/>
                <a:cs typeface="Arial" pitchFamily="34" charset="0"/>
              </a:rPr>
              <a:t> is immaterial, we simply draw an arrow from the blue box to the variable it points to.</a:t>
            </a:r>
          </a:p>
        </p:txBody>
      </p:sp>
      <p:grpSp>
        <p:nvGrpSpPr>
          <p:cNvPr id="12" name="Group 11">
            <a:extLst>
              <a:ext uri="{FF2B5EF4-FFF2-40B4-BE49-F238E27FC236}">
                <a16:creationId xmlns:a16="http://schemas.microsoft.com/office/drawing/2014/main" id="{D75674F4-50FC-451D-B936-3B6028A25472}"/>
              </a:ext>
            </a:extLst>
          </p:cNvPr>
          <p:cNvGrpSpPr/>
          <p:nvPr/>
        </p:nvGrpSpPr>
        <p:grpSpPr>
          <a:xfrm>
            <a:off x="2037693" y="2838176"/>
            <a:ext cx="6580787" cy="1215718"/>
            <a:chOff x="2037693" y="2864158"/>
            <a:chExt cx="6580787" cy="1215718"/>
          </a:xfrm>
        </p:grpSpPr>
        <p:grpSp>
          <p:nvGrpSpPr>
            <p:cNvPr id="13" name="[Group 25]">
              <a:extLst>
                <a:ext uri="{FF2B5EF4-FFF2-40B4-BE49-F238E27FC236}">
                  <a16:creationId xmlns:a16="http://schemas.microsoft.com/office/drawing/2014/main" id="{D3EE171A-5F17-4697-892C-192DA4F315BF}"/>
                </a:ext>
              </a:extLst>
            </p:cNvPr>
            <p:cNvGrpSpPr/>
            <p:nvPr/>
          </p:nvGrpSpPr>
          <p:grpSpPr>
            <a:xfrm>
              <a:off x="4271141" y="2864158"/>
              <a:ext cx="1305909" cy="1045044"/>
              <a:chOff x="6910551" y="3725423"/>
              <a:chExt cx="1305909" cy="1045044"/>
            </a:xfrm>
          </p:grpSpPr>
          <p:sp>
            <p:nvSpPr>
              <p:cNvPr id="20" name="Rectangle 19">
                <a:extLst>
                  <a:ext uri="{FF2B5EF4-FFF2-40B4-BE49-F238E27FC236}">
                    <a16:creationId xmlns:a16="http://schemas.microsoft.com/office/drawing/2014/main" id="{0444416D-99F9-41E1-90B1-76DAE881439B}"/>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F76287F8-CA1F-4D76-8A91-C7423010E86B}"/>
                  </a:ext>
                </a:extLst>
              </p:cNvPr>
              <p:cNvSpPr txBox="1"/>
              <p:nvPr/>
            </p:nvSpPr>
            <p:spPr>
              <a:xfrm>
                <a:off x="6910551" y="3725423"/>
                <a:ext cx="509751" cy="400110"/>
              </a:xfrm>
              <a:prstGeom prst="rect">
                <a:avLst/>
              </a:prstGeom>
              <a:noFill/>
            </p:spPr>
            <p:txBody>
              <a:bodyPr wrap="square" rtlCol="0">
                <a:spAutoFit/>
              </a:bodyPr>
              <a:lstStyle/>
              <a:p>
                <a:r>
                  <a:rPr lang="en-US" sz="2000" dirty="0"/>
                  <a:t>a</a:t>
                </a:r>
              </a:p>
            </p:txBody>
          </p:sp>
          <p:sp>
            <p:nvSpPr>
              <p:cNvPr id="23" name="TextBox 22">
                <a:extLst>
                  <a:ext uri="{FF2B5EF4-FFF2-40B4-BE49-F238E27FC236}">
                    <a16:creationId xmlns:a16="http://schemas.microsoft.com/office/drawing/2014/main" id="{EE1D5D78-9E41-48D6-BCD7-EC81ADECA9D8}"/>
                  </a:ext>
                </a:extLst>
              </p:cNvPr>
              <p:cNvSpPr txBox="1"/>
              <p:nvPr/>
            </p:nvSpPr>
            <p:spPr>
              <a:xfrm>
                <a:off x="7343445" y="4255102"/>
                <a:ext cx="711421" cy="400110"/>
              </a:xfrm>
              <a:prstGeom prst="rect">
                <a:avLst/>
              </a:prstGeom>
              <a:noFill/>
            </p:spPr>
            <p:txBody>
              <a:bodyPr wrap="square" rtlCol="0">
                <a:spAutoFit/>
              </a:bodyPr>
              <a:lstStyle/>
              <a:p>
                <a:r>
                  <a:rPr lang="en-US" sz="2000" dirty="0"/>
                  <a:t>123</a:t>
                </a:r>
              </a:p>
            </p:txBody>
          </p:sp>
        </p:grpSp>
        <p:grpSp>
          <p:nvGrpSpPr>
            <p:cNvPr id="15" name="[Group 25]">
              <a:extLst>
                <a:ext uri="{FF2B5EF4-FFF2-40B4-BE49-F238E27FC236}">
                  <a16:creationId xmlns:a16="http://schemas.microsoft.com/office/drawing/2014/main" id="{12ED5D56-6D0E-477F-BBC9-5F94AEF8B050}"/>
                </a:ext>
              </a:extLst>
            </p:cNvPr>
            <p:cNvGrpSpPr/>
            <p:nvPr/>
          </p:nvGrpSpPr>
          <p:grpSpPr>
            <a:xfrm>
              <a:off x="2037693" y="2864158"/>
              <a:ext cx="1305909" cy="1045044"/>
              <a:chOff x="6910551" y="3725423"/>
              <a:chExt cx="1305909" cy="1045044"/>
            </a:xfrm>
          </p:grpSpPr>
          <p:sp>
            <p:nvSpPr>
              <p:cNvPr id="17" name="Rectangle 16">
                <a:extLst>
                  <a:ext uri="{FF2B5EF4-FFF2-40B4-BE49-F238E27FC236}">
                    <a16:creationId xmlns:a16="http://schemas.microsoft.com/office/drawing/2014/main" id="{19DB9AEF-01E9-431A-83C8-5A6BD1647AB1}"/>
                  </a:ext>
                </a:extLst>
              </p:cNvPr>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8B757472-E858-4D04-9442-6CCC30FA9A94}"/>
                  </a:ext>
                </a:extLst>
              </p:cNvPr>
              <p:cNvSpPr txBox="1"/>
              <p:nvPr/>
            </p:nvSpPr>
            <p:spPr>
              <a:xfrm>
                <a:off x="6910551" y="3725423"/>
                <a:ext cx="789588" cy="400110"/>
              </a:xfrm>
              <a:prstGeom prst="rect">
                <a:avLst/>
              </a:prstGeom>
              <a:noFill/>
            </p:spPr>
            <p:txBody>
              <a:bodyPr wrap="square" rtlCol="0">
                <a:spAutoFit/>
              </a:bodyPr>
              <a:lstStyle/>
              <a:p>
                <a:r>
                  <a:rPr lang="en-US" sz="2000" dirty="0"/>
                  <a:t>a_ptr</a:t>
                </a:r>
              </a:p>
            </p:txBody>
          </p:sp>
          <p:sp>
            <p:nvSpPr>
              <p:cNvPr id="19" name="TextBox 18">
                <a:extLst>
                  <a:ext uri="{FF2B5EF4-FFF2-40B4-BE49-F238E27FC236}">
                    <a16:creationId xmlns:a16="http://schemas.microsoft.com/office/drawing/2014/main" id="{1705C5D8-EDFA-4A1A-8286-6B7E8933562F}"/>
                  </a:ext>
                </a:extLst>
              </p:cNvPr>
              <p:cNvSpPr txBox="1"/>
              <p:nvPr/>
            </p:nvSpPr>
            <p:spPr>
              <a:xfrm>
                <a:off x="7183819" y="4255102"/>
                <a:ext cx="1032641" cy="400110"/>
              </a:xfrm>
              <a:prstGeom prst="rect">
                <a:avLst/>
              </a:prstGeom>
              <a:noFill/>
            </p:spPr>
            <p:txBody>
              <a:bodyPr wrap="square" rtlCol="0">
                <a:spAutoFit/>
              </a:bodyPr>
              <a:lstStyle/>
              <a:p>
                <a:pPr algn="ctr"/>
                <a:r>
                  <a:rPr lang="en-US" sz="2000" dirty="0"/>
                  <a:t>ffbff7dc</a:t>
                </a:r>
              </a:p>
            </p:txBody>
          </p:sp>
        </p:grpSp>
        <p:sp>
          <p:nvSpPr>
            <p:cNvPr id="16" name="[TextBox 28]">
              <a:extLst>
                <a:ext uri="{FF2B5EF4-FFF2-40B4-BE49-F238E27FC236}">
                  <a16:creationId xmlns:a16="http://schemas.microsoft.com/office/drawing/2014/main" id="{4BB5A1F7-9A65-45D8-B836-68FFD7BBD9B0}"/>
                </a:ext>
              </a:extLst>
            </p:cNvPr>
            <p:cNvSpPr txBox="1"/>
            <p:nvPr/>
          </p:nvSpPr>
          <p:spPr>
            <a:xfrm>
              <a:off x="5959363" y="3064213"/>
              <a:ext cx="2659117" cy="1015663"/>
            </a:xfrm>
            <a:prstGeom prst="rect">
              <a:avLst/>
            </a:prstGeom>
            <a:noFill/>
          </p:spPr>
          <p:txBody>
            <a:bodyPr wrap="square" rtlCol="0">
              <a:spAutoFit/>
            </a:bodyPr>
            <a:lstStyle/>
            <a:p>
              <a:r>
                <a:rPr lang="en-US" sz="2000" i="1" dirty="0"/>
                <a:t>Assuming that variable </a:t>
              </a:r>
              <a:r>
                <a:rPr lang="en-US" sz="2000" dirty="0">
                  <a:solidFill>
                    <a:srgbClr val="C00000"/>
                  </a:solidFill>
                </a:rPr>
                <a:t>a</a:t>
              </a:r>
              <a:r>
                <a:rPr lang="en-US" sz="2000" i="1" dirty="0"/>
                <a:t> is located at address </a:t>
              </a:r>
              <a:r>
                <a:rPr lang="en-US" sz="2000" dirty="0"/>
                <a:t>ffbff7dc.</a:t>
              </a:r>
            </a:p>
          </p:txBody>
        </p:sp>
      </p:grpSp>
      <p:grpSp>
        <p:nvGrpSpPr>
          <p:cNvPr id="24" name="[Group 5]">
            <a:extLst>
              <a:ext uri="{FF2B5EF4-FFF2-40B4-BE49-F238E27FC236}">
                <a16:creationId xmlns:a16="http://schemas.microsoft.com/office/drawing/2014/main" id="{B5C84CFE-D48B-4466-9714-0B76EEE62678}"/>
              </a:ext>
            </a:extLst>
          </p:cNvPr>
          <p:cNvGrpSpPr/>
          <p:nvPr/>
        </p:nvGrpSpPr>
        <p:grpSpPr>
          <a:xfrm>
            <a:off x="2037693" y="5398483"/>
            <a:ext cx="3539357" cy="1045044"/>
            <a:chOff x="2037693" y="5517932"/>
            <a:chExt cx="3539357" cy="1045044"/>
          </a:xfrm>
        </p:grpSpPr>
        <p:grpSp>
          <p:nvGrpSpPr>
            <p:cNvPr id="25" name="[Group 25]">
              <a:extLst>
                <a:ext uri="{FF2B5EF4-FFF2-40B4-BE49-F238E27FC236}">
                  <a16:creationId xmlns:a16="http://schemas.microsoft.com/office/drawing/2014/main" id="{54C6CAA7-AA30-4691-A849-A6F915A651CF}"/>
                </a:ext>
              </a:extLst>
            </p:cNvPr>
            <p:cNvGrpSpPr/>
            <p:nvPr/>
          </p:nvGrpSpPr>
          <p:grpSpPr>
            <a:xfrm>
              <a:off x="4271141" y="5517932"/>
              <a:ext cx="1305909" cy="1045044"/>
              <a:chOff x="6910551" y="3725423"/>
              <a:chExt cx="1305909" cy="1045044"/>
            </a:xfrm>
          </p:grpSpPr>
          <p:sp>
            <p:nvSpPr>
              <p:cNvPr id="30" name="Rectangle 29">
                <a:extLst>
                  <a:ext uri="{FF2B5EF4-FFF2-40B4-BE49-F238E27FC236}">
                    <a16:creationId xmlns:a16="http://schemas.microsoft.com/office/drawing/2014/main" id="{BAA023B6-F73E-42B9-A0ED-848B399B403A}"/>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9E6A8B27-5E36-42A7-B712-47B7A55B5739}"/>
                  </a:ext>
                </a:extLst>
              </p:cNvPr>
              <p:cNvSpPr txBox="1"/>
              <p:nvPr/>
            </p:nvSpPr>
            <p:spPr>
              <a:xfrm>
                <a:off x="6910551" y="3725423"/>
                <a:ext cx="509751" cy="400110"/>
              </a:xfrm>
              <a:prstGeom prst="rect">
                <a:avLst/>
              </a:prstGeom>
              <a:noFill/>
            </p:spPr>
            <p:txBody>
              <a:bodyPr wrap="square" rtlCol="0">
                <a:spAutoFit/>
              </a:bodyPr>
              <a:lstStyle/>
              <a:p>
                <a:r>
                  <a:rPr lang="en-US" sz="2000" dirty="0"/>
                  <a:t>a</a:t>
                </a:r>
              </a:p>
            </p:txBody>
          </p:sp>
          <p:sp>
            <p:nvSpPr>
              <p:cNvPr id="32" name="TextBox 31">
                <a:extLst>
                  <a:ext uri="{FF2B5EF4-FFF2-40B4-BE49-F238E27FC236}">
                    <a16:creationId xmlns:a16="http://schemas.microsoft.com/office/drawing/2014/main" id="{05D19F09-9D9D-4C5D-92F3-502A074BB9C9}"/>
                  </a:ext>
                </a:extLst>
              </p:cNvPr>
              <p:cNvSpPr txBox="1"/>
              <p:nvPr/>
            </p:nvSpPr>
            <p:spPr>
              <a:xfrm>
                <a:off x="7343445" y="4255102"/>
                <a:ext cx="711421" cy="400110"/>
              </a:xfrm>
              <a:prstGeom prst="rect">
                <a:avLst/>
              </a:prstGeom>
              <a:noFill/>
            </p:spPr>
            <p:txBody>
              <a:bodyPr wrap="square" rtlCol="0">
                <a:spAutoFit/>
              </a:bodyPr>
              <a:lstStyle/>
              <a:p>
                <a:r>
                  <a:rPr lang="en-US" sz="2000" dirty="0"/>
                  <a:t>123</a:t>
                </a:r>
              </a:p>
            </p:txBody>
          </p:sp>
        </p:grpSp>
        <p:grpSp>
          <p:nvGrpSpPr>
            <p:cNvPr id="26" name="[Group 25]">
              <a:extLst>
                <a:ext uri="{FF2B5EF4-FFF2-40B4-BE49-F238E27FC236}">
                  <a16:creationId xmlns:a16="http://schemas.microsoft.com/office/drawing/2014/main" id="{5D4CCDA3-0B1A-4302-9B66-5B0F4E98B608}"/>
                </a:ext>
              </a:extLst>
            </p:cNvPr>
            <p:cNvGrpSpPr/>
            <p:nvPr/>
          </p:nvGrpSpPr>
          <p:grpSpPr>
            <a:xfrm>
              <a:off x="2037693" y="5517932"/>
              <a:ext cx="1305909" cy="1045044"/>
              <a:chOff x="6910551" y="3725423"/>
              <a:chExt cx="1305909" cy="1045044"/>
            </a:xfrm>
          </p:grpSpPr>
          <p:sp>
            <p:nvSpPr>
              <p:cNvPr id="28" name="Rectangle 27">
                <a:extLst>
                  <a:ext uri="{FF2B5EF4-FFF2-40B4-BE49-F238E27FC236}">
                    <a16:creationId xmlns:a16="http://schemas.microsoft.com/office/drawing/2014/main" id="{1F600842-0A95-49F7-8994-59E281096332}"/>
                  </a:ext>
                </a:extLst>
              </p:cNvPr>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B7123D2C-6295-480A-A8CF-B24614D2A1F3}"/>
                  </a:ext>
                </a:extLst>
              </p:cNvPr>
              <p:cNvSpPr txBox="1"/>
              <p:nvPr/>
            </p:nvSpPr>
            <p:spPr>
              <a:xfrm>
                <a:off x="6910551" y="3725423"/>
                <a:ext cx="789588" cy="400110"/>
              </a:xfrm>
              <a:prstGeom prst="rect">
                <a:avLst/>
              </a:prstGeom>
              <a:noFill/>
            </p:spPr>
            <p:txBody>
              <a:bodyPr wrap="square" rtlCol="0">
                <a:spAutoFit/>
              </a:bodyPr>
              <a:lstStyle/>
              <a:p>
                <a:r>
                  <a:rPr lang="en-US" sz="2000" dirty="0"/>
                  <a:t>a_ptr</a:t>
                </a:r>
              </a:p>
            </p:txBody>
          </p:sp>
        </p:grpSp>
        <p:cxnSp>
          <p:nvCxnSpPr>
            <p:cNvPr id="27" name="Straight Arrow Connector 26">
              <a:extLst>
                <a:ext uri="{FF2B5EF4-FFF2-40B4-BE49-F238E27FC236}">
                  <a16:creationId xmlns:a16="http://schemas.microsoft.com/office/drawing/2014/main" id="{8DC345D7-F993-4ADB-81CF-324FDDDC896A}"/>
                </a:ext>
              </a:extLst>
            </p:cNvPr>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1928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dissolve">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1.2 Declaring a Pointer</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8</a:t>
            </a:fld>
            <a:endParaRPr dirty="0"/>
          </a:p>
        </p:txBody>
      </p:sp>
      <p:sp>
        <p:nvSpPr>
          <p:cNvPr id="7" name="Content Placeholder 1">
            <a:extLst>
              <a:ext uri="{FF2B5EF4-FFF2-40B4-BE49-F238E27FC236}">
                <a16:creationId xmlns:a16="http://schemas.microsoft.com/office/drawing/2014/main" id="{87AE191E-D5A5-4CB0-84E4-5D229B208DE5}"/>
              </a:ext>
            </a:extLst>
          </p:cNvPr>
          <p:cNvSpPr>
            <a:spLocks noGrp="1"/>
          </p:cNvSpPr>
          <p:nvPr>
            <p:ph sz="half" idx="1"/>
          </p:nvPr>
        </p:nvSpPr>
        <p:spPr>
          <a:xfrm>
            <a:off x="457199" y="2349063"/>
            <a:ext cx="8008883" cy="1387366"/>
          </a:xfrm>
        </p:spPr>
        <p:txBody>
          <a:bodyPr>
            <a:normAutofit/>
          </a:bodyPr>
          <a:lstStyle/>
          <a:p>
            <a:pPr marL="352425" indent="-352425">
              <a:spcBef>
                <a:spcPts val="600"/>
              </a:spcBef>
              <a:buClr>
                <a:schemeClr val="bg1">
                  <a:lumMod val="50000"/>
                </a:schemeClr>
              </a:buClr>
              <a:buSzPct val="100000"/>
              <a:buFont typeface="Wingdings" panose="05000000000000000000" pitchFamily="2" charset="2"/>
              <a:buChar char="§"/>
            </a:pPr>
            <a:r>
              <a:rPr lang="en-US" dirty="0">
                <a:solidFill>
                  <a:srgbClr val="C00000"/>
                </a:solidFill>
                <a:latin typeface="Arial" pitchFamily="34" charset="0"/>
                <a:cs typeface="Arial" pitchFamily="34" charset="0"/>
              </a:rPr>
              <a:t>pointer_name</a:t>
            </a:r>
            <a:r>
              <a:rPr lang="en-US" dirty="0">
                <a:latin typeface="Arial" pitchFamily="34" charset="0"/>
                <a:cs typeface="Arial" pitchFamily="34" charset="0"/>
              </a:rPr>
              <a:t> is the name (identifier) of the pointer</a:t>
            </a:r>
          </a:p>
          <a:p>
            <a:pPr marL="352425" indent="-352425">
              <a:spcBef>
                <a:spcPts val="600"/>
              </a:spcBef>
              <a:buClr>
                <a:schemeClr val="bg1">
                  <a:lumMod val="50000"/>
                </a:schemeClr>
              </a:buClr>
              <a:buSzPct val="100000"/>
              <a:buFont typeface="Wingdings" panose="05000000000000000000" pitchFamily="2" charset="2"/>
              <a:buChar char="§"/>
            </a:pPr>
            <a:r>
              <a:rPr lang="en-US" sz="2400" dirty="0">
                <a:solidFill>
                  <a:srgbClr val="C00000"/>
                </a:solidFill>
                <a:latin typeface="Arial" pitchFamily="34" charset="0"/>
                <a:cs typeface="Arial" pitchFamily="34" charset="0"/>
              </a:rPr>
              <a:t>type</a:t>
            </a:r>
            <a:r>
              <a:rPr lang="en-US" sz="2400" dirty="0">
                <a:latin typeface="Arial" pitchFamily="34" charset="0"/>
                <a:cs typeface="Arial" pitchFamily="34" charset="0"/>
              </a:rPr>
              <a:t> is  the data type of the variable this pointer may point to</a:t>
            </a:r>
          </a:p>
        </p:txBody>
      </p:sp>
      <p:sp>
        <p:nvSpPr>
          <p:cNvPr id="8" name="TextBox 7">
            <a:extLst>
              <a:ext uri="{FF2B5EF4-FFF2-40B4-BE49-F238E27FC236}">
                <a16:creationId xmlns:a16="http://schemas.microsoft.com/office/drawing/2014/main" id="{4C82083E-CC63-4B13-B137-B600F7FED7CB}"/>
              </a:ext>
            </a:extLst>
          </p:cNvPr>
          <p:cNvSpPr txBox="1"/>
          <p:nvPr/>
        </p:nvSpPr>
        <p:spPr>
          <a:xfrm>
            <a:off x="2435772" y="1528069"/>
            <a:ext cx="3988676" cy="461665"/>
          </a:xfrm>
          <a:prstGeom prst="rect">
            <a:avLst/>
          </a:prstGeom>
          <a:solidFill>
            <a:srgbClr val="CCFF99"/>
          </a:solidFill>
        </p:spPr>
        <p:txBody>
          <a:bodyPr wrap="square" rtlCol="0">
            <a:spAutoFit/>
          </a:bodyPr>
          <a:lstStyle/>
          <a:p>
            <a:pPr algn="ctr"/>
            <a:r>
              <a:rPr lang="en-US" sz="2400" dirty="0">
                <a:latin typeface="Lucida Console" panose="020B0609040504020204" pitchFamily="49" charset="0"/>
              </a:rPr>
              <a:t>type *pointer_name;</a:t>
            </a:r>
          </a:p>
        </p:txBody>
      </p:sp>
      <p:sp>
        <p:nvSpPr>
          <p:cNvPr id="9" name="TextBox 8">
            <a:extLst>
              <a:ext uri="{FF2B5EF4-FFF2-40B4-BE49-F238E27FC236}">
                <a16:creationId xmlns:a16="http://schemas.microsoft.com/office/drawing/2014/main" id="{179FE223-DF73-4CAE-837F-68C80280B0F9}"/>
              </a:ext>
            </a:extLst>
          </p:cNvPr>
          <p:cNvSpPr txBox="1"/>
          <p:nvPr/>
        </p:nvSpPr>
        <p:spPr>
          <a:xfrm>
            <a:off x="2995448" y="5186855"/>
            <a:ext cx="3226676" cy="461665"/>
          </a:xfrm>
          <a:prstGeom prst="rect">
            <a:avLst/>
          </a:prstGeom>
          <a:noFill/>
        </p:spPr>
        <p:txBody>
          <a:bodyPr wrap="square" rtlCol="0">
            <a:spAutoFit/>
          </a:bodyPr>
          <a:lstStyle/>
          <a:p>
            <a:r>
              <a:rPr lang="en-US" sz="2400" dirty="0">
                <a:solidFill>
                  <a:srgbClr val="0000FF"/>
                </a:solidFill>
                <a:latin typeface="Lucida Console" panose="020B0609040504020204" pitchFamily="49" charset="0"/>
              </a:rPr>
              <a:t>int</a:t>
            </a:r>
            <a:r>
              <a:rPr lang="en-US" sz="2400" dirty="0">
                <a:latin typeface="Lucida Console" panose="020B0609040504020204" pitchFamily="49" charset="0"/>
              </a:rPr>
              <a:t> *a_ptr;</a:t>
            </a:r>
          </a:p>
        </p:txBody>
      </p:sp>
      <p:sp>
        <p:nvSpPr>
          <p:cNvPr id="10" name="Content Placeholder 1">
            <a:extLst>
              <a:ext uri="{FF2B5EF4-FFF2-40B4-BE49-F238E27FC236}">
                <a16:creationId xmlns:a16="http://schemas.microsoft.com/office/drawing/2014/main" id="{D235C63A-61A3-49D0-9C49-5E228638B5F0}"/>
              </a:ext>
            </a:extLst>
          </p:cNvPr>
          <p:cNvSpPr txBox="1">
            <a:spLocks/>
          </p:cNvSpPr>
          <p:nvPr/>
        </p:nvSpPr>
        <p:spPr>
          <a:xfrm>
            <a:off x="425669" y="3752193"/>
            <a:ext cx="8008883" cy="143466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Example: The following statement declares a pointer variable </a:t>
            </a:r>
            <a:r>
              <a:rPr lang="en-US" dirty="0">
                <a:solidFill>
                  <a:srgbClr val="C00000"/>
                </a:solidFill>
                <a:latin typeface="Arial" pitchFamily="34" charset="0"/>
                <a:cs typeface="Arial" pitchFamily="34" charset="0"/>
              </a:rPr>
              <a:t>a_ptr</a:t>
            </a:r>
            <a:r>
              <a:rPr lang="en-US" dirty="0">
                <a:latin typeface="Arial" pitchFamily="34" charset="0"/>
                <a:cs typeface="Arial" pitchFamily="34" charset="0"/>
              </a:rPr>
              <a:t> which may point to any </a:t>
            </a:r>
            <a:r>
              <a:rPr lang="en-US" dirty="0">
                <a:solidFill>
                  <a:srgbClr val="0000FF"/>
                </a:solidFill>
                <a:latin typeface="Arial" pitchFamily="34" charset="0"/>
                <a:cs typeface="Arial" pitchFamily="34" charset="0"/>
              </a:rPr>
              <a:t>int</a:t>
            </a:r>
            <a:r>
              <a:rPr lang="en-US" dirty="0">
                <a:latin typeface="Arial" pitchFamily="34" charset="0"/>
                <a:cs typeface="Arial" pitchFamily="34" charset="0"/>
              </a:rPr>
              <a:t> variable</a:t>
            </a:r>
          </a:p>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Good practice to name a pointer with suffix </a:t>
            </a:r>
            <a:r>
              <a:rPr lang="en-US" dirty="0">
                <a:solidFill>
                  <a:srgbClr val="C00000"/>
                </a:solidFill>
                <a:latin typeface="Arial" pitchFamily="34" charset="0"/>
                <a:cs typeface="Arial" pitchFamily="34" charset="0"/>
              </a:rPr>
              <a:t>_ptr </a:t>
            </a:r>
            <a:r>
              <a:rPr lang="en-US" dirty="0">
                <a:latin typeface="Arial" pitchFamily="34" charset="0"/>
                <a:cs typeface="Arial" pitchFamily="34" charset="0"/>
              </a:rPr>
              <a:t>or </a:t>
            </a:r>
            <a:r>
              <a:rPr lang="en-US" dirty="0">
                <a:solidFill>
                  <a:srgbClr val="C00000"/>
                </a:solidFill>
                <a:latin typeface="Arial" pitchFamily="34" charset="0"/>
                <a:cs typeface="Arial" pitchFamily="34" charset="0"/>
              </a:rPr>
              <a:t>_p</a:t>
            </a:r>
          </a:p>
        </p:txBody>
      </p:sp>
      <p:sp>
        <p:nvSpPr>
          <p:cNvPr id="12" name="TextBox 11">
            <a:extLst>
              <a:ext uri="{FF2B5EF4-FFF2-40B4-BE49-F238E27FC236}">
                <a16:creationId xmlns:a16="http://schemas.microsoft.com/office/drawing/2014/main" id="{85EDF671-5EAF-4F7A-A895-5A212CFD6948}"/>
              </a:ext>
            </a:extLst>
          </p:cNvPr>
          <p:cNvSpPr txBox="1"/>
          <p:nvPr/>
        </p:nvSpPr>
        <p:spPr>
          <a:xfrm>
            <a:off x="882870" y="1277007"/>
            <a:ext cx="1371600" cy="461665"/>
          </a:xfrm>
          <a:prstGeom prst="rect">
            <a:avLst/>
          </a:prstGeom>
          <a:noFill/>
        </p:spPr>
        <p:txBody>
          <a:bodyPr wrap="square" rtlCol="0">
            <a:spAutoFit/>
          </a:bodyPr>
          <a:lstStyle/>
          <a:p>
            <a:r>
              <a:rPr lang="en-US" sz="2400" i="1" dirty="0"/>
              <a:t>Syntax:</a:t>
            </a:r>
          </a:p>
        </p:txBody>
      </p:sp>
    </p:spTree>
    <p:extLst>
      <p:ext uri="{BB962C8B-B14F-4D97-AF65-F5344CB8AC3E}">
        <p14:creationId xmlns:p14="http://schemas.microsoft.com/office/powerpoint/2010/main" val="525707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1.3 Assigning Value to a Pointer</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9</a:t>
            </a:fld>
            <a:endParaRPr dirty="0"/>
          </a:p>
        </p:txBody>
      </p:sp>
      <p:sp>
        <p:nvSpPr>
          <p:cNvPr id="8" name="Content Placeholder 1">
            <a:extLst>
              <a:ext uri="{FF2B5EF4-FFF2-40B4-BE49-F238E27FC236}">
                <a16:creationId xmlns:a16="http://schemas.microsoft.com/office/drawing/2014/main" id="{F4F1AF33-272D-40E6-91A8-E8A7B828D065}"/>
              </a:ext>
            </a:extLst>
          </p:cNvPr>
          <p:cNvSpPr>
            <a:spLocks noGrp="1"/>
          </p:cNvSpPr>
          <p:nvPr>
            <p:ph sz="half" idx="1"/>
          </p:nvPr>
        </p:nvSpPr>
        <p:spPr>
          <a:xfrm>
            <a:off x="457199" y="1191919"/>
            <a:ext cx="8008883" cy="1529255"/>
          </a:xfrm>
        </p:spPr>
        <p:txBody>
          <a:bodyPr>
            <a:normAutofit/>
          </a:bodyPr>
          <a:lstStyle/>
          <a:p>
            <a:pPr marL="352425" indent="-352425">
              <a:spcBef>
                <a:spcPts val="600"/>
              </a:spcBef>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Since a pointer contains an address, only an address may be assigned to a pointer</a:t>
            </a:r>
          </a:p>
          <a:p>
            <a:pPr marL="352425" indent="-352425">
              <a:spcBef>
                <a:spcPts val="600"/>
              </a:spcBef>
              <a:buClr>
                <a:schemeClr val="bg1">
                  <a:lumMod val="50000"/>
                </a:schemeClr>
              </a:buClr>
              <a:buSzPct val="100000"/>
              <a:buFont typeface="Wingdings" panose="05000000000000000000" pitchFamily="2" charset="2"/>
              <a:buChar char="§"/>
            </a:pPr>
            <a:r>
              <a:rPr lang="en-US" sz="2400" dirty="0">
                <a:latin typeface="Arial" pitchFamily="34" charset="0"/>
                <a:cs typeface="Arial" pitchFamily="34" charset="0"/>
              </a:rPr>
              <a:t>Example: Assigning address of </a:t>
            </a:r>
            <a:r>
              <a:rPr lang="en-US" sz="2400" dirty="0">
                <a:solidFill>
                  <a:srgbClr val="0000FF"/>
                </a:solidFill>
                <a:latin typeface="Arial" pitchFamily="34" charset="0"/>
                <a:cs typeface="Arial" pitchFamily="34" charset="0"/>
              </a:rPr>
              <a:t>a</a:t>
            </a:r>
            <a:r>
              <a:rPr lang="en-US" sz="2400" dirty="0">
                <a:latin typeface="Arial" pitchFamily="34" charset="0"/>
                <a:cs typeface="Arial" pitchFamily="34" charset="0"/>
              </a:rPr>
              <a:t> to </a:t>
            </a:r>
            <a:r>
              <a:rPr lang="en-US" dirty="0">
                <a:solidFill>
                  <a:srgbClr val="0000FF"/>
                </a:solidFill>
                <a:latin typeface="Arial" pitchFamily="34" charset="0"/>
                <a:cs typeface="Arial" pitchFamily="34" charset="0"/>
              </a:rPr>
              <a:t>a</a:t>
            </a:r>
            <a:r>
              <a:rPr lang="en-US" sz="2400" dirty="0">
                <a:solidFill>
                  <a:srgbClr val="0000FF"/>
                </a:solidFill>
                <a:latin typeface="Arial" pitchFamily="34" charset="0"/>
                <a:cs typeface="Arial" pitchFamily="34" charset="0"/>
              </a:rPr>
              <a:t>_ptr</a:t>
            </a:r>
          </a:p>
        </p:txBody>
      </p:sp>
      <p:sp>
        <p:nvSpPr>
          <p:cNvPr id="9" name="[TextBox 1]">
            <a:extLst>
              <a:ext uri="{FF2B5EF4-FFF2-40B4-BE49-F238E27FC236}">
                <a16:creationId xmlns:a16="http://schemas.microsoft.com/office/drawing/2014/main" id="{22302BEB-CAD1-4CD4-B6DF-9011531B435A}"/>
              </a:ext>
            </a:extLst>
          </p:cNvPr>
          <p:cNvSpPr txBox="1"/>
          <p:nvPr/>
        </p:nvSpPr>
        <p:spPr>
          <a:xfrm>
            <a:off x="914399" y="2573024"/>
            <a:ext cx="7930055" cy="1354217"/>
          </a:xfrm>
          <a:prstGeom prst="rect">
            <a:avLst/>
          </a:prstGeom>
          <a:solidFill>
            <a:srgbClr val="FFFF99"/>
          </a:solidFill>
          <a:ln>
            <a:solidFill>
              <a:schemeClr val="tx1"/>
            </a:solidFill>
          </a:ln>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 = </a:t>
            </a:r>
            <a:r>
              <a:rPr lang="en-US" sz="2400" b="1" dirty="0">
                <a:solidFill>
                  <a:srgbClr val="008000"/>
                </a:solidFill>
                <a:latin typeface="Courier New" panose="02070309020205020404" pitchFamily="49" charset="0"/>
                <a:cs typeface="Courier New" panose="02070309020205020404" pitchFamily="49" charset="0"/>
              </a:rPr>
              <a:t>123</a:t>
            </a:r>
            <a:r>
              <a:rPr lang="en-US" sz="2400" b="1" dirty="0">
                <a:latin typeface="Courier New" panose="02070309020205020404" pitchFamily="49" charset="0"/>
                <a:cs typeface="Courier New" panose="02070309020205020404" pitchFamily="49" charset="0"/>
              </a:rPr>
              <a:t>;</a:t>
            </a:r>
          </a:p>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*a_ptr; </a:t>
            </a:r>
            <a:r>
              <a:rPr lang="en-US" sz="2400" b="1" dirty="0">
                <a:solidFill>
                  <a:schemeClr val="tx2">
                    <a:lumMod val="50000"/>
                  </a:schemeClr>
                </a:solidFill>
                <a:latin typeface="Courier New" panose="02070309020205020404" pitchFamily="49" charset="0"/>
                <a:cs typeface="Courier New" panose="02070309020205020404" pitchFamily="49" charset="0"/>
              </a:rPr>
              <a:t>// declaring an int pointer</a:t>
            </a:r>
          </a:p>
          <a:p>
            <a:endParaRPr lang="en-US" sz="1000" b="1" dirty="0">
              <a:solidFill>
                <a:schemeClr val="tx2">
                  <a:lumMod val="50000"/>
                </a:schemeClr>
              </a:solidFill>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a_ptr = &amp;a;</a:t>
            </a:r>
          </a:p>
        </p:txBody>
      </p:sp>
      <p:grpSp>
        <p:nvGrpSpPr>
          <p:cNvPr id="10" name="[Group 5]">
            <a:extLst>
              <a:ext uri="{FF2B5EF4-FFF2-40B4-BE49-F238E27FC236}">
                <a16:creationId xmlns:a16="http://schemas.microsoft.com/office/drawing/2014/main" id="{445D4EC2-50BC-4722-B64C-F13FDA1E074D}"/>
              </a:ext>
            </a:extLst>
          </p:cNvPr>
          <p:cNvGrpSpPr/>
          <p:nvPr/>
        </p:nvGrpSpPr>
        <p:grpSpPr>
          <a:xfrm>
            <a:off x="2705755" y="3958638"/>
            <a:ext cx="3539357" cy="1045044"/>
            <a:chOff x="2037693" y="5517932"/>
            <a:chExt cx="3539357" cy="1045044"/>
          </a:xfrm>
        </p:grpSpPr>
        <p:grpSp>
          <p:nvGrpSpPr>
            <p:cNvPr id="12" name="[Group 25]">
              <a:extLst>
                <a:ext uri="{FF2B5EF4-FFF2-40B4-BE49-F238E27FC236}">
                  <a16:creationId xmlns:a16="http://schemas.microsoft.com/office/drawing/2014/main" id="{B44B502D-5DD9-41B3-804E-18A037437CB6}"/>
                </a:ext>
              </a:extLst>
            </p:cNvPr>
            <p:cNvGrpSpPr/>
            <p:nvPr/>
          </p:nvGrpSpPr>
          <p:grpSpPr>
            <a:xfrm>
              <a:off x="4271141" y="5517932"/>
              <a:ext cx="1305909" cy="1045044"/>
              <a:chOff x="6910551" y="3725423"/>
              <a:chExt cx="1305909" cy="1045044"/>
            </a:xfrm>
          </p:grpSpPr>
          <p:sp>
            <p:nvSpPr>
              <p:cNvPr id="18" name="Rectangle 17">
                <a:extLst>
                  <a:ext uri="{FF2B5EF4-FFF2-40B4-BE49-F238E27FC236}">
                    <a16:creationId xmlns:a16="http://schemas.microsoft.com/office/drawing/2014/main" id="{56F09CE9-2937-4129-AFAA-C22D00F63BD5}"/>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FDB5D4ED-E789-41FA-971A-48F3E9F20510}"/>
                  </a:ext>
                </a:extLst>
              </p:cNvPr>
              <p:cNvSpPr txBox="1"/>
              <p:nvPr/>
            </p:nvSpPr>
            <p:spPr>
              <a:xfrm>
                <a:off x="6910551" y="3725423"/>
                <a:ext cx="509751" cy="400110"/>
              </a:xfrm>
              <a:prstGeom prst="rect">
                <a:avLst/>
              </a:prstGeom>
              <a:noFill/>
            </p:spPr>
            <p:txBody>
              <a:bodyPr wrap="square" rtlCol="0">
                <a:spAutoFit/>
              </a:bodyPr>
              <a:lstStyle/>
              <a:p>
                <a:r>
                  <a:rPr lang="en-US" sz="2000" dirty="0"/>
                  <a:t>a</a:t>
                </a:r>
              </a:p>
            </p:txBody>
          </p:sp>
          <p:sp>
            <p:nvSpPr>
              <p:cNvPr id="20" name="TextBox 19">
                <a:extLst>
                  <a:ext uri="{FF2B5EF4-FFF2-40B4-BE49-F238E27FC236}">
                    <a16:creationId xmlns:a16="http://schemas.microsoft.com/office/drawing/2014/main" id="{18797A60-762E-4D3E-ABED-FBD7531627CC}"/>
                  </a:ext>
                </a:extLst>
              </p:cNvPr>
              <p:cNvSpPr txBox="1"/>
              <p:nvPr/>
            </p:nvSpPr>
            <p:spPr>
              <a:xfrm>
                <a:off x="7343445" y="4255102"/>
                <a:ext cx="711421" cy="400110"/>
              </a:xfrm>
              <a:prstGeom prst="rect">
                <a:avLst/>
              </a:prstGeom>
              <a:noFill/>
            </p:spPr>
            <p:txBody>
              <a:bodyPr wrap="square" rtlCol="0">
                <a:spAutoFit/>
              </a:bodyPr>
              <a:lstStyle/>
              <a:p>
                <a:r>
                  <a:rPr lang="en-US" sz="2000" dirty="0"/>
                  <a:t>123</a:t>
                </a:r>
              </a:p>
            </p:txBody>
          </p:sp>
        </p:grpSp>
        <p:grpSp>
          <p:nvGrpSpPr>
            <p:cNvPr id="13" name="[Group 25]">
              <a:extLst>
                <a:ext uri="{FF2B5EF4-FFF2-40B4-BE49-F238E27FC236}">
                  <a16:creationId xmlns:a16="http://schemas.microsoft.com/office/drawing/2014/main" id="{99DACD7B-BCEB-4552-8BE3-75A6CDE96E17}"/>
                </a:ext>
              </a:extLst>
            </p:cNvPr>
            <p:cNvGrpSpPr/>
            <p:nvPr/>
          </p:nvGrpSpPr>
          <p:grpSpPr>
            <a:xfrm>
              <a:off x="2037693" y="5517932"/>
              <a:ext cx="1305909" cy="1045044"/>
              <a:chOff x="6910551" y="3725423"/>
              <a:chExt cx="1305909" cy="1045044"/>
            </a:xfrm>
          </p:grpSpPr>
          <p:sp>
            <p:nvSpPr>
              <p:cNvPr id="16" name="Rectangle 15">
                <a:extLst>
                  <a:ext uri="{FF2B5EF4-FFF2-40B4-BE49-F238E27FC236}">
                    <a16:creationId xmlns:a16="http://schemas.microsoft.com/office/drawing/2014/main" id="{7EDD49F9-A2DF-488B-86DB-6E460954465B}"/>
                  </a:ext>
                </a:extLst>
              </p:cNvPr>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21F4D1F4-04A7-4F6F-8732-560644513F93}"/>
                  </a:ext>
                </a:extLst>
              </p:cNvPr>
              <p:cNvSpPr txBox="1"/>
              <p:nvPr/>
            </p:nvSpPr>
            <p:spPr>
              <a:xfrm>
                <a:off x="6910551" y="3725423"/>
                <a:ext cx="789588" cy="400110"/>
              </a:xfrm>
              <a:prstGeom prst="rect">
                <a:avLst/>
              </a:prstGeom>
              <a:noFill/>
            </p:spPr>
            <p:txBody>
              <a:bodyPr wrap="square" rtlCol="0">
                <a:spAutoFit/>
              </a:bodyPr>
              <a:lstStyle/>
              <a:p>
                <a:r>
                  <a:rPr lang="en-US" sz="2000" dirty="0"/>
                  <a:t>a_ptr</a:t>
                </a:r>
              </a:p>
            </p:txBody>
          </p:sp>
        </p:grpSp>
        <p:cxnSp>
          <p:nvCxnSpPr>
            <p:cNvPr id="15" name="Straight Arrow Connector 14">
              <a:extLst>
                <a:ext uri="{FF2B5EF4-FFF2-40B4-BE49-F238E27FC236}">
                  <a16:creationId xmlns:a16="http://schemas.microsoft.com/office/drawing/2014/main" id="{051DEE2B-7346-404B-9F13-4A73C5EB0A74}"/>
                </a:ext>
              </a:extLst>
            </p:cNvPr>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22" name="[TextBox 1]">
            <a:extLst>
              <a:ext uri="{FF2B5EF4-FFF2-40B4-BE49-F238E27FC236}">
                <a16:creationId xmlns:a16="http://schemas.microsoft.com/office/drawing/2014/main" id="{77CD1C53-B5A3-47B6-A8F9-AD346B692D12}"/>
              </a:ext>
            </a:extLst>
          </p:cNvPr>
          <p:cNvSpPr txBox="1"/>
          <p:nvPr/>
        </p:nvSpPr>
        <p:spPr>
          <a:xfrm>
            <a:off x="914399" y="5668271"/>
            <a:ext cx="7930055" cy="830997"/>
          </a:xfrm>
          <a:prstGeom prst="rect">
            <a:avLst/>
          </a:prstGeom>
          <a:solidFill>
            <a:srgbClr val="FFFF99"/>
          </a:solidFill>
          <a:ln>
            <a:solidFill>
              <a:schemeClr val="tx1"/>
            </a:solidFill>
          </a:ln>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 = </a:t>
            </a:r>
            <a:r>
              <a:rPr lang="en-US" sz="2400" b="1" dirty="0">
                <a:solidFill>
                  <a:srgbClr val="008000"/>
                </a:solidFill>
                <a:latin typeface="Courier New" panose="02070309020205020404" pitchFamily="49" charset="0"/>
                <a:cs typeface="Courier New" panose="02070309020205020404" pitchFamily="49" charset="0"/>
              </a:rPr>
              <a:t>123</a:t>
            </a:r>
            <a:r>
              <a:rPr lang="en-US" sz="2400" b="1" dirty="0">
                <a:latin typeface="Courier New" panose="02070309020205020404" pitchFamily="49" charset="0"/>
                <a:cs typeface="Courier New" panose="02070309020205020404" pitchFamily="49" charset="0"/>
              </a:rPr>
              <a:t>;</a:t>
            </a:r>
          </a:p>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*a_ptr = &amp;a; </a:t>
            </a:r>
            <a:r>
              <a:rPr lang="en-US" sz="2400" b="1" dirty="0">
                <a:solidFill>
                  <a:schemeClr val="tx2">
                    <a:lumMod val="50000"/>
                  </a:schemeClr>
                </a:solidFill>
                <a:latin typeface="Courier New" panose="02070309020205020404" pitchFamily="49" charset="0"/>
                <a:cs typeface="Courier New" panose="02070309020205020404" pitchFamily="49" charset="0"/>
              </a:rPr>
              <a:t>// initialising a_ptr</a:t>
            </a:r>
          </a:p>
        </p:txBody>
      </p:sp>
      <p:sp>
        <p:nvSpPr>
          <p:cNvPr id="23" name="TextBox 22">
            <a:extLst>
              <a:ext uri="{FF2B5EF4-FFF2-40B4-BE49-F238E27FC236}">
                <a16:creationId xmlns:a16="http://schemas.microsoft.com/office/drawing/2014/main" id="{F57ACF3C-14A1-49BB-9CEE-984CB1DD7A7D}"/>
              </a:ext>
            </a:extLst>
          </p:cNvPr>
          <p:cNvSpPr txBox="1"/>
          <p:nvPr/>
        </p:nvSpPr>
        <p:spPr>
          <a:xfrm>
            <a:off x="441432" y="5144675"/>
            <a:ext cx="8261133" cy="461665"/>
          </a:xfrm>
          <a:prstGeom prst="rect">
            <a:avLst/>
          </a:prstGeom>
          <a:noFill/>
        </p:spPr>
        <p:txBody>
          <a:bodyPr wrap="square" rtlCol="0">
            <a:spAutoFit/>
          </a:bodyPr>
          <a:lstStyle/>
          <a:p>
            <a:pPr marL="352425" indent="-352425">
              <a:spcBef>
                <a:spcPts val="600"/>
              </a:spcBef>
              <a:buClr>
                <a:schemeClr val="bg1">
                  <a:lumMod val="50000"/>
                </a:schemeClr>
              </a:buClr>
              <a:buSzPct val="100000"/>
              <a:buFont typeface="Wingdings" panose="05000000000000000000" pitchFamily="2" charset="2"/>
              <a:buChar char="§"/>
            </a:pPr>
            <a:r>
              <a:rPr lang="en-US" sz="2400" dirty="0">
                <a:latin typeface="Arial" pitchFamily="34" charset="0"/>
                <a:cs typeface="Arial" pitchFamily="34" charset="0"/>
              </a:rPr>
              <a:t>We may initialise a pointer during its declaration:</a:t>
            </a:r>
          </a:p>
        </p:txBody>
      </p:sp>
    </p:spTree>
    <p:extLst>
      <p:ext uri="{BB962C8B-B14F-4D97-AF65-F5344CB8AC3E}">
        <p14:creationId xmlns:p14="http://schemas.microsoft.com/office/powerpoint/2010/main" val="1333940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dissolve">
                                      <p:cBhvr>
                                        <p:cTn id="16" dur="500"/>
                                        <p:tgtEl>
                                          <p:spTgt spid="23"/>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2" grpId="0" animBg="1"/>
      <p:bldP spid="2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18183</TotalTime>
  <Words>4358</Words>
  <Application>Microsoft Office PowerPoint</Application>
  <PresentationFormat>On-screen Show (4:3)</PresentationFormat>
  <Paragraphs>885</Paragraphs>
  <Slides>42</Slides>
  <Notes>42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Consolas</vt:lpstr>
      <vt:lpstr>Courier New</vt:lpstr>
      <vt:lpstr>Lucida Console</vt:lpstr>
      <vt:lpstr>Lucida Sans Unicode</vt:lpstr>
      <vt:lpstr>Symbol</vt:lpstr>
      <vt:lpstr>Times New Roman</vt:lpstr>
      <vt:lpstr>Wingdings</vt:lpstr>
      <vt:lpstr>Clarity</vt:lpstr>
      <vt:lpstr>http://www.comp.nus.edu.sg/~cs2100/</vt:lpstr>
      <vt:lpstr>Lecture #4: Pointers and Functions (1/2)</vt:lpstr>
      <vt:lpstr>Lecture #4: Pointers and Functions (2/2)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File</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CS2100 Computer Organisation</dc:title>
  <dc:subject>Week 1</dc:subject>
  <dc:creator>Aaron Tan</dc:creator>
  <cp:lastModifiedBy>Tan Tuck Choy</cp:lastModifiedBy>
  <cp:revision>1565</cp:revision>
  <cp:lastPrinted>2017-06-30T03:15:07Z</cp:lastPrinted>
  <dcterms:created xsi:type="dcterms:W3CDTF">1998-09-05T15:03:32Z</dcterms:created>
  <dcterms:modified xsi:type="dcterms:W3CDTF">2019-12-23T01:18:47Z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