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642" r:id="rId3"/>
    <p:sldId id="600" r:id="rId4"/>
    <p:sldId id="638" r:id="rId5"/>
    <p:sldId id="639" r:id="rId6"/>
    <p:sldId id="601" r:id="rId7"/>
    <p:sldId id="664" r:id="rId8"/>
    <p:sldId id="665" r:id="rId9"/>
    <p:sldId id="666" r:id="rId10"/>
    <p:sldId id="667" r:id="rId11"/>
    <p:sldId id="668" r:id="rId12"/>
    <p:sldId id="669" r:id="rId13"/>
    <p:sldId id="602" r:id="rId14"/>
    <p:sldId id="603" r:id="rId15"/>
    <p:sldId id="604" r:id="rId16"/>
    <p:sldId id="605" r:id="rId17"/>
    <p:sldId id="670" r:id="rId18"/>
    <p:sldId id="671" r:id="rId19"/>
    <p:sldId id="672" r:id="rId20"/>
    <p:sldId id="308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CCFFFF"/>
    <a:srgbClr val="FFFFCC"/>
    <a:srgbClr val="0000FF"/>
    <a:srgbClr val="006600"/>
    <a:srgbClr val="FFCCFF"/>
    <a:srgbClr val="CCCCFF"/>
    <a:srgbClr val="CCFF99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 autoAdjust="0"/>
    <p:restoredTop sz="85965" autoAdjust="0"/>
  </p:normalViewPr>
  <p:slideViewPr>
    <p:cSldViewPr snapToGrid="0">
      <p:cViewPr varScale="1">
        <p:scale>
          <a:sx n="95" d="100"/>
          <a:sy n="95" d="100"/>
        </p:scale>
        <p:origin x="20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6EF00-C821-4AEF-A732-D5508CD087A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696B8836-8D76-4D62-AD52-4702F6EA7801}">
      <dgm:prSet phldrT="[Text]"/>
      <dgm:spPr/>
      <dgm:t>
        <a:bodyPr/>
        <a:lstStyle/>
        <a:p>
          <a:r>
            <a:rPr lang="en-SG" dirty="0"/>
            <a:t>Machine code (0,1)</a:t>
          </a:r>
        </a:p>
      </dgm:t>
    </dgm:pt>
    <dgm:pt modelId="{83E4A908-2034-42F3-AFE5-F50FE1E8C266}" type="parTrans" cxnId="{802A51DA-E98F-45F8-9E0C-EEC9D0935FF2}">
      <dgm:prSet/>
      <dgm:spPr/>
      <dgm:t>
        <a:bodyPr/>
        <a:lstStyle/>
        <a:p>
          <a:endParaRPr lang="en-SG"/>
        </a:p>
      </dgm:t>
    </dgm:pt>
    <dgm:pt modelId="{EA8E9E1D-8B1C-4921-ACA0-0970A23CFD44}" type="sibTrans" cxnId="{802A51DA-E98F-45F8-9E0C-EEC9D0935FF2}">
      <dgm:prSet/>
      <dgm:spPr/>
      <dgm:t>
        <a:bodyPr/>
        <a:lstStyle/>
        <a:p>
          <a:endParaRPr lang="en-SG"/>
        </a:p>
      </dgm:t>
    </dgm:pt>
    <dgm:pt modelId="{8B24E78E-3ACB-4C83-B326-837535EFC983}">
      <dgm:prSet phldrT="[Text]"/>
      <dgm:spPr/>
      <dgm:t>
        <a:bodyPr/>
        <a:lstStyle/>
        <a:p>
          <a:r>
            <a:rPr lang="en-SG" dirty="0"/>
            <a:t>High difficulty</a:t>
          </a:r>
        </a:p>
      </dgm:t>
    </dgm:pt>
    <dgm:pt modelId="{C5458856-D229-40BE-8BEF-7E5F43768E4A}" type="parTrans" cxnId="{31998327-3232-40AE-88C4-7AE73CAD65B7}">
      <dgm:prSet/>
      <dgm:spPr/>
      <dgm:t>
        <a:bodyPr/>
        <a:lstStyle/>
        <a:p>
          <a:endParaRPr lang="en-SG"/>
        </a:p>
      </dgm:t>
    </dgm:pt>
    <dgm:pt modelId="{7D1464CA-E283-4890-AFE6-053B3F645B33}" type="sibTrans" cxnId="{31998327-3232-40AE-88C4-7AE73CAD65B7}">
      <dgm:prSet/>
      <dgm:spPr/>
      <dgm:t>
        <a:bodyPr/>
        <a:lstStyle/>
        <a:p>
          <a:endParaRPr lang="en-SG"/>
        </a:p>
      </dgm:t>
    </dgm:pt>
    <dgm:pt modelId="{30CBCBB8-D2E5-492C-A2CA-013B5268DFDE}">
      <dgm:prSet phldrT="[Text]"/>
      <dgm:spPr/>
      <dgm:t>
        <a:bodyPr/>
        <a:lstStyle/>
        <a:p>
          <a:r>
            <a:rPr lang="en-SG" dirty="0"/>
            <a:t>Almost no readability</a:t>
          </a:r>
        </a:p>
      </dgm:t>
    </dgm:pt>
    <dgm:pt modelId="{3CA5D3DB-8A3E-4317-AE47-41EFE96666B5}" type="parTrans" cxnId="{1A98FD42-9C19-475E-ACB8-454D579D05AD}">
      <dgm:prSet/>
      <dgm:spPr/>
      <dgm:t>
        <a:bodyPr/>
        <a:lstStyle/>
        <a:p>
          <a:endParaRPr lang="en-SG"/>
        </a:p>
      </dgm:t>
    </dgm:pt>
    <dgm:pt modelId="{B2E6A63E-BA81-4B5D-8602-E4B26D799771}" type="sibTrans" cxnId="{1A98FD42-9C19-475E-ACB8-454D579D05AD}">
      <dgm:prSet/>
      <dgm:spPr/>
      <dgm:t>
        <a:bodyPr/>
        <a:lstStyle/>
        <a:p>
          <a:endParaRPr lang="en-SG"/>
        </a:p>
      </dgm:t>
    </dgm:pt>
    <dgm:pt modelId="{40FD6A5D-B8FE-486E-9108-555262799720}">
      <dgm:prSet phldrT="[Text]"/>
      <dgm:spPr/>
      <dgm:t>
        <a:bodyPr/>
        <a:lstStyle/>
        <a:p>
          <a:r>
            <a:rPr lang="en-SG" dirty="0"/>
            <a:t>Assembly language (ADD, SLL, etc.)</a:t>
          </a:r>
        </a:p>
      </dgm:t>
    </dgm:pt>
    <dgm:pt modelId="{A20DAEC6-F099-44C3-860B-A3A2F9948535}" type="parTrans" cxnId="{5ABA7C67-CABD-42FD-B390-CF998B314989}">
      <dgm:prSet/>
      <dgm:spPr/>
      <dgm:t>
        <a:bodyPr/>
        <a:lstStyle/>
        <a:p>
          <a:endParaRPr lang="en-SG"/>
        </a:p>
      </dgm:t>
    </dgm:pt>
    <dgm:pt modelId="{F7E42294-9831-4F08-8718-835118DF5F18}" type="sibTrans" cxnId="{5ABA7C67-CABD-42FD-B390-CF998B314989}">
      <dgm:prSet/>
      <dgm:spPr/>
      <dgm:t>
        <a:bodyPr/>
        <a:lstStyle/>
        <a:p>
          <a:endParaRPr lang="en-SG"/>
        </a:p>
      </dgm:t>
    </dgm:pt>
    <dgm:pt modelId="{53861EA3-6800-4896-9B41-DEB9EC9F01EA}">
      <dgm:prSet phldrT="[Text]"/>
      <dgm:spPr/>
      <dgm:t>
        <a:bodyPr/>
        <a:lstStyle/>
        <a:p>
          <a:r>
            <a:rPr lang="en-SG" dirty="0"/>
            <a:t>Low readability</a:t>
          </a:r>
        </a:p>
      </dgm:t>
    </dgm:pt>
    <dgm:pt modelId="{6EAAF7DA-45B9-4469-815E-FDBE2E35AB8E}" type="parTrans" cxnId="{A3BDB61A-7028-4C01-A83D-A8962370D1CF}">
      <dgm:prSet/>
      <dgm:spPr/>
      <dgm:t>
        <a:bodyPr/>
        <a:lstStyle/>
        <a:p>
          <a:endParaRPr lang="en-SG"/>
        </a:p>
      </dgm:t>
    </dgm:pt>
    <dgm:pt modelId="{8F91364B-F30B-45C5-A58A-239DDFF34177}" type="sibTrans" cxnId="{A3BDB61A-7028-4C01-A83D-A8962370D1CF}">
      <dgm:prSet/>
      <dgm:spPr/>
      <dgm:t>
        <a:bodyPr/>
        <a:lstStyle/>
        <a:p>
          <a:endParaRPr lang="en-SG"/>
        </a:p>
      </dgm:t>
    </dgm:pt>
    <dgm:pt modelId="{DCBF428F-7978-4496-B72E-B608627DDC80}">
      <dgm:prSet phldrT="[Text]"/>
      <dgm:spPr/>
      <dgm:t>
        <a:bodyPr/>
        <a:lstStyle/>
        <a:p>
          <a:r>
            <a:rPr lang="en-SG" dirty="0"/>
            <a:t>Difficult in large projects</a:t>
          </a:r>
        </a:p>
      </dgm:t>
    </dgm:pt>
    <dgm:pt modelId="{4299D25D-12A8-4FC6-8301-ABD3EA6DA9E6}" type="parTrans" cxnId="{E1BCD65E-6D0A-418B-8514-70E31276A15D}">
      <dgm:prSet/>
      <dgm:spPr/>
      <dgm:t>
        <a:bodyPr/>
        <a:lstStyle/>
        <a:p>
          <a:endParaRPr lang="en-SG"/>
        </a:p>
      </dgm:t>
    </dgm:pt>
    <dgm:pt modelId="{251B5CD6-611F-4DF0-9EA4-EF74ADDEC9C7}" type="sibTrans" cxnId="{E1BCD65E-6D0A-418B-8514-70E31276A15D}">
      <dgm:prSet/>
      <dgm:spPr/>
      <dgm:t>
        <a:bodyPr/>
        <a:lstStyle/>
        <a:p>
          <a:endParaRPr lang="en-SG"/>
        </a:p>
      </dgm:t>
    </dgm:pt>
    <dgm:pt modelId="{B568E0E9-4383-433F-AEAD-EE1BC50896A1}">
      <dgm:prSet phldrT="[Text]"/>
      <dgm:spPr/>
      <dgm:t>
        <a:bodyPr/>
        <a:lstStyle/>
        <a:p>
          <a:r>
            <a:rPr lang="en-SG" dirty="0"/>
            <a:t>C</a:t>
          </a:r>
        </a:p>
      </dgm:t>
    </dgm:pt>
    <dgm:pt modelId="{AE0BD63C-4753-4557-B3C3-77B03953E547}" type="parTrans" cxnId="{35E6FB21-47F5-4A10-A37B-C855F14324F8}">
      <dgm:prSet/>
      <dgm:spPr/>
      <dgm:t>
        <a:bodyPr/>
        <a:lstStyle/>
        <a:p>
          <a:endParaRPr lang="en-SG"/>
        </a:p>
      </dgm:t>
    </dgm:pt>
    <dgm:pt modelId="{BE06DADB-C706-4BB7-AB59-FE073DC16FE4}" type="sibTrans" cxnId="{35E6FB21-47F5-4A10-A37B-C855F14324F8}">
      <dgm:prSet/>
      <dgm:spPr/>
      <dgm:t>
        <a:bodyPr/>
        <a:lstStyle/>
        <a:p>
          <a:endParaRPr lang="en-SG"/>
        </a:p>
      </dgm:t>
    </dgm:pt>
    <dgm:pt modelId="{AC074DFB-D1B1-479C-A13C-361CB231F1FC}">
      <dgm:prSet phldrT="[Text]"/>
      <dgm:spPr/>
      <dgm:t>
        <a:bodyPr/>
        <a:lstStyle/>
        <a:p>
          <a:r>
            <a:rPr lang="en-SG" dirty="0"/>
            <a:t>Fairly efficient</a:t>
          </a:r>
        </a:p>
      </dgm:t>
    </dgm:pt>
    <dgm:pt modelId="{7E500FFB-D523-4189-85CE-22959B1110F1}" type="parTrans" cxnId="{1B6C1C5D-691D-41A1-BEDF-B62AE409834F}">
      <dgm:prSet/>
      <dgm:spPr/>
      <dgm:t>
        <a:bodyPr/>
        <a:lstStyle/>
        <a:p>
          <a:endParaRPr lang="en-SG"/>
        </a:p>
      </dgm:t>
    </dgm:pt>
    <dgm:pt modelId="{B4A57F94-A5D1-4809-9B0E-70FAEDBE5FE1}" type="sibTrans" cxnId="{1B6C1C5D-691D-41A1-BEDF-B62AE409834F}">
      <dgm:prSet/>
      <dgm:spPr/>
      <dgm:t>
        <a:bodyPr/>
        <a:lstStyle/>
        <a:p>
          <a:endParaRPr lang="en-SG"/>
        </a:p>
      </dgm:t>
    </dgm:pt>
    <dgm:pt modelId="{FED341F6-E8C2-4A11-A2D3-419864E85C37}">
      <dgm:prSet phldrT="[Text]"/>
      <dgm:spPr/>
      <dgm:t>
        <a:bodyPr/>
        <a:lstStyle/>
        <a:p>
          <a:r>
            <a:rPr lang="en-SG" dirty="0"/>
            <a:t>High readability</a:t>
          </a:r>
        </a:p>
      </dgm:t>
    </dgm:pt>
    <dgm:pt modelId="{007263EC-A69B-4755-B7B9-FF0A0BA5616F}" type="parTrans" cxnId="{701B9D20-8C04-41DF-9B37-B2A5FDCF2F79}">
      <dgm:prSet/>
      <dgm:spPr/>
      <dgm:t>
        <a:bodyPr/>
        <a:lstStyle/>
        <a:p>
          <a:endParaRPr lang="en-SG"/>
        </a:p>
      </dgm:t>
    </dgm:pt>
    <dgm:pt modelId="{54A60640-EB04-4356-A01B-CD015BCBDFEB}" type="sibTrans" cxnId="{701B9D20-8C04-41DF-9B37-B2A5FDCF2F79}">
      <dgm:prSet/>
      <dgm:spPr/>
      <dgm:t>
        <a:bodyPr/>
        <a:lstStyle/>
        <a:p>
          <a:endParaRPr lang="en-SG"/>
        </a:p>
      </dgm:t>
    </dgm:pt>
    <dgm:pt modelId="{A597AF60-299C-45F6-9225-90C271DBCD03}">
      <dgm:prSet phldrT="[Text]"/>
      <dgm:spPr/>
      <dgm:t>
        <a:bodyPr/>
        <a:lstStyle/>
        <a:p>
          <a:r>
            <a:rPr lang="en-SG" dirty="0"/>
            <a:t>High speed, low size</a:t>
          </a:r>
        </a:p>
      </dgm:t>
    </dgm:pt>
    <dgm:pt modelId="{A0E598CA-DD2C-4FCF-B21B-60BEC933CF1A}" type="parTrans" cxnId="{FA5535CB-1056-447B-95F2-1FAB92F3B391}">
      <dgm:prSet/>
      <dgm:spPr/>
      <dgm:t>
        <a:bodyPr/>
        <a:lstStyle/>
        <a:p>
          <a:endParaRPr lang="en-SG"/>
        </a:p>
      </dgm:t>
    </dgm:pt>
    <dgm:pt modelId="{16FEDE2F-4117-4C20-BD41-233EA8CCE873}" type="sibTrans" cxnId="{FA5535CB-1056-447B-95F2-1FAB92F3B391}">
      <dgm:prSet/>
      <dgm:spPr/>
      <dgm:t>
        <a:bodyPr/>
        <a:lstStyle/>
        <a:p>
          <a:endParaRPr lang="en-SG"/>
        </a:p>
      </dgm:t>
    </dgm:pt>
    <dgm:pt modelId="{914FB1CB-6EA5-4451-8EB6-4DE8A6B188CA}">
      <dgm:prSet phldrT="[Text]"/>
      <dgm:spPr/>
      <dgm:t>
        <a:bodyPr/>
        <a:lstStyle/>
        <a:p>
          <a:r>
            <a:rPr lang="en-SG" dirty="0"/>
            <a:t>Suitable for large projects</a:t>
          </a:r>
        </a:p>
      </dgm:t>
    </dgm:pt>
    <dgm:pt modelId="{916AB48F-B5B1-4E86-83FA-F664A5896265}" type="parTrans" cxnId="{9B74C08E-6015-4DA2-BD82-1AF5DE36194E}">
      <dgm:prSet/>
      <dgm:spPr/>
      <dgm:t>
        <a:bodyPr/>
        <a:lstStyle/>
        <a:p>
          <a:endParaRPr lang="en-SG"/>
        </a:p>
      </dgm:t>
    </dgm:pt>
    <dgm:pt modelId="{480AF361-BCCE-47A3-88D6-5F41396FA14D}" type="sibTrans" cxnId="{9B74C08E-6015-4DA2-BD82-1AF5DE36194E}">
      <dgm:prSet/>
      <dgm:spPr/>
      <dgm:t>
        <a:bodyPr/>
        <a:lstStyle/>
        <a:p>
          <a:endParaRPr lang="en-SG"/>
        </a:p>
      </dgm:t>
    </dgm:pt>
    <dgm:pt modelId="{1BE2FDD6-C038-47D6-9197-3493BCD5A6AC}" type="pres">
      <dgm:prSet presAssocID="{5266EF00-C821-4AEF-A732-D5508CD08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E9CEB0-C324-42A2-BD2F-864EB42C2AE7}" type="pres">
      <dgm:prSet presAssocID="{696B8836-8D76-4D62-AD52-4702F6EA7801}" presName="composite" presStyleCnt="0"/>
      <dgm:spPr/>
    </dgm:pt>
    <dgm:pt modelId="{570B4715-57DE-4A66-9536-B0453DF9D482}" type="pres">
      <dgm:prSet presAssocID="{696B8836-8D76-4D62-AD52-4702F6EA78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8806C-D9AA-4880-A507-D49CA6BCE8C5}" type="pres">
      <dgm:prSet presAssocID="{696B8836-8D76-4D62-AD52-4702F6EA780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25920-235D-4140-9452-B30E7001052C}" type="pres">
      <dgm:prSet presAssocID="{EA8E9E1D-8B1C-4921-ACA0-0970A23CFD44}" presName="space" presStyleCnt="0"/>
      <dgm:spPr/>
    </dgm:pt>
    <dgm:pt modelId="{D3B9DEF9-B5EE-4D94-8521-EA45F504192A}" type="pres">
      <dgm:prSet presAssocID="{40FD6A5D-B8FE-486E-9108-555262799720}" presName="composite" presStyleCnt="0"/>
      <dgm:spPr/>
    </dgm:pt>
    <dgm:pt modelId="{C5E810D9-692A-447F-9282-3C453B6F5029}" type="pres">
      <dgm:prSet presAssocID="{40FD6A5D-B8FE-486E-9108-5552627997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9AA2C-D9C0-4381-8ACE-A540C7F9255F}" type="pres">
      <dgm:prSet presAssocID="{40FD6A5D-B8FE-486E-9108-55526279972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E111F-9250-4365-8678-ED108BE5AAC3}" type="pres">
      <dgm:prSet presAssocID="{F7E42294-9831-4F08-8718-835118DF5F18}" presName="space" presStyleCnt="0"/>
      <dgm:spPr/>
    </dgm:pt>
    <dgm:pt modelId="{7DD6C3BA-E0A5-4E82-A0FC-19B0A3165FCA}" type="pres">
      <dgm:prSet presAssocID="{B568E0E9-4383-433F-AEAD-EE1BC50896A1}" presName="composite" presStyleCnt="0"/>
      <dgm:spPr/>
    </dgm:pt>
    <dgm:pt modelId="{8470426F-12FD-476A-8F94-3456EA79BB81}" type="pres">
      <dgm:prSet presAssocID="{B568E0E9-4383-433F-AEAD-EE1BC50896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4DA3A-64EA-49CC-BA4B-A556AD612E0E}" type="pres">
      <dgm:prSet presAssocID="{B568E0E9-4383-433F-AEAD-EE1BC50896A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472D7-94BB-459C-BB34-C2C4770064D7}" type="presOf" srcId="{B568E0E9-4383-433F-AEAD-EE1BC50896A1}" destId="{8470426F-12FD-476A-8F94-3456EA79BB81}" srcOrd="0" destOrd="0" presId="urn:microsoft.com/office/officeart/2005/8/layout/hList1"/>
    <dgm:cxn modelId="{1A98FD42-9C19-475E-ACB8-454D579D05AD}" srcId="{696B8836-8D76-4D62-AD52-4702F6EA7801}" destId="{30CBCBB8-D2E5-492C-A2CA-013B5268DFDE}" srcOrd="1" destOrd="0" parTransId="{3CA5D3DB-8A3E-4317-AE47-41EFE96666B5}" sibTransId="{B2E6A63E-BA81-4B5D-8602-E4B26D799771}"/>
    <dgm:cxn modelId="{701B9D20-8C04-41DF-9B37-B2A5FDCF2F79}" srcId="{B568E0E9-4383-433F-AEAD-EE1BC50896A1}" destId="{FED341F6-E8C2-4A11-A2D3-419864E85C37}" srcOrd="1" destOrd="0" parTransId="{007263EC-A69B-4755-B7B9-FF0A0BA5616F}" sibTransId="{54A60640-EB04-4356-A01B-CD015BCBDFEB}"/>
    <dgm:cxn modelId="{5ABA7C67-CABD-42FD-B390-CF998B314989}" srcId="{5266EF00-C821-4AEF-A732-D5508CD087A4}" destId="{40FD6A5D-B8FE-486E-9108-555262799720}" srcOrd="1" destOrd="0" parTransId="{A20DAEC6-F099-44C3-860B-A3A2F9948535}" sibTransId="{F7E42294-9831-4F08-8718-835118DF5F18}"/>
    <dgm:cxn modelId="{17EE93B3-2B26-449D-A8DE-272914329F0A}" type="presOf" srcId="{30CBCBB8-D2E5-492C-A2CA-013B5268DFDE}" destId="{5BC8806C-D9AA-4880-A507-D49CA6BCE8C5}" srcOrd="0" destOrd="1" presId="urn:microsoft.com/office/officeart/2005/8/layout/hList1"/>
    <dgm:cxn modelId="{0396C3AA-D6B5-4968-93FE-C49B112427B0}" type="presOf" srcId="{696B8836-8D76-4D62-AD52-4702F6EA7801}" destId="{570B4715-57DE-4A66-9536-B0453DF9D482}" srcOrd="0" destOrd="0" presId="urn:microsoft.com/office/officeart/2005/8/layout/hList1"/>
    <dgm:cxn modelId="{9B74C08E-6015-4DA2-BD82-1AF5DE36194E}" srcId="{B568E0E9-4383-433F-AEAD-EE1BC50896A1}" destId="{914FB1CB-6EA5-4451-8EB6-4DE8A6B188CA}" srcOrd="2" destOrd="0" parTransId="{916AB48F-B5B1-4E86-83FA-F664A5896265}" sibTransId="{480AF361-BCCE-47A3-88D6-5F41396FA14D}"/>
    <dgm:cxn modelId="{9B538068-26BC-4D57-8AD2-B0C5AF6BC7C7}" type="presOf" srcId="{8B24E78E-3ACB-4C83-B326-837535EFC983}" destId="{5BC8806C-D9AA-4880-A507-D49CA6BCE8C5}" srcOrd="0" destOrd="0" presId="urn:microsoft.com/office/officeart/2005/8/layout/hList1"/>
    <dgm:cxn modelId="{BF5EFBA5-5E37-4E87-960B-0DDF74B9CA55}" type="presOf" srcId="{40FD6A5D-B8FE-486E-9108-555262799720}" destId="{C5E810D9-692A-447F-9282-3C453B6F5029}" srcOrd="0" destOrd="0" presId="urn:microsoft.com/office/officeart/2005/8/layout/hList1"/>
    <dgm:cxn modelId="{A3BDB61A-7028-4C01-A83D-A8962370D1CF}" srcId="{40FD6A5D-B8FE-486E-9108-555262799720}" destId="{53861EA3-6800-4896-9B41-DEB9EC9F01EA}" srcOrd="0" destOrd="0" parTransId="{6EAAF7DA-45B9-4469-815E-FDBE2E35AB8E}" sibTransId="{8F91364B-F30B-45C5-A58A-239DDFF34177}"/>
    <dgm:cxn modelId="{802A51DA-E98F-45F8-9E0C-EEC9D0935FF2}" srcId="{5266EF00-C821-4AEF-A732-D5508CD087A4}" destId="{696B8836-8D76-4D62-AD52-4702F6EA7801}" srcOrd="0" destOrd="0" parTransId="{83E4A908-2034-42F3-AFE5-F50FE1E8C266}" sibTransId="{EA8E9E1D-8B1C-4921-ACA0-0970A23CFD44}"/>
    <dgm:cxn modelId="{CB68AB3F-24BB-4ADA-90FD-2FC76123B71D}" type="presOf" srcId="{A597AF60-299C-45F6-9225-90C271DBCD03}" destId="{FEE9AA2C-D9C0-4381-8ACE-A540C7F9255F}" srcOrd="0" destOrd="2" presId="urn:microsoft.com/office/officeart/2005/8/layout/hList1"/>
    <dgm:cxn modelId="{66F90BD2-53FD-4F33-B458-AA2B03490F5B}" type="presOf" srcId="{FED341F6-E8C2-4A11-A2D3-419864E85C37}" destId="{9AD4DA3A-64EA-49CC-BA4B-A556AD612E0E}" srcOrd="0" destOrd="1" presId="urn:microsoft.com/office/officeart/2005/8/layout/hList1"/>
    <dgm:cxn modelId="{5ED1A50E-ABEE-4CAA-AF6C-7960B0DD5831}" type="presOf" srcId="{5266EF00-C821-4AEF-A732-D5508CD087A4}" destId="{1BE2FDD6-C038-47D6-9197-3493BCD5A6AC}" srcOrd="0" destOrd="0" presId="urn:microsoft.com/office/officeart/2005/8/layout/hList1"/>
    <dgm:cxn modelId="{35E6FB21-47F5-4A10-A37B-C855F14324F8}" srcId="{5266EF00-C821-4AEF-A732-D5508CD087A4}" destId="{B568E0E9-4383-433F-AEAD-EE1BC50896A1}" srcOrd="2" destOrd="0" parTransId="{AE0BD63C-4753-4557-B3C3-77B03953E547}" sibTransId="{BE06DADB-C706-4BB7-AB59-FE073DC16FE4}"/>
    <dgm:cxn modelId="{FA5535CB-1056-447B-95F2-1FAB92F3B391}" srcId="{40FD6A5D-B8FE-486E-9108-555262799720}" destId="{A597AF60-299C-45F6-9225-90C271DBCD03}" srcOrd="2" destOrd="0" parTransId="{A0E598CA-DD2C-4FCF-B21B-60BEC933CF1A}" sibTransId="{16FEDE2F-4117-4C20-BD41-233EA8CCE873}"/>
    <dgm:cxn modelId="{1B7B7A85-58F2-4807-85F9-7DCA1B3A09BF}" type="presOf" srcId="{DCBF428F-7978-4496-B72E-B608627DDC80}" destId="{FEE9AA2C-D9C0-4381-8ACE-A540C7F9255F}" srcOrd="0" destOrd="1" presId="urn:microsoft.com/office/officeart/2005/8/layout/hList1"/>
    <dgm:cxn modelId="{E1BCD65E-6D0A-418B-8514-70E31276A15D}" srcId="{40FD6A5D-B8FE-486E-9108-555262799720}" destId="{DCBF428F-7978-4496-B72E-B608627DDC80}" srcOrd="1" destOrd="0" parTransId="{4299D25D-12A8-4FC6-8301-ABD3EA6DA9E6}" sibTransId="{251B5CD6-611F-4DF0-9EA4-EF74ADDEC9C7}"/>
    <dgm:cxn modelId="{1B6C1C5D-691D-41A1-BEDF-B62AE409834F}" srcId="{B568E0E9-4383-433F-AEAD-EE1BC50896A1}" destId="{AC074DFB-D1B1-479C-A13C-361CB231F1FC}" srcOrd="0" destOrd="0" parTransId="{7E500FFB-D523-4189-85CE-22959B1110F1}" sibTransId="{B4A57F94-A5D1-4809-9B0E-70FAEDBE5FE1}"/>
    <dgm:cxn modelId="{99594BC4-4A52-4D93-8538-88B1AC6A81EC}" type="presOf" srcId="{AC074DFB-D1B1-479C-A13C-361CB231F1FC}" destId="{9AD4DA3A-64EA-49CC-BA4B-A556AD612E0E}" srcOrd="0" destOrd="0" presId="urn:microsoft.com/office/officeart/2005/8/layout/hList1"/>
    <dgm:cxn modelId="{544221D4-11C2-4A43-A473-A20675F6411D}" type="presOf" srcId="{914FB1CB-6EA5-4451-8EB6-4DE8A6B188CA}" destId="{9AD4DA3A-64EA-49CC-BA4B-A556AD612E0E}" srcOrd="0" destOrd="2" presId="urn:microsoft.com/office/officeart/2005/8/layout/hList1"/>
    <dgm:cxn modelId="{E19E3268-A1BB-453C-B844-F2F5C8E2AE4C}" type="presOf" srcId="{53861EA3-6800-4896-9B41-DEB9EC9F01EA}" destId="{FEE9AA2C-D9C0-4381-8ACE-A540C7F9255F}" srcOrd="0" destOrd="0" presId="urn:microsoft.com/office/officeart/2005/8/layout/hList1"/>
    <dgm:cxn modelId="{31998327-3232-40AE-88C4-7AE73CAD65B7}" srcId="{696B8836-8D76-4D62-AD52-4702F6EA7801}" destId="{8B24E78E-3ACB-4C83-B326-837535EFC983}" srcOrd="0" destOrd="0" parTransId="{C5458856-D229-40BE-8BEF-7E5F43768E4A}" sibTransId="{7D1464CA-E283-4890-AFE6-053B3F645B33}"/>
    <dgm:cxn modelId="{EB90F132-9B61-44EE-B52E-872923EF0BDE}" type="presParOf" srcId="{1BE2FDD6-C038-47D6-9197-3493BCD5A6AC}" destId="{0BE9CEB0-C324-42A2-BD2F-864EB42C2AE7}" srcOrd="0" destOrd="0" presId="urn:microsoft.com/office/officeart/2005/8/layout/hList1"/>
    <dgm:cxn modelId="{25E64C94-BF00-4269-B95B-B4ABC263FB08}" type="presParOf" srcId="{0BE9CEB0-C324-42A2-BD2F-864EB42C2AE7}" destId="{570B4715-57DE-4A66-9536-B0453DF9D482}" srcOrd="0" destOrd="0" presId="urn:microsoft.com/office/officeart/2005/8/layout/hList1"/>
    <dgm:cxn modelId="{E7757D58-0C59-453E-A1F2-06EEFE91FBD1}" type="presParOf" srcId="{0BE9CEB0-C324-42A2-BD2F-864EB42C2AE7}" destId="{5BC8806C-D9AA-4880-A507-D49CA6BCE8C5}" srcOrd="1" destOrd="0" presId="urn:microsoft.com/office/officeart/2005/8/layout/hList1"/>
    <dgm:cxn modelId="{B0F3F1B7-549B-4B4A-AB90-09708EB541F6}" type="presParOf" srcId="{1BE2FDD6-C038-47D6-9197-3493BCD5A6AC}" destId="{AC525920-235D-4140-9452-B30E7001052C}" srcOrd="1" destOrd="0" presId="urn:microsoft.com/office/officeart/2005/8/layout/hList1"/>
    <dgm:cxn modelId="{E56A9703-0D19-4BB0-91E8-447ADFDBE41B}" type="presParOf" srcId="{1BE2FDD6-C038-47D6-9197-3493BCD5A6AC}" destId="{D3B9DEF9-B5EE-4D94-8521-EA45F504192A}" srcOrd="2" destOrd="0" presId="urn:microsoft.com/office/officeart/2005/8/layout/hList1"/>
    <dgm:cxn modelId="{E2C202FC-89A2-4EC6-87DE-0C110EFBC6F1}" type="presParOf" srcId="{D3B9DEF9-B5EE-4D94-8521-EA45F504192A}" destId="{C5E810D9-692A-447F-9282-3C453B6F5029}" srcOrd="0" destOrd="0" presId="urn:microsoft.com/office/officeart/2005/8/layout/hList1"/>
    <dgm:cxn modelId="{BDE47CBF-809E-446B-9642-24B592AB556B}" type="presParOf" srcId="{D3B9DEF9-B5EE-4D94-8521-EA45F504192A}" destId="{FEE9AA2C-D9C0-4381-8ACE-A540C7F9255F}" srcOrd="1" destOrd="0" presId="urn:microsoft.com/office/officeart/2005/8/layout/hList1"/>
    <dgm:cxn modelId="{21B1EE21-372F-4D6B-9346-7C301CBD3050}" type="presParOf" srcId="{1BE2FDD6-C038-47D6-9197-3493BCD5A6AC}" destId="{670E111F-9250-4365-8678-ED108BE5AAC3}" srcOrd="3" destOrd="0" presId="urn:microsoft.com/office/officeart/2005/8/layout/hList1"/>
    <dgm:cxn modelId="{16CC0481-9087-44B5-84AE-29D494FBDF89}" type="presParOf" srcId="{1BE2FDD6-C038-47D6-9197-3493BCD5A6AC}" destId="{7DD6C3BA-E0A5-4E82-A0FC-19B0A3165FCA}" srcOrd="4" destOrd="0" presId="urn:microsoft.com/office/officeart/2005/8/layout/hList1"/>
    <dgm:cxn modelId="{1E3074D0-79A6-4410-9CF3-7742C265D9FB}" type="presParOf" srcId="{7DD6C3BA-E0A5-4E82-A0FC-19B0A3165FCA}" destId="{8470426F-12FD-476A-8F94-3456EA79BB81}" srcOrd="0" destOrd="0" presId="urn:microsoft.com/office/officeart/2005/8/layout/hList1"/>
    <dgm:cxn modelId="{26301FC1-C0D8-4147-8E81-63FF62BC8DD7}" type="presParOf" srcId="{7DD6C3BA-E0A5-4E82-A0FC-19B0A3165FCA}" destId="{9AD4DA3A-64EA-49CC-BA4B-A556AD612E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B4715-57DE-4A66-9536-B0453DF9D482}">
      <dsp:nvSpPr>
        <dsp:cNvPr id="0" name=""/>
        <dsp:cNvSpPr/>
      </dsp:nvSpPr>
      <dsp:spPr>
        <a:xfrm>
          <a:off x="2314" y="177487"/>
          <a:ext cx="2256710" cy="6264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Machine code (0,1)</a:t>
          </a:r>
        </a:p>
      </dsp:txBody>
      <dsp:txXfrm>
        <a:off x="2314" y="177487"/>
        <a:ext cx="2256710" cy="626479"/>
      </dsp:txXfrm>
    </dsp:sp>
    <dsp:sp modelId="{5BC8806C-D9AA-4880-A507-D49CA6BCE8C5}">
      <dsp:nvSpPr>
        <dsp:cNvPr id="0" name=""/>
        <dsp:cNvSpPr/>
      </dsp:nvSpPr>
      <dsp:spPr>
        <a:xfrm>
          <a:off x="2314" y="803967"/>
          <a:ext cx="2256710" cy="1519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High difficulty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Almost no readability</a:t>
          </a:r>
        </a:p>
      </dsp:txBody>
      <dsp:txXfrm>
        <a:off x="2314" y="803967"/>
        <a:ext cx="2256710" cy="1519357"/>
      </dsp:txXfrm>
    </dsp:sp>
    <dsp:sp modelId="{C5E810D9-692A-447F-9282-3C453B6F5029}">
      <dsp:nvSpPr>
        <dsp:cNvPr id="0" name=""/>
        <dsp:cNvSpPr/>
      </dsp:nvSpPr>
      <dsp:spPr>
        <a:xfrm>
          <a:off x="2574964" y="177487"/>
          <a:ext cx="2256710" cy="6264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Assembly language (ADD, SLL, etc.)</a:t>
          </a:r>
        </a:p>
      </dsp:txBody>
      <dsp:txXfrm>
        <a:off x="2574964" y="177487"/>
        <a:ext cx="2256710" cy="626479"/>
      </dsp:txXfrm>
    </dsp:sp>
    <dsp:sp modelId="{FEE9AA2C-D9C0-4381-8ACE-A540C7F9255F}">
      <dsp:nvSpPr>
        <dsp:cNvPr id="0" name=""/>
        <dsp:cNvSpPr/>
      </dsp:nvSpPr>
      <dsp:spPr>
        <a:xfrm>
          <a:off x="2574964" y="803967"/>
          <a:ext cx="2256710" cy="1519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Low readability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Difficult in large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High speed, low size</a:t>
          </a:r>
        </a:p>
      </dsp:txBody>
      <dsp:txXfrm>
        <a:off x="2574964" y="803967"/>
        <a:ext cx="2256710" cy="1519357"/>
      </dsp:txXfrm>
    </dsp:sp>
    <dsp:sp modelId="{8470426F-12FD-476A-8F94-3456EA79BB81}">
      <dsp:nvSpPr>
        <dsp:cNvPr id="0" name=""/>
        <dsp:cNvSpPr/>
      </dsp:nvSpPr>
      <dsp:spPr>
        <a:xfrm>
          <a:off x="5147614" y="177487"/>
          <a:ext cx="2256710" cy="6264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C</a:t>
          </a:r>
        </a:p>
      </dsp:txBody>
      <dsp:txXfrm>
        <a:off x="5147614" y="177487"/>
        <a:ext cx="2256710" cy="626479"/>
      </dsp:txXfrm>
    </dsp:sp>
    <dsp:sp modelId="{9AD4DA3A-64EA-49CC-BA4B-A556AD612E0E}">
      <dsp:nvSpPr>
        <dsp:cNvPr id="0" name=""/>
        <dsp:cNvSpPr/>
      </dsp:nvSpPr>
      <dsp:spPr>
        <a:xfrm>
          <a:off x="5147614" y="803967"/>
          <a:ext cx="2256710" cy="1519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Fairly efficient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High readability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Suitable for large projects</a:t>
          </a:r>
        </a:p>
      </dsp:txBody>
      <dsp:txXfrm>
        <a:off x="5147614" y="803967"/>
        <a:ext cx="2256710" cy="1519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6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7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https://www.youtube.com/watch?v=xQ0ONbt-qPs</a:t>
            </a:r>
          </a:p>
          <a:p>
            <a:r>
              <a:rPr lang="en-US" dirty="0"/>
              <a:t>- https://www.youtube.com/watch?v=rlN3XI8kuhI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https://www.youtube.com/watch?v=xQ0ONbt-qPs</a:t>
            </a:r>
          </a:p>
          <a:p>
            <a:r>
              <a:rPr lang="en-US" dirty="0"/>
              <a:t>- https://www.youtube.com/watch?v=rlN3XI8kuhI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https://www.youtube.com/watch?v=xQ0ONbt-qPs</a:t>
            </a:r>
          </a:p>
          <a:p>
            <a:r>
              <a:rPr lang="en-US" dirty="0"/>
              <a:t>- https://www.youtube.com/watch?v=rlN3XI8kuhI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 https://www.youtube.com/watch?v=xQ0ONbt-qPs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https://www.youtube.com/watch?v=rlN3XI8kuhI</a:t>
            </a:r>
          </a:p>
          <a:p>
            <a:pPr marL="171450" indent="-171450">
              <a:buFontTx/>
              <a:buChar char="-"/>
            </a:pPr>
            <a:r>
              <a:rPr lang="en-US" sz="1600" b="1" dirty="0"/>
              <a:t>https://sourceware.org/bugzilla/show_bug.cgi?id=20981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 https://www.youtube.com/watch?v=xQ0ONbt-qPs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https://www.youtube.com/watch?v=rlN3XI8kuhI</a:t>
            </a:r>
          </a:p>
          <a:p>
            <a:pPr marL="171450" indent="-171450">
              <a:buFontTx/>
              <a:buChar char="-"/>
            </a:pPr>
            <a:r>
              <a:rPr lang="en-US" sz="1600" b="1" dirty="0"/>
              <a:t>https://sourceware.org/bugzilla/show_bug.cgi?id=20981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1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-  https://www.youtube.com/watch?v=xQ0ONbt-qPs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https://www.youtube.com/watch?v=rlN3XI8kuhI</a:t>
            </a:r>
          </a:p>
          <a:p>
            <a:pPr marL="171450" indent="-171450">
              <a:buFontTx/>
              <a:buChar char="-"/>
            </a:pPr>
            <a:r>
              <a:rPr lang="en-US" sz="1600" b="1" dirty="0"/>
              <a:t>https://sourceware.org/bugzilla/show_bug.cgi?id=20981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0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3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2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https://www.slideshare.net/mohabdallah/embedded-c-lecture-1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 for Hardware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(5/8)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Assembler stage</a:t>
            </a:r>
            <a:r>
              <a:rPr lang="en-US" sz="1800" b="1" dirty="0"/>
              <a:t>: </a:t>
            </a:r>
            <a:r>
              <a:rPr lang="en-US" sz="1800" dirty="0"/>
              <a:t>It is the third stage of compilation. It takes the assembly source code and produces the corresponding object code.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A1A17D-EC3E-47BE-94D8-F28D6C320767}"/>
              </a:ext>
            </a:extLst>
          </p:cNvPr>
          <p:cNvGrpSpPr/>
          <p:nvPr/>
        </p:nvGrpSpPr>
        <p:grpSpPr>
          <a:xfrm>
            <a:off x="914400" y="2584594"/>
            <a:ext cx="4028989" cy="1812941"/>
            <a:chOff x="914400" y="2584594"/>
            <a:chExt cx="4028989" cy="1812941"/>
          </a:xfrm>
        </p:grpSpPr>
        <p:pic>
          <p:nvPicPr>
            <p:cNvPr id="22" name="Picture 21" descr="Screen Shot 2017-12-13 at 4.28.56 PM.png">
              <a:extLst>
                <a:ext uri="{FF2B5EF4-FFF2-40B4-BE49-F238E27FC236}">
                  <a16:creationId xmlns:a16="http://schemas.microsoft.com/office/drawing/2014/main" id="{2735D6ED-B39F-498A-9B2C-89057F1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29" y="2584594"/>
              <a:ext cx="3981360" cy="181294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117E97-DB88-4BFC-907D-A4F9ABC93B32}"/>
                </a:ext>
              </a:extLst>
            </p:cNvPr>
            <p:cNvSpPr/>
            <p:nvPr/>
          </p:nvSpPr>
          <p:spPr>
            <a:xfrm>
              <a:off x="914400" y="2590800"/>
              <a:ext cx="15240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0976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(6/8)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Linking: </a:t>
            </a:r>
            <a:r>
              <a:rPr lang="en-US" sz="1800" dirty="0"/>
              <a:t>It is the final stage of compilation. It takes one or more object files or libraries and linker script as input and combines them to produce a single executable file.</a:t>
            </a:r>
          </a:p>
        </p:txBody>
      </p:sp>
      <p:pic>
        <p:nvPicPr>
          <p:cNvPr id="25" name="Picture 24" descr="Screen Shot 2017-12-13 at 4.30.04 PM.png">
            <a:extLst>
              <a:ext uri="{FF2B5EF4-FFF2-40B4-BE49-F238E27FC236}">
                <a16:creationId xmlns:a16="http://schemas.microsoft.com/office/drawing/2014/main" id="{02198108-DC0A-402F-BA40-7F2EDFD87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33314"/>
            <a:ext cx="4692318" cy="25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74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(7/8)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solidFill>
              <a:srgbClr val="E2FFC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In doing so, it resolves references to external symbols, assigns final addresses to procedures/functions and variables, and revises code and data to reflect new addresses (a process called </a:t>
            </a:r>
            <a:r>
              <a:rPr lang="en-US" sz="1800" dirty="0">
                <a:solidFill>
                  <a:srgbClr val="C00000"/>
                </a:solidFill>
              </a:rPr>
              <a:t>relocation</a:t>
            </a:r>
            <a:r>
              <a:rPr lang="en-US" sz="1800" dirty="0"/>
              <a:t>).</a:t>
            </a:r>
          </a:p>
        </p:txBody>
      </p:sp>
      <p:pic>
        <p:nvPicPr>
          <p:cNvPr id="25" name="Picture 24" descr="Screen Shot 2017-12-13 at 4.30.04 PM.png">
            <a:extLst>
              <a:ext uri="{FF2B5EF4-FFF2-40B4-BE49-F238E27FC236}">
                <a16:creationId xmlns:a16="http://schemas.microsoft.com/office/drawing/2014/main" id="{02198108-DC0A-402F-BA40-7F2EDFD87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33314"/>
            <a:ext cx="4692318" cy="25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005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Code Compilation Process (8/8)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pic>
        <p:nvPicPr>
          <p:cNvPr id="13" name="Content Placeholder 6" descr="Screen Shot 2017-12-13 at 2.02.37 PM.png">
            <a:extLst>
              <a:ext uri="{FF2B5EF4-FFF2-40B4-BE49-F238E27FC236}">
                <a16:creationId xmlns:a16="http://schemas.microsoft.com/office/drawing/2014/main" id="{592406F4-D514-4CCA-B88C-E0A07D68E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r="3515"/>
          <a:stretch>
            <a:fillRect/>
          </a:stretch>
        </p:blipFill>
        <p:spPr>
          <a:xfrm>
            <a:off x="831273" y="1442460"/>
            <a:ext cx="7481455" cy="4465205"/>
          </a:xfrm>
        </p:spPr>
      </p:pic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Debugging – GDB (1/6) 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C1B893C-B943-4AB0-A340-51A092C3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 fontScale="92500" lnSpcReduction="10000"/>
          </a:bodyPr>
          <a:lstStyle/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GDB or GNU Debugger is used to debug C programs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used to inspect, step by step, the execution of a program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Commands: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Start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Step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explore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print &lt;variable&gt;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run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Continue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up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down</a:t>
            </a:r>
          </a:p>
          <a:p>
            <a:pPr marL="803275" lvl="1" indent="-4445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GDB (2/6)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pic>
        <p:nvPicPr>
          <p:cNvPr id="42" name="Content Placeholder 5" descr="Screen Shot 2017-12-14 at 11.36.59 AM.png">
            <a:extLst>
              <a:ext uri="{FF2B5EF4-FFF2-40B4-BE49-F238E27FC236}">
                <a16:creationId xmlns:a16="http://schemas.microsoft.com/office/drawing/2014/main" id="{43E96270-DD7F-4439-BCC7-6E5527E5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b="-1699"/>
          <a:stretch>
            <a:fillRect/>
          </a:stretch>
        </p:blipFill>
        <p:spPr>
          <a:xfrm>
            <a:off x="457200" y="1219200"/>
            <a:ext cx="8229600" cy="4911725"/>
          </a:xfrm>
        </p:spPr>
      </p:pic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(3/6)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Program to print the days of the week:</a:t>
            </a:r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7AF823-B8B4-4C86-B134-1AED0E7E3580}"/>
              </a:ext>
            </a:extLst>
          </p:cNvPr>
          <p:cNvSpPr/>
          <p:nvPr/>
        </p:nvSpPr>
        <p:spPr>
          <a:xfrm>
            <a:off x="838200" y="1904999"/>
            <a:ext cx="7467600" cy="4225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00" b="1" dirty="0"/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day[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"Monday"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"Tuesday"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"Wednesday"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"Thursday"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"Friday"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"Saturday"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"Sunday"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"Day[%d] = %s \n"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7" name="Picture 46" descr="Screen Shot 2017-12-15 at 12.58.36 PM.png">
            <a:extLst>
              <a:ext uri="{FF2B5EF4-FFF2-40B4-BE49-F238E27FC236}">
                <a16:creationId xmlns:a16="http://schemas.microsoft.com/office/drawing/2014/main" id="{31395952-88E1-412B-AE93-859C2DF2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85" y="1981200"/>
            <a:ext cx="2337715" cy="26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(4/6)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4959"/>
            <a:ext cx="8229600" cy="48459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GDB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Step</a:t>
            </a:r>
            <a:r>
              <a:rPr lang="en-US" dirty="0"/>
              <a:t>: helps iterating through the program step by step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: gives you the current value of the variable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List</a:t>
            </a:r>
            <a:r>
              <a:rPr lang="en-US" dirty="0"/>
              <a:t>: lists the program</a:t>
            </a:r>
          </a:p>
        </p:txBody>
      </p:sp>
      <p:pic>
        <p:nvPicPr>
          <p:cNvPr id="9" name="Picture 8" descr="Screen Shot 2017-12-15 at 12.48.51 PM.png">
            <a:extLst>
              <a:ext uri="{FF2B5EF4-FFF2-40B4-BE49-F238E27FC236}">
                <a16:creationId xmlns:a16="http://schemas.microsoft.com/office/drawing/2014/main" id="{7584B6F0-04B2-4827-A46A-ABD43F316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71" y="3169610"/>
            <a:ext cx="5677705" cy="869971"/>
          </a:xfrm>
          <a:prstGeom prst="rect">
            <a:avLst/>
          </a:prstGeom>
        </p:spPr>
      </p:pic>
      <p:pic>
        <p:nvPicPr>
          <p:cNvPr id="10" name="Picture 9" descr="Screen Shot 2017-12-15 at 12.49.25 PM.png">
            <a:extLst>
              <a:ext uri="{FF2B5EF4-FFF2-40B4-BE49-F238E27FC236}">
                <a16:creationId xmlns:a16="http://schemas.microsoft.com/office/drawing/2014/main" id="{1F5E9AE1-C5F4-46E4-9CB0-249303573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6" y="3169610"/>
            <a:ext cx="1752600" cy="863600"/>
          </a:xfrm>
          <a:prstGeom prst="rect">
            <a:avLst/>
          </a:prstGeom>
        </p:spPr>
      </p:pic>
      <p:pic>
        <p:nvPicPr>
          <p:cNvPr id="12" name="Picture 11" descr="Screen Shot 2017-12-15 at 12.52.25 PM.png">
            <a:extLst>
              <a:ext uri="{FF2B5EF4-FFF2-40B4-BE49-F238E27FC236}">
                <a16:creationId xmlns:a16="http://schemas.microsoft.com/office/drawing/2014/main" id="{725F68F5-AC3A-414A-AEA8-7D6B097DF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6" y="4084010"/>
            <a:ext cx="3851376" cy="227265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18FBA3-5E70-47A6-BE5C-3BFE94069580}"/>
              </a:ext>
            </a:extLst>
          </p:cNvPr>
          <p:cNvCxnSpPr>
            <a:cxnSpLocks/>
          </p:cNvCxnSpPr>
          <p:nvPr/>
        </p:nvCxnSpPr>
        <p:spPr>
          <a:xfrm flipH="1" flipV="1">
            <a:off x="4967417" y="4664287"/>
            <a:ext cx="1272745" cy="2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562530-272C-47AF-99FF-86A0E30CC664}"/>
              </a:ext>
            </a:extLst>
          </p:cNvPr>
          <p:cNvSpPr txBox="1"/>
          <p:nvPr/>
        </p:nvSpPr>
        <p:spPr>
          <a:xfrm>
            <a:off x="6394355" y="4947973"/>
            <a:ext cx="1971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 change parameters</a:t>
            </a:r>
          </a:p>
        </p:txBody>
      </p:sp>
    </p:spTree>
    <p:extLst>
      <p:ext uri="{BB962C8B-B14F-4D97-AF65-F5344CB8AC3E}">
        <p14:creationId xmlns:p14="http://schemas.microsoft.com/office/powerpoint/2010/main" val="36571895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(5/6)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7593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Segmentation fault</a:t>
            </a:r>
          </a:p>
        </p:txBody>
      </p:sp>
      <p:pic>
        <p:nvPicPr>
          <p:cNvPr id="13" name="Picture 12" descr="Screen Shot 2017-12-15 at 12.49.34 PM.png">
            <a:extLst>
              <a:ext uri="{FF2B5EF4-FFF2-40B4-BE49-F238E27FC236}">
                <a16:creationId xmlns:a16="http://schemas.microsoft.com/office/drawing/2014/main" id="{4EACBA80-D280-42C6-912B-214329CE2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809997"/>
            <a:ext cx="8312728" cy="40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6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Debugging – Sample (6/6)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90284F5-8391-415F-BA1F-1E07C1E3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Program to print the days of the week:</a:t>
            </a:r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7AF823-B8B4-4C86-B134-1AED0E7E3580}"/>
              </a:ext>
            </a:extLst>
          </p:cNvPr>
          <p:cNvSpPr/>
          <p:nvPr/>
        </p:nvSpPr>
        <p:spPr>
          <a:xfrm>
            <a:off x="838200" y="1904999"/>
            <a:ext cx="7467600" cy="4225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00" b="1" dirty="0"/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day[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"Monday"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"Tuesday"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"Wednesday"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"Thursday"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"Friday"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"Saturday"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"Sunday"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"Day[%d] = %s \n"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7-12-15 at 12.34.58 PM.png">
            <a:extLst>
              <a:ext uri="{FF2B5EF4-FFF2-40B4-BE49-F238E27FC236}">
                <a16:creationId xmlns:a16="http://schemas.microsoft.com/office/drawing/2014/main" id="{5BDFF987-392E-40B8-B08B-E104C513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75299"/>
            <a:ext cx="2452453" cy="98571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D915CD-29B5-4DE8-B10B-4090A7C8A523}"/>
              </a:ext>
            </a:extLst>
          </p:cNvPr>
          <p:cNvGrpSpPr/>
          <p:nvPr/>
        </p:nvGrpSpPr>
        <p:grpSpPr>
          <a:xfrm>
            <a:off x="2774092" y="4338593"/>
            <a:ext cx="2119184" cy="369332"/>
            <a:chOff x="2774092" y="4338593"/>
            <a:chExt cx="2119184" cy="369332"/>
          </a:xfrm>
        </p:grpSpPr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AEC73525-8FC7-4557-A45D-A4D1341CB450}"/>
                </a:ext>
              </a:extLst>
            </p:cNvPr>
            <p:cNvSpPr/>
            <p:nvPr/>
          </p:nvSpPr>
          <p:spPr>
            <a:xfrm>
              <a:off x="2774092" y="4423719"/>
              <a:ext cx="654908" cy="210065"/>
            </a:xfrm>
            <a:prstGeom prst="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139E7E-63CF-473A-A0BF-7480F24CD590}"/>
                </a:ext>
              </a:extLst>
            </p:cNvPr>
            <p:cNvSpPr txBox="1"/>
            <p:nvPr/>
          </p:nvSpPr>
          <p:spPr>
            <a:xfrm>
              <a:off x="3546390" y="4338593"/>
              <a:ext cx="134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Line 11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1A4357-9E62-4545-A405-0636BFE840AA}"/>
              </a:ext>
            </a:extLst>
          </p:cNvPr>
          <p:cNvSpPr/>
          <p:nvPr/>
        </p:nvSpPr>
        <p:spPr>
          <a:xfrm>
            <a:off x="2669059" y="4808149"/>
            <a:ext cx="87733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126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#6: C for Hardware Programming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Hardware Programming: Concerns</a:t>
            </a:r>
            <a:endParaRPr lang="en-GB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 and Hardware Programming</a:t>
            </a:r>
            <a:endParaRPr lang="en-GB" sz="24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Code Compilation Process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Debugging – GDB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840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77FA59-6075-44D6-B000-BF995E8B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913928"/>
          </a:xfrm>
        </p:spPr>
        <p:txBody>
          <a:bodyPr>
            <a:normAutofit/>
          </a:bodyPr>
          <a:lstStyle/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 is a high-level language which is widely used to program microcontrollers and single board computers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Capability to address hardware memory locations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Capability to address hardware enhancements by the vendor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Another extension of the C language to support certain exclusive features required in embedded systems is Embedded C</a:t>
            </a:r>
          </a:p>
          <a:p>
            <a:pPr marL="630238" lvl="1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Here, we briefly introduce C based hardware programming and not embedded C</a:t>
            </a:r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Hardware Programming: Concerns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B11D62C-CB71-490B-9450-FDAED5C4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2172"/>
            <a:ext cx="8229600" cy="5202195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Code speed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dirty="0"/>
              <a:t>Timing constraints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dirty="0"/>
              <a:t>Slow processor compared to desktop processors</a:t>
            </a:r>
          </a:p>
          <a:p>
            <a:pPr marL="355600" indent="-355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Code size</a:t>
            </a:r>
          </a:p>
          <a:p>
            <a:pPr marL="630238" lvl="1" indent="-274638">
              <a:buFont typeface="Wingdings" panose="05000000000000000000" pitchFamily="2" charset="2"/>
              <a:buChar char="§"/>
            </a:pPr>
            <a:r>
              <a:rPr lang="en-US" dirty="0"/>
              <a:t>Limited memory</a:t>
            </a:r>
          </a:p>
          <a:p>
            <a:pPr marL="355600" indent="-355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Programming methods</a:t>
            </a:r>
            <a:endParaRPr lang="en-US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C7EA09-2E66-4542-8603-41BB6D898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872405"/>
              </p:ext>
            </p:extLst>
          </p:nvPr>
        </p:nvGraphicFramePr>
        <p:xfrm>
          <a:off x="1158240" y="3769360"/>
          <a:ext cx="7406640" cy="250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C and Hardware Programming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BCBA81-33AE-4F67-AE21-FA4AE08D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73" y="1309202"/>
            <a:ext cx="4800600" cy="5064125"/>
          </a:xfrm>
        </p:spPr>
        <p:txBody>
          <a:bodyPr>
            <a:normAutofit/>
          </a:bodyPr>
          <a:lstStyle/>
          <a:p>
            <a:pPr lvl="1" indent="-371475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Gives symbolic names to values</a:t>
            </a:r>
          </a:p>
          <a:p>
            <a:pPr lvl="1" indent="-371475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Provides abstraction of underlying</a:t>
            </a:r>
            <a:br>
              <a:rPr lang="en-US" sz="2000" dirty="0"/>
            </a:br>
            <a:r>
              <a:rPr lang="en-US" sz="2000" dirty="0"/>
              <a:t>hardware</a:t>
            </a:r>
          </a:p>
        </p:txBody>
      </p:sp>
      <p:sp>
        <p:nvSpPr>
          <p:cNvPr id="13" name="Down Arrow 120">
            <a:extLst>
              <a:ext uri="{FF2B5EF4-FFF2-40B4-BE49-F238E27FC236}">
                <a16:creationId xmlns:a16="http://schemas.microsoft.com/office/drawing/2014/main" id="{8613D0D2-5E61-431A-B098-93FFC0ADA6B2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03862-9DFA-493E-AA47-1D34CE8FF3FD}"/>
              </a:ext>
            </a:extLst>
          </p:cNvPr>
          <p:cNvGrpSpPr/>
          <p:nvPr/>
        </p:nvGrpSpPr>
        <p:grpSpPr>
          <a:xfrm>
            <a:off x="457200" y="2433535"/>
            <a:ext cx="4573707" cy="3433865"/>
            <a:chOff x="457200" y="2282315"/>
            <a:chExt cx="4573707" cy="343386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E1230F-4DD9-4C77-BCA7-8C3018FF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282315"/>
              <a:ext cx="4573707" cy="343386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58AD53-046E-45A4-9896-C903F544972E}"/>
                </a:ext>
              </a:extLst>
            </p:cNvPr>
            <p:cNvSpPr/>
            <p:nvPr/>
          </p:nvSpPr>
          <p:spPr>
            <a:xfrm>
              <a:off x="4495800" y="5257800"/>
              <a:ext cx="5334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0E2B1C-2A52-4094-B3AB-8197F44B8D0A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6F7D02-A9C3-474B-95C7-CAF3098A81B6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302B4B-81BF-4AD3-8AE5-4943CA2A2B25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E1262F-89C0-46DC-8BF1-7838987457EC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A131D5-65BC-4247-8234-1E513F06D1D0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Compiler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D4922B-93FB-49DD-AE85-A04515CB4208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Assembly code (.asm)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A0A4E8-E982-4874-8F94-328E47E2EAE1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Linker</a:t>
              </a:r>
            </a:p>
            <a:p>
              <a:pPr algn="ctr"/>
              <a:r>
                <a:rPr lang="en-US" sz="700" dirty="0"/>
                <a:t>External libs., etc.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B9F22A-C229-4A1A-8136-661CE33D083B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Executable (.hex)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6655E1-2178-469B-87D2-921386578410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Assembler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1E06A-F3CF-492C-AC43-DC89E984C8D6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Object code (.o)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0144F9-05CD-4745-9B90-6D6CB4CB6AD4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solidFill>
              <a:srgbClr val="E2FFC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Burn program to hardware and run!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(1/8)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24F996F-B96A-4B83-81C8-D6F664AE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159"/>
            <a:ext cx="4756046" cy="48967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Preprocessing</a:t>
            </a:r>
            <a:r>
              <a:rPr lang="en-US" sz="1800" dirty="0"/>
              <a:t>: It is the first stage of compilation. It processes preprocessor directives like include-files, conditional compilation instructions and macros.</a:t>
            </a:r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pic>
        <p:nvPicPr>
          <p:cNvPr id="47" name="Picture 46" descr="Screen Shot 2017-12-13 at 4.19.34 PM.png">
            <a:extLst>
              <a:ext uri="{FF2B5EF4-FFF2-40B4-BE49-F238E27FC236}">
                <a16:creationId xmlns:a16="http://schemas.microsoft.com/office/drawing/2014/main" id="{B8CBBD57-50DE-477D-A0AA-404F33D91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6" y="3989823"/>
            <a:ext cx="4791870" cy="2280349"/>
          </a:xfrm>
          <a:prstGeom prst="rect">
            <a:avLst/>
          </a:prstGeom>
        </p:spPr>
      </p:pic>
      <p:pic>
        <p:nvPicPr>
          <p:cNvPr id="49" name="Content Placeholder 6" descr="Screen Shot 2017-12-13 at 2.02.37 PM.png">
            <a:extLst>
              <a:ext uri="{FF2B5EF4-FFF2-40B4-BE49-F238E27FC236}">
                <a16:creationId xmlns:a16="http://schemas.microsoft.com/office/drawing/2014/main" id="{4794B8DB-F0C9-4B37-B4AE-21582CD0FA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7" r="38267" b="72475"/>
          <a:stretch/>
        </p:blipFill>
        <p:spPr bwMode="auto">
          <a:xfrm>
            <a:off x="76200" y="2667000"/>
            <a:ext cx="5070593" cy="12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59C02E0-13AD-4F93-99FF-2431B05E7755}"/>
              </a:ext>
            </a:extLst>
          </p:cNvPr>
          <p:cNvSpPr/>
          <p:nvPr/>
        </p:nvSpPr>
        <p:spPr>
          <a:xfrm>
            <a:off x="3886200" y="3124200"/>
            <a:ext cx="1219200" cy="4056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file1.i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(2/8)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24F996F-B96A-4B83-81C8-D6F664AE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159"/>
            <a:ext cx="4756046" cy="48967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Preprocessing</a:t>
            </a:r>
            <a:r>
              <a:rPr lang="en-US" sz="1800" dirty="0"/>
              <a:t>: It is the first stage of compilation. It processes preprocessor directives like include-files, conditional compilation instructions and macros.</a:t>
            </a:r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pic>
        <p:nvPicPr>
          <p:cNvPr id="49" name="Content Placeholder 6" descr="Screen Shot 2017-12-13 at 2.02.37 PM.png">
            <a:extLst>
              <a:ext uri="{FF2B5EF4-FFF2-40B4-BE49-F238E27FC236}">
                <a16:creationId xmlns:a16="http://schemas.microsoft.com/office/drawing/2014/main" id="{4794B8DB-F0C9-4B37-B4AE-21582CD0FA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7" r="38267" b="72475"/>
          <a:stretch/>
        </p:blipFill>
        <p:spPr bwMode="auto">
          <a:xfrm>
            <a:off x="76200" y="2667000"/>
            <a:ext cx="5070593" cy="12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59C02E0-13AD-4F93-99FF-2431B05E7755}"/>
              </a:ext>
            </a:extLst>
          </p:cNvPr>
          <p:cNvSpPr/>
          <p:nvPr/>
        </p:nvSpPr>
        <p:spPr>
          <a:xfrm>
            <a:off x="3886200" y="3124200"/>
            <a:ext cx="1219200" cy="4056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file1.i</a:t>
            </a:r>
          </a:p>
        </p:txBody>
      </p:sp>
      <p:pic>
        <p:nvPicPr>
          <p:cNvPr id="22" name="Picture 21" descr="Screen Shot 2017-12-13 at 4.20.41 PM.png">
            <a:extLst>
              <a:ext uri="{FF2B5EF4-FFF2-40B4-BE49-F238E27FC236}">
                <a16:creationId xmlns:a16="http://schemas.microsoft.com/office/drawing/2014/main" id="{A8946339-13E1-47B7-96BC-6D810EA46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5" y="3962399"/>
            <a:ext cx="5143522" cy="21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499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(3/8)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24F996F-B96A-4B83-81C8-D6F664AE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159"/>
            <a:ext cx="4756046" cy="4896766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Preprocessing</a:t>
            </a:r>
            <a:r>
              <a:rPr lang="en-US" sz="1800" dirty="0"/>
              <a:t>: It is the first stage of compilation. It processes preprocessor directives like include-files, conditional compilation instructions and macros.</a:t>
            </a:r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pic>
        <p:nvPicPr>
          <p:cNvPr id="49" name="Content Placeholder 6" descr="Screen Shot 2017-12-13 at 2.02.37 PM.png">
            <a:extLst>
              <a:ext uri="{FF2B5EF4-FFF2-40B4-BE49-F238E27FC236}">
                <a16:creationId xmlns:a16="http://schemas.microsoft.com/office/drawing/2014/main" id="{4794B8DB-F0C9-4B37-B4AE-21582CD0FA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7" r="38267" b="72475"/>
          <a:stretch/>
        </p:blipFill>
        <p:spPr bwMode="auto">
          <a:xfrm>
            <a:off x="76200" y="2667000"/>
            <a:ext cx="5070593" cy="122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59C02E0-13AD-4F93-99FF-2431B05E7755}"/>
              </a:ext>
            </a:extLst>
          </p:cNvPr>
          <p:cNvSpPr/>
          <p:nvPr/>
        </p:nvSpPr>
        <p:spPr>
          <a:xfrm>
            <a:off x="3886200" y="3124200"/>
            <a:ext cx="1219200" cy="4056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file1.i</a:t>
            </a:r>
          </a:p>
        </p:txBody>
      </p:sp>
      <p:pic>
        <p:nvPicPr>
          <p:cNvPr id="23" name="Picture 22" descr="Screen Shot 2017-12-13 at 4.23.18 PM.png">
            <a:extLst>
              <a:ext uri="{FF2B5EF4-FFF2-40B4-BE49-F238E27FC236}">
                <a16:creationId xmlns:a16="http://schemas.microsoft.com/office/drawing/2014/main" id="{CB23B504-72DD-45A3-887A-D8544A3C0D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3" y="4044289"/>
            <a:ext cx="4927447" cy="14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04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#6: C for Hardware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Code Compilation Process (4/8)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34" name="Down Arrow 5">
            <a:extLst>
              <a:ext uri="{FF2B5EF4-FFF2-40B4-BE49-F238E27FC236}">
                <a16:creationId xmlns:a16="http://schemas.microsoft.com/office/drawing/2014/main" id="{D61D661D-B178-404C-955C-DE1A01F8C7FE}"/>
              </a:ext>
            </a:extLst>
          </p:cNvPr>
          <p:cNvSpPr/>
          <p:nvPr/>
        </p:nvSpPr>
        <p:spPr>
          <a:xfrm>
            <a:off x="7848600" y="1711037"/>
            <a:ext cx="914400" cy="374072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Code Compilation Process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287E36-39D5-4357-BA25-1776697E4927}"/>
              </a:ext>
            </a:extLst>
          </p:cNvPr>
          <p:cNvGrpSpPr/>
          <p:nvPr/>
        </p:nvGrpSpPr>
        <p:grpSpPr>
          <a:xfrm>
            <a:off x="5099806" y="1515972"/>
            <a:ext cx="3220598" cy="4503828"/>
            <a:chOff x="4828185" y="1136125"/>
            <a:chExt cx="3763840" cy="52635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A254F0-3A99-4812-AA90-02CCB9C1F251}"/>
                </a:ext>
              </a:extLst>
            </p:cNvPr>
            <p:cNvSpPr/>
            <p:nvPr/>
          </p:nvSpPr>
          <p:spPr>
            <a:xfrm>
              <a:off x="5429272" y="1136125"/>
              <a:ext cx="2509111" cy="528859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C Program (.c)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4A5421-7CBC-41D1-8477-2A48151DA3EC}"/>
                </a:ext>
              </a:extLst>
            </p:cNvPr>
            <p:cNvSpPr/>
            <p:nvPr/>
          </p:nvSpPr>
          <p:spPr>
            <a:xfrm>
              <a:off x="5529258" y="1643842"/>
              <a:ext cx="2309140" cy="552329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A3BEE1-1456-4098-A8F9-FC20C06784AB}"/>
                </a:ext>
              </a:extLst>
            </p:cNvPr>
            <p:cNvSpPr/>
            <p:nvPr/>
          </p:nvSpPr>
          <p:spPr>
            <a:xfrm>
              <a:off x="5334000" y="2177242"/>
              <a:ext cx="2699654" cy="628438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/>
                <a:t>Preprocessed code (.</a:t>
              </a:r>
              <a:r>
                <a:rPr lang="en-US" sz="1400" dirty="0" err="1"/>
                <a:t>i</a:t>
              </a:r>
              <a:r>
                <a:rPr lang="en-US" sz="1400" dirty="0"/>
                <a:t>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A5FA49-AD05-42BF-8AD6-F627A9AEC0C2}"/>
                </a:ext>
              </a:extLst>
            </p:cNvPr>
            <p:cNvSpPr/>
            <p:nvPr/>
          </p:nvSpPr>
          <p:spPr>
            <a:xfrm>
              <a:off x="5729232" y="2786842"/>
              <a:ext cx="1909192" cy="583317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1EE88E-6716-475D-BB9D-504A813BBDA0}"/>
                </a:ext>
              </a:extLst>
            </p:cNvPr>
            <p:cNvSpPr/>
            <p:nvPr/>
          </p:nvSpPr>
          <p:spPr>
            <a:xfrm>
              <a:off x="5374960" y="3320242"/>
              <a:ext cx="2570754" cy="585471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Assembly code (.asm)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4887BE-29A6-448E-A784-749CF79D2559}"/>
                </a:ext>
              </a:extLst>
            </p:cNvPr>
            <p:cNvSpPr/>
            <p:nvPr/>
          </p:nvSpPr>
          <p:spPr>
            <a:xfrm>
              <a:off x="6035734" y="4841594"/>
              <a:ext cx="1296190" cy="5219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Linker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External libs., etc.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D77BCA-303F-48EA-A16F-FCD47167AA3D}"/>
                </a:ext>
              </a:extLst>
            </p:cNvPr>
            <p:cNvSpPr/>
            <p:nvPr/>
          </p:nvSpPr>
          <p:spPr>
            <a:xfrm>
              <a:off x="5621533" y="5335153"/>
              <a:ext cx="212459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Executable (.hex)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8A885-92D5-43F3-9C29-B9258CB88542}"/>
                </a:ext>
              </a:extLst>
            </p:cNvPr>
            <p:cNvSpPr/>
            <p:nvPr/>
          </p:nvSpPr>
          <p:spPr>
            <a:xfrm>
              <a:off x="5804661" y="3853642"/>
              <a:ext cx="1758333" cy="47453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Assembler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6CE26-C133-48F6-97E2-9D270DC260C3}"/>
                </a:ext>
              </a:extLst>
            </p:cNvPr>
            <p:cNvSpPr/>
            <p:nvPr/>
          </p:nvSpPr>
          <p:spPr>
            <a:xfrm>
              <a:off x="5718105" y="4310842"/>
              <a:ext cx="1931445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Object code (.o)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F34BE6-07FE-431E-9A1C-C819E3913020}"/>
                </a:ext>
              </a:extLst>
            </p:cNvPr>
            <p:cNvSpPr/>
            <p:nvPr/>
          </p:nvSpPr>
          <p:spPr>
            <a:xfrm>
              <a:off x="4828185" y="5867400"/>
              <a:ext cx="3763840" cy="5322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Burn program to hardware and run!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5BF5F5-A9E9-4FA1-AC6B-78416539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4911725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Compilation</a:t>
            </a:r>
            <a:r>
              <a:rPr lang="en-US" sz="1800" b="1" dirty="0"/>
              <a:t>:</a:t>
            </a:r>
            <a:r>
              <a:rPr lang="en-US" sz="1800" dirty="0"/>
              <a:t> It is the second stage. It takes the output of the preprocessor with the source code, and generates assembly source code.</a:t>
            </a:r>
          </a:p>
        </p:txBody>
      </p:sp>
      <p:pic>
        <p:nvPicPr>
          <p:cNvPr id="25" name="Picture 24" descr="Screen Shot 2017-12-13 at 4.26.01 PM.png">
            <a:extLst>
              <a:ext uri="{FF2B5EF4-FFF2-40B4-BE49-F238E27FC236}">
                <a16:creationId xmlns:a16="http://schemas.microsoft.com/office/drawing/2014/main" id="{759A77FD-452C-4ABA-8F45-8D077C55BF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5161550" cy="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58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18059</TotalTime>
  <Words>1322</Words>
  <Application>Microsoft Office PowerPoint</Application>
  <PresentationFormat>On-screen Show (4:3)</PresentationFormat>
  <Paragraphs>314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Lecture #6: C for Hardware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1580</cp:revision>
  <cp:lastPrinted>2017-06-30T03:15:07Z</cp:lastPrinted>
  <dcterms:created xsi:type="dcterms:W3CDTF">1998-09-05T15:03:32Z</dcterms:created>
  <dcterms:modified xsi:type="dcterms:W3CDTF">2019-12-23T01:19:46Z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