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42"/>
  </p:notesMasterIdLst>
  <p:handoutMasterIdLst>
    <p:handoutMasterId r:id="rId43"/>
  </p:handoutMasterIdLst>
  <p:sldIdLst>
    <p:sldId id="256" r:id="rId2"/>
    <p:sldId id="468" r:id="rId3"/>
    <p:sldId id="714" r:id="rId4"/>
    <p:sldId id="638" r:id="rId5"/>
    <p:sldId id="639" r:id="rId6"/>
    <p:sldId id="601" r:id="rId7"/>
    <p:sldId id="604" r:id="rId8"/>
    <p:sldId id="605" r:id="rId9"/>
    <p:sldId id="709" r:id="rId10"/>
    <p:sldId id="710" r:id="rId11"/>
    <p:sldId id="711" r:id="rId12"/>
    <p:sldId id="712" r:id="rId13"/>
    <p:sldId id="606" r:id="rId14"/>
    <p:sldId id="607" r:id="rId15"/>
    <p:sldId id="713" r:id="rId16"/>
    <p:sldId id="608" r:id="rId17"/>
    <p:sldId id="610" r:id="rId18"/>
    <p:sldId id="613" r:id="rId19"/>
    <p:sldId id="643" r:id="rId20"/>
    <p:sldId id="661" r:id="rId21"/>
    <p:sldId id="664" r:id="rId22"/>
    <p:sldId id="665" r:id="rId23"/>
    <p:sldId id="666" r:id="rId24"/>
    <p:sldId id="708" r:id="rId25"/>
    <p:sldId id="699" r:id="rId26"/>
    <p:sldId id="700" r:id="rId27"/>
    <p:sldId id="701" r:id="rId28"/>
    <p:sldId id="702" r:id="rId29"/>
    <p:sldId id="704" r:id="rId30"/>
    <p:sldId id="705" r:id="rId31"/>
    <p:sldId id="667" r:id="rId32"/>
    <p:sldId id="706" r:id="rId33"/>
    <p:sldId id="707" r:id="rId34"/>
    <p:sldId id="715" r:id="rId35"/>
    <p:sldId id="716" r:id="rId36"/>
    <p:sldId id="717" r:id="rId37"/>
    <p:sldId id="718" r:id="rId38"/>
    <p:sldId id="719" r:id="rId39"/>
    <p:sldId id="720" r:id="rId40"/>
    <p:sldId id="308" r:id="rId41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FC5"/>
    <a:srgbClr val="666699"/>
    <a:srgbClr val="FF6600"/>
    <a:srgbClr val="FFFFCC"/>
    <a:srgbClr val="006600"/>
    <a:srgbClr val="CCECFF"/>
    <a:srgbClr val="6699FF"/>
    <a:srgbClr val="0000FF"/>
    <a:srgbClr val="CCFF9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8" autoAdjust="0"/>
    <p:restoredTop sz="91625" autoAdjust="0"/>
  </p:normalViewPr>
  <p:slideViewPr>
    <p:cSldViewPr snapToGrid="0">
      <p:cViewPr varScale="1">
        <p:scale>
          <a:sx n="102" d="100"/>
          <a:sy n="102" d="100"/>
        </p:scale>
        <p:origin x="191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1152" y="7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12/23/2019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2764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7705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3389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8203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4130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0160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312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7631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4473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704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52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3618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94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5072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5864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537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9131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8974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348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2884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71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9740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6577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3454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7894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8637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1531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7720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940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9823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6240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422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44974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006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438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07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458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501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#8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493520" y="3462867"/>
            <a:ext cx="635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latin typeface="Calibri" panose="020F0502020204030204" pitchFamily="34" charset="0"/>
              </a:rPr>
              <a:t>MIPS</a:t>
            </a:r>
          </a:p>
          <a:p>
            <a:pPr algn="ctr"/>
            <a:r>
              <a:rPr lang="en-SG" sz="3200" dirty="0">
                <a:solidFill>
                  <a:srgbClr val="C00000"/>
                </a:solidFill>
                <a:latin typeface="Calibri" panose="020F0502020204030204" pitchFamily="34" charset="0"/>
              </a:rPr>
              <a:t>Part II: More Instructions</a:t>
            </a:r>
            <a:endParaRPr lang="en-US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2.3 </a:t>
            </a:r>
            <a:r>
              <a:rPr lang="en-SG" sz="3600" b="1" dirty="0">
                <a:solidFill>
                  <a:srgbClr val="0000FF"/>
                </a:solidFill>
              </a:rPr>
              <a:t>Load </a:t>
            </a:r>
            <a:r>
              <a:rPr lang="en-SG" sz="3600" dirty="0">
                <a:solidFill>
                  <a:srgbClr val="0000FF"/>
                </a:solidFill>
              </a:rPr>
              <a:t>and</a:t>
            </a:r>
            <a:r>
              <a:rPr lang="en-SG" sz="3600" b="1" dirty="0">
                <a:solidFill>
                  <a:srgbClr val="0000FF"/>
                </a:solidFill>
              </a:rPr>
              <a:t> Store </a:t>
            </a:r>
            <a:r>
              <a:rPr lang="en-SG" sz="3600" dirty="0">
                <a:solidFill>
                  <a:srgbClr val="0000FF"/>
                </a:solidFill>
              </a:rPr>
              <a:t>Instructions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sp>
        <p:nvSpPr>
          <p:cNvPr id="48" name="Rectangle 3">
            <a:extLst>
              <a:ext uri="{FF2B5EF4-FFF2-40B4-BE49-F238E27FC236}">
                <a16:creationId xmlns:a16="http://schemas.microsoft.com/office/drawing/2014/main" id="{94309ED4-84EA-422C-B61C-212CA479C4CA}"/>
              </a:ext>
            </a:extLst>
          </p:cNvPr>
          <p:cNvSpPr txBox="1">
            <a:spLocks noChangeArrowheads="1"/>
          </p:cNvSpPr>
          <p:nvPr/>
        </p:nvSpPr>
        <p:spPr>
          <a:xfrm>
            <a:off x="481914" y="1351005"/>
            <a:ext cx="8229600" cy="5216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dirty="0"/>
              <a:t>Only </a:t>
            </a:r>
            <a:r>
              <a:rPr lang="en-GB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load</a:t>
            </a:r>
            <a:r>
              <a:rPr lang="en-GB" dirty="0"/>
              <a:t> and </a:t>
            </a:r>
            <a:r>
              <a:rPr lang="en-GB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store</a:t>
            </a:r>
            <a:r>
              <a:rPr lang="en-GB" dirty="0"/>
              <a:t> instructions can access data in memory.</a:t>
            </a:r>
          </a:p>
          <a:p>
            <a:pPr marL="358775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dirty="0"/>
              <a:t>Example: Each array element occupies a word.</a:t>
            </a:r>
          </a:p>
          <a:p>
            <a:pPr fontAlgn="auto">
              <a:spcBef>
                <a:spcPct val="300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endParaRPr lang="en-GB" dirty="0"/>
          </a:p>
          <a:p>
            <a:pPr fontAlgn="auto">
              <a:spcBef>
                <a:spcPct val="300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endParaRPr lang="en-GB" dirty="0"/>
          </a:p>
          <a:p>
            <a:pPr fontAlgn="auto">
              <a:spcBef>
                <a:spcPct val="300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endParaRPr lang="en-GB" dirty="0"/>
          </a:p>
          <a:p>
            <a:pPr marL="344487" lvl="1" indent="0" fontAlgn="auto">
              <a:spcBef>
                <a:spcPct val="30000"/>
              </a:spcBef>
              <a:spcAft>
                <a:spcPts val="0"/>
              </a:spcAft>
              <a:buSzPct val="120000"/>
              <a:buFont typeface="Arial" pitchFamily="34" charset="0"/>
              <a:buNone/>
            </a:pPr>
            <a:endParaRPr lang="en-GB" dirty="0"/>
          </a:p>
          <a:p>
            <a:pPr marL="715963" lvl="1" indent="-357188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dirty="0"/>
              <a:t>Each array element occupies a word (4 bytes).</a:t>
            </a: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$s3 </a:t>
            </a:r>
            <a:r>
              <a:rPr lang="en-GB" dirty="0"/>
              <a:t>contains the </a:t>
            </a:r>
            <a:r>
              <a:rPr lang="en-GB" b="1" dirty="0">
                <a:solidFill>
                  <a:srgbClr val="660066"/>
                </a:solidFill>
              </a:rPr>
              <a:t>base address</a:t>
            </a:r>
            <a:r>
              <a:rPr lang="en-GB" dirty="0">
                <a:solidFill>
                  <a:srgbClr val="660066"/>
                </a:solidFill>
              </a:rPr>
              <a:t> </a:t>
            </a:r>
            <a:r>
              <a:rPr lang="en-GB" dirty="0"/>
              <a:t>(address of first element, A[0]) of array A. Variable </a:t>
            </a:r>
            <a:r>
              <a:rPr lang="en-GB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</a:t>
            </a:r>
            <a:r>
              <a:rPr lang="en-GB" dirty="0"/>
              <a:t> is mapped to </a:t>
            </a:r>
            <a:r>
              <a:rPr lang="en-GB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$s2 </a:t>
            </a:r>
            <a:r>
              <a:rPr lang="en-GB" dirty="0"/>
              <a:t>. </a:t>
            </a:r>
          </a:p>
          <a:p>
            <a:pPr marL="358775" indent="-358775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dirty="0"/>
              <a:t>Remember arithmetic operands (for </a:t>
            </a:r>
            <a:r>
              <a:rPr lang="en-GB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GB" dirty="0"/>
              <a:t>) are registers, not memory!</a:t>
            </a:r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45086534-42C5-470A-8B54-4EAE14D62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241293"/>
              </p:ext>
            </p:extLst>
          </p:nvPr>
        </p:nvGraphicFramePr>
        <p:xfrm>
          <a:off x="1015314" y="2722605"/>
          <a:ext cx="6934200" cy="1509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8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55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28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MIPS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528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A[7] = h + A[10];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10000"/>
                        </a:spcBef>
                        <a:buClr>
                          <a:schemeClr val="tx1"/>
                        </a:buClr>
                        <a:buSzPct val="120000"/>
                        <a:buFont typeface="Wingdings" pitchFamily="2" charset="2"/>
                        <a:buNone/>
                      </a:pPr>
                      <a:r>
                        <a:rPr lang="en-GB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GB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lw</a:t>
                      </a:r>
                      <a:r>
                        <a:rPr lang="en-GB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	</a:t>
                      </a:r>
                      <a:r>
                        <a:rPr lang="en-GB" sz="2000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$t0</a:t>
                      </a:r>
                      <a:r>
                        <a:rPr lang="en-GB" sz="20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40(</a:t>
                      </a:r>
                      <a:r>
                        <a:rPr lang="en-GB" sz="20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$s3</a:t>
                      </a:r>
                      <a:r>
                        <a:rPr lang="en-GB" sz="20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</a:p>
                    <a:p>
                      <a:pPr lvl="0" eaLnBrk="1" hangingPunct="1">
                        <a:spcBef>
                          <a:spcPct val="10000"/>
                        </a:spcBef>
                        <a:buClr>
                          <a:schemeClr val="tx1"/>
                        </a:buClr>
                        <a:buSzPct val="120000"/>
                        <a:buFont typeface="Wingdings" pitchFamily="2" charset="2"/>
                        <a:buNone/>
                      </a:pPr>
                      <a:r>
                        <a:rPr lang="en-GB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add 	</a:t>
                      </a:r>
                      <a:r>
                        <a:rPr lang="en-GB" sz="2000" b="1" kern="120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$t0</a:t>
                      </a:r>
                      <a:r>
                        <a:rPr lang="en-GB" sz="20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, </a:t>
                      </a:r>
                      <a:r>
                        <a:rPr lang="en-GB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$s2</a:t>
                      </a:r>
                      <a:r>
                        <a:rPr lang="en-GB" sz="20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, </a:t>
                      </a:r>
                      <a:r>
                        <a:rPr lang="en-GB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$t0</a:t>
                      </a:r>
                    </a:p>
                    <a:p>
                      <a:pPr lvl="0" eaLnBrk="1" hangingPunct="1">
                        <a:spcBef>
                          <a:spcPct val="10000"/>
                        </a:spcBef>
                        <a:buClr>
                          <a:schemeClr val="tx1"/>
                        </a:buClr>
                        <a:buSzPct val="120000"/>
                        <a:buFont typeface="Wingdings" pitchFamily="2" charset="2"/>
                        <a:buNone/>
                      </a:pPr>
                      <a:r>
                        <a:rPr lang="en-GB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GB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sw</a:t>
                      </a:r>
                      <a:r>
                        <a:rPr lang="en-GB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	</a:t>
                      </a:r>
                      <a:r>
                        <a:rPr lang="en-GB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$t0</a:t>
                      </a:r>
                      <a:r>
                        <a:rPr lang="en-GB" sz="20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, 28(</a:t>
                      </a:r>
                      <a:r>
                        <a:rPr lang="en-GB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$s3</a:t>
                      </a:r>
                      <a:r>
                        <a:rPr lang="en-GB" sz="20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001495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2.4 Memory</a:t>
            </a:r>
            <a:r>
              <a:rPr lang="en-SG" sz="3600" b="1" dirty="0">
                <a:solidFill>
                  <a:srgbClr val="0000FF"/>
                </a:solidFill>
              </a:rPr>
              <a:t> </a:t>
            </a:r>
            <a:r>
              <a:rPr lang="en-SG" sz="3600" dirty="0">
                <a:solidFill>
                  <a:srgbClr val="0000FF"/>
                </a:solidFill>
              </a:rPr>
              <a:t>Instructions: Others (1/2)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3319819-4667-41D9-8C95-C54B81EE4D2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74515"/>
            <a:ext cx="8077200" cy="48618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GB" sz="2800" dirty="0"/>
              <a:t>Other than load word (</a:t>
            </a:r>
            <a:r>
              <a:rPr lang="en-GB" sz="2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GB" sz="2800" dirty="0"/>
              <a:t>) and store word (</a:t>
            </a:r>
            <a:r>
              <a:rPr lang="en-GB" sz="2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GB" sz="2800" dirty="0"/>
              <a:t>), there are other variants, example:</a:t>
            </a: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sz="2400" dirty="0"/>
              <a:t>load byte (</a:t>
            </a:r>
            <a:r>
              <a:rPr lang="en-GB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lb</a:t>
            </a:r>
            <a:r>
              <a:rPr lang="en-GB" sz="2400" dirty="0"/>
              <a:t>) </a:t>
            </a: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sz="2400" dirty="0"/>
              <a:t>store byte (</a:t>
            </a:r>
            <a:r>
              <a:rPr lang="en-GB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sb</a:t>
            </a:r>
            <a:r>
              <a:rPr lang="en-GB" sz="2400" dirty="0"/>
              <a:t>)</a:t>
            </a:r>
          </a:p>
          <a:p>
            <a:pPr marL="358775" indent="-358775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GB" sz="2800" dirty="0"/>
              <a:t>Similar in format:</a:t>
            </a:r>
          </a:p>
          <a:p>
            <a:pPr marL="274320" lvl="1" indent="0" fontAlgn="auto">
              <a:spcBef>
                <a:spcPct val="10000"/>
              </a:spcBef>
              <a:spcAft>
                <a:spcPts val="0"/>
              </a:spcAft>
              <a:buClr>
                <a:schemeClr val="tx1"/>
              </a:buClr>
              <a:buSzPct val="100000"/>
              <a:buNone/>
            </a:pPr>
            <a:r>
              <a:rPr lang="en-GB" sz="2400" b="1" dirty="0">
                <a:solidFill>
                  <a:srgbClr val="9900CC"/>
                </a:solidFill>
                <a:latin typeface="Courier New" pitchFamily="49" charset="0"/>
              </a:rPr>
              <a:t>	</a:t>
            </a:r>
            <a:r>
              <a:rPr lang="en-GB" sz="2400" b="1" dirty="0">
                <a:solidFill>
                  <a:srgbClr val="660066"/>
                </a:solidFill>
                <a:latin typeface="Courier New" pitchFamily="49" charset="0"/>
              </a:rPr>
              <a:t>lb</a:t>
            </a:r>
            <a:r>
              <a:rPr lang="en-GB" sz="2400" b="1" dirty="0">
                <a:latin typeface="Courier New" pitchFamily="49" charset="0"/>
              </a:rPr>
              <a:t>  </a:t>
            </a:r>
            <a:r>
              <a:rPr lang="en-GB" sz="2400" b="1" dirty="0">
                <a:solidFill>
                  <a:srgbClr val="C00000"/>
                </a:solidFill>
                <a:latin typeface="Courier New" pitchFamily="49" charset="0"/>
              </a:rPr>
              <a:t>$t1</a:t>
            </a:r>
            <a:r>
              <a:rPr lang="en-GB" sz="2400" b="1" dirty="0">
                <a:latin typeface="Courier New" pitchFamily="49" charset="0"/>
              </a:rPr>
              <a:t>, 12(</a:t>
            </a:r>
            <a:r>
              <a:rPr lang="en-GB" sz="2400" b="1" dirty="0">
                <a:solidFill>
                  <a:srgbClr val="006600"/>
                </a:solidFill>
                <a:latin typeface="Courier New" pitchFamily="49" charset="0"/>
              </a:rPr>
              <a:t>$s3</a:t>
            </a:r>
            <a:r>
              <a:rPr lang="en-GB" sz="2400" b="1" dirty="0">
                <a:latin typeface="Courier New" pitchFamily="49" charset="0"/>
              </a:rPr>
              <a:t>)</a:t>
            </a:r>
          </a:p>
          <a:p>
            <a:pPr marL="274320" lvl="1" indent="0" fontAlgn="auto">
              <a:spcBef>
                <a:spcPct val="10000"/>
              </a:spcBef>
              <a:spcAft>
                <a:spcPts val="0"/>
              </a:spcAft>
              <a:buClr>
                <a:schemeClr val="tx1"/>
              </a:buClr>
              <a:buSzPct val="100000"/>
              <a:buNone/>
            </a:pPr>
            <a:r>
              <a:rPr lang="en-GB" sz="2400" b="1" dirty="0">
                <a:latin typeface="Courier New" pitchFamily="49" charset="0"/>
              </a:rPr>
              <a:t>	</a:t>
            </a:r>
            <a:r>
              <a:rPr lang="en-GB" sz="2400" b="1" dirty="0" err="1">
                <a:solidFill>
                  <a:srgbClr val="660066"/>
                </a:solidFill>
                <a:latin typeface="Courier New" pitchFamily="49" charset="0"/>
              </a:rPr>
              <a:t>sb</a:t>
            </a:r>
            <a:r>
              <a:rPr lang="en-GB" sz="2400" b="1" dirty="0">
                <a:latin typeface="Courier New" pitchFamily="49" charset="0"/>
              </a:rPr>
              <a:t>  </a:t>
            </a:r>
            <a:r>
              <a:rPr lang="en-GB" sz="2400" b="1" dirty="0">
                <a:solidFill>
                  <a:srgbClr val="006600"/>
                </a:solidFill>
                <a:latin typeface="Courier New" pitchFamily="49" charset="0"/>
              </a:rPr>
              <a:t>$t2</a:t>
            </a:r>
            <a:r>
              <a:rPr lang="en-GB" sz="2400" b="1" dirty="0">
                <a:latin typeface="Courier New" pitchFamily="49" charset="0"/>
              </a:rPr>
              <a:t>, 13(</a:t>
            </a:r>
            <a:r>
              <a:rPr lang="en-GB" sz="2400" b="1" dirty="0">
                <a:solidFill>
                  <a:srgbClr val="006600"/>
                </a:solidFill>
                <a:latin typeface="Courier New" pitchFamily="49" charset="0"/>
              </a:rPr>
              <a:t>$s3</a:t>
            </a:r>
            <a:r>
              <a:rPr lang="en-GB" sz="2400" b="1" dirty="0">
                <a:latin typeface="Courier New" pitchFamily="49" charset="0"/>
              </a:rPr>
              <a:t>)</a:t>
            </a:r>
          </a:p>
          <a:p>
            <a:pPr marL="358775" indent="-358775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GB" sz="2800" dirty="0"/>
              <a:t>Similar in working except that one byte, instead of one word, is loaded or stored</a:t>
            </a:r>
          </a:p>
          <a:p>
            <a:pPr marL="715963" lvl="1" indent="-357188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GB" sz="2400" dirty="0"/>
              <a:t>Note that the offset no longer needs to be a multiple of 4</a:t>
            </a:r>
          </a:p>
        </p:txBody>
      </p:sp>
    </p:spTree>
    <p:extLst>
      <p:ext uri="{BB962C8B-B14F-4D97-AF65-F5344CB8AC3E}">
        <p14:creationId xmlns:p14="http://schemas.microsoft.com/office/powerpoint/2010/main" val="9429277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2.4 Memory</a:t>
            </a:r>
            <a:r>
              <a:rPr lang="en-SG" sz="3600" b="1" dirty="0">
                <a:solidFill>
                  <a:srgbClr val="0000FF"/>
                </a:solidFill>
              </a:rPr>
              <a:t> </a:t>
            </a:r>
            <a:r>
              <a:rPr lang="en-SG" sz="3600" dirty="0">
                <a:solidFill>
                  <a:srgbClr val="0000FF"/>
                </a:solidFill>
              </a:rPr>
              <a:t>Instructions: Others (2/2)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00BB150-0A42-42CF-BD60-28A3E7D26796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74515"/>
            <a:ext cx="8229600" cy="4621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sz="2800" dirty="0"/>
              <a:t>MIPS disallows loading/storing unaligned word using </a:t>
            </a:r>
            <a:r>
              <a:rPr lang="en-GB" sz="2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GB" sz="2800" dirty="0"/>
              <a:t>/</a:t>
            </a:r>
            <a:r>
              <a:rPr lang="en-GB" sz="2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GB" sz="2800" dirty="0"/>
              <a:t>:</a:t>
            </a:r>
          </a:p>
          <a:p>
            <a:pPr marL="715963" lvl="1" indent="-441325" fontAlgn="auto"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sz="2400" dirty="0"/>
              <a:t>Pseudo-Instructions </a:t>
            </a:r>
            <a:r>
              <a:rPr lang="en-GB" sz="2400" b="1" i="1" dirty="0"/>
              <a:t>unaligned load word </a:t>
            </a:r>
            <a:r>
              <a:rPr lang="en-GB" sz="2400" dirty="0"/>
              <a:t>(</a:t>
            </a:r>
            <a:r>
              <a:rPr lang="en-GB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ulw</a:t>
            </a:r>
            <a:r>
              <a:rPr lang="en-GB" sz="2400" dirty="0"/>
              <a:t>) and </a:t>
            </a:r>
            <a:r>
              <a:rPr lang="en-GB" sz="2400" b="1" i="1" dirty="0"/>
              <a:t>unaligned store word </a:t>
            </a:r>
            <a:r>
              <a:rPr lang="en-GB" sz="2400" dirty="0"/>
              <a:t>(</a:t>
            </a:r>
            <a:r>
              <a:rPr lang="en-GB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usw</a:t>
            </a:r>
            <a:r>
              <a:rPr lang="en-GB" sz="2400" dirty="0"/>
              <a:t>) are provided for this purpose</a:t>
            </a:r>
          </a:p>
          <a:p>
            <a:pPr marL="358775" indent="-358775" fontAlgn="auto">
              <a:spcBef>
                <a:spcPts val="18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sz="2800" dirty="0"/>
              <a:t>Other memory instructions:</a:t>
            </a: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lh</a:t>
            </a:r>
            <a:r>
              <a:rPr lang="en-GB" sz="2400" dirty="0"/>
              <a:t> and </a:t>
            </a:r>
            <a:r>
              <a:rPr lang="en-GB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sh</a:t>
            </a:r>
            <a:r>
              <a:rPr lang="en-GB" sz="2400" dirty="0"/>
              <a:t>: load halfword and store halfword</a:t>
            </a: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lwl</a:t>
            </a:r>
            <a:r>
              <a:rPr lang="en-GB" sz="2400" dirty="0"/>
              <a:t>, </a:t>
            </a:r>
            <a:r>
              <a:rPr lang="en-GB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lwr</a:t>
            </a:r>
            <a:r>
              <a:rPr lang="en-GB" sz="2400" dirty="0"/>
              <a:t>, </a:t>
            </a:r>
            <a:r>
              <a:rPr lang="en-GB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swl</a:t>
            </a:r>
            <a:r>
              <a:rPr lang="en-GB" sz="2400" dirty="0"/>
              <a:t>, </a:t>
            </a:r>
            <a:r>
              <a:rPr lang="en-GB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swr</a:t>
            </a:r>
            <a:r>
              <a:rPr lang="en-GB" sz="2400" dirty="0"/>
              <a:t>: load word left / right, store word left / right.</a:t>
            </a: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sz="2400" dirty="0"/>
              <a:t>etc…</a:t>
            </a:r>
          </a:p>
        </p:txBody>
      </p:sp>
    </p:spTree>
    <p:extLst>
      <p:ext uri="{BB962C8B-B14F-4D97-AF65-F5344CB8AC3E}">
        <p14:creationId xmlns:p14="http://schemas.microsoft.com/office/powerpoint/2010/main" val="153520563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2.5 Example: Array </a:t>
            </a:r>
            <a:r>
              <a:rPr lang="en-SG" sz="2400" dirty="0">
                <a:solidFill>
                  <a:srgbClr val="0000FF"/>
                </a:solidFill>
              </a:rPr>
              <a:t>(assume 4 bytes per element)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D8EF6CB-F393-4C51-9F3B-D91D4C826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766246"/>
              </p:ext>
            </p:extLst>
          </p:nvPr>
        </p:nvGraphicFramePr>
        <p:xfrm>
          <a:off x="457200" y="1295400"/>
          <a:ext cx="822960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28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 Statement to translate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Variables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Mapping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528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A[3] = h + A[1];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271463" algn="l"/>
                        </a:tabLst>
                      </a:pPr>
                      <a:r>
                        <a:rPr lang="en-US" sz="2400" b="1" dirty="0">
                          <a:latin typeface="Courier New" pitchFamily="49" charset="0"/>
                          <a:cs typeface="Courier New" pitchFamily="49" charset="0"/>
                        </a:rPr>
                        <a:t>	h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>
                          <a:sym typeface="Wingdings" pitchFamily="2" charset="2"/>
                        </a:rPr>
                        <a:t> </a:t>
                      </a:r>
                      <a:r>
                        <a:rPr lang="en-US" sz="2400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$s2</a:t>
                      </a:r>
                    </a:p>
                    <a:p>
                      <a:pPr>
                        <a:tabLst>
                          <a:tab pos="271463" algn="l"/>
                        </a:tabLst>
                      </a:pPr>
                      <a:r>
                        <a:rPr lang="en-US" sz="2400" dirty="0">
                          <a:sym typeface="Wingdings" pitchFamily="2" charset="2"/>
                        </a:rPr>
                        <a:t> 	base of </a:t>
                      </a:r>
                      <a:r>
                        <a:rPr lang="en-US" sz="24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A[]</a:t>
                      </a:r>
                      <a:r>
                        <a:rPr lang="en-US" sz="2400" baseline="0" dirty="0">
                          <a:sym typeface="Wingdings" pitchFamily="2" charset="2"/>
                        </a:rPr>
                        <a:t>  </a:t>
                      </a:r>
                      <a:r>
                        <a:rPr lang="en-US" sz="2400" b="1" kern="120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$s3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4">
            <a:extLst>
              <a:ext uri="{FF2B5EF4-FFF2-40B4-BE49-F238E27FC236}">
                <a16:creationId xmlns:a16="http://schemas.microsoft.com/office/drawing/2014/main" id="{E93D4836-F4D0-4C5E-80B7-2655E2B77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819401"/>
            <a:ext cx="1066800" cy="797504"/>
          </a:xfrm>
          <a:prstGeom prst="rect">
            <a:avLst/>
          </a:prstGeom>
          <a:solidFill>
            <a:srgbClr val="E2F96F"/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B9EB7838-6564-4A7E-8A52-4FF811CCD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616905"/>
            <a:ext cx="1066800" cy="797504"/>
          </a:xfrm>
          <a:prstGeom prst="rect">
            <a:avLst/>
          </a:prstGeom>
          <a:solidFill>
            <a:schemeClr val="folHlink"/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50CD39B0-171E-46EF-8317-B8D49E19C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414409"/>
            <a:ext cx="1066800" cy="797504"/>
          </a:xfrm>
          <a:prstGeom prst="rect">
            <a:avLst/>
          </a:prstGeom>
          <a:solidFill>
            <a:schemeClr val="hlink"/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5D1EE79A-0B02-41A7-AD6C-B28622F60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211913"/>
            <a:ext cx="1066800" cy="797504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199AE22A-BB9F-44C7-A8E4-1495D0E8D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819401"/>
            <a:ext cx="1066800" cy="199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2073E4DE-AF14-488A-995E-3D17D30AE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018777"/>
            <a:ext cx="1066800" cy="199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49CCC6F4-BEDE-4D9A-81BC-7ECC0C31B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218153"/>
            <a:ext cx="1066800" cy="199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65D9185C-3568-42A6-98D6-F9C1C8B1D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417529"/>
            <a:ext cx="1066800" cy="199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CE1DBE90-5CEC-4D0B-A4B1-8107CE635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616905"/>
            <a:ext cx="1066800" cy="199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DBFE83E4-C28B-4B7D-8E83-5C58FEB95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816281"/>
            <a:ext cx="1066800" cy="199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3206D3A8-B0F2-41FD-98CB-D2A06130C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015657"/>
            <a:ext cx="1066800" cy="199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7088C624-A45F-4DD8-A28A-6FD6CFD0E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215033"/>
            <a:ext cx="1066800" cy="199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F9711B18-33D2-4177-B62C-758292F54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414409"/>
            <a:ext cx="1066800" cy="199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" name="Rectangle 17">
            <a:extLst>
              <a:ext uri="{FF2B5EF4-FFF2-40B4-BE49-F238E27FC236}">
                <a16:creationId xmlns:a16="http://schemas.microsoft.com/office/drawing/2014/main" id="{716CD225-3941-4D6F-BE0F-21C6DEE50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613785"/>
            <a:ext cx="1066800" cy="199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" name="Rectangle 18">
            <a:extLst>
              <a:ext uri="{FF2B5EF4-FFF2-40B4-BE49-F238E27FC236}">
                <a16:creationId xmlns:a16="http://schemas.microsoft.com/office/drawing/2014/main" id="{F35B2C17-5F70-439D-930B-5F8144327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813161"/>
            <a:ext cx="1066800" cy="199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" name="Rectangle 19">
            <a:extLst>
              <a:ext uri="{FF2B5EF4-FFF2-40B4-BE49-F238E27FC236}">
                <a16:creationId xmlns:a16="http://schemas.microsoft.com/office/drawing/2014/main" id="{062A1ACA-DE54-426E-8B74-7276CD280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012537"/>
            <a:ext cx="1066800" cy="199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6D9BD2EA-65DA-441D-9E4D-EFE127FFD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211913"/>
            <a:ext cx="1066800" cy="199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1" name="Rectangle 21">
            <a:extLst>
              <a:ext uri="{FF2B5EF4-FFF2-40B4-BE49-F238E27FC236}">
                <a16:creationId xmlns:a16="http://schemas.microsoft.com/office/drawing/2014/main" id="{70166078-E991-4D91-91DB-1F2326722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411289"/>
            <a:ext cx="1066800" cy="199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B044B543-85E1-47D7-8690-C3D8F9E1B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610665"/>
            <a:ext cx="1066800" cy="199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854D6E8F-DEC7-42D6-8432-22E14342C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810041"/>
            <a:ext cx="1066800" cy="199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" name="AutoShape 24">
            <a:extLst>
              <a:ext uri="{FF2B5EF4-FFF2-40B4-BE49-F238E27FC236}">
                <a16:creationId xmlns:a16="http://schemas.microsoft.com/office/drawing/2014/main" id="{D704B9CC-8A56-4B77-A813-D5DEA9072F3E}"/>
              </a:ext>
            </a:extLst>
          </p:cNvPr>
          <p:cNvSpPr>
            <a:spLocks/>
          </p:cNvSpPr>
          <p:nvPr/>
        </p:nvSpPr>
        <p:spPr bwMode="auto">
          <a:xfrm>
            <a:off x="7162800" y="5211913"/>
            <a:ext cx="381000" cy="797504"/>
          </a:xfrm>
          <a:prstGeom prst="rightBrace">
            <a:avLst>
              <a:gd name="adj1" fmla="val 2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" name="AutoShape 25">
            <a:extLst>
              <a:ext uri="{FF2B5EF4-FFF2-40B4-BE49-F238E27FC236}">
                <a16:creationId xmlns:a16="http://schemas.microsoft.com/office/drawing/2014/main" id="{66A99084-5720-46A8-8C5B-FA6462DE8230}"/>
              </a:ext>
            </a:extLst>
          </p:cNvPr>
          <p:cNvSpPr>
            <a:spLocks/>
          </p:cNvSpPr>
          <p:nvPr/>
        </p:nvSpPr>
        <p:spPr bwMode="auto">
          <a:xfrm>
            <a:off x="7162800" y="4414409"/>
            <a:ext cx="381000" cy="797504"/>
          </a:xfrm>
          <a:prstGeom prst="rightBrace">
            <a:avLst>
              <a:gd name="adj1" fmla="val 2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" name="AutoShape 26">
            <a:extLst>
              <a:ext uri="{FF2B5EF4-FFF2-40B4-BE49-F238E27FC236}">
                <a16:creationId xmlns:a16="http://schemas.microsoft.com/office/drawing/2014/main" id="{6825E1AE-C37E-46FB-B81F-E77DB01FFACC}"/>
              </a:ext>
            </a:extLst>
          </p:cNvPr>
          <p:cNvSpPr>
            <a:spLocks/>
          </p:cNvSpPr>
          <p:nvPr/>
        </p:nvSpPr>
        <p:spPr bwMode="auto">
          <a:xfrm>
            <a:off x="7162800" y="3616905"/>
            <a:ext cx="381000" cy="797504"/>
          </a:xfrm>
          <a:prstGeom prst="rightBrace">
            <a:avLst>
              <a:gd name="adj1" fmla="val 2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" name="AutoShape 27">
            <a:extLst>
              <a:ext uri="{FF2B5EF4-FFF2-40B4-BE49-F238E27FC236}">
                <a16:creationId xmlns:a16="http://schemas.microsoft.com/office/drawing/2014/main" id="{1A6E1CA8-F457-45EC-AF7E-40991E7A768C}"/>
              </a:ext>
            </a:extLst>
          </p:cNvPr>
          <p:cNvSpPr>
            <a:spLocks/>
          </p:cNvSpPr>
          <p:nvPr/>
        </p:nvSpPr>
        <p:spPr bwMode="auto">
          <a:xfrm>
            <a:off x="7162800" y="2819401"/>
            <a:ext cx="381000" cy="797504"/>
          </a:xfrm>
          <a:prstGeom prst="rightBrace">
            <a:avLst>
              <a:gd name="adj1" fmla="val 2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" name="Text Box 28">
            <a:extLst>
              <a:ext uri="{FF2B5EF4-FFF2-40B4-BE49-F238E27FC236}">
                <a16:creationId xmlns:a16="http://schemas.microsoft.com/office/drawing/2014/main" id="{D050E82B-F887-46BD-8238-D778D897C3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3175" y="5461133"/>
            <a:ext cx="75693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Verdana" pitchFamily="34" charset="0"/>
              </a:rPr>
              <a:t>A[3]</a:t>
            </a:r>
          </a:p>
        </p:txBody>
      </p:sp>
      <p:sp>
        <p:nvSpPr>
          <p:cNvPr id="39" name="Text Box 29">
            <a:extLst>
              <a:ext uri="{FF2B5EF4-FFF2-40B4-BE49-F238E27FC236}">
                <a16:creationId xmlns:a16="http://schemas.microsoft.com/office/drawing/2014/main" id="{0726E415-F45A-4ACE-9541-7148898B3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3175" y="4663629"/>
            <a:ext cx="75693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Verdana" pitchFamily="34" charset="0"/>
              </a:rPr>
              <a:t>A[2]</a:t>
            </a:r>
          </a:p>
        </p:txBody>
      </p:sp>
      <p:sp>
        <p:nvSpPr>
          <p:cNvPr id="40" name="Text Box 30">
            <a:extLst>
              <a:ext uri="{FF2B5EF4-FFF2-40B4-BE49-F238E27FC236}">
                <a16:creationId xmlns:a16="http://schemas.microsoft.com/office/drawing/2014/main" id="{7BE0677D-5BAD-4E58-97F0-6716A589A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3175" y="3866125"/>
            <a:ext cx="75693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Verdana" pitchFamily="34" charset="0"/>
              </a:rPr>
              <a:t>A[1]</a:t>
            </a:r>
          </a:p>
        </p:txBody>
      </p:sp>
      <p:sp>
        <p:nvSpPr>
          <p:cNvPr id="41" name="Text Box 31">
            <a:extLst>
              <a:ext uri="{FF2B5EF4-FFF2-40B4-BE49-F238E27FC236}">
                <a16:creationId xmlns:a16="http://schemas.microsoft.com/office/drawing/2014/main" id="{C13E1C71-EAE2-460F-B077-37CF79A78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3175" y="3068621"/>
            <a:ext cx="75693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Verdana" pitchFamily="34" charset="0"/>
              </a:rPr>
              <a:t>A[0]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8423B63-A7CB-417F-A818-EA9747F99D74}"/>
              </a:ext>
            </a:extLst>
          </p:cNvPr>
          <p:cNvGrpSpPr/>
          <p:nvPr/>
        </p:nvGrpSpPr>
        <p:grpSpPr>
          <a:xfrm>
            <a:off x="4492516" y="2700871"/>
            <a:ext cx="1603484" cy="400110"/>
            <a:chOff x="4340116" y="2700871"/>
            <a:chExt cx="1603484" cy="400110"/>
          </a:xfrm>
        </p:grpSpPr>
        <p:sp>
          <p:nvSpPr>
            <p:cNvPr id="43" name="Line 32">
              <a:extLst>
                <a:ext uri="{FF2B5EF4-FFF2-40B4-BE49-F238E27FC236}">
                  <a16:creationId xmlns:a16="http://schemas.microsoft.com/office/drawing/2014/main" id="{3421E168-060D-4262-A3E5-8A7D50E0FE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3000" y="2895600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4" name="Text Box 33">
              <a:extLst>
                <a:ext uri="{FF2B5EF4-FFF2-40B4-BE49-F238E27FC236}">
                  <a16:creationId xmlns:a16="http://schemas.microsoft.com/office/drawing/2014/main" id="{414C4513-AABA-498A-B744-301ACDE5D1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0116" y="2700871"/>
              <a:ext cx="646331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$s3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A84BA67-170A-4AC8-B8CB-73E56C02FC27}"/>
              </a:ext>
            </a:extLst>
          </p:cNvPr>
          <p:cNvGrpSpPr/>
          <p:nvPr/>
        </p:nvGrpSpPr>
        <p:grpSpPr>
          <a:xfrm>
            <a:off x="4038600" y="3505200"/>
            <a:ext cx="2018466" cy="400110"/>
            <a:chOff x="3925134" y="4953000"/>
            <a:chExt cx="2018466" cy="400110"/>
          </a:xfrm>
        </p:grpSpPr>
        <p:sp>
          <p:nvSpPr>
            <p:cNvPr id="46" name="Line 34">
              <a:extLst>
                <a:ext uri="{FF2B5EF4-FFF2-40B4-BE49-F238E27FC236}">
                  <a16:creationId xmlns:a16="http://schemas.microsoft.com/office/drawing/2014/main" id="{0202CCFA-9369-487F-8A4E-5B4E7CE0E8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3000" y="5162069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7" name="Text Box 36">
              <a:extLst>
                <a:ext uri="{FF2B5EF4-FFF2-40B4-BE49-F238E27FC236}">
                  <a16:creationId xmlns:a16="http://schemas.microsoft.com/office/drawing/2014/main" id="{183A366D-86FF-48EF-B56A-24973B0668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5134" y="4953000"/>
              <a:ext cx="1107996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4($s3)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2DE69BA-2CE5-4D4C-B73C-320CA076DC6C}"/>
              </a:ext>
            </a:extLst>
          </p:cNvPr>
          <p:cNvGrpSpPr/>
          <p:nvPr/>
        </p:nvGrpSpPr>
        <p:grpSpPr>
          <a:xfrm>
            <a:off x="3886200" y="5105400"/>
            <a:ext cx="2166848" cy="400110"/>
            <a:chOff x="3776752" y="3333690"/>
            <a:chExt cx="2166848" cy="400110"/>
          </a:xfrm>
        </p:grpSpPr>
        <p:sp>
          <p:nvSpPr>
            <p:cNvPr id="49" name="Line 35">
              <a:extLst>
                <a:ext uri="{FF2B5EF4-FFF2-40B4-BE49-F238E27FC236}">
                  <a16:creationId xmlns:a16="http://schemas.microsoft.com/office/drawing/2014/main" id="{09A287E2-794E-47E6-A1EA-34C9B98CC2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3000" y="3517217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0" name="Text Box 37">
              <a:extLst>
                <a:ext uri="{FF2B5EF4-FFF2-40B4-BE49-F238E27FC236}">
                  <a16:creationId xmlns:a16="http://schemas.microsoft.com/office/drawing/2014/main" id="{BBD124F7-5362-4881-A552-47A391F5DE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6752" y="3333690"/>
              <a:ext cx="1261885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12($s3)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714DE0EE-CB55-496A-8A14-8087F0E980B1}"/>
              </a:ext>
            </a:extLst>
          </p:cNvPr>
          <p:cNvSpPr/>
          <p:nvPr/>
        </p:nvSpPr>
        <p:spPr>
          <a:xfrm>
            <a:off x="457200" y="3429000"/>
            <a:ext cx="3352800" cy="2362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2725" indent="-325438">
              <a:lnSpc>
                <a:spcPct val="90000"/>
              </a:lnSpc>
              <a:buClr>
                <a:srgbClr val="CCB400"/>
              </a:buClr>
              <a:buSzPct val="60000"/>
            </a:pPr>
            <a:r>
              <a:rPr lang="en-US" sz="2400" b="1" kern="0" dirty="0" err="1">
                <a:solidFill>
                  <a:srgbClr val="660066"/>
                </a:solidFill>
                <a:latin typeface="Courier New" pitchFamily="49" charset="0"/>
              </a:rPr>
              <a:t>lw</a:t>
            </a:r>
            <a:r>
              <a:rPr lang="en-US" sz="2400" b="1" kern="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2400" b="1" kern="0" dirty="0">
                <a:solidFill>
                  <a:srgbClr val="C00000"/>
                </a:solidFill>
                <a:latin typeface="Courier New" pitchFamily="49" charset="0"/>
              </a:rPr>
              <a:t>$t0</a:t>
            </a:r>
            <a:r>
              <a:rPr lang="en-US" sz="2400" b="1" kern="0" dirty="0">
                <a:solidFill>
                  <a:schemeClr val="tx1"/>
                </a:solidFill>
                <a:latin typeface="Courier New" pitchFamily="49" charset="0"/>
              </a:rPr>
              <a:t>, 4(</a:t>
            </a:r>
            <a:r>
              <a:rPr lang="en-US" sz="2400" b="1" kern="0" dirty="0">
                <a:solidFill>
                  <a:srgbClr val="006600"/>
                </a:solidFill>
                <a:latin typeface="Courier New" pitchFamily="49" charset="0"/>
              </a:rPr>
              <a:t>$s3</a:t>
            </a:r>
            <a:r>
              <a:rPr lang="en-US" sz="2400" b="1" kern="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marL="212725" indent="-325438">
              <a:lnSpc>
                <a:spcPct val="90000"/>
              </a:lnSpc>
              <a:buClr>
                <a:srgbClr val="CCB400"/>
              </a:buClr>
              <a:buSzPct val="60000"/>
            </a:pPr>
            <a:endParaRPr lang="en-US" sz="2400" b="1" kern="0" dirty="0">
              <a:solidFill>
                <a:schemeClr val="tx1"/>
              </a:solidFill>
              <a:latin typeface="Courier New" pitchFamily="49" charset="0"/>
            </a:endParaRPr>
          </a:p>
          <a:p>
            <a:pPr marL="212725" indent="-325438">
              <a:lnSpc>
                <a:spcPct val="90000"/>
              </a:lnSpc>
              <a:buClr>
                <a:srgbClr val="CCB400"/>
              </a:buClr>
              <a:buSzPct val="60000"/>
            </a:pPr>
            <a:r>
              <a:rPr lang="en-US" sz="2400" b="1" kern="0" dirty="0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400" b="1" kern="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2400" b="1" kern="0" dirty="0">
                <a:solidFill>
                  <a:srgbClr val="C00000"/>
                </a:solidFill>
                <a:latin typeface="Courier New" pitchFamily="49" charset="0"/>
              </a:rPr>
              <a:t>$t0</a:t>
            </a:r>
            <a:r>
              <a:rPr lang="en-US" sz="2400" b="1" kern="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2400" b="1" kern="0" dirty="0">
                <a:solidFill>
                  <a:srgbClr val="006600"/>
                </a:solidFill>
                <a:latin typeface="Courier New" pitchFamily="49" charset="0"/>
              </a:rPr>
              <a:t>$s2</a:t>
            </a:r>
            <a:r>
              <a:rPr lang="en-US" sz="2400" b="1" kern="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2400" b="1" kern="0" dirty="0">
                <a:solidFill>
                  <a:srgbClr val="006600"/>
                </a:solidFill>
                <a:latin typeface="Courier New" pitchFamily="49" charset="0"/>
              </a:rPr>
              <a:t>$t0</a:t>
            </a:r>
          </a:p>
          <a:p>
            <a:pPr marL="212725" indent="-325438">
              <a:lnSpc>
                <a:spcPct val="90000"/>
              </a:lnSpc>
              <a:buClr>
                <a:srgbClr val="CCB400"/>
              </a:buClr>
              <a:buSzPct val="60000"/>
            </a:pPr>
            <a:endParaRPr lang="en-US" sz="2400" b="1" kern="0" dirty="0">
              <a:solidFill>
                <a:schemeClr val="tx1"/>
              </a:solidFill>
              <a:latin typeface="Courier New" pitchFamily="49" charset="0"/>
            </a:endParaRPr>
          </a:p>
          <a:p>
            <a:pPr marL="212725" indent="-325438">
              <a:lnSpc>
                <a:spcPct val="90000"/>
              </a:lnSpc>
              <a:buClr>
                <a:srgbClr val="CCB400"/>
              </a:buClr>
              <a:buSzPct val="60000"/>
            </a:pPr>
            <a:r>
              <a:rPr lang="en-US" sz="2400" b="1" kern="0" dirty="0" err="1">
                <a:solidFill>
                  <a:srgbClr val="660066"/>
                </a:solidFill>
                <a:latin typeface="Courier New" pitchFamily="49" charset="0"/>
              </a:rPr>
              <a:t>sw</a:t>
            </a:r>
            <a:r>
              <a:rPr lang="en-US" sz="2400" b="1" kern="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2400" b="1" kern="0" dirty="0">
                <a:solidFill>
                  <a:srgbClr val="006600"/>
                </a:solidFill>
                <a:latin typeface="Courier New" pitchFamily="49" charset="0"/>
              </a:rPr>
              <a:t>$t0</a:t>
            </a:r>
            <a:r>
              <a:rPr lang="en-US" sz="2400" b="1" kern="0" dirty="0">
                <a:solidFill>
                  <a:schemeClr val="tx1"/>
                </a:solidFill>
                <a:latin typeface="Courier New" pitchFamily="49" charset="0"/>
              </a:rPr>
              <a:t>, 12(</a:t>
            </a:r>
            <a:r>
              <a:rPr lang="en-US" sz="2400" b="1" kern="0" dirty="0">
                <a:solidFill>
                  <a:srgbClr val="006600"/>
                </a:solidFill>
                <a:latin typeface="Courier New" pitchFamily="49" charset="0"/>
              </a:rPr>
              <a:t>$s3</a:t>
            </a:r>
            <a:r>
              <a:rPr lang="en-US" sz="2400" b="1" kern="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algn="ctr"/>
            <a:endParaRPr lang="en-US" dirty="0"/>
          </a:p>
        </p:txBody>
      </p:sp>
      <p:sp>
        <p:nvSpPr>
          <p:cNvPr id="52" name="Down Arrow 46">
            <a:extLst>
              <a:ext uri="{FF2B5EF4-FFF2-40B4-BE49-F238E27FC236}">
                <a16:creationId xmlns:a16="http://schemas.microsoft.com/office/drawing/2014/main" id="{B521A237-834C-480B-B069-1EA0FEEFD0C3}"/>
              </a:ext>
            </a:extLst>
          </p:cNvPr>
          <p:cNvSpPr/>
          <p:nvPr/>
        </p:nvSpPr>
        <p:spPr>
          <a:xfrm>
            <a:off x="1219200" y="2286000"/>
            <a:ext cx="609600" cy="106680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1793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2.6 Common Questions: </a:t>
            </a:r>
            <a:r>
              <a:rPr lang="en-SG" sz="3200" b="1" dirty="0">
                <a:solidFill>
                  <a:srgbClr val="0000FF"/>
                </a:solidFill>
              </a:rPr>
              <a:t>Address</a:t>
            </a:r>
            <a:r>
              <a:rPr lang="en-SG" sz="3200" dirty="0">
                <a:solidFill>
                  <a:srgbClr val="0000FF"/>
                </a:solidFill>
              </a:rPr>
              <a:t> vs </a:t>
            </a:r>
            <a:r>
              <a:rPr lang="en-SG" sz="3200" b="1" dirty="0">
                <a:solidFill>
                  <a:srgbClr val="0000FF"/>
                </a:solidFill>
              </a:rPr>
              <a:t>Value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A3F06F9D-6885-4E42-9DAB-D135D29274FF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2570205"/>
            <a:ext cx="8229600" cy="3824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 register can hold any 32-bit number: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The number has </a:t>
            </a:r>
            <a:r>
              <a:rPr lang="en-US" sz="2400" u="sng" dirty="0"/>
              <a:t>no implicit data type</a:t>
            </a:r>
            <a:r>
              <a:rPr lang="en-US" sz="2400" dirty="0"/>
              <a:t> and is interpreted </a:t>
            </a:r>
            <a:r>
              <a:rPr lang="en-US" sz="2400" u="sng" dirty="0"/>
              <a:t>according to the instruction that uses it</a:t>
            </a:r>
          </a:p>
          <a:p>
            <a:pPr marL="358775" indent="-35877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Examples: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$t2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$t1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$t0 </a:t>
            </a:r>
          </a:p>
          <a:p>
            <a:pPr marL="901700" lvl="1" indent="-182563" fontAlgn="auto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</a:pPr>
            <a:r>
              <a:rPr lang="en-US" sz="2400" b="1" dirty="0">
                <a:latin typeface="Courier New" pitchFamily="49" charset="0"/>
                <a:sym typeface="Wingdings" pitchFamily="2" charset="2"/>
              </a:rPr>
              <a:t>	</a:t>
            </a: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  <a:sym typeface="Wingdings" pitchFamily="2" charset="2"/>
              </a:rPr>
              <a:t>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$t0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$t1 </a:t>
            </a:r>
            <a:r>
              <a:rPr lang="en-US" sz="2400" dirty="0"/>
              <a:t>should contain data values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lw</a:t>
            </a:r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$t2</a:t>
            </a:r>
            <a:r>
              <a:rPr lang="en-US" sz="2400" b="1" dirty="0">
                <a:latin typeface="Courier New" pitchFamily="49" charset="0"/>
              </a:rPr>
              <a:t>, 0(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$t0</a:t>
            </a:r>
            <a:r>
              <a:rPr lang="en-US" sz="2400" b="1" dirty="0">
                <a:latin typeface="Courier New" pitchFamily="49" charset="0"/>
              </a:rPr>
              <a:t>)</a:t>
            </a:r>
            <a:endParaRPr lang="en-US" sz="2400" dirty="0"/>
          </a:p>
          <a:p>
            <a:pPr marL="901700" lvl="1" indent="-182563" fontAlgn="auto">
              <a:spcBef>
                <a:spcPts val="0"/>
              </a:spcBef>
              <a:spcAft>
                <a:spcPts val="0"/>
              </a:spcAft>
              <a:buClr>
                <a:srgbClr val="CCB400"/>
              </a:buClr>
              <a:buFont typeface="Arial" pitchFamily="34" charset="0"/>
              <a:buNone/>
            </a:pPr>
            <a:r>
              <a:rPr lang="en-US" sz="2400" dirty="0">
                <a:sym typeface="Wingdings" pitchFamily="2" charset="2"/>
              </a:rPr>
              <a:t>	 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$t0 </a:t>
            </a:r>
            <a:r>
              <a:rPr lang="en-US" sz="2400" dirty="0"/>
              <a:t>should contain a memory address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C440B1-F65C-4ACF-98A0-C67F6994A22E}"/>
              </a:ext>
            </a:extLst>
          </p:cNvPr>
          <p:cNvSpPr/>
          <p:nvPr/>
        </p:nvSpPr>
        <p:spPr>
          <a:xfrm>
            <a:off x="1447800" y="1289221"/>
            <a:ext cx="6248400" cy="9906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spcBef>
                <a:spcPct val="30000"/>
              </a:spcBef>
            </a:pPr>
            <a:r>
              <a:rPr lang="en-US" sz="2800" b="1" dirty="0">
                <a:solidFill>
                  <a:srgbClr val="C00000"/>
                </a:solidFill>
              </a:rPr>
              <a:t>Key concept: </a:t>
            </a:r>
          </a:p>
          <a:p>
            <a:pPr algn="ctr" eaLnBrk="1" hangingPunct="1">
              <a:spcBef>
                <a:spcPct val="30000"/>
              </a:spcBef>
            </a:pPr>
            <a:r>
              <a:rPr lang="en-US" sz="2800" b="1" dirty="0">
                <a:solidFill>
                  <a:schemeClr val="tx1"/>
                </a:solidFill>
              </a:rPr>
              <a:t>Registers do NOT have types</a:t>
            </a:r>
          </a:p>
        </p:txBody>
      </p:sp>
    </p:spTree>
    <p:extLst>
      <p:ext uri="{BB962C8B-B14F-4D97-AF65-F5344CB8AC3E}">
        <p14:creationId xmlns:p14="http://schemas.microsoft.com/office/powerpoint/2010/main" val="39717051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2.6 Common Questions: </a:t>
            </a:r>
            <a:r>
              <a:rPr lang="en-SG" sz="3200" b="1" dirty="0">
                <a:solidFill>
                  <a:srgbClr val="0000FF"/>
                </a:solidFill>
              </a:rPr>
              <a:t>Byte</a:t>
            </a:r>
            <a:r>
              <a:rPr lang="en-SG" sz="3200" dirty="0">
                <a:solidFill>
                  <a:srgbClr val="0000FF"/>
                </a:solidFill>
              </a:rPr>
              <a:t> vs </a:t>
            </a:r>
            <a:r>
              <a:rPr lang="en-SG" sz="3200" b="1" dirty="0">
                <a:solidFill>
                  <a:srgbClr val="0000FF"/>
                </a:solidFill>
              </a:rPr>
              <a:t>Word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D4ADFB-3480-42BC-8535-A6EE9DA5E005}"/>
              </a:ext>
            </a:extLst>
          </p:cNvPr>
          <p:cNvSpPr/>
          <p:nvPr/>
        </p:nvSpPr>
        <p:spPr>
          <a:xfrm>
            <a:off x="1064740" y="1289222"/>
            <a:ext cx="7239000" cy="15240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spcBef>
                <a:spcPct val="30000"/>
              </a:spcBef>
            </a:pPr>
            <a:r>
              <a:rPr lang="en-US" sz="2800" b="1" dirty="0">
                <a:solidFill>
                  <a:srgbClr val="C00000"/>
                </a:solidFill>
              </a:rPr>
              <a:t>Important:</a:t>
            </a:r>
          </a:p>
          <a:p>
            <a:pPr algn="ctr" eaLnBrk="1" hangingPunct="1">
              <a:spcBef>
                <a:spcPct val="30000"/>
              </a:spcBef>
            </a:pPr>
            <a:r>
              <a:rPr lang="en-US" sz="2800" kern="0" dirty="0">
                <a:solidFill>
                  <a:prstClr val="black"/>
                </a:solidFill>
              </a:rPr>
              <a:t>Consecutive </a:t>
            </a:r>
            <a:r>
              <a:rPr lang="en-US" sz="2800" kern="0" dirty="0">
                <a:solidFill>
                  <a:srgbClr val="C00000"/>
                </a:solidFill>
              </a:rPr>
              <a:t>word addresses </a:t>
            </a:r>
            <a:r>
              <a:rPr lang="en-US" sz="2800" kern="0" dirty="0">
                <a:solidFill>
                  <a:prstClr val="black"/>
                </a:solidFill>
              </a:rPr>
              <a:t>in machines with </a:t>
            </a:r>
            <a:r>
              <a:rPr lang="en-US" sz="2800" kern="0" dirty="0">
                <a:solidFill>
                  <a:srgbClr val="660066"/>
                </a:solidFill>
              </a:rPr>
              <a:t>byte-addressing</a:t>
            </a:r>
            <a:r>
              <a:rPr lang="en-US" sz="2800" kern="0" dirty="0">
                <a:solidFill>
                  <a:prstClr val="black"/>
                </a:solidFill>
              </a:rPr>
              <a:t> do not differ by 1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55AE8EC1-CD07-49BF-9FD6-2ED560473A35}"/>
              </a:ext>
            </a:extLst>
          </p:cNvPr>
          <p:cNvSpPr txBox="1">
            <a:spLocks noChangeArrowheads="1"/>
          </p:cNvSpPr>
          <p:nvPr/>
        </p:nvSpPr>
        <p:spPr>
          <a:xfrm>
            <a:off x="569440" y="2929841"/>
            <a:ext cx="8229600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Common error: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Assume that the address of the next word can be found by incrementing the address in a register by 1 instead of by the word size in bytes</a:t>
            </a:r>
          </a:p>
          <a:p>
            <a:pPr marL="358775" indent="-35877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For both </a:t>
            </a: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</a:rPr>
              <a:t>lw</a:t>
            </a:r>
            <a:r>
              <a:rPr lang="en-US" sz="2800" dirty="0"/>
              <a:t> and </a:t>
            </a: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</a:rPr>
              <a:t>sw</a:t>
            </a:r>
            <a:r>
              <a:rPr lang="en-US" sz="2800" b="1" dirty="0">
                <a:latin typeface="Courier New" pitchFamily="49" charset="0"/>
              </a:rPr>
              <a:t>: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The sum of base address and offset must be a multiple of 4 (i.e. to adhere to word boundary)</a:t>
            </a:r>
          </a:p>
        </p:txBody>
      </p:sp>
    </p:spTree>
    <p:extLst>
      <p:ext uri="{BB962C8B-B14F-4D97-AF65-F5344CB8AC3E}">
        <p14:creationId xmlns:p14="http://schemas.microsoft.com/office/powerpoint/2010/main" val="24014062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2.7 Example: Swapping Elements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5E19A8BE-928B-4C81-959E-E51A587A0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596359"/>
            <a:ext cx="33528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4" tIns="26988" rIns="9144" bIns="26988"/>
          <a:lstStyle/>
          <a:p>
            <a:pPr defTabSz="904875" eaLnBrk="0" hangingPunct="0">
              <a:lnSpc>
                <a:spcPts val="2400"/>
              </a:lnSpc>
              <a:tabLst>
                <a:tab pos="452438" algn="l"/>
                <a:tab pos="904875" algn="l"/>
                <a:tab pos="1357313" algn="l"/>
              </a:tabLst>
            </a:pPr>
            <a:endParaRPr lang="en-US" sz="2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6EF073B-75CB-40AC-AAA0-34FD8545C0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067412"/>
              </p:ext>
            </p:extLst>
          </p:nvPr>
        </p:nvGraphicFramePr>
        <p:xfrm>
          <a:off x="381000" y="1234159"/>
          <a:ext cx="8229600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67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 Statement to translate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Variables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Mapping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8730">
                <a:tc>
                  <a:txBody>
                    <a:bodyPr/>
                    <a:lstStyle/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Arial" charset="0"/>
                        </a:rPr>
                        <a:t>swap( </a:t>
                      </a:r>
                      <a:r>
                        <a:rPr kumimoji="0" lang="en-US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Arial" charset="0"/>
                        </a:rPr>
                        <a:t>int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Arial" charset="0"/>
                        </a:rPr>
                        <a:t> v[], </a:t>
                      </a:r>
                      <a:r>
                        <a:rPr kumimoji="0" lang="en-US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Arial" charset="0"/>
                        </a:rPr>
                        <a:t>int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Arial" charset="0"/>
                        </a:rPr>
                        <a:t> k )</a:t>
                      </a: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Arial" charset="0"/>
                        </a:rPr>
                        <a:t>{ </a:t>
                      </a: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Arial" charset="0"/>
                        </a:rPr>
                        <a:t>   </a:t>
                      </a:r>
                      <a:r>
                        <a:rPr kumimoji="0" lang="en-US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Arial" charset="0"/>
                        </a:rPr>
                        <a:t>int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Arial" charset="0"/>
                        </a:rPr>
                        <a:t> temp;</a:t>
                      </a: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Arial" charset="0"/>
                        </a:rPr>
                        <a:t>	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Arial" charset="0"/>
                        </a:rPr>
                        <a:t>temp = v[k]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Arial" charset="0"/>
                      </a:endParaRP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54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Arial" charset="0"/>
                        </a:rPr>
                        <a:t>	v[k] = v[k+1];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Arial" charset="0"/>
                      </a:endParaRP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Arial" charset="0"/>
                        </a:rPr>
                        <a:t>	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Arial" charset="0"/>
                        </a:rPr>
                        <a:t>v[k+1] = temp;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Arial" charset="0"/>
                      </a:endParaRP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Arial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k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>
                          <a:sym typeface="Wingdings" pitchFamily="2" charset="2"/>
                        </a:rPr>
                        <a:t>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$5</a:t>
                      </a:r>
                    </a:p>
                    <a:p>
                      <a:r>
                        <a:rPr lang="en-US" sz="2000" dirty="0">
                          <a:sym typeface="Wingdings" pitchFamily="2" charset="2"/>
                        </a:rPr>
                        <a:t>Base address of 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v[]</a:t>
                      </a:r>
                      <a:r>
                        <a:rPr lang="en-US" sz="2000" baseline="0" dirty="0">
                          <a:sym typeface="Wingdings" pitchFamily="2" charset="2"/>
                        </a:rPr>
                        <a:t>  </a:t>
                      </a:r>
                      <a:r>
                        <a:rPr lang="en-US" sz="2000" b="1" kern="1200" baseline="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$4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temp </a:t>
                      </a:r>
                      <a:r>
                        <a:rPr lang="en-US" sz="2000" baseline="0" dirty="0">
                          <a:sym typeface="Wingdings" pitchFamily="2" charset="2"/>
                        </a:rPr>
                        <a:t> </a:t>
                      </a:r>
                      <a:r>
                        <a:rPr lang="en-US" sz="2000" b="1" kern="1200" baseline="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$15</a:t>
                      </a:r>
                    </a:p>
                    <a:p>
                      <a:endParaRPr lang="en-US" sz="2000" b="1" kern="1200" dirty="0">
                        <a:solidFill>
                          <a:srgbClr val="C000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Rectangle 7">
            <a:extLst>
              <a:ext uri="{FF2B5EF4-FFF2-40B4-BE49-F238E27FC236}">
                <a16:creationId xmlns:a16="http://schemas.microsoft.com/office/drawing/2014/main" id="{391485EE-07F9-4B18-AB2E-4F9E0D83B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053559"/>
            <a:ext cx="3124200" cy="228600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24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swap:</a:t>
            </a:r>
          </a:p>
          <a:p>
            <a:pPr defTabSz="904875" eaLnBrk="0" hangingPunct="0">
              <a:lnSpc>
                <a:spcPts val="24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</a:rPr>
              <a:t>sll</a:t>
            </a:r>
            <a:r>
              <a:rPr lang="en-US" sz="2000" b="1" dirty="0">
                <a:latin typeface="Courier New" pitchFamily="49" charset="0"/>
              </a:rPr>
              <a:t>  $2,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$5</a:t>
            </a:r>
            <a:r>
              <a:rPr lang="en-US" sz="2000" b="1" dirty="0">
                <a:latin typeface="Courier New" pitchFamily="49" charset="0"/>
              </a:rPr>
              <a:t>, 2</a:t>
            </a:r>
          </a:p>
          <a:p>
            <a:pPr defTabSz="904875" eaLnBrk="0" hangingPunct="0">
              <a:lnSpc>
                <a:spcPts val="24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000" b="1" dirty="0">
                <a:latin typeface="Courier New" pitchFamily="49" charset="0"/>
              </a:rPr>
              <a:t>  $2,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$4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$2</a:t>
            </a:r>
          </a:p>
          <a:p>
            <a:pPr defTabSz="904875" eaLnBrk="0" hangingPunct="0">
              <a:lnSpc>
                <a:spcPts val="24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</a:rPr>
              <a:t>lw</a:t>
            </a:r>
            <a:r>
              <a:rPr lang="en-US" sz="2000" b="1" dirty="0">
                <a:latin typeface="Courier New" pitchFamily="49" charset="0"/>
              </a:rPr>
              <a:t>   $15, 0(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$2</a:t>
            </a:r>
            <a:r>
              <a:rPr lang="en-US" sz="2000" b="1" dirty="0">
                <a:latin typeface="Courier New" pitchFamily="49" charset="0"/>
              </a:rPr>
              <a:t>)</a:t>
            </a:r>
          </a:p>
          <a:p>
            <a:pPr defTabSz="904875" eaLnBrk="0" hangingPunct="0">
              <a:lnSpc>
                <a:spcPts val="24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</a:rPr>
              <a:t>lw</a:t>
            </a:r>
            <a:r>
              <a:rPr lang="en-US" sz="2000" b="1" dirty="0">
                <a:latin typeface="Courier New" pitchFamily="49" charset="0"/>
              </a:rPr>
              <a:t>   $16, 4(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$2</a:t>
            </a:r>
            <a:r>
              <a:rPr lang="en-US" sz="2000" b="1" dirty="0">
                <a:latin typeface="Courier New" pitchFamily="49" charset="0"/>
              </a:rPr>
              <a:t>)</a:t>
            </a:r>
          </a:p>
          <a:p>
            <a:pPr defTabSz="904875" eaLnBrk="0" hangingPunct="0">
              <a:lnSpc>
                <a:spcPts val="24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</a:rPr>
              <a:t>sw</a:t>
            </a:r>
            <a:r>
              <a:rPr lang="en-US" sz="2000" b="1" dirty="0">
                <a:latin typeface="Courier New" pitchFamily="49" charset="0"/>
              </a:rPr>
              <a:t>  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$16</a:t>
            </a:r>
            <a:r>
              <a:rPr lang="en-US" sz="2000" b="1" dirty="0">
                <a:latin typeface="Courier New" pitchFamily="49" charset="0"/>
              </a:rPr>
              <a:t>, 0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($2</a:t>
            </a:r>
            <a:r>
              <a:rPr lang="en-US" sz="2000" b="1" dirty="0">
                <a:latin typeface="Courier New" pitchFamily="49" charset="0"/>
              </a:rPr>
              <a:t>)</a:t>
            </a:r>
          </a:p>
          <a:p>
            <a:pPr defTabSz="904875" eaLnBrk="0" hangingPunct="0">
              <a:lnSpc>
                <a:spcPts val="24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</a:rPr>
              <a:t>sw</a:t>
            </a:r>
            <a:r>
              <a:rPr lang="en-US" sz="2000" b="1" dirty="0">
                <a:latin typeface="Courier New" pitchFamily="49" charset="0"/>
              </a:rPr>
              <a:t>  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$15</a:t>
            </a:r>
            <a:r>
              <a:rPr lang="en-US" sz="2000" b="1" dirty="0">
                <a:latin typeface="Courier New" pitchFamily="49" charset="0"/>
              </a:rPr>
              <a:t>, 4(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$2</a:t>
            </a:r>
            <a:r>
              <a:rPr lang="en-US" sz="2000" b="1" dirty="0">
                <a:latin typeface="Courier New" pitchFamily="49" charset="0"/>
              </a:rPr>
              <a:t>)</a:t>
            </a:r>
          </a:p>
        </p:txBody>
      </p:sp>
      <p:sp>
        <p:nvSpPr>
          <p:cNvPr id="15" name="Down Arrow 9">
            <a:extLst>
              <a:ext uri="{FF2B5EF4-FFF2-40B4-BE49-F238E27FC236}">
                <a16:creationId xmlns:a16="http://schemas.microsoft.com/office/drawing/2014/main" id="{D25EC752-8FF2-46B8-859B-820F302C75E6}"/>
              </a:ext>
            </a:extLst>
          </p:cNvPr>
          <p:cNvSpPr/>
          <p:nvPr/>
        </p:nvSpPr>
        <p:spPr>
          <a:xfrm>
            <a:off x="3124200" y="3062959"/>
            <a:ext cx="609600" cy="106680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AB7DBB-1221-4293-8D79-E817E098F6ED}"/>
              </a:ext>
            </a:extLst>
          </p:cNvPr>
          <p:cNvSpPr txBox="1"/>
          <p:nvPr/>
        </p:nvSpPr>
        <p:spPr>
          <a:xfrm>
            <a:off x="4419600" y="2878293"/>
            <a:ext cx="4419600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Example: k = 3; to swap v[3] with v[4].</a:t>
            </a:r>
          </a:p>
          <a:p>
            <a:r>
              <a:rPr lang="en-US" dirty="0"/>
              <a:t>Assume base address of v is 2000.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4691C2-E99B-4C53-B1D5-04CB80EB99A7}"/>
              </a:ext>
            </a:extLst>
          </p:cNvPr>
          <p:cNvSpPr txBox="1"/>
          <p:nvPr/>
        </p:nvSpPr>
        <p:spPr>
          <a:xfrm>
            <a:off x="4419600" y="3524624"/>
            <a:ext cx="4419600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$5</a:t>
            </a:r>
            <a:r>
              <a:rPr lang="en-US" dirty="0">
                <a:sym typeface="Wingdings" panose="05000000000000000000" pitchFamily="2" charset="2"/>
              </a:rPr>
              <a:t> (k)  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$4</a:t>
            </a:r>
            <a:r>
              <a:rPr lang="en-US" dirty="0">
                <a:sym typeface="Wingdings" panose="05000000000000000000" pitchFamily="2" charset="2"/>
              </a:rPr>
              <a:t> (base </a:t>
            </a:r>
            <a:r>
              <a:rPr lang="en-US" dirty="0" err="1">
                <a:sym typeface="Wingdings" panose="05000000000000000000" pitchFamily="2" charset="2"/>
              </a:rPr>
              <a:t>addr</a:t>
            </a:r>
            <a:r>
              <a:rPr lang="en-US" dirty="0">
                <a:sym typeface="Wingdings" panose="05000000000000000000" pitchFamily="2" charset="2"/>
              </a:rPr>
              <a:t>. of v)  2000</a:t>
            </a:r>
          </a:p>
        </p:txBody>
      </p:sp>
      <p:sp>
        <p:nvSpPr>
          <p:cNvPr id="25" name="Text Box 14">
            <a:extLst>
              <a:ext uri="{FF2B5EF4-FFF2-40B4-BE49-F238E27FC236}">
                <a16:creationId xmlns:a16="http://schemas.microsoft.com/office/drawing/2014/main" id="{7DC14A6A-A6EB-416D-B20E-5966171FF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A7E972-A751-42FD-A509-473778B79824}"/>
              </a:ext>
            </a:extLst>
          </p:cNvPr>
          <p:cNvSpPr txBox="1"/>
          <p:nvPr/>
        </p:nvSpPr>
        <p:spPr>
          <a:xfrm>
            <a:off x="840259" y="6415758"/>
            <a:ext cx="7648833" cy="369332"/>
          </a:xfrm>
          <a:prstGeom prst="rect">
            <a:avLst/>
          </a:prstGeom>
          <a:solidFill>
            <a:srgbClr val="E2FFC5"/>
          </a:solidFill>
        </p:spPr>
        <p:txBody>
          <a:bodyPr wrap="square" rtlCol="0">
            <a:spAutoFit/>
          </a:bodyPr>
          <a:lstStyle/>
          <a:p>
            <a:r>
              <a:rPr lang="en-SG" dirty="0"/>
              <a:t>Note: This is simplified and may </a:t>
            </a:r>
            <a:r>
              <a:rPr lang="en-SG" u="sng" dirty="0"/>
              <a:t>not</a:t>
            </a:r>
            <a:r>
              <a:rPr lang="en-SG" dirty="0"/>
              <a:t> be a direct translation of the C code. </a:t>
            </a:r>
          </a:p>
        </p:txBody>
      </p:sp>
    </p:spTree>
    <p:extLst>
      <p:ext uri="{BB962C8B-B14F-4D97-AF65-F5344CB8AC3E}">
        <p14:creationId xmlns:p14="http://schemas.microsoft.com/office/powerpoint/2010/main" val="28027892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 autoUpdateAnimBg="0"/>
      <p:bldP spid="16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Reading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2DF4845-4785-4E8A-8411-37BF4B97365D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9540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Instructions: Language of the Computer</a:t>
            </a: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Read up COD Chapter 2, pages 52-57. (3</a:t>
            </a:r>
            <a:r>
              <a:rPr lang="en-US" sz="2400" baseline="30000" dirty="0"/>
              <a:t>rd</a:t>
            </a:r>
            <a:r>
              <a:rPr lang="en-US" sz="2400" dirty="0"/>
              <a:t> edition)</a:t>
            </a: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Read up COD Section 2.3 (4</a:t>
            </a:r>
            <a:r>
              <a:rPr lang="en-US" sz="2400" baseline="30000" dirty="0"/>
              <a:t>th</a:t>
            </a:r>
            <a:r>
              <a:rPr lang="en-US" sz="2400" dirty="0"/>
              <a:t> edition)</a:t>
            </a:r>
          </a:p>
        </p:txBody>
      </p:sp>
      <p:pic>
        <p:nvPicPr>
          <p:cNvPr id="9" name="Picture 4" descr="MCj04123960000[1]">
            <a:extLst>
              <a:ext uri="{FF2B5EF4-FFF2-40B4-BE49-F238E27FC236}">
                <a16:creationId xmlns:a16="http://schemas.microsoft.com/office/drawing/2014/main" id="{4B2EA012-BB95-488A-8C1D-9C86664BC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4038600"/>
            <a:ext cx="2362200" cy="202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5129013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 Making Decisions (1/2)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8058227-3831-46E7-804D-6C6B3595587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44209"/>
            <a:ext cx="83058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ct val="300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We cover only sequential execution so far:</a:t>
            </a:r>
          </a:p>
          <a:p>
            <a:pPr marL="715963" lvl="1" indent="-357188" fontAlgn="auto">
              <a:spcBef>
                <a:spcPct val="300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Instruction is executed in program order</a:t>
            </a:r>
          </a:p>
          <a:p>
            <a:pPr marL="358775" indent="-358775" fontAlgn="auto">
              <a:spcBef>
                <a:spcPct val="300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To perform general computing tasks, we need to:</a:t>
            </a:r>
          </a:p>
          <a:p>
            <a:pPr marL="715963" lvl="1" indent="-357188" fontAlgn="auto">
              <a:spcBef>
                <a:spcPct val="300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C00000"/>
                </a:solidFill>
              </a:rPr>
              <a:t>Make decisions</a:t>
            </a:r>
          </a:p>
          <a:p>
            <a:pPr marL="715963" lvl="1" indent="-357188" fontAlgn="auto">
              <a:spcBef>
                <a:spcPct val="300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C00000"/>
                </a:solidFill>
              </a:rPr>
              <a:t>Perform iterations </a:t>
            </a:r>
            <a:r>
              <a:rPr lang="en-US" sz="2400" dirty="0"/>
              <a:t>(in later section)</a:t>
            </a:r>
          </a:p>
          <a:p>
            <a:pPr marL="358775" indent="-358775" fontAlgn="auto">
              <a:spcBef>
                <a:spcPct val="300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Decisions making in  high-level language:</a:t>
            </a:r>
          </a:p>
          <a:p>
            <a:pPr marL="715963" lvl="1" indent="-357188" fontAlgn="auto">
              <a:spcBef>
                <a:spcPct val="300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if</a:t>
            </a:r>
            <a:r>
              <a:rPr lang="en-US" sz="2400" dirty="0"/>
              <a:t> and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goto</a:t>
            </a:r>
            <a:r>
              <a:rPr lang="en-US" sz="2400" dirty="0"/>
              <a:t> statements</a:t>
            </a:r>
            <a:endParaRPr lang="en-US" sz="2400" b="1" dirty="0">
              <a:latin typeface="Courier New" pitchFamily="49" charset="0"/>
            </a:endParaRPr>
          </a:p>
          <a:p>
            <a:pPr marL="715963" lvl="1" indent="-357188" fontAlgn="auto">
              <a:spcBef>
                <a:spcPct val="300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MIPS decision making instructions are similar to 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if</a:t>
            </a:r>
            <a:r>
              <a:rPr lang="en-US" sz="2400" dirty="0">
                <a:solidFill>
                  <a:srgbClr val="3333FF"/>
                </a:solidFill>
              </a:rPr>
              <a:t> </a:t>
            </a:r>
            <a:r>
              <a:rPr lang="en-US" sz="2400" dirty="0"/>
              <a:t>statement with a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goto</a:t>
            </a:r>
            <a:endParaRPr lang="en-US" sz="2400" b="1" dirty="0">
              <a:solidFill>
                <a:srgbClr val="660066"/>
              </a:solidFill>
              <a:latin typeface="Courier New" pitchFamily="49" charset="0"/>
            </a:endParaRPr>
          </a:p>
          <a:p>
            <a:pPr marL="1074738" lvl="2" indent="-358775" fontAlgn="auto">
              <a:spcBef>
                <a:spcPct val="300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</a:rPr>
              <a:t>goto</a:t>
            </a:r>
            <a:r>
              <a:rPr lang="en-US" sz="2000" dirty="0">
                <a:solidFill>
                  <a:srgbClr val="3333FF"/>
                </a:solidFill>
              </a:rPr>
              <a:t> </a:t>
            </a:r>
            <a:r>
              <a:rPr lang="en-US" sz="2000" dirty="0"/>
              <a:t>is discouraged in high-level languages but necessary in assembly </a:t>
            </a:r>
            <a:r>
              <a:rPr lang="en-US" sz="2000" dirty="0">
                <a:sym typeface="Wingdings" pitchFamily="2" charset="2"/>
              </a:rPr>
              <a:t></a:t>
            </a:r>
            <a:r>
              <a:rPr lang="en-US" sz="2000" b="1" dirty="0">
                <a:latin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420310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 Making Decisions (2/2)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0D84A6F-8681-4DC7-921F-600D4C51C15D}"/>
              </a:ext>
            </a:extLst>
          </p:cNvPr>
          <p:cNvSpPr txBox="1">
            <a:spLocks noChangeArrowheads="1"/>
          </p:cNvSpPr>
          <p:nvPr/>
        </p:nvSpPr>
        <p:spPr>
          <a:xfrm>
            <a:off x="457199" y="1234158"/>
            <a:ext cx="8501449" cy="5290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Decision-making instructions</a:t>
            </a:r>
          </a:p>
          <a:p>
            <a:pPr marL="715963" lvl="1" indent="-357188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Alter the control flow of the program</a:t>
            </a:r>
          </a:p>
          <a:p>
            <a:pPr marL="715963" lvl="1" indent="-357188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Change the next instruction to be executed</a:t>
            </a:r>
          </a:p>
          <a:p>
            <a:pPr marL="358775" indent="-35877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Two types of decision-making statements in MIPS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/>
              <a:t>Conditional </a:t>
            </a:r>
            <a:r>
              <a:rPr lang="en-US" sz="2400" dirty="0"/>
              <a:t>(branch)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		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</a:rPr>
              <a:t>bne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$t0</a:t>
            </a:r>
            <a:r>
              <a:rPr lang="en-US" b="1" dirty="0">
                <a:latin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$t1</a:t>
            </a:r>
            <a:r>
              <a:rPr lang="en-US" b="1" dirty="0">
                <a:latin typeface="Courier New" pitchFamily="49" charset="0"/>
              </a:rPr>
              <a:t>, label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		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$t0</a:t>
            </a:r>
            <a:r>
              <a:rPr lang="en-US" b="1" dirty="0">
                <a:latin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$t1</a:t>
            </a:r>
            <a:r>
              <a:rPr lang="en-US" b="1" dirty="0">
                <a:latin typeface="Courier New" pitchFamily="49" charset="0"/>
              </a:rPr>
              <a:t>, label</a:t>
            </a:r>
          </a:p>
          <a:p>
            <a:pPr marL="715963" lvl="1" indent="-357188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/>
              <a:t>Unconditional</a:t>
            </a:r>
            <a:r>
              <a:rPr lang="en-US" sz="2400" dirty="0"/>
              <a:t> (jump)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400" b="1" dirty="0">
                <a:solidFill>
                  <a:srgbClr val="0000CC"/>
                </a:solidFill>
                <a:latin typeface="Courier New" pitchFamily="49" charset="0"/>
              </a:rPr>
              <a:t>		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</a:rPr>
              <a:t>j</a:t>
            </a:r>
            <a:r>
              <a:rPr lang="en-US" b="1" dirty="0">
                <a:solidFill>
                  <a:srgbClr val="9900CC"/>
                </a:solidFill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label</a:t>
            </a:r>
          </a:p>
          <a:p>
            <a:pPr marL="358775" indent="-35877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 label is an “anchor” in the assembly code to indicate point of interest, usually as branch target</a:t>
            </a:r>
          </a:p>
          <a:p>
            <a:pPr marL="715963" lvl="1" indent="-357188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C00000"/>
                </a:solidFill>
              </a:rPr>
              <a:t>Labels are </a:t>
            </a:r>
            <a:r>
              <a:rPr lang="en-US" sz="2400" u="sng" dirty="0">
                <a:solidFill>
                  <a:srgbClr val="C00000"/>
                </a:solidFill>
              </a:rPr>
              <a:t>NOT</a:t>
            </a:r>
            <a:r>
              <a:rPr lang="en-US" sz="2400" dirty="0">
                <a:solidFill>
                  <a:srgbClr val="C00000"/>
                </a:solidFill>
              </a:rPr>
              <a:t> instructions!</a:t>
            </a:r>
          </a:p>
        </p:txBody>
      </p:sp>
    </p:spTree>
    <p:extLst>
      <p:ext uri="{BB962C8B-B14F-4D97-AF65-F5344CB8AC3E}">
        <p14:creationId xmlns:p14="http://schemas.microsoft.com/office/powerpoint/2010/main" val="20163549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990600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Lecture #8: MIPS Part 2: More Instructions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5262880"/>
          </a:xfrm>
        </p:spPr>
        <p:txBody>
          <a:bodyPr>
            <a:normAutofit/>
          </a:bodyPr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Memory Organisation (General)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1.1	Memory: Transfer Unit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1.2	Memory: Word Alignment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2"/>
            </a:pPr>
            <a:r>
              <a:rPr lang="en-GB" sz="2800" dirty="0"/>
              <a:t>MIPS Memory Instructions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2.1	Memory Instruction: Load Word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2.2	Memory Instruction: Store Word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2.3 	Load and Store Instructions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2.4	Memory Instruction: Others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2.5	Example: Array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2.6	Common Questions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2.7	Example: Swapping Elements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3.1 Conditional Branch: </a:t>
            </a:r>
            <a:r>
              <a:rPr lang="en-SG" sz="3600" b="1" dirty="0" err="1">
                <a:solidFill>
                  <a:srgbClr val="0000FF"/>
                </a:solidFill>
              </a:rPr>
              <a:t>beq</a:t>
            </a:r>
            <a:r>
              <a:rPr lang="en-SG" sz="3600" dirty="0">
                <a:solidFill>
                  <a:srgbClr val="0000FF"/>
                </a:solidFill>
              </a:rPr>
              <a:t> and </a:t>
            </a:r>
            <a:r>
              <a:rPr lang="en-SG" sz="3600" b="1" dirty="0" err="1">
                <a:solidFill>
                  <a:srgbClr val="0000FF"/>
                </a:solidFill>
              </a:rPr>
              <a:t>bne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63580302-C504-4D07-82A2-09DFB570DEF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34158"/>
            <a:ext cx="8305800" cy="5036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Processor follows the branch only when the condition is satisfied (true)</a:t>
            </a:r>
            <a:endParaRPr lang="en-US" b="1" dirty="0">
              <a:solidFill>
                <a:srgbClr val="3333FF"/>
              </a:solidFill>
              <a:latin typeface="Courier New" pitchFamily="49" charset="0"/>
            </a:endParaRPr>
          </a:p>
          <a:p>
            <a:pPr marL="358775" indent="-35877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$r1</a:t>
            </a:r>
            <a:r>
              <a:rPr lang="en-US" b="1" dirty="0">
                <a:latin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$r2</a:t>
            </a:r>
            <a:r>
              <a:rPr lang="en-US" b="1" dirty="0">
                <a:latin typeface="Courier New" pitchFamily="49" charset="0"/>
              </a:rPr>
              <a:t>, L1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Go to statement labeled </a:t>
            </a:r>
            <a:r>
              <a:rPr lang="en-US" b="1" dirty="0">
                <a:latin typeface="Courier New" pitchFamily="49" charset="0"/>
              </a:rPr>
              <a:t>L1</a:t>
            </a:r>
            <a:r>
              <a:rPr lang="en-US" dirty="0"/>
              <a:t> if the value in register </a:t>
            </a:r>
            <a:r>
              <a:rPr lang="en-US" b="1" dirty="0">
                <a:latin typeface="Courier New" pitchFamily="49" charset="0"/>
              </a:rPr>
              <a:t>$r1</a:t>
            </a:r>
            <a:r>
              <a:rPr lang="en-US" dirty="0"/>
              <a:t> equals the value in register </a:t>
            </a:r>
            <a:r>
              <a:rPr lang="en-US" b="1" dirty="0">
                <a:latin typeface="Courier New" pitchFamily="49" charset="0"/>
              </a:rPr>
              <a:t>$r2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dirty="0"/>
              <a:t> is “</a:t>
            </a:r>
            <a:r>
              <a:rPr lang="en-US" b="1" dirty="0"/>
              <a:t>branch if equal</a:t>
            </a:r>
            <a:r>
              <a:rPr lang="en-US" dirty="0"/>
              <a:t>”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 code: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</a:rPr>
              <a:t>if</a:t>
            </a:r>
            <a:r>
              <a:rPr lang="en-US" b="1" dirty="0">
                <a:latin typeface="Courier New" pitchFamily="49" charset="0"/>
              </a:rPr>
              <a:t> (a == b)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</a:rPr>
              <a:t>goto</a:t>
            </a:r>
            <a:r>
              <a:rPr lang="en-US" b="1" dirty="0">
                <a:latin typeface="Courier New" pitchFamily="49" charset="0"/>
              </a:rPr>
              <a:t> L1</a:t>
            </a:r>
          </a:p>
          <a:p>
            <a:pPr marL="358775" indent="-35877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rgbClr val="660066"/>
                </a:solidFill>
                <a:latin typeface="Courier New" pitchFamily="49" charset="0"/>
              </a:rPr>
              <a:t>bne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$r1</a:t>
            </a:r>
            <a:r>
              <a:rPr lang="en-US" b="1" dirty="0">
                <a:latin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$r2</a:t>
            </a:r>
            <a:r>
              <a:rPr lang="en-US" b="1" dirty="0">
                <a:latin typeface="Courier New" pitchFamily="49" charset="0"/>
              </a:rPr>
              <a:t>, L1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Go to statement labeled </a:t>
            </a:r>
            <a:r>
              <a:rPr lang="en-US" b="1" dirty="0">
                <a:latin typeface="Courier New" pitchFamily="49" charset="0"/>
              </a:rPr>
              <a:t>L1</a:t>
            </a:r>
            <a:r>
              <a:rPr lang="en-US" dirty="0"/>
              <a:t> if the value in register </a:t>
            </a:r>
            <a:r>
              <a:rPr lang="en-US" b="1" dirty="0">
                <a:latin typeface="Courier New" pitchFamily="49" charset="0"/>
              </a:rPr>
              <a:t>$r1</a:t>
            </a:r>
            <a:r>
              <a:rPr lang="en-US" dirty="0"/>
              <a:t> does not equal the value in register </a:t>
            </a:r>
            <a:r>
              <a:rPr lang="en-US" b="1" dirty="0">
                <a:latin typeface="Courier New" pitchFamily="49" charset="0"/>
              </a:rPr>
              <a:t>$r2 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rgbClr val="660066"/>
                </a:solidFill>
                <a:latin typeface="Courier New" pitchFamily="49" charset="0"/>
              </a:rPr>
              <a:t>bne</a:t>
            </a:r>
            <a:r>
              <a:rPr lang="en-US" dirty="0"/>
              <a:t> is “</a:t>
            </a:r>
            <a:r>
              <a:rPr lang="en-US" b="1" dirty="0"/>
              <a:t>branch if not equal</a:t>
            </a:r>
            <a:r>
              <a:rPr lang="en-US" dirty="0"/>
              <a:t>”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 code: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</a:rPr>
              <a:t>if</a:t>
            </a:r>
            <a:r>
              <a:rPr lang="en-US" b="1" dirty="0">
                <a:latin typeface="Courier New" pitchFamily="49" charset="0"/>
              </a:rPr>
              <a:t> (a != b)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</a:rPr>
              <a:t>goto</a:t>
            </a:r>
            <a:r>
              <a:rPr lang="en-US" b="1" dirty="0">
                <a:latin typeface="Courier New" pitchFamily="49" charset="0"/>
              </a:rPr>
              <a:t> L1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66CCCE-C7A9-415C-9F34-B2DB5C75E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205078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3.2 Unconditional Jump: </a:t>
            </a:r>
            <a:r>
              <a:rPr lang="en-SG" sz="3600" b="1" dirty="0">
                <a:solidFill>
                  <a:srgbClr val="0000FF"/>
                </a:solidFill>
              </a:rPr>
              <a:t>j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0BB76F50-AB8A-49F7-8BCD-20C79315D07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74514"/>
            <a:ext cx="8305800" cy="4088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Processor </a:t>
            </a:r>
            <a:r>
              <a:rPr lang="en-US" b="1" dirty="0"/>
              <a:t>always</a:t>
            </a:r>
            <a:r>
              <a:rPr lang="en-US" dirty="0"/>
              <a:t> follows the branch</a:t>
            </a:r>
            <a:endParaRPr lang="en-US" b="1" dirty="0">
              <a:solidFill>
                <a:srgbClr val="3333FF"/>
              </a:solidFill>
              <a:latin typeface="Courier New" pitchFamily="49" charset="0"/>
            </a:endParaRPr>
          </a:p>
          <a:p>
            <a:pPr marL="358775" indent="-35877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660066"/>
                </a:solidFill>
                <a:latin typeface="Courier New" pitchFamily="49" charset="0"/>
              </a:rPr>
              <a:t>j</a:t>
            </a:r>
            <a:r>
              <a:rPr lang="en-US" b="1" dirty="0">
                <a:latin typeface="Courier New" pitchFamily="49" charset="0"/>
              </a:rPr>
              <a:t> L1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Jump to label </a:t>
            </a:r>
            <a:r>
              <a:rPr lang="en-US" b="1" dirty="0">
                <a:latin typeface="Courier New" pitchFamily="49" charset="0"/>
              </a:rPr>
              <a:t>L1</a:t>
            </a:r>
            <a:r>
              <a:rPr lang="en-US" dirty="0"/>
              <a:t> unconditionally</a:t>
            </a:r>
            <a:endParaRPr lang="en-US" b="1" dirty="0">
              <a:latin typeface="Courier New" pitchFamily="49" charset="0"/>
            </a:endParaRP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 code: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</a:rPr>
              <a:t>goto</a:t>
            </a:r>
            <a:r>
              <a:rPr lang="en-US" b="1" dirty="0">
                <a:latin typeface="Courier New" pitchFamily="49" charset="0"/>
              </a:rPr>
              <a:t> L1</a:t>
            </a:r>
          </a:p>
          <a:p>
            <a:pPr marL="358775" indent="-35877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Technically equivalent to such statement</a:t>
            </a:r>
          </a:p>
          <a:p>
            <a:pPr lvl="1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	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$s0</a:t>
            </a:r>
            <a:r>
              <a:rPr lang="en-US" b="1" dirty="0">
                <a:latin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$s0</a:t>
            </a:r>
            <a:r>
              <a:rPr lang="en-US" b="1" dirty="0">
                <a:latin typeface="Courier New" pitchFamily="49" charset="0"/>
              </a:rPr>
              <a:t>, L1</a:t>
            </a:r>
            <a:r>
              <a:rPr lang="en-US" b="1" dirty="0">
                <a:solidFill>
                  <a:srgbClr val="9900CC"/>
                </a:solidFill>
                <a:latin typeface="Courier New" pitchFamily="49" charset="0"/>
              </a:rPr>
              <a:t/>
            </a:r>
            <a:br>
              <a:rPr lang="en-US" b="1" dirty="0">
                <a:solidFill>
                  <a:srgbClr val="9900CC"/>
                </a:solidFill>
                <a:latin typeface="Courier New" pitchFamily="49" charset="0"/>
              </a:rPr>
            </a:br>
            <a:endParaRPr lang="en-US" b="1" dirty="0">
              <a:solidFill>
                <a:srgbClr val="9900CC"/>
              </a:solidFill>
              <a:latin typeface="Courier New" pitchFamily="49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94274-B727-4F34-B657-C211C3FC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2943678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3.3 IF statement (1/2)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C7D09834-E5AA-4555-8BF5-7539B12A0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5080356"/>
            <a:ext cx="8229600" cy="1447799"/>
          </a:xfrm>
        </p:spPr>
        <p:txBody>
          <a:bodyPr>
            <a:normAutofit fontScale="92500"/>
          </a:bodyPr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Two equivalent translations:</a:t>
            </a:r>
          </a:p>
          <a:p>
            <a:pPr marL="715963" lvl="1" indent="-35718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one on the right is more efficient</a:t>
            </a:r>
          </a:p>
          <a:p>
            <a:pPr marL="444500" indent="-444500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Common technique: Invert the condition for shorter code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36182BB-8A4B-445C-8082-06A05BE8F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499169"/>
              </p:ext>
            </p:extLst>
          </p:nvPr>
        </p:nvGraphicFramePr>
        <p:xfrm>
          <a:off x="588738" y="1295400"/>
          <a:ext cx="8229600" cy="1922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 Statement to translate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Variables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Mapping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6638">
                <a:tc>
                  <a:txBody>
                    <a:bodyPr/>
                    <a:lstStyle/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1800" b="1" dirty="0">
                          <a:solidFill>
                            <a:srgbClr val="660066"/>
                          </a:solidFill>
                          <a:latin typeface="Courier New" pitchFamily="49" charset="0"/>
                        </a:rPr>
                        <a:t>if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(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== j) </a:t>
                      </a: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f = g + h;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itchFamily="49" charset="0"/>
                        </a:rPr>
                        <a:t>f </a:t>
                      </a:r>
                      <a:r>
                        <a:rPr lang="en-US" sz="1800" dirty="0">
                          <a:sym typeface="Wingdings" pitchFamily="2" charset="2"/>
                        </a:rPr>
                        <a:t> </a:t>
                      </a:r>
                      <a:r>
                        <a:rPr lang="en-US" sz="1800" b="1" dirty="0">
                          <a:latin typeface="Courier New" pitchFamily="49" charset="0"/>
                        </a:rPr>
                        <a:t>$s0</a:t>
                      </a:r>
                      <a:endParaRPr lang="en-US" sz="1800" b="1" dirty="0">
                        <a:latin typeface="+mn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itchFamily="49" charset="0"/>
                        </a:rPr>
                        <a:t>g </a:t>
                      </a:r>
                      <a:r>
                        <a:rPr lang="en-US" sz="1800" dirty="0">
                          <a:sym typeface="Wingdings" pitchFamily="2" charset="2"/>
                        </a:rPr>
                        <a:t> </a:t>
                      </a:r>
                      <a:r>
                        <a:rPr lang="en-US" sz="1800" b="1" dirty="0">
                          <a:latin typeface="Courier New" pitchFamily="49" charset="0"/>
                          <a:sym typeface="Wingdings" pitchFamily="2" charset="2"/>
                        </a:rPr>
                        <a:t>$s1</a:t>
                      </a:r>
                      <a:endParaRPr lang="en-US" sz="1800" b="1" dirty="0">
                        <a:latin typeface="+mn-lt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itchFamily="49" charset="0"/>
                          <a:sym typeface="Wingdings" pitchFamily="2" charset="2"/>
                        </a:rPr>
                        <a:t>h</a:t>
                      </a:r>
                      <a:r>
                        <a:rPr lang="en-US" sz="1800" b="1" baseline="0" dirty="0">
                          <a:latin typeface="Courier New" pitchFamily="49" charset="0"/>
                          <a:sym typeface="Wingdings" pitchFamily="2" charset="2"/>
                        </a:rPr>
                        <a:t>  </a:t>
                      </a:r>
                      <a:r>
                        <a:rPr lang="en-US" sz="1800" b="1" dirty="0">
                          <a:latin typeface="Courier New" pitchFamily="49" charset="0"/>
                          <a:sym typeface="Wingdings" pitchFamily="2" charset="2"/>
                        </a:rPr>
                        <a:t>$s2</a:t>
                      </a:r>
                      <a:endParaRPr lang="en-US" sz="1800" b="1" dirty="0">
                        <a:latin typeface="+mn-lt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latin typeface="Courier New" pitchFamily="49" charset="0"/>
                          <a:sym typeface="Wingdings" pitchFamily="2" charset="2"/>
                        </a:rPr>
                        <a:t>i</a:t>
                      </a:r>
                      <a:r>
                        <a:rPr lang="en-US" sz="1800" b="1" baseline="0" dirty="0">
                          <a:latin typeface="Courier New" pitchFamily="49" charset="0"/>
                          <a:sym typeface="Wingdings" pitchFamily="2" charset="2"/>
                        </a:rPr>
                        <a:t>  </a:t>
                      </a:r>
                      <a:r>
                        <a:rPr lang="en-US" sz="1800" b="1" dirty="0">
                          <a:latin typeface="Courier New" pitchFamily="49" charset="0"/>
                          <a:sym typeface="Wingdings" pitchFamily="2" charset="2"/>
                        </a:rPr>
                        <a:t>$s3</a:t>
                      </a:r>
                      <a:endParaRPr lang="en-US" sz="1800" b="1" dirty="0">
                        <a:latin typeface="+mn-lt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itchFamily="49" charset="0"/>
                          <a:sym typeface="Wingdings" pitchFamily="2" charset="2"/>
                        </a:rPr>
                        <a:t>j</a:t>
                      </a:r>
                      <a:r>
                        <a:rPr lang="en-US" sz="1800" b="1" baseline="0" dirty="0">
                          <a:latin typeface="Courier New" pitchFamily="49" charset="0"/>
                          <a:sym typeface="Wingdings" pitchFamily="2" charset="2"/>
                        </a:rPr>
                        <a:t>  </a:t>
                      </a:r>
                      <a:r>
                        <a:rPr lang="en-US" sz="1800" b="1" dirty="0">
                          <a:latin typeface="Courier New" pitchFamily="49" charset="0"/>
                          <a:sym typeface="Wingdings" pitchFamily="2" charset="2"/>
                        </a:rPr>
                        <a:t>$s4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5BBED004-FAE1-4AB1-85CE-05FB39EF4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7338" y="3581400"/>
            <a:ext cx="3962400" cy="1219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marL="212725" indent="-325438">
              <a:spcBef>
                <a:spcPct val="50000"/>
              </a:spcBef>
              <a:buClr>
                <a:srgbClr val="CCB400"/>
              </a:buClr>
              <a:buSzPct val="60000"/>
            </a:pPr>
            <a:r>
              <a:rPr lang="en-US" sz="2000" b="1" kern="0" dirty="0">
                <a:solidFill>
                  <a:srgbClr val="9900CC"/>
                </a:solidFill>
                <a:latin typeface="Courier New" pitchFamily="49" charset="0"/>
                <a:cs typeface="Arial"/>
                <a:sym typeface="Wingdings" pitchFamily="2" charset="2"/>
              </a:rPr>
              <a:t>		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ourier New" pitchFamily="49" charset="0"/>
                <a:cs typeface="Arial"/>
                <a:sym typeface="Wingdings" pitchFamily="2" charset="2"/>
              </a:rPr>
              <a:t>bne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Arial"/>
                <a:sym typeface="Wingdings" pitchFamily="2" charset="2"/>
              </a:rPr>
              <a:t>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cs typeface="Arial"/>
                <a:sym typeface="Wingdings" pitchFamily="2" charset="2"/>
              </a:rPr>
              <a:t>$s3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Arial"/>
                <a:sym typeface="Wingdings" pitchFamily="2" charset="2"/>
              </a:rPr>
              <a:t>, </a:t>
            </a:r>
            <a:r>
              <a:rPr lang="en-US" sz="2000" b="1" kern="0" dirty="0">
                <a:solidFill>
                  <a:srgbClr val="006600"/>
                </a:solidFill>
                <a:latin typeface="Courier New" pitchFamily="49" charset="0"/>
                <a:cs typeface="Arial"/>
                <a:sym typeface="Wingdings" pitchFamily="2" charset="2"/>
              </a:rPr>
              <a:t>$s4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Arial"/>
                <a:sym typeface="Wingdings" pitchFamily="2" charset="2"/>
              </a:rPr>
              <a:t>, Exit</a:t>
            </a:r>
          </a:p>
          <a:p>
            <a:pPr marL="212725" indent="-325438">
              <a:spcBef>
                <a:spcPct val="10000"/>
              </a:spcBef>
              <a:buClr>
                <a:srgbClr val="CCB400"/>
              </a:buClr>
              <a:buSzPct val="60000"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Arial"/>
              </a:rPr>
              <a:t>      </a:t>
            </a:r>
            <a:r>
              <a:rPr lang="en-US" sz="2000" b="1" kern="0" dirty="0">
                <a:solidFill>
                  <a:srgbClr val="660066"/>
                </a:solidFill>
                <a:latin typeface="Courier New" pitchFamily="49" charset="0"/>
                <a:cs typeface="Arial"/>
                <a:sym typeface="Wingdings" pitchFamily="2" charset="2"/>
              </a:rPr>
              <a:t>add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Arial"/>
              </a:rPr>
              <a:t>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cs typeface="Arial"/>
              </a:rPr>
              <a:t>$s0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Arial"/>
              </a:rPr>
              <a:t>, </a:t>
            </a:r>
            <a:r>
              <a:rPr lang="en-US" sz="2000" b="1" kern="0" dirty="0">
                <a:solidFill>
                  <a:srgbClr val="006600"/>
                </a:solidFill>
                <a:latin typeface="Courier New" pitchFamily="49" charset="0"/>
                <a:cs typeface="Arial"/>
                <a:sym typeface="Wingdings" pitchFamily="2" charset="2"/>
              </a:rPr>
              <a:t>$s1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Arial"/>
              </a:rPr>
              <a:t>, </a:t>
            </a:r>
            <a:r>
              <a:rPr lang="en-US" sz="2000" b="1" kern="0" dirty="0">
                <a:solidFill>
                  <a:srgbClr val="006600"/>
                </a:solidFill>
                <a:latin typeface="Courier New" pitchFamily="49" charset="0"/>
                <a:cs typeface="Arial"/>
                <a:sym typeface="Wingdings" pitchFamily="2" charset="2"/>
              </a:rPr>
              <a:t>$s2</a:t>
            </a:r>
          </a:p>
          <a:p>
            <a:pPr marL="212725" indent="-325438">
              <a:spcBef>
                <a:spcPct val="10000"/>
              </a:spcBef>
              <a:buClr>
                <a:srgbClr val="CCB400"/>
              </a:buClr>
              <a:buSzPct val="60000"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Arial"/>
              </a:rPr>
              <a:t>Exit: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B79372-3347-44B0-BC93-D354C1499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338" y="3505200"/>
            <a:ext cx="3733800" cy="1447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2000" b="1" dirty="0">
                <a:solidFill>
                  <a:srgbClr val="9900CC"/>
                </a:solidFill>
                <a:latin typeface="Courier New" pitchFamily="49" charset="0"/>
              </a:rPr>
              <a:t>	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$s3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$s4</a:t>
            </a:r>
            <a:r>
              <a:rPr lang="en-US" sz="2000" b="1" dirty="0">
                <a:latin typeface="Courier New" pitchFamily="49" charset="0"/>
              </a:rPr>
              <a:t>, L1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j</a:t>
            </a:r>
            <a:r>
              <a:rPr lang="en-US" sz="2000" b="1" dirty="0">
                <a:latin typeface="Courier New" pitchFamily="49" charset="0"/>
              </a:rPr>
              <a:t>   Exit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L1: 	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$s0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$s1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$s2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Exit: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itchFamily="49" charset="0"/>
              <a:cs typeface="Arial"/>
            </a:endParaRPr>
          </a:p>
        </p:txBody>
      </p:sp>
      <p:sp>
        <p:nvSpPr>
          <p:cNvPr id="22" name="Down Arrow 11">
            <a:extLst>
              <a:ext uri="{FF2B5EF4-FFF2-40B4-BE49-F238E27FC236}">
                <a16:creationId xmlns:a16="http://schemas.microsoft.com/office/drawing/2014/main" id="{D7A260B0-72B0-46DC-A49E-2EFEAFDF1825}"/>
              </a:ext>
            </a:extLst>
          </p:cNvPr>
          <p:cNvSpPr/>
          <p:nvPr/>
        </p:nvSpPr>
        <p:spPr>
          <a:xfrm>
            <a:off x="664938" y="2971800"/>
            <a:ext cx="381000" cy="68580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12">
            <a:extLst>
              <a:ext uri="{FF2B5EF4-FFF2-40B4-BE49-F238E27FC236}">
                <a16:creationId xmlns:a16="http://schemas.microsoft.com/office/drawing/2014/main" id="{884D19C8-FC4C-47C1-B402-BAC81E0F37BE}"/>
              </a:ext>
            </a:extLst>
          </p:cNvPr>
          <p:cNvSpPr/>
          <p:nvPr/>
        </p:nvSpPr>
        <p:spPr>
          <a:xfrm rot="19210666">
            <a:off x="4269345" y="2938057"/>
            <a:ext cx="381000" cy="68580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13B79164-A9B2-4D18-AF60-6776FA62C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35352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 autoUpdateAnimBg="0"/>
      <p:bldP spid="20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3.3 IF statement (2/2)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CB50E088-7595-4650-98E4-23870138E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5483481"/>
            <a:ext cx="4495791" cy="657824"/>
          </a:xfrm>
        </p:spPr>
        <p:txBody>
          <a:bodyPr>
            <a:normAutofit/>
          </a:bodyPr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Question: Rewrite with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dirty="0"/>
              <a:t>?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87925C6-DE83-4C7E-990B-4C36DBC454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589689"/>
              </p:ext>
            </p:extLst>
          </p:nvPr>
        </p:nvGraphicFramePr>
        <p:xfrm>
          <a:off x="457200" y="1234159"/>
          <a:ext cx="8229600" cy="1922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 Statement to translate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Variables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Mapping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6638">
                <a:tc>
                  <a:txBody>
                    <a:bodyPr/>
                    <a:lstStyle/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1800" b="1" dirty="0">
                          <a:solidFill>
                            <a:srgbClr val="660066"/>
                          </a:solidFill>
                          <a:latin typeface="Courier New" pitchFamily="49" charset="0"/>
                        </a:rPr>
                        <a:t>if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== j) </a:t>
                      </a: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f = g + h;</a:t>
                      </a:r>
                      <a:b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</a:br>
                      <a:r>
                        <a:rPr lang="en-US" sz="1800" b="1" kern="1200" dirty="0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else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f = g - h;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itchFamily="49" charset="0"/>
                        </a:rPr>
                        <a:t>f </a:t>
                      </a:r>
                      <a:r>
                        <a:rPr lang="en-US" sz="1800" dirty="0">
                          <a:sym typeface="Wingdings" pitchFamily="2" charset="2"/>
                        </a:rPr>
                        <a:t> </a:t>
                      </a:r>
                      <a:r>
                        <a:rPr lang="en-US" sz="1800" b="1" dirty="0">
                          <a:latin typeface="Courier New" pitchFamily="49" charset="0"/>
                        </a:rPr>
                        <a:t>$s0</a:t>
                      </a:r>
                      <a:endParaRPr lang="en-US" sz="1800" b="1" dirty="0">
                        <a:latin typeface="+mn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itchFamily="49" charset="0"/>
                        </a:rPr>
                        <a:t>g </a:t>
                      </a:r>
                      <a:r>
                        <a:rPr lang="en-US" sz="1800" dirty="0">
                          <a:sym typeface="Wingdings" pitchFamily="2" charset="2"/>
                        </a:rPr>
                        <a:t> </a:t>
                      </a:r>
                      <a:r>
                        <a:rPr lang="en-US" sz="1800" b="1" dirty="0">
                          <a:latin typeface="Courier New" pitchFamily="49" charset="0"/>
                          <a:sym typeface="Wingdings" pitchFamily="2" charset="2"/>
                        </a:rPr>
                        <a:t>$s1</a:t>
                      </a:r>
                      <a:endParaRPr lang="en-US" sz="1800" b="1" dirty="0">
                        <a:latin typeface="+mn-lt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itchFamily="49" charset="0"/>
                          <a:sym typeface="Wingdings" pitchFamily="2" charset="2"/>
                        </a:rPr>
                        <a:t>h</a:t>
                      </a:r>
                      <a:r>
                        <a:rPr lang="en-US" sz="1800" b="1" baseline="0" dirty="0">
                          <a:latin typeface="Courier New" pitchFamily="49" charset="0"/>
                          <a:sym typeface="Wingdings" pitchFamily="2" charset="2"/>
                        </a:rPr>
                        <a:t>  </a:t>
                      </a:r>
                      <a:r>
                        <a:rPr lang="en-US" sz="1800" b="1" dirty="0">
                          <a:latin typeface="Courier New" pitchFamily="49" charset="0"/>
                          <a:sym typeface="Wingdings" pitchFamily="2" charset="2"/>
                        </a:rPr>
                        <a:t>$s2</a:t>
                      </a:r>
                      <a:endParaRPr lang="en-US" sz="1800" b="1" dirty="0">
                        <a:latin typeface="+mn-lt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latin typeface="Courier New" pitchFamily="49" charset="0"/>
                          <a:sym typeface="Wingdings" pitchFamily="2" charset="2"/>
                        </a:rPr>
                        <a:t>i</a:t>
                      </a:r>
                      <a:r>
                        <a:rPr lang="en-US" sz="1800" b="1" baseline="0" dirty="0">
                          <a:latin typeface="Courier New" pitchFamily="49" charset="0"/>
                          <a:sym typeface="Wingdings" pitchFamily="2" charset="2"/>
                        </a:rPr>
                        <a:t>  </a:t>
                      </a:r>
                      <a:r>
                        <a:rPr lang="en-US" sz="1800" b="1" dirty="0">
                          <a:latin typeface="Courier New" pitchFamily="49" charset="0"/>
                          <a:sym typeface="Wingdings" pitchFamily="2" charset="2"/>
                        </a:rPr>
                        <a:t>$s3</a:t>
                      </a:r>
                      <a:endParaRPr lang="en-US" sz="1800" b="1" dirty="0">
                        <a:latin typeface="+mn-lt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itchFamily="49" charset="0"/>
                          <a:sym typeface="Wingdings" pitchFamily="2" charset="2"/>
                        </a:rPr>
                        <a:t>j</a:t>
                      </a:r>
                      <a:r>
                        <a:rPr lang="en-US" sz="1800" b="1" baseline="0" dirty="0">
                          <a:latin typeface="Courier New" pitchFamily="49" charset="0"/>
                          <a:sym typeface="Wingdings" pitchFamily="2" charset="2"/>
                        </a:rPr>
                        <a:t>  </a:t>
                      </a:r>
                      <a:r>
                        <a:rPr lang="en-US" sz="1800" b="1" dirty="0">
                          <a:latin typeface="Courier New" pitchFamily="49" charset="0"/>
                          <a:sym typeface="Wingdings" pitchFamily="2" charset="2"/>
                        </a:rPr>
                        <a:t>$s4</a:t>
                      </a:r>
                      <a:endParaRPr lang="en-US" sz="2400" b="1" kern="1200" dirty="0">
                        <a:solidFill>
                          <a:srgbClr val="C000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D346894A-AE9B-437A-8666-23FEAF64C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443959"/>
            <a:ext cx="4114800" cy="1752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000" b="1" dirty="0">
                <a:solidFill>
                  <a:srgbClr val="9900CC"/>
                </a:solidFill>
                <a:latin typeface="Courier New" pitchFamily="49" charset="0"/>
              </a:rPr>
              <a:t>	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  <a:sym typeface="Wingdings" pitchFamily="2" charset="2"/>
              </a:rPr>
              <a:t>bne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  <a:sym typeface="Wingdings" pitchFamily="2" charset="2"/>
              </a:rPr>
              <a:t>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sym typeface="Wingdings" pitchFamily="2" charset="2"/>
              </a:rPr>
              <a:t>$s3</a:t>
            </a:r>
            <a:r>
              <a:rPr lang="en-US" sz="2000" b="1" dirty="0">
                <a:latin typeface="Courier New" pitchFamily="49" charset="0"/>
                <a:sym typeface="Wingdings" pitchFamily="2" charset="2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sym typeface="Wingdings" pitchFamily="2" charset="2"/>
              </a:rPr>
              <a:t>$s4</a:t>
            </a:r>
            <a:r>
              <a:rPr lang="en-US" sz="2000" b="1" dirty="0">
                <a:latin typeface="Courier New" pitchFamily="49" charset="0"/>
                <a:sym typeface="Wingdings" pitchFamily="2" charset="2"/>
              </a:rPr>
              <a:t>, Else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sym typeface="Wingdings" pitchFamily="2" charset="2"/>
              </a:rPr>
              <a:t>       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$s0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sym typeface="Wingdings" pitchFamily="2" charset="2"/>
              </a:rPr>
              <a:t>$s1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sym typeface="Wingdings" pitchFamily="2" charset="2"/>
              </a:rPr>
              <a:t>$s2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     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j</a:t>
            </a:r>
            <a:r>
              <a:rPr lang="en-US" sz="2000" b="1" dirty="0">
                <a:latin typeface="Courier New" pitchFamily="49" charset="0"/>
              </a:rPr>
              <a:t>   Exit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Else: 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sub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$s0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sym typeface="Wingdings" pitchFamily="2" charset="2"/>
              </a:rPr>
              <a:t>$s1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sym typeface="Wingdings" pitchFamily="2" charset="2"/>
              </a:rPr>
              <a:t>$s2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Exit:</a:t>
            </a: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E04772E5-4FAD-4579-B33E-C48C989A65B8}"/>
              </a:ext>
            </a:extLst>
          </p:cNvPr>
          <p:cNvSpPr/>
          <p:nvPr/>
        </p:nvSpPr>
        <p:spPr>
          <a:xfrm>
            <a:off x="533400" y="2910559"/>
            <a:ext cx="381000" cy="68580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24">
            <a:extLst>
              <a:ext uri="{FF2B5EF4-FFF2-40B4-BE49-F238E27FC236}">
                <a16:creationId xmlns:a16="http://schemas.microsoft.com/office/drawing/2014/main" id="{FE66E055-DC9E-4A82-88DF-3C921052B2E4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3443959"/>
            <a:ext cx="3810000" cy="2805113"/>
            <a:chOff x="3216" y="2016"/>
            <a:chExt cx="2400" cy="1767"/>
          </a:xfrm>
        </p:grpSpPr>
        <p:sp>
          <p:nvSpPr>
            <p:cNvPr id="14" name="AutoShape 4">
              <a:extLst>
                <a:ext uri="{FF2B5EF4-FFF2-40B4-BE49-F238E27FC236}">
                  <a16:creationId xmlns:a16="http://schemas.microsoft.com/office/drawing/2014/main" id="{A813E335-4A52-41F5-9DB9-D43274C2F4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016"/>
              <a:ext cx="1008" cy="448"/>
            </a:xfrm>
            <a:prstGeom prst="flowChartDecision">
              <a:avLst/>
            </a:prstGeom>
            <a:solidFill>
              <a:srgbClr val="CC99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endParaRPr lang="en-US" sz="2000">
                <a:latin typeface="Verdana" pitchFamily="34" charset="0"/>
              </a:endParaRPr>
            </a:p>
          </p:txBody>
        </p:sp>
        <p:sp>
          <p:nvSpPr>
            <p:cNvPr id="15" name="Line 5">
              <a:extLst>
                <a:ext uri="{FF2B5EF4-FFF2-40B4-BE49-F238E27FC236}">
                  <a16:creationId xmlns:a16="http://schemas.microsoft.com/office/drawing/2014/main" id="{D5D2466E-6485-472B-A3CA-CED7347E60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0" y="22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6" name="Line 6">
              <a:extLst>
                <a:ext uri="{FF2B5EF4-FFF2-40B4-BE49-F238E27FC236}">
                  <a16:creationId xmlns:a16="http://schemas.microsoft.com/office/drawing/2014/main" id="{27808AB9-842A-42EA-A6BA-3D39E829CA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240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7" name="Line 7">
              <a:extLst>
                <a:ext uri="{FF2B5EF4-FFF2-40B4-BE49-F238E27FC236}">
                  <a16:creationId xmlns:a16="http://schemas.microsoft.com/office/drawing/2014/main" id="{ADF3DBCD-FA76-4AD8-B85B-77059E4EE9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44" y="22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8" name="Line 8">
              <a:extLst>
                <a:ext uri="{FF2B5EF4-FFF2-40B4-BE49-F238E27FC236}">
                  <a16:creationId xmlns:a16="http://schemas.microsoft.com/office/drawing/2014/main" id="{F946B9E2-CFAB-4BB1-BAFF-D41398182D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0" y="2240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9" name="Rectangle 9">
              <a:extLst>
                <a:ext uri="{FF2B5EF4-FFF2-40B4-BE49-F238E27FC236}">
                  <a16:creationId xmlns:a16="http://schemas.microsoft.com/office/drawing/2014/main" id="{BC730E20-56DA-46CD-9C56-A2C76FD7C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864"/>
              <a:ext cx="864" cy="336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2097039F-AAF2-420F-83F8-55C2ED0FFA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864"/>
              <a:ext cx="864" cy="336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2" name="Line 11">
              <a:extLst>
                <a:ext uri="{FF2B5EF4-FFF2-40B4-BE49-F238E27FC236}">
                  <a16:creationId xmlns:a16="http://schemas.microsoft.com/office/drawing/2014/main" id="{702793EA-A173-47BC-9C70-A8F1B7F971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2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3" name="Line 12">
              <a:extLst>
                <a:ext uri="{FF2B5EF4-FFF2-40B4-BE49-F238E27FC236}">
                  <a16:creationId xmlns:a16="http://schemas.microsoft.com/office/drawing/2014/main" id="{AB381B01-8731-4E47-9E92-4D27BFE071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488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4" name="Line 13">
              <a:extLst>
                <a:ext uri="{FF2B5EF4-FFF2-40B4-BE49-F238E27FC236}">
                  <a16:creationId xmlns:a16="http://schemas.microsoft.com/office/drawing/2014/main" id="{B58CC248-4B93-4770-A45A-D7A2266091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0" y="32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5" name="Line 14">
              <a:extLst>
                <a:ext uri="{FF2B5EF4-FFF2-40B4-BE49-F238E27FC236}">
                  <a16:creationId xmlns:a16="http://schemas.microsoft.com/office/drawing/2014/main" id="{B8B28705-B062-4383-BE29-6038DB7EA5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2" y="348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6" name="Line 15">
              <a:extLst>
                <a:ext uri="{FF2B5EF4-FFF2-40B4-BE49-F238E27FC236}">
                  <a16:creationId xmlns:a16="http://schemas.microsoft.com/office/drawing/2014/main" id="{BAC12C57-7515-4D5F-9DEA-C9B9463637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348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9" name="Text Box 16">
              <a:extLst>
                <a:ext uri="{FF2B5EF4-FFF2-40B4-BE49-F238E27FC236}">
                  <a16:creationId xmlns:a16="http://schemas.microsoft.com/office/drawing/2014/main" id="{0687C91C-1AE6-463F-A4EE-5A73F03FE7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7" y="2112"/>
              <a:ext cx="56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latin typeface="Verdana" pitchFamily="34" charset="0"/>
                </a:rPr>
                <a:t>i==j?</a:t>
              </a:r>
            </a:p>
          </p:txBody>
        </p:sp>
        <p:sp>
          <p:nvSpPr>
            <p:cNvPr id="30" name="Text Box 17">
              <a:extLst>
                <a:ext uri="{FF2B5EF4-FFF2-40B4-BE49-F238E27FC236}">
                  <a16:creationId xmlns:a16="http://schemas.microsoft.com/office/drawing/2014/main" id="{164CA889-4E2C-4C97-A6C2-56AF6992ED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2912"/>
              <a:ext cx="729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latin typeface="Verdana" pitchFamily="34" charset="0"/>
                </a:rPr>
                <a:t>f = g+h</a:t>
              </a:r>
            </a:p>
          </p:txBody>
        </p:sp>
        <p:sp>
          <p:nvSpPr>
            <p:cNvPr id="31" name="Text Box 18">
              <a:extLst>
                <a:ext uri="{FF2B5EF4-FFF2-40B4-BE49-F238E27FC236}">
                  <a16:creationId xmlns:a16="http://schemas.microsoft.com/office/drawing/2014/main" id="{ADFB09D7-49F6-43CA-9CD7-3C5CF5324E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2912"/>
              <a:ext cx="673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latin typeface="Verdana" pitchFamily="34" charset="0"/>
                </a:rPr>
                <a:t>f = g-h</a:t>
              </a:r>
            </a:p>
          </p:txBody>
        </p:sp>
        <p:sp>
          <p:nvSpPr>
            <p:cNvPr id="32" name="Text Box 19">
              <a:extLst>
                <a:ext uri="{FF2B5EF4-FFF2-40B4-BE49-F238E27FC236}">
                  <a16:creationId xmlns:a16="http://schemas.microsoft.com/office/drawing/2014/main" id="{E9C4BBAC-7048-4E6B-9E45-39A66E58E2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2" y="3552"/>
              <a:ext cx="483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latin typeface="Verdana" pitchFamily="34" charset="0"/>
                </a:rPr>
                <a:t>Exit:</a:t>
              </a:r>
            </a:p>
          </p:txBody>
        </p:sp>
        <p:sp>
          <p:nvSpPr>
            <p:cNvPr id="33" name="Text Box 20">
              <a:extLst>
                <a:ext uri="{FF2B5EF4-FFF2-40B4-BE49-F238E27FC236}">
                  <a16:creationId xmlns:a16="http://schemas.microsoft.com/office/drawing/2014/main" id="{BEE45BDF-378C-4DFF-B6DE-2F584E798C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2544"/>
              <a:ext cx="50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latin typeface="Verdana" pitchFamily="34" charset="0"/>
                </a:rPr>
                <a:t>Else:</a:t>
              </a:r>
            </a:p>
          </p:txBody>
        </p:sp>
        <p:sp>
          <p:nvSpPr>
            <p:cNvPr id="34" name="Text Box 21">
              <a:extLst>
                <a:ext uri="{FF2B5EF4-FFF2-40B4-BE49-F238E27FC236}">
                  <a16:creationId xmlns:a16="http://schemas.microsoft.com/office/drawing/2014/main" id="{1D3F4E5F-C218-47DB-ABE1-C91CCC37FF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2" y="2016"/>
              <a:ext cx="453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latin typeface="Verdana" pitchFamily="34" charset="0"/>
                </a:rPr>
                <a:t>true</a:t>
              </a:r>
            </a:p>
          </p:txBody>
        </p:sp>
        <p:sp>
          <p:nvSpPr>
            <p:cNvPr id="35" name="Text Box 22">
              <a:extLst>
                <a:ext uri="{FF2B5EF4-FFF2-40B4-BE49-F238E27FC236}">
                  <a16:creationId xmlns:a16="http://schemas.microsoft.com/office/drawing/2014/main" id="{516E5CE3-DCE6-4F1E-A5DA-41D3AC90CC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3" y="2016"/>
              <a:ext cx="503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latin typeface="Verdana" pitchFamily="34" charset="0"/>
                </a:rPr>
                <a:t>false</a:t>
              </a:r>
            </a:p>
          </p:txBody>
        </p:sp>
      </p:grpSp>
      <p:sp>
        <p:nvSpPr>
          <p:cNvPr id="36" name="Slide Number Placeholder 6">
            <a:extLst>
              <a:ext uri="{FF2B5EF4-FFF2-40B4-BE49-F238E27FC236}">
                <a16:creationId xmlns:a16="http://schemas.microsoft.com/office/drawing/2014/main" id="{86107285-6581-4D2E-9D69-D9577D6C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90817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3.4 Exercise #1: IF statement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6560E387-65FA-42BE-A91C-68C235328F9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3371739"/>
            <a:ext cx="83058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What is the corresponding high-level statement?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3ECA3E19-39A4-4246-A4B7-DB1E2E54F8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166066"/>
              </p:ext>
            </p:extLst>
          </p:nvPr>
        </p:nvGraphicFramePr>
        <p:xfrm>
          <a:off x="495300" y="1420392"/>
          <a:ext cx="8229600" cy="1761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24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MIPS code to translate into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Variables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Mapping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4830">
                <a:tc>
                  <a:txBody>
                    <a:bodyPr/>
                    <a:lstStyle/>
                    <a:p>
                      <a:pPr marL="212725" marR="0" lvl="0" indent="-3254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B400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  <a:sym typeface="Wingdings" pitchFamily="2" charset="2"/>
                        </a:rPr>
                        <a:t>     </a:t>
                      </a:r>
                      <a:r>
                        <a:rPr kumimoji="0" lang="en-US" sz="2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  <a:sym typeface="Wingdings" pitchFamily="2" charset="2"/>
                        </a:rPr>
                        <a:t>beq</a:t>
                      </a: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  <a:sym typeface="Wingdings" pitchFamily="2" charset="2"/>
                        </a:rPr>
                        <a:t> $s1, $s2, Exit</a:t>
                      </a:r>
                    </a:p>
                    <a:p>
                      <a:pPr marL="212725" marR="0" lvl="0" indent="-3254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B400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</a:rPr>
                        <a:t>     </a:t>
                      </a: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</a:rPr>
                        <a:t>add</a:t>
                      </a: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</a:rPr>
                        <a:t> $s0, $zero, $zero    </a:t>
                      </a:r>
                    </a:p>
                    <a:p>
                      <a:pPr marL="212725" marR="0" lvl="0" indent="-3254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B400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</a:rPr>
                        <a:t>Exit: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Courier New" pitchFamily="49" charset="0"/>
                        </a:rPr>
                        <a:t>f </a:t>
                      </a:r>
                      <a:r>
                        <a:rPr lang="en-US" sz="2000" dirty="0">
                          <a:sym typeface="Wingdings" pitchFamily="2" charset="2"/>
                        </a:rPr>
                        <a:t> </a:t>
                      </a:r>
                      <a:r>
                        <a:rPr lang="en-US" sz="2000" b="1" dirty="0">
                          <a:latin typeface="Courier New" pitchFamily="49" charset="0"/>
                        </a:rPr>
                        <a:t>$s0</a:t>
                      </a:r>
                      <a:endParaRPr lang="en-US" sz="2000" b="1" dirty="0">
                        <a:latin typeface="+mn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Courier New" pitchFamily="49" charset="0"/>
                        </a:rPr>
                        <a:t>i </a:t>
                      </a:r>
                      <a:r>
                        <a:rPr lang="en-US" sz="2000" dirty="0">
                          <a:sym typeface="Wingdings" pitchFamily="2" charset="2"/>
                        </a:rPr>
                        <a:t> </a:t>
                      </a: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$s1</a:t>
                      </a:r>
                      <a:endParaRPr lang="en-US" sz="2000" b="1" dirty="0">
                        <a:latin typeface="+mn-lt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>
                          <a:latin typeface="Courier New" pitchFamily="49" charset="0"/>
                          <a:sym typeface="Wingdings" pitchFamily="2" charset="2"/>
                        </a:rPr>
                        <a:t>j  </a:t>
                      </a: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$s2</a:t>
                      </a:r>
                      <a:endParaRPr lang="en-US" sz="2000" b="1" dirty="0">
                        <a:latin typeface="+mn-lt"/>
                        <a:sym typeface="Wingdings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Text Box 4">
            <a:extLst>
              <a:ext uri="{FF2B5EF4-FFF2-40B4-BE49-F238E27FC236}">
                <a16:creationId xmlns:a16="http://schemas.microsoft.com/office/drawing/2014/main" id="{25AC1140-9924-46AF-94A6-952D763D8E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0D015299-211D-481C-A530-CDF812876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0783984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4. Loops (1/2)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3" name="Content Placeholder 16">
            <a:extLst>
              <a:ext uri="{FF2B5EF4-FFF2-40B4-BE49-F238E27FC236}">
                <a16:creationId xmlns:a16="http://schemas.microsoft.com/office/drawing/2014/main" id="{9ECA1BB3-0426-4393-ABFB-B2930FFCEC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2667000"/>
          </a:xfrm>
        </p:spPr>
        <p:txBody>
          <a:bodyPr/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 while-loop:</a:t>
            </a:r>
          </a:p>
        </p:txBody>
      </p:sp>
      <p:sp>
        <p:nvSpPr>
          <p:cNvPr id="24" name="Content Placeholder 17">
            <a:extLst>
              <a:ext uri="{FF2B5EF4-FFF2-40B4-BE49-F238E27FC236}">
                <a16:creationId xmlns:a16="http://schemas.microsoft.com/office/drawing/2014/main" id="{80FC6B8E-B7FD-4D00-8DE0-49945BA75538}"/>
              </a:ext>
            </a:extLst>
          </p:cNvPr>
          <p:cNvSpPr txBox="1">
            <a:spLocks/>
          </p:cNvSpPr>
          <p:nvPr/>
        </p:nvSpPr>
        <p:spPr>
          <a:xfrm>
            <a:off x="4648200" y="1371600"/>
            <a:ext cx="4038600" cy="274320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Rewritten with </a:t>
            </a:r>
            <a:r>
              <a:rPr lang="en-US" dirty="0" err="1"/>
              <a:t>goto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1714327-D74A-4037-AF76-069FF59A58FF}"/>
              </a:ext>
            </a:extLst>
          </p:cNvPr>
          <p:cNvSpPr/>
          <p:nvPr/>
        </p:nvSpPr>
        <p:spPr>
          <a:xfrm>
            <a:off x="685800" y="4419600"/>
            <a:ext cx="7620000" cy="13716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spcBef>
                <a:spcPct val="30000"/>
              </a:spcBef>
            </a:pPr>
            <a:r>
              <a:rPr lang="en-US" sz="2800" b="1" dirty="0">
                <a:solidFill>
                  <a:srgbClr val="C00000"/>
                </a:solidFill>
              </a:rPr>
              <a:t>Key concept: </a:t>
            </a:r>
          </a:p>
          <a:p>
            <a:pPr algn="ctr" eaLnBrk="1" hangingPunct="1">
              <a:spcBef>
                <a:spcPct val="30000"/>
              </a:spcBef>
            </a:pPr>
            <a:r>
              <a:rPr lang="en-US" sz="2400" dirty="0">
                <a:solidFill>
                  <a:schemeClr val="tx1"/>
                </a:solidFill>
              </a:rPr>
              <a:t>Any form of loop can be written in assembly with the help of conditional branches and jumps.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6AC5146-DA5F-4C2D-B671-3DF3BF491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133599"/>
            <a:ext cx="2590800" cy="1752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000" b="1" dirty="0">
                <a:solidFill>
                  <a:srgbClr val="9900CC"/>
                </a:solidFill>
                <a:latin typeface="Courier New" pitchFamily="49" charset="0"/>
              </a:rPr>
              <a:t> 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 while</a:t>
            </a:r>
            <a:r>
              <a:rPr lang="en-US" sz="2000" b="1" dirty="0">
                <a:latin typeface="Courier New" pitchFamily="49" charset="0"/>
              </a:rPr>
              <a:t> (j == k) 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   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 = 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 + 1;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C9D2E58-9F22-45BB-9985-04FEDEB9A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133599"/>
            <a:ext cx="3505200" cy="1752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marL="212725" indent="-325438">
              <a:spcBef>
                <a:spcPct val="50000"/>
              </a:spcBef>
              <a:buClr>
                <a:srgbClr val="CCB400"/>
              </a:buClr>
              <a:buSzPct val="60000"/>
            </a:pPr>
            <a:r>
              <a:rPr lang="en-US" sz="2000" b="1" dirty="0">
                <a:latin typeface="Courier New" pitchFamily="49" charset="0"/>
                <a:sym typeface="Wingdings" pitchFamily="2" charset="2"/>
              </a:rPr>
              <a:t> Loop:  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  <a:sym typeface="Wingdings" pitchFamily="2" charset="2"/>
              </a:rPr>
              <a:t>if</a:t>
            </a:r>
            <a:r>
              <a:rPr lang="en-US" sz="2000" b="1" dirty="0">
                <a:latin typeface="Courier New" pitchFamily="49" charset="0"/>
                <a:sym typeface="Wingdings" pitchFamily="2" charset="2"/>
              </a:rPr>
              <a:t> (j != k) </a:t>
            </a:r>
            <a:br>
              <a:rPr lang="en-US" sz="2000" b="1" dirty="0">
                <a:latin typeface="Courier New" pitchFamily="49" charset="0"/>
                <a:sym typeface="Wingdings" pitchFamily="2" charset="2"/>
              </a:rPr>
            </a:br>
            <a:r>
              <a:rPr lang="en-US" sz="2000" b="1" dirty="0">
                <a:latin typeface="Courier New" pitchFamily="49" charset="0"/>
                <a:sym typeface="Wingdings" pitchFamily="2" charset="2"/>
              </a:rPr>
              <a:t>         </a:t>
            </a:r>
            <a:r>
              <a:rPr lang="en-US" sz="2000" b="1" dirty="0" err="1">
                <a:latin typeface="Courier New" pitchFamily="49" charset="0"/>
                <a:sym typeface="Wingdings" pitchFamily="2" charset="2"/>
              </a:rPr>
              <a:t>goto</a:t>
            </a:r>
            <a:r>
              <a:rPr lang="en-US" sz="2000" b="1" dirty="0">
                <a:latin typeface="Courier New" pitchFamily="49" charset="0"/>
                <a:sym typeface="Wingdings" pitchFamily="2" charset="2"/>
              </a:rPr>
              <a:t> Exit;</a:t>
            </a:r>
            <a:br>
              <a:rPr lang="en-US" sz="2000" b="1" dirty="0">
                <a:latin typeface="Courier New" pitchFamily="49" charset="0"/>
                <a:sym typeface="Wingdings" pitchFamily="2" charset="2"/>
              </a:rPr>
            </a:br>
            <a:r>
              <a:rPr lang="en-US" sz="2000" b="1" dirty="0">
                <a:latin typeface="Courier New" pitchFamily="49" charset="0"/>
                <a:sym typeface="Wingdings" pitchFamily="2" charset="2"/>
              </a:rPr>
              <a:t>       </a:t>
            </a:r>
            <a:r>
              <a:rPr lang="en-US" sz="2000" b="1" dirty="0" err="1">
                <a:latin typeface="Courier New" pitchFamily="49" charset="0"/>
                <a:sym typeface="Wingdings" pitchFamily="2" charset="2"/>
              </a:rPr>
              <a:t>i</a:t>
            </a:r>
            <a:r>
              <a:rPr lang="en-US" sz="2000" b="1" dirty="0">
                <a:latin typeface="Courier New" pitchFamily="49" charset="0"/>
                <a:sym typeface="Wingdings" pitchFamily="2" charset="2"/>
              </a:rPr>
              <a:t> = i+1;</a:t>
            </a:r>
            <a:r>
              <a:rPr lang="en-US" sz="2000" b="1" dirty="0">
                <a:latin typeface="Courier New" pitchFamily="49" charset="0"/>
              </a:rPr>
              <a:t> 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     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  <a:sym typeface="Wingdings" pitchFamily="2" charset="2"/>
              </a:rPr>
              <a:t>goto</a:t>
            </a:r>
            <a:r>
              <a:rPr lang="en-US" sz="2000" b="1" dirty="0">
                <a:latin typeface="Courier New" pitchFamily="49" charset="0"/>
              </a:rPr>
              <a:t> Loop;</a:t>
            </a:r>
          </a:p>
          <a:p>
            <a:pPr marL="212725" indent="-325438">
              <a:spcBef>
                <a:spcPct val="50000"/>
              </a:spcBef>
              <a:buClr>
                <a:srgbClr val="CCB400"/>
              </a:buClr>
              <a:buSzPct val="60000"/>
            </a:pPr>
            <a:r>
              <a:rPr lang="en-US" sz="2000" b="1" dirty="0">
                <a:latin typeface="Courier New" pitchFamily="49" charset="0"/>
              </a:rPr>
              <a:t> Exit:</a:t>
            </a:r>
          </a:p>
        </p:txBody>
      </p:sp>
      <p:sp>
        <p:nvSpPr>
          <p:cNvPr id="28" name="Right Arrow 11">
            <a:extLst>
              <a:ext uri="{FF2B5EF4-FFF2-40B4-BE49-F238E27FC236}">
                <a16:creationId xmlns:a16="http://schemas.microsoft.com/office/drawing/2014/main" id="{ABA13822-A1AE-4A6E-B16D-5A420E5EC58D}"/>
              </a:ext>
            </a:extLst>
          </p:cNvPr>
          <p:cNvSpPr/>
          <p:nvPr/>
        </p:nvSpPr>
        <p:spPr>
          <a:xfrm>
            <a:off x="3581400" y="2666999"/>
            <a:ext cx="1066800" cy="5334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195FF9C7-EB39-4417-8D11-5B16D27F7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21304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 autoUpdateAnimBg="0"/>
      <p:bldP spid="27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4. Loops (2/2)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7" name="Text Box 7">
            <a:extLst>
              <a:ext uri="{FF2B5EF4-FFF2-40B4-BE49-F238E27FC236}">
                <a16:creationId xmlns:a16="http://schemas.microsoft.com/office/drawing/2014/main" id="{73CFC7A6-F146-4721-BADD-B657EFFC3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B370D7F-CDC9-45C7-BAAC-D1D13A1E6C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211544"/>
              </p:ext>
            </p:extLst>
          </p:nvPr>
        </p:nvGraphicFramePr>
        <p:xfrm>
          <a:off x="457200" y="1472998"/>
          <a:ext cx="8229600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 Statement to translate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Variables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Mapping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6638">
                <a:tc>
                  <a:txBody>
                    <a:bodyPr/>
                    <a:lstStyle/>
                    <a:p>
                      <a:pPr marL="212725" indent="-325438">
                        <a:spcBef>
                          <a:spcPct val="50000"/>
                        </a:spcBef>
                        <a:buClr>
                          <a:srgbClr val="CCB400"/>
                        </a:buClr>
                        <a:buSzPct val="60000"/>
                      </a:pP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Loop:  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sym typeface="Wingdings" pitchFamily="2" charset="2"/>
                        </a:rPr>
                        <a:t>if</a:t>
                      </a: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 (j != k) </a:t>
                      </a:r>
                      <a:b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</a:b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         </a:t>
                      </a:r>
                      <a:r>
                        <a:rPr lang="en-US" sz="2000" b="1" dirty="0" err="1">
                          <a:latin typeface="Courier New" pitchFamily="49" charset="0"/>
                          <a:sym typeface="Wingdings" pitchFamily="2" charset="2"/>
                        </a:rPr>
                        <a:t>goto</a:t>
                      </a: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 Exit;</a:t>
                      </a:r>
                      <a:b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</a:b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      </a:t>
                      </a:r>
                      <a:r>
                        <a:rPr lang="en-US" sz="2000" b="1" dirty="0" err="1">
                          <a:latin typeface="Courier New" pitchFamily="49" charset="0"/>
                          <a:sym typeface="Wingdings" pitchFamily="2" charset="2"/>
                        </a:rPr>
                        <a:t>i</a:t>
                      </a: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 = i+1;</a:t>
                      </a:r>
                      <a:r>
                        <a:rPr lang="en-US" sz="2000" b="1" dirty="0">
                          <a:latin typeface="Courier New" pitchFamily="49" charset="0"/>
                        </a:rPr>
                        <a:t> </a:t>
                      </a:r>
                      <a:br>
                        <a:rPr lang="en-US" sz="2000" b="1" dirty="0">
                          <a:latin typeface="Courier New" pitchFamily="49" charset="0"/>
                        </a:rPr>
                      </a:br>
                      <a:r>
                        <a:rPr lang="en-US" sz="2000" b="1" dirty="0">
                          <a:latin typeface="Courier New" pitchFamily="49" charset="0"/>
                        </a:rPr>
                        <a:t>      </a:t>
                      </a:r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sym typeface="Wingdings" pitchFamily="2" charset="2"/>
                        </a:rPr>
                        <a:t>goto</a:t>
                      </a:r>
                      <a:r>
                        <a:rPr lang="en-US" sz="2000" b="1" dirty="0">
                          <a:latin typeface="Courier New" pitchFamily="49" charset="0"/>
                        </a:rPr>
                        <a:t> Loop;</a:t>
                      </a:r>
                    </a:p>
                    <a:p>
                      <a:pPr marL="212725" indent="-325438">
                        <a:spcBef>
                          <a:spcPct val="50000"/>
                        </a:spcBef>
                        <a:buClr>
                          <a:srgbClr val="CCB400"/>
                        </a:buClr>
                        <a:buSzPct val="60000"/>
                      </a:pPr>
                      <a:r>
                        <a:rPr lang="en-US" sz="2000" b="1" dirty="0">
                          <a:latin typeface="Courier New" pitchFamily="49" charset="0"/>
                        </a:rPr>
                        <a:t>Exit: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>
                          <a:latin typeface="Courier New" pitchFamily="49" charset="0"/>
                          <a:sym typeface="Wingdings" pitchFamily="2" charset="2"/>
                        </a:rPr>
                        <a:t>i</a:t>
                      </a:r>
                      <a:r>
                        <a:rPr lang="en-US" sz="2000" b="1" baseline="0" dirty="0">
                          <a:latin typeface="Courier New" pitchFamily="49" charset="0"/>
                          <a:sym typeface="Wingdings" pitchFamily="2" charset="2"/>
                        </a:rPr>
                        <a:t>  </a:t>
                      </a: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$s3</a:t>
                      </a:r>
                      <a:endParaRPr lang="en-US" sz="2000" b="1" dirty="0">
                        <a:latin typeface="+mn-lt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j</a:t>
                      </a:r>
                      <a:r>
                        <a:rPr lang="en-US" sz="2000" b="1" baseline="0" dirty="0">
                          <a:latin typeface="Courier New" pitchFamily="49" charset="0"/>
                          <a:sym typeface="Wingdings" pitchFamily="2" charset="2"/>
                        </a:rPr>
                        <a:t>  </a:t>
                      </a: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$s4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  <a:sym typeface="Wingdings" pitchFamily="2" charset="2"/>
                        </a:rPr>
                        <a:t>k  $s5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dirty="0">
                        <a:solidFill>
                          <a:srgbClr val="C000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Rectangle 3">
            <a:extLst>
              <a:ext uri="{FF2B5EF4-FFF2-40B4-BE49-F238E27FC236}">
                <a16:creationId xmlns:a16="http://schemas.microsoft.com/office/drawing/2014/main" id="{CFB10F6B-3896-47BD-BF25-070A60EEB0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758998"/>
            <a:ext cx="8305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marR="0" lvl="0" indent="-358775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is the corresponding MIPS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code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9C6272FF-4DE5-42A9-9F7A-66BEA355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8666144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4.1 Exercise #2: FOR loop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3" name="Text Box 36">
            <a:extLst>
              <a:ext uri="{FF2B5EF4-FFF2-40B4-BE49-F238E27FC236}">
                <a16:creationId xmlns:a16="http://schemas.microsoft.com/office/drawing/2014/main" id="{653625B5-E7B1-40D1-A1C5-7CB4AF046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E1735B90-2BAE-48D7-846B-B00B7F46FB92}"/>
              </a:ext>
            </a:extLst>
          </p:cNvPr>
          <p:cNvSpPr txBox="1">
            <a:spLocks noChangeArrowheads="1"/>
          </p:cNvSpPr>
          <p:nvPr/>
        </p:nvSpPr>
        <p:spPr>
          <a:xfrm>
            <a:off x="419100" y="1278917"/>
            <a:ext cx="83058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ct val="50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sz="2800" dirty="0"/>
              <a:t>Write the following loop statement in MIPS</a:t>
            </a:r>
          </a:p>
          <a:p>
            <a:pPr lvl="1" fontAlgn="auto">
              <a:spcBef>
                <a:spcPct val="50000"/>
              </a:spcBef>
              <a:spcAft>
                <a:spcPts val="0"/>
              </a:spcAft>
              <a:buClr>
                <a:schemeClr val="tx1"/>
              </a:buClr>
              <a:buSzPct val="120000"/>
              <a:buFont typeface="Wingdings" pitchFamily="2" charset="2"/>
              <a:buNone/>
            </a:pPr>
            <a:r>
              <a:rPr lang="en-US" sz="2400" dirty="0"/>
              <a:t>	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18C7190E-72A0-42E7-BD06-842D0F6DC3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616357"/>
              </p:ext>
            </p:extLst>
          </p:nvPr>
        </p:nvGraphicFramePr>
        <p:xfrm>
          <a:off x="495300" y="1888517"/>
          <a:ext cx="8229600" cy="1207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99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 Statement to translate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Variables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Mapping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1010">
                <a:tc>
                  <a:txBody>
                    <a:bodyPr/>
                    <a:lstStyle/>
                    <a:p>
                      <a:pPr marL="212725" indent="-325438">
                        <a:spcBef>
                          <a:spcPct val="50000"/>
                        </a:spcBef>
                        <a:buClr>
                          <a:srgbClr val="CCB400"/>
                        </a:buClr>
                        <a:buSzPct val="60000"/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for 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( </a:t>
                      </a:r>
                      <a:r>
                        <a:rPr lang="en-US" sz="2000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=0; </a:t>
                      </a:r>
                      <a:r>
                        <a:rPr lang="en-US" sz="2000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&lt;10; </a:t>
                      </a:r>
                      <a:r>
                        <a:rPr lang="en-US" sz="2000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++) </a:t>
                      </a:r>
                      <a:b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</a:b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    a = a + 5;</a:t>
                      </a:r>
                      <a:endParaRPr lang="en-US" sz="2000" b="1" dirty="0">
                        <a:latin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>
                          <a:latin typeface="Courier New" pitchFamily="49" charset="0"/>
                          <a:sym typeface="Wingdings" pitchFamily="2" charset="2"/>
                        </a:rPr>
                        <a:t>i</a:t>
                      </a:r>
                      <a:r>
                        <a:rPr lang="en-US" sz="2000" b="1" baseline="0" dirty="0">
                          <a:latin typeface="Courier New" pitchFamily="49" charset="0"/>
                          <a:sym typeface="Wingdings" pitchFamily="2" charset="2"/>
                        </a:rPr>
                        <a:t>  </a:t>
                      </a: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$s0</a:t>
                      </a:r>
                      <a:endParaRPr lang="en-US" sz="2000" b="1" dirty="0">
                        <a:latin typeface="+mn-lt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>
                          <a:latin typeface="Courier New" pitchFamily="49" charset="0"/>
                          <a:sym typeface="Wingdings" pitchFamily="2" charset="2"/>
                        </a:rPr>
                        <a:t>a  </a:t>
                      </a: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$s2</a:t>
                      </a:r>
                      <a:endParaRPr lang="en-US" sz="2400" b="1" kern="1200" dirty="0">
                        <a:solidFill>
                          <a:srgbClr val="C000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75F44147-0FAA-4DB8-B0A8-C24662374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089852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4.2 Inequalities (1/2)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CD80495E-D3FC-4EB2-831C-0348373D3F99}"/>
              </a:ext>
            </a:extLst>
          </p:cNvPr>
          <p:cNvSpPr txBox="1">
            <a:spLocks noChangeArrowheads="1"/>
          </p:cNvSpPr>
          <p:nvPr/>
        </p:nvSpPr>
        <p:spPr>
          <a:xfrm>
            <a:off x="457199" y="1524000"/>
            <a:ext cx="8229600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We have </a:t>
            </a: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800" dirty="0"/>
              <a:t> and </a:t>
            </a: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</a:rPr>
              <a:t>bne</a:t>
            </a:r>
            <a:r>
              <a:rPr lang="en-US" sz="2800" dirty="0"/>
              <a:t>, what about branch-if-less-than? </a:t>
            </a: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There is no real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blt</a:t>
            </a:r>
            <a:r>
              <a:rPr lang="en-US" sz="2400" dirty="0"/>
              <a:t> instruction in MIPS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Use </a:t>
            </a: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</a:rPr>
              <a:t>slt</a:t>
            </a:r>
            <a:r>
              <a:rPr lang="en-US" sz="2800" dirty="0"/>
              <a:t> (set on less than) or </a:t>
            </a: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</a:rPr>
              <a:t>slti</a:t>
            </a:r>
            <a:r>
              <a:rPr lang="en-US" sz="2800" dirty="0"/>
              <a:t>.</a:t>
            </a:r>
          </a:p>
        </p:txBody>
      </p:sp>
      <p:sp>
        <p:nvSpPr>
          <p:cNvPr id="22" name="Text Box 4">
            <a:extLst>
              <a:ext uri="{FF2B5EF4-FFF2-40B4-BE49-F238E27FC236}">
                <a16:creationId xmlns:a16="http://schemas.microsoft.com/office/drawing/2014/main" id="{9EEE761A-BABE-4D68-8D76-33EF218DCE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599" y="4114800"/>
            <a:ext cx="3505200" cy="4699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slt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$t0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$s1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$s2</a:t>
            </a:r>
          </a:p>
        </p:txBody>
      </p:sp>
      <p:grpSp>
        <p:nvGrpSpPr>
          <p:cNvPr id="23" name="Group 8">
            <a:extLst>
              <a:ext uri="{FF2B5EF4-FFF2-40B4-BE49-F238E27FC236}">
                <a16:creationId xmlns:a16="http://schemas.microsoft.com/office/drawing/2014/main" id="{5900421D-2FBB-4233-B5C4-9B4790D845C9}"/>
              </a:ext>
            </a:extLst>
          </p:cNvPr>
          <p:cNvGrpSpPr>
            <a:grpSpLocks/>
          </p:cNvGrpSpPr>
          <p:nvPr/>
        </p:nvGrpSpPr>
        <p:grpSpPr bwMode="auto">
          <a:xfrm>
            <a:off x="4419599" y="3657600"/>
            <a:ext cx="3581400" cy="1565275"/>
            <a:chOff x="1536" y="2496"/>
            <a:chExt cx="2256" cy="986"/>
          </a:xfrm>
        </p:grpSpPr>
        <p:sp>
          <p:nvSpPr>
            <p:cNvPr id="24" name="Text Box 5">
              <a:extLst>
                <a:ext uri="{FF2B5EF4-FFF2-40B4-BE49-F238E27FC236}">
                  <a16:creationId xmlns:a16="http://schemas.microsoft.com/office/drawing/2014/main" id="{BA5F785C-152F-43F0-90A8-599C881858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832"/>
              <a:ext cx="275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/>
                <a:t>=</a:t>
              </a:r>
            </a:p>
          </p:txBody>
        </p:sp>
        <p:sp>
          <p:nvSpPr>
            <p:cNvPr id="25" name="Text Box 6">
              <a:extLst>
                <a:ext uri="{FF2B5EF4-FFF2-40B4-BE49-F238E27FC236}">
                  <a16:creationId xmlns:a16="http://schemas.microsoft.com/office/drawing/2014/main" id="{B79EC1C3-0E83-4645-B33F-19C3F5DFF6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2496"/>
              <a:ext cx="1824" cy="98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2400" b="1" dirty="0">
                  <a:solidFill>
                    <a:srgbClr val="660066"/>
                  </a:solidFill>
                  <a:latin typeface="Courier New" pitchFamily="49" charset="0"/>
                </a:rPr>
                <a:t>if</a:t>
              </a:r>
              <a:r>
                <a:rPr lang="en-US" sz="2400" b="1" dirty="0">
                  <a:latin typeface="Courier New" pitchFamily="49" charset="0"/>
                </a:rPr>
                <a:t> ($s1 &lt; $s2)</a:t>
              </a:r>
            </a:p>
            <a:p>
              <a:pPr>
                <a:tabLst>
                  <a:tab pos="463550" algn="l"/>
                </a:tabLst>
              </a:pPr>
              <a:r>
                <a:rPr lang="en-US" sz="2400" b="1" dirty="0">
                  <a:latin typeface="Courier New" pitchFamily="49" charset="0"/>
                </a:rPr>
                <a:t>	  $t0 = 1;</a:t>
              </a:r>
            </a:p>
            <a:p>
              <a:pPr>
                <a:tabLst>
                  <a:tab pos="463550" algn="l"/>
                </a:tabLst>
              </a:pPr>
              <a:r>
                <a:rPr lang="en-US" sz="2400" b="1" dirty="0">
                  <a:solidFill>
                    <a:srgbClr val="660066"/>
                  </a:solidFill>
                  <a:latin typeface="Courier New" pitchFamily="49" charset="0"/>
                </a:rPr>
                <a:t>else</a:t>
              </a:r>
            </a:p>
            <a:p>
              <a:pPr>
                <a:tabLst>
                  <a:tab pos="463550" algn="l"/>
                </a:tabLst>
              </a:pPr>
              <a:r>
                <a:rPr lang="en-US" sz="2400" b="1" dirty="0">
                  <a:latin typeface="Courier New" pitchFamily="49" charset="0"/>
                </a:rPr>
                <a:t>	  $t0 = 0;</a:t>
              </a:r>
            </a:p>
          </p:txBody>
        </p:sp>
      </p:grp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1CC24A00-B09C-4241-AEE5-262B2FA8A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39150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  <p:bldP spid="2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4.2 Inequalities (1/2)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C58F7584-8340-4A7A-B496-F09DE33940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394001"/>
            <a:ext cx="8229600" cy="4228323"/>
          </a:xfrm>
        </p:spPr>
        <p:txBody>
          <a:bodyPr/>
          <a:lstStyle/>
          <a:p>
            <a:pPr marL="358775" indent="-358775" eaLnBrk="1" hangingPunct="1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To build a </a:t>
            </a:r>
            <a:r>
              <a:rPr lang="en-US" sz="2800" b="1" dirty="0"/>
              <a:t>“</a:t>
            </a:r>
            <a:r>
              <a:rPr lang="en-US" sz="2800" b="1" dirty="0" err="1">
                <a:solidFill>
                  <a:srgbClr val="C00000"/>
                </a:solidFill>
                <a:latin typeface="Courier New" pitchFamily="49" charset="0"/>
              </a:rPr>
              <a:t>blt</a:t>
            </a:r>
            <a:r>
              <a:rPr lang="en-US" sz="28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</a:rPr>
              <a:t>$s1</a:t>
            </a:r>
            <a:r>
              <a:rPr lang="en-US" sz="2800" b="1" dirty="0">
                <a:latin typeface="Courier New" pitchFamily="49" charset="0"/>
              </a:rPr>
              <a:t>,</a:t>
            </a:r>
            <a:r>
              <a:rPr lang="en-US" sz="28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</a:rPr>
              <a:t>$s2</a:t>
            </a:r>
            <a:r>
              <a:rPr lang="en-US" sz="2800" b="1" dirty="0">
                <a:latin typeface="Courier New" pitchFamily="49" charset="0"/>
              </a:rPr>
              <a:t>,</a:t>
            </a:r>
            <a:r>
              <a:rPr lang="en-US" sz="2800" b="1" dirty="0">
                <a:solidFill>
                  <a:srgbClr val="0000CC"/>
                </a:solidFill>
                <a:latin typeface="Courier New" pitchFamily="49" charset="0"/>
              </a:rPr>
              <a:t> L</a:t>
            </a:r>
            <a:r>
              <a:rPr lang="en-US" sz="2800" b="1" dirty="0"/>
              <a:t>”</a:t>
            </a:r>
            <a:r>
              <a:rPr lang="en-US" sz="2800" dirty="0"/>
              <a:t> instruction:</a:t>
            </a:r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  <a:p>
            <a:pPr marL="358775" indent="-358775" eaLnBrk="1" hangingPunct="1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This is another example of </a:t>
            </a:r>
            <a:r>
              <a:rPr lang="en-US" sz="2800" b="1" dirty="0"/>
              <a:t>pseudo-instruction</a:t>
            </a:r>
            <a:r>
              <a:rPr lang="en-US" sz="2800" dirty="0"/>
              <a:t>:</a:t>
            </a:r>
          </a:p>
          <a:p>
            <a:pPr marL="715963" lvl="1" indent="-357188" eaLnBrk="1" hangingPunct="1"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Assembler translates (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blt</a:t>
            </a:r>
            <a:r>
              <a:rPr lang="en-US" sz="2400" dirty="0"/>
              <a:t>) instruction in an assembly program into the equivalent MIPS (two) instructions</a:t>
            </a:r>
          </a:p>
        </p:txBody>
      </p:sp>
      <p:sp>
        <p:nvSpPr>
          <p:cNvPr id="30" name="Text Box 4">
            <a:extLst>
              <a:ext uri="{FF2B5EF4-FFF2-40B4-BE49-F238E27FC236}">
                <a16:creationId xmlns:a16="http://schemas.microsoft.com/office/drawing/2014/main" id="{5F1BC9D7-48B3-43CB-BC69-DA316D110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173" y="2265406"/>
            <a:ext cx="3505200" cy="1015663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slt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$t0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$s1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$s2</a:t>
            </a:r>
          </a:p>
          <a:p>
            <a:pPr algn="ctr">
              <a:spcBef>
                <a:spcPct val="50000"/>
              </a:spcBef>
            </a:pP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bne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$t0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$zero</a:t>
            </a:r>
            <a:r>
              <a:rPr lang="en-US" sz="2400" b="1" dirty="0">
                <a:latin typeface="Courier New" pitchFamily="49" charset="0"/>
              </a:rPr>
              <a:t>, L</a:t>
            </a:r>
            <a:endParaRPr lang="en-US" sz="2400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grpSp>
        <p:nvGrpSpPr>
          <p:cNvPr id="31" name="Group 8">
            <a:extLst>
              <a:ext uri="{FF2B5EF4-FFF2-40B4-BE49-F238E27FC236}">
                <a16:creationId xmlns:a16="http://schemas.microsoft.com/office/drawing/2014/main" id="{E08FFF8C-E6EB-4A4B-B650-AF110298FE48}"/>
              </a:ext>
            </a:extLst>
          </p:cNvPr>
          <p:cNvGrpSpPr>
            <a:grpSpLocks/>
          </p:cNvGrpSpPr>
          <p:nvPr/>
        </p:nvGrpSpPr>
        <p:grpSpPr bwMode="auto">
          <a:xfrm>
            <a:off x="4674973" y="2341606"/>
            <a:ext cx="3581400" cy="830263"/>
            <a:chOff x="1536" y="2688"/>
            <a:chExt cx="2256" cy="523"/>
          </a:xfrm>
        </p:grpSpPr>
        <p:sp>
          <p:nvSpPr>
            <p:cNvPr id="32" name="Text Box 5">
              <a:extLst>
                <a:ext uri="{FF2B5EF4-FFF2-40B4-BE49-F238E27FC236}">
                  <a16:creationId xmlns:a16="http://schemas.microsoft.com/office/drawing/2014/main" id="{E3A08CBA-9197-4712-9C00-A72D90B84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832"/>
              <a:ext cx="384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dirty="0"/>
                <a:t>==</a:t>
              </a:r>
            </a:p>
          </p:txBody>
        </p:sp>
        <p:sp>
          <p:nvSpPr>
            <p:cNvPr id="33" name="Text Box 6">
              <a:extLst>
                <a:ext uri="{FF2B5EF4-FFF2-40B4-BE49-F238E27FC236}">
                  <a16:creationId xmlns:a16="http://schemas.microsoft.com/office/drawing/2014/main" id="{50F950E7-29BD-47F8-A563-9A45A9BC89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2688"/>
              <a:ext cx="1824" cy="523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2400" b="1" dirty="0">
                  <a:solidFill>
                    <a:srgbClr val="660066"/>
                  </a:solidFill>
                  <a:latin typeface="Courier New" pitchFamily="49" charset="0"/>
                </a:rPr>
                <a:t>if</a:t>
              </a:r>
              <a:r>
                <a:rPr lang="en-US" sz="2400" b="1" dirty="0">
                  <a:latin typeface="Courier New" pitchFamily="49" charset="0"/>
                </a:rPr>
                <a:t> ($s1 &lt; $s2)</a:t>
              </a:r>
            </a:p>
            <a:p>
              <a:pPr>
                <a:tabLst>
                  <a:tab pos="463550" algn="l"/>
                </a:tabLst>
              </a:pPr>
              <a:r>
                <a:rPr lang="en-US" sz="2400" b="1" dirty="0">
                  <a:latin typeface="Courier New" pitchFamily="49" charset="0"/>
                </a:rPr>
                <a:t>	  </a:t>
              </a:r>
              <a:r>
                <a:rPr lang="en-US" sz="2400" b="1" dirty="0" err="1">
                  <a:solidFill>
                    <a:srgbClr val="660066"/>
                  </a:solidFill>
                  <a:latin typeface="Courier New" pitchFamily="49" charset="0"/>
                </a:rPr>
                <a:t>goto</a:t>
              </a:r>
              <a:r>
                <a:rPr lang="en-US" sz="2400" b="1" dirty="0">
                  <a:latin typeface="Courier New" pitchFamily="49" charset="0"/>
                </a:rPr>
                <a:t> L;</a:t>
              </a:r>
            </a:p>
          </p:txBody>
        </p:sp>
      </p:grp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627A39CD-F636-475B-A9FA-AB5349951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22821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uiExpand="1" build="p"/>
      <p:bldP spid="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990600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Lecture #8: MIPS Part 2: More Instructions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5262880"/>
          </a:xfrm>
        </p:spPr>
        <p:txBody>
          <a:bodyPr>
            <a:normAutofit/>
          </a:bodyPr>
          <a:lstStyle/>
          <a:p>
            <a:pPr marL="514350" indent="-514350" eaLnBrk="1" hangingPunct="1">
              <a:buClrTx/>
              <a:buSzPct val="100000"/>
              <a:buFont typeface="+mj-lt"/>
              <a:buAutoNum type="arabicPeriod" startAt="3"/>
            </a:pPr>
            <a:r>
              <a:rPr lang="en-GB" sz="2800" dirty="0"/>
              <a:t>Making Decisions</a:t>
            </a:r>
          </a:p>
          <a:p>
            <a:pPr marL="1344613" lvl="1" indent="-711200">
              <a:spcBef>
                <a:spcPts val="200"/>
              </a:spcBef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3.1	Conditional Branch: </a:t>
            </a:r>
            <a:r>
              <a:rPr lang="en-GB" sz="2400" dirty="0" err="1"/>
              <a:t>beq</a:t>
            </a:r>
            <a:r>
              <a:rPr lang="en-GB" sz="2400" dirty="0"/>
              <a:t> and </a:t>
            </a:r>
            <a:r>
              <a:rPr lang="en-GB" sz="2400" dirty="0" err="1"/>
              <a:t>bne</a:t>
            </a:r>
            <a:endParaRPr lang="en-GB" sz="2400" dirty="0"/>
          </a:p>
          <a:p>
            <a:pPr marL="1344613" lvl="1" indent="-711200">
              <a:spcBef>
                <a:spcPts val="200"/>
              </a:spcBef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3.2	Unconditional Jump: j</a:t>
            </a:r>
          </a:p>
          <a:p>
            <a:pPr marL="1344613" lvl="1" indent="-711200">
              <a:spcBef>
                <a:spcPts val="200"/>
              </a:spcBef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3.3	IF statement</a:t>
            </a:r>
          </a:p>
          <a:p>
            <a:pPr marL="1344613" lvl="1" indent="-711200">
              <a:spcBef>
                <a:spcPts val="200"/>
              </a:spcBef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3.4	Exercise #1: IF statement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 startAt="4"/>
            </a:pPr>
            <a:r>
              <a:rPr lang="en-GB" sz="2800" dirty="0"/>
              <a:t>Loops</a:t>
            </a:r>
          </a:p>
          <a:p>
            <a:pPr marL="1344613" lvl="1" indent="-711200">
              <a:spcBef>
                <a:spcPts val="200"/>
              </a:spcBef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4.1	Exercise #2: FOR loop</a:t>
            </a:r>
          </a:p>
          <a:p>
            <a:pPr marL="1344613" lvl="1" indent="-711200">
              <a:spcBef>
                <a:spcPts val="200"/>
              </a:spcBef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4.2	Inequalities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 startAt="4"/>
            </a:pPr>
            <a:r>
              <a:rPr lang="en-GB" sz="2800" dirty="0"/>
              <a:t>Array and Loop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 startAt="4"/>
            </a:pPr>
            <a:r>
              <a:rPr lang="en-GB" sz="2800" dirty="0"/>
              <a:t>Exercises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989048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Reading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F90A20DD-6303-43FA-AFD1-F6D2074842F1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95400"/>
            <a:ext cx="8229600" cy="220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Instructions: Language of the Computer</a:t>
            </a: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Section 2.6 Instructions for Making Decisions. (3</a:t>
            </a:r>
            <a:r>
              <a:rPr lang="en-US" sz="2400" baseline="30000" dirty="0"/>
              <a:t>rd</a:t>
            </a:r>
            <a:r>
              <a:rPr lang="en-US" sz="2400" dirty="0"/>
              <a:t> edition)</a:t>
            </a: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Section 2.7 Instructions for Making Decisions. (4</a:t>
            </a:r>
            <a:r>
              <a:rPr lang="en-US" sz="2400" baseline="30000" dirty="0"/>
              <a:t>th</a:t>
            </a:r>
            <a:r>
              <a:rPr lang="en-US" sz="2400" dirty="0"/>
              <a:t> edition)</a:t>
            </a:r>
          </a:p>
        </p:txBody>
      </p:sp>
      <p:pic>
        <p:nvPicPr>
          <p:cNvPr id="15" name="Picture 4" descr="MCj04123960000[1]">
            <a:extLst>
              <a:ext uri="{FF2B5EF4-FFF2-40B4-BE49-F238E27FC236}">
                <a16:creationId xmlns:a16="http://schemas.microsoft.com/office/drawing/2014/main" id="{24FDF341-F450-4D87-86EA-44EF3ECFA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4038600"/>
            <a:ext cx="2362200" cy="202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6AC58A62-7D9A-4AC3-AF3A-0DF86EE96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004160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Array and Loop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B46969DF-C2D4-4319-A54C-1C42F968E0C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74503"/>
            <a:ext cx="8229600" cy="482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US" dirty="0"/>
              <a:t>Typical example of accessing array elements in a loop:</a:t>
            </a:r>
          </a:p>
        </p:txBody>
      </p:sp>
      <p:grpSp>
        <p:nvGrpSpPr>
          <p:cNvPr id="18" name="Group 4">
            <a:extLst>
              <a:ext uri="{FF2B5EF4-FFF2-40B4-BE49-F238E27FC236}">
                <a16:creationId xmlns:a16="http://schemas.microsoft.com/office/drawing/2014/main" id="{85BDF7B6-140E-45E7-B54B-422729E12145}"/>
              </a:ext>
            </a:extLst>
          </p:cNvPr>
          <p:cNvGrpSpPr>
            <a:grpSpLocks/>
          </p:cNvGrpSpPr>
          <p:nvPr/>
        </p:nvGrpSpPr>
        <p:grpSpPr bwMode="auto">
          <a:xfrm>
            <a:off x="1719649" y="1968482"/>
            <a:ext cx="4975225" cy="4319588"/>
            <a:chOff x="1056" y="1198"/>
            <a:chExt cx="3134" cy="2721"/>
          </a:xfrm>
        </p:grpSpPr>
        <p:sp>
          <p:nvSpPr>
            <p:cNvPr id="19" name="Text Box 5">
              <a:extLst>
                <a:ext uri="{FF2B5EF4-FFF2-40B4-BE49-F238E27FC236}">
                  <a16:creationId xmlns:a16="http://schemas.microsoft.com/office/drawing/2014/main" id="{D43D6B98-B734-455F-816E-6EBE95A132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0" y="1198"/>
              <a:ext cx="1784" cy="512"/>
            </a:xfrm>
            <a:prstGeom prst="rect">
              <a:avLst/>
            </a:prstGeom>
            <a:solidFill>
              <a:srgbClr val="FFFFCC"/>
            </a:solidFill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27432" rIns="9144" bIns="27432">
              <a:spAutoFit/>
            </a:bodyPr>
            <a:lstStyle/>
            <a:p>
              <a:pPr algn="ctr"/>
              <a:r>
                <a:rPr lang="en-US" sz="1600" b="1"/>
                <a:t>Initialization for result variables, loop counter, and array pointers.</a:t>
              </a:r>
            </a:p>
          </p:txBody>
        </p:sp>
        <p:sp>
          <p:nvSpPr>
            <p:cNvPr id="20" name="Text Box 6">
              <a:extLst>
                <a:ext uri="{FF2B5EF4-FFF2-40B4-BE49-F238E27FC236}">
                  <a16:creationId xmlns:a16="http://schemas.microsoft.com/office/drawing/2014/main" id="{0065D313-C107-4187-900C-1386AC7A2C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0" y="2005"/>
              <a:ext cx="1784" cy="666"/>
            </a:xfrm>
            <a:prstGeom prst="rect">
              <a:avLst/>
            </a:prstGeom>
            <a:solidFill>
              <a:srgbClr val="FFFFCC"/>
            </a:solidFill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27432" rIns="9144" bIns="27432">
              <a:spAutoFit/>
            </a:bodyPr>
            <a:lstStyle/>
            <a:p>
              <a:pPr marL="287338" indent="-287338" algn="ctr"/>
              <a:r>
                <a:rPr lang="en-US" sz="1600" b="1"/>
                <a:t>Work by:</a:t>
              </a:r>
            </a:p>
            <a:p>
              <a:pPr marL="287338" indent="-287338" algn="ctr">
                <a:buFontTx/>
                <a:buAutoNum type="arabicPeriod"/>
              </a:pPr>
              <a:r>
                <a:rPr lang="en-US" sz="1600" b="1"/>
                <a:t>Calculating address</a:t>
              </a:r>
            </a:p>
            <a:p>
              <a:pPr marL="287338" indent="-287338" algn="ctr">
                <a:buFontTx/>
                <a:buAutoNum type="arabicPeriod"/>
              </a:pPr>
              <a:r>
                <a:rPr lang="en-US" sz="1600" b="1"/>
                <a:t>Load data</a:t>
              </a:r>
            </a:p>
            <a:p>
              <a:pPr marL="287338" indent="-287338" algn="ctr">
                <a:buFontTx/>
                <a:buAutoNum type="arabicPeriod"/>
              </a:pPr>
              <a:r>
                <a:rPr lang="en-US" sz="1600" b="1"/>
                <a:t>Perform task</a:t>
              </a:r>
            </a:p>
          </p:txBody>
        </p:sp>
        <p:sp>
          <p:nvSpPr>
            <p:cNvPr id="22" name="Text Box 7">
              <a:extLst>
                <a:ext uri="{FF2B5EF4-FFF2-40B4-BE49-F238E27FC236}">
                  <a16:creationId xmlns:a16="http://schemas.microsoft.com/office/drawing/2014/main" id="{496BE574-726D-48C6-9CBE-F3F10FE123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0" y="2863"/>
              <a:ext cx="1784" cy="358"/>
            </a:xfrm>
            <a:prstGeom prst="rect">
              <a:avLst/>
            </a:prstGeom>
            <a:solidFill>
              <a:srgbClr val="FFFFCC"/>
            </a:solidFill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27432" rIns="9144" bIns="27432">
              <a:spAutoFit/>
            </a:bodyPr>
            <a:lstStyle/>
            <a:p>
              <a:pPr algn="ctr"/>
              <a:r>
                <a:rPr lang="en-US" sz="1600" b="1"/>
                <a:t>Update loop counter and array pointers.</a:t>
              </a:r>
            </a:p>
          </p:txBody>
        </p:sp>
        <p:sp>
          <p:nvSpPr>
            <p:cNvPr id="23" name="Text Box 8">
              <a:extLst>
                <a:ext uri="{FF2B5EF4-FFF2-40B4-BE49-F238E27FC236}">
                  <a16:creationId xmlns:a16="http://schemas.microsoft.com/office/drawing/2014/main" id="{B067F2C7-6F1E-479B-8569-585956E32A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0" y="3423"/>
              <a:ext cx="1784" cy="204"/>
            </a:xfrm>
            <a:prstGeom prst="rect">
              <a:avLst/>
            </a:prstGeom>
            <a:solidFill>
              <a:srgbClr val="FFFFCC"/>
            </a:solidFill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27432" rIns="9144" bIns="27432">
              <a:spAutoFit/>
            </a:bodyPr>
            <a:lstStyle/>
            <a:p>
              <a:pPr algn="ctr"/>
              <a:r>
                <a:rPr lang="en-US" sz="1600" b="1"/>
                <a:t>Compare and branch.</a:t>
              </a:r>
            </a:p>
          </p:txBody>
        </p:sp>
        <p:sp>
          <p:nvSpPr>
            <p:cNvPr id="24" name="Text Box 9">
              <a:extLst>
                <a:ext uri="{FF2B5EF4-FFF2-40B4-BE49-F238E27FC236}">
                  <a16:creationId xmlns:a16="http://schemas.microsoft.com/office/drawing/2014/main" id="{D49B5989-782C-4B60-87AD-F778027F30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017"/>
              <a:ext cx="688" cy="188"/>
            </a:xfrm>
            <a:prstGeom prst="rect">
              <a:avLst/>
            </a:prstGeom>
            <a:noFill/>
            <a:ln w="254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27432" rIns="9144" bIns="27432">
              <a:spAutoFit/>
            </a:bodyPr>
            <a:lstStyle/>
            <a:p>
              <a:pPr algn="ctr"/>
              <a:r>
                <a:rPr lang="en-US" sz="1600" b="1"/>
                <a:t>Label:</a:t>
              </a:r>
            </a:p>
          </p:txBody>
        </p:sp>
        <p:sp>
          <p:nvSpPr>
            <p:cNvPr id="25" name="Line 10">
              <a:extLst>
                <a:ext uri="{FF2B5EF4-FFF2-40B4-BE49-F238E27FC236}">
                  <a16:creationId xmlns:a16="http://schemas.microsoft.com/office/drawing/2014/main" id="{FFC81B5D-AA40-4731-8E34-CF414CF5E6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2" y="1718"/>
              <a:ext cx="0" cy="281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1">
              <a:extLst>
                <a:ext uri="{FF2B5EF4-FFF2-40B4-BE49-F238E27FC236}">
                  <a16:creationId xmlns:a16="http://schemas.microsoft.com/office/drawing/2014/main" id="{1C0EBE31-ECE8-44F5-ADCD-0E7AC99881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2" y="2672"/>
              <a:ext cx="0" cy="192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2">
              <a:extLst>
                <a:ext uri="{FF2B5EF4-FFF2-40B4-BE49-F238E27FC236}">
                  <a16:creationId xmlns:a16="http://schemas.microsoft.com/office/drawing/2014/main" id="{3A837EB6-CA57-4664-997C-BFD62B04C7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2" y="3235"/>
              <a:ext cx="0" cy="201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3">
              <a:extLst>
                <a:ext uri="{FF2B5EF4-FFF2-40B4-BE49-F238E27FC236}">
                  <a16:creationId xmlns:a16="http://schemas.microsoft.com/office/drawing/2014/main" id="{C2B5774F-6C2D-4F58-8F21-5B6E819C43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2" y="3634"/>
              <a:ext cx="0" cy="285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4">
              <a:extLst>
                <a:ext uri="{FF2B5EF4-FFF2-40B4-BE49-F238E27FC236}">
                  <a16:creationId xmlns:a16="http://schemas.microsoft.com/office/drawing/2014/main" id="{C67D51FD-1A01-4781-ACF7-4137243ED6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57" y="1808"/>
              <a:ext cx="1333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15">
              <a:extLst>
                <a:ext uri="{FF2B5EF4-FFF2-40B4-BE49-F238E27FC236}">
                  <a16:creationId xmlns:a16="http://schemas.microsoft.com/office/drawing/2014/main" id="{3FB987DA-7A19-499D-A051-82DBCE80E2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57" y="3790"/>
              <a:ext cx="1333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16">
              <a:extLst>
                <a:ext uri="{FF2B5EF4-FFF2-40B4-BE49-F238E27FC236}">
                  <a16:creationId xmlns:a16="http://schemas.microsoft.com/office/drawing/2014/main" id="{13153AF3-71CF-479E-B721-7FB8BDDA94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0" y="1808"/>
              <a:ext cx="0" cy="1986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17">
              <a:extLst>
                <a:ext uri="{FF2B5EF4-FFF2-40B4-BE49-F238E27FC236}">
                  <a16:creationId xmlns:a16="http://schemas.microsoft.com/office/drawing/2014/main" id="{12660BAC-DE37-4704-B7BB-81D229CBD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8" y="1885"/>
              <a:ext cx="2089" cy="1842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" name="Slide Number Placeholder 6">
            <a:extLst>
              <a:ext uri="{FF2B5EF4-FFF2-40B4-BE49-F238E27FC236}">
                <a16:creationId xmlns:a16="http://schemas.microsoft.com/office/drawing/2014/main" id="{CDD0080D-24AD-43F6-A955-4B3F83AEA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1602886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Array and Loop: Question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9" name="Text Box 19">
            <a:extLst>
              <a:ext uri="{FF2B5EF4-FFF2-40B4-BE49-F238E27FC236}">
                <a16:creationId xmlns:a16="http://schemas.microsoft.com/office/drawing/2014/main" id="{58A0D8FA-8998-49BA-82C0-213A3F236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410200"/>
            <a:ext cx="7816850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  <a:tabLst>
                <a:tab pos="179388" algn="l"/>
                <a:tab pos="682625" algn="l"/>
                <a:tab pos="1365250" algn="l"/>
                <a:tab pos="3144838" algn="l"/>
              </a:tabLst>
            </a:pPr>
            <a:r>
              <a:rPr lang="en-US" b="1" dirty="0"/>
              <a:t>		</a:t>
            </a:r>
            <a:endParaRPr lang="en-US" b="1" dirty="0">
              <a:solidFill>
                <a:srgbClr val="CC0000"/>
              </a:solidFill>
            </a:endParaRPr>
          </a:p>
        </p:txBody>
      </p:sp>
      <p:sp>
        <p:nvSpPr>
          <p:cNvPr id="40" name="Rectangle 18">
            <a:extLst>
              <a:ext uri="{FF2B5EF4-FFF2-40B4-BE49-F238E27FC236}">
                <a16:creationId xmlns:a16="http://schemas.microsoft.com/office/drawing/2014/main" id="{DE1CA702-A483-467D-BC2B-B8373CC5D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50" y="1246913"/>
            <a:ext cx="8153400" cy="1447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120000"/>
            </a:pPr>
            <a:r>
              <a:rPr lang="en-GB" sz="2600" dirty="0"/>
              <a:t>Count the number of zeros in an Array </a:t>
            </a:r>
            <a:r>
              <a:rPr lang="en-GB" sz="2600" b="1" dirty="0"/>
              <a:t>A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GB" sz="2600" b="1" dirty="0"/>
              <a:t>A</a:t>
            </a:r>
            <a:r>
              <a:rPr lang="en-GB" sz="2600" dirty="0"/>
              <a:t> is word array with 40 elements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GB" sz="2600" dirty="0"/>
              <a:t>Address of A[] </a:t>
            </a:r>
            <a:r>
              <a:rPr lang="en-GB" sz="2600" dirty="0">
                <a:sym typeface="Wingdings" pitchFamily="2" charset="2"/>
              </a:rPr>
              <a:t> </a:t>
            </a:r>
            <a:r>
              <a:rPr lang="en-GB" sz="2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$t0</a:t>
            </a:r>
            <a:r>
              <a:rPr lang="en-GB" sz="2600" dirty="0">
                <a:sym typeface="Wingdings" pitchFamily="2" charset="2"/>
              </a:rPr>
              <a:t>,   Result </a:t>
            </a:r>
            <a:r>
              <a:rPr lang="en-GB" sz="2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$t8</a:t>
            </a:r>
            <a:endParaRPr lang="en-GB" sz="26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D79F8C89-22AB-4082-915A-3EF9CBFAA0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455736"/>
              </p:ext>
            </p:extLst>
          </p:nvPr>
        </p:nvGraphicFramePr>
        <p:xfrm>
          <a:off x="641350" y="2993572"/>
          <a:ext cx="3733800" cy="3177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4146"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Simple C Code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7897">
                <a:tc>
                  <a:txBody>
                    <a:bodyPr/>
                    <a:lstStyle/>
                    <a:p>
                      <a:pPr marL="212725" marR="0" lvl="0" indent="-3254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>
                          <a:srgbClr val="CCB400"/>
                        </a:buClr>
                        <a:buSzPct val="60000"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Courier New" pitchFamily="49" charset="0"/>
                        </a:rPr>
                        <a:t>result = 0;</a:t>
                      </a:r>
                    </a:p>
                    <a:p>
                      <a:pPr marL="212725" marR="0" lvl="0" indent="-3254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>
                          <a:srgbClr val="CCB400"/>
                        </a:buClr>
                        <a:buSzPct val="60000"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Courier New" pitchFamily="49" charset="0"/>
                        </a:rPr>
                        <a:t> = 0;</a:t>
                      </a:r>
                    </a:p>
                    <a:p>
                      <a:pPr marL="212725" marR="0" lvl="0" indent="-3254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>
                          <a:srgbClr val="CCB400"/>
                        </a:buClr>
                        <a:buSzPct val="60000"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Courier New" pitchFamily="49" charset="0"/>
                        </a:rPr>
                        <a:t>while 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 </a:t>
                      </a:r>
                      <a:r>
                        <a:rPr kumimoji="0" lang="en-US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&lt; 40 ) {</a:t>
                      </a:r>
                      <a:b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</a:b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</a:rPr>
                        <a:t>  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if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</a:rPr>
                        <a:t> ( A[</a:t>
                      </a:r>
                      <a:r>
                        <a:rPr kumimoji="0" lang="en-US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</a:rPr>
                        <a:t>i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</a:rPr>
                        <a:t>] == 0 ) </a:t>
                      </a:r>
                      <a:b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</a:rPr>
                      </a:b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</a:rPr>
                        <a:t>      result++;</a:t>
                      </a:r>
                      <a:b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</a:rPr>
                      </a:b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</a:rPr>
                        <a:t>  </a:t>
                      </a:r>
                      <a:r>
                        <a:rPr kumimoji="0" lang="en-US" sz="2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</a:rPr>
                        <a:t>i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</a:rPr>
                        <a:t>++;</a:t>
                      </a:r>
                    </a:p>
                    <a:p>
                      <a:pPr marL="212725" marR="0" lvl="0" indent="-3254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>
                          <a:srgbClr val="CCB400"/>
                        </a:buClr>
                        <a:buSzPct val="60000"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</a:p>
                  </a:txBody>
                  <a:tcPr marL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2" name="Rectangle 18">
            <a:extLst>
              <a:ext uri="{FF2B5EF4-FFF2-40B4-BE49-F238E27FC236}">
                <a16:creationId xmlns:a16="http://schemas.microsoft.com/office/drawing/2014/main" id="{910C2D45-BB2E-40AE-A36A-B2C193DE0905}"/>
              </a:ext>
            </a:extLst>
          </p:cNvPr>
          <p:cNvSpPr txBox="1">
            <a:spLocks noChangeArrowheads="1"/>
          </p:cNvSpPr>
          <p:nvPr/>
        </p:nvSpPr>
        <p:spPr>
          <a:xfrm>
            <a:off x="4419600" y="3581400"/>
            <a:ext cx="4495800" cy="251460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Clr>
                <a:srgbClr val="F07F09"/>
              </a:buClr>
              <a:buFont typeface="Wingdings" panose="05000000000000000000" pitchFamily="2" charset="2"/>
              <a:buChar char="§"/>
            </a:pPr>
            <a:r>
              <a:rPr lang="en-US" kern="0" dirty="0">
                <a:solidFill>
                  <a:prstClr val="black"/>
                </a:solidFill>
              </a:rPr>
              <a:t>Think about:</a:t>
            </a:r>
          </a:p>
          <a:p>
            <a:pPr lvl="1">
              <a:buClr>
                <a:srgbClr val="F07F09"/>
              </a:buClr>
              <a:buFont typeface="Wingdings" panose="05000000000000000000" pitchFamily="2" charset="2"/>
              <a:buChar char="§"/>
            </a:pPr>
            <a:r>
              <a:rPr lang="en-US" kern="0" dirty="0">
                <a:solidFill>
                  <a:prstClr val="black"/>
                </a:solidFill>
              </a:rPr>
              <a:t>How to perform the right comparison</a:t>
            </a:r>
          </a:p>
          <a:p>
            <a:pPr lvl="1">
              <a:buClr>
                <a:srgbClr val="F07F09"/>
              </a:buClr>
              <a:buFont typeface="Wingdings" panose="05000000000000000000" pitchFamily="2" charset="2"/>
              <a:buChar char="§"/>
            </a:pPr>
            <a:r>
              <a:rPr lang="en-US" kern="0" dirty="0">
                <a:solidFill>
                  <a:prstClr val="black"/>
                </a:solidFill>
              </a:rPr>
              <a:t>How to translate A[</a:t>
            </a:r>
            <a:r>
              <a:rPr lang="en-US" kern="0" dirty="0" err="1">
                <a:solidFill>
                  <a:prstClr val="black"/>
                </a:solidFill>
              </a:rPr>
              <a:t>i</a:t>
            </a:r>
            <a:r>
              <a:rPr lang="en-US" kern="0" dirty="0">
                <a:solidFill>
                  <a:prstClr val="black"/>
                </a:solidFill>
              </a:rPr>
              <a:t>] correctly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4713F7DF-C30F-42B5-9DAB-F98B878A7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1746852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Array and Loop: Version 1.0</a:t>
            </a:r>
            <a:endParaRPr lang="en-US" sz="3600" dirty="0">
              <a:solidFill>
                <a:srgbClr val="C00000"/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DBA618C-460F-4D0A-AABD-94609A53F1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808261"/>
              </p:ext>
            </p:extLst>
          </p:nvPr>
        </p:nvGraphicFramePr>
        <p:xfrm>
          <a:off x="609599" y="1348946"/>
          <a:ext cx="8077200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5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Address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of A[] 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sz="2000" b="1" kern="1200" baseline="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anose="05000000000000000000" pitchFamily="2" charset="2"/>
                        </a:rPr>
                        <a:t>$t0</a:t>
                      </a:r>
                    </a:p>
                    <a:p>
                      <a:pPr algn="l"/>
                      <a:r>
                        <a:rPr lang="en-US" sz="200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Result  </a:t>
                      </a:r>
                      <a:r>
                        <a:rPr lang="en-US" sz="2000" b="1" kern="1200" baseline="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anose="05000000000000000000" pitchFamily="2" charset="2"/>
                        </a:rPr>
                        <a:t>$t8</a:t>
                      </a:r>
                    </a:p>
                    <a:p>
                      <a:pPr algn="l"/>
                      <a:r>
                        <a:rPr lang="en-US" sz="2000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 </a:t>
                      </a:r>
                      <a:r>
                        <a:rPr lang="en-US" sz="2000" b="1" kern="1200" baseline="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anose="05000000000000000000" pitchFamily="2" charset="2"/>
                        </a:rPr>
                        <a:t>$t1</a:t>
                      </a:r>
                      <a:endParaRPr lang="en-US" sz="2000" b="1" kern="1200" baseline="0" dirty="0">
                        <a:solidFill>
                          <a:srgbClr val="C000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Comments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4927">
                <a:tc>
                  <a:txBody>
                    <a:bodyPr/>
                    <a:lstStyle/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</a:t>
                      </a:r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addi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$t8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$zero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, 0</a:t>
                      </a:r>
                      <a:endParaRPr lang="en-US" sz="2000" b="1" dirty="0">
                        <a:solidFill>
                          <a:schemeClr val="tx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</a:t>
                      </a:r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addi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$t1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$zero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, 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  <a:defRPr/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</a:t>
                      </a:r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addi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$t2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$zero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, 40 </a:t>
                      </a: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kern="1200" dirty="0">
                          <a:solidFill>
                            <a:srgbClr val="0000CC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loop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: </a:t>
                      </a:r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bge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$t1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$t2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rgbClr val="0000CC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end</a:t>
                      </a: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</a:t>
                      </a:r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sll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2000" b="1" kern="120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$t3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$t1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2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add  </a:t>
                      </a:r>
                      <a:r>
                        <a:rPr lang="en-US" sz="2000" b="1" kern="120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$t4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$t0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$t3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</a:t>
                      </a:r>
                      <a:r>
                        <a:rPr lang="en-US" sz="2000" b="1" baseline="0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lw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</a:t>
                      </a:r>
                      <a:r>
                        <a:rPr lang="en-US" sz="2000" b="1" kern="120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$t5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kern="12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0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$t4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</a:t>
                      </a:r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bne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2000" b="1" kern="120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$t5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$zero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dirty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skip</a:t>
                      </a: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</a:t>
                      </a:r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addi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kern="120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$t8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$t8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</a:p>
                    <a:p>
                      <a:pPr marL="0" algn="l" defTabSz="914400" rtl="0" eaLnBrk="1" latinLnBrk="0" hangingPunct="1"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kern="1200" dirty="0">
                          <a:solidFill>
                            <a:srgbClr val="0000CC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skip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: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addi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kern="120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$t1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$t1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</a:t>
                      </a: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j </a:t>
                      </a:r>
                      <a:r>
                        <a:rPr lang="en-US" sz="2000" b="1" kern="1200" dirty="0">
                          <a:solidFill>
                            <a:srgbClr val="0000CC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loop</a:t>
                      </a: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kern="1200" dirty="0">
                          <a:solidFill>
                            <a:srgbClr val="0000CC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end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:</a:t>
                      </a:r>
                    </a:p>
                  </a:txBody>
                  <a:tcPr marL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endParaRPr lang="en-US" sz="2000" b="1" dirty="0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endParaRPr lang="en-US" sz="2000" b="1" dirty="0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 end point</a:t>
                      </a: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endParaRPr lang="en-US" sz="2000" b="1" dirty="0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  <a:defRPr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 </a:t>
                      </a:r>
                      <a:r>
                        <a:rPr lang="en-US" sz="2000" b="1" baseline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* 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  <a:defRPr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 &amp;A[</a:t>
                      </a:r>
                      <a:r>
                        <a:rPr lang="en-US" sz="2000" b="1" baseline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  <a:defRPr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 $t3 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  <a:sym typeface="Wingdings" panose="05000000000000000000" pitchFamily="2" charset="2"/>
                        </a:rPr>
                        <a:t> 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A[</a:t>
                      </a:r>
                      <a:r>
                        <a:rPr lang="en-US" sz="2000" b="1" baseline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]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  <a:defRPr/>
                      </a:pPr>
                      <a:endParaRPr lang="en-US" sz="2000" b="1" baseline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  <a:defRPr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 result++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kern="12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# </a:t>
                      </a:r>
                      <a:r>
                        <a:rPr lang="en-US" sz="2000" b="1" kern="1200" baseline="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sz="2000" b="1" kern="12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++</a:t>
                      </a:r>
                    </a:p>
                  </a:txBody>
                  <a:tcPr marL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1BBDDD-B257-47EB-A133-1B2790176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7111717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Array and Loop: Version 2.0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1C66DD7D-60AE-44FF-92A9-DF3880758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842079"/>
            <a:ext cx="8229600" cy="644525"/>
          </a:xfrm>
        </p:spPr>
        <p:txBody>
          <a:bodyPr>
            <a:normAutofit/>
          </a:bodyPr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Use of “pointers” can produce more efficient code!</a:t>
            </a:r>
            <a:endParaRPr lang="en-SG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DE948EF-93C4-4BBD-A6D7-3D962CEDE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214274"/>
              </p:ext>
            </p:extLst>
          </p:nvPr>
        </p:nvGraphicFramePr>
        <p:xfrm>
          <a:off x="647700" y="1272259"/>
          <a:ext cx="8001000" cy="4432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598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Address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of A[] 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sz="2000" b="1" kern="1200" baseline="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anose="05000000000000000000" pitchFamily="2" charset="2"/>
                        </a:rPr>
                        <a:t>$t0</a:t>
                      </a:r>
                    </a:p>
                    <a:p>
                      <a:pPr algn="l"/>
                      <a:r>
                        <a:rPr lang="en-US" sz="200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Result  </a:t>
                      </a:r>
                      <a:r>
                        <a:rPr lang="en-US" sz="2000" b="1" kern="1200" baseline="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anose="05000000000000000000" pitchFamily="2" charset="2"/>
                        </a:rPr>
                        <a:t>$t8</a:t>
                      </a:r>
                    </a:p>
                    <a:p>
                      <a:pPr algn="l"/>
                      <a:r>
                        <a:rPr lang="en-US" sz="2000" baseline="0" dirty="0">
                          <a:solidFill>
                            <a:srgbClr val="C00000"/>
                          </a:solidFill>
                          <a:sym typeface="Wingdings" panose="05000000000000000000" pitchFamily="2" charset="2"/>
                        </a:rPr>
                        <a:t>&amp;A[</a:t>
                      </a:r>
                      <a:r>
                        <a:rPr lang="en-US" sz="2000" baseline="0" dirty="0" err="1">
                          <a:solidFill>
                            <a:srgbClr val="C00000"/>
                          </a:solidFill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sz="2000" baseline="0" dirty="0">
                          <a:solidFill>
                            <a:srgbClr val="C00000"/>
                          </a:solidFill>
                          <a:sym typeface="Wingdings" panose="05000000000000000000" pitchFamily="2" charset="2"/>
                        </a:rPr>
                        <a:t>] 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sz="2000" b="1" kern="1200" baseline="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anose="05000000000000000000" pitchFamily="2" charset="2"/>
                        </a:rPr>
                        <a:t>$t1</a:t>
                      </a:r>
                      <a:endParaRPr lang="en-US" sz="2000" b="1" kern="1200" baseline="0" dirty="0">
                        <a:solidFill>
                          <a:srgbClr val="C000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Comments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7026">
                <a:tc>
                  <a:txBody>
                    <a:bodyPr/>
                    <a:lstStyle/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</a:t>
                      </a:r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addi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$t8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$zero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, 0</a:t>
                      </a:r>
                      <a:endParaRPr lang="en-US" sz="2000" b="1" dirty="0">
                        <a:solidFill>
                          <a:schemeClr val="tx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</a:t>
                      </a:r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addi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$t1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$t0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, 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  <a:defRPr/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</a:t>
                      </a:r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addi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$t2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$t0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, 160</a:t>
                      </a: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loop: </a:t>
                      </a:r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bge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$t1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$t2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rgbClr val="0000CC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end</a:t>
                      </a: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</a:t>
                      </a:r>
                      <a:r>
                        <a:rPr lang="en-US" sz="2000" b="1" baseline="0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lw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</a:t>
                      </a:r>
                      <a:r>
                        <a:rPr lang="en-US" sz="2000" b="1" kern="120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$t3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kern="12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0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$t1</a:t>
                      </a:r>
                      <a:r>
                        <a:rPr lang="en-US" sz="2000" b="1" kern="12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</a:t>
                      </a:r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bne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2000" b="1" kern="120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$t3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$zero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dirty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skip</a:t>
                      </a: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</a:t>
                      </a:r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addi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kern="120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$t8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$t8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</a:p>
                    <a:p>
                      <a:pPr marL="0" algn="l" defTabSz="914400" rtl="0" eaLnBrk="1" latinLnBrk="0" hangingPunct="1"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kern="1200" dirty="0">
                          <a:solidFill>
                            <a:srgbClr val="0000CC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skip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: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addi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kern="120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$t1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$t1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4</a:t>
                      </a: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j </a:t>
                      </a:r>
                      <a:r>
                        <a:rPr lang="en-US" sz="2000" b="1" kern="1200" dirty="0">
                          <a:solidFill>
                            <a:srgbClr val="0000CC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loop</a:t>
                      </a: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kern="1200" dirty="0">
                          <a:solidFill>
                            <a:srgbClr val="0000CC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end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:</a:t>
                      </a:r>
                    </a:p>
                  </a:txBody>
                  <a:tcPr marL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endParaRPr lang="en-US" sz="2000" b="1" dirty="0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  <a:defRPr/>
                      </a:pPr>
                      <a:r>
                        <a:rPr lang="en-US" sz="2000" b="1" kern="12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# </a:t>
                      </a:r>
                      <a:r>
                        <a:rPr lang="en-US" sz="2000" b="1" kern="1200" baseline="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addr</a:t>
                      </a:r>
                      <a:r>
                        <a:rPr lang="en-US" sz="2000" b="1" kern="12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of current item</a:t>
                      </a: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 &amp;A[40]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  <a:defRPr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 comparing address!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  <a:defRPr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 $t3 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  <a:sym typeface="Wingdings" panose="05000000000000000000" pitchFamily="2" charset="2"/>
                        </a:rPr>
                        <a:t> 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A[</a:t>
                      </a:r>
                      <a:r>
                        <a:rPr lang="en-US" sz="2000" b="1" baseline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]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  <a:defRPr/>
                      </a:pPr>
                      <a:endParaRPr lang="en-US" sz="2000" b="1" baseline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  <a:defRPr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 result++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kern="12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# move to next item</a:t>
                      </a:r>
                    </a:p>
                  </a:txBody>
                  <a:tcPr marL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B7ED15DE-85C0-4D90-8A2A-55702CFA3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5152898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6.1 Exercise #3: Simple Loop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12F57D4E-EF52-4135-93A5-F9516F90E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D8EE53BF-B9DD-46F5-BA47-3A67FAEF659E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34159"/>
            <a:ext cx="8229600" cy="2514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ct val="20000"/>
              </a:spcAft>
              <a:buSzPct val="100000"/>
              <a:buFont typeface="Wingdings" pitchFamily="2" charset="2"/>
              <a:buChar char="§"/>
            </a:pPr>
            <a:r>
              <a:rPr lang="en-US" dirty="0"/>
              <a:t>Given the following MIPS code: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US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	      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$t1, $zero, 10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	       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$t1, $t1, $t1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      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$t2, $zero, 10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Loop: 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$t2, $t2, 10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      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$t1, $t1, -1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      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$t1, $zero, Loop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2142DF26-D807-444C-AA36-19665844E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901159"/>
            <a:ext cx="82296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4350" indent="-514350">
              <a:spcBef>
                <a:spcPct val="20000"/>
              </a:spcBef>
              <a:buClr>
                <a:schemeClr val="tx1"/>
              </a:buClr>
              <a:buFont typeface="Wingdings" pitchFamily="2" charset="2"/>
              <a:buAutoNum type="romanLcPeriod"/>
            </a:pPr>
            <a:r>
              <a:rPr lang="en-US" sz="2400" dirty="0"/>
              <a:t>How many instructions are executed?</a:t>
            </a:r>
          </a:p>
          <a:p>
            <a:pPr marL="1222375" lvl="1" indent="-536575"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SzPct val="120000"/>
              <a:buFont typeface="Wingdings" pitchFamily="2" charset="2"/>
              <a:buNone/>
            </a:pPr>
            <a:r>
              <a:rPr lang="en-US" sz="2000" dirty="0"/>
              <a:t>(a) 6      (b) 30     (c) 33      (d) 36       (e) None of the above</a:t>
            </a:r>
          </a:p>
          <a:p>
            <a:pPr marL="1222375" lvl="1" indent="-536575"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SzPct val="120000"/>
              <a:buFont typeface="Wingdings" pitchFamily="2" charset="2"/>
              <a:buNone/>
            </a:pPr>
            <a:endParaRPr lang="en-US" sz="2000" dirty="0"/>
          </a:p>
          <a:p>
            <a:pPr marL="514350" indent="-514350">
              <a:spcBef>
                <a:spcPct val="20000"/>
              </a:spcBef>
              <a:buClr>
                <a:schemeClr val="tx1"/>
              </a:buClr>
              <a:buFont typeface="Wingdings" pitchFamily="2" charset="2"/>
              <a:buAutoNum type="romanLcPeriod"/>
            </a:pPr>
            <a:r>
              <a:rPr lang="en-US" sz="2400" dirty="0"/>
              <a:t>What is the final value in </a:t>
            </a:r>
            <a:r>
              <a:rPr 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$t2</a:t>
            </a:r>
            <a:r>
              <a:rPr lang="en-US" sz="2400" dirty="0"/>
              <a:t>?</a:t>
            </a:r>
          </a:p>
          <a:p>
            <a:pPr marL="1222375" lvl="1" indent="-536575"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SzPct val="120000"/>
              <a:buFont typeface="Wingdings" pitchFamily="2" charset="2"/>
              <a:buNone/>
            </a:pPr>
            <a:r>
              <a:rPr lang="en-US" sz="2000" dirty="0"/>
              <a:t>(a) 10     (b) 20    (c) 300    (d) 310     (e) None of the above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3E62DB22-3168-4F30-83A9-4B219B91D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14096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6.2 Exercise #4: Simple Loop II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12F57D4E-EF52-4135-93A5-F9516F90E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B9C64657-3197-4C94-A46D-4655FCF1078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86188"/>
            <a:ext cx="8229600" cy="2362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ct val="20000"/>
              </a:spcAft>
              <a:buSzPct val="100000"/>
              <a:buFont typeface="Wingdings" pitchFamily="2" charset="2"/>
              <a:buChar char="§"/>
            </a:pPr>
            <a:r>
              <a:rPr lang="en-US" dirty="0"/>
              <a:t>Given the following MIPS code: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US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	       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$t0, $zero, $zero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	       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$t1, $t0, $t0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      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$t2, $t1, 4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Again: 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$t1, $t1, $t0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      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$t0, $t0, 1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      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$t2, $t0, Again</a:t>
            </a: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6FAD9F9C-960A-4C2D-A984-21FCDA985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842951"/>
            <a:ext cx="8229600" cy="2496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19125" indent="-619125">
              <a:buClr>
                <a:schemeClr val="tx1"/>
              </a:buClr>
              <a:buFont typeface="Wingdings" pitchFamily="2" charset="2"/>
              <a:buAutoNum type="romanLcPeriod"/>
            </a:pPr>
            <a:r>
              <a:rPr lang="en-US" sz="2400" dirty="0"/>
              <a:t>How many instructions are executed?</a:t>
            </a:r>
          </a:p>
          <a:p>
            <a:pPr marL="1282700" lvl="1" indent="-703263">
              <a:spcAft>
                <a:spcPct val="20000"/>
              </a:spcAft>
              <a:buClr>
                <a:schemeClr val="accent2"/>
              </a:buClr>
              <a:buSzPct val="120000"/>
              <a:buFont typeface="Wingdings" pitchFamily="2" charset="2"/>
              <a:buNone/>
            </a:pPr>
            <a:r>
              <a:rPr lang="en-US" sz="2000" dirty="0"/>
              <a:t>(a) 6      (b) 12     (c) 15      (d) 18       (e) None of the above</a:t>
            </a:r>
          </a:p>
          <a:p>
            <a:pPr marL="1282700" lvl="1" indent="-703263">
              <a:spcAft>
                <a:spcPct val="20000"/>
              </a:spcAft>
              <a:buClr>
                <a:schemeClr val="accent2"/>
              </a:buClr>
              <a:buSzPct val="120000"/>
              <a:buFont typeface="Wingdings" pitchFamily="2" charset="2"/>
              <a:buNone/>
            </a:pPr>
            <a:endParaRPr lang="en-US" sz="2000" dirty="0"/>
          </a:p>
          <a:p>
            <a:pPr marL="619125" indent="-619125">
              <a:spcBef>
                <a:spcPct val="20000"/>
              </a:spcBef>
              <a:buClr>
                <a:schemeClr val="tx1"/>
              </a:buClr>
              <a:buFont typeface="Wingdings" pitchFamily="2" charset="2"/>
              <a:buAutoNum type="romanLcPeriod"/>
            </a:pPr>
            <a:r>
              <a:rPr lang="en-US" sz="2400" dirty="0"/>
              <a:t>What is the final value in </a:t>
            </a:r>
            <a:r>
              <a:rPr 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</a:t>
            </a:r>
            <a:r>
              <a:rPr lang="en-US" sz="2400" dirty="0"/>
              <a:t>?</a:t>
            </a:r>
          </a:p>
          <a:p>
            <a:pPr marL="1282700" lvl="1" indent="-703263">
              <a:buClr>
                <a:schemeClr val="accent2"/>
              </a:buClr>
              <a:buSzPct val="120000"/>
              <a:buFont typeface="Wingdings" pitchFamily="2" charset="2"/>
              <a:buNone/>
            </a:pPr>
            <a:r>
              <a:rPr lang="en-US" sz="2000" dirty="0"/>
              <a:t>(a) 0      (b) 4      (c) 6         (d) 10      (e) None of the above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1C4E3C8-0090-4196-A6CC-890AD81A6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67376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6.3 Exercise #5: Simple Loop III (1/2)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12F57D4E-EF52-4135-93A5-F9516F90E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7E05CE67-66D1-4D68-9505-9A14E5A49D63}"/>
              </a:ext>
            </a:extLst>
          </p:cNvPr>
          <p:cNvSpPr txBox="1">
            <a:spLocks noChangeArrowheads="1"/>
          </p:cNvSpPr>
          <p:nvPr/>
        </p:nvSpPr>
        <p:spPr>
          <a:xfrm>
            <a:off x="457199" y="1317172"/>
            <a:ext cx="8229600" cy="2895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ct val="200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Given the following MIPS code accessing a word array of elements in memory with the starting address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$t0</a:t>
            </a:r>
            <a:r>
              <a:rPr lang="en-US" dirty="0"/>
              <a:t>.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$t1, $t0, 10</a:t>
            </a:r>
          </a:p>
          <a:p>
            <a:pPr marL="0" lvl="1" indent="0" fontAlgn="auto">
              <a:spcBef>
                <a:spcPct val="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    add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$t2, $zero, $zero</a:t>
            </a:r>
          </a:p>
          <a:p>
            <a:pPr marL="0" lvl="1" indent="0" fontAlgn="auto">
              <a:spcBef>
                <a:spcPct val="0"/>
              </a:spcBef>
              <a:spcAft>
                <a:spcPts val="0"/>
              </a:spcAft>
              <a:buSzPct val="120000"/>
              <a:buFont typeface="Arial" pitchFamily="34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Loop: 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ulw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$t3, 0($t1)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ulw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: unaligned 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lw</a:t>
            </a:r>
            <a:endParaRPr lang="en-US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marL="0" lvl="1" indent="0" fontAlgn="auto">
              <a:spcBef>
                <a:spcPct val="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    add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$t2, $t2, $t3</a:t>
            </a:r>
          </a:p>
          <a:p>
            <a:pPr marL="0" lvl="1" indent="0" fontAlgn="auto">
              <a:spcBef>
                <a:spcPct val="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$t1, $t1, -1</a:t>
            </a:r>
          </a:p>
          <a:p>
            <a:pPr marL="0" lvl="1" indent="0" fontAlgn="auto">
              <a:spcBef>
                <a:spcPct val="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$t1, $t0, Loop</a:t>
            </a:r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5C54F753-7A65-4570-8E5D-121F4E99A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295785"/>
            <a:ext cx="82296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19125" indent="-619125">
              <a:buClr>
                <a:schemeClr val="tx1"/>
              </a:buClr>
              <a:buFont typeface="Wingdings" pitchFamily="2" charset="2"/>
              <a:buAutoNum type="romanLcPeriod"/>
            </a:pPr>
            <a:r>
              <a:rPr lang="en-US" altLang="en-US" sz="2400" dirty="0"/>
              <a:t>How many times is the </a:t>
            </a:r>
            <a:r>
              <a:rPr lang="en-US" altLang="en-US" sz="24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altLang="en-US" sz="2400" dirty="0"/>
              <a:t> instruction executed</a:t>
            </a:r>
            <a:r>
              <a:rPr lang="en-US" sz="2400" dirty="0"/>
              <a:t>?</a:t>
            </a:r>
          </a:p>
          <a:p>
            <a:pPr marL="1282700" lvl="1" indent="-703263">
              <a:spcAft>
                <a:spcPct val="20000"/>
              </a:spcAft>
              <a:buClr>
                <a:schemeClr val="accent2"/>
              </a:buClr>
              <a:buSzPct val="120000"/>
              <a:buFont typeface="Wingdings" pitchFamily="2" charset="2"/>
              <a:buNone/>
            </a:pPr>
            <a:r>
              <a:rPr lang="en-US" sz="2000" dirty="0"/>
              <a:t>(a) 1      (b) 3       (c) 9       (d) 10      (e) 11</a:t>
            </a:r>
          </a:p>
          <a:p>
            <a:pPr marL="619125" indent="-619125">
              <a:spcBef>
                <a:spcPct val="20000"/>
              </a:spcBef>
              <a:buClr>
                <a:schemeClr val="tx1"/>
              </a:buClr>
              <a:buFont typeface="Wingdings" pitchFamily="2" charset="2"/>
              <a:buAutoNum type="romanLcPeriod"/>
            </a:pPr>
            <a:r>
              <a:rPr lang="en-US" altLang="en-US" sz="2400" dirty="0"/>
              <a:t>How many times does the </a:t>
            </a:r>
            <a:r>
              <a:rPr lang="en-US" altLang="en-US" sz="24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altLang="en-US" sz="2400" dirty="0"/>
              <a:t> instruction actually branch to the label </a:t>
            </a:r>
            <a:r>
              <a:rPr lang="en-US" alt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Loop</a:t>
            </a:r>
            <a:r>
              <a:rPr lang="en-US" sz="2400" dirty="0"/>
              <a:t>?</a:t>
            </a:r>
          </a:p>
          <a:p>
            <a:pPr marL="1282700" lvl="1" indent="-703263">
              <a:buClr>
                <a:schemeClr val="accent2"/>
              </a:buClr>
              <a:buSzPct val="120000"/>
              <a:buFont typeface="Wingdings" pitchFamily="2" charset="2"/>
              <a:buNone/>
            </a:pPr>
            <a:r>
              <a:rPr lang="en-US" sz="2000" dirty="0"/>
              <a:t>(a) 1      (b) 8       (c) 9       (d) 10      (e) 11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D0CBC86F-AE7C-41C1-B98D-69B6D52DE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05567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6.3 Exercise #5: Simple Loop III (2/2)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12F57D4E-EF52-4135-93A5-F9516F90E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7E05CE67-66D1-4D68-9505-9A14E5A49D63}"/>
              </a:ext>
            </a:extLst>
          </p:cNvPr>
          <p:cNvSpPr txBox="1">
            <a:spLocks noChangeArrowheads="1"/>
          </p:cNvSpPr>
          <p:nvPr/>
        </p:nvSpPr>
        <p:spPr>
          <a:xfrm>
            <a:off x="457199" y="1317172"/>
            <a:ext cx="8229600" cy="2895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ct val="200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Given the following MIPS code accessing a word array of elements in memory with the starting address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$t0</a:t>
            </a:r>
            <a:r>
              <a:rPr lang="en-US" dirty="0"/>
              <a:t>.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$t1, $t0, 10</a:t>
            </a:r>
          </a:p>
          <a:p>
            <a:pPr marL="0" lvl="1" indent="0" fontAlgn="auto">
              <a:spcBef>
                <a:spcPct val="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    add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$t2, $zero, $zero</a:t>
            </a:r>
          </a:p>
          <a:p>
            <a:pPr marL="0" lvl="1" indent="0" fontAlgn="auto">
              <a:spcBef>
                <a:spcPct val="0"/>
              </a:spcBef>
              <a:spcAft>
                <a:spcPts val="0"/>
              </a:spcAft>
              <a:buSzPct val="120000"/>
              <a:buFont typeface="Arial" pitchFamily="34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Loop: 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ulw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$t3, 0($t1)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ulw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: unaligned 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lw</a:t>
            </a:r>
            <a:endParaRPr lang="en-US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marL="0" lvl="1" indent="0" fontAlgn="auto">
              <a:spcBef>
                <a:spcPct val="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    add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$t2, $t2, $t3</a:t>
            </a:r>
          </a:p>
          <a:p>
            <a:pPr marL="0" lvl="1" indent="0" fontAlgn="auto">
              <a:spcBef>
                <a:spcPct val="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$t1, $t1, -1</a:t>
            </a:r>
          </a:p>
          <a:p>
            <a:pPr marL="0" lvl="1" indent="0" fontAlgn="auto">
              <a:spcBef>
                <a:spcPct val="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$t1, $t0, Loop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F6AC2879-64B2-4277-A293-005DA7390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295785"/>
            <a:ext cx="82296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19125" indent="-619125">
              <a:buClr>
                <a:schemeClr val="tx1"/>
              </a:buClr>
              <a:buFont typeface="+mj-lt"/>
              <a:buAutoNum type="romanLcPeriod" startAt="3"/>
            </a:pPr>
            <a:r>
              <a:rPr lang="en-US" altLang="en-US" sz="2400" dirty="0"/>
              <a:t>How many instructions are executed</a:t>
            </a:r>
            <a:r>
              <a:rPr lang="en-US" sz="2400" dirty="0"/>
              <a:t>?</a:t>
            </a:r>
          </a:p>
          <a:p>
            <a:pPr marL="1282700" lvl="1" indent="-703263">
              <a:spcAft>
                <a:spcPct val="20000"/>
              </a:spcAft>
              <a:buClr>
                <a:schemeClr val="accent2"/>
              </a:buClr>
              <a:buSzPct val="120000"/>
              <a:buFont typeface="Wingdings" pitchFamily="2" charset="2"/>
              <a:buNone/>
            </a:pPr>
            <a:r>
              <a:rPr lang="en-US" sz="2000" dirty="0"/>
              <a:t>(a) 6      (b) 12       (c) 41      (d) 42     (e) 46</a:t>
            </a:r>
          </a:p>
          <a:p>
            <a:pPr marL="619125" indent="-619125">
              <a:spcBef>
                <a:spcPct val="20000"/>
              </a:spcBef>
              <a:buClr>
                <a:schemeClr val="tx1"/>
              </a:buClr>
              <a:buFont typeface="Wingdings" pitchFamily="2" charset="2"/>
              <a:buAutoNum type="romanLcPeriod" startAt="3"/>
            </a:pPr>
            <a:r>
              <a:rPr lang="en-US" altLang="en-US" sz="2400" dirty="0"/>
              <a:t>How many </a:t>
            </a:r>
            <a:r>
              <a:rPr lang="en-US" altLang="en-US" sz="2400" dirty="0">
                <a:solidFill>
                  <a:srgbClr val="0000CC"/>
                </a:solidFill>
              </a:rPr>
              <a:t>unique</a:t>
            </a:r>
            <a:r>
              <a:rPr lang="en-US" altLang="en-US" sz="2400" dirty="0"/>
              <a:t> bytes of data are read from the memory</a:t>
            </a:r>
            <a:r>
              <a:rPr lang="en-US" sz="2400" dirty="0"/>
              <a:t>?</a:t>
            </a:r>
          </a:p>
          <a:p>
            <a:pPr marL="1282700" lvl="1" indent="-703263">
              <a:buClr>
                <a:schemeClr val="accent2"/>
              </a:buClr>
              <a:buSzPct val="120000"/>
              <a:buFont typeface="Wingdings" pitchFamily="2" charset="2"/>
              <a:buNone/>
            </a:pPr>
            <a:r>
              <a:rPr lang="en-US" sz="2000" dirty="0"/>
              <a:t>(a) 4      (b) 10       (c) 11       (d) 13      (e) 40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91DAB321-3219-404D-8161-39DEA44C5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37120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Summary: Focus of CS2100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3E6D3980-60A3-49B6-A2CC-52D0BBA52A6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19140"/>
            <a:ext cx="8229600" cy="4951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Basic MIPS programming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Arithmetic: among registers only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Handling of large constants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Memory accesses: load/store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Control flow: branch and jump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Accessing array elements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System calls (covered in labs)</a:t>
            </a:r>
          </a:p>
          <a:p>
            <a:pPr marL="358775" indent="-358775" fontAlgn="auto"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Things we are not going to cover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Support for procedures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Linkers, loaders, memory layout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Stacks, frames, recursion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Interrupts and exceptions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C3B925-F775-4140-8955-9E6E4A266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239737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1. Memory Organisation (General)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4B90638E-75E4-492D-9A40-7D401A64BB1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22173"/>
            <a:ext cx="5257800" cy="4850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dirty="0"/>
              <a:t>The main memory can be viewed as a large, </a:t>
            </a:r>
            <a:r>
              <a:rPr lang="en-GB" dirty="0">
                <a:solidFill>
                  <a:srgbClr val="0000CC"/>
                </a:solidFill>
              </a:rPr>
              <a:t>single-dimension array </a:t>
            </a:r>
            <a:r>
              <a:rPr lang="en-GB" dirty="0"/>
              <a:t>of memory locations.</a:t>
            </a:r>
          </a:p>
          <a:p>
            <a:pPr marL="358775" indent="-35877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dirty="0"/>
              <a:t>Each location of the memory has an </a:t>
            </a:r>
            <a:r>
              <a:rPr lang="en-GB" b="1" dirty="0">
                <a:solidFill>
                  <a:srgbClr val="C00000"/>
                </a:solidFill>
              </a:rPr>
              <a:t>address</a:t>
            </a:r>
            <a:r>
              <a:rPr lang="en-GB" dirty="0"/>
              <a:t>, which is an index into the array.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US" dirty="0"/>
              <a:t>Given a </a:t>
            </a:r>
            <a:r>
              <a:rPr lang="en-US" i="1" dirty="0"/>
              <a:t>k</a:t>
            </a:r>
            <a:r>
              <a:rPr lang="en-US" dirty="0"/>
              <a:t>-bit address, the address space is of size 2</a:t>
            </a:r>
            <a:r>
              <a:rPr lang="en-US" i="1" baseline="50000" dirty="0"/>
              <a:t>k</a:t>
            </a:r>
            <a:r>
              <a:rPr lang="en-US" dirty="0"/>
              <a:t>.</a:t>
            </a:r>
          </a:p>
          <a:p>
            <a:pPr marL="358775" indent="-35877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dirty="0"/>
              <a:t>The memory map on the right contains one byte (8 bits) in every location/address.</a:t>
            </a:r>
          </a:p>
          <a:p>
            <a:pPr marL="631825" lvl="1" indent="-2730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dirty="0"/>
              <a:t>This is called byte addressing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9CB56BC-C288-4BD1-841D-B8BC4D588490}"/>
              </a:ext>
            </a:extLst>
          </p:cNvPr>
          <p:cNvGrpSpPr/>
          <p:nvPr/>
        </p:nvGrpSpPr>
        <p:grpSpPr>
          <a:xfrm>
            <a:off x="5943600" y="1687513"/>
            <a:ext cx="2105026" cy="4265612"/>
            <a:chOff x="5943600" y="1687513"/>
            <a:chExt cx="2105026" cy="4265612"/>
          </a:xfrm>
        </p:grpSpPr>
        <p:sp>
          <p:nvSpPr>
            <p:cNvPr id="16" name="Text Box 6">
              <a:extLst>
                <a:ext uri="{FF2B5EF4-FFF2-40B4-BE49-F238E27FC236}">
                  <a16:creationId xmlns:a16="http://schemas.microsoft.com/office/drawing/2014/main" id="{82356DB9-EF88-4D50-AED7-7E758C4AAD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4813" y="1990725"/>
              <a:ext cx="1293813" cy="3063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8 bits</a:t>
              </a:r>
            </a:p>
          </p:txBody>
        </p:sp>
        <p:sp>
          <p:nvSpPr>
            <p:cNvPr id="17" name="Text Box 7">
              <a:extLst>
                <a:ext uri="{FF2B5EF4-FFF2-40B4-BE49-F238E27FC236}">
                  <a16:creationId xmlns:a16="http://schemas.microsoft.com/office/drawing/2014/main" id="{95995B4D-7407-4B11-A617-A2A81C4C0A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4813" y="2286000"/>
              <a:ext cx="1293813" cy="3063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8 bits</a:t>
              </a:r>
            </a:p>
          </p:txBody>
        </p:sp>
        <p:sp>
          <p:nvSpPr>
            <p:cNvPr id="18" name="Text Box 8">
              <a:extLst>
                <a:ext uri="{FF2B5EF4-FFF2-40B4-BE49-F238E27FC236}">
                  <a16:creationId xmlns:a16="http://schemas.microsoft.com/office/drawing/2014/main" id="{58094BFB-998F-4DB0-92EA-26099A6055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4125" y="1990725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9" name="Text Box 9">
              <a:extLst>
                <a:ext uri="{FF2B5EF4-FFF2-40B4-BE49-F238E27FC236}">
                  <a16:creationId xmlns:a16="http://schemas.microsoft.com/office/drawing/2014/main" id="{00C14CBF-00DB-4786-A63A-4603D5F0F3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4125" y="2286000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20" name="Text Box 10">
              <a:extLst>
                <a:ext uri="{FF2B5EF4-FFF2-40B4-BE49-F238E27FC236}">
                  <a16:creationId xmlns:a16="http://schemas.microsoft.com/office/drawing/2014/main" id="{1CBE5746-9FBA-4142-9D77-50F4D5BAF1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4813" y="2589212"/>
              <a:ext cx="1293813" cy="3063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8 bits</a:t>
              </a:r>
            </a:p>
          </p:txBody>
        </p:sp>
        <p:sp>
          <p:nvSpPr>
            <p:cNvPr id="22" name="Text Box 11">
              <a:extLst>
                <a:ext uri="{FF2B5EF4-FFF2-40B4-BE49-F238E27FC236}">
                  <a16:creationId xmlns:a16="http://schemas.microsoft.com/office/drawing/2014/main" id="{E2AE36CC-0F0D-40E9-A652-A5267FDFEB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4813" y="2886075"/>
              <a:ext cx="1293813" cy="3063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8 bits</a:t>
              </a:r>
            </a:p>
          </p:txBody>
        </p:sp>
        <p:sp>
          <p:nvSpPr>
            <p:cNvPr id="23" name="Text Box 12">
              <a:extLst>
                <a:ext uri="{FF2B5EF4-FFF2-40B4-BE49-F238E27FC236}">
                  <a16:creationId xmlns:a16="http://schemas.microsoft.com/office/drawing/2014/main" id="{A699CA1D-DE1D-4C7E-9A8B-6B9D2D046E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4125" y="2587625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24" name="Text Box 13">
              <a:extLst>
                <a:ext uri="{FF2B5EF4-FFF2-40B4-BE49-F238E27FC236}">
                  <a16:creationId xmlns:a16="http://schemas.microsoft.com/office/drawing/2014/main" id="{FCD2BF70-9C28-43BE-93D3-AC2B110EDD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4125" y="2897187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25" name="Text Box 15">
              <a:extLst>
                <a:ext uri="{FF2B5EF4-FFF2-40B4-BE49-F238E27FC236}">
                  <a16:creationId xmlns:a16="http://schemas.microsoft.com/office/drawing/2014/main" id="{78D720DB-103F-45AF-8FF8-33CB5ECAF3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4813" y="3163888"/>
              <a:ext cx="1293813" cy="3063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8 bits</a:t>
              </a:r>
            </a:p>
          </p:txBody>
        </p:sp>
        <p:sp>
          <p:nvSpPr>
            <p:cNvPr id="26" name="Text Box 16">
              <a:extLst>
                <a:ext uri="{FF2B5EF4-FFF2-40B4-BE49-F238E27FC236}">
                  <a16:creationId xmlns:a16="http://schemas.microsoft.com/office/drawing/2014/main" id="{1F5D7764-DBE6-47D8-BFDE-C8A0D20250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4813" y="3459163"/>
              <a:ext cx="1293813" cy="3063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8 bits</a:t>
              </a:r>
            </a:p>
          </p:txBody>
        </p:sp>
        <p:sp>
          <p:nvSpPr>
            <p:cNvPr id="27" name="Text Box 17">
              <a:extLst>
                <a:ext uri="{FF2B5EF4-FFF2-40B4-BE49-F238E27FC236}">
                  <a16:creationId xmlns:a16="http://schemas.microsoft.com/office/drawing/2014/main" id="{625DF9EF-B484-4BE4-8515-0384BB4F12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4125" y="3163888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Text Box 18">
              <a:extLst>
                <a:ext uri="{FF2B5EF4-FFF2-40B4-BE49-F238E27FC236}">
                  <a16:creationId xmlns:a16="http://schemas.microsoft.com/office/drawing/2014/main" id="{FC4D3EEC-9370-46AD-B1EF-86ECB65862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4125" y="3459163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 Box 19">
              <a:extLst>
                <a:ext uri="{FF2B5EF4-FFF2-40B4-BE49-F238E27FC236}">
                  <a16:creationId xmlns:a16="http://schemas.microsoft.com/office/drawing/2014/main" id="{6FF667A3-D688-403A-A4FA-8042769458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4813" y="3762375"/>
              <a:ext cx="1293813" cy="3063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8 bits</a:t>
              </a:r>
            </a:p>
          </p:txBody>
        </p:sp>
        <p:sp>
          <p:nvSpPr>
            <p:cNvPr id="30" name="Text Box 20">
              <a:extLst>
                <a:ext uri="{FF2B5EF4-FFF2-40B4-BE49-F238E27FC236}">
                  <a16:creationId xmlns:a16="http://schemas.microsoft.com/office/drawing/2014/main" id="{03AC4C79-5A97-4939-9F06-99A8A33E9E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4813" y="4059238"/>
              <a:ext cx="1293813" cy="3063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8 bits</a:t>
              </a:r>
            </a:p>
          </p:txBody>
        </p:sp>
        <p:sp>
          <p:nvSpPr>
            <p:cNvPr id="31" name="Text Box 21">
              <a:extLst>
                <a:ext uri="{FF2B5EF4-FFF2-40B4-BE49-F238E27FC236}">
                  <a16:creationId xmlns:a16="http://schemas.microsoft.com/office/drawing/2014/main" id="{4D051243-2736-43D7-BDC9-13DB29AA59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4125" y="3760788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  <a:cs typeface="Courier New" pitchFamily="49" charset="0"/>
                </a:rPr>
                <a:t>6</a:t>
              </a:r>
            </a:p>
          </p:txBody>
        </p:sp>
        <p:sp>
          <p:nvSpPr>
            <p:cNvPr id="32" name="Text Box 22">
              <a:extLst>
                <a:ext uri="{FF2B5EF4-FFF2-40B4-BE49-F238E27FC236}">
                  <a16:creationId xmlns:a16="http://schemas.microsoft.com/office/drawing/2014/main" id="{9A1BDB29-D543-4382-94D4-08271FA6C0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4125" y="4070350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  <a:cs typeface="Courier New" pitchFamily="49" charset="0"/>
                </a:rPr>
                <a:t>7</a:t>
              </a:r>
            </a:p>
          </p:txBody>
        </p:sp>
        <p:sp>
          <p:nvSpPr>
            <p:cNvPr id="33" name="Text Box 24">
              <a:extLst>
                <a:ext uri="{FF2B5EF4-FFF2-40B4-BE49-F238E27FC236}">
                  <a16:creationId xmlns:a16="http://schemas.microsoft.com/office/drawing/2014/main" id="{38BDBE19-D4C4-4561-980D-F58D49E6D2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4813" y="4356100"/>
              <a:ext cx="1293813" cy="3063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8 bits</a:t>
              </a:r>
            </a:p>
          </p:txBody>
        </p:sp>
        <p:sp>
          <p:nvSpPr>
            <p:cNvPr id="34" name="Text Box 25">
              <a:extLst>
                <a:ext uri="{FF2B5EF4-FFF2-40B4-BE49-F238E27FC236}">
                  <a16:creationId xmlns:a16="http://schemas.microsoft.com/office/drawing/2014/main" id="{3FDCFA3C-08ED-4C61-925A-E565861EA1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4813" y="4651375"/>
              <a:ext cx="1293813" cy="3063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8 bits</a:t>
              </a:r>
            </a:p>
          </p:txBody>
        </p:sp>
        <p:sp>
          <p:nvSpPr>
            <p:cNvPr id="35" name="Text Box 26">
              <a:extLst>
                <a:ext uri="{FF2B5EF4-FFF2-40B4-BE49-F238E27FC236}">
                  <a16:creationId xmlns:a16="http://schemas.microsoft.com/office/drawing/2014/main" id="{66E5703A-9446-4E90-ACF0-E11104DD38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4125" y="4356100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  <a:cs typeface="Courier New" pitchFamily="49" charset="0"/>
                </a:rPr>
                <a:t>8</a:t>
              </a:r>
            </a:p>
          </p:txBody>
        </p:sp>
        <p:sp>
          <p:nvSpPr>
            <p:cNvPr id="36" name="Text Box 27">
              <a:extLst>
                <a:ext uri="{FF2B5EF4-FFF2-40B4-BE49-F238E27FC236}">
                  <a16:creationId xmlns:a16="http://schemas.microsoft.com/office/drawing/2014/main" id="{7E503BC7-289B-42C2-AFE1-CD1F1841BF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4125" y="4651375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  <a:cs typeface="Courier New" pitchFamily="49" charset="0"/>
                </a:rPr>
                <a:t>9</a:t>
              </a:r>
            </a:p>
          </p:txBody>
        </p:sp>
        <p:sp>
          <p:nvSpPr>
            <p:cNvPr id="37" name="Text Box 28">
              <a:extLst>
                <a:ext uri="{FF2B5EF4-FFF2-40B4-BE49-F238E27FC236}">
                  <a16:creationId xmlns:a16="http://schemas.microsoft.com/office/drawing/2014/main" id="{EE0150EF-0BC8-45B5-8E6B-0067A99996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4813" y="4954587"/>
              <a:ext cx="1293813" cy="3063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8 bits</a:t>
              </a:r>
            </a:p>
          </p:txBody>
        </p:sp>
        <p:sp>
          <p:nvSpPr>
            <p:cNvPr id="38" name="Text Box 29">
              <a:extLst>
                <a:ext uri="{FF2B5EF4-FFF2-40B4-BE49-F238E27FC236}">
                  <a16:creationId xmlns:a16="http://schemas.microsoft.com/office/drawing/2014/main" id="{5321C220-71CD-4937-945E-F6D0F1B973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4813" y="5251450"/>
              <a:ext cx="1293813" cy="3063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/>
                <a:t>8 bits</a:t>
              </a:r>
            </a:p>
          </p:txBody>
        </p:sp>
        <p:sp>
          <p:nvSpPr>
            <p:cNvPr id="39" name="Text Box 30">
              <a:extLst>
                <a:ext uri="{FF2B5EF4-FFF2-40B4-BE49-F238E27FC236}">
                  <a16:creationId xmlns:a16="http://schemas.microsoft.com/office/drawing/2014/main" id="{50F54BBF-2E32-4C41-AE39-E90A826B4F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4125" y="4953000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  <a:cs typeface="Courier New" pitchFamily="49" charset="0"/>
                </a:rPr>
                <a:t>10</a:t>
              </a:r>
            </a:p>
          </p:txBody>
        </p:sp>
        <p:sp>
          <p:nvSpPr>
            <p:cNvPr id="40" name="Text Box 31">
              <a:extLst>
                <a:ext uri="{FF2B5EF4-FFF2-40B4-BE49-F238E27FC236}">
                  <a16:creationId xmlns:a16="http://schemas.microsoft.com/office/drawing/2014/main" id="{96E6E6A5-9E5A-4A3D-B49E-58845CA8AF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4125" y="5262562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  <a:cs typeface="Courier New" pitchFamily="49" charset="0"/>
                </a:rPr>
                <a:t>11</a:t>
              </a:r>
            </a:p>
          </p:txBody>
        </p:sp>
        <p:sp>
          <p:nvSpPr>
            <p:cNvPr id="41" name="Text Box 32">
              <a:extLst>
                <a:ext uri="{FF2B5EF4-FFF2-40B4-BE49-F238E27FC236}">
                  <a16:creationId xmlns:a16="http://schemas.microsoft.com/office/drawing/2014/main" id="{6ABD0643-8B64-46D8-9600-4C533114DD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21538" y="5629275"/>
              <a:ext cx="381000" cy="3238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:</a:t>
              </a:r>
            </a:p>
          </p:txBody>
        </p:sp>
        <p:sp>
          <p:nvSpPr>
            <p:cNvPr id="42" name="Text Box 33">
              <a:extLst>
                <a:ext uri="{FF2B5EF4-FFF2-40B4-BE49-F238E27FC236}">
                  <a16:creationId xmlns:a16="http://schemas.microsoft.com/office/drawing/2014/main" id="{8CA5C202-EB51-4BBA-B29D-AE0E62AE0A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4200" y="1687513"/>
              <a:ext cx="1008063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 dirty="0"/>
                <a:t>Content</a:t>
              </a:r>
            </a:p>
          </p:txBody>
        </p:sp>
        <p:sp>
          <p:nvSpPr>
            <p:cNvPr id="43" name="Text Box 34">
              <a:extLst>
                <a:ext uri="{FF2B5EF4-FFF2-40B4-BE49-F238E27FC236}">
                  <a16:creationId xmlns:a16="http://schemas.microsoft.com/office/drawing/2014/main" id="{5DFAB503-1D76-4796-A75A-69E859BEAA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3600" y="1687513"/>
              <a:ext cx="1008063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 dirty="0"/>
                <a:t>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52025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40</a:t>
            </a:fld>
            <a:endParaRPr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1.1 Memory: Transfer Unit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87DC572-EE52-476B-8FBE-1EDA14DF930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74515"/>
            <a:ext cx="8229600" cy="4656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Using distinct memory address, we can access:  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 single </a:t>
            </a:r>
            <a:r>
              <a:rPr lang="en-US" sz="2400" b="1" dirty="0">
                <a:solidFill>
                  <a:srgbClr val="C00000"/>
                </a:solidFill>
              </a:rPr>
              <a:t>byte</a:t>
            </a:r>
            <a:r>
              <a:rPr lang="en-US" sz="2400" dirty="0"/>
              <a:t> (</a:t>
            </a:r>
            <a:r>
              <a:rPr lang="en-US" sz="2400" b="1" dirty="0">
                <a:solidFill>
                  <a:srgbClr val="C00000"/>
                </a:solidFill>
              </a:rPr>
              <a:t>byte addressable</a:t>
            </a:r>
            <a:r>
              <a:rPr lang="en-US" sz="2400" dirty="0"/>
              <a:t>) or</a:t>
            </a:r>
            <a:endParaRPr lang="en-GB" sz="2400" dirty="0"/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 single </a:t>
            </a:r>
            <a:r>
              <a:rPr lang="en-US" sz="2400" b="1" dirty="0">
                <a:solidFill>
                  <a:srgbClr val="800000"/>
                </a:solidFill>
              </a:rPr>
              <a:t>word</a:t>
            </a:r>
            <a:r>
              <a:rPr lang="en-US" sz="2400" dirty="0"/>
              <a:t> (</a:t>
            </a:r>
            <a:r>
              <a:rPr lang="en-US" sz="2400" b="1" dirty="0">
                <a:solidFill>
                  <a:srgbClr val="800000"/>
                </a:solidFill>
              </a:rPr>
              <a:t>word addressable</a:t>
            </a:r>
            <a:r>
              <a:rPr lang="en-US" sz="2400" dirty="0"/>
              <a:t>) </a:t>
            </a:r>
            <a:endParaRPr lang="en-GB" sz="2400" dirty="0"/>
          </a:p>
          <a:p>
            <a:pPr marL="358775" indent="-358775" fontAlgn="auto">
              <a:spcBef>
                <a:spcPts val="18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GB" sz="2800" b="1" dirty="0"/>
              <a:t>Word </a:t>
            </a:r>
            <a:r>
              <a:rPr lang="en-GB" sz="2800" dirty="0"/>
              <a:t>is: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GB" sz="2400" dirty="0"/>
              <a:t>Usually </a:t>
            </a:r>
            <a:r>
              <a:rPr lang="en-GB" sz="2400" b="1" dirty="0"/>
              <a:t>2</a:t>
            </a:r>
            <a:r>
              <a:rPr lang="en-GB" sz="2400" b="1" i="1" baseline="50000" dirty="0"/>
              <a:t>n</a:t>
            </a:r>
            <a:r>
              <a:rPr lang="en-GB" sz="2400" b="1" baseline="30000" dirty="0"/>
              <a:t> </a:t>
            </a:r>
            <a:r>
              <a:rPr lang="en-GB" sz="2400" dirty="0"/>
              <a:t>bytes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GB" sz="2400" dirty="0"/>
              <a:t>The common unit of transfer between processor and memory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GB" sz="2400" dirty="0"/>
              <a:t>Also commonly coincide with the register size, the integer size and instruction size in most architectures</a:t>
            </a:r>
          </a:p>
        </p:txBody>
      </p:sp>
    </p:spTree>
    <p:extLst>
      <p:ext uri="{BB962C8B-B14F-4D97-AF65-F5344CB8AC3E}">
        <p14:creationId xmlns:p14="http://schemas.microsoft.com/office/powerpoint/2010/main" val="397627229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1.2 Memory: Word Alignment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C684154-9035-4588-B970-EC1A605F81C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19200"/>
            <a:ext cx="8229600" cy="13985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/>
              <a:t>Word alignment</a:t>
            </a:r>
            <a:r>
              <a:rPr lang="en-US" sz="2800" dirty="0"/>
              <a:t>: </a:t>
            </a: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Words are aligned in memory if they begin at a byte address that is a multiple of the number of bytes in a word.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4EE46DA5-8EB7-46D1-A8C9-B97968610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667000"/>
            <a:ext cx="6225746" cy="38779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 lIns="9144" tIns="9144" rIns="9144" bIns="9144">
            <a:spAutoFit/>
          </a:bodyPr>
          <a:lstStyle/>
          <a:p>
            <a:r>
              <a:rPr lang="en-US" sz="2400" dirty="0"/>
              <a:t>Example: If a word consists of 4 bytes, then:</a:t>
            </a:r>
          </a:p>
        </p:txBody>
      </p:sp>
      <p:grpSp>
        <p:nvGrpSpPr>
          <p:cNvPr id="9" name="Group 5">
            <a:extLst>
              <a:ext uri="{FF2B5EF4-FFF2-40B4-BE49-F238E27FC236}">
                <a16:creationId xmlns:a16="http://schemas.microsoft.com/office/drawing/2014/main" id="{48BE47E5-1241-47ED-B18F-1D97CBD2B532}"/>
              </a:ext>
            </a:extLst>
          </p:cNvPr>
          <p:cNvGrpSpPr>
            <a:grpSpLocks/>
          </p:cNvGrpSpPr>
          <p:nvPr/>
        </p:nvGrpSpPr>
        <p:grpSpPr bwMode="auto">
          <a:xfrm>
            <a:off x="631825" y="3173412"/>
            <a:ext cx="7597775" cy="2770188"/>
            <a:chOff x="620" y="1996"/>
            <a:chExt cx="4786" cy="1745"/>
          </a:xfrm>
        </p:grpSpPr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75E9D5FC-81E3-4245-AB78-1C0FAFF08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2171"/>
              <a:ext cx="271" cy="21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grpSp>
          <p:nvGrpSpPr>
            <p:cNvPr id="13" name="Group 7">
              <a:extLst>
                <a:ext uri="{FF2B5EF4-FFF2-40B4-BE49-F238E27FC236}">
                  <a16:creationId xmlns:a16="http://schemas.microsoft.com/office/drawing/2014/main" id="{86087D6C-13BF-4806-8E52-C18FE1B5C4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0" y="2171"/>
              <a:ext cx="960" cy="1536"/>
              <a:chOff x="1968" y="2112"/>
              <a:chExt cx="1152" cy="1536"/>
            </a:xfrm>
          </p:grpSpPr>
          <p:sp>
            <p:nvSpPr>
              <p:cNvPr id="45" name="Rectangle 8">
                <a:extLst>
                  <a:ext uri="{FF2B5EF4-FFF2-40B4-BE49-F238E27FC236}">
                    <a16:creationId xmlns:a16="http://schemas.microsoft.com/office/drawing/2014/main" id="{C782047D-6170-4E76-85A6-C3B7542A7F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2112"/>
                <a:ext cx="1152" cy="1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b="1">
                    <a:latin typeface="+mn-lt"/>
                  </a:rPr>
                  <a:t>Byte 0</a:t>
                </a:r>
              </a:p>
            </p:txBody>
          </p:sp>
          <p:sp>
            <p:nvSpPr>
              <p:cNvPr id="46" name="Rectangle 9">
                <a:extLst>
                  <a:ext uri="{FF2B5EF4-FFF2-40B4-BE49-F238E27FC236}">
                    <a16:creationId xmlns:a16="http://schemas.microsoft.com/office/drawing/2014/main" id="{C044E823-C7F4-4E45-B792-4FD1C70244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2304"/>
                <a:ext cx="1152" cy="1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b="1">
                    <a:latin typeface="+mn-lt"/>
                  </a:rPr>
                  <a:t>Byte 1</a:t>
                </a:r>
              </a:p>
            </p:txBody>
          </p:sp>
          <p:sp>
            <p:nvSpPr>
              <p:cNvPr id="47" name="Rectangle 10">
                <a:extLst>
                  <a:ext uri="{FF2B5EF4-FFF2-40B4-BE49-F238E27FC236}">
                    <a16:creationId xmlns:a16="http://schemas.microsoft.com/office/drawing/2014/main" id="{57C4BA10-031B-4DE5-A16B-34D0059598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2496"/>
                <a:ext cx="1152" cy="1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b="1">
                    <a:latin typeface="+mn-lt"/>
                  </a:rPr>
                  <a:t>Byte 2</a:t>
                </a:r>
              </a:p>
            </p:txBody>
          </p:sp>
          <p:sp>
            <p:nvSpPr>
              <p:cNvPr id="48" name="Rectangle 11">
                <a:extLst>
                  <a:ext uri="{FF2B5EF4-FFF2-40B4-BE49-F238E27FC236}">
                    <a16:creationId xmlns:a16="http://schemas.microsoft.com/office/drawing/2014/main" id="{E1E5F7FA-4444-48CB-B63C-C375F7039F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2688"/>
                <a:ext cx="1152" cy="1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b="1">
                    <a:latin typeface="+mn-lt"/>
                  </a:rPr>
                  <a:t>Byte 3</a:t>
                </a:r>
              </a:p>
            </p:txBody>
          </p:sp>
          <p:sp>
            <p:nvSpPr>
              <p:cNvPr id="49" name="Rectangle 12">
                <a:extLst>
                  <a:ext uri="{FF2B5EF4-FFF2-40B4-BE49-F238E27FC236}">
                    <a16:creationId xmlns:a16="http://schemas.microsoft.com/office/drawing/2014/main" id="{A6C539E6-EE0A-4B29-B281-35763662EF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2880"/>
                <a:ext cx="1152" cy="1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b="1">
                    <a:latin typeface="+mn-lt"/>
                  </a:rPr>
                  <a:t>Byte 4</a:t>
                </a:r>
              </a:p>
            </p:txBody>
          </p:sp>
          <p:sp>
            <p:nvSpPr>
              <p:cNvPr id="50" name="Rectangle 13">
                <a:extLst>
                  <a:ext uri="{FF2B5EF4-FFF2-40B4-BE49-F238E27FC236}">
                    <a16:creationId xmlns:a16="http://schemas.microsoft.com/office/drawing/2014/main" id="{92685BCD-790F-4818-B633-4F1D095072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3072"/>
                <a:ext cx="1152" cy="1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b="1">
                    <a:latin typeface="+mn-lt"/>
                  </a:rPr>
                  <a:t>Byte 5</a:t>
                </a:r>
              </a:p>
            </p:txBody>
          </p:sp>
          <p:sp>
            <p:nvSpPr>
              <p:cNvPr id="51" name="Rectangle 14">
                <a:extLst>
                  <a:ext uri="{FF2B5EF4-FFF2-40B4-BE49-F238E27FC236}">
                    <a16:creationId xmlns:a16="http://schemas.microsoft.com/office/drawing/2014/main" id="{4BC86BCF-632C-425B-AB99-181ADBC77D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3264"/>
                <a:ext cx="1152" cy="1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b="1">
                    <a:latin typeface="+mn-lt"/>
                  </a:rPr>
                  <a:t>Byte 6</a:t>
                </a:r>
              </a:p>
            </p:txBody>
          </p:sp>
          <p:sp>
            <p:nvSpPr>
              <p:cNvPr id="52" name="Rectangle 15">
                <a:extLst>
                  <a:ext uri="{FF2B5EF4-FFF2-40B4-BE49-F238E27FC236}">
                    <a16:creationId xmlns:a16="http://schemas.microsoft.com/office/drawing/2014/main" id="{05562642-D3CB-4380-80EE-073CB92BB5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3456"/>
                <a:ext cx="1152" cy="1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b="1">
                    <a:latin typeface="+mn-lt"/>
                  </a:rPr>
                  <a:t>Byte 7</a:t>
                </a:r>
              </a:p>
            </p:txBody>
          </p:sp>
        </p:grpSp>
        <p:grpSp>
          <p:nvGrpSpPr>
            <p:cNvPr id="15" name="Group 16">
              <a:extLst>
                <a:ext uri="{FF2B5EF4-FFF2-40B4-BE49-F238E27FC236}">
                  <a16:creationId xmlns:a16="http://schemas.microsoft.com/office/drawing/2014/main" id="{50849B95-2BF1-46E8-803C-C48BBFACF5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28" y="2172"/>
              <a:ext cx="1104" cy="1536"/>
              <a:chOff x="2959" y="2070"/>
              <a:chExt cx="1104" cy="1536"/>
            </a:xfrm>
          </p:grpSpPr>
          <p:sp>
            <p:nvSpPr>
              <p:cNvPr id="40" name="Rectangle 17">
                <a:extLst>
                  <a:ext uri="{FF2B5EF4-FFF2-40B4-BE49-F238E27FC236}">
                    <a16:creationId xmlns:a16="http://schemas.microsoft.com/office/drawing/2014/main" id="{1297D208-8AC6-49B6-AF6E-1F3B920B56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9" y="2070"/>
                <a:ext cx="144" cy="768"/>
              </a:xfrm>
              <a:prstGeom prst="rect">
                <a:avLst/>
              </a:prstGeom>
              <a:solidFill>
                <a:srgbClr val="00FF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600">
                  <a:latin typeface="+mn-lt"/>
                </a:endParaRPr>
              </a:p>
            </p:txBody>
          </p:sp>
          <p:sp>
            <p:nvSpPr>
              <p:cNvPr id="41" name="Rectangle 18">
                <a:extLst>
                  <a:ext uri="{FF2B5EF4-FFF2-40B4-BE49-F238E27FC236}">
                    <a16:creationId xmlns:a16="http://schemas.microsoft.com/office/drawing/2014/main" id="{90D5B3A2-7F17-452C-9CA1-B1055C91DF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9" y="2646"/>
                <a:ext cx="144" cy="76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600">
                  <a:latin typeface="+mn-lt"/>
                </a:endParaRPr>
              </a:p>
            </p:txBody>
          </p:sp>
          <p:sp>
            <p:nvSpPr>
              <p:cNvPr id="42" name="Rectangle 19">
                <a:extLst>
                  <a:ext uri="{FF2B5EF4-FFF2-40B4-BE49-F238E27FC236}">
                    <a16:creationId xmlns:a16="http://schemas.microsoft.com/office/drawing/2014/main" id="{26284017-F0B9-435A-9123-9EC171AF3F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9" y="2454"/>
                <a:ext cx="144" cy="76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600">
                  <a:latin typeface="+mn-lt"/>
                </a:endParaRPr>
              </a:p>
            </p:txBody>
          </p:sp>
          <p:sp>
            <p:nvSpPr>
              <p:cNvPr id="43" name="Rectangle 20">
                <a:extLst>
                  <a:ext uri="{FF2B5EF4-FFF2-40B4-BE49-F238E27FC236}">
                    <a16:creationId xmlns:a16="http://schemas.microsoft.com/office/drawing/2014/main" id="{44080642-199B-483A-93D1-FD865455AA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9" y="2262"/>
                <a:ext cx="144" cy="76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600">
                  <a:latin typeface="+mn-lt"/>
                </a:endParaRPr>
              </a:p>
            </p:txBody>
          </p:sp>
          <p:sp>
            <p:nvSpPr>
              <p:cNvPr id="44" name="Rectangle 21">
                <a:extLst>
                  <a:ext uri="{FF2B5EF4-FFF2-40B4-BE49-F238E27FC236}">
                    <a16:creationId xmlns:a16="http://schemas.microsoft.com/office/drawing/2014/main" id="{F87DB1D0-CB25-4E36-88C7-0506FF1D5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9" y="2838"/>
                <a:ext cx="144" cy="768"/>
              </a:xfrm>
              <a:prstGeom prst="rect">
                <a:avLst/>
              </a:prstGeom>
              <a:solidFill>
                <a:srgbClr val="00FF00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600">
                  <a:latin typeface="+mn-lt"/>
                </a:endParaRPr>
              </a:p>
            </p:txBody>
          </p:sp>
        </p:grpSp>
        <p:grpSp>
          <p:nvGrpSpPr>
            <p:cNvPr id="16" name="Group 22">
              <a:extLst>
                <a:ext uri="{FF2B5EF4-FFF2-40B4-BE49-F238E27FC236}">
                  <a16:creationId xmlns:a16="http://schemas.microsoft.com/office/drawing/2014/main" id="{0D5828DB-E48D-4E74-A923-9328748421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2" y="2171"/>
              <a:ext cx="1423" cy="1536"/>
              <a:chOff x="2767" y="2070"/>
              <a:chExt cx="1728" cy="1536"/>
            </a:xfrm>
          </p:grpSpPr>
          <p:sp>
            <p:nvSpPr>
              <p:cNvPr id="31" name="Line 23">
                <a:extLst>
                  <a:ext uri="{FF2B5EF4-FFF2-40B4-BE49-F238E27FC236}">
                    <a16:creationId xmlns:a16="http://schemas.microsoft.com/office/drawing/2014/main" id="{06527254-573E-4C0C-BD68-9D13084FC9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7" y="2070"/>
                <a:ext cx="1728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>
                  <a:latin typeface="+mn-lt"/>
                </a:endParaRPr>
              </a:p>
            </p:txBody>
          </p:sp>
          <p:sp>
            <p:nvSpPr>
              <p:cNvPr id="32" name="Line 24">
                <a:extLst>
                  <a:ext uri="{FF2B5EF4-FFF2-40B4-BE49-F238E27FC236}">
                    <a16:creationId xmlns:a16="http://schemas.microsoft.com/office/drawing/2014/main" id="{118CC43C-D401-4221-8759-8365FD771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7" y="2262"/>
                <a:ext cx="1728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>
                  <a:latin typeface="+mn-lt"/>
                </a:endParaRPr>
              </a:p>
            </p:txBody>
          </p:sp>
          <p:sp>
            <p:nvSpPr>
              <p:cNvPr id="33" name="Line 25">
                <a:extLst>
                  <a:ext uri="{FF2B5EF4-FFF2-40B4-BE49-F238E27FC236}">
                    <a16:creationId xmlns:a16="http://schemas.microsoft.com/office/drawing/2014/main" id="{0C628A16-8944-4ECD-A597-1E4D281568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7" y="2454"/>
                <a:ext cx="1728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>
                  <a:latin typeface="+mn-lt"/>
                </a:endParaRPr>
              </a:p>
            </p:txBody>
          </p:sp>
          <p:sp>
            <p:nvSpPr>
              <p:cNvPr id="34" name="Line 26">
                <a:extLst>
                  <a:ext uri="{FF2B5EF4-FFF2-40B4-BE49-F238E27FC236}">
                    <a16:creationId xmlns:a16="http://schemas.microsoft.com/office/drawing/2014/main" id="{CADB2523-01A5-4D95-9FD9-B808967921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7" y="2646"/>
                <a:ext cx="1728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>
                  <a:latin typeface="+mn-lt"/>
                </a:endParaRPr>
              </a:p>
            </p:txBody>
          </p:sp>
          <p:sp>
            <p:nvSpPr>
              <p:cNvPr id="35" name="Line 27">
                <a:extLst>
                  <a:ext uri="{FF2B5EF4-FFF2-40B4-BE49-F238E27FC236}">
                    <a16:creationId xmlns:a16="http://schemas.microsoft.com/office/drawing/2014/main" id="{34370002-21AF-4F27-9074-9292D2ED35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7" y="2838"/>
                <a:ext cx="1728" cy="0"/>
              </a:xfrm>
              <a:prstGeom prst="line">
                <a:avLst/>
              </a:prstGeom>
              <a:noFill/>
              <a:ln w="28575" cap="rnd">
                <a:solidFill>
                  <a:srgbClr val="C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 dirty="0">
                  <a:latin typeface="+mn-lt"/>
                </a:endParaRPr>
              </a:p>
            </p:txBody>
          </p:sp>
          <p:sp>
            <p:nvSpPr>
              <p:cNvPr id="36" name="Line 28">
                <a:extLst>
                  <a:ext uri="{FF2B5EF4-FFF2-40B4-BE49-F238E27FC236}">
                    <a16:creationId xmlns:a16="http://schemas.microsoft.com/office/drawing/2014/main" id="{FEBE3AE8-664F-41F3-87A0-222A99C937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7" y="3030"/>
                <a:ext cx="1728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>
                  <a:latin typeface="+mn-lt"/>
                </a:endParaRPr>
              </a:p>
            </p:txBody>
          </p:sp>
          <p:sp>
            <p:nvSpPr>
              <p:cNvPr id="37" name="Line 29">
                <a:extLst>
                  <a:ext uri="{FF2B5EF4-FFF2-40B4-BE49-F238E27FC236}">
                    <a16:creationId xmlns:a16="http://schemas.microsoft.com/office/drawing/2014/main" id="{F2AF8543-437A-4FBA-AFA1-D47811EC13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7" y="3222"/>
                <a:ext cx="1728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>
                  <a:latin typeface="+mn-lt"/>
                </a:endParaRPr>
              </a:p>
            </p:txBody>
          </p:sp>
          <p:sp>
            <p:nvSpPr>
              <p:cNvPr id="38" name="Line 30">
                <a:extLst>
                  <a:ext uri="{FF2B5EF4-FFF2-40B4-BE49-F238E27FC236}">
                    <a16:creationId xmlns:a16="http://schemas.microsoft.com/office/drawing/2014/main" id="{43ED379F-2DAD-4B20-B0F2-328204F5BE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7" y="3414"/>
                <a:ext cx="1728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>
                  <a:latin typeface="+mn-lt"/>
                </a:endParaRPr>
              </a:p>
            </p:txBody>
          </p:sp>
          <p:sp>
            <p:nvSpPr>
              <p:cNvPr id="39" name="Line 31">
                <a:extLst>
                  <a:ext uri="{FF2B5EF4-FFF2-40B4-BE49-F238E27FC236}">
                    <a16:creationId xmlns:a16="http://schemas.microsoft.com/office/drawing/2014/main" id="{7B706F99-496B-4EC1-B2C0-B974E4AED3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7" y="3606"/>
                <a:ext cx="1728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>
                  <a:latin typeface="+mn-lt"/>
                </a:endParaRPr>
              </a:p>
            </p:txBody>
          </p:sp>
        </p:grpSp>
        <p:grpSp>
          <p:nvGrpSpPr>
            <p:cNvPr id="17" name="Group 32">
              <a:extLst>
                <a:ext uri="{FF2B5EF4-FFF2-40B4-BE49-F238E27FC236}">
                  <a16:creationId xmlns:a16="http://schemas.microsoft.com/office/drawing/2014/main" id="{BB6A0324-4A59-4E7B-A38C-2F725E610B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69" y="2061"/>
              <a:ext cx="1637" cy="438"/>
              <a:chOff x="3769" y="2061"/>
              <a:chExt cx="1637" cy="438"/>
            </a:xfrm>
          </p:grpSpPr>
          <p:sp>
            <p:nvSpPr>
              <p:cNvPr id="27" name="Rectangle 33">
                <a:extLst>
                  <a:ext uri="{FF2B5EF4-FFF2-40B4-BE49-F238E27FC236}">
                    <a16:creationId xmlns:a16="http://schemas.microsoft.com/office/drawing/2014/main" id="{CE582A62-8DDE-44EF-A9C1-553D7ED5B4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9" y="2061"/>
                <a:ext cx="288" cy="144"/>
              </a:xfrm>
              <a:prstGeom prst="rect">
                <a:avLst/>
              </a:prstGeom>
              <a:solidFill>
                <a:srgbClr val="00FF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600">
                  <a:latin typeface="+mn-lt"/>
                </a:endParaRPr>
              </a:p>
            </p:txBody>
          </p:sp>
          <p:sp>
            <p:nvSpPr>
              <p:cNvPr id="28" name="Rectangle 34">
                <a:extLst>
                  <a:ext uri="{FF2B5EF4-FFF2-40B4-BE49-F238E27FC236}">
                    <a16:creationId xmlns:a16="http://schemas.microsoft.com/office/drawing/2014/main" id="{B7F090C7-02AD-44EB-A654-2FEDB7D38A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2" y="2061"/>
                <a:ext cx="1011" cy="16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r>
                  <a:rPr lang="en-US" sz="1600" b="1">
                    <a:latin typeface="+mn-lt"/>
                  </a:rPr>
                  <a:t>Aligned word</a:t>
                </a:r>
              </a:p>
            </p:txBody>
          </p:sp>
          <p:sp>
            <p:nvSpPr>
              <p:cNvPr id="29" name="Rectangle 35">
                <a:extLst>
                  <a:ext uri="{FF2B5EF4-FFF2-40B4-BE49-F238E27FC236}">
                    <a16:creationId xmlns:a16="http://schemas.microsoft.com/office/drawing/2014/main" id="{97C9B7DF-3CE1-4A02-9E6B-20EB3A522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9" y="2344"/>
                <a:ext cx="288" cy="14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600">
                  <a:latin typeface="+mn-lt"/>
                </a:endParaRPr>
              </a:p>
            </p:txBody>
          </p:sp>
          <p:sp>
            <p:nvSpPr>
              <p:cNvPr id="30" name="Rectangle 36">
                <a:extLst>
                  <a:ext uri="{FF2B5EF4-FFF2-40B4-BE49-F238E27FC236}">
                    <a16:creationId xmlns:a16="http://schemas.microsoft.com/office/drawing/2014/main" id="{8739FB65-164C-462D-86E0-52CC86B555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2" y="2344"/>
                <a:ext cx="1304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r>
                  <a:rPr lang="en-US" sz="1600" b="1">
                    <a:latin typeface="+mn-lt"/>
                  </a:rPr>
                  <a:t>Mis-aligned word</a:t>
                </a:r>
              </a:p>
            </p:txBody>
          </p:sp>
        </p:grpSp>
        <p:sp>
          <p:nvSpPr>
            <p:cNvPr id="18" name="Rectangle 37">
              <a:extLst>
                <a:ext uri="{FF2B5EF4-FFF2-40B4-BE49-F238E27FC236}">
                  <a16:creationId xmlns:a16="http://schemas.microsoft.com/office/drawing/2014/main" id="{2A62718F-5708-418A-9324-B4398CAE70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" y="1996"/>
              <a:ext cx="717" cy="14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1" i="1" dirty="0">
                  <a:latin typeface="+mn-lt"/>
                </a:rPr>
                <a:t>Address</a:t>
              </a:r>
            </a:p>
          </p:txBody>
        </p:sp>
        <p:sp>
          <p:nvSpPr>
            <p:cNvPr id="19" name="Rectangle 38">
              <a:extLst>
                <a:ext uri="{FF2B5EF4-FFF2-40B4-BE49-F238E27FC236}">
                  <a16:creationId xmlns:a16="http://schemas.microsoft.com/office/drawing/2014/main" id="{337B8B79-5046-4921-B66D-548A04419C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2358"/>
              <a:ext cx="271" cy="21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20" name="Rectangle 39">
              <a:extLst>
                <a:ext uri="{FF2B5EF4-FFF2-40B4-BE49-F238E27FC236}">
                  <a16:creationId xmlns:a16="http://schemas.microsoft.com/office/drawing/2014/main" id="{3E5A4DD3-3D6E-4AD6-8B5C-FEB3023C6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2560"/>
              <a:ext cx="271" cy="21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22" name="Rectangle 40">
              <a:extLst>
                <a:ext uri="{FF2B5EF4-FFF2-40B4-BE49-F238E27FC236}">
                  <a16:creationId xmlns:a16="http://schemas.microsoft.com/office/drawing/2014/main" id="{A72DB201-511F-4441-A376-753E47753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2752"/>
              <a:ext cx="271" cy="21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23" name="Rectangle 41">
              <a:extLst>
                <a:ext uri="{FF2B5EF4-FFF2-40B4-BE49-F238E27FC236}">
                  <a16:creationId xmlns:a16="http://schemas.microsoft.com/office/drawing/2014/main" id="{DEDC823E-74A3-457D-8DD5-9B560F78F9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2945"/>
              <a:ext cx="271" cy="21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  <p:sp>
          <p:nvSpPr>
            <p:cNvPr id="24" name="Rectangle 42">
              <a:extLst>
                <a:ext uri="{FF2B5EF4-FFF2-40B4-BE49-F238E27FC236}">
                  <a16:creationId xmlns:a16="http://schemas.microsoft.com/office/drawing/2014/main" id="{CBCC629F-59BA-4F29-BB73-9ECF6A806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3132"/>
              <a:ext cx="271" cy="21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5</a:t>
              </a:r>
            </a:p>
          </p:txBody>
        </p:sp>
        <p:sp>
          <p:nvSpPr>
            <p:cNvPr id="25" name="Rectangle 43">
              <a:extLst>
                <a:ext uri="{FF2B5EF4-FFF2-40B4-BE49-F238E27FC236}">
                  <a16:creationId xmlns:a16="http://schemas.microsoft.com/office/drawing/2014/main" id="{8EA0936A-2288-408C-BF23-6F5B163D4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3334"/>
              <a:ext cx="271" cy="21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6</a:t>
              </a:r>
            </a:p>
          </p:txBody>
        </p:sp>
        <p:sp>
          <p:nvSpPr>
            <p:cNvPr id="26" name="Rectangle 44">
              <a:extLst>
                <a:ext uri="{FF2B5EF4-FFF2-40B4-BE49-F238E27FC236}">
                  <a16:creationId xmlns:a16="http://schemas.microsoft.com/office/drawing/2014/main" id="{FF080DE0-923E-4E05-9A51-4FB4D8931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3526"/>
              <a:ext cx="271" cy="21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7</a:t>
              </a:r>
            </a:p>
          </p:txBody>
        </p:sp>
      </p:grpSp>
      <p:sp>
        <p:nvSpPr>
          <p:cNvPr id="53" name="Rounded Rectangle 53">
            <a:extLst>
              <a:ext uri="{FF2B5EF4-FFF2-40B4-BE49-F238E27FC236}">
                <a16:creationId xmlns:a16="http://schemas.microsoft.com/office/drawing/2014/main" id="{5C3AA9DF-5CFF-45B0-9BDA-8350CEF4B6EE}"/>
              </a:ext>
            </a:extLst>
          </p:cNvPr>
          <p:cNvSpPr/>
          <p:nvPr/>
        </p:nvSpPr>
        <p:spPr>
          <a:xfrm>
            <a:off x="5791200" y="4495800"/>
            <a:ext cx="3048000" cy="1600200"/>
          </a:xfrm>
          <a:prstGeom prst="roundRect">
            <a:avLst/>
          </a:prstGeom>
          <a:solidFill>
            <a:srgbClr val="FFFFCC"/>
          </a:solidFill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Question: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How do we quickly check whether a given memory address is word-aligned or not?</a:t>
            </a:r>
          </a:p>
        </p:txBody>
      </p:sp>
    </p:spTree>
    <p:extLst>
      <p:ext uri="{BB962C8B-B14F-4D97-AF65-F5344CB8AC3E}">
        <p14:creationId xmlns:p14="http://schemas.microsoft.com/office/powerpoint/2010/main" val="5519284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2. MIPS Memory Instructions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4353013-E909-446B-B269-E7162AAEFEB6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40971"/>
            <a:ext cx="8229600" cy="17587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sz="2800" dirty="0"/>
              <a:t>MIPS is a load-store register architecture</a:t>
            </a:r>
          </a:p>
          <a:p>
            <a:pPr marL="715963" lvl="1" indent="-357188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sz="2400" dirty="0"/>
              <a:t>32 registers, each 32-bit (4-byte) long</a:t>
            </a:r>
          </a:p>
          <a:p>
            <a:pPr marL="715963" lvl="1" indent="-357188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sz="2400" dirty="0"/>
              <a:t>Each word contains 32 bits (4 bytes)</a:t>
            </a:r>
          </a:p>
          <a:p>
            <a:pPr marL="715963" lvl="1" indent="-357188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sz="2400" dirty="0"/>
              <a:t>Memory addresses are 32-bit long</a:t>
            </a:r>
          </a:p>
        </p:txBody>
      </p:sp>
      <p:graphicFrame>
        <p:nvGraphicFramePr>
          <p:cNvPr id="8" name="Group 5">
            <a:extLst>
              <a:ext uri="{FF2B5EF4-FFF2-40B4-BE49-F238E27FC236}">
                <a16:creationId xmlns:a16="http://schemas.microsoft.com/office/drawing/2014/main" id="{DE5CE8BA-7269-480E-A31C-46D9932146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0235789"/>
              </p:ext>
            </p:extLst>
          </p:nvPr>
        </p:nvGraphicFramePr>
        <p:xfrm>
          <a:off x="457200" y="3006562"/>
          <a:ext cx="8229600" cy="3505200"/>
        </p:xfrm>
        <a:graphic>
          <a:graphicData uri="http://schemas.openxmlformats.org/drawingml/2006/table">
            <a:tbl>
              <a:tblPr/>
              <a:tblGrid>
                <a:gridCol w="1519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9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Examples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Comments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5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32 registers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$s0-$s7, $t0-$t9, $zero, $a0-$a3, $v0-$v1, $gp, $fp, $sp, $ra, $at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Fast processor storage for data.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 MIPS, data must be in registers to perform arithmetic.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5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memory words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[0],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[4],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…,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[4294967292]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Accessed only by data transfer instructions.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MIPS uses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byte addresses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, so consecutive words differ by 4.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Memory holds data structures, such as arrays, and spilled registers, such as those saved on procedure calls.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297A6F6A-03DC-4098-81E5-0FE83ED18BE4}"/>
              </a:ext>
            </a:extLst>
          </p:cNvPr>
          <p:cNvSpPr/>
          <p:nvPr/>
        </p:nvSpPr>
        <p:spPr>
          <a:xfrm>
            <a:off x="6705600" y="5216362"/>
            <a:ext cx="1143000" cy="304800"/>
          </a:xfrm>
          <a:prstGeom prst="ellipse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370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2.1 Memory Instruction: </a:t>
            </a:r>
            <a:r>
              <a:rPr lang="en-SG" sz="3600" b="1" dirty="0">
                <a:solidFill>
                  <a:srgbClr val="0000FF"/>
                </a:solidFill>
              </a:rPr>
              <a:t>Load Word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10" name="Content Placeholder 65">
            <a:extLst>
              <a:ext uri="{FF2B5EF4-FFF2-40B4-BE49-F238E27FC236}">
                <a16:creationId xmlns:a16="http://schemas.microsoft.com/office/drawing/2014/main" id="{B265A2A3-ABB2-4158-8955-E7F523030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4876800"/>
            <a:ext cx="8229600" cy="1621972"/>
          </a:xfrm>
        </p:spPr>
        <p:txBody>
          <a:bodyPr>
            <a:normAutofit/>
          </a:bodyPr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Steps:</a:t>
            </a:r>
          </a:p>
          <a:p>
            <a:pPr marL="985838" lvl="1" indent="-442913"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sz="2400" dirty="0"/>
              <a:t>Memory Address =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$s0</a:t>
            </a:r>
            <a:r>
              <a:rPr lang="en-US" sz="2400" dirty="0"/>
              <a:t> + 4 = 8000 + 4 = </a:t>
            </a:r>
            <a:r>
              <a:rPr lang="en-US" sz="2400" b="1" dirty="0"/>
              <a:t>8004</a:t>
            </a:r>
          </a:p>
          <a:p>
            <a:pPr marL="985838" lvl="1" indent="-442913"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sz="2400" dirty="0"/>
              <a:t>Memory word at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Mem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[8004]</a:t>
            </a:r>
            <a:r>
              <a:rPr lang="en-US" sz="2400" dirty="0"/>
              <a:t> is loaded into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</a:t>
            </a: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17C53B42-AE94-4300-B34B-1E9A08005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064" y="2016125"/>
            <a:ext cx="2667000" cy="3124200"/>
          </a:xfrm>
          <a:prstGeom prst="rect">
            <a:avLst/>
          </a:prstGeom>
          <a:solidFill>
            <a:srgbClr val="FFFF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6151B940-4949-42F6-9D6C-ED44FD2C0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1264" y="1863725"/>
            <a:ext cx="915315" cy="260584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600" b="1" dirty="0">
                <a:latin typeface="Helvetica" pitchFamily="34" charset="0"/>
              </a:rPr>
              <a:t>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843313-DEB3-4675-A2CD-54F7BB5273DC}"/>
              </a:ext>
            </a:extLst>
          </p:cNvPr>
          <p:cNvSpPr/>
          <p:nvPr/>
        </p:nvSpPr>
        <p:spPr>
          <a:xfrm>
            <a:off x="5489764" y="23971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8000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6DC0E2-A2CB-4D09-AAA0-B1E5FD63E875}"/>
              </a:ext>
            </a:extLst>
          </p:cNvPr>
          <p:cNvSpPr/>
          <p:nvPr/>
        </p:nvSpPr>
        <p:spPr>
          <a:xfrm>
            <a:off x="5489764" y="27019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8001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954B4D-EBC5-4E40-9ED1-BF17ECFDE360}"/>
              </a:ext>
            </a:extLst>
          </p:cNvPr>
          <p:cNvSpPr/>
          <p:nvPr/>
        </p:nvSpPr>
        <p:spPr>
          <a:xfrm>
            <a:off x="5489764" y="30067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8002</a:t>
            </a:r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BC1EC1F6-1BA5-4704-8DA2-E1D9ECD06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495" y="2092325"/>
            <a:ext cx="2695074" cy="2133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EEBDA9CA-61DD-4945-9BBC-70856784C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454" y="1984141"/>
            <a:ext cx="1263315" cy="260584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1600" b="1" dirty="0">
                <a:latin typeface="Helvetica" pitchFamily="34" charset="0"/>
              </a:rPr>
              <a:t>Processor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FC7730-0459-47A8-B027-FC238B5C8C0F}"/>
              </a:ext>
            </a:extLst>
          </p:cNvPr>
          <p:cNvSpPr/>
          <p:nvPr/>
        </p:nvSpPr>
        <p:spPr>
          <a:xfrm>
            <a:off x="6251764" y="45307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3130879-299F-401F-A5FE-1FAD65918D85}"/>
              </a:ext>
            </a:extLst>
          </p:cNvPr>
          <p:cNvSpPr/>
          <p:nvPr/>
        </p:nvSpPr>
        <p:spPr>
          <a:xfrm>
            <a:off x="6251764" y="33115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7CE8AA-13E2-4430-B441-0520B3D14D3B}"/>
              </a:ext>
            </a:extLst>
          </p:cNvPr>
          <p:cNvSpPr/>
          <p:nvPr/>
        </p:nvSpPr>
        <p:spPr>
          <a:xfrm>
            <a:off x="6251764" y="42259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504FCA8-4BAA-4583-9B2A-CD82A93A66AA}"/>
              </a:ext>
            </a:extLst>
          </p:cNvPr>
          <p:cNvSpPr/>
          <p:nvPr/>
        </p:nvSpPr>
        <p:spPr>
          <a:xfrm>
            <a:off x="6251764" y="39211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2CB8AE6-5C6A-4B40-A060-122089A2DC6F}"/>
              </a:ext>
            </a:extLst>
          </p:cNvPr>
          <p:cNvSpPr/>
          <p:nvPr/>
        </p:nvSpPr>
        <p:spPr>
          <a:xfrm>
            <a:off x="6251764" y="36163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02CF245-2B26-4E02-A56C-860587ECCB71}"/>
              </a:ext>
            </a:extLst>
          </p:cNvPr>
          <p:cNvSpPr/>
          <p:nvPr/>
        </p:nvSpPr>
        <p:spPr>
          <a:xfrm>
            <a:off x="6251764" y="30067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BF21EA8-F36A-4446-8BD5-9D9D3C25CE19}"/>
              </a:ext>
            </a:extLst>
          </p:cNvPr>
          <p:cNvSpPr/>
          <p:nvPr/>
        </p:nvSpPr>
        <p:spPr>
          <a:xfrm>
            <a:off x="6251764" y="27019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CD81630-076C-4303-94BD-A13D538CE6B6}"/>
              </a:ext>
            </a:extLst>
          </p:cNvPr>
          <p:cNvSpPr/>
          <p:nvPr/>
        </p:nvSpPr>
        <p:spPr>
          <a:xfrm>
            <a:off x="6251764" y="23971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402498D-8EDD-417F-8FB8-D829071F3A8A}"/>
              </a:ext>
            </a:extLst>
          </p:cNvPr>
          <p:cNvSpPr/>
          <p:nvPr/>
        </p:nvSpPr>
        <p:spPr>
          <a:xfrm>
            <a:off x="5489764" y="33115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8003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7D15A63-17C2-4B13-83B5-984E6ECAD68F}"/>
              </a:ext>
            </a:extLst>
          </p:cNvPr>
          <p:cNvSpPr/>
          <p:nvPr/>
        </p:nvSpPr>
        <p:spPr>
          <a:xfrm>
            <a:off x="5489764" y="36163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8004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9D11AA-08BD-4FE3-BD06-FCE3B7475103}"/>
              </a:ext>
            </a:extLst>
          </p:cNvPr>
          <p:cNvSpPr/>
          <p:nvPr/>
        </p:nvSpPr>
        <p:spPr>
          <a:xfrm>
            <a:off x="5489764" y="39211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8005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E9B86C3-8180-489A-A2A9-49EF7CB10370}"/>
              </a:ext>
            </a:extLst>
          </p:cNvPr>
          <p:cNvSpPr/>
          <p:nvPr/>
        </p:nvSpPr>
        <p:spPr>
          <a:xfrm>
            <a:off x="5489764" y="42259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8006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40476CF-75A5-49F8-B359-052D1CF8ED32}"/>
              </a:ext>
            </a:extLst>
          </p:cNvPr>
          <p:cNvSpPr/>
          <p:nvPr/>
        </p:nvSpPr>
        <p:spPr>
          <a:xfrm>
            <a:off x="5489764" y="45307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8007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006F2F1-7064-47B9-9D19-C1E059E1E905}"/>
              </a:ext>
            </a:extLst>
          </p:cNvPr>
          <p:cNvSpPr/>
          <p:nvPr/>
        </p:nvSpPr>
        <p:spPr>
          <a:xfrm>
            <a:off x="6251764" y="4835525"/>
            <a:ext cx="11430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9C4CF62-F0F6-4346-B79B-768F419ABDA3}"/>
              </a:ext>
            </a:extLst>
          </p:cNvPr>
          <p:cNvSpPr/>
          <p:nvPr/>
        </p:nvSpPr>
        <p:spPr>
          <a:xfrm>
            <a:off x="6251764" y="2168525"/>
            <a:ext cx="11430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1AF22BC-DDAC-4C3A-89CB-228795EFCDC3}"/>
              </a:ext>
            </a:extLst>
          </p:cNvPr>
          <p:cNvSpPr/>
          <p:nvPr/>
        </p:nvSpPr>
        <p:spPr>
          <a:xfrm>
            <a:off x="1330169" y="28543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$t0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E49E2C3-277E-44B5-A8BB-9BF6EF7DB3DB}"/>
              </a:ext>
            </a:extLst>
          </p:cNvPr>
          <p:cNvSpPr/>
          <p:nvPr/>
        </p:nvSpPr>
        <p:spPr>
          <a:xfrm>
            <a:off x="2092169" y="28543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DD46DA4-FCA8-4F6A-A812-C15E9FE75783}"/>
              </a:ext>
            </a:extLst>
          </p:cNvPr>
          <p:cNvSpPr/>
          <p:nvPr/>
        </p:nvSpPr>
        <p:spPr>
          <a:xfrm>
            <a:off x="1330169" y="23971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$s0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D9E0502-6CFD-49B9-BAFF-248C2E6EEA86}"/>
              </a:ext>
            </a:extLst>
          </p:cNvPr>
          <p:cNvSpPr/>
          <p:nvPr/>
        </p:nvSpPr>
        <p:spPr>
          <a:xfrm>
            <a:off x="2092169" y="23971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8000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E068EA8-BF3D-4F03-897B-6B075B7C2DB3}"/>
              </a:ext>
            </a:extLst>
          </p:cNvPr>
          <p:cNvCxnSpPr/>
          <p:nvPr/>
        </p:nvCxnSpPr>
        <p:spPr>
          <a:xfrm>
            <a:off x="3097427" y="2549525"/>
            <a:ext cx="236220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3">
            <a:extLst>
              <a:ext uri="{FF2B5EF4-FFF2-40B4-BE49-F238E27FC236}">
                <a16:creationId xmlns:a16="http://schemas.microsoft.com/office/drawing/2014/main" id="{2F007F28-B124-43B9-8C2C-4CD7780A9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95400"/>
            <a:ext cx="8229600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 </a:t>
            </a:r>
            <a:r>
              <a:rPr kumimoji="0" lang="en-GB" sz="2800" b="1" i="0" u="none" strike="noStrike" kern="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lw</a:t>
            </a: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$t0</a:t>
            </a: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4(</a:t>
            </a: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$s0</a:t>
            </a: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</a:t>
            </a: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cxnSp>
        <p:nvCxnSpPr>
          <p:cNvPr id="46" name="Straight Arrow Connector 51">
            <a:extLst>
              <a:ext uri="{FF2B5EF4-FFF2-40B4-BE49-F238E27FC236}">
                <a16:creationId xmlns:a16="http://schemas.microsoft.com/office/drawing/2014/main" id="{53FEA4FD-D56B-49AF-B40A-62D2CE0FDF3F}"/>
              </a:ext>
            </a:extLst>
          </p:cNvPr>
          <p:cNvCxnSpPr>
            <a:cxnSpLocks/>
          </p:cNvCxnSpPr>
          <p:nvPr/>
        </p:nvCxnSpPr>
        <p:spPr>
          <a:xfrm>
            <a:off x="4140471" y="2556412"/>
            <a:ext cx="1295400" cy="1219200"/>
          </a:xfrm>
          <a:prstGeom prst="bentConnector3">
            <a:avLst>
              <a:gd name="adj1" fmla="val -7359"/>
            </a:avLst>
          </a:prstGeom>
          <a:ln w="15875">
            <a:solidFill>
              <a:schemeClr val="tx1"/>
            </a:solidFill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Box 17">
            <a:extLst>
              <a:ext uri="{FF2B5EF4-FFF2-40B4-BE49-F238E27FC236}">
                <a16:creationId xmlns:a16="http://schemas.microsoft.com/office/drawing/2014/main" id="{AE876B7D-42D8-47F0-8463-CA7A9C7DB4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3839" y="3471446"/>
            <a:ext cx="1295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/>
              <a:t>Offset = </a:t>
            </a:r>
            <a:r>
              <a:rPr lang="en-US" sz="1600" b="1" dirty="0"/>
              <a:t>+4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A90AB51-D3E4-46B1-B247-6B5432D3CE5D}"/>
              </a:ext>
            </a:extLst>
          </p:cNvPr>
          <p:cNvGrpSpPr/>
          <p:nvPr/>
        </p:nvGrpSpPr>
        <p:grpSpPr>
          <a:xfrm>
            <a:off x="6251764" y="3616325"/>
            <a:ext cx="1143000" cy="1219200"/>
            <a:chOff x="6858000" y="4191000"/>
            <a:chExt cx="1143000" cy="121920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6EE5C8D-2C07-4465-A223-AD457C2044A2}"/>
                </a:ext>
              </a:extLst>
            </p:cNvPr>
            <p:cNvSpPr/>
            <p:nvPr/>
          </p:nvSpPr>
          <p:spPr>
            <a:xfrm>
              <a:off x="6858000" y="5105400"/>
              <a:ext cx="1143000" cy="304800"/>
            </a:xfrm>
            <a:prstGeom prst="rect">
              <a:avLst/>
            </a:prstGeom>
            <a:grp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2DC3E3C-4D4A-495B-A300-64B06005C7F6}"/>
                </a:ext>
              </a:extLst>
            </p:cNvPr>
            <p:cNvSpPr/>
            <p:nvPr/>
          </p:nvSpPr>
          <p:spPr>
            <a:xfrm>
              <a:off x="6858000" y="4800600"/>
              <a:ext cx="1143000" cy="304800"/>
            </a:xfrm>
            <a:prstGeom prst="rect">
              <a:avLst/>
            </a:prstGeom>
            <a:grp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A860D89-427F-42AB-ACCB-69022923ABE0}"/>
                </a:ext>
              </a:extLst>
            </p:cNvPr>
            <p:cNvSpPr/>
            <p:nvPr/>
          </p:nvSpPr>
          <p:spPr>
            <a:xfrm>
              <a:off x="6858000" y="4495800"/>
              <a:ext cx="1143000" cy="304800"/>
            </a:xfrm>
            <a:prstGeom prst="rect">
              <a:avLst/>
            </a:prstGeom>
            <a:grp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37AB44A-6269-435D-8765-0B21EB9766A9}"/>
                </a:ext>
              </a:extLst>
            </p:cNvPr>
            <p:cNvSpPr/>
            <p:nvPr/>
          </p:nvSpPr>
          <p:spPr>
            <a:xfrm>
              <a:off x="6858000" y="4191000"/>
              <a:ext cx="1143000" cy="304800"/>
            </a:xfrm>
            <a:prstGeom prst="rect">
              <a:avLst/>
            </a:prstGeom>
            <a:grp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</p:grpSp>
      <p:sp>
        <p:nvSpPr>
          <p:cNvPr id="53" name="AutoShape 16">
            <a:extLst>
              <a:ext uri="{FF2B5EF4-FFF2-40B4-BE49-F238E27FC236}">
                <a16:creationId xmlns:a16="http://schemas.microsoft.com/office/drawing/2014/main" id="{14DDE040-72EF-4434-A416-22F55E692539}"/>
              </a:ext>
            </a:extLst>
          </p:cNvPr>
          <p:cNvSpPr>
            <a:spLocks/>
          </p:cNvSpPr>
          <p:nvPr/>
        </p:nvSpPr>
        <p:spPr bwMode="auto">
          <a:xfrm rot="10800000">
            <a:off x="5413564" y="3733799"/>
            <a:ext cx="266700" cy="1025525"/>
          </a:xfrm>
          <a:prstGeom prst="rightBrace">
            <a:avLst>
              <a:gd name="adj1" fmla="val 33333"/>
              <a:gd name="adj2" fmla="val 34906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Bent-Up Arrow 64">
            <a:extLst>
              <a:ext uri="{FF2B5EF4-FFF2-40B4-BE49-F238E27FC236}">
                <a16:creationId xmlns:a16="http://schemas.microsoft.com/office/drawing/2014/main" id="{0BCCC8DA-3199-47A9-A87A-306D3EEC53FC}"/>
              </a:ext>
            </a:extLst>
          </p:cNvPr>
          <p:cNvSpPr/>
          <p:nvPr/>
        </p:nvSpPr>
        <p:spPr>
          <a:xfrm flipH="1">
            <a:off x="2564027" y="3159125"/>
            <a:ext cx="2667000" cy="1371600"/>
          </a:xfrm>
          <a:prstGeom prst="bentUpArrow">
            <a:avLst>
              <a:gd name="adj1" fmla="val 13050"/>
              <a:gd name="adj2" fmla="val 19025"/>
              <a:gd name="adj3" fmla="val 21227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86F88C1-6307-4F47-B4DE-12868FEC4F45}"/>
              </a:ext>
            </a:extLst>
          </p:cNvPr>
          <p:cNvSpPr/>
          <p:nvPr/>
        </p:nvSpPr>
        <p:spPr>
          <a:xfrm>
            <a:off x="4469027" y="3082925"/>
            <a:ext cx="381000" cy="381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1E80EB1-23A8-45EB-8E52-E78307E3074A}"/>
              </a:ext>
            </a:extLst>
          </p:cNvPr>
          <p:cNvSpPr/>
          <p:nvPr/>
        </p:nvSpPr>
        <p:spPr>
          <a:xfrm>
            <a:off x="2259227" y="4302125"/>
            <a:ext cx="381000" cy="381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9962585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2.2 Memory Instruction: </a:t>
            </a:r>
            <a:r>
              <a:rPr lang="en-SG" sz="3600" b="1" dirty="0">
                <a:solidFill>
                  <a:srgbClr val="0000FF"/>
                </a:solidFill>
              </a:rPr>
              <a:t>Store Word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sp>
        <p:nvSpPr>
          <p:cNvPr id="10" name="Content Placeholder 65">
            <a:extLst>
              <a:ext uri="{FF2B5EF4-FFF2-40B4-BE49-F238E27FC236}">
                <a16:creationId xmlns:a16="http://schemas.microsoft.com/office/drawing/2014/main" id="{B265A2A3-ABB2-4158-8955-E7F523030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4876800"/>
            <a:ext cx="8229600" cy="1621972"/>
          </a:xfrm>
        </p:spPr>
        <p:txBody>
          <a:bodyPr>
            <a:normAutofit/>
          </a:bodyPr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Steps:</a:t>
            </a:r>
          </a:p>
          <a:p>
            <a:pPr marL="985838" lvl="1" indent="-442913"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sz="2400" dirty="0"/>
              <a:t>Memory Address =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$s0 </a:t>
            </a:r>
            <a:r>
              <a:rPr lang="en-US" sz="2400" dirty="0"/>
              <a:t>+ 12 = 8000 + 12 = </a:t>
            </a:r>
            <a:r>
              <a:rPr lang="en-US" sz="2400" b="1" dirty="0"/>
              <a:t>8012</a:t>
            </a:r>
          </a:p>
          <a:p>
            <a:pPr marL="985838" lvl="1" indent="-442913"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sz="2400" dirty="0"/>
              <a:t>Content of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$t0</a:t>
            </a:r>
            <a:r>
              <a:rPr lang="en-US" sz="2400" b="1" dirty="0"/>
              <a:t> </a:t>
            </a:r>
            <a:r>
              <a:rPr lang="en-US" sz="2400" dirty="0"/>
              <a:t>is stored into word at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Mem[8012]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17C53B42-AE94-4300-B34B-1E9A08005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064" y="2016125"/>
            <a:ext cx="2667000" cy="3124200"/>
          </a:xfrm>
          <a:prstGeom prst="rect">
            <a:avLst/>
          </a:prstGeom>
          <a:solidFill>
            <a:srgbClr val="FFFF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6151B940-4949-42F6-9D6C-ED44FD2C0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1264" y="1863725"/>
            <a:ext cx="915315" cy="260584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600" b="1" dirty="0">
                <a:latin typeface="Helvetica" pitchFamily="34" charset="0"/>
              </a:rPr>
              <a:t>Memory</a:t>
            </a:r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BC1EC1F6-1BA5-4704-8DA2-E1D9ECD06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495" y="2092325"/>
            <a:ext cx="2695074" cy="2133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EEBDA9CA-61DD-4945-9BBC-70856784C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454" y="1984141"/>
            <a:ext cx="1263315" cy="260584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1600" b="1" dirty="0">
                <a:latin typeface="Helvetica" pitchFamily="34" charset="0"/>
              </a:rPr>
              <a:t>Processor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1AF22BC-DDAC-4C3A-89CB-228795EFCDC3}"/>
              </a:ext>
            </a:extLst>
          </p:cNvPr>
          <p:cNvSpPr/>
          <p:nvPr/>
        </p:nvSpPr>
        <p:spPr>
          <a:xfrm>
            <a:off x="1330169" y="28543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$t0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E49E2C3-277E-44B5-A8BB-9BF6EF7DB3DB}"/>
              </a:ext>
            </a:extLst>
          </p:cNvPr>
          <p:cNvSpPr/>
          <p:nvPr/>
        </p:nvSpPr>
        <p:spPr>
          <a:xfrm>
            <a:off x="2092169" y="28543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DD46DA4-FCA8-4F6A-A812-C15E9FE75783}"/>
              </a:ext>
            </a:extLst>
          </p:cNvPr>
          <p:cNvSpPr/>
          <p:nvPr/>
        </p:nvSpPr>
        <p:spPr>
          <a:xfrm>
            <a:off x="1330169" y="23971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$s0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D9E0502-6CFD-49B9-BAFF-248C2E6EEA86}"/>
              </a:ext>
            </a:extLst>
          </p:cNvPr>
          <p:cNvSpPr/>
          <p:nvPr/>
        </p:nvSpPr>
        <p:spPr>
          <a:xfrm>
            <a:off x="2092169" y="23971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8000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E068EA8-BF3D-4F03-897B-6B075B7C2DB3}"/>
              </a:ext>
            </a:extLst>
          </p:cNvPr>
          <p:cNvCxnSpPr/>
          <p:nvPr/>
        </p:nvCxnSpPr>
        <p:spPr>
          <a:xfrm>
            <a:off x="3097427" y="2549525"/>
            <a:ext cx="236220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3">
            <a:extLst>
              <a:ext uri="{FF2B5EF4-FFF2-40B4-BE49-F238E27FC236}">
                <a16:creationId xmlns:a16="http://schemas.microsoft.com/office/drawing/2014/main" id="{2F007F28-B124-43B9-8C2C-4CD7780A9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95400"/>
            <a:ext cx="8229600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/>
            </a:pP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 </a:t>
            </a:r>
            <a:r>
              <a:rPr lang="en-GB" sz="2800" b="1" kern="0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w</a:t>
            </a: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GB" sz="28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$t0</a:t>
            </a: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12(</a:t>
            </a: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$s0</a:t>
            </a: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</a:t>
            </a: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cxnSp>
        <p:nvCxnSpPr>
          <p:cNvPr id="46" name="Straight Arrow Connector 51">
            <a:extLst>
              <a:ext uri="{FF2B5EF4-FFF2-40B4-BE49-F238E27FC236}">
                <a16:creationId xmlns:a16="http://schemas.microsoft.com/office/drawing/2014/main" id="{53FEA4FD-D56B-49AF-B40A-62D2CE0FDF3F}"/>
              </a:ext>
            </a:extLst>
          </p:cNvPr>
          <p:cNvCxnSpPr>
            <a:cxnSpLocks/>
          </p:cNvCxnSpPr>
          <p:nvPr/>
        </p:nvCxnSpPr>
        <p:spPr>
          <a:xfrm>
            <a:off x="4140471" y="2556412"/>
            <a:ext cx="1295400" cy="1219200"/>
          </a:xfrm>
          <a:prstGeom prst="bentConnector3">
            <a:avLst>
              <a:gd name="adj1" fmla="val -7359"/>
            </a:avLst>
          </a:prstGeom>
          <a:ln w="15875">
            <a:solidFill>
              <a:schemeClr val="tx1"/>
            </a:solidFill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Box 17">
            <a:extLst>
              <a:ext uri="{FF2B5EF4-FFF2-40B4-BE49-F238E27FC236}">
                <a16:creationId xmlns:a16="http://schemas.microsoft.com/office/drawing/2014/main" id="{AE876B7D-42D8-47F0-8463-CA7A9C7DB4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7414" y="3471446"/>
            <a:ext cx="133583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/>
              <a:t>Offset = </a:t>
            </a:r>
            <a:r>
              <a:rPr lang="en-US" sz="1600" b="1" dirty="0"/>
              <a:t>+12</a:t>
            </a:r>
          </a:p>
        </p:txBody>
      </p:sp>
      <p:sp>
        <p:nvSpPr>
          <p:cNvPr id="53" name="AutoShape 16">
            <a:extLst>
              <a:ext uri="{FF2B5EF4-FFF2-40B4-BE49-F238E27FC236}">
                <a16:creationId xmlns:a16="http://schemas.microsoft.com/office/drawing/2014/main" id="{14DDE040-72EF-4434-A416-22F55E692539}"/>
              </a:ext>
            </a:extLst>
          </p:cNvPr>
          <p:cNvSpPr>
            <a:spLocks/>
          </p:cNvSpPr>
          <p:nvPr/>
        </p:nvSpPr>
        <p:spPr bwMode="auto">
          <a:xfrm rot="10800000">
            <a:off x="5413564" y="3733799"/>
            <a:ext cx="266700" cy="1025525"/>
          </a:xfrm>
          <a:prstGeom prst="rightBrace">
            <a:avLst>
              <a:gd name="adj1" fmla="val 33333"/>
              <a:gd name="adj2" fmla="val 34906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86F88C1-6307-4F47-B4DE-12868FEC4F45}"/>
              </a:ext>
            </a:extLst>
          </p:cNvPr>
          <p:cNvSpPr/>
          <p:nvPr/>
        </p:nvSpPr>
        <p:spPr>
          <a:xfrm>
            <a:off x="4469027" y="3082925"/>
            <a:ext cx="381000" cy="381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1E80EB1-23A8-45EB-8E52-E78307E3074A}"/>
              </a:ext>
            </a:extLst>
          </p:cNvPr>
          <p:cNvSpPr/>
          <p:nvPr/>
        </p:nvSpPr>
        <p:spPr>
          <a:xfrm>
            <a:off x="2259227" y="4302125"/>
            <a:ext cx="381000" cy="381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7" name="Bent-Up Arrow 64">
            <a:extLst>
              <a:ext uri="{FF2B5EF4-FFF2-40B4-BE49-F238E27FC236}">
                <a16:creationId xmlns:a16="http://schemas.microsoft.com/office/drawing/2014/main" id="{435B9B4E-9421-4DB5-AF53-88DA8208F09C}"/>
              </a:ext>
            </a:extLst>
          </p:cNvPr>
          <p:cNvSpPr/>
          <p:nvPr/>
        </p:nvSpPr>
        <p:spPr>
          <a:xfrm rot="5400000">
            <a:off x="3138986" y="2727850"/>
            <a:ext cx="1621972" cy="2514600"/>
          </a:xfrm>
          <a:prstGeom prst="bentUpArrow">
            <a:avLst>
              <a:gd name="adj1" fmla="val 13050"/>
              <a:gd name="adj2" fmla="val 19025"/>
              <a:gd name="adj3" fmla="val 21227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3DE2298-6815-4F88-B107-CE035B858A1E}"/>
              </a:ext>
            </a:extLst>
          </p:cNvPr>
          <p:cNvSpPr/>
          <p:nvPr/>
        </p:nvSpPr>
        <p:spPr>
          <a:xfrm>
            <a:off x="5481868" y="23971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8000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259EA05-45BD-444E-B718-333CC00EBEBA}"/>
              </a:ext>
            </a:extLst>
          </p:cNvPr>
          <p:cNvSpPr/>
          <p:nvPr/>
        </p:nvSpPr>
        <p:spPr>
          <a:xfrm>
            <a:off x="5481868" y="27019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8001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8B0F511-5194-42A7-9CAC-C61BAF4B2B23}"/>
              </a:ext>
            </a:extLst>
          </p:cNvPr>
          <p:cNvSpPr/>
          <p:nvPr/>
        </p:nvSpPr>
        <p:spPr>
          <a:xfrm>
            <a:off x="5481868" y="30067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8002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866BF26-205E-4E9B-8335-A805C516D452}"/>
              </a:ext>
            </a:extLst>
          </p:cNvPr>
          <p:cNvSpPr/>
          <p:nvPr/>
        </p:nvSpPr>
        <p:spPr>
          <a:xfrm>
            <a:off x="6243868" y="45307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6F13ADB-0046-40B0-81AD-E6D9D38E88AF}"/>
              </a:ext>
            </a:extLst>
          </p:cNvPr>
          <p:cNvSpPr/>
          <p:nvPr/>
        </p:nvSpPr>
        <p:spPr>
          <a:xfrm>
            <a:off x="6243868" y="33115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4B6AD1B-81CD-4A3C-9467-B20A1DF8560A}"/>
              </a:ext>
            </a:extLst>
          </p:cNvPr>
          <p:cNvSpPr/>
          <p:nvPr/>
        </p:nvSpPr>
        <p:spPr>
          <a:xfrm>
            <a:off x="6243868" y="42259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158F390-B5E8-45A7-8100-A8B7AA2BAE66}"/>
              </a:ext>
            </a:extLst>
          </p:cNvPr>
          <p:cNvSpPr/>
          <p:nvPr/>
        </p:nvSpPr>
        <p:spPr>
          <a:xfrm>
            <a:off x="6243868" y="39211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9821D54-A570-4DDA-89CC-B4C78168E887}"/>
              </a:ext>
            </a:extLst>
          </p:cNvPr>
          <p:cNvSpPr/>
          <p:nvPr/>
        </p:nvSpPr>
        <p:spPr>
          <a:xfrm>
            <a:off x="6243868" y="36163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3BD1DD4-A6E1-45B1-970F-01D180461244}"/>
              </a:ext>
            </a:extLst>
          </p:cNvPr>
          <p:cNvSpPr/>
          <p:nvPr/>
        </p:nvSpPr>
        <p:spPr>
          <a:xfrm>
            <a:off x="6243868" y="30067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C96CA80-6CE8-4A83-B471-EE89D2E81319}"/>
              </a:ext>
            </a:extLst>
          </p:cNvPr>
          <p:cNvSpPr/>
          <p:nvPr/>
        </p:nvSpPr>
        <p:spPr>
          <a:xfrm>
            <a:off x="6243868" y="27019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402723E-9984-447F-8AE4-A9B3ECD616AB}"/>
              </a:ext>
            </a:extLst>
          </p:cNvPr>
          <p:cNvSpPr/>
          <p:nvPr/>
        </p:nvSpPr>
        <p:spPr>
          <a:xfrm>
            <a:off x="6243868" y="23971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1350925-5C04-4050-894F-E392CED7C559}"/>
              </a:ext>
            </a:extLst>
          </p:cNvPr>
          <p:cNvSpPr/>
          <p:nvPr/>
        </p:nvSpPr>
        <p:spPr>
          <a:xfrm>
            <a:off x="5481868" y="33115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……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B852DD8-CBC9-4815-AF3F-4D483C5ED8C5}"/>
              </a:ext>
            </a:extLst>
          </p:cNvPr>
          <p:cNvSpPr/>
          <p:nvPr/>
        </p:nvSpPr>
        <p:spPr>
          <a:xfrm>
            <a:off x="5481868" y="36163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8012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14BC4CC-A6C1-44DB-80D8-488E98888BC5}"/>
              </a:ext>
            </a:extLst>
          </p:cNvPr>
          <p:cNvSpPr/>
          <p:nvPr/>
        </p:nvSpPr>
        <p:spPr>
          <a:xfrm>
            <a:off x="5481868" y="39211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8013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D3DFD03-E2DA-4E0A-B7D0-B8AA1B0C6698}"/>
              </a:ext>
            </a:extLst>
          </p:cNvPr>
          <p:cNvSpPr/>
          <p:nvPr/>
        </p:nvSpPr>
        <p:spPr>
          <a:xfrm>
            <a:off x="5481868" y="42259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8014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BF64F9F-FF36-4FDD-B8FE-347B6BBB4CCD}"/>
              </a:ext>
            </a:extLst>
          </p:cNvPr>
          <p:cNvSpPr/>
          <p:nvPr/>
        </p:nvSpPr>
        <p:spPr>
          <a:xfrm>
            <a:off x="5481868" y="45307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8015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E22AB86-D2B4-4B94-A326-2A81B118581F}"/>
              </a:ext>
            </a:extLst>
          </p:cNvPr>
          <p:cNvSpPr/>
          <p:nvPr/>
        </p:nvSpPr>
        <p:spPr>
          <a:xfrm>
            <a:off x="6243868" y="4835525"/>
            <a:ext cx="11430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6919B2C-0E98-47BF-8D5E-B8A659A368B2}"/>
              </a:ext>
            </a:extLst>
          </p:cNvPr>
          <p:cNvSpPr/>
          <p:nvPr/>
        </p:nvSpPr>
        <p:spPr>
          <a:xfrm>
            <a:off x="6243868" y="2168525"/>
            <a:ext cx="11430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grpSp>
        <p:nvGrpSpPr>
          <p:cNvPr id="76" name="Group 63">
            <a:extLst>
              <a:ext uri="{FF2B5EF4-FFF2-40B4-BE49-F238E27FC236}">
                <a16:creationId xmlns:a16="http://schemas.microsoft.com/office/drawing/2014/main" id="{A38D320F-23E6-4E65-BBCA-F390AD1C990B}"/>
              </a:ext>
            </a:extLst>
          </p:cNvPr>
          <p:cNvGrpSpPr/>
          <p:nvPr/>
        </p:nvGrpSpPr>
        <p:grpSpPr>
          <a:xfrm>
            <a:off x="6243868" y="3616325"/>
            <a:ext cx="1143000" cy="1219200"/>
            <a:chOff x="6858000" y="4191000"/>
            <a:chExt cx="1143000" cy="121920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BFBD114-1E20-44D1-99D1-F869712230E0}"/>
                </a:ext>
              </a:extLst>
            </p:cNvPr>
            <p:cNvSpPr/>
            <p:nvPr/>
          </p:nvSpPr>
          <p:spPr>
            <a:xfrm>
              <a:off x="6858000" y="5105400"/>
              <a:ext cx="1143000" cy="304800"/>
            </a:xfrm>
            <a:prstGeom prst="rect">
              <a:avLst/>
            </a:prstGeom>
            <a:grp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57CB6E3-331F-4A89-ACB5-4C2DBE392671}"/>
                </a:ext>
              </a:extLst>
            </p:cNvPr>
            <p:cNvSpPr/>
            <p:nvPr/>
          </p:nvSpPr>
          <p:spPr>
            <a:xfrm>
              <a:off x="6858000" y="4800600"/>
              <a:ext cx="1143000" cy="304800"/>
            </a:xfrm>
            <a:prstGeom prst="rect">
              <a:avLst/>
            </a:prstGeom>
            <a:grp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822698F-1940-4D1C-BDE9-F19EAD1DFA35}"/>
                </a:ext>
              </a:extLst>
            </p:cNvPr>
            <p:cNvSpPr/>
            <p:nvPr/>
          </p:nvSpPr>
          <p:spPr>
            <a:xfrm>
              <a:off x="6858000" y="4495800"/>
              <a:ext cx="1143000" cy="304800"/>
            </a:xfrm>
            <a:prstGeom prst="rect">
              <a:avLst/>
            </a:prstGeom>
            <a:grp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B22A9C8F-041A-4114-B650-9BA0F8A950CA}"/>
                </a:ext>
              </a:extLst>
            </p:cNvPr>
            <p:cNvSpPr/>
            <p:nvPr/>
          </p:nvSpPr>
          <p:spPr>
            <a:xfrm>
              <a:off x="6858000" y="4191000"/>
              <a:ext cx="1143000" cy="304800"/>
            </a:xfrm>
            <a:prstGeom prst="rect">
              <a:avLst/>
            </a:prstGeom>
            <a:grp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3213789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18767</TotalTime>
  <Words>3446</Words>
  <Application>Microsoft Office PowerPoint</Application>
  <PresentationFormat>On-screen Show (4:3)</PresentationFormat>
  <Paragraphs>705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Calibri</vt:lpstr>
      <vt:lpstr>Courier New</vt:lpstr>
      <vt:lpstr>Helvetica</vt:lpstr>
      <vt:lpstr>Times New Roman</vt:lpstr>
      <vt:lpstr>Verdana</vt:lpstr>
      <vt:lpstr>Wingdings</vt:lpstr>
      <vt:lpstr>Wingdings 2</vt:lpstr>
      <vt:lpstr>Clarity</vt:lpstr>
      <vt:lpstr>http://www.comp.nus.edu.sg/~cs2100/</vt:lpstr>
      <vt:lpstr>Lecture #8: MIPS Part 2: More Instructions</vt:lpstr>
      <vt:lpstr>Lecture #8: MIPS Part 2: More Instructions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Tan Tuck Choy</cp:lastModifiedBy>
  <cp:revision>1803</cp:revision>
  <cp:lastPrinted>2017-06-30T03:15:07Z</cp:lastPrinted>
  <dcterms:created xsi:type="dcterms:W3CDTF">1998-09-05T15:03:32Z</dcterms:created>
  <dcterms:modified xsi:type="dcterms:W3CDTF">2019-12-23T01:21:41Z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