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5"/>
  </p:notesMasterIdLst>
  <p:handoutMasterIdLst>
    <p:handoutMasterId r:id="rId46"/>
  </p:handoutMasterIdLst>
  <p:sldIdLst>
    <p:sldId id="256" r:id="rId2"/>
    <p:sldId id="468" r:id="rId3"/>
    <p:sldId id="721" r:id="rId4"/>
    <p:sldId id="638" r:id="rId5"/>
    <p:sldId id="639" r:id="rId6"/>
    <p:sldId id="601" r:id="rId7"/>
    <p:sldId id="604" r:id="rId8"/>
    <p:sldId id="605" r:id="rId9"/>
    <p:sldId id="709" r:id="rId10"/>
    <p:sldId id="710" r:id="rId11"/>
    <p:sldId id="711" r:id="rId12"/>
    <p:sldId id="712" r:id="rId13"/>
    <p:sldId id="606" r:id="rId14"/>
    <p:sldId id="608" r:id="rId15"/>
    <p:sldId id="610" r:id="rId16"/>
    <p:sldId id="613" r:id="rId17"/>
    <p:sldId id="643" r:id="rId18"/>
    <p:sldId id="661" r:id="rId19"/>
    <p:sldId id="664" r:id="rId20"/>
    <p:sldId id="665" r:id="rId21"/>
    <p:sldId id="666" r:id="rId22"/>
    <p:sldId id="708" r:id="rId23"/>
    <p:sldId id="699" r:id="rId24"/>
    <p:sldId id="700" r:id="rId25"/>
    <p:sldId id="701" r:id="rId26"/>
    <p:sldId id="702" r:id="rId27"/>
    <p:sldId id="704" r:id="rId28"/>
    <p:sldId id="722" r:id="rId29"/>
    <p:sldId id="723" r:id="rId30"/>
    <p:sldId id="705" r:id="rId31"/>
    <p:sldId id="667" r:id="rId32"/>
    <p:sldId id="706" r:id="rId33"/>
    <p:sldId id="707" r:id="rId34"/>
    <p:sldId id="715" r:id="rId35"/>
    <p:sldId id="716" r:id="rId36"/>
    <p:sldId id="717" r:id="rId37"/>
    <p:sldId id="718" r:id="rId38"/>
    <p:sldId id="719" r:id="rId39"/>
    <p:sldId id="724" r:id="rId40"/>
    <p:sldId id="725" r:id="rId41"/>
    <p:sldId id="720" r:id="rId42"/>
    <p:sldId id="726" r:id="rId43"/>
    <p:sldId id="308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102" d="100"/>
          <a:sy n="102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A2CFD-E7EE-49FF-9811-ECB27BA87EC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5CC93B2-610F-4463-9EA1-06718942BE42}">
      <dgm:prSet phldrT="[Text]" custT="1"/>
      <dgm:spPr/>
      <dgm:t>
        <a:bodyPr/>
        <a:lstStyle/>
        <a:p>
          <a:r>
            <a:rPr lang="en-US" sz="1800" b="1" dirty="0"/>
            <a:t>R-format</a:t>
          </a:r>
          <a:r>
            <a:rPr lang="en-US" sz="1800" dirty="0"/>
            <a:t> (Register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dirty="0"/>
            <a:t>)</a:t>
          </a:r>
          <a:endParaRPr lang="en-SG" sz="1800" dirty="0"/>
        </a:p>
      </dgm:t>
    </dgm:pt>
    <dgm:pt modelId="{B4E6CC5F-A2AB-4CA3-A30F-71A20AA3929E}" type="parTrans" cxnId="{C078B144-0874-41BF-802A-DD7A6E987095}">
      <dgm:prSet/>
      <dgm:spPr/>
      <dgm:t>
        <a:bodyPr/>
        <a:lstStyle/>
        <a:p>
          <a:endParaRPr lang="en-SG"/>
        </a:p>
      </dgm:t>
    </dgm:pt>
    <dgm:pt modelId="{1CC56391-DAF4-4B6A-8AFF-FDDF1C8CFACC}" type="sibTrans" cxnId="{C078B144-0874-41BF-802A-DD7A6E987095}">
      <dgm:prSet/>
      <dgm:spPr/>
      <dgm:t>
        <a:bodyPr/>
        <a:lstStyle/>
        <a:p>
          <a:endParaRPr lang="en-SG"/>
        </a:p>
      </dgm:t>
    </dgm:pt>
    <dgm:pt modelId="{B745244B-38FF-4B61-AF5D-AFD0881AC7AD}">
      <dgm:prSet/>
      <dgm:spPr/>
      <dgm:t>
        <a:bodyPr/>
        <a:lstStyle/>
        <a:p>
          <a:r>
            <a:rPr lang="en-US" dirty="0"/>
            <a:t>Instructions which use 2 source registers and 1 destination register</a:t>
          </a:r>
        </a:p>
      </dgm:t>
    </dgm:pt>
    <dgm:pt modelId="{E063501E-0527-45D1-8477-9711C434405B}" type="parTrans" cxnId="{8A4C36A4-CE51-463C-89FE-3C94C48F6CA6}">
      <dgm:prSet/>
      <dgm:spPr/>
      <dgm:t>
        <a:bodyPr/>
        <a:lstStyle/>
        <a:p>
          <a:endParaRPr lang="en-SG"/>
        </a:p>
      </dgm:t>
    </dgm:pt>
    <dgm:pt modelId="{BA6A5529-8DC9-4C89-9162-62310FF74B6C}" type="sibTrans" cxnId="{8A4C36A4-CE51-463C-89FE-3C94C48F6CA6}">
      <dgm:prSet/>
      <dgm:spPr/>
      <dgm:t>
        <a:bodyPr/>
        <a:lstStyle/>
        <a:p>
          <a:endParaRPr lang="en-SG"/>
        </a:p>
      </dgm:t>
    </dgm:pt>
    <dgm:pt modelId="{815405DE-AA21-4153-8B2C-C4012BE456F3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e.g. add, sub, and, or, nor, slt, etc</a:t>
          </a:r>
          <a:endParaRPr lang="en-US" dirty="0"/>
        </a:p>
      </dgm:t>
    </dgm:pt>
    <dgm:pt modelId="{A0AC04A5-B34A-48E1-9D5C-E0CC5F7E695D}" type="parTrans" cxnId="{75AE5598-3AF2-41E7-9692-B8830FB2EE77}">
      <dgm:prSet/>
      <dgm:spPr/>
      <dgm:t>
        <a:bodyPr/>
        <a:lstStyle/>
        <a:p>
          <a:endParaRPr lang="en-SG"/>
        </a:p>
      </dgm:t>
    </dgm:pt>
    <dgm:pt modelId="{0424935C-B3CC-463C-A329-BE30976AE49E}" type="sibTrans" cxnId="{75AE5598-3AF2-41E7-9692-B8830FB2EE77}">
      <dgm:prSet/>
      <dgm:spPr/>
      <dgm:t>
        <a:bodyPr/>
        <a:lstStyle/>
        <a:p>
          <a:endParaRPr lang="en-SG"/>
        </a:p>
      </dgm:t>
    </dgm:pt>
    <dgm:pt modelId="{DD27C3F9-B1B0-4492-9ECB-A37F9CB74B29}">
      <dgm:prSet custT="1"/>
      <dgm:spPr/>
      <dgm:t>
        <a:bodyPr/>
        <a:lstStyle/>
        <a:p>
          <a:r>
            <a:rPr lang="en-US" sz="1800" b="1" dirty="0"/>
            <a:t>I-format</a:t>
          </a:r>
          <a:r>
            <a:rPr lang="en-US" sz="1800" dirty="0"/>
            <a:t> (Immediate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dirty="0"/>
            <a:t>)</a:t>
          </a:r>
        </a:p>
      </dgm:t>
    </dgm:pt>
    <dgm:pt modelId="{7C7BDC60-AFF0-40A6-8091-A2B80B538E19}" type="parTrans" cxnId="{E5AF8E3D-DC42-4AF5-993E-9BA94F8660B9}">
      <dgm:prSet/>
      <dgm:spPr/>
      <dgm:t>
        <a:bodyPr/>
        <a:lstStyle/>
        <a:p>
          <a:endParaRPr lang="en-SG"/>
        </a:p>
      </dgm:t>
    </dgm:pt>
    <dgm:pt modelId="{3EB605E6-306A-47BD-A384-160C19AEF805}" type="sibTrans" cxnId="{E5AF8E3D-DC42-4AF5-993E-9BA94F8660B9}">
      <dgm:prSet/>
      <dgm:spPr/>
      <dgm:t>
        <a:bodyPr/>
        <a:lstStyle/>
        <a:p>
          <a:endParaRPr lang="en-SG"/>
        </a:p>
      </dgm:t>
    </dgm:pt>
    <dgm:pt modelId="{790D18B4-5691-4B2D-86E2-D07C0090C3FD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e.g. </a:t>
          </a:r>
          <a:r>
            <a:rPr lang="en-US" b="1" dirty="0" err="1">
              <a:latin typeface="Courier New" pitchFamily="49" charset="0"/>
            </a:rPr>
            <a:t>addi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andi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ori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slti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lw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beq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bne</a:t>
          </a:r>
          <a:r>
            <a:rPr lang="en-US" dirty="0"/>
            <a:t>, etc.</a:t>
          </a:r>
        </a:p>
      </dgm:t>
    </dgm:pt>
    <dgm:pt modelId="{9921DB66-2F46-4DBF-A527-FC94DCD44632}" type="parTrans" cxnId="{2137E6D7-7658-410A-B44A-DAF071F8EA39}">
      <dgm:prSet/>
      <dgm:spPr/>
      <dgm:t>
        <a:bodyPr/>
        <a:lstStyle/>
        <a:p>
          <a:endParaRPr lang="en-SG"/>
        </a:p>
      </dgm:t>
    </dgm:pt>
    <dgm:pt modelId="{20C9A52F-6665-4164-ADD5-65A3318AB229}" type="sibTrans" cxnId="{2137E6D7-7658-410A-B44A-DAF071F8EA39}">
      <dgm:prSet/>
      <dgm:spPr/>
      <dgm:t>
        <a:bodyPr/>
        <a:lstStyle/>
        <a:p>
          <a:endParaRPr lang="en-SG"/>
        </a:p>
      </dgm:t>
    </dgm:pt>
    <dgm:pt modelId="{DADA62FA-8678-4304-8C53-5B262C1D6BD1}">
      <dgm:prSet/>
      <dgm:spPr/>
      <dgm:t>
        <a:bodyPr/>
        <a:lstStyle/>
        <a:p>
          <a:r>
            <a:rPr lang="en-US" b="1" u="none" dirty="0"/>
            <a:t>J-format</a:t>
          </a:r>
          <a:r>
            <a:rPr lang="en-US" dirty="0"/>
            <a:t> (Jump format: </a:t>
          </a:r>
          <a:r>
            <a: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dirty="0"/>
            <a:t>)</a:t>
          </a:r>
        </a:p>
      </dgm:t>
    </dgm:pt>
    <dgm:pt modelId="{31BE59C4-7425-4591-AAB0-793105C6281A}" type="parTrans" cxnId="{B4389D4F-58F3-4800-96F7-981A18AA056E}">
      <dgm:prSet/>
      <dgm:spPr/>
      <dgm:t>
        <a:bodyPr/>
        <a:lstStyle/>
        <a:p>
          <a:endParaRPr lang="en-SG"/>
        </a:p>
      </dgm:t>
    </dgm:pt>
    <dgm:pt modelId="{9DD0C15F-AEF2-42AF-A17F-31E457619D61}" type="sibTrans" cxnId="{B4389D4F-58F3-4800-96F7-981A18AA056E}">
      <dgm:prSet/>
      <dgm:spPr/>
      <dgm:t>
        <a:bodyPr/>
        <a:lstStyle/>
        <a:p>
          <a:endParaRPr lang="en-SG"/>
        </a:p>
      </dgm:t>
    </dgm:pt>
    <dgm:pt modelId="{64F2D888-EC83-40EA-9538-C01B1A4B9963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j</a:t>
          </a:r>
          <a:r>
            <a:rPr lang="en-US" dirty="0"/>
            <a:t> instruction uses only one immediate value</a:t>
          </a:r>
        </a:p>
      </dgm:t>
    </dgm:pt>
    <dgm:pt modelId="{5BC1BCB2-4908-44B8-AF80-7B9F27D074E2}" type="parTrans" cxnId="{14D1467A-10B9-437F-9C10-1B1BDB14955F}">
      <dgm:prSet/>
      <dgm:spPr/>
      <dgm:t>
        <a:bodyPr/>
        <a:lstStyle/>
        <a:p>
          <a:endParaRPr lang="en-SG"/>
        </a:p>
      </dgm:t>
    </dgm:pt>
    <dgm:pt modelId="{6CC19B16-32E2-44EA-93F9-B92BF93DC0CF}" type="sibTrans" cxnId="{14D1467A-10B9-437F-9C10-1B1BDB14955F}">
      <dgm:prSet/>
      <dgm:spPr/>
      <dgm:t>
        <a:bodyPr/>
        <a:lstStyle/>
        <a:p>
          <a:endParaRPr lang="en-SG"/>
        </a:p>
      </dgm:t>
    </dgm:pt>
    <dgm:pt modelId="{1585AEA3-9A07-4214-A81A-BA05C42128B4}">
      <dgm:prSet/>
      <dgm:spPr/>
      <dgm:t>
        <a:bodyPr/>
        <a:lstStyle/>
        <a:p>
          <a:r>
            <a:rPr lang="en-US" dirty="0"/>
            <a:t>Instructions which use 1 source register, 1 immediate value and 1 destination register</a:t>
          </a:r>
        </a:p>
      </dgm:t>
    </dgm:pt>
    <dgm:pt modelId="{D0187A4E-2BAE-4F30-ABF5-1FCEED53AB63}" type="parTrans" cxnId="{7372A8DB-DB7C-41F8-A045-D9EB59C457BC}">
      <dgm:prSet/>
      <dgm:spPr/>
      <dgm:t>
        <a:bodyPr/>
        <a:lstStyle/>
        <a:p>
          <a:endParaRPr lang="en-SG"/>
        </a:p>
      </dgm:t>
    </dgm:pt>
    <dgm:pt modelId="{230402EC-F190-4D39-A825-59FEEF65BDBE}" type="sibTrans" cxnId="{7372A8DB-DB7C-41F8-A045-D9EB59C457BC}">
      <dgm:prSet/>
      <dgm:spPr/>
      <dgm:t>
        <a:bodyPr/>
        <a:lstStyle/>
        <a:p>
          <a:endParaRPr lang="en-SG"/>
        </a:p>
      </dgm:t>
    </dgm:pt>
    <dgm:pt modelId="{B4306F1A-A515-4662-BD00-D70618225F83}">
      <dgm:prSet/>
      <dgm:spPr/>
      <dgm:t>
        <a:bodyPr/>
        <a:lstStyle/>
        <a:p>
          <a:r>
            <a:rPr lang="en-US" b="1" dirty="0">
              <a:latin typeface="+mn-lt"/>
            </a:rPr>
            <a:t>Special cases:  </a:t>
          </a:r>
          <a:r>
            <a:rPr lang="en-US" b="1" dirty="0" err="1">
              <a:latin typeface="Courier New" pitchFamily="49" charset="0"/>
            </a:rPr>
            <a:t>srl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sll</a:t>
          </a:r>
          <a:r>
            <a:rPr lang="en-US" dirty="0"/>
            <a:t>, etc.</a:t>
          </a:r>
        </a:p>
      </dgm:t>
    </dgm:pt>
    <dgm:pt modelId="{6AF735B2-CA1A-43AE-AA2B-7854988EA9C5}" type="parTrans" cxnId="{96C000D8-FBD1-4439-8908-B69C5F718CE3}">
      <dgm:prSet/>
      <dgm:spPr/>
      <dgm:t>
        <a:bodyPr/>
        <a:lstStyle/>
        <a:p>
          <a:endParaRPr lang="en-SG"/>
        </a:p>
      </dgm:t>
    </dgm:pt>
    <dgm:pt modelId="{56827F7D-C661-4210-944B-8400DD11C949}" type="sibTrans" cxnId="{96C000D8-FBD1-4439-8908-B69C5F718CE3}">
      <dgm:prSet/>
      <dgm:spPr/>
      <dgm:t>
        <a:bodyPr/>
        <a:lstStyle/>
        <a:p>
          <a:endParaRPr lang="en-SG"/>
        </a:p>
      </dgm:t>
    </dgm:pt>
    <dgm:pt modelId="{30A06B15-32BF-482D-9A03-E311DBBB510B}" type="pres">
      <dgm:prSet presAssocID="{B5EA2CFD-E7EE-49FF-9811-ECB27BA87EC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1513BE-9D45-4457-80A5-B9234086CC9A}" type="pres">
      <dgm:prSet presAssocID="{A5CC93B2-610F-4463-9EA1-06718942BE42}" presName="parentLin" presStyleCnt="0"/>
      <dgm:spPr/>
    </dgm:pt>
    <dgm:pt modelId="{92455362-4697-44D0-8C0E-62A0E26C1D4E}" type="pres">
      <dgm:prSet presAssocID="{A5CC93B2-610F-4463-9EA1-06718942BE4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0C4D1D3-0035-4BD0-BEF4-3B6980AA5D0A}" type="pres">
      <dgm:prSet presAssocID="{A5CC93B2-610F-4463-9EA1-06718942BE42}" presName="parentText" presStyleLbl="node1" presStyleIdx="0" presStyleCnt="3" custScaleX="1059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7AA35-71BC-4B84-BD1E-4B22E80FA4CA}" type="pres">
      <dgm:prSet presAssocID="{A5CC93B2-610F-4463-9EA1-06718942BE42}" presName="negativeSpace" presStyleCnt="0"/>
      <dgm:spPr/>
    </dgm:pt>
    <dgm:pt modelId="{0CB4C815-174A-4EF1-B1AF-0FBCE7D988FA}" type="pres">
      <dgm:prSet presAssocID="{A5CC93B2-610F-4463-9EA1-06718942BE4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ABA06-11E6-4BB5-A2ED-038FAAECFFF1}" type="pres">
      <dgm:prSet presAssocID="{1CC56391-DAF4-4B6A-8AFF-FDDF1C8CFACC}" presName="spaceBetweenRectangles" presStyleCnt="0"/>
      <dgm:spPr/>
    </dgm:pt>
    <dgm:pt modelId="{6CA53D83-CDD1-48AD-867E-4F428BE172BC}" type="pres">
      <dgm:prSet presAssocID="{DD27C3F9-B1B0-4492-9ECB-A37F9CB74B29}" presName="parentLin" presStyleCnt="0"/>
      <dgm:spPr/>
    </dgm:pt>
    <dgm:pt modelId="{10EB4D97-61B3-4212-8CC9-8D38907FE1EE}" type="pres">
      <dgm:prSet presAssocID="{DD27C3F9-B1B0-4492-9ECB-A37F9CB74B2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02A8DA4-DF3A-4252-9C19-65702E2460CA}" type="pres">
      <dgm:prSet presAssocID="{DD27C3F9-B1B0-4492-9ECB-A37F9CB74B29}" presName="parentText" presStyleLbl="node1" presStyleIdx="1" presStyleCnt="3" custScaleX="1053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43D4B-E0E1-43AA-B836-37A09B070832}" type="pres">
      <dgm:prSet presAssocID="{DD27C3F9-B1B0-4492-9ECB-A37F9CB74B29}" presName="negativeSpace" presStyleCnt="0"/>
      <dgm:spPr/>
    </dgm:pt>
    <dgm:pt modelId="{C7C45B4E-6946-4BB9-8BD7-0B43AE89DEED}" type="pres">
      <dgm:prSet presAssocID="{DD27C3F9-B1B0-4492-9ECB-A37F9CB74B29}" presName="childText" presStyleLbl="conFgAcc1" presStyleIdx="1" presStyleCnt="3" custLinFactNeighborY="20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A93A9-E364-4508-B3AB-06B1F78B22E5}" type="pres">
      <dgm:prSet presAssocID="{3EB605E6-306A-47BD-A384-160C19AEF805}" presName="spaceBetweenRectangles" presStyleCnt="0"/>
      <dgm:spPr/>
    </dgm:pt>
    <dgm:pt modelId="{BCA66938-D87A-45BE-BF50-7F71D41AFEF1}" type="pres">
      <dgm:prSet presAssocID="{DADA62FA-8678-4304-8C53-5B262C1D6BD1}" presName="parentLin" presStyleCnt="0"/>
      <dgm:spPr/>
    </dgm:pt>
    <dgm:pt modelId="{B82EE80B-3ED8-4493-80D9-D1D115C9F22B}" type="pres">
      <dgm:prSet presAssocID="{DADA62FA-8678-4304-8C53-5B262C1D6BD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99D3852-7D66-4544-AEE4-3773130872FB}" type="pres">
      <dgm:prSet presAssocID="{DADA62FA-8678-4304-8C53-5B262C1D6BD1}" presName="parentText" presStyleLbl="node1" presStyleIdx="2" presStyleCnt="3" custScaleX="1048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EF558-4FCC-4E8A-8EDC-5A6C2D4A3352}" type="pres">
      <dgm:prSet presAssocID="{DADA62FA-8678-4304-8C53-5B262C1D6BD1}" presName="negativeSpace" presStyleCnt="0"/>
      <dgm:spPr/>
    </dgm:pt>
    <dgm:pt modelId="{F3E0505D-A767-4370-BD43-544FBF905AA9}" type="pres">
      <dgm:prSet presAssocID="{DADA62FA-8678-4304-8C53-5B262C1D6BD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AE5598-3AF2-41E7-9692-B8830FB2EE77}" srcId="{A5CC93B2-610F-4463-9EA1-06718942BE42}" destId="{815405DE-AA21-4153-8B2C-C4012BE456F3}" srcOrd="1" destOrd="0" parTransId="{A0AC04A5-B34A-48E1-9D5C-E0CC5F7E695D}" sibTransId="{0424935C-B3CC-463C-A329-BE30976AE49E}"/>
    <dgm:cxn modelId="{2DE2484E-EBA1-42D2-A173-AF1E735A88CA}" type="presOf" srcId="{790D18B4-5691-4B2D-86E2-D07C0090C3FD}" destId="{C7C45B4E-6946-4BB9-8BD7-0B43AE89DEED}" srcOrd="0" destOrd="1" presId="urn:microsoft.com/office/officeart/2005/8/layout/list1"/>
    <dgm:cxn modelId="{A7C2988F-4309-4D17-85EE-5DE6AD8D626E}" type="presOf" srcId="{64F2D888-EC83-40EA-9538-C01B1A4B9963}" destId="{F3E0505D-A767-4370-BD43-544FBF905AA9}" srcOrd="0" destOrd="0" presId="urn:microsoft.com/office/officeart/2005/8/layout/list1"/>
    <dgm:cxn modelId="{F0814505-8855-447A-9A9F-10E36F9DEFAD}" type="presOf" srcId="{1585AEA3-9A07-4214-A81A-BA05C42128B4}" destId="{C7C45B4E-6946-4BB9-8BD7-0B43AE89DEED}" srcOrd="0" destOrd="0" presId="urn:microsoft.com/office/officeart/2005/8/layout/list1"/>
    <dgm:cxn modelId="{B4389D4F-58F3-4800-96F7-981A18AA056E}" srcId="{B5EA2CFD-E7EE-49FF-9811-ECB27BA87EC1}" destId="{DADA62FA-8678-4304-8C53-5B262C1D6BD1}" srcOrd="2" destOrd="0" parTransId="{31BE59C4-7425-4591-AAB0-793105C6281A}" sibTransId="{9DD0C15F-AEF2-42AF-A17F-31E457619D61}"/>
    <dgm:cxn modelId="{2137E6D7-7658-410A-B44A-DAF071F8EA39}" srcId="{DD27C3F9-B1B0-4492-9ECB-A37F9CB74B29}" destId="{790D18B4-5691-4B2D-86E2-D07C0090C3FD}" srcOrd="1" destOrd="0" parTransId="{9921DB66-2F46-4DBF-A527-FC94DCD44632}" sibTransId="{20C9A52F-6665-4164-ADD5-65A3318AB229}"/>
    <dgm:cxn modelId="{14D1467A-10B9-437F-9C10-1B1BDB14955F}" srcId="{DADA62FA-8678-4304-8C53-5B262C1D6BD1}" destId="{64F2D888-EC83-40EA-9538-C01B1A4B9963}" srcOrd="0" destOrd="0" parTransId="{5BC1BCB2-4908-44B8-AF80-7B9F27D074E2}" sibTransId="{6CC19B16-32E2-44EA-93F9-B92BF93DC0CF}"/>
    <dgm:cxn modelId="{0EA67A88-830C-4B94-93AF-FB069235B31B}" type="presOf" srcId="{A5CC93B2-610F-4463-9EA1-06718942BE42}" destId="{92455362-4697-44D0-8C0E-62A0E26C1D4E}" srcOrd="0" destOrd="0" presId="urn:microsoft.com/office/officeart/2005/8/layout/list1"/>
    <dgm:cxn modelId="{0B4F7A77-34FE-4670-982A-1A79AE6318FA}" type="presOf" srcId="{B745244B-38FF-4B61-AF5D-AFD0881AC7AD}" destId="{0CB4C815-174A-4EF1-B1AF-0FBCE7D988FA}" srcOrd="0" destOrd="0" presId="urn:microsoft.com/office/officeart/2005/8/layout/list1"/>
    <dgm:cxn modelId="{C42C3EF4-8364-4B75-89AD-87B7CDACBE2B}" type="presOf" srcId="{DADA62FA-8678-4304-8C53-5B262C1D6BD1}" destId="{B82EE80B-3ED8-4493-80D9-D1D115C9F22B}" srcOrd="0" destOrd="0" presId="urn:microsoft.com/office/officeart/2005/8/layout/list1"/>
    <dgm:cxn modelId="{F32EB8AA-7811-4EDE-9B97-41C37CB66E6D}" type="presOf" srcId="{DD27C3F9-B1B0-4492-9ECB-A37F9CB74B29}" destId="{10EB4D97-61B3-4212-8CC9-8D38907FE1EE}" srcOrd="0" destOrd="0" presId="urn:microsoft.com/office/officeart/2005/8/layout/list1"/>
    <dgm:cxn modelId="{E5AF8E3D-DC42-4AF5-993E-9BA94F8660B9}" srcId="{B5EA2CFD-E7EE-49FF-9811-ECB27BA87EC1}" destId="{DD27C3F9-B1B0-4492-9ECB-A37F9CB74B29}" srcOrd="1" destOrd="0" parTransId="{7C7BDC60-AFF0-40A6-8091-A2B80B538E19}" sibTransId="{3EB605E6-306A-47BD-A384-160C19AEF805}"/>
    <dgm:cxn modelId="{7372A8DB-DB7C-41F8-A045-D9EB59C457BC}" srcId="{DD27C3F9-B1B0-4492-9ECB-A37F9CB74B29}" destId="{1585AEA3-9A07-4214-A81A-BA05C42128B4}" srcOrd="0" destOrd="0" parTransId="{D0187A4E-2BAE-4F30-ABF5-1FCEED53AB63}" sibTransId="{230402EC-F190-4D39-A825-59FEEF65BDBE}"/>
    <dgm:cxn modelId="{D50F6C50-C313-431B-85C0-292D01FA5A9B}" type="presOf" srcId="{B4306F1A-A515-4662-BD00-D70618225F83}" destId="{0CB4C815-174A-4EF1-B1AF-0FBCE7D988FA}" srcOrd="0" destOrd="2" presId="urn:microsoft.com/office/officeart/2005/8/layout/list1"/>
    <dgm:cxn modelId="{2660AE53-8B35-4A85-A0E6-2A0B382A306C}" type="presOf" srcId="{A5CC93B2-610F-4463-9EA1-06718942BE42}" destId="{B0C4D1D3-0035-4BD0-BEF4-3B6980AA5D0A}" srcOrd="1" destOrd="0" presId="urn:microsoft.com/office/officeart/2005/8/layout/list1"/>
    <dgm:cxn modelId="{8A4C36A4-CE51-463C-89FE-3C94C48F6CA6}" srcId="{A5CC93B2-610F-4463-9EA1-06718942BE42}" destId="{B745244B-38FF-4B61-AF5D-AFD0881AC7AD}" srcOrd="0" destOrd="0" parTransId="{E063501E-0527-45D1-8477-9711C434405B}" sibTransId="{BA6A5529-8DC9-4C89-9162-62310FF74B6C}"/>
    <dgm:cxn modelId="{C078B144-0874-41BF-802A-DD7A6E987095}" srcId="{B5EA2CFD-E7EE-49FF-9811-ECB27BA87EC1}" destId="{A5CC93B2-610F-4463-9EA1-06718942BE42}" srcOrd="0" destOrd="0" parTransId="{B4E6CC5F-A2AB-4CA3-A30F-71A20AA3929E}" sibTransId="{1CC56391-DAF4-4B6A-8AFF-FDDF1C8CFACC}"/>
    <dgm:cxn modelId="{56053625-5CA4-4930-A8B0-99AF872D726A}" type="presOf" srcId="{DADA62FA-8678-4304-8C53-5B262C1D6BD1}" destId="{F99D3852-7D66-4544-AEE4-3773130872FB}" srcOrd="1" destOrd="0" presId="urn:microsoft.com/office/officeart/2005/8/layout/list1"/>
    <dgm:cxn modelId="{B9BCB1D6-E7E7-4317-94C2-DDB9A8FF06DE}" type="presOf" srcId="{B5EA2CFD-E7EE-49FF-9811-ECB27BA87EC1}" destId="{30A06B15-32BF-482D-9A03-E311DBBB510B}" srcOrd="0" destOrd="0" presId="urn:microsoft.com/office/officeart/2005/8/layout/list1"/>
    <dgm:cxn modelId="{DEB14B5E-E8A9-40AD-A375-5672368F09D8}" type="presOf" srcId="{DD27C3F9-B1B0-4492-9ECB-A37F9CB74B29}" destId="{D02A8DA4-DF3A-4252-9C19-65702E2460CA}" srcOrd="1" destOrd="0" presId="urn:microsoft.com/office/officeart/2005/8/layout/list1"/>
    <dgm:cxn modelId="{48CF7166-8E3A-4F5D-9ED0-5DA321E81943}" type="presOf" srcId="{815405DE-AA21-4153-8B2C-C4012BE456F3}" destId="{0CB4C815-174A-4EF1-B1AF-0FBCE7D988FA}" srcOrd="0" destOrd="1" presId="urn:microsoft.com/office/officeart/2005/8/layout/list1"/>
    <dgm:cxn modelId="{96C000D8-FBD1-4439-8908-B69C5F718CE3}" srcId="{A5CC93B2-610F-4463-9EA1-06718942BE42}" destId="{B4306F1A-A515-4662-BD00-D70618225F83}" srcOrd="2" destOrd="0" parTransId="{6AF735B2-CA1A-43AE-AA2B-7854988EA9C5}" sibTransId="{56827F7D-C661-4210-944B-8400DD11C949}"/>
    <dgm:cxn modelId="{553DF635-6F5E-4ED1-B2EF-3100646A58F7}" type="presParOf" srcId="{30A06B15-32BF-482D-9A03-E311DBBB510B}" destId="{051513BE-9D45-4457-80A5-B9234086CC9A}" srcOrd="0" destOrd="0" presId="urn:microsoft.com/office/officeart/2005/8/layout/list1"/>
    <dgm:cxn modelId="{EEC3CB85-9984-428C-BD55-B82D6845B3EE}" type="presParOf" srcId="{051513BE-9D45-4457-80A5-B9234086CC9A}" destId="{92455362-4697-44D0-8C0E-62A0E26C1D4E}" srcOrd="0" destOrd="0" presId="urn:microsoft.com/office/officeart/2005/8/layout/list1"/>
    <dgm:cxn modelId="{607E6643-F7D8-4F6C-BB5E-EBB02488E052}" type="presParOf" srcId="{051513BE-9D45-4457-80A5-B9234086CC9A}" destId="{B0C4D1D3-0035-4BD0-BEF4-3B6980AA5D0A}" srcOrd="1" destOrd="0" presId="urn:microsoft.com/office/officeart/2005/8/layout/list1"/>
    <dgm:cxn modelId="{F8A6AEF7-9635-41C9-A7BF-13814FB9E98F}" type="presParOf" srcId="{30A06B15-32BF-482D-9A03-E311DBBB510B}" destId="{1D07AA35-71BC-4B84-BD1E-4B22E80FA4CA}" srcOrd="1" destOrd="0" presId="urn:microsoft.com/office/officeart/2005/8/layout/list1"/>
    <dgm:cxn modelId="{D7AB1B05-A2CC-436D-8293-B7D2E431F96E}" type="presParOf" srcId="{30A06B15-32BF-482D-9A03-E311DBBB510B}" destId="{0CB4C815-174A-4EF1-B1AF-0FBCE7D988FA}" srcOrd="2" destOrd="0" presId="urn:microsoft.com/office/officeart/2005/8/layout/list1"/>
    <dgm:cxn modelId="{C2ED995F-F20F-44D9-916D-A58508F33ECF}" type="presParOf" srcId="{30A06B15-32BF-482D-9A03-E311DBBB510B}" destId="{30FABA06-11E6-4BB5-A2ED-038FAAECFFF1}" srcOrd="3" destOrd="0" presId="urn:microsoft.com/office/officeart/2005/8/layout/list1"/>
    <dgm:cxn modelId="{A15B9E19-9C13-4B2B-A767-3EB0BB883A8D}" type="presParOf" srcId="{30A06B15-32BF-482D-9A03-E311DBBB510B}" destId="{6CA53D83-CDD1-48AD-867E-4F428BE172BC}" srcOrd="4" destOrd="0" presId="urn:microsoft.com/office/officeart/2005/8/layout/list1"/>
    <dgm:cxn modelId="{2EF19F87-ED99-4981-BE02-E9FE81ECF27A}" type="presParOf" srcId="{6CA53D83-CDD1-48AD-867E-4F428BE172BC}" destId="{10EB4D97-61B3-4212-8CC9-8D38907FE1EE}" srcOrd="0" destOrd="0" presId="urn:microsoft.com/office/officeart/2005/8/layout/list1"/>
    <dgm:cxn modelId="{2E98DD07-7606-4CE1-B356-864246FEB099}" type="presParOf" srcId="{6CA53D83-CDD1-48AD-867E-4F428BE172BC}" destId="{D02A8DA4-DF3A-4252-9C19-65702E2460CA}" srcOrd="1" destOrd="0" presId="urn:microsoft.com/office/officeart/2005/8/layout/list1"/>
    <dgm:cxn modelId="{507BEC3F-C9D6-4447-8FC5-8B863ADDE899}" type="presParOf" srcId="{30A06B15-32BF-482D-9A03-E311DBBB510B}" destId="{00643D4B-E0E1-43AA-B836-37A09B070832}" srcOrd="5" destOrd="0" presId="urn:microsoft.com/office/officeart/2005/8/layout/list1"/>
    <dgm:cxn modelId="{0788C7AF-9E4D-439F-8B3A-F45026989EA6}" type="presParOf" srcId="{30A06B15-32BF-482D-9A03-E311DBBB510B}" destId="{C7C45B4E-6946-4BB9-8BD7-0B43AE89DEED}" srcOrd="6" destOrd="0" presId="urn:microsoft.com/office/officeart/2005/8/layout/list1"/>
    <dgm:cxn modelId="{B28A825E-638F-4F77-AC47-D312DE567D09}" type="presParOf" srcId="{30A06B15-32BF-482D-9A03-E311DBBB510B}" destId="{A28A93A9-E364-4508-B3AB-06B1F78B22E5}" srcOrd="7" destOrd="0" presId="urn:microsoft.com/office/officeart/2005/8/layout/list1"/>
    <dgm:cxn modelId="{28E8AC1F-2B10-4AA3-8D01-D43AA306B4D1}" type="presParOf" srcId="{30A06B15-32BF-482D-9A03-E311DBBB510B}" destId="{BCA66938-D87A-45BE-BF50-7F71D41AFEF1}" srcOrd="8" destOrd="0" presId="urn:microsoft.com/office/officeart/2005/8/layout/list1"/>
    <dgm:cxn modelId="{2FFCB772-217C-4873-BEA9-6784D27609E3}" type="presParOf" srcId="{BCA66938-D87A-45BE-BF50-7F71D41AFEF1}" destId="{B82EE80B-3ED8-4493-80D9-D1D115C9F22B}" srcOrd="0" destOrd="0" presId="urn:microsoft.com/office/officeart/2005/8/layout/list1"/>
    <dgm:cxn modelId="{B8A3CDB0-AC8E-402A-9E64-0BDA187640C9}" type="presParOf" srcId="{BCA66938-D87A-45BE-BF50-7F71D41AFEF1}" destId="{F99D3852-7D66-4544-AEE4-3773130872FB}" srcOrd="1" destOrd="0" presId="urn:microsoft.com/office/officeart/2005/8/layout/list1"/>
    <dgm:cxn modelId="{9238FE2B-4A8F-4EA8-AC65-3605D0EC3D0F}" type="presParOf" srcId="{30A06B15-32BF-482D-9A03-E311DBBB510B}" destId="{3EEEF558-4FCC-4E8A-8EDC-5A6C2D4A3352}" srcOrd="9" destOrd="0" presId="urn:microsoft.com/office/officeart/2005/8/layout/list1"/>
    <dgm:cxn modelId="{C51E4A4E-6198-466F-91AD-49F3FB227953}" type="presParOf" srcId="{30A06B15-32BF-482D-9A03-E311DBBB510B}" destId="{F3E0505D-A767-4370-BD43-544FBF905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C815-174A-4EF1-B1AF-0FBCE7D988FA}">
      <dsp:nvSpPr>
        <dsp:cNvPr id="0" name=""/>
        <dsp:cNvSpPr/>
      </dsp:nvSpPr>
      <dsp:spPr>
        <a:xfrm>
          <a:off x="0" y="430711"/>
          <a:ext cx="8001000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Instructions which use 2 source registers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>
              <a:latin typeface="Courier New" pitchFamily="49" charset="0"/>
            </a:rPr>
            <a:t>e.g. add, sub, and, or, nor, slt, etc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>
              <a:latin typeface="+mn-lt"/>
            </a:rPr>
            <a:t>Special cases:  </a:t>
          </a:r>
          <a:r>
            <a:rPr lang="en-US" sz="1700" b="1" kern="1200" dirty="0" err="1">
              <a:latin typeface="Courier New" pitchFamily="49" charset="0"/>
            </a:rPr>
            <a:t>srl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sll</a:t>
          </a:r>
          <a:r>
            <a:rPr lang="en-US" sz="1700" kern="1200" dirty="0"/>
            <a:t>, etc.</a:t>
          </a:r>
        </a:p>
      </dsp:txBody>
      <dsp:txXfrm>
        <a:off x="0" y="430711"/>
        <a:ext cx="8001000" cy="1258424"/>
      </dsp:txXfrm>
    </dsp:sp>
    <dsp:sp modelId="{B0C4D1D3-0035-4BD0-BEF4-3B6980AA5D0A}">
      <dsp:nvSpPr>
        <dsp:cNvPr id="0" name=""/>
        <dsp:cNvSpPr/>
      </dsp:nvSpPr>
      <dsp:spPr>
        <a:xfrm>
          <a:off x="400050" y="179791"/>
          <a:ext cx="5935957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R-format</a:t>
          </a:r>
          <a:r>
            <a:rPr lang="en-US" sz="1800" kern="1200" dirty="0"/>
            <a:t> (Register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kern="1200" dirty="0"/>
            <a:t>)</a:t>
          </a:r>
          <a:endParaRPr lang="en-SG" sz="1800" kern="1200" dirty="0"/>
        </a:p>
      </dsp:txBody>
      <dsp:txXfrm>
        <a:off x="424548" y="204289"/>
        <a:ext cx="5886961" cy="452844"/>
      </dsp:txXfrm>
    </dsp:sp>
    <dsp:sp modelId="{C7C45B4E-6946-4BB9-8BD7-0B43AE89DEED}">
      <dsp:nvSpPr>
        <dsp:cNvPr id="0" name=""/>
        <dsp:cNvSpPr/>
      </dsp:nvSpPr>
      <dsp:spPr>
        <a:xfrm>
          <a:off x="0" y="2050584"/>
          <a:ext cx="80010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Instructions which use 1 source register, 1 immediate value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>
              <a:latin typeface="Courier New" pitchFamily="49" charset="0"/>
            </a:rPr>
            <a:t>e.g. </a:t>
          </a:r>
          <a:r>
            <a:rPr lang="en-US" sz="1700" b="1" kern="1200" dirty="0" err="1">
              <a:latin typeface="Courier New" pitchFamily="49" charset="0"/>
            </a:rPr>
            <a:t>addi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andi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ori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slti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lw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beq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bne</a:t>
          </a:r>
          <a:r>
            <a:rPr lang="en-US" sz="1700" kern="1200" dirty="0"/>
            <a:t>, etc.</a:t>
          </a:r>
        </a:p>
      </dsp:txBody>
      <dsp:txXfrm>
        <a:off x="0" y="2050584"/>
        <a:ext cx="8001000" cy="1204875"/>
      </dsp:txXfrm>
    </dsp:sp>
    <dsp:sp modelId="{D02A8DA4-DF3A-4252-9C19-65702E2460CA}">
      <dsp:nvSpPr>
        <dsp:cNvPr id="0" name=""/>
        <dsp:cNvSpPr/>
      </dsp:nvSpPr>
      <dsp:spPr>
        <a:xfrm>
          <a:off x="400050" y="1780936"/>
          <a:ext cx="5897817" cy="501840"/>
        </a:xfrm>
        <a:prstGeom prst="roundRect">
          <a:avLst/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6198687"/>
                <a:satOff val="9275"/>
                <a:lumOff val="-10392"/>
                <a:alphaOff val="0"/>
                <a:tint val="48000"/>
                <a:satMod val="15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I-format</a:t>
          </a:r>
          <a:r>
            <a:rPr lang="en-US" sz="1800" kern="1200" dirty="0"/>
            <a:t> (Immediate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kern="1200" dirty="0"/>
            <a:t>)</a:t>
          </a:r>
        </a:p>
      </dsp:txBody>
      <dsp:txXfrm>
        <a:off x="424548" y="1805434"/>
        <a:ext cx="5848821" cy="452844"/>
      </dsp:txXfrm>
    </dsp:sp>
    <dsp:sp modelId="{F3E0505D-A767-4370-BD43-544FBF905AA9}">
      <dsp:nvSpPr>
        <dsp:cNvPr id="0" name=""/>
        <dsp:cNvSpPr/>
      </dsp:nvSpPr>
      <dsp:spPr>
        <a:xfrm>
          <a:off x="0" y="3579451"/>
          <a:ext cx="8001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>
              <a:latin typeface="Courier New" pitchFamily="49" charset="0"/>
            </a:rPr>
            <a:t>j</a:t>
          </a:r>
          <a:r>
            <a:rPr lang="en-US" sz="1700" kern="1200" dirty="0"/>
            <a:t> instruction uses only one immediate value</a:t>
          </a:r>
        </a:p>
      </dsp:txBody>
      <dsp:txXfrm>
        <a:off x="0" y="3579451"/>
        <a:ext cx="8001000" cy="722925"/>
      </dsp:txXfrm>
    </dsp:sp>
    <dsp:sp modelId="{F99D3852-7D66-4544-AEE4-3773130872FB}">
      <dsp:nvSpPr>
        <dsp:cNvPr id="0" name=""/>
        <dsp:cNvSpPr/>
      </dsp:nvSpPr>
      <dsp:spPr>
        <a:xfrm>
          <a:off x="400050" y="3328531"/>
          <a:ext cx="5875078" cy="501840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12397374"/>
                <a:satOff val="18550"/>
                <a:lumOff val="-20783"/>
                <a:alphaOff val="0"/>
                <a:tint val="48000"/>
                <a:satMod val="15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u="none" kern="1200" dirty="0"/>
            <a:t>J-format</a:t>
          </a:r>
          <a:r>
            <a:rPr lang="en-US" sz="1700" kern="1200" dirty="0"/>
            <a:t> (Jump format: </a:t>
          </a:r>
          <a:r>
            <a:rPr lang="en-US" sz="17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7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7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700" kern="1200" dirty="0"/>
            <a:t>)</a:t>
          </a:r>
        </a:p>
      </dsp:txBody>
      <dsp:txXfrm>
        <a:off x="424548" y="3353029"/>
        <a:ext cx="582608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4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8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III: Instruction Formats and Encoding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1188719" y="1474515"/>
            <a:ext cx="4724401" cy="1295400"/>
            <a:chOff x="838200" y="1752600"/>
            <a:chExt cx="4724401" cy="1295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2549"/>
              </p:ext>
            </p:extLst>
          </p:nvPr>
        </p:nvGraphicFramePr>
        <p:xfrm>
          <a:off x="731519" y="2998515"/>
          <a:ext cx="7848600" cy="35095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funct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(destination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shamt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a shift instruction)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(2/3)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81000" y="2440191"/>
            <a:ext cx="8229600" cy="1328738"/>
            <a:chOff x="144" y="1392"/>
            <a:chExt cx="5184" cy="83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44" y="1680"/>
              <a:ext cx="5184" cy="549"/>
              <a:chOff x="144" y="1554"/>
              <a:chExt cx="5184" cy="549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44" y="1776"/>
                <a:ext cx="5184" cy="327"/>
                <a:chOff x="192" y="2496"/>
                <a:chExt cx="5184" cy="327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446" cy="327"/>
                  <a:chOff x="623" y="2496"/>
                  <a:chExt cx="4446" cy="327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0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10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4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32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" y="2496"/>
                  <a:ext cx="518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151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1967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457200" y="3887991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745163" y="1234159"/>
            <a:ext cx="3094037" cy="1343052"/>
            <a:chOff x="5668963" y="3607145"/>
            <a:chExt cx="3094037" cy="1422055"/>
          </a:xfrm>
        </p:grpSpPr>
        <p:sp>
          <p:nvSpPr>
            <p:cNvPr id="36" name="Rectangle 35"/>
            <p:cNvSpPr/>
            <p:nvPr/>
          </p:nvSpPr>
          <p:spPr>
            <a:xfrm>
              <a:off x="6019800" y="3962400"/>
              <a:ext cx="27432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ordering of the 3 registers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8963" y="3607145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381000" y="4345191"/>
            <a:ext cx="8229600" cy="457200"/>
            <a:chOff x="457200" y="3429000"/>
            <a:chExt cx="8229600" cy="457200"/>
          </a:xfrm>
        </p:grpSpPr>
        <p:sp>
          <p:nvSpPr>
            <p:cNvPr id="39" name="Rectangle 3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1000" y="5411991"/>
            <a:ext cx="8229600" cy="457200"/>
            <a:chOff x="304800" y="4876800"/>
            <a:chExt cx="8229600" cy="457200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57200" y="4954791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81000" y="5945391"/>
            <a:ext cx="8229600" cy="457200"/>
            <a:chOff x="304800" y="4876800"/>
            <a:chExt cx="8229600" cy="457200"/>
          </a:xfrm>
        </p:grpSpPr>
        <p:grpSp>
          <p:nvGrpSpPr>
            <p:cNvPr id="58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09600" y="1297191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(3/3)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1940" y="2448068"/>
            <a:ext cx="8153400" cy="1333501"/>
            <a:chOff x="192" y="1392"/>
            <a:chExt cx="5136" cy="84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52"/>
              <a:chOff x="192" y="1554"/>
              <a:chExt cx="5136" cy="552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330"/>
                <a:chOff x="240" y="2496"/>
                <a:chExt cx="5136" cy="330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378" cy="330"/>
                  <a:chOff x="623" y="2496"/>
                  <a:chExt cx="4378" cy="330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496"/>
                    <a:ext cx="252" cy="33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358140" y="389586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81940" y="4353067"/>
            <a:ext cx="8229600" cy="457200"/>
            <a:chOff x="457200" y="3429000"/>
            <a:chExt cx="8229600" cy="457200"/>
          </a:xfrm>
        </p:grpSpPr>
        <p:sp>
          <p:nvSpPr>
            <p:cNvPr id="36" name="Rectangle 3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00100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1940" y="5419867"/>
            <a:ext cx="8229600" cy="457200"/>
            <a:chOff x="304800" y="4876800"/>
            <a:chExt cx="8229600" cy="457200"/>
          </a:xfrm>
        </p:grpSpPr>
        <p:grpSp>
          <p:nvGrpSpPr>
            <p:cNvPr id="43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4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358140" y="4962667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81940" y="5953267"/>
            <a:ext cx="8229600" cy="457200"/>
            <a:chOff x="304800" y="4876800"/>
            <a:chExt cx="8229600" cy="457200"/>
          </a:xfrm>
        </p:grpSpPr>
        <p:grpSp>
          <p:nvGrpSpPr>
            <p:cNvPr id="55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356860" y="1243033"/>
            <a:ext cx="3413760" cy="1327785"/>
            <a:chOff x="5349240" y="3623310"/>
            <a:chExt cx="3413760" cy="1405890"/>
          </a:xfrm>
        </p:grpSpPr>
        <p:sp>
          <p:nvSpPr>
            <p:cNvPr id="66" name="Rectangle 65"/>
            <p:cNvSpPr/>
            <p:nvPr/>
          </p:nvSpPr>
          <p:spPr>
            <a:xfrm>
              <a:off x="5715000" y="3962400"/>
              <a:ext cx="3048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placement of the source register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6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9240" y="3623310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68" name="Group 67"/>
          <p:cNvGrpSpPr/>
          <p:nvPr/>
        </p:nvGrpSpPr>
        <p:grpSpPr>
          <a:xfrm>
            <a:off x="510540" y="1305067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sll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4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Try It Yourself #1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491544" y="2573761"/>
            <a:ext cx="8153400" cy="1266825"/>
            <a:chOff x="192" y="1392"/>
            <a:chExt cx="5136" cy="798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10"/>
              <a:chOff x="192" y="1554"/>
              <a:chExt cx="5136" cy="510"/>
            </a:xfrm>
          </p:grpSpPr>
          <p:grpSp>
            <p:nvGrpSpPr>
              <p:cNvPr id="57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288"/>
                <a:chOff x="240" y="2496"/>
                <a:chExt cx="5136" cy="288"/>
              </a:xfrm>
            </p:grpSpPr>
            <p:sp>
              <p:nvSpPr>
                <p:cNvPr id="64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59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60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grpSp>
        <p:nvGrpSpPr>
          <p:cNvPr id="70" name="Group 27"/>
          <p:cNvGrpSpPr>
            <a:grpSpLocks/>
          </p:cNvGrpSpPr>
          <p:nvPr/>
        </p:nvGrpSpPr>
        <p:grpSpPr bwMode="auto">
          <a:xfrm>
            <a:off x="491544" y="4021562"/>
            <a:ext cx="8153400" cy="1004888"/>
            <a:chOff x="192" y="2256"/>
            <a:chExt cx="5136" cy="633"/>
          </a:xfrm>
        </p:grpSpPr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40" y="2256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192" y="2592"/>
              <a:ext cx="5136" cy="297"/>
              <a:chOff x="240" y="2496"/>
              <a:chExt cx="5136" cy="297"/>
            </a:xfrm>
          </p:grpSpPr>
          <p:grpSp>
            <p:nvGrpSpPr>
              <p:cNvPr id="73" name="Group 30"/>
              <p:cNvGrpSpPr>
                <a:grpSpLocks/>
              </p:cNvGrpSpPr>
              <p:nvPr/>
            </p:nvGrpSpPr>
            <p:grpSpPr bwMode="auto">
              <a:xfrm>
                <a:off x="690" y="2543"/>
                <a:ext cx="4244" cy="250"/>
                <a:chOff x="690" y="2543"/>
                <a:chExt cx="4244" cy="250"/>
              </a:xfrm>
            </p:grpSpPr>
            <p:sp>
              <p:nvSpPr>
                <p:cNvPr id="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74" name="Rectangle 37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38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9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40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42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567744" y="5178850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87" name="Text Box 5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43944" y="1368850"/>
            <a:ext cx="4419600" cy="990600"/>
            <a:chOff x="838200" y="1752600"/>
            <a:chExt cx="4419600" cy="990600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$10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$7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$5</a:t>
              </a:r>
              <a:endParaRPr lang="en-US" sz="2800" dirty="0"/>
            </a:p>
          </p:txBody>
        </p:sp>
        <p:sp>
          <p:nvSpPr>
            <p:cNvPr id="90" name="Snip Single Corner Rectangle 8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8750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95337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20519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74051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30344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450776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457200" y="4505447"/>
            <a:ext cx="8216721" cy="523220"/>
            <a:chOff x="270456" y="4203397"/>
            <a:chExt cx="8216721" cy="523220"/>
          </a:xfrm>
        </p:grpSpPr>
        <p:sp>
          <p:nvSpPr>
            <p:cNvPr id="98" name="TextBox 97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00101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43400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600632" y="4203397"/>
              <a:ext cx="1378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08195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100000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598211" y="5631281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E 5 5 0 2 0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92" grpId="0"/>
      <p:bldP spid="93" grpId="0"/>
      <p:bldP spid="94" grpId="0"/>
      <p:bldP spid="95" grpId="0"/>
      <p:bldP spid="96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(1/4)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57200" y="1234158"/>
            <a:ext cx="8382000" cy="4785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What about instructions with immediate values?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5-bit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2400" dirty="0"/>
              <a:t> field can only represent </a:t>
            </a:r>
            <a:r>
              <a:rPr lang="en-US" sz="2400" b="1" dirty="0"/>
              <a:t>0 to 31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Immediates</a:t>
            </a:r>
            <a:r>
              <a:rPr lang="en-US" sz="2400" dirty="0"/>
              <a:t> may be much larger than this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/>
              <a:t> instructions require bigger offset</a:t>
            </a:r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Compromise: </a:t>
            </a:r>
            <a:r>
              <a:rPr lang="en-US" sz="2800" dirty="0"/>
              <a:t>Define a new instruction format partially consistent with R-format: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instruction has immediate, then it uses at most 2 registers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(2/4)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74515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+ 16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57200" y="3074715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Again, each field has a name: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457200" y="444631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Only one field is inconsistent with R-format. </a:t>
            </a:r>
          </a:p>
          <a:p>
            <a:pPr marL="625475" lvl="1" indent="-282575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dirty="0"/>
              <a:t>,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000" dirty="0"/>
              <a:t> are still in the same locations.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609600" y="2388915"/>
            <a:ext cx="8153400" cy="976313"/>
            <a:chOff x="432" y="3120"/>
            <a:chExt cx="5136" cy="615"/>
          </a:xfrm>
        </p:grpSpPr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600" y="3684315"/>
            <a:ext cx="8229600" cy="457200"/>
            <a:chOff x="457200" y="3429000"/>
            <a:chExt cx="8229600" cy="457200"/>
          </a:xfrm>
        </p:grpSpPr>
        <p:sp>
          <p:nvSpPr>
            <p:cNvPr id="33" name="Rectangle 32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(3/4)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4159"/>
            <a:ext cx="8305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Since there is no </a:t>
            </a:r>
            <a:r>
              <a:rPr lang="en-US" sz="2400" b="1" dirty="0" err="1">
                <a:latin typeface="Courier New" pitchFamily="49" charset="0"/>
              </a:rPr>
              <a:t>funct</a:t>
            </a:r>
            <a:r>
              <a:rPr lang="en-US" sz="2400" dirty="0"/>
              <a:t> field, </a:t>
            </a:r>
            <a:r>
              <a:rPr lang="en-US" sz="2400" b="1" dirty="0">
                <a:latin typeface="Courier New" pitchFamily="49" charset="0"/>
              </a:rPr>
              <a:t>opcode</a:t>
            </a:r>
            <a:r>
              <a:rPr lang="en-US" sz="2400" dirty="0"/>
              <a:t> uniquely specifies an instruction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endParaRPr lang="en-US" sz="2800" b="1" dirty="0">
              <a:solidFill>
                <a:srgbClr val="0066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the source register operand (if any)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rt</a:t>
            </a:r>
            <a:endParaRPr lang="en-US" sz="2800" b="1" dirty="0">
              <a:solidFill>
                <a:srgbClr val="C000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register to receive result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note the difference from R-format instructions</a:t>
            </a:r>
          </a:p>
          <a:p>
            <a:pPr lvl="1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</a:endParaRP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 on next slide……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(4/4)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74514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sz="2800" dirty="0"/>
              <a:t>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Treated as a </a:t>
            </a:r>
            <a:r>
              <a:rPr lang="en-US" sz="2400" b="1" i="1" dirty="0"/>
              <a:t>signed integer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16 bits </a:t>
            </a:r>
            <a:r>
              <a:rPr lang="en-US" sz="2400" dirty="0">
                <a:sym typeface="Wingdings" pitchFamily="2" charset="2"/>
              </a:rPr>
              <a:t> can be used to represent a constant up to 2</a:t>
            </a:r>
            <a:r>
              <a:rPr lang="en-US" sz="2400" baseline="50000" dirty="0">
                <a:sym typeface="Wingdings" pitchFamily="2" charset="2"/>
              </a:rPr>
              <a:t>16</a:t>
            </a:r>
            <a:r>
              <a:rPr lang="en-US" sz="2400" dirty="0">
                <a:sym typeface="Wingdings" pitchFamily="2" charset="2"/>
              </a:rPr>
              <a:t> different values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Large enough to handle:</a:t>
            </a: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offset in a typical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lw</a:t>
            </a:r>
            <a:r>
              <a:rPr lang="en-US" sz="2000" dirty="0">
                <a:sym typeface="Wingdings" pitchFamily="2" charset="2"/>
              </a:rPr>
              <a:t> 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sw</a:t>
            </a:r>
            <a:endParaRPr lang="en-US" sz="2000" dirty="0">
              <a:sym typeface="Wingdings" pitchFamily="2" charset="2"/>
            </a:endParaRP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Most of the </a:t>
            </a:r>
            <a:r>
              <a:rPr lang="en-US" sz="2000" dirty="0"/>
              <a:t>values used in the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addi,subi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slti</a:t>
            </a:r>
            <a:r>
              <a:rPr lang="en-US" sz="2000" dirty="0"/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(1/2)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56360" y="1358536"/>
            <a:ext cx="5029200" cy="1295400"/>
            <a:chOff x="838200" y="1752600"/>
            <a:chExt cx="5029200" cy="129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Snip Single Corner Rectangle 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81704"/>
              </p:ext>
            </p:extLst>
          </p:nvPr>
        </p:nvGraphicFramePr>
        <p:xfrm>
          <a:off x="670560" y="3034936"/>
          <a:ext cx="7848600" cy="25733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(the only source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(target</a:t>
                      </a:r>
                      <a:r>
                        <a:rPr lang="en-US" sz="2400" baseline="0" dirty="0"/>
                        <a:t> register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-50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AFBA50D-3218-449F-8B2E-FA3DA5A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457199" y="5167711"/>
            <a:ext cx="7162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2 D 5 F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 E</a:t>
            </a:r>
            <a:r>
              <a:rPr lang="en-US" sz="3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457199" y="2632474"/>
            <a:ext cx="8229600" cy="1509713"/>
            <a:chOff x="240" y="1392"/>
            <a:chExt cx="5184" cy="95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88" y="1728"/>
              <a:ext cx="5136" cy="615"/>
              <a:chOff x="432" y="3120"/>
              <a:chExt cx="5136" cy="615"/>
            </a:xfrm>
          </p:grpSpPr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27"/>
                <a:chOff x="623" y="2496"/>
                <a:chExt cx="4311" cy="327"/>
              </a:xfrm>
            </p:grpSpPr>
            <p:sp>
              <p:nvSpPr>
                <p:cNvPr id="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8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21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22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21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0" y="2496"/>
                  <a:ext cx="519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-50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3" name="Rectangle 61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2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5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0" name="Text Box 67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68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380999" y="3851674"/>
            <a:ext cx="8305800" cy="1509713"/>
            <a:chOff x="240" y="2304"/>
            <a:chExt cx="5232" cy="951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336" y="2640"/>
              <a:ext cx="5136" cy="615"/>
              <a:chOff x="432" y="3120"/>
              <a:chExt cx="5136" cy="615"/>
            </a:xfrm>
          </p:grpSpPr>
          <p:grpSp>
            <p:nvGrpSpPr>
              <p:cNvPr id="32" name="Group 71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001000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19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10110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018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10101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1111111111001110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33" name="Rectangle 78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1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82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8" name="Text Box 8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9" name="Text Box 84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0" name="Text Box 85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609599" y="1413274"/>
            <a:ext cx="5029200" cy="1066800"/>
            <a:chOff x="838200" y="1752600"/>
            <a:chExt cx="5029200" cy="1066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CAE3CE2D-564A-49EA-BF1B-76FACA1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 and Motivation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Encoding: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Classification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Registers (Recap)</a:t>
            </a:r>
            <a:endParaRPr lang="en-GB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R-Format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5.1	R-Format: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5.2	Try It Yourself #1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 dirty="0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Try It Yourself #2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533400" y="5178850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533400" y="2588050"/>
            <a:ext cx="8229600" cy="1738313"/>
            <a:chOff x="240" y="1440"/>
            <a:chExt cx="5184" cy="1095"/>
          </a:xfrm>
        </p:grpSpPr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288" y="1680"/>
              <a:ext cx="5136" cy="855"/>
              <a:chOff x="192" y="1680"/>
              <a:chExt cx="5136" cy="855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9" name="Group 47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615"/>
                <a:chOff x="432" y="3120"/>
                <a:chExt cx="5136" cy="615"/>
              </a:xfrm>
            </p:grpSpPr>
            <p:grpSp>
              <p:nvGrpSpPr>
                <p:cNvPr id="30" name="Group 48"/>
                <p:cNvGrpSpPr>
                  <a:grpSpLocks/>
                </p:cNvGrpSpPr>
                <p:nvPr/>
              </p:nvGrpSpPr>
              <p:grpSpPr bwMode="auto">
                <a:xfrm>
                  <a:off x="3365" y="3170"/>
                  <a:ext cx="1781" cy="250"/>
                  <a:chOff x="3153" y="2546"/>
                  <a:chExt cx="1781" cy="250"/>
                </a:xfrm>
              </p:grpSpPr>
              <p:sp>
                <p:nvSpPr>
                  <p:cNvPr id="3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4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457200" y="4035850"/>
            <a:ext cx="8305800" cy="1509713"/>
            <a:chOff x="240" y="2304"/>
            <a:chExt cx="5232" cy="951"/>
          </a:xfrm>
        </p:grpSpPr>
        <p:sp>
          <p:nvSpPr>
            <p:cNvPr id="42" name="Text Box 66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43" name="Group 67"/>
            <p:cNvGrpSpPr>
              <a:grpSpLocks/>
            </p:cNvGrpSpPr>
            <p:nvPr/>
          </p:nvGrpSpPr>
          <p:grpSpPr bwMode="auto">
            <a:xfrm>
              <a:off x="336" y="2640"/>
              <a:ext cx="5136" cy="615"/>
              <a:chOff x="432" y="3120"/>
              <a:chExt cx="5136" cy="615"/>
            </a:xfrm>
          </p:grpSpPr>
          <p:grpSp>
            <p:nvGrpSpPr>
              <p:cNvPr id="44" name="Group 68"/>
              <p:cNvGrpSpPr>
                <a:grpSpLocks/>
              </p:cNvGrpSpPr>
              <p:nvPr/>
            </p:nvGrpSpPr>
            <p:grpSpPr bwMode="auto">
              <a:xfrm>
                <a:off x="902" y="3167"/>
                <a:ext cx="4244" cy="253"/>
                <a:chOff x="690" y="2543"/>
                <a:chExt cx="4244" cy="253"/>
              </a:xfrm>
            </p:grpSpPr>
            <p:sp>
              <p:nvSpPr>
                <p:cNvPr id="5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latin typeface="Helvetica" pitchFamily="34" charset="0"/>
                  </a:endParaRPr>
                </a:p>
              </p:txBody>
            </p:sp>
            <p:sp>
              <p:nvSpPr>
                <p:cNvPr id="5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76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7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78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79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0" name="Text Box 80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1" name="Text Box 81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2" name="Text Box 82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09600" y="1368850"/>
            <a:ext cx="5029200" cy="1066800"/>
            <a:chOff x="838200" y="1752600"/>
            <a:chExt cx="5029200" cy="1066800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)</a:t>
              </a:r>
              <a:endParaRPr lang="en-US" sz="2800" dirty="0"/>
            </a:p>
          </p:txBody>
        </p:sp>
        <p:sp>
          <p:nvSpPr>
            <p:cNvPr id="61" name="Snip Single Corner Rectangle 60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64406" y="3317040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61419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86175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10928" y="3317040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03161" y="4536240"/>
            <a:ext cx="8216721" cy="523220"/>
            <a:chOff x="270456" y="4203397"/>
            <a:chExt cx="8216721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0000000000001100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685779" y="5681334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D 0 9 0 0 0 C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453AF03D-61ED-467A-A4DA-B15B474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64" grpId="0"/>
      <p:bldP spid="65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Instruction Address: Overview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310078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stored in memory, they too have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flow instructions uses these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32-bit long, instruction addresses are word-aligned as well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</a:rPr>
              <a:t>rogram</a:t>
            </a:r>
            <a:r>
              <a:rPr lang="en-US" sz="2800" b="1" dirty="0">
                <a:solidFill>
                  <a:srgbClr val="C00000"/>
                </a:solidFill>
              </a:rPr>
              <a:t> C</a:t>
            </a:r>
            <a:r>
              <a:rPr lang="en-US" sz="2800" dirty="0">
                <a:solidFill>
                  <a:srgbClr val="C00000"/>
                </a:solidFill>
              </a:rPr>
              <a:t>ounter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b="1" dirty="0">
                <a:solidFill>
                  <a:srgbClr val="C00000"/>
                </a:solidFill>
              </a:rPr>
              <a:t>PC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special register that keeps address of instruction being executed in the processor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B40A-CED9-4DDA-B9AD-2661B84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26719" y="1280160"/>
            <a:ext cx="8305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I-Format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426719" y="272796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dirty="0"/>
              <a:t>specifies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8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2800" dirty="0"/>
              <a:t> specify registers to compare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can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800" dirty="0"/>
              <a:t> specify?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is only 16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address is 32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400" dirty="0"/>
              <a:t> is not enough to specify the entire target address!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9119" y="1889760"/>
            <a:ext cx="7924800" cy="457200"/>
            <a:chOff x="457200" y="3429000"/>
            <a:chExt cx="8229600" cy="45720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C5ECBD6-93B4-4548-B3BA-5E331641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(2/5)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95400"/>
            <a:ext cx="8305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How do we usually use branches?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Answer: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if-else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while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for</a:t>
            </a:r>
            <a:endParaRPr lang="en-US" sz="2400" b="1" dirty="0">
              <a:solidFill>
                <a:srgbClr val="660066"/>
              </a:solidFill>
            </a:endParaRP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Loops are generally </a:t>
            </a:r>
            <a:r>
              <a:rPr lang="en-US" sz="2400" b="1" dirty="0"/>
              <a:t>small</a:t>
            </a:r>
            <a:r>
              <a:rPr lang="en-US" sz="2400" dirty="0"/>
              <a:t>: </a:t>
            </a:r>
          </a:p>
          <a:p>
            <a:pPr marL="990600" lvl="2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Typically up to 50 instructions</a:t>
            </a:r>
          </a:p>
          <a:p>
            <a:pPr marL="715963" lvl="1" indent="-3508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Unconditional jumps are done using jump instructions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), not the branches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1000" y="4323818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Conclusion:</a:t>
            </a:r>
            <a:r>
              <a:rPr lang="en-US" sz="2400" dirty="0"/>
              <a:t> A branch often changes 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dirty="0"/>
              <a:t> by a small amount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4560" y="3746869"/>
            <a:ext cx="3810000" cy="2286000"/>
            <a:chOff x="5154560" y="3746869"/>
            <a:chExt cx="3810000" cy="22860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154560" y="3746869"/>
              <a:ext cx="2819400" cy="2286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5154560" y="4706186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    </a:t>
              </a:r>
              <a:r>
                <a:rPr lang="en-US" sz="18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800" b="1" dirty="0">
                  <a:latin typeface="Courier New" pitchFamily="49" charset="0"/>
                </a:rPr>
                <a:t>, </a:t>
              </a:r>
              <a:r>
                <a:rPr lang="en-US" sz="1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800" b="1" dirty="0">
                  <a:latin typeface="Courier New" pitchFamily="49" charset="0"/>
                </a:rPr>
                <a:t>, </a:t>
              </a:r>
              <a:r>
                <a:rPr lang="en-US" sz="18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7978273" y="469721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8304159" y="4508869"/>
              <a:ext cx="520700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7969647" y="5452297"/>
              <a:ext cx="353562" cy="12665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8296222" y="5263612"/>
              <a:ext cx="668338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5154560" y="5465714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800" b="1" dirty="0">
                  <a:solidFill>
                    <a:srgbClr val="002060"/>
                  </a:solidFill>
                  <a:latin typeface="Courier New" pitchFamily="49" charset="0"/>
                </a:rPr>
                <a:t>End: </a:t>
              </a:r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…………………</a:t>
              </a:r>
              <a:endParaRPr lang="en-US" sz="1800" b="1" dirty="0">
                <a:latin typeface="Courier New" pitchFamily="49" charset="0"/>
              </a:endParaRPr>
            </a:p>
          </p:txBody>
        </p:sp>
      </p:grp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2AD7B99E-4F52-4252-94E7-93D5498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(3/5)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412959"/>
            <a:ext cx="8305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Specify target address </a:t>
            </a:r>
            <a:r>
              <a:rPr lang="en-US" b="1" dirty="0">
                <a:solidFill>
                  <a:srgbClr val="660066"/>
                </a:solidFill>
              </a:rPr>
              <a:t>relative to the PC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Target address is generated as: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the 16-bit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b="1" dirty="0"/>
              <a:t> </a:t>
            </a:r>
            <a:r>
              <a:rPr lang="en-US" dirty="0"/>
              <a:t>field 	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dirty="0"/>
              <a:t> field is a signed two’s complement integer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C</a:t>
            </a:r>
            <a:r>
              <a:rPr lang="en-US" dirty="0"/>
              <a:t>an branch to ± 2</a:t>
            </a:r>
            <a:r>
              <a:rPr lang="en-US" baseline="50000" dirty="0"/>
              <a:t>15</a:t>
            </a:r>
            <a:r>
              <a:rPr lang="en-US" dirty="0"/>
              <a:t> bytes from the PC: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be enough to cover most loops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29818" y="4384759"/>
            <a:ext cx="4241028" cy="1981200"/>
            <a:chOff x="2429818" y="4384759"/>
            <a:chExt cx="4241028" cy="1981200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429818" y="4474814"/>
              <a:ext cx="2692031" cy="189114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5121848" y="5285304"/>
              <a:ext cx="758163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858951" y="5105195"/>
              <a:ext cx="575643" cy="437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5121848" y="6005741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878257" y="5825632"/>
              <a:ext cx="668658" cy="369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543050" y="5285304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5639575" y="5375359"/>
              <a:ext cx="407162" cy="399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Verdana" pitchFamily="34" charset="0"/>
                </a:rPr>
                <a:t>+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5121848" y="4654923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838566" y="4384759"/>
              <a:ext cx="83228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End2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5543050" y="4654923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5678186" y="4744977"/>
              <a:ext cx="331697" cy="4615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-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438400" y="5284172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      </a:t>
              </a:r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2438400" y="5969571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38400" y="4671194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End2: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C021389-1AA7-4126-9CB3-85628BB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(4/5)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12959"/>
            <a:ext cx="8305800" cy="475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Can the branch target range be enlarged?</a:t>
            </a:r>
          </a:p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  <a:r>
              <a:rPr lang="en-US" sz="2800" dirty="0"/>
              <a:t> Instructions are word-aligned 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Number of bytes to add to the PC will always be a multiple of 4.</a:t>
            </a:r>
          </a:p>
          <a:p>
            <a:pPr marL="625475" lvl="1" indent="-350838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Interpret the </a:t>
            </a: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as number of words, i.e. automatically multiplied by 4</a:t>
            </a:r>
            <a:r>
              <a:rPr lang="en-US" sz="2400" baseline="-25000" dirty="0"/>
              <a:t>10 </a:t>
            </a:r>
            <a:r>
              <a:rPr lang="en-US" sz="2400" dirty="0"/>
              <a:t>(100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800" dirty="0">
                <a:sym typeface="Wingdings" pitchFamily="2" charset="2"/>
              </a:rPr>
              <a:t> C</a:t>
            </a:r>
            <a:r>
              <a:rPr lang="en-US" sz="2800" dirty="0"/>
              <a:t>an branch to ± 2</a:t>
            </a:r>
            <a:r>
              <a:rPr lang="en-US" sz="2800" baseline="50000" dirty="0"/>
              <a:t>15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words</a:t>
            </a:r>
            <a:r>
              <a:rPr lang="en-US" sz="2800" dirty="0"/>
              <a:t> from the PC 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± 2</a:t>
            </a:r>
            <a:r>
              <a:rPr lang="en-US" sz="2400" baseline="50000" dirty="0"/>
              <a:t>17</a:t>
            </a:r>
            <a:r>
              <a:rPr lang="en-US" sz="2400" dirty="0"/>
              <a:t> bytes from the </a:t>
            </a:r>
            <a:r>
              <a:rPr lang="en-US" sz="2400" b="1" dirty="0"/>
              <a:t>PC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now branch 4 times farther!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A4783-C806-491D-AF15-6316FA5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(5/5)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80160"/>
            <a:ext cx="8305800" cy="527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Branch calculation:</a:t>
            </a:r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en-US" sz="2800" b="1" dirty="0"/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Observations: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b="1" dirty="0"/>
              <a:t> </a:t>
            </a:r>
            <a:r>
              <a:rPr lang="en-US" sz="2000" dirty="0"/>
              <a:t>field specifies the number of words to jump, which is the same as the number of instructions to “skip over”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dirty="0"/>
              <a:t> field can be positive or negative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Due to hardware design, add </a:t>
            </a:r>
            <a:r>
              <a:rPr lang="en-US" sz="2000" b="1" dirty="0">
                <a:latin typeface="Courier New" pitchFamily="49" charset="0"/>
              </a:rPr>
              <a:t>immediate</a:t>
            </a:r>
            <a:r>
              <a:rPr lang="en-US" sz="2000" dirty="0"/>
              <a:t> to (PC+4), not to PC (more in later topic)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1234440" y="1855298"/>
            <a:ext cx="594360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006600"/>
                </a:solidFill>
              </a:rPr>
              <a:t>not taken</a:t>
            </a:r>
            <a:r>
              <a:rPr lang="en-US" sz="2400" kern="0" dirty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</a:t>
            </a:r>
            <a:r>
              <a:rPr lang="en-US" sz="2200" kern="0" dirty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(</a:t>
            </a:r>
            <a:r>
              <a:rPr lang="en-US" sz="2200" b="1" kern="0" dirty="0">
                <a:solidFill>
                  <a:srgbClr val="C00000"/>
                </a:solidFill>
              </a:rPr>
              <a:t>PC </a:t>
            </a:r>
            <a:r>
              <a:rPr lang="en-US" sz="2200" b="1" kern="0" dirty="0">
                <a:solidFill>
                  <a:prstClr val="black"/>
                </a:solidFill>
              </a:rPr>
              <a:t>+ 4</a:t>
            </a:r>
            <a:r>
              <a:rPr lang="en-US" sz="2200" kern="0" dirty="0">
                <a:solidFill>
                  <a:prstClr val="black"/>
                </a:solidFill>
              </a:rPr>
              <a:t> is  address of next instruction)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1234440" y="3233274"/>
            <a:ext cx="5943600" cy="896766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660066"/>
                </a:solidFill>
              </a:rPr>
              <a:t>taken</a:t>
            </a:r>
            <a:r>
              <a:rPr lang="en-US" sz="2400" kern="0" dirty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  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(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+ 4) + (</a:t>
            </a:r>
            <a:r>
              <a:rPr lang="en-US" sz="2200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 dirty="0">
                <a:solidFill>
                  <a:prstClr val="black"/>
                </a:solidFill>
              </a:rPr>
              <a:t> </a:t>
            </a:r>
            <a:r>
              <a:rPr lang="en-US" sz="2200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 dirty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6BA86F-B03C-443C-B1A7-5E8933E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3687518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is an </a:t>
            </a:r>
            <a:br>
              <a:rPr lang="en-US" sz="2400" dirty="0"/>
            </a:br>
            <a:r>
              <a:rPr lang="en-US" sz="2400" dirty="0"/>
              <a:t>I-Format instruction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tabLst>
                <a:tab pos="1714500" algn="l"/>
                <a:tab pos="22860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85571"/>
              </p:ext>
            </p:extLst>
          </p:nvPr>
        </p:nvGraphicFramePr>
        <p:xfrm>
          <a:off x="2819400" y="3687518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???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6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F25335C-18D6-4D52-8E33-846EE7D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6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3459480"/>
            <a:ext cx="8305800" cy="271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field: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Number of instructions to add to (or subtract from) the PC, starting at the instruction following the branch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In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case,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immediate</a:t>
            </a:r>
            <a:r>
              <a:rPr lang="en-US" sz="2400" b="1" dirty="0">
                <a:solidFill>
                  <a:srgbClr val="C00000"/>
                </a:solidFill>
              </a:rPr>
              <a:t> = 3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/>
              <a:t>End = (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dirty="0"/>
              <a:t> + 4) + (</a:t>
            </a:r>
            <a:r>
              <a:rPr lang="en-US" sz="2400" b="1" dirty="0">
                <a:solidFill>
                  <a:srgbClr val="002060"/>
                </a:solidFill>
              </a:rPr>
              <a:t>immediate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 4)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6FCE364-540A-4F4B-BBF6-98F24B9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6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81000" y="3352800"/>
            <a:ext cx="8229600" cy="1738313"/>
            <a:chOff x="240" y="1440"/>
            <a:chExt cx="5184" cy="1095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88" y="1680"/>
              <a:ext cx="5136" cy="855"/>
              <a:chOff x="192" y="1680"/>
              <a:chExt cx="5136" cy="855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615"/>
                <a:chOff x="432" y="3120"/>
                <a:chExt cx="5136" cy="615"/>
              </a:xfrm>
            </p:grpSpPr>
            <p:grpSp>
              <p:nvGrpSpPr>
                <p:cNvPr id="22" name="Group 12"/>
                <p:cNvGrpSpPr>
                  <a:grpSpLocks/>
                </p:cNvGrpSpPr>
                <p:nvPr/>
              </p:nvGrpSpPr>
              <p:grpSpPr bwMode="auto">
                <a:xfrm>
                  <a:off x="835" y="3120"/>
                  <a:ext cx="4311" cy="327"/>
                  <a:chOff x="623" y="2496"/>
                  <a:chExt cx="4311" cy="327"/>
                </a:xfrm>
              </p:grpSpPr>
              <p:sp>
                <p:nvSpPr>
                  <p:cNvPr id="3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4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381000" y="4876800"/>
            <a:ext cx="8305800" cy="1509713"/>
            <a:chOff x="240" y="2304"/>
            <a:chExt cx="5232" cy="951"/>
          </a:xfrm>
        </p:grpSpPr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39" name="Group 29"/>
            <p:cNvGrpSpPr>
              <a:grpSpLocks/>
            </p:cNvGrpSpPr>
            <p:nvPr/>
          </p:nvGrpSpPr>
          <p:grpSpPr bwMode="auto">
            <a:xfrm>
              <a:off x="336" y="2640"/>
              <a:ext cx="5136" cy="615"/>
              <a:chOff x="432" y="3120"/>
              <a:chExt cx="5136" cy="615"/>
            </a:xfrm>
          </p:grpSpPr>
          <p:grpSp>
            <p:nvGrpSpPr>
              <p:cNvPr id="40" name="Group 30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000100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0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01001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19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00000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0000000000000011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E93DFA0A-A41E-487F-81DB-DD170246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70000"/>
            <a:ext cx="8420559" cy="53644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I-Format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6.1	I-Format: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6.2	Try It Yourself #2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6.3	Instruction Address: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6.4	Branch: PC-Relative Addressing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6.5	Branch: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6.6	Try It Yourself #3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J-Format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7.1	J-Format: Example9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7.2	Branching Far Away: Challenge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Addressing Modes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8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6.6 Try It Yourself #3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3614410"/>
            <a:ext cx="8229600" cy="116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would be the </a:t>
            </a: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value for the second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instruction?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2971800" y="4643556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Answer: </a:t>
            </a:r>
            <a:r>
              <a:rPr lang="en-US" altLang="en-US" b="1" dirty="0">
                <a:solidFill>
                  <a:srgbClr val="0000CC"/>
                </a:solidFill>
              </a:rPr>
              <a:t>– 4 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92680" y="247018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AC7B31-9D7F-438A-A032-EABC21E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(1/5)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381000" y="1474514"/>
            <a:ext cx="8305800" cy="439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branches, PC-relative addressing was used: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Because we do not need to branch too far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general jumps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800" dirty="0"/>
              <a:t>):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may jump to anywhere in memory!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ideal case is to specify a 32-bit memory address to jump to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Unfortunately, we can’t (</a:t>
            </a:r>
            <a:r>
              <a:rPr lang="en-US" sz="2400" dirty="0">
                <a:sym typeface="Wingdings" pitchFamily="2" charset="2"/>
              </a:rPr>
              <a:t> </a:t>
            </a:r>
            <a:r>
              <a:rPr lang="en-US" sz="2400" dirty="0"/>
              <a:t>why?)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0930-E1F4-43F2-B438-EF4C48C4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(2/5)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64358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Define fields of the following number of bits each: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533400" y="1950158"/>
            <a:ext cx="8153400" cy="519113"/>
            <a:chOff x="336" y="1488"/>
            <a:chExt cx="5136" cy="32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26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57200" y="2788358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usual, each field has a name: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533400" y="3397958"/>
            <a:ext cx="8153400" cy="519113"/>
            <a:chOff x="336" y="1488"/>
            <a:chExt cx="5136" cy="327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9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opcode</a:t>
              </a:r>
              <a:endParaRPr lang="en-US" sz="28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357" y="1488"/>
              <a:ext cx="199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target address</a:t>
              </a:r>
              <a:endParaRPr lang="en-US" sz="2800" dirty="0">
                <a:solidFill>
                  <a:srgbClr val="006600"/>
                </a:solidFill>
                <a:latin typeface="Helvetica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57200" y="4236157"/>
            <a:ext cx="8305800" cy="19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Keep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/>
              <a:t> field identical to R-format and </a:t>
            </a:r>
            <a:br>
              <a:rPr lang="en-US" sz="2800" dirty="0"/>
            </a:br>
            <a:r>
              <a:rPr lang="en-US" sz="2800" dirty="0"/>
              <a:t>I-format for consistency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Combine all other fields to make room for larger target address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B67C749A-D51F-4A97-B97D-BB34EC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  <p:bldP spid="2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(3/5)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only specify 26 bits of 32-bit address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006600"/>
                </a:solidFill>
              </a:rPr>
              <a:t>Optimization: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Just like with branches, jumps will only jump to word-aligned addresses, so last two bits are always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So, let’s assume the address ends with ’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400" kern="0" dirty="0"/>
              <a:t>’ and leave them out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kern="0" dirty="0">
                <a:sym typeface="Wingdings" pitchFamily="2" charset="2"/>
              </a:rPr>
              <a:t> </a:t>
            </a:r>
            <a:r>
              <a:rPr lang="en-US" sz="2800" kern="0" dirty="0"/>
              <a:t>Now we can specify </a:t>
            </a:r>
            <a:r>
              <a:rPr lang="en-US" sz="2800" b="1" kern="0" dirty="0"/>
              <a:t>28 bits </a:t>
            </a:r>
            <a:r>
              <a:rPr lang="en-US" sz="2800" kern="0" dirty="0"/>
              <a:t>of 32-bit address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9C9284-4F41-4B95-8215-722D751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(4/5)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34159"/>
            <a:ext cx="8305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Where do we get the other 4 bits?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MIPS choose to take the </a:t>
            </a:r>
            <a:r>
              <a:rPr lang="en-US" sz="2400" b="1" dirty="0"/>
              <a:t>4 most significant bits from PC+4  </a:t>
            </a:r>
            <a:r>
              <a:rPr lang="en-US" sz="2400" dirty="0"/>
              <a:t>(the next instruction after the jump instruction)</a:t>
            </a:r>
          </a:p>
          <a:p>
            <a:pPr marL="715963" lvl="1" indent="-441325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This means that we cannot jump to anywhere in memory, but it should be sufficient </a:t>
            </a:r>
            <a:r>
              <a:rPr lang="en-US" sz="2400" b="1" i="1" dirty="0"/>
              <a:t>most of the time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3400" y="3367759"/>
            <a:ext cx="8305800" cy="106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Question:</a:t>
            </a:r>
          </a:p>
          <a:p>
            <a:pPr marL="625475" lvl="1" indent="-2809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What is the </a:t>
            </a:r>
            <a:r>
              <a:rPr lang="en-US" sz="2400" b="1" kern="0" dirty="0"/>
              <a:t>maximum jump range?</a:t>
            </a:r>
            <a:endParaRPr lang="en-US" sz="2000" b="1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6278880" y="3821610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256MB boundary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33400" y="4432326"/>
            <a:ext cx="8305800" cy="18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Special instruction if the program straddles 256MB boundary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Look up </a:t>
            </a:r>
            <a:r>
              <a:rPr lang="en-US" sz="24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kern="0" dirty="0">
                <a:solidFill>
                  <a:srgbClr val="7030A0"/>
                </a:solidFill>
              </a:rPr>
              <a:t> </a:t>
            </a:r>
            <a:r>
              <a:rPr lang="en-US" sz="2400" kern="0" dirty="0"/>
              <a:t>instruction if you are interested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Target address is specified through a register</a:t>
            </a:r>
            <a:endParaRPr lang="en-US" sz="2000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(5/5)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33400" y="1356360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Summary: </a:t>
            </a:r>
            <a:r>
              <a:rPr lang="en-US" sz="2800" dirty="0"/>
              <a:t>Given a </a:t>
            </a:r>
            <a:r>
              <a:rPr lang="en-US" sz="2800" b="1" dirty="0"/>
              <a:t>Jump</a:t>
            </a:r>
            <a:r>
              <a:rPr lang="en-US" sz="2800" dirty="0"/>
              <a:t> instruction</a:t>
            </a:r>
            <a:endParaRPr lang="en-US" sz="2800" i="1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057401" y="1965960"/>
            <a:ext cx="1143001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opcode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200402" y="1965960"/>
            <a:ext cx="49529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057401" y="2346960"/>
            <a:ext cx="1143001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4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192237" y="2346960"/>
            <a:ext cx="4961165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4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57204" y="1971948"/>
            <a:ext cx="160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32bit PC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69472" y="2362835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1010………</a:t>
            </a:r>
            <a:endParaRPr lang="en-US" sz="24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3886202" y="2956560"/>
            <a:ext cx="1371600" cy="1600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657602" y="3285853"/>
            <a:ext cx="1828800" cy="457200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Jumps To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33402" y="4632960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1010</a:t>
            </a:r>
            <a:endParaRPr lang="en-US" sz="2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905002" y="4632960"/>
            <a:ext cx="548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7698924" y="4632960"/>
            <a:ext cx="76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00</a:t>
            </a:r>
            <a:endParaRPr lang="en-US" sz="2800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97331" y="5163639"/>
            <a:ext cx="160019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Most significant 4bits of PC+4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895602" y="5264842"/>
            <a:ext cx="3505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+mn-lt"/>
              </a:rPr>
              <a:t>26bits </a:t>
            </a:r>
            <a:r>
              <a:rPr lang="en-US" sz="2000" b="1" dirty="0">
                <a:latin typeface="+mn-lt"/>
              </a:rPr>
              <a:t>Target address specified in instruction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086602" y="5181712"/>
            <a:ext cx="182879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Default 2bit "00" for word address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1147572" y="4652883"/>
            <a:ext cx="143259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ight Brace 32"/>
          <p:cNvSpPr/>
          <p:nvPr/>
        </p:nvSpPr>
        <p:spPr>
          <a:xfrm rot="5400000">
            <a:off x="4576572" y="2299825"/>
            <a:ext cx="143261" cy="56388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ight Brace 33"/>
          <p:cNvSpPr/>
          <p:nvPr/>
        </p:nvSpPr>
        <p:spPr>
          <a:xfrm rot="5400000">
            <a:off x="8005570" y="4738224"/>
            <a:ext cx="143265" cy="7620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2771E634-5876-4442-917D-ADB2E433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7.1 J-Format: Example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34159"/>
            <a:ext cx="72390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$9, $0, End 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$8, $8, $10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$9, $9, -1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End:	         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24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66634" y="2262859"/>
            <a:ext cx="3352800" cy="3810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263530" y="3977360"/>
            <a:ext cx="5054603" cy="584200"/>
            <a:chOff x="2336" y="2076"/>
            <a:chExt cx="3184" cy="368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120" y="2112"/>
              <a:ext cx="2400" cy="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0000………………………..01000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2336" y="2076"/>
              <a:ext cx="7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Verdana" pitchFamily="34" charset="0"/>
                </a:rPr>
                <a:t>Address to jump to</a:t>
              </a:r>
            </a:p>
          </p:txBody>
        </p: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1941513" y="3977359"/>
            <a:ext cx="3233738" cy="1295400"/>
            <a:chOff x="3393" y="1932"/>
            <a:chExt cx="2037" cy="816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625" y="1932"/>
              <a:ext cx="1584" cy="38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51"/>
            <p:cNvSpPr>
              <a:spLocks/>
            </p:cNvSpPr>
            <p:nvPr/>
          </p:nvSpPr>
          <p:spPr bwMode="auto">
            <a:xfrm rot="5400000">
              <a:off x="4314" y="1650"/>
              <a:ext cx="180" cy="1584"/>
            </a:xfrm>
            <a:prstGeom prst="rightBrace">
              <a:avLst>
                <a:gd name="adj1" fmla="val 7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393" y="2496"/>
              <a:ext cx="203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immediate =</a:t>
              </a:r>
              <a:r>
                <a:rPr lang="en-US" sz="2000" b="1" dirty="0">
                  <a:solidFill>
                    <a:srgbClr val="C00000"/>
                  </a:solidFill>
                  <a:latin typeface="Verdana" pitchFamily="34" charset="0"/>
                </a:rPr>
                <a:t>2</a:t>
              </a:r>
              <a:r>
                <a:rPr lang="en-US" sz="2000" dirty="0">
                  <a:latin typeface="Verdana" pitchFamily="34" charset="0"/>
                </a:rPr>
                <a:t> (26 bits)</a:t>
              </a:r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898525" y="3443959"/>
            <a:ext cx="4419600" cy="457200"/>
            <a:chOff x="2688" y="2976"/>
            <a:chExt cx="2784" cy="28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072" y="2976"/>
              <a:ext cx="2400" cy="2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0000………………………..10100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688" y="2976"/>
              <a:ext cx="32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Verdana" pitchFamily="34" charset="0"/>
                </a:rPr>
                <a:t>PC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32548" y="2224381"/>
            <a:ext cx="846586" cy="457956"/>
            <a:chOff x="7522714" y="2377159"/>
            <a:chExt cx="846586" cy="457956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7522714" y="2565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848600" y="2377159"/>
              <a:ext cx="520700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6096000" y="3443959"/>
            <a:ext cx="2514600" cy="1447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your understanding by constructing the new PC value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82625" y="5425159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opcode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3657600" y="5425159"/>
            <a:ext cx="2895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457200" y="5806159"/>
            <a:ext cx="1523999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8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5113338" y="5885534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981200" y="5806159"/>
            <a:ext cx="66293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00000000000000000000000010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457200" y="5806159"/>
            <a:ext cx="815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1981200" y="580615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46514" y="1121228"/>
            <a:ext cx="1316486" cy="646331"/>
            <a:chOff x="7446514" y="1121228"/>
            <a:chExt cx="1316486" cy="646331"/>
          </a:xfrm>
        </p:grpSpPr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446514" y="1422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781641" y="1121228"/>
              <a:ext cx="981359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jump target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ADDF9921-06DA-409A-8DEB-96326906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7.2 Branching Far Way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474514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instruction</a:t>
            </a:r>
            <a:br>
              <a:rPr lang="en-US" sz="2800" dirty="0"/>
            </a:br>
            <a:r>
              <a:rPr lang="en-US" sz="2800" dirty="0"/>
              <a:t>    		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>
                <a:latin typeface="Courier New" pitchFamily="49" charset="0"/>
              </a:rPr>
              <a:t> $s0, $s1, L1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Assume that the address </a:t>
            </a:r>
            <a:r>
              <a:rPr lang="en-US" sz="2800" b="1" dirty="0">
                <a:latin typeface="Courier New" pitchFamily="49" charset="0"/>
              </a:rPr>
              <a:t>L1</a:t>
            </a:r>
            <a:r>
              <a:rPr lang="en-US" sz="2800" dirty="0"/>
              <a:t> is farther away from the PC than can be supported by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 instructions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Challenge: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Construct an equivalent code sequence with the help of unconditional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 and conditional branch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dirty="0"/>
              <a:t>) instructions to accomplish this far away branching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A88B-20B8-4F67-AFA4-6D8403D4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474515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Register addressing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 register</a:t>
            </a:r>
            <a:endParaRPr lang="en-US" altLang="en-US" kern="0" dirty="0"/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1143000" y="2236515"/>
            <a:ext cx="7086600" cy="854075"/>
            <a:chOff x="720" y="1248"/>
            <a:chExt cx="4464" cy="53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360" y="1536"/>
              <a:ext cx="1824" cy="2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15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58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92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30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64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768" y="1248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200" y="1248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1632" y="1248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968" y="124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rd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2640" y="1248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funct</a:t>
              </a: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3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1344" y="168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840" y="1536"/>
              <a:ext cx="7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Register</a:t>
              </a:r>
            </a:p>
          </p:txBody>
        </p:sp>
      </p:grp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457200" y="3608115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00000"/>
                </a:solidFill>
              </a:rPr>
              <a:t>Immediate addressing</a:t>
            </a:r>
            <a:r>
              <a:rPr lang="en-US" altLang="en-US" dirty="0"/>
              <a:t>: operand is a constant within the instruction itself (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addi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andi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ori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slti</a:t>
            </a:r>
            <a:r>
              <a:rPr lang="en-US" altLang="en-US" dirty="0"/>
              <a:t>)</a:t>
            </a:r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1066800" y="5132115"/>
            <a:ext cx="3810000" cy="396875"/>
            <a:chOff x="672" y="2976"/>
            <a:chExt cx="2400" cy="250"/>
          </a:xfrm>
        </p:grpSpPr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72" y="2976"/>
              <a:ext cx="124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10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58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2016" y="297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192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20" y="297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200" y="297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1632" y="2976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1920" y="2976"/>
              <a:ext cx="1152" cy="2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16" y="2976"/>
              <a:ext cx="9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immediate</a:t>
              </a:r>
            </a:p>
          </p:txBody>
        </p:sp>
      </p:grp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C78640F8-E051-4865-948F-71F5D9D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457200" y="1474515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Base addressing (displacement addressing)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at the memory location whose address is sum of a register and a constant in the instruction (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lw</a:t>
            </a:r>
            <a:r>
              <a:rPr lang="en-US" altLang="en-US" sz="2800" b="1" kern="0" dirty="0">
                <a:latin typeface="Courier New" pitchFamily="49" charset="0"/>
              </a:rPr>
              <a:t>, 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sw</a:t>
            </a:r>
            <a:r>
              <a:rPr lang="en-US" altLang="en-US" sz="2800" kern="0" dirty="0"/>
              <a:t>)</a:t>
            </a:r>
          </a:p>
        </p:txBody>
      </p:sp>
      <p:grpSp>
        <p:nvGrpSpPr>
          <p:cNvPr id="47" name="Group 60"/>
          <p:cNvGrpSpPr>
            <a:grpSpLocks/>
          </p:cNvGrpSpPr>
          <p:nvPr/>
        </p:nvGrpSpPr>
        <p:grpSpPr bwMode="auto">
          <a:xfrm>
            <a:off x="990600" y="3227115"/>
            <a:ext cx="6629400" cy="1905000"/>
            <a:chOff x="624" y="1728"/>
            <a:chExt cx="4176" cy="1200"/>
          </a:xfrm>
        </p:grpSpPr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624" y="1920"/>
              <a:ext cx="124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105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>
              <a:off x="153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1968" y="19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1872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672" y="1920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54" name="Text Box 38"/>
            <p:cNvSpPr txBox="1">
              <a:spLocks noChangeArrowheads="1"/>
            </p:cNvSpPr>
            <p:nvPr/>
          </p:nvSpPr>
          <p:spPr bwMode="auto">
            <a:xfrm>
              <a:off x="1152" y="1920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1584" y="192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1872" y="1920"/>
              <a:ext cx="1152" cy="2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Text Box 41"/>
            <p:cNvSpPr txBox="1">
              <a:spLocks noChangeArrowheads="1"/>
            </p:cNvSpPr>
            <p:nvPr/>
          </p:nvSpPr>
          <p:spPr bwMode="auto">
            <a:xfrm>
              <a:off x="2075" y="1920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624" y="2448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Text Box 43"/>
            <p:cNvSpPr txBox="1">
              <a:spLocks noChangeArrowheads="1"/>
            </p:cNvSpPr>
            <p:nvPr/>
          </p:nvSpPr>
          <p:spPr bwMode="auto">
            <a:xfrm>
              <a:off x="1344" y="2448"/>
              <a:ext cx="7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60" name="Line 44"/>
            <p:cNvSpPr>
              <a:spLocks noChangeShapeType="1"/>
            </p:cNvSpPr>
            <p:nvPr/>
          </p:nvSpPr>
          <p:spPr bwMode="auto">
            <a:xfrm>
              <a:off x="1296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129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1296" y="283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6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>
              <a:off x="2496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49"/>
            <p:cNvSpPr>
              <a:spLocks noChangeShapeType="1"/>
            </p:cNvSpPr>
            <p:nvPr/>
          </p:nvSpPr>
          <p:spPr bwMode="auto">
            <a:xfrm>
              <a:off x="2496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3264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1"/>
            <p:cNvSpPr>
              <a:spLocks noChangeArrowheads="1"/>
            </p:cNvSpPr>
            <p:nvPr/>
          </p:nvSpPr>
          <p:spPr bwMode="auto">
            <a:xfrm>
              <a:off x="3072" y="2400"/>
              <a:ext cx="336" cy="24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3120" y="240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+</a:t>
              </a:r>
            </a:p>
          </p:txBody>
        </p:sp>
        <p:sp>
          <p:nvSpPr>
            <p:cNvPr id="69" name="Line 53"/>
            <p:cNvSpPr>
              <a:spLocks noChangeShapeType="1"/>
            </p:cNvSpPr>
            <p:nvPr/>
          </p:nvSpPr>
          <p:spPr bwMode="auto">
            <a:xfrm>
              <a:off x="340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Rectangle 55"/>
            <p:cNvSpPr>
              <a:spLocks noChangeArrowheads="1"/>
            </p:cNvSpPr>
            <p:nvPr/>
          </p:nvSpPr>
          <p:spPr bwMode="auto">
            <a:xfrm>
              <a:off x="3744" y="2496"/>
              <a:ext cx="1056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Text Box 56"/>
            <p:cNvSpPr txBox="1">
              <a:spLocks noChangeArrowheads="1"/>
            </p:cNvSpPr>
            <p:nvPr/>
          </p:nvSpPr>
          <p:spPr bwMode="auto">
            <a:xfrm>
              <a:off x="3888" y="1728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72" name="Text Box 57"/>
            <p:cNvSpPr txBox="1">
              <a:spLocks noChangeArrowheads="1"/>
            </p:cNvSpPr>
            <p:nvPr/>
          </p:nvSpPr>
          <p:spPr bwMode="auto">
            <a:xfrm>
              <a:off x="3984" y="2448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word</a:t>
              </a:r>
            </a:p>
          </p:txBody>
        </p:sp>
        <p:sp>
          <p:nvSpPr>
            <p:cNvPr id="73" name="Rectangle 59"/>
            <p:cNvSpPr>
              <a:spLocks noChangeArrowheads="1"/>
            </p:cNvSpPr>
            <p:nvPr/>
          </p:nvSpPr>
          <p:spPr bwMode="auto">
            <a:xfrm>
              <a:off x="3744" y="2016"/>
              <a:ext cx="1056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CF0A97EE-BE1F-4F3A-B709-255121B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048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 and Motivation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Recap:</a:t>
            </a:r>
            <a:r>
              <a:rPr lang="en-US" sz="2800" dirty="0"/>
              <a:t> Assembly instructions will be translated to </a:t>
            </a:r>
            <a:r>
              <a:rPr lang="en-US" sz="2800" b="1" dirty="0"/>
              <a:t>machine code</a:t>
            </a:r>
            <a:r>
              <a:rPr lang="en-US" sz="2800" dirty="0"/>
              <a:t> for actual execution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This section shows how to translate MIPS assembly code into binary patterns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Explains some of the “strange facts” from earlier: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immediate</a:t>
            </a:r>
            <a:r>
              <a:rPr lang="en-US" sz="2400" dirty="0"/>
              <a:t> limited to 16 bits? 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shift</a:t>
            </a:r>
            <a:r>
              <a:rPr lang="en-US" sz="2400" dirty="0"/>
              <a:t> amount only 5 bits?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etc.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Prepare us to “build” a MIPS processor in later lectures!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57200" y="135636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kern="0" dirty="0">
                <a:solidFill>
                  <a:srgbClr val="C00000"/>
                </a:solidFill>
              </a:rPr>
              <a:t>PC-relative addressing</a:t>
            </a:r>
            <a:r>
              <a:rPr lang="en-US" altLang="en-US" sz="2400" kern="0" dirty="0"/>
              <a:t>: address is sum of PC and constant in the instruction (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beq</a:t>
            </a:r>
            <a:r>
              <a:rPr lang="en-US" altLang="en-US" sz="2400" b="1" kern="0" dirty="0">
                <a:latin typeface="Courier New" pitchFamily="49" charset="0"/>
              </a:rPr>
              <a:t>, 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bne</a:t>
            </a:r>
            <a:r>
              <a:rPr lang="en-US" altLang="en-US" sz="2400" b="1" kern="0" dirty="0">
                <a:latin typeface="Courier New" pitchFamily="49" charset="0"/>
              </a:rPr>
              <a:t>)</a:t>
            </a:r>
          </a:p>
        </p:txBody>
      </p: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990600" y="2118360"/>
            <a:ext cx="6646863" cy="1600200"/>
            <a:chOff x="613" y="1344"/>
            <a:chExt cx="4187" cy="1008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744" y="1584"/>
              <a:ext cx="1056" cy="7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13" y="1440"/>
              <a:ext cx="124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04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52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57" y="14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861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661" y="1440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1141" y="1440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573" y="14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861" y="1440"/>
              <a:ext cx="1152" cy="2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2064" y="1440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5" name="Rectangle 42"/>
            <p:cNvSpPr>
              <a:spLocks noChangeArrowheads="1"/>
            </p:cNvSpPr>
            <p:nvPr/>
          </p:nvSpPr>
          <p:spPr bwMode="auto">
            <a:xfrm>
              <a:off x="613" y="1968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Text Box 43"/>
            <p:cNvSpPr txBox="1">
              <a:spLocks noChangeArrowheads="1"/>
            </p:cNvSpPr>
            <p:nvPr/>
          </p:nvSpPr>
          <p:spPr bwMode="auto">
            <a:xfrm>
              <a:off x="1558" y="1968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>
              <a:off x="1285" y="22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1285" y="235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 flipV="1">
              <a:off x="3253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2485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>
              <a:off x="2485" y="17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49"/>
            <p:cNvSpPr>
              <a:spLocks noChangeShapeType="1"/>
            </p:cNvSpPr>
            <p:nvPr/>
          </p:nvSpPr>
          <p:spPr bwMode="auto">
            <a:xfrm>
              <a:off x="3253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50"/>
            <p:cNvSpPr>
              <a:spLocks noChangeArrowheads="1"/>
            </p:cNvSpPr>
            <p:nvPr/>
          </p:nvSpPr>
          <p:spPr bwMode="auto">
            <a:xfrm>
              <a:off x="3061" y="1920"/>
              <a:ext cx="336" cy="24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3109" y="192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+</a:t>
              </a:r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3397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53"/>
            <p:cNvSpPr>
              <a:spLocks noChangeArrowheads="1"/>
            </p:cNvSpPr>
            <p:nvPr/>
          </p:nvSpPr>
          <p:spPr bwMode="auto">
            <a:xfrm>
              <a:off x="3744" y="2016"/>
              <a:ext cx="1056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3888" y="1344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3973" y="1968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89" name="Rectangle 57"/>
          <p:cNvSpPr>
            <a:spLocks noChangeArrowheads="1"/>
          </p:cNvSpPr>
          <p:nvPr/>
        </p:nvSpPr>
        <p:spPr bwMode="auto">
          <a:xfrm>
            <a:off x="381000" y="402336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C00000"/>
                </a:solidFill>
              </a:rPr>
              <a:t>Pseudo-direct addressing</a:t>
            </a:r>
            <a:r>
              <a:rPr lang="en-US" altLang="en-US" sz="2400" dirty="0"/>
              <a:t>: 26-bit of instruction concatenated with upper 4-bits of PC (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</a:rPr>
              <a:t>j</a:t>
            </a:r>
            <a:r>
              <a:rPr lang="en-US" altLang="en-US" sz="24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90" name="Group 79"/>
          <p:cNvGrpSpPr>
            <a:grpSpLocks/>
          </p:cNvGrpSpPr>
          <p:nvPr/>
        </p:nvGrpSpPr>
        <p:grpSpPr bwMode="auto">
          <a:xfrm>
            <a:off x="990600" y="4785360"/>
            <a:ext cx="6646863" cy="1600200"/>
            <a:chOff x="768" y="3120"/>
            <a:chExt cx="4187" cy="1008"/>
          </a:xfrm>
        </p:grpSpPr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3899" y="3360"/>
              <a:ext cx="1056" cy="7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59"/>
            <p:cNvSpPr>
              <a:spLocks noChangeArrowheads="1"/>
            </p:cNvSpPr>
            <p:nvPr/>
          </p:nvSpPr>
          <p:spPr bwMode="auto">
            <a:xfrm>
              <a:off x="768" y="3216"/>
              <a:ext cx="432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120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Line 61"/>
            <p:cNvSpPr>
              <a:spLocks noChangeShapeType="1"/>
            </p:cNvSpPr>
            <p:nvPr/>
          </p:nvSpPr>
          <p:spPr bwMode="auto">
            <a:xfrm>
              <a:off x="2112" y="321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Text Box 62"/>
            <p:cNvSpPr txBox="1">
              <a:spLocks noChangeArrowheads="1"/>
            </p:cNvSpPr>
            <p:nvPr/>
          </p:nvSpPr>
          <p:spPr bwMode="auto">
            <a:xfrm>
              <a:off x="816" y="321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96" name="Rectangle 63"/>
            <p:cNvSpPr>
              <a:spLocks noChangeArrowheads="1"/>
            </p:cNvSpPr>
            <p:nvPr/>
          </p:nvSpPr>
          <p:spPr bwMode="auto">
            <a:xfrm>
              <a:off x="1200" y="3216"/>
              <a:ext cx="1968" cy="2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Text Box 64"/>
            <p:cNvSpPr txBox="1">
              <a:spLocks noChangeArrowheads="1"/>
            </p:cNvSpPr>
            <p:nvPr/>
          </p:nvSpPr>
          <p:spPr bwMode="auto">
            <a:xfrm>
              <a:off x="1632" y="3216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98" name="Rectangle 65"/>
            <p:cNvSpPr>
              <a:spLocks noChangeArrowheads="1"/>
            </p:cNvSpPr>
            <p:nvPr/>
          </p:nvSpPr>
          <p:spPr bwMode="auto">
            <a:xfrm>
              <a:off x="768" y="3744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1713" y="3744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100" name="Line 67"/>
            <p:cNvSpPr>
              <a:spLocks noChangeShapeType="1"/>
            </p:cNvSpPr>
            <p:nvPr/>
          </p:nvSpPr>
          <p:spPr bwMode="auto">
            <a:xfrm>
              <a:off x="1440" y="39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68"/>
            <p:cNvSpPr>
              <a:spLocks noChangeShapeType="1"/>
            </p:cNvSpPr>
            <p:nvPr/>
          </p:nvSpPr>
          <p:spPr bwMode="auto">
            <a:xfrm>
              <a:off x="1440" y="412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69"/>
            <p:cNvSpPr>
              <a:spLocks noChangeShapeType="1"/>
            </p:cNvSpPr>
            <p:nvPr/>
          </p:nvSpPr>
          <p:spPr bwMode="auto">
            <a:xfrm flipV="1">
              <a:off x="3408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70"/>
            <p:cNvSpPr>
              <a:spLocks noChangeShapeType="1"/>
            </p:cNvSpPr>
            <p:nvPr/>
          </p:nvSpPr>
          <p:spPr bwMode="auto">
            <a:xfrm>
              <a:off x="2640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71"/>
            <p:cNvSpPr>
              <a:spLocks noChangeShapeType="1"/>
            </p:cNvSpPr>
            <p:nvPr/>
          </p:nvSpPr>
          <p:spPr bwMode="auto">
            <a:xfrm>
              <a:off x="2640" y="35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340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Oval 73"/>
            <p:cNvSpPr>
              <a:spLocks noChangeArrowheads="1"/>
            </p:cNvSpPr>
            <p:nvPr/>
          </p:nvSpPr>
          <p:spPr bwMode="auto">
            <a:xfrm>
              <a:off x="3216" y="3696"/>
              <a:ext cx="336" cy="24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Text Box 74"/>
            <p:cNvSpPr txBox="1">
              <a:spLocks noChangeArrowheads="1"/>
            </p:cNvSpPr>
            <p:nvPr/>
          </p:nvSpPr>
          <p:spPr bwMode="auto">
            <a:xfrm>
              <a:off x="3293" y="3696"/>
              <a:ext cx="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:</a:t>
              </a:r>
            </a:p>
          </p:txBody>
        </p:sp>
        <p:sp>
          <p:nvSpPr>
            <p:cNvPr id="108" name="Line 75"/>
            <p:cNvSpPr>
              <a:spLocks noChangeShapeType="1"/>
            </p:cNvSpPr>
            <p:nvPr/>
          </p:nvSpPr>
          <p:spPr bwMode="auto">
            <a:xfrm>
              <a:off x="3552" y="37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Rectangle 76"/>
            <p:cNvSpPr>
              <a:spLocks noChangeArrowheads="1"/>
            </p:cNvSpPr>
            <p:nvPr/>
          </p:nvSpPr>
          <p:spPr bwMode="auto">
            <a:xfrm>
              <a:off x="3899" y="3792"/>
              <a:ext cx="1056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Text Box 77"/>
            <p:cNvSpPr txBox="1">
              <a:spLocks noChangeArrowheads="1"/>
            </p:cNvSpPr>
            <p:nvPr/>
          </p:nvSpPr>
          <p:spPr bwMode="auto">
            <a:xfrm>
              <a:off x="4032" y="3120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111" name="Text Box 78"/>
            <p:cNvSpPr txBox="1">
              <a:spLocks noChangeArrowheads="1"/>
            </p:cNvSpPr>
            <p:nvPr/>
          </p:nvSpPr>
          <p:spPr bwMode="auto">
            <a:xfrm>
              <a:off x="4128" y="3744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AA77CC1F-C959-4969-8703-E053C17D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43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8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35636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MIPS Instruction: </a:t>
            </a:r>
            <a:br>
              <a:rPr lang="en-US" dirty="0"/>
            </a:br>
            <a:r>
              <a:rPr lang="en-US" dirty="0"/>
              <a:t>32 bits representing a single instruction</a:t>
            </a:r>
            <a:endParaRPr lang="en-GB" dirty="0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81000" y="2194560"/>
            <a:ext cx="7948613" cy="1331913"/>
            <a:chOff x="192" y="1248"/>
            <a:chExt cx="5007" cy="839"/>
          </a:xfrm>
        </p:grpSpPr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576" y="1536"/>
              <a:ext cx="69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158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30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3459" y="1536"/>
              <a:ext cx="9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immediate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458" y="1514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344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097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806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576" y="1248"/>
              <a:ext cx="69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1568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2305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043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rd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44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funct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36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shamt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458" y="1248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1344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>
              <a:off x="2097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2806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>
              <a:off x="3560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4313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192" y="1275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R</a:t>
              </a:r>
              <a:endParaRPr lang="en-US" sz="20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236" y="1578"/>
              <a:ext cx="1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I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458" y="1780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1344" y="1780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192" y="18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J</a:t>
              </a:r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2142" y="1780"/>
              <a:ext cx="18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target address</a:t>
              </a:r>
              <a:endParaRPr lang="en-US" sz="2000" b="1">
                <a:latin typeface="Helvetica" pitchFamily="34" charset="0"/>
              </a:endParaRP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576" y="1776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 b="1">
                <a:latin typeface="Helvetica" pitchFamily="34" charset="0"/>
              </a:endParaRPr>
            </a:p>
          </p:txBody>
        </p:sp>
      </p:grp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609600" y="356616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and load/store are both I-format instructions; but branches use PC-relative addressing, whereas load/store use base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use PC-relative addressing; jumps use pseudo-direct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Shifts use R-format, but other immediate instructions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andi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400" dirty="0"/>
              <a:t>) use I-format</a:t>
            </a: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AA4F1505-798F-4B9A-803A-98995914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(2/2)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Object 33">
            <a:hlinkClick r:id="" action="ppaction://ole?verb=0"/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46772403"/>
              </p:ext>
            </p:extLst>
          </p:nvPr>
        </p:nvGraphicFramePr>
        <p:xfrm>
          <a:off x="533399" y="1234159"/>
          <a:ext cx="81534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4" imgW="6048360" imgH="3934080" progId="Excel.Sheet.8">
                  <p:embed/>
                </p:oleObj>
              </mc:Choice>
              <mc:Fallback>
                <p:oleObj name="Worksheet" r:id="rId4" imgW="6048360" imgH="3934080" progId="Excel.Sheet.8">
                  <p:embed/>
                  <p:pic>
                    <p:nvPicPr>
                      <p:cNvPr id="1026" name="Object 3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1234159"/>
                        <a:ext cx="81534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0A78-E970-4929-ADFC-70744DCF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Encoding: Basics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74514"/>
            <a:ext cx="8229600" cy="4621485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MIPS instruction has a </a:t>
            </a:r>
            <a:r>
              <a:rPr lang="en-US" sz="2800" b="1" dirty="0"/>
              <a:t>fixed-length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C00000"/>
                </a:solidFill>
              </a:rPr>
              <a:t>32 bits</a:t>
            </a:r>
          </a:p>
          <a:p>
            <a:pPr marL="711200" lvl="1" indent="-436563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400" dirty="0"/>
              <a:t>All relevant information for an operation must be  encoded with these bits!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Additional challenge:</a:t>
            </a:r>
          </a:p>
          <a:p>
            <a:pPr marL="541338" lvl="1" indent="-1857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reduce the complexity of processor design, the instruction encodings  should be as regular as possible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     Small number of formats, i.e. as few variations as possible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Classification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classified according to their operands: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I</a:t>
            </a:r>
            <a:r>
              <a:rPr lang="en-US" dirty="0"/>
              <a:t>nstructions with same operand types have same encoding</a:t>
            </a:r>
          </a:p>
        </p:txBody>
      </p:sp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1143031081"/>
              </p:ext>
            </p:extLst>
          </p:nvPr>
        </p:nvGraphicFramePr>
        <p:xfrm>
          <a:off x="571500" y="1949113"/>
          <a:ext cx="8001000" cy="44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Registers (Recap)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108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For simplicity, register numbers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will be used in examples here instead of register names</a:t>
            </a:r>
            <a:endParaRPr lang="en-GB" dirty="0"/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89752"/>
              </p:ext>
            </p:extLst>
          </p:nvPr>
        </p:nvGraphicFramePr>
        <p:xfrm>
          <a:off x="624840" y="2557272"/>
          <a:ext cx="3919537" cy="2743203"/>
        </p:xfrm>
        <a:graphic>
          <a:graphicData uri="http://schemas.openxmlformats.org/drawingml/2006/table">
            <a:tbl>
              <a:tblPr/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$t0-$t7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62109"/>
              </p:ext>
            </p:extLst>
          </p:nvPr>
        </p:nvGraphicFramePr>
        <p:xfrm>
          <a:off x="4892040" y="2557272"/>
          <a:ext cx="3665538" cy="2503490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$t8-$t9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1002664" y="5562494"/>
            <a:ext cx="70834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/>
              <a:t>$at (register 1) is reserved for the assembler.</a:t>
            </a:r>
          </a:p>
          <a:p>
            <a:r>
              <a:rPr lang="en-US" sz="1600" dirty="0"/>
              <a:t>$k0-$k1 (registers 26-27) are reserved for the operation system.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381000" y="1310078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+ 5 + 5 + 6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457200" y="2224478"/>
            <a:ext cx="8153400" cy="461963"/>
            <a:chOff x="288" y="1152"/>
            <a:chExt cx="5136" cy="291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679" y="1152"/>
              <a:ext cx="4361" cy="291"/>
              <a:chOff x="679" y="1152"/>
              <a:chExt cx="4361" cy="291"/>
            </a:xfrm>
          </p:grpSpPr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679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7" name="Text Box 7"/>
              <p:cNvSpPr txBox="1">
                <a:spLocks noChangeArrowheads="1"/>
              </p:cNvSpPr>
              <p:nvPr/>
            </p:nvSpPr>
            <p:spPr bwMode="auto">
              <a:xfrm>
                <a:off x="1545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8" name="Text Box 8"/>
              <p:cNvSpPr txBox="1">
                <a:spLocks noChangeArrowheads="1"/>
              </p:cNvSpPr>
              <p:nvPr/>
            </p:nvSpPr>
            <p:spPr bwMode="auto">
              <a:xfrm>
                <a:off x="2344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3143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0" name="Text Box 10"/>
              <p:cNvSpPr txBox="1">
                <a:spLocks noChangeArrowheads="1"/>
              </p:cNvSpPr>
              <p:nvPr/>
            </p:nvSpPr>
            <p:spPr bwMode="auto">
              <a:xfrm>
                <a:off x="4808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1" name="Text Box 11"/>
              <p:cNvSpPr txBox="1">
                <a:spLocks noChangeArrowheads="1"/>
              </p:cNvSpPr>
              <p:nvPr/>
            </p:nvSpPr>
            <p:spPr bwMode="auto">
              <a:xfrm>
                <a:off x="3942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457200" y="2986478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has a name: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457200" y="4358078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is an independent 5- or 6-bit unsigned integer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5-bit field can represent any number 0 – 31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6-bit field can represent any number 0 – 63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72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SG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812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766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720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  <a:endParaRPr lang="en-SG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74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628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72" grpId="0" build="p"/>
      <p:bldP spid="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44213"/>
              </p:ext>
            </p:extLst>
          </p:nvPr>
        </p:nvGraphicFramePr>
        <p:xfrm>
          <a:off x="457200" y="1325318"/>
          <a:ext cx="8229600" cy="480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7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opcode</a:t>
                      </a:r>
                      <a:r>
                        <a:rPr lang="en-US" sz="2000" dirty="0"/>
                        <a:t> </a:t>
                      </a:r>
                      <a:endParaRPr lang="en-US" sz="20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Partially specifies the instruction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Equal to 0 for all R-Format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funct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</a:t>
                      </a:r>
                      <a:r>
                        <a:rPr lang="en-US" sz="1800" baseline="0" dirty="0"/>
                        <a:t> 	C</a:t>
                      </a:r>
                      <a:r>
                        <a:rPr lang="en-US" sz="1800" dirty="0"/>
                        <a:t>ombined with opcode exactly specifies the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rs</a:t>
                      </a:r>
                      <a:r>
                        <a:rPr lang="en-US" sz="24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S</a:t>
                      </a:r>
                      <a:r>
                        <a:rPr lang="en-US" sz="1800" dirty="0"/>
                        <a:t>ource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containing first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T</a:t>
                      </a:r>
                      <a:r>
                        <a:rPr lang="en-US" sz="1800" dirty="0"/>
                        <a:t>arget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1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 	Specify register containing second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rd</a:t>
                      </a:r>
                      <a:r>
                        <a:rPr lang="en-US" sz="2000" dirty="0"/>
                        <a:t> 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1800" dirty="0"/>
                        <a:t>estination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which will receive result of computation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shamt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ourier New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dirty="0"/>
                        <a:t>Amount a shift instruction will shift by 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u="none" dirty="0"/>
                        <a:t>5 bits (i.e. 0 to 31)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</a:pPr>
                      <a:r>
                        <a:rPr lang="en-US" sz="1800" dirty="0"/>
                        <a:t>- 	Set to 0 in all non-shift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18879</TotalTime>
  <Words>3044</Words>
  <Application>Microsoft Office PowerPoint</Application>
  <PresentationFormat>On-screen Show (4:3)</PresentationFormat>
  <Paragraphs>784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Courier New</vt:lpstr>
      <vt:lpstr>Helvetica</vt:lpstr>
      <vt:lpstr>Symbol</vt:lpstr>
      <vt:lpstr>Times New Roman</vt:lpstr>
      <vt:lpstr>Verdana</vt:lpstr>
      <vt:lpstr>Wingdings</vt:lpstr>
      <vt:lpstr>Wingdings 2</vt:lpstr>
      <vt:lpstr>Clarity</vt:lpstr>
      <vt:lpstr>Worksheet</vt:lpstr>
      <vt:lpstr>http://www.comp.nus.edu.sg/~cs2100/</vt:lpstr>
      <vt:lpstr>Lecture #9: MIPS Part 3: Instruction Formats</vt:lpstr>
      <vt:lpstr>Lecture #9: MIPS Part 3: Instruction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1898</cp:revision>
  <cp:lastPrinted>2017-06-30T03:15:07Z</cp:lastPrinted>
  <dcterms:created xsi:type="dcterms:W3CDTF">1998-09-05T15:03:32Z</dcterms:created>
  <dcterms:modified xsi:type="dcterms:W3CDTF">2019-12-23T01:22:23Z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