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71"/>
  </p:notesMasterIdLst>
  <p:handoutMasterIdLst>
    <p:handoutMasterId r:id="rId72"/>
  </p:handoutMasterIdLst>
  <p:sldIdLst>
    <p:sldId id="256" r:id="rId2"/>
    <p:sldId id="468" r:id="rId3"/>
    <p:sldId id="739" r:id="rId4"/>
    <p:sldId id="638" r:id="rId5"/>
    <p:sldId id="639" r:id="rId6"/>
    <p:sldId id="729" r:id="rId7"/>
    <p:sldId id="601" r:id="rId8"/>
    <p:sldId id="728" r:id="rId9"/>
    <p:sldId id="604" r:id="rId10"/>
    <p:sldId id="605" r:id="rId11"/>
    <p:sldId id="709" r:id="rId12"/>
    <p:sldId id="710" r:id="rId13"/>
    <p:sldId id="711" r:id="rId14"/>
    <p:sldId id="712" r:id="rId15"/>
    <p:sldId id="606" r:id="rId16"/>
    <p:sldId id="608" r:id="rId17"/>
    <p:sldId id="610" r:id="rId18"/>
    <p:sldId id="613" r:id="rId19"/>
    <p:sldId id="730" r:id="rId20"/>
    <p:sldId id="731" r:id="rId21"/>
    <p:sldId id="661" r:id="rId22"/>
    <p:sldId id="732" r:id="rId23"/>
    <p:sldId id="733" r:id="rId24"/>
    <p:sldId id="734" r:id="rId25"/>
    <p:sldId id="664" r:id="rId26"/>
    <p:sldId id="665" r:id="rId27"/>
    <p:sldId id="666" r:id="rId28"/>
    <p:sldId id="708" r:id="rId29"/>
    <p:sldId id="699" r:id="rId30"/>
    <p:sldId id="700" r:id="rId31"/>
    <p:sldId id="701" r:id="rId32"/>
    <p:sldId id="702" r:id="rId33"/>
    <p:sldId id="704" r:id="rId34"/>
    <p:sldId id="722" r:id="rId35"/>
    <p:sldId id="723" r:id="rId36"/>
    <p:sldId id="735" r:id="rId37"/>
    <p:sldId id="736" r:id="rId38"/>
    <p:sldId id="705" r:id="rId39"/>
    <p:sldId id="667" r:id="rId40"/>
    <p:sldId id="727" r:id="rId41"/>
    <p:sldId id="726" r:id="rId42"/>
    <p:sldId id="737" r:id="rId43"/>
    <p:sldId id="740" r:id="rId44"/>
    <p:sldId id="743" r:id="rId45"/>
    <p:sldId id="744" r:id="rId46"/>
    <p:sldId id="745" r:id="rId47"/>
    <p:sldId id="746" r:id="rId48"/>
    <p:sldId id="747" r:id="rId49"/>
    <p:sldId id="748" r:id="rId50"/>
    <p:sldId id="749" r:id="rId51"/>
    <p:sldId id="750" r:id="rId52"/>
    <p:sldId id="751" r:id="rId53"/>
    <p:sldId id="752" r:id="rId54"/>
    <p:sldId id="753" r:id="rId55"/>
    <p:sldId id="754" r:id="rId56"/>
    <p:sldId id="755" r:id="rId57"/>
    <p:sldId id="756" r:id="rId58"/>
    <p:sldId id="757" r:id="rId59"/>
    <p:sldId id="758" r:id="rId60"/>
    <p:sldId id="759" r:id="rId61"/>
    <p:sldId id="760" r:id="rId62"/>
    <p:sldId id="761" r:id="rId63"/>
    <p:sldId id="763" r:id="rId64"/>
    <p:sldId id="764" r:id="rId65"/>
    <p:sldId id="765" r:id="rId66"/>
    <p:sldId id="766" r:id="rId67"/>
    <p:sldId id="767" r:id="rId68"/>
    <p:sldId id="738" r:id="rId69"/>
    <p:sldId id="308" r:id="rId7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FC5"/>
    <a:srgbClr val="FFFFCC"/>
    <a:srgbClr val="FFCC99"/>
    <a:srgbClr val="FF6600"/>
    <a:srgbClr val="006600"/>
    <a:srgbClr val="0000FF"/>
    <a:srgbClr val="99CCFF"/>
    <a:srgbClr val="CCECFF"/>
    <a:srgbClr val="666699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8" autoAdjust="0"/>
    <p:restoredTop sz="91625" autoAdjust="0"/>
  </p:normalViewPr>
  <p:slideViewPr>
    <p:cSldViewPr snapToGrid="0">
      <p:cViewPr varScale="1">
        <p:scale>
          <a:sx n="102" d="100"/>
          <a:sy n="102" d="100"/>
        </p:scale>
        <p:origin x="19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DA0C92-DE5D-4791-B7C3-51BFF45F12E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91249C8E-2D4F-4656-BE9E-A7614EF4F0DF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SG" dirty="0" err="1"/>
            <a:t>Datapath</a:t>
          </a:r>
          <a:endParaRPr lang="en-SG" dirty="0"/>
        </a:p>
      </dgm:t>
    </dgm:pt>
    <dgm:pt modelId="{7982B357-7003-45F2-9550-D8BC77DDB8E7}" type="parTrans" cxnId="{9C055EAD-9150-4D9B-A1AD-98A31E31090C}">
      <dgm:prSet/>
      <dgm:spPr/>
      <dgm:t>
        <a:bodyPr/>
        <a:lstStyle/>
        <a:p>
          <a:endParaRPr lang="en-SG"/>
        </a:p>
      </dgm:t>
    </dgm:pt>
    <dgm:pt modelId="{2C5AD53B-59C1-4802-AC2B-A37FD555A33E}" type="sibTrans" cxnId="{9C055EAD-9150-4D9B-A1AD-98A31E31090C}">
      <dgm:prSet/>
      <dgm:spPr/>
      <dgm:t>
        <a:bodyPr/>
        <a:lstStyle/>
        <a:p>
          <a:endParaRPr lang="en-SG"/>
        </a:p>
      </dgm:t>
    </dgm:pt>
    <dgm:pt modelId="{B0B4F7BD-BC31-4F5E-B081-C4127633AF3A}">
      <dgm:prSet phldrT="[Text]"/>
      <dgm:spPr/>
      <dgm:t>
        <a:bodyPr/>
        <a:lstStyle/>
        <a:p>
          <a:r>
            <a:rPr lang="en-SG" dirty="0"/>
            <a:t>Collection of components that process data</a:t>
          </a:r>
        </a:p>
      </dgm:t>
    </dgm:pt>
    <dgm:pt modelId="{C6224A1E-BF08-4885-AEC6-200794B9540F}" type="parTrans" cxnId="{9CCA1A6A-B69C-4F9D-988E-E777C89D6297}">
      <dgm:prSet/>
      <dgm:spPr/>
      <dgm:t>
        <a:bodyPr/>
        <a:lstStyle/>
        <a:p>
          <a:endParaRPr lang="en-SG"/>
        </a:p>
      </dgm:t>
    </dgm:pt>
    <dgm:pt modelId="{8ECD84A2-62DE-4269-9587-EF73346D78E8}" type="sibTrans" cxnId="{9CCA1A6A-B69C-4F9D-988E-E777C89D6297}">
      <dgm:prSet/>
      <dgm:spPr/>
      <dgm:t>
        <a:bodyPr/>
        <a:lstStyle/>
        <a:p>
          <a:endParaRPr lang="en-SG"/>
        </a:p>
      </dgm:t>
    </dgm:pt>
    <dgm:pt modelId="{8153AD39-2C93-446E-AA4D-EF809681346D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SG" dirty="0"/>
            <a:t>Control</a:t>
          </a:r>
        </a:p>
      </dgm:t>
    </dgm:pt>
    <dgm:pt modelId="{6B022222-EDFC-4226-9F9E-2571957DDB70}" type="parTrans" cxnId="{6E0A1DB5-950A-4DAC-9041-91FF43454778}">
      <dgm:prSet/>
      <dgm:spPr/>
      <dgm:t>
        <a:bodyPr/>
        <a:lstStyle/>
        <a:p>
          <a:endParaRPr lang="en-SG"/>
        </a:p>
      </dgm:t>
    </dgm:pt>
    <dgm:pt modelId="{15D094D7-28B1-4450-8163-075F19E7DAD6}" type="sibTrans" cxnId="{6E0A1DB5-950A-4DAC-9041-91FF43454778}">
      <dgm:prSet/>
      <dgm:spPr/>
      <dgm:t>
        <a:bodyPr/>
        <a:lstStyle/>
        <a:p>
          <a:endParaRPr lang="en-SG"/>
        </a:p>
      </dgm:t>
    </dgm:pt>
    <dgm:pt modelId="{B641DC3D-FC73-44FE-B4CA-7B5BEDF507DF}">
      <dgm:prSet phldrT="[Text]"/>
      <dgm:spPr/>
      <dgm:t>
        <a:bodyPr/>
        <a:lstStyle/>
        <a:p>
          <a:r>
            <a:rPr lang="en-SG" dirty="0"/>
            <a:t>Tells the </a:t>
          </a:r>
          <a:r>
            <a:rPr lang="en-SG" dirty="0" err="1"/>
            <a:t>datapath</a:t>
          </a:r>
          <a:r>
            <a:rPr lang="en-SG" dirty="0"/>
            <a:t>, memory and I/O devices what to do according to program instructions</a:t>
          </a:r>
        </a:p>
      </dgm:t>
    </dgm:pt>
    <dgm:pt modelId="{47B3FEF1-A109-45AA-A729-7E5F7C9374CB}" type="parTrans" cxnId="{9D2D5027-E125-4C99-9708-3F154EDDDACD}">
      <dgm:prSet/>
      <dgm:spPr/>
      <dgm:t>
        <a:bodyPr/>
        <a:lstStyle/>
        <a:p>
          <a:endParaRPr lang="en-SG"/>
        </a:p>
      </dgm:t>
    </dgm:pt>
    <dgm:pt modelId="{62127122-1E2C-47BC-A908-516923730AE8}" type="sibTrans" cxnId="{9D2D5027-E125-4C99-9708-3F154EDDDACD}">
      <dgm:prSet/>
      <dgm:spPr/>
      <dgm:t>
        <a:bodyPr/>
        <a:lstStyle/>
        <a:p>
          <a:endParaRPr lang="en-SG"/>
        </a:p>
      </dgm:t>
    </dgm:pt>
    <dgm:pt modelId="{16EE37D6-9BE6-4A9A-95F2-66C3BF567B4A}">
      <dgm:prSet phldrT="[Text]"/>
      <dgm:spPr/>
      <dgm:t>
        <a:bodyPr/>
        <a:lstStyle/>
        <a:p>
          <a:r>
            <a:rPr lang="en-SG" dirty="0"/>
            <a:t>Performs the arithmetic, logical and memory operations</a:t>
          </a:r>
        </a:p>
      </dgm:t>
    </dgm:pt>
    <dgm:pt modelId="{774A6C4C-2EE3-41E7-87C5-33C047448256}" type="parTrans" cxnId="{FD5A471F-860C-4C16-A826-801083619312}">
      <dgm:prSet/>
      <dgm:spPr/>
      <dgm:t>
        <a:bodyPr/>
        <a:lstStyle/>
        <a:p>
          <a:endParaRPr lang="en-SG"/>
        </a:p>
      </dgm:t>
    </dgm:pt>
    <dgm:pt modelId="{466DFE1A-0CF6-4675-BC1B-FFCD135636C0}" type="sibTrans" cxnId="{FD5A471F-860C-4C16-A826-801083619312}">
      <dgm:prSet/>
      <dgm:spPr/>
      <dgm:t>
        <a:bodyPr/>
        <a:lstStyle/>
        <a:p>
          <a:endParaRPr lang="en-SG"/>
        </a:p>
      </dgm:t>
    </dgm:pt>
    <dgm:pt modelId="{4B5D3308-211D-4359-B81B-0D1844249A0B}">
      <dgm:prSet phldrT="[Text]"/>
      <dgm:spPr/>
      <dgm:t>
        <a:bodyPr/>
        <a:lstStyle/>
        <a:p>
          <a:endParaRPr lang="en-SG" dirty="0"/>
        </a:p>
      </dgm:t>
    </dgm:pt>
    <dgm:pt modelId="{F29B7412-55B5-4769-8EAE-D8CC018766E2}" type="parTrans" cxnId="{B5B6552C-F4D9-4A5F-9A53-2920AE65ECE6}">
      <dgm:prSet/>
      <dgm:spPr/>
      <dgm:t>
        <a:bodyPr/>
        <a:lstStyle/>
        <a:p>
          <a:endParaRPr lang="en-SG"/>
        </a:p>
      </dgm:t>
    </dgm:pt>
    <dgm:pt modelId="{16D1F86D-701D-4E21-90CC-424C49183E9B}" type="sibTrans" cxnId="{B5B6552C-F4D9-4A5F-9A53-2920AE65ECE6}">
      <dgm:prSet/>
      <dgm:spPr/>
      <dgm:t>
        <a:bodyPr/>
        <a:lstStyle/>
        <a:p>
          <a:endParaRPr lang="en-SG"/>
        </a:p>
      </dgm:t>
    </dgm:pt>
    <dgm:pt modelId="{DA3E48B4-C61B-42C9-BF9E-822A96EE79CE}" type="pres">
      <dgm:prSet presAssocID="{36DA0C92-DE5D-4791-B7C3-51BFF45F12E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AA2583-6F97-4904-A676-FDEE2ADEEA25}" type="pres">
      <dgm:prSet presAssocID="{91249C8E-2D4F-4656-BE9E-A7614EF4F0D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5A3A90-3A74-47CB-B6B4-E84DE1115CA9}" type="pres">
      <dgm:prSet presAssocID="{91249C8E-2D4F-4656-BE9E-A7614EF4F0D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E82B4-9D98-484F-BD2B-0C02AFF071F3}" type="pres">
      <dgm:prSet presAssocID="{8153AD39-2C93-446E-AA4D-EF809681346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69690-B843-46C4-9B5E-800B863CC06F}" type="pres">
      <dgm:prSet presAssocID="{8153AD39-2C93-446E-AA4D-EF809681346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0B21BA-1A85-4250-92EB-BB5361F767D5}" type="presOf" srcId="{4B5D3308-211D-4359-B81B-0D1844249A0B}" destId="{115A3A90-3A74-47CB-B6B4-E84DE1115CA9}" srcOrd="0" destOrd="2" presId="urn:microsoft.com/office/officeart/2005/8/layout/vList2"/>
    <dgm:cxn modelId="{9D49C20C-ACD8-42E9-99DC-9FB61FF73E43}" type="presOf" srcId="{91249C8E-2D4F-4656-BE9E-A7614EF4F0DF}" destId="{35AA2583-6F97-4904-A676-FDEE2ADEEA25}" srcOrd="0" destOrd="0" presId="urn:microsoft.com/office/officeart/2005/8/layout/vList2"/>
    <dgm:cxn modelId="{7E821A89-1814-4708-A1A8-B998335379A5}" type="presOf" srcId="{8153AD39-2C93-446E-AA4D-EF809681346D}" destId="{0A4E82B4-9D98-484F-BD2B-0C02AFF071F3}" srcOrd="0" destOrd="0" presId="urn:microsoft.com/office/officeart/2005/8/layout/vList2"/>
    <dgm:cxn modelId="{EE5ADD4F-378D-49BB-9E32-09BA08D36ACE}" type="presOf" srcId="{B0B4F7BD-BC31-4F5E-B081-C4127633AF3A}" destId="{115A3A90-3A74-47CB-B6B4-E84DE1115CA9}" srcOrd="0" destOrd="0" presId="urn:microsoft.com/office/officeart/2005/8/layout/vList2"/>
    <dgm:cxn modelId="{B5B6552C-F4D9-4A5F-9A53-2920AE65ECE6}" srcId="{91249C8E-2D4F-4656-BE9E-A7614EF4F0DF}" destId="{4B5D3308-211D-4359-B81B-0D1844249A0B}" srcOrd="2" destOrd="0" parTransId="{F29B7412-55B5-4769-8EAE-D8CC018766E2}" sibTransId="{16D1F86D-701D-4E21-90CC-424C49183E9B}"/>
    <dgm:cxn modelId="{A91B6CF3-8BB9-4B0D-B079-2455AEBBDCD8}" type="presOf" srcId="{B641DC3D-FC73-44FE-B4CA-7B5BEDF507DF}" destId="{35369690-B843-46C4-9B5E-800B863CC06F}" srcOrd="0" destOrd="0" presId="urn:microsoft.com/office/officeart/2005/8/layout/vList2"/>
    <dgm:cxn modelId="{9D2D5027-E125-4C99-9708-3F154EDDDACD}" srcId="{8153AD39-2C93-446E-AA4D-EF809681346D}" destId="{B641DC3D-FC73-44FE-B4CA-7B5BEDF507DF}" srcOrd="0" destOrd="0" parTransId="{47B3FEF1-A109-45AA-A729-7E5F7C9374CB}" sibTransId="{62127122-1E2C-47BC-A908-516923730AE8}"/>
    <dgm:cxn modelId="{9C055EAD-9150-4D9B-A1AD-98A31E31090C}" srcId="{36DA0C92-DE5D-4791-B7C3-51BFF45F12EF}" destId="{91249C8E-2D4F-4656-BE9E-A7614EF4F0DF}" srcOrd="0" destOrd="0" parTransId="{7982B357-7003-45F2-9550-D8BC77DDB8E7}" sibTransId="{2C5AD53B-59C1-4802-AC2B-A37FD555A33E}"/>
    <dgm:cxn modelId="{6E0A1DB5-950A-4DAC-9041-91FF43454778}" srcId="{36DA0C92-DE5D-4791-B7C3-51BFF45F12EF}" destId="{8153AD39-2C93-446E-AA4D-EF809681346D}" srcOrd="1" destOrd="0" parTransId="{6B022222-EDFC-4226-9F9E-2571957DDB70}" sibTransId="{15D094D7-28B1-4450-8163-075F19E7DAD6}"/>
    <dgm:cxn modelId="{3E3A9AF7-709A-4629-886A-08B7B1C93D8C}" type="presOf" srcId="{36DA0C92-DE5D-4791-B7C3-51BFF45F12EF}" destId="{DA3E48B4-C61B-42C9-BF9E-822A96EE79CE}" srcOrd="0" destOrd="0" presId="urn:microsoft.com/office/officeart/2005/8/layout/vList2"/>
    <dgm:cxn modelId="{29D72294-F5F1-4A6B-B867-5FB015124B05}" type="presOf" srcId="{16EE37D6-9BE6-4A9A-95F2-66C3BF567B4A}" destId="{115A3A90-3A74-47CB-B6B4-E84DE1115CA9}" srcOrd="0" destOrd="1" presId="urn:microsoft.com/office/officeart/2005/8/layout/vList2"/>
    <dgm:cxn modelId="{9CCA1A6A-B69C-4F9D-988E-E777C89D6297}" srcId="{91249C8E-2D4F-4656-BE9E-A7614EF4F0DF}" destId="{B0B4F7BD-BC31-4F5E-B081-C4127633AF3A}" srcOrd="0" destOrd="0" parTransId="{C6224A1E-BF08-4885-AEC6-200794B9540F}" sibTransId="{8ECD84A2-62DE-4269-9587-EF73346D78E8}"/>
    <dgm:cxn modelId="{FD5A471F-860C-4C16-A826-801083619312}" srcId="{91249C8E-2D4F-4656-BE9E-A7614EF4F0DF}" destId="{16EE37D6-9BE6-4A9A-95F2-66C3BF567B4A}" srcOrd="1" destOrd="0" parTransId="{774A6C4C-2EE3-41E7-87C5-33C047448256}" sibTransId="{466DFE1A-0CF6-4675-BC1B-FFCD135636C0}"/>
    <dgm:cxn modelId="{B741228E-FEA0-4DA4-8D6A-1C4162C792AF}" type="presParOf" srcId="{DA3E48B4-C61B-42C9-BF9E-822A96EE79CE}" destId="{35AA2583-6F97-4904-A676-FDEE2ADEEA25}" srcOrd="0" destOrd="0" presId="urn:microsoft.com/office/officeart/2005/8/layout/vList2"/>
    <dgm:cxn modelId="{37FE4FAA-019A-42E2-AE85-77270D26AFE0}" type="presParOf" srcId="{DA3E48B4-C61B-42C9-BF9E-822A96EE79CE}" destId="{115A3A90-3A74-47CB-B6B4-E84DE1115CA9}" srcOrd="1" destOrd="0" presId="urn:microsoft.com/office/officeart/2005/8/layout/vList2"/>
    <dgm:cxn modelId="{9086574E-7FC3-4E7C-85AC-BBD7351F5174}" type="presParOf" srcId="{DA3E48B4-C61B-42C9-BF9E-822A96EE79CE}" destId="{0A4E82B4-9D98-484F-BD2B-0C02AFF071F3}" srcOrd="2" destOrd="0" presId="urn:microsoft.com/office/officeart/2005/8/layout/vList2"/>
    <dgm:cxn modelId="{C6130BFF-161D-49B1-8138-45BEB3810753}" type="presParOf" srcId="{DA3E48B4-C61B-42C9-BF9E-822A96EE79CE}" destId="{35369690-B843-46C4-9B5E-800B863CC06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1400" b="1"/>
            <a:t>Compile</a:t>
          </a: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400" b="1"/>
            <a:t>Execute</a:t>
          </a: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1400" b="1">
              <a:solidFill>
                <a:schemeClr val="tx1"/>
              </a:solidFill>
            </a:rPr>
            <a:t>Edit</a:t>
          </a: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E39B1-DEE8-4A45-A385-F29C53872361}" type="pres">
      <dgm:prSet presAssocID="{58AB6B1C-C21F-4364-ACA8-705E866302CC}" presName="sibTrans" presStyleLbl="node1" presStyleIdx="0" presStyleCnt="3"/>
      <dgm:spPr/>
      <dgm:t>
        <a:bodyPr/>
        <a:lstStyle/>
        <a:p>
          <a:endParaRPr lang="en-US"/>
        </a:p>
      </dgm:t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5407C-2ABA-4D53-A6E4-65C1E42F44ED}" type="pres">
      <dgm:prSet presAssocID="{F6C2D785-60EF-4587-AFCF-1F8354AF04F3}" presName="sibTrans" presStyleLbl="node1" presStyleIdx="1" presStyleCnt="3"/>
      <dgm:spPr/>
      <dgm:t>
        <a:bodyPr/>
        <a:lstStyle/>
        <a:p>
          <a:endParaRPr lang="en-US"/>
        </a:p>
      </dgm:t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F257E-0E6F-48A7-B73F-3BF9D7D3B8C9}" type="pres">
      <dgm:prSet presAssocID="{410C827A-8B8F-4BD2-9371-0AF8EB9697F0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166FA727-BF34-4D5B-9149-C5B27A4C4D60}" type="presOf" srcId="{F6C2D785-60EF-4587-AFCF-1F8354AF04F3}" destId="{1DA5407C-2ABA-4D53-A6E4-65C1E42F44ED}" srcOrd="0" destOrd="0" presId="urn:microsoft.com/office/officeart/2005/8/layout/cycle1"/>
    <dgm:cxn modelId="{8B8D45BE-CB56-41FB-858B-FAC7F05B6124}" type="presOf" srcId="{58AB6B1C-C21F-4364-ACA8-705E866302CC}" destId="{5ACE39B1-DEE8-4A45-A385-F29C53872361}" srcOrd="0" destOrd="0" presId="urn:microsoft.com/office/officeart/2005/8/layout/cycle1"/>
    <dgm:cxn modelId="{ED1E71F8-F5A5-4270-A37F-E8024972E523}" type="presOf" srcId="{410C827A-8B8F-4BD2-9371-0AF8EB9697F0}" destId="{52CF257E-0E6F-48A7-B73F-3BF9D7D3B8C9}" srcOrd="0" destOrd="0" presId="urn:microsoft.com/office/officeart/2005/8/layout/cycle1"/>
    <dgm:cxn modelId="{0C033BD4-0880-4D3D-9EE0-AB70EE9957F7}" type="presOf" srcId="{B3C1612D-F49E-46F5-96F5-811B17CA5296}" destId="{CA33C156-38C2-47B4-B412-AC0AD426ECA9}" srcOrd="0" destOrd="0" presId="urn:microsoft.com/office/officeart/2005/8/layout/cycle1"/>
    <dgm:cxn modelId="{4E699AA3-E0D9-4AEB-909C-F7946F32BC01}" type="presOf" srcId="{97371F4E-EFCC-4489-9D4F-A04749EEC3C7}" destId="{C6F4ECA5-8E55-49A7-A124-2FE27845719F}" srcOrd="0" destOrd="0" presId="urn:microsoft.com/office/officeart/2005/8/layout/cycle1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23E11742-D3B1-4AAC-B423-FF86C4FF7AFB}" type="presOf" srcId="{2949E5D0-E3AE-440C-84E0-4D335FE357A3}" destId="{DAD424E8-6E6A-4FDA-B3E6-483CA922E066}" srcOrd="0" destOrd="0" presId="urn:microsoft.com/office/officeart/2005/8/layout/cycle1"/>
    <dgm:cxn modelId="{9F59EF7D-010D-45E1-BB08-555908099E26}" type="presOf" srcId="{D459C53D-C842-4379-B987-E4C10069BCDB}" destId="{2B2AA75F-9619-46A2-A649-4845E114DAD3}" srcOrd="0" destOrd="0" presId="urn:microsoft.com/office/officeart/2005/8/layout/cycle1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F73AF762-65E7-46BF-AA16-4F00E786A012}" type="presParOf" srcId="{C6F4ECA5-8E55-49A7-A124-2FE27845719F}" destId="{D26C634C-629D-4161-88AF-27FCE15AF6B7}" srcOrd="0" destOrd="0" presId="urn:microsoft.com/office/officeart/2005/8/layout/cycle1"/>
    <dgm:cxn modelId="{7123C19A-1821-49C5-831E-167050F00B00}" type="presParOf" srcId="{C6F4ECA5-8E55-49A7-A124-2FE27845719F}" destId="{DAD424E8-6E6A-4FDA-B3E6-483CA922E066}" srcOrd="1" destOrd="0" presId="urn:microsoft.com/office/officeart/2005/8/layout/cycle1"/>
    <dgm:cxn modelId="{0E781553-46A1-4724-A891-420C531BB789}" type="presParOf" srcId="{C6F4ECA5-8E55-49A7-A124-2FE27845719F}" destId="{5ACE39B1-DEE8-4A45-A385-F29C53872361}" srcOrd="2" destOrd="0" presId="urn:microsoft.com/office/officeart/2005/8/layout/cycle1"/>
    <dgm:cxn modelId="{BD7AE3B1-D136-4D76-9A5E-228823A112CE}" type="presParOf" srcId="{C6F4ECA5-8E55-49A7-A124-2FE27845719F}" destId="{76FA96CB-7B53-4B64-9D50-6A84EDF8069E}" srcOrd="3" destOrd="0" presId="urn:microsoft.com/office/officeart/2005/8/layout/cycle1"/>
    <dgm:cxn modelId="{339A1439-6844-4371-B2BB-3D66ABFD89B9}" type="presParOf" srcId="{C6F4ECA5-8E55-49A7-A124-2FE27845719F}" destId="{2B2AA75F-9619-46A2-A649-4845E114DAD3}" srcOrd="4" destOrd="0" presId="urn:microsoft.com/office/officeart/2005/8/layout/cycle1"/>
    <dgm:cxn modelId="{31DDCA3C-C5FB-4DC0-BA8A-10326E4E077F}" type="presParOf" srcId="{C6F4ECA5-8E55-49A7-A124-2FE27845719F}" destId="{1DA5407C-2ABA-4D53-A6E4-65C1E42F44ED}" srcOrd="5" destOrd="0" presId="urn:microsoft.com/office/officeart/2005/8/layout/cycle1"/>
    <dgm:cxn modelId="{1C99B4B0-51CB-406B-8DF0-95733A952FC1}" type="presParOf" srcId="{C6F4ECA5-8E55-49A7-A124-2FE27845719F}" destId="{7647305E-982E-4611-88D4-4B010B25F2E9}" srcOrd="6" destOrd="0" presId="urn:microsoft.com/office/officeart/2005/8/layout/cycle1"/>
    <dgm:cxn modelId="{39FCCC69-9FD2-4132-BD46-1472B9A117BD}" type="presParOf" srcId="{C6F4ECA5-8E55-49A7-A124-2FE27845719F}" destId="{CA33C156-38C2-47B4-B412-AC0AD426ECA9}" srcOrd="7" destOrd="0" presId="urn:microsoft.com/office/officeart/2005/8/layout/cycle1"/>
    <dgm:cxn modelId="{C4E15D95-3D50-4C39-85FE-A85261C50FAB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A2583-6F97-4904-A676-FDEE2ADEEA25}">
      <dsp:nvSpPr>
        <dsp:cNvPr id="0" name=""/>
        <dsp:cNvSpPr/>
      </dsp:nvSpPr>
      <dsp:spPr>
        <a:xfrm>
          <a:off x="0" y="27933"/>
          <a:ext cx="6930081" cy="748800"/>
        </a:xfrm>
        <a:prstGeom prst="roundRect">
          <a:avLst/>
        </a:prstGeom>
        <a:solidFill>
          <a:schemeClr val="tx2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3200" kern="1200" dirty="0" err="1"/>
            <a:t>Datapath</a:t>
          </a:r>
          <a:endParaRPr lang="en-SG" sz="3200" kern="1200" dirty="0"/>
        </a:p>
      </dsp:txBody>
      <dsp:txXfrm>
        <a:off x="36553" y="64486"/>
        <a:ext cx="6856975" cy="675694"/>
      </dsp:txXfrm>
    </dsp:sp>
    <dsp:sp modelId="{115A3A90-3A74-47CB-B6B4-E84DE1115CA9}">
      <dsp:nvSpPr>
        <dsp:cNvPr id="0" name=""/>
        <dsp:cNvSpPr/>
      </dsp:nvSpPr>
      <dsp:spPr>
        <a:xfrm>
          <a:off x="0" y="776733"/>
          <a:ext cx="6930081" cy="155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03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SG" sz="2500" kern="1200" dirty="0"/>
            <a:t>Collection of components that process data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SG" sz="2500" kern="1200" dirty="0"/>
            <a:t>Performs the arithmetic, logical and memory operations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SG" sz="2500" kern="1200" dirty="0"/>
        </a:p>
      </dsp:txBody>
      <dsp:txXfrm>
        <a:off x="0" y="776733"/>
        <a:ext cx="6930081" cy="1556640"/>
      </dsp:txXfrm>
    </dsp:sp>
    <dsp:sp modelId="{0A4E82B4-9D98-484F-BD2B-0C02AFF071F3}">
      <dsp:nvSpPr>
        <dsp:cNvPr id="0" name=""/>
        <dsp:cNvSpPr/>
      </dsp:nvSpPr>
      <dsp:spPr>
        <a:xfrm>
          <a:off x="0" y="2333374"/>
          <a:ext cx="6930081" cy="748800"/>
        </a:xfrm>
        <a:prstGeom prst="roundRect">
          <a:avLst/>
        </a:prstGeom>
        <a:solidFill>
          <a:schemeClr val="accent5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3200" kern="1200" dirty="0"/>
            <a:t>Control</a:t>
          </a:r>
        </a:p>
      </dsp:txBody>
      <dsp:txXfrm>
        <a:off x="36553" y="2369927"/>
        <a:ext cx="6856975" cy="675694"/>
      </dsp:txXfrm>
    </dsp:sp>
    <dsp:sp modelId="{35369690-B843-46C4-9B5E-800B863CC06F}">
      <dsp:nvSpPr>
        <dsp:cNvPr id="0" name=""/>
        <dsp:cNvSpPr/>
      </dsp:nvSpPr>
      <dsp:spPr>
        <a:xfrm>
          <a:off x="0" y="3082173"/>
          <a:ext cx="6930081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03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SG" sz="2500" kern="1200" dirty="0"/>
            <a:t>Tells the </a:t>
          </a:r>
          <a:r>
            <a:rPr lang="en-SG" sz="2500" kern="1200" dirty="0" err="1"/>
            <a:t>datapath</a:t>
          </a:r>
          <a:r>
            <a:rPr lang="en-SG" sz="2500" kern="1200" dirty="0"/>
            <a:t>, memory and I/O devices what to do according to program instructions</a:t>
          </a:r>
        </a:p>
      </dsp:txBody>
      <dsp:txXfrm>
        <a:off x="0" y="3082173"/>
        <a:ext cx="6930081" cy="745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778717" y="110464"/>
          <a:ext cx="746568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Compile</a:t>
          </a:r>
        </a:p>
      </dsp:txBody>
      <dsp:txXfrm>
        <a:off x="778717" y="110464"/>
        <a:ext cx="746568" cy="533563"/>
      </dsp:txXfrm>
    </dsp:sp>
    <dsp:sp modelId="{5ACE39B1-DEE8-4A45-A385-F29C53872361}">
      <dsp:nvSpPr>
        <dsp:cNvPr id="0" name=""/>
        <dsp:cNvSpPr/>
      </dsp:nvSpPr>
      <dsp:spPr>
        <a:xfrm>
          <a:off x="69878" y="3311"/>
          <a:ext cx="1261216" cy="1261216"/>
        </a:xfrm>
        <a:prstGeom prst="circularArrow">
          <a:avLst>
            <a:gd name="adj1" fmla="val 8250"/>
            <a:gd name="adj2" fmla="val 576212"/>
            <a:gd name="adj3" fmla="val 2056047"/>
            <a:gd name="adj4" fmla="val 6710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339049" y="881764"/>
          <a:ext cx="734786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Execute</a:t>
          </a:r>
        </a:p>
      </dsp:txBody>
      <dsp:txXfrm>
        <a:off x="339049" y="881764"/>
        <a:ext cx="734786" cy="533563"/>
      </dsp:txXfrm>
    </dsp:sp>
    <dsp:sp modelId="{1DA5407C-2ABA-4D53-A6E4-65C1E42F44ED}">
      <dsp:nvSpPr>
        <dsp:cNvPr id="0" name=""/>
        <dsp:cNvSpPr/>
      </dsp:nvSpPr>
      <dsp:spPr>
        <a:xfrm>
          <a:off x="72892" y="209"/>
          <a:ext cx="1261216" cy="1261216"/>
        </a:xfrm>
        <a:prstGeom prst="circularArrow">
          <a:avLst>
            <a:gd name="adj1" fmla="val 8250"/>
            <a:gd name="adj2" fmla="val 576212"/>
            <a:gd name="adj3" fmla="val 10175227"/>
            <a:gd name="adj4" fmla="val 808357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-11796" y="104568"/>
          <a:ext cx="533563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>
              <a:solidFill>
                <a:schemeClr val="tx1"/>
              </a:solidFill>
            </a:rPr>
            <a:t>Edit</a:t>
          </a:r>
        </a:p>
      </dsp:txBody>
      <dsp:txXfrm>
        <a:off x="-11796" y="104568"/>
        <a:ext cx="533563" cy="533563"/>
      </dsp:txXfrm>
    </dsp:sp>
    <dsp:sp modelId="{52CF257E-0E6F-48A7-B73F-3BF9D7D3B8C9}">
      <dsp:nvSpPr>
        <dsp:cNvPr id="0" name=""/>
        <dsp:cNvSpPr/>
      </dsp:nvSpPr>
      <dsp:spPr>
        <a:xfrm>
          <a:off x="67210" y="1777"/>
          <a:ext cx="1261216" cy="1261216"/>
        </a:xfrm>
        <a:prstGeom prst="circularArrow">
          <a:avLst>
            <a:gd name="adj1" fmla="val 8250"/>
            <a:gd name="adj2" fmla="val 576212"/>
            <a:gd name="adj3" fmla="val 16163000"/>
            <a:gd name="adj4" fmla="val 1500761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12/23/2019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01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6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70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38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1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23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931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61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45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36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225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4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7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864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37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13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29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974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348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84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710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842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938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500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237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77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45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718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037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957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466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599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22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172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63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38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083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663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471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092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200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311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616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913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422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82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349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07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8296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3844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1994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01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2298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483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963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68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2881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35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05840" y="3462867"/>
            <a:ext cx="7254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The Processor: </a:t>
            </a:r>
            <a:r>
              <a:rPr lang="en-SG" sz="4000" dirty="0" err="1">
                <a:solidFill>
                  <a:srgbClr val="C00000"/>
                </a:solidFill>
                <a:latin typeface="Calibri" panose="020F0502020204030204" pitchFamily="34" charset="0"/>
              </a:rPr>
              <a:t>Datapath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</a:t>
            </a:r>
            <a:r>
              <a:rPr lang="en-SG" sz="3600" b="1" dirty="0">
                <a:solidFill>
                  <a:srgbClr val="0000FF"/>
                </a:solidFill>
              </a:rPr>
              <a:t>Fetch Stage</a:t>
            </a:r>
            <a:r>
              <a:rPr lang="en-SG" sz="3600" dirty="0">
                <a:solidFill>
                  <a:srgbClr val="0000FF"/>
                </a:solidFill>
              </a:rPr>
              <a:t>: Requirements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E4367A84-E193-47AD-89BA-936B6D28308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229600" cy="4898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Instruction </a:t>
            </a:r>
            <a:r>
              <a:rPr lang="en-US" sz="2800" b="1" dirty="0"/>
              <a:t>Fetch Stage</a:t>
            </a:r>
            <a:r>
              <a:rPr lang="en-US" sz="2800" dirty="0"/>
              <a:t>: </a:t>
            </a:r>
          </a:p>
          <a:p>
            <a:pPr marL="801687" lvl="1" indent="-457200" fontAlgn="auto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/>
              <a:t>Use the </a:t>
            </a:r>
            <a:r>
              <a:rPr lang="en-US" sz="2400" b="1" dirty="0">
                <a:solidFill>
                  <a:srgbClr val="660066"/>
                </a:solidFill>
              </a:rPr>
              <a:t>P</a:t>
            </a:r>
            <a:r>
              <a:rPr lang="en-US" sz="2400" dirty="0">
                <a:solidFill>
                  <a:srgbClr val="660066"/>
                </a:solidFill>
              </a:rPr>
              <a:t>rogram</a:t>
            </a:r>
            <a:r>
              <a:rPr lang="en-US" sz="2400" b="1" dirty="0">
                <a:solidFill>
                  <a:srgbClr val="660066"/>
                </a:solidFill>
              </a:rPr>
              <a:t> C</a:t>
            </a:r>
            <a:r>
              <a:rPr lang="en-US" sz="2400" dirty="0">
                <a:solidFill>
                  <a:srgbClr val="660066"/>
                </a:solidFill>
              </a:rPr>
              <a:t>ounter</a:t>
            </a:r>
            <a:r>
              <a:rPr lang="en-US" sz="2400" b="1" dirty="0">
                <a:solidFill>
                  <a:srgbClr val="660066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660066"/>
                </a:solidFill>
              </a:rPr>
              <a:t>PC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/>
              <a:t>to fetch the instruction from </a:t>
            </a:r>
            <a:r>
              <a:rPr lang="en-US" sz="2400" b="1" dirty="0">
                <a:solidFill>
                  <a:srgbClr val="006600"/>
                </a:solidFill>
              </a:rPr>
              <a:t>memory</a:t>
            </a:r>
          </a:p>
          <a:p>
            <a:pPr marL="1162050" lvl="2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PC is implemented as a special register in the processor</a:t>
            </a:r>
          </a:p>
          <a:p>
            <a:pPr marL="801687" lvl="1" indent="-457200" fontAlgn="auto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</a:rPr>
              <a:t>Increment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/>
              <a:t>the PC by 4 to get the address of the next instruction:</a:t>
            </a:r>
          </a:p>
          <a:p>
            <a:pPr marL="1162050" lvl="2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How do we know the next instruction is at PC+4?</a:t>
            </a:r>
          </a:p>
          <a:p>
            <a:pPr marL="1162050" lvl="2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Note the exception when branch/jump instruction is executed</a:t>
            </a:r>
          </a:p>
          <a:p>
            <a:pPr marL="1154112" lvl="2" indent="-457200" fontAlgn="auto">
              <a:spcAft>
                <a:spcPts val="0"/>
              </a:spcAft>
            </a:pPr>
            <a:endParaRPr lang="en-US" sz="2000" dirty="0"/>
          </a:p>
          <a:p>
            <a:pPr marL="358775" indent="-3429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Output to the next stage (</a:t>
            </a:r>
            <a:r>
              <a:rPr lang="en-US" sz="2800" b="1" dirty="0"/>
              <a:t>Decode</a:t>
            </a:r>
            <a:r>
              <a:rPr lang="en-US" sz="2800" dirty="0"/>
              <a:t>):</a:t>
            </a:r>
          </a:p>
          <a:p>
            <a:pPr marL="901700" lvl="1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instruction to be executed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5BA350-7C36-4DF8-BFDC-93A609EDADF9}"/>
              </a:ext>
            </a:extLst>
          </p:cNvPr>
          <p:cNvSpPr txBox="1"/>
          <p:nvPr/>
        </p:nvSpPr>
        <p:spPr>
          <a:xfrm>
            <a:off x="7331676" y="484913"/>
            <a:ext cx="1659924" cy="1477328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b="1" dirty="0">
                <a:solidFill>
                  <a:srgbClr val="C00000"/>
                </a:solidFill>
              </a:rPr>
              <a:t>Fetch</a:t>
            </a:r>
          </a:p>
          <a:p>
            <a:pPr marL="342900" indent="-342900">
              <a:buAutoNum type="arabicPeriod"/>
            </a:pPr>
            <a:r>
              <a:rPr lang="en-SG" dirty="0"/>
              <a:t>Decode</a:t>
            </a:r>
          </a:p>
          <a:p>
            <a:pPr marL="342900" indent="-342900">
              <a:buAutoNum type="arabicPeriod"/>
            </a:pPr>
            <a:r>
              <a:rPr lang="en-SG" dirty="0"/>
              <a:t>ALU</a:t>
            </a:r>
          </a:p>
          <a:p>
            <a:pPr marL="342900" indent="-342900">
              <a:buAutoNum type="arabicPeriod"/>
            </a:pPr>
            <a:r>
              <a:rPr lang="en-SG" dirty="0"/>
              <a:t>Memory</a:t>
            </a:r>
          </a:p>
          <a:p>
            <a:pPr marL="342900" indent="-342900">
              <a:buAutoNum type="arabicPeriod"/>
            </a:pPr>
            <a:r>
              <a:rPr lang="en-SG" dirty="0" err="1"/>
              <a:t>RegWrite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</a:t>
            </a:r>
            <a:r>
              <a:rPr lang="en-SG" sz="3600" b="1" dirty="0">
                <a:solidFill>
                  <a:srgbClr val="0000FF"/>
                </a:solidFill>
              </a:rPr>
              <a:t>Fetch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grpSp>
        <p:nvGrpSpPr>
          <p:cNvPr id="8" name="Group 62">
            <a:extLst>
              <a:ext uri="{FF2B5EF4-FFF2-40B4-BE49-F238E27FC236}">
                <a16:creationId xmlns:a16="http://schemas.microsoft.com/office/drawing/2014/main" id="{3B4CC1B1-B910-4F72-B18D-FDC8BEDBAA7A}"/>
              </a:ext>
            </a:extLst>
          </p:cNvPr>
          <p:cNvGrpSpPr>
            <a:grpSpLocks/>
          </p:cNvGrpSpPr>
          <p:nvPr/>
        </p:nvGrpSpPr>
        <p:grpSpPr bwMode="auto">
          <a:xfrm>
            <a:off x="1993557" y="1827225"/>
            <a:ext cx="5409460" cy="2620786"/>
            <a:chOff x="624" y="2112"/>
            <a:chExt cx="3656" cy="1748"/>
          </a:xfrm>
        </p:grpSpPr>
        <p:sp>
          <p:nvSpPr>
            <p:cNvPr id="9" name="Rectangle 35">
              <a:extLst>
                <a:ext uri="{FF2B5EF4-FFF2-40B4-BE49-F238E27FC236}">
                  <a16:creationId xmlns:a16="http://schemas.microsoft.com/office/drawing/2014/main" id="{2FA461D0-B04E-49C6-93A5-8382B28F5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2871"/>
              <a:ext cx="992" cy="96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Rectangle 36">
              <a:extLst>
                <a:ext uri="{FF2B5EF4-FFF2-40B4-BE49-F238E27FC236}">
                  <a16:creationId xmlns:a16="http://schemas.microsoft.com/office/drawing/2014/main" id="{664C1FCC-3457-42D2-8434-8ABD5D88C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689"/>
              <a:ext cx="242" cy="581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Line 37">
              <a:extLst>
                <a:ext uri="{FF2B5EF4-FFF2-40B4-BE49-F238E27FC236}">
                  <a16:creationId xmlns:a16="http://schemas.microsoft.com/office/drawing/2014/main" id="{B4D46CD5-F519-44BF-B950-BA0C495E7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2992"/>
              <a:ext cx="2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" name="Line 38">
              <a:extLst>
                <a:ext uri="{FF2B5EF4-FFF2-40B4-BE49-F238E27FC236}">
                  <a16:creationId xmlns:a16="http://schemas.microsoft.com/office/drawing/2014/main" id="{6788FFE3-EA26-418D-AA02-8D0E8657A7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1" y="2412"/>
              <a:ext cx="0" cy="5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" name="Line 39">
              <a:extLst>
                <a:ext uri="{FF2B5EF4-FFF2-40B4-BE49-F238E27FC236}">
                  <a16:creationId xmlns:a16="http://schemas.microsoft.com/office/drawing/2014/main" id="{51A613FA-1BC9-48AB-A14E-87DDABA8F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1" y="2412"/>
              <a:ext cx="15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" name="Line 40">
              <a:extLst>
                <a:ext uri="{FF2B5EF4-FFF2-40B4-BE49-F238E27FC236}">
                  <a16:creationId xmlns:a16="http://schemas.microsoft.com/office/drawing/2014/main" id="{BB5322F7-C0C6-4024-BB79-C6D2C6B6A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5" y="2242"/>
              <a:ext cx="520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" name="Line 41">
              <a:extLst>
                <a:ext uri="{FF2B5EF4-FFF2-40B4-BE49-F238E27FC236}">
                  <a16:creationId xmlns:a16="http://schemas.microsoft.com/office/drawing/2014/main" id="{FFAEBBEE-366E-48D0-AE91-7AA865F17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2438"/>
              <a:ext cx="1" cy="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" name="Line 42">
              <a:extLst>
                <a:ext uri="{FF2B5EF4-FFF2-40B4-BE49-F238E27FC236}">
                  <a16:creationId xmlns:a16="http://schemas.microsoft.com/office/drawing/2014/main" id="{45071829-1EFB-4108-BD66-A24AB02B5E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5" y="2778"/>
              <a:ext cx="520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" name="Line 43">
              <a:extLst>
                <a:ext uri="{FF2B5EF4-FFF2-40B4-BE49-F238E27FC236}">
                  <a16:creationId xmlns:a16="http://schemas.microsoft.com/office/drawing/2014/main" id="{54CCE5CD-05AE-4265-B204-FFB5F7BCBF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5" y="2689"/>
              <a:ext cx="1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" name="Line 44">
              <a:extLst>
                <a:ext uri="{FF2B5EF4-FFF2-40B4-BE49-F238E27FC236}">
                  <a16:creationId xmlns:a16="http://schemas.microsoft.com/office/drawing/2014/main" id="{50E2CA95-D652-4A91-970C-A08F8E4DE1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5" y="2599"/>
              <a:ext cx="6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" name="Line 45">
              <a:extLst>
                <a:ext uri="{FF2B5EF4-FFF2-40B4-BE49-F238E27FC236}">
                  <a16:creationId xmlns:a16="http://schemas.microsoft.com/office/drawing/2014/main" id="{FB78D18F-2F06-46E6-B21D-BE47CF5ED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5" y="2492"/>
              <a:ext cx="69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" name="Line 46">
              <a:extLst>
                <a:ext uri="{FF2B5EF4-FFF2-40B4-BE49-F238E27FC236}">
                  <a16:creationId xmlns:a16="http://schemas.microsoft.com/office/drawing/2014/main" id="{C9B40182-6964-4D8C-953B-44EE7F4A7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5" y="2242"/>
              <a:ext cx="1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" name="Text Box 47">
              <a:extLst>
                <a:ext uri="{FF2B5EF4-FFF2-40B4-BE49-F238E27FC236}">
                  <a16:creationId xmlns:a16="http://schemas.microsoft.com/office/drawing/2014/main" id="{94A52A83-33A7-426B-B978-92C30C405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1" y="2528"/>
              <a:ext cx="400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Add</a:t>
              </a:r>
            </a:p>
          </p:txBody>
        </p:sp>
        <p:sp>
          <p:nvSpPr>
            <p:cNvPr id="25" name="Line 48">
              <a:extLst>
                <a:ext uri="{FF2B5EF4-FFF2-40B4-BE49-F238E27FC236}">
                  <a16:creationId xmlns:a16="http://schemas.microsoft.com/office/drawing/2014/main" id="{907EB675-F4FF-47B6-91EA-20BE94399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5" y="2787"/>
              <a:ext cx="2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" name="Line 49">
              <a:extLst>
                <a:ext uri="{FF2B5EF4-FFF2-40B4-BE49-F238E27FC236}">
                  <a16:creationId xmlns:a16="http://schemas.microsoft.com/office/drawing/2014/main" id="{DCED6D4D-FC65-4B06-93E5-17851090C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6" y="2599"/>
              <a:ext cx="2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" name="Line 50">
              <a:extLst>
                <a:ext uri="{FF2B5EF4-FFF2-40B4-BE49-F238E27FC236}">
                  <a16:creationId xmlns:a16="http://schemas.microsoft.com/office/drawing/2014/main" id="{00934585-7608-499B-820B-7340D4202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5" y="2112"/>
              <a:ext cx="0" cy="4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" name="Line 51">
              <a:extLst>
                <a:ext uri="{FF2B5EF4-FFF2-40B4-BE49-F238E27FC236}">
                  <a16:creationId xmlns:a16="http://schemas.microsoft.com/office/drawing/2014/main" id="{70A6B858-6EE9-480D-B1FC-CA45EC27B8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2112"/>
              <a:ext cx="27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9" name="Line 52">
              <a:extLst>
                <a:ext uri="{FF2B5EF4-FFF2-40B4-BE49-F238E27FC236}">
                  <a16:creationId xmlns:a16="http://schemas.microsoft.com/office/drawing/2014/main" id="{9AEE3FA8-B967-4FEF-AEE0-6A218BEEC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112"/>
              <a:ext cx="0" cy="8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" name="Line 53">
              <a:extLst>
                <a:ext uri="{FF2B5EF4-FFF2-40B4-BE49-F238E27FC236}">
                  <a16:creationId xmlns:a16="http://schemas.microsoft.com/office/drawing/2014/main" id="{01082B09-DAE8-4596-AD90-2FE06FF13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992"/>
              <a:ext cx="1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" name="Text Box 54">
              <a:extLst>
                <a:ext uri="{FF2B5EF4-FFF2-40B4-BE49-F238E27FC236}">
                  <a16:creationId xmlns:a16="http://schemas.microsoft.com/office/drawing/2014/main" id="{F5A96741-CF86-4463-BC05-1A8D801B7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" y="2905"/>
              <a:ext cx="255" cy="17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latin typeface="Verdana" pitchFamily="34" charset="0"/>
                </a:rPr>
                <a:t>PC</a:t>
              </a:r>
            </a:p>
          </p:txBody>
        </p:sp>
        <p:sp>
          <p:nvSpPr>
            <p:cNvPr id="32" name="Text Box 55">
              <a:extLst>
                <a:ext uri="{FF2B5EF4-FFF2-40B4-BE49-F238E27FC236}">
                  <a16:creationId xmlns:a16="http://schemas.microsoft.com/office/drawing/2014/main" id="{E942B8D2-D2E2-4A49-BCCE-C5513869E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0" y="2689"/>
              <a:ext cx="184" cy="17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4</a:t>
              </a:r>
            </a:p>
          </p:txBody>
        </p:sp>
        <p:sp>
          <p:nvSpPr>
            <p:cNvPr id="33" name="Line 56">
              <a:extLst>
                <a:ext uri="{FF2B5EF4-FFF2-40B4-BE49-F238E27FC236}">
                  <a16:creationId xmlns:a16="http://schemas.microsoft.com/office/drawing/2014/main" id="{F5BFD891-54B2-466A-8B78-C566C396C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3383"/>
              <a:ext cx="2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4" name="Text Box 57">
              <a:extLst>
                <a:ext uri="{FF2B5EF4-FFF2-40B4-BE49-F238E27FC236}">
                  <a16:creationId xmlns:a16="http://schemas.microsoft.com/office/drawing/2014/main" id="{CCA7393A-A5BA-4AD7-8AC4-9CECA922A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" y="2921"/>
              <a:ext cx="468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address</a:t>
              </a:r>
            </a:p>
          </p:txBody>
        </p:sp>
        <p:sp>
          <p:nvSpPr>
            <p:cNvPr id="35" name="Text Box 58">
              <a:extLst>
                <a:ext uri="{FF2B5EF4-FFF2-40B4-BE49-F238E27FC236}">
                  <a16:creationId xmlns:a16="http://schemas.microsoft.com/office/drawing/2014/main" id="{74D77AC9-46BE-438F-A28C-6E8C8D91D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3299"/>
              <a:ext cx="619" cy="1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36" name="Text Box 59">
              <a:extLst>
                <a:ext uri="{FF2B5EF4-FFF2-40B4-BE49-F238E27FC236}">
                  <a16:creationId xmlns:a16="http://schemas.microsoft.com/office/drawing/2014/main" id="{D5962ECB-06C8-4E37-B088-63A038804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0" y="3552"/>
              <a:ext cx="779" cy="30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37" name="Oval 60">
              <a:extLst>
                <a:ext uri="{FF2B5EF4-FFF2-40B4-BE49-F238E27FC236}">
                  <a16:creationId xmlns:a16="http://schemas.microsoft.com/office/drawing/2014/main" id="{A372C052-1E41-4F8A-8D84-FBB6961F2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" y="2942"/>
              <a:ext cx="86" cy="100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Line Callout 2 (Accent Bar) 33">
            <a:extLst>
              <a:ext uri="{FF2B5EF4-FFF2-40B4-BE49-F238E27FC236}">
                <a16:creationId xmlns:a16="http://schemas.microsoft.com/office/drawing/2014/main" id="{E7CB94A4-CF67-402D-AC55-72B45A3BC819}"/>
              </a:ext>
            </a:extLst>
          </p:cNvPr>
          <p:cNvSpPr/>
          <p:nvPr/>
        </p:nvSpPr>
        <p:spPr>
          <a:xfrm>
            <a:off x="531330" y="4037025"/>
            <a:ext cx="1467775" cy="838200"/>
          </a:xfrm>
          <a:prstGeom prst="accentCallout2">
            <a:avLst>
              <a:gd name="adj1" fmla="val 39333"/>
              <a:gd name="adj2" fmla="val 109906"/>
              <a:gd name="adj3" fmla="val 22449"/>
              <a:gd name="adj4" fmla="val 124161"/>
              <a:gd name="adj5" fmla="val -55670"/>
              <a:gd name="adj6" fmla="val 129823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 register</a:t>
            </a:r>
          </a:p>
        </p:txBody>
      </p:sp>
      <p:sp>
        <p:nvSpPr>
          <p:cNvPr id="39" name="Line Callout 2 (Accent Bar) 34">
            <a:extLst>
              <a:ext uri="{FF2B5EF4-FFF2-40B4-BE49-F238E27FC236}">
                <a16:creationId xmlns:a16="http://schemas.microsoft.com/office/drawing/2014/main" id="{9210BC88-759D-4219-8BEF-6E9CCECDEA97}"/>
              </a:ext>
            </a:extLst>
          </p:cNvPr>
          <p:cNvSpPr/>
          <p:nvPr/>
        </p:nvSpPr>
        <p:spPr>
          <a:xfrm>
            <a:off x="4059093" y="4987762"/>
            <a:ext cx="2049263" cy="955144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56667"/>
              <a:gd name="adj6" fmla="val -2498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Memory which stores program instructions</a:t>
            </a:r>
          </a:p>
        </p:txBody>
      </p:sp>
      <p:sp>
        <p:nvSpPr>
          <p:cNvPr id="40" name="Line Callout 2 (Accent Bar) 35">
            <a:extLst>
              <a:ext uri="{FF2B5EF4-FFF2-40B4-BE49-F238E27FC236}">
                <a16:creationId xmlns:a16="http://schemas.microsoft.com/office/drawing/2014/main" id="{5D1064F0-3527-4F84-971B-CC4555149DD5}"/>
              </a:ext>
            </a:extLst>
          </p:cNvPr>
          <p:cNvSpPr/>
          <p:nvPr/>
        </p:nvSpPr>
        <p:spPr>
          <a:xfrm>
            <a:off x="6717217" y="1463376"/>
            <a:ext cx="1371600" cy="838200"/>
          </a:xfrm>
          <a:prstGeom prst="accentCallout2">
            <a:avLst>
              <a:gd name="adj1" fmla="val 48595"/>
              <a:gd name="adj2" fmla="val -10849"/>
              <a:gd name="adj3" fmla="val 55799"/>
              <a:gd name="adj4" fmla="val -37421"/>
              <a:gd name="adj5" fmla="val 90526"/>
              <a:gd name="adj6" fmla="val -70839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 simple adder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DEBEC3-8F6A-4F5F-A2BC-7AC0D8563653}"/>
              </a:ext>
            </a:extLst>
          </p:cNvPr>
          <p:cNvSpPr/>
          <p:nvPr/>
        </p:nvSpPr>
        <p:spPr>
          <a:xfrm>
            <a:off x="7403757" y="2665425"/>
            <a:ext cx="609600" cy="2209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006600"/>
                </a:solidFill>
              </a:rPr>
              <a:t>Decode Stage</a:t>
            </a:r>
          </a:p>
        </p:txBody>
      </p:sp>
      <p:sp>
        <p:nvSpPr>
          <p:cNvPr id="42" name="Text Box 58">
            <a:extLst>
              <a:ext uri="{FF2B5EF4-FFF2-40B4-BE49-F238E27FC236}">
                <a16:creationId xmlns:a16="http://schemas.microsoft.com/office/drawing/2014/main" id="{4116F34B-4D05-490D-BDC3-48C83CD7B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157" y="3427425"/>
            <a:ext cx="152548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Verdana" pitchFamily="34" charset="0"/>
              </a:rPr>
              <a:t>Instruction</a:t>
            </a:r>
          </a:p>
        </p:txBody>
      </p:sp>
    </p:spTree>
    <p:extLst>
      <p:ext uri="{BB962C8B-B14F-4D97-AF65-F5344CB8AC3E}">
        <p14:creationId xmlns:p14="http://schemas.microsoft.com/office/powerpoint/2010/main" val="21032137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Element: </a:t>
            </a:r>
            <a:r>
              <a:rPr lang="en-SG" sz="3600" b="1" dirty="0">
                <a:solidFill>
                  <a:srgbClr val="0000FF"/>
                </a:solidFill>
              </a:rPr>
              <a:t>Instruction Memory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05CF8A79-0E1B-4BFD-B911-A4254F86E37B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459275"/>
            <a:ext cx="5715000" cy="4810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Storage element for the instructions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It is a </a:t>
            </a:r>
            <a:r>
              <a:rPr lang="en-US" b="1" dirty="0">
                <a:solidFill>
                  <a:srgbClr val="C00000"/>
                </a:solidFill>
              </a:rPr>
              <a:t>sequential circuit </a:t>
            </a:r>
            <a:r>
              <a:rPr lang="en-US" dirty="0"/>
              <a:t>(to be covered later)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Has an internal state that stores information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Clock signal is assumed and not shown</a:t>
            </a:r>
          </a:p>
          <a:p>
            <a:pPr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Supply instruction given the address 	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instruction address M as input, the memory outputs the content at address M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Conceptual diagram of the memory layout is given on the right </a:t>
            </a:r>
            <a:r>
              <a:rPr lang="en-US" dirty="0">
                <a:sym typeface="Wingdings" pitchFamily="2" charset="2"/>
              </a:rPr>
              <a:t></a:t>
            </a:r>
            <a:endParaRPr lang="en-US" dirty="0"/>
          </a:p>
        </p:txBody>
      </p:sp>
      <p:grpSp>
        <p:nvGrpSpPr>
          <p:cNvPr id="25" name="Group 97">
            <a:extLst>
              <a:ext uri="{FF2B5EF4-FFF2-40B4-BE49-F238E27FC236}">
                <a16:creationId xmlns:a16="http://schemas.microsoft.com/office/drawing/2014/main" id="{8FDC6B13-A9BD-4FCD-8327-E1261987D464}"/>
              </a:ext>
            </a:extLst>
          </p:cNvPr>
          <p:cNvGrpSpPr>
            <a:grpSpLocks/>
          </p:cNvGrpSpPr>
          <p:nvPr/>
        </p:nvGrpSpPr>
        <p:grpSpPr bwMode="auto">
          <a:xfrm>
            <a:off x="5745892" y="1715090"/>
            <a:ext cx="2940908" cy="1905000"/>
            <a:chOff x="3792" y="2064"/>
            <a:chExt cx="1632" cy="1019"/>
          </a:xfrm>
        </p:grpSpPr>
        <p:sp>
          <p:nvSpPr>
            <p:cNvPr id="26" name="Rectangle 94">
              <a:extLst>
                <a:ext uri="{FF2B5EF4-FFF2-40B4-BE49-F238E27FC236}">
                  <a16:creationId xmlns:a16="http://schemas.microsoft.com/office/drawing/2014/main" id="{7B195E6F-9C3A-4A08-B194-E55061FC6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064"/>
              <a:ext cx="967" cy="10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Line 89">
              <a:extLst>
                <a:ext uri="{FF2B5EF4-FFF2-40B4-BE49-F238E27FC236}">
                  <a16:creationId xmlns:a16="http://schemas.microsoft.com/office/drawing/2014/main" id="{9D0DF2CD-1F23-4F3E-B41A-FB92022A4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61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28" name="Line 90">
              <a:extLst>
                <a:ext uri="{FF2B5EF4-FFF2-40B4-BE49-F238E27FC236}">
                  <a16:creationId xmlns:a16="http://schemas.microsoft.com/office/drawing/2014/main" id="{D6D46A3A-A75E-400D-A6EB-67ED3D54A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325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29" name="Text Box 91">
              <a:extLst>
                <a:ext uri="{FF2B5EF4-FFF2-40B4-BE49-F238E27FC236}">
                  <a16:creationId xmlns:a16="http://schemas.microsoft.com/office/drawing/2014/main" id="{D3B5988D-EC82-4060-A180-A50920100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8" y="2779"/>
              <a:ext cx="72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30" name="Text Box 92">
              <a:extLst>
                <a:ext uri="{FF2B5EF4-FFF2-40B4-BE49-F238E27FC236}">
                  <a16:creationId xmlns:a16="http://schemas.microsoft.com/office/drawing/2014/main" id="{0BEE1DF7-B9D0-4BA8-9F1F-63612AA73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0" y="2211"/>
              <a:ext cx="61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Instruction</a:t>
              </a:r>
            </a:p>
            <a:p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31" name="Text Box 93">
              <a:extLst>
                <a:ext uri="{FF2B5EF4-FFF2-40B4-BE49-F238E27FC236}">
                  <a16:creationId xmlns:a16="http://schemas.microsoft.com/office/drawing/2014/main" id="{6F2E3F05-774B-4B67-8EDA-E24764F6D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2543"/>
              <a:ext cx="619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2F011C-2581-4512-8AD6-5264362AC997}"/>
              </a:ext>
            </a:extLst>
          </p:cNvPr>
          <p:cNvGrpSpPr/>
          <p:nvPr/>
        </p:nvGrpSpPr>
        <p:grpSpPr>
          <a:xfrm>
            <a:off x="6172200" y="4050076"/>
            <a:ext cx="2514600" cy="1828800"/>
            <a:chOff x="6172200" y="3810000"/>
            <a:chExt cx="2514600" cy="1828800"/>
          </a:xfrm>
        </p:grpSpPr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A7E927A1-D7E4-4D41-9F27-85D5F276C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3962400"/>
              <a:ext cx="2438400" cy="1676400"/>
            </a:xfrm>
            <a:prstGeom prst="rect">
              <a:avLst/>
            </a:prstGeom>
            <a:solidFill>
              <a:srgbClr val="FFFFCC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5">
              <a:extLst>
                <a:ext uri="{FF2B5EF4-FFF2-40B4-BE49-F238E27FC236}">
                  <a16:creationId xmlns:a16="http://schemas.microsoft.com/office/drawing/2014/main" id="{B6AACB23-49DA-4655-8099-4BA993965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3810000"/>
              <a:ext cx="915315" cy="26058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b="1" dirty="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83C6D46-606E-440E-BAEA-AC166B64073F}"/>
                </a:ext>
              </a:extLst>
            </p:cNvPr>
            <p:cNvSpPr/>
            <p:nvPr/>
          </p:nvSpPr>
          <p:spPr>
            <a:xfrm>
              <a:off x="6172200" y="4343400"/>
              <a:ext cx="762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</a:rPr>
                <a:t>2048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4DDD6DA-8E0A-4CE6-B1A3-749B34C2D754}"/>
                </a:ext>
              </a:extLst>
            </p:cNvPr>
            <p:cNvSpPr/>
            <p:nvPr/>
          </p:nvSpPr>
          <p:spPr>
            <a:xfrm>
              <a:off x="6172200" y="4648200"/>
              <a:ext cx="762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</a:rPr>
                <a:t>2052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40CE134-22FB-411B-B5DF-267602FC3F98}"/>
                </a:ext>
              </a:extLst>
            </p:cNvPr>
            <p:cNvSpPr/>
            <p:nvPr/>
          </p:nvSpPr>
          <p:spPr>
            <a:xfrm>
              <a:off x="6172200" y="4953000"/>
              <a:ext cx="762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</a:rPr>
                <a:t>2056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31EBA3D-C7FF-4740-8429-328E55255F70}"/>
                </a:ext>
              </a:extLst>
            </p:cNvPr>
            <p:cNvSpPr/>
            <p:nvPr/>
          </p:nvSpPr>
          <p:spPr>
            <a:xfrm>
              <a:off x="6934200" y="4953000"/>
              <a:ext cx="16764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andi</a:t>
              </a:r>
              <a:r>
                <a:rPr lang="en-US" sz="12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$1, $4, 0xF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E7FA71A-722F-4347-9068-29AF9623FF01}"/>
                </a:ext>
              </a:extLst>
            </p:cNvPr>
            <p:cNvSpPr/>
            <p:nvPr/>
          </p:nvSpPr>
          <p:spPr>
            <a:xfrm>
              <a:off x="6934200" y="4648200"/>
              <a:ext cx="16764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400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sll</a:t>
              </a:r>
              <a:r>
                <a:rPr lang="en-US" sz="1400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$4, $3,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A9F8191-C54F-42F6-92FD-2F8D907396E1}"/>
                </a:ext>
              </a:extLst>
            </p:cNvPr>
            <p:cNvSpPr/>
            <p:nvPr/>
          </p:nvSpPr>
          <p:spPr>
            <a:xfrm>
              <a:off x="6934200" y="4343400"/>
              <a:ext cx="16764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add $3, $1, $2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200ACD7-D537-4A77-B54D-D702B49BA66C}"/>
                </a:ext>
              </a:extLst>
            </p:cNvPr>
            <p:cNvSpPr/>
            <p:nvPr/>
          </p:nvSpPr>
          <p:spPr>
            <a:xfrm>
              <a:off x="6172200" y="5257800"/>
              <a:ext cx="762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</a:rPr>
                <a:t>……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9482997-630E-4083-BD34-AE820A3C74B4}"/>
                </a:ext>
              </a:extLst>
            </p:cNvPr>
            <p:cNvSpPr/>
            <p:nvPr/>
          </p:nvSpPr>
          <p:spPr>
            <a:xfrm>
              <a:off x="6934200" y="4114800"/>
              <a:ext cx="1676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………..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A62FAA4-9FD1-4B09-8145-D9658A2E5AD6}"/>
                </a:ext>
              </a:extLst>
            </p:cNvPr>
            <p:cNvSpPr/>
            <p:nvPr/>
          </p:nvSpPr>
          <p:spPr>
            <a:xfrm>
              <a:off x="6934200" y="5257800"/>
              <a:ext cx="1676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………..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0014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Element: </a:t>
            </a:r>
            <a:r>
              <a:rPr lang="en-SG" sz="3600" b="1" dirty="0">
                <a:solidFill>
                  <a:srgbClr val="0000FF"/>
                </a:solidFill>
              </a:rPr>
              <a:t>Adder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9A95849-E6D9-4192-BED8-05966512E336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605280"/>
            <a:ext cx="6284912" cy="3695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Combinational logic to implement  the addition of two numbers</a:t>
            </a:r>
            <a:endParaRPr lang="en-US" sz="2400" dirty="0"/>
          </a:p>
          <a:p>
            <a:pPr marL="271463" indent="-27146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Inputs: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Two 32-bit numbers </a:t>
            </a:r>
            <a:r>
              <a:rPr lang="en-US" sz="2400" b="1" dirty="0"/>
              <a:t>A</a:t>
            </a:r>
            <a:r>
              <a:rPr lang="en-US" sz="2400" dirty="0"/>
              <a:t>, </a:t>
            </a:r>
            <a:r>
              <a:rPr lang="en-US" sz="2400" b="1" dirty="0"/>
              <a:t>B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Output: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Sum of the input numbers, </a:t>
            </a:r>
            <a:r>
              <a:rPr lang="en-US" sz="2400" b="1" dirty="0"/>
              <a:t>A + B</a:t>
            </a:r>
            <a:r>
              <a:rPr lang="en-US" sz="2400" dirty="0"/>
              <a:t> 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4BB810-363A-4B0C-B9B0-FB8F3D9C82F5}"/>
              </a:ext>
            </a:extLst>
          </p:cNvPr>
          <p:cNvGrpSpPr/>
          <p:nvPr/>
        </p:nvGrpSpPr>
        <p:grpSpPr>
          <a:xfrm>
            <a:off x="5753100" y="2335847"/>
            <a:ext cx="2947612" cy="1700213"/>
            <a:chOff x="5753100" y="2335847"/>
            <a:chExt cx="2947612" cy="170021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34A8EE3-7222-4D6F-8EA3-66C465F97D71}"/>
                </a:ext>
              </a:extLst>
            </p:cNvPr>
            <p:cNvSpPr/>
            <p:nvPr/>
          </p:nvSpPr>
          <p:spPr>
            <a:xfrm>
              <a:off x="6116815" y="2335847"/>
              <a:ext cx="3810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D9D65BB-7F07-40E2-9C7B-88660B48A93B}"/>
                </a:ext>
              </a:extLst>
            </p:cNvPr>
            <p:cNvSpPr/>
            <p:nvPr/>
          </p:nvSpPr>
          <p:spPr>
            <a:xfrm>
              <a:off x="6116815" y="3402647"/>
              <a:ext cx="3810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7B83D55-722D-4365-93EA-8F9C6A393752}"/>
                </a:ext>
              </a:extLst>
            </p:cNvPr>
            <p:cNvSpPr/>
            <p:nvPr/>
          </p:nvSpPr>
          <p:spPr>
            <a:xfrm>
              <a:off x="8014912" y="2765643"/>
              <a:ext cx="685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A+B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A5C0CAC-6025-4EC8-8B55-2C3CFF63A375}"/>
                </a:ext>
              </a:extLst>
            </p:cNvPr>
            <p:cNvGrpSpPr/>
            <p:nvPr/>
          </p:nvGrpSpPr>
          <p:grpSpPr>
            <a:xfrm>
              <a:off x="5753100" y="2423160"/>
              <a:ext cx="2933700" cy="1612900"/>
              <a:chOff x="5851525" y="2209800"/>
              <a:chExt cx="2933700" cy="1612900"/>
            </a:xfrm>
          </p:grpSpPr>
          <p:grpSp>
            <p:nvGrpSpPr>
              <p:cNvPr id="9" name="Group 97">
                <a:extLst>
                  <a:ext uri="{FF2B5EF4-FFF2-40B4-BE49-F238E27FC236}">
                    <a16:creationId xmlns:a16="http://schemas.microsoft.com/office/drawing/2014/main" id="{7F83667E-E902-4600-8BA0-F90D20E7A7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43600" y="2209800"/>
                <a:ext cx="2841625" cy="1612900"/>
                <a:chOff x="1767" y="2402"/>
                <a:chExt cx="1790" cy="1016"/>
              </a:xfrm>
            </p:grpSpPr>
            <p:sp>
              <p:nvSpPr>
                <p:cNvPr id="10" name="Line 85">
                  <a:extLst>
                    <a:ext uri="{FF2B5EF4-FFF2-40B4-BE49-F238E27FC236}">
                      <a16:creationId xmlns:a16="http://schemas.microsoft.com/office/drawing/2014/main" id="{42D13A5F-D354-4F37-9F41-8A4B96D26A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1" y="2402"/>
                  <a:ext cx="726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Line 86">
                  <a:extLst>
                    <a:ext uri="{FF2B5EF4-FFF2-40B4-BE49-F238E27FC236}">
                      <a16:creationId xmlns:a16="http://schemas.microsoft.com/office/drawing/2014/main" id="{4318C1B5-A6B8-42B6-A0E0-55E1FA308C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7" y="2668"/>
                  <a:ext cx="0" cy="4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Line 87">
                  <a:extLst>
                    <a:ext uri="{FF2B5EF4-FFF2-40B4-BE49-F238E27FC236}">
                      <a16:creationId xmlns:a16="http://schemas.microsoft.com/office/drawing/2014/main" id="{766977FC-DBD1-40D9-B1D2-BA44F4A284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51" y="3128"/>
                  <a:ext cx="726" cy="2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Line 88">
                  <a:extLst>
                    <a:ext uri="{FF2B5EF4-FFF2-40B4-BE49-F238E27FC236}">
                      <a16:creationId xmlns:a16="http://schemas.microsoft.com/office/drawing/2014/main" id="{F07E09D6-993B-47A6-8D14-F7F86917DD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51" y="3007"/>
                  <a:ext cx="0" cy="4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Line 89">
                  <a:extLst>
                    <a:ext uri="{FF2B5EF4-FFF2-40B4-BE49-F238E27FC236}">
                      <a16:creationId xmlns:a16="http://schemas.microsoft.com/office/drawing/2014/main" id="{7788E506-6C11-4BB8-BD86-4C775E3EB0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51" y="2886"/>
                  <a:ext cx="97" cy="12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90">
                  <a:extLst>
                    <a:ext uri="{FF2B5EF4-FFF2-40B4-BE49-F238E27FC236}">
                      <a16:creationId xmlns:a16="http://schemas.microsoft.com/office/drawing/2014/main" id="{2B9ABC4F-D7B6-4E84-B3B2-1210FA949A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1" y="2741"/>
                  <a:ext cx="97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91">
                  <a:extLst>
                    <a:ext uri="{FF2B5EF4-FFF2-40B4-BE49-F238E27FC236}">
                      <a16:creationId xmlns:a16="http://schemas.microsoft.com/office/drawing/2014/main" id="{EB728E12-2E1A-4988-8ED3-440CCBBBFE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51" y="2402"/>
                  <a:ext cx="0" cy="33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Line 92">
                  <a:extLst>
                    <a:ext uri="{FF2B5EF4-FFF2-40B4-BE49-F238E27FC236}">
                      <a16:creationId xmlns:a16="http://schemas.microsoft.com/office/drawing/2014/main" id="{FDFB681F-D329-4BC8-BF0C-C1E2AA37F8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7" y="2548"/>
                  <a:ext cx="4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" name="Line 93">
                  <a:extLst>
                    <a:ext uri="{FF2B5EF4-FFF2-40B4-BE49-F238E27FC236}">
                      <a16:creationId xmlns:a16="http://schemas.microsoft.com/office/drawing/2014/main" id="{1FA8E586-BCEF-41E6-9334-F45FDA896D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7" y="3225"/>
                  <a:ext cx="4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Line 94">
                  <a:extLst>
                    <a:ext uri="{FF2B5EF4-FFF2-40B4-BE49-F238E27FC236}">
                      <a16:creationId xmlns:a16="http://schemas.microsoft.com/office/drawing/2014/main" id="{32F9063D-3862-4044-A552-F9DC400341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7" y="2862"/>
                  <a:ext cx="5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Text Box 95">
                  <a:extLst>
                    <a:ext uri="{FF2B5EF4-FFF2-40B4-BE49-F238E27FC236}">
                      <a16:creationId xmlns:a16="http://schemas.microsoft.com/office/drawing/2014/main" id="{2571518F-B4AF-4535-8B98-826F6C7B97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67" y="2797"/>
                  <a:ext cx="315" cy="15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>
                      <a:latin typeface="Verdana" pitchFamily="34" charset="0"/>
                    </a:rPr>
                    <a:t>Sum</a:t>
                  </a:r>
                </a:p>
              </p:txBody>
            </p:sp>
            <p:sp>
              <p:nvSpPr>
                <p:cNvPr id="24" name="Text Box 96">
                  <a:extLst>
                    <a:ext uri="{FF2B5EF4-FFF2-40B4-BE49-F238E27FC236}">
                      <a16:creationId xmlns:a16="http://schemas.microsoft.com/office/drawing/2014/main" id="{83D837FD-3B9D-4856-959F-D8A498B634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18" y="2806"/>
                  <a:ext cx="325" cy="17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i="1">
                      <a:latin typeface="Verdana" pitchFamily="34" charset="0"/>
                    </a:rPr>
                    <a:t>Add</a:t>
                  </a:r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10EC092-8C75-4A39-9EEE-ACBBE8ED903E}"/>
                  </a:ext>
                </a:extLst>
              </p:cNvPr>
              <p:cNvGrpSpPr/>
              <p:nvPr/>
            </p:nvGrpSpPr>
            <p:grpSpPr>
              <a:xfrm>
                <a:off x="5851525" y="2209800"/>
                <a:ext cx="377026" cy="310230"/>
                <a:chOff x="7495387" y="4990819"/>
                <a:chExt cx="377026" cy="310230"/>
              </a:xfrm>
            </p:grpSpPr>
            <p:sp>
              <p:nvSpPr>
                <p:cNvPr id="29" name="Line 39">
                  <a:extLst>
                    <a:ext uri="{FF2B5EF4-FFF2-40B4-BE49-F238E27FC236}">
                      <a16:creationId xmlns:a16="http://schemas.microsoft.com/office/drawing/2014/main" id="{BC873CBC-2F3D-42FA-A51C-66D5D2C9C2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43214" y="5131186"/>
                  <a:ext cx="115888" cy="1698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Text Box 42">
                  <a:extLst>
                    <a:ext uri="{FF2B5EF4-FFF2-40B4-BE49-F238E27FC236}">
                      <a16:creationId xmlns:a16="http://schemas.microsoft.com/office/drawing/2014/main" id="{8B9BB52C-F316-493D-B775-9BA1FA2634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95387" y="4990819"/>
                  <a:ext cx="377026" cy="25391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5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B6DDFB3-A237-484E-A7A3-57EF303A9707}"/>
                  </a:ext>
                </a:extLst>
              </p:cNvPr>
              <p:cNvGrpSpPr/>
              <p:nvPr/>
            </p:nvGrpSpPr>
            <p:grpSpPr>
              <a:xfrm>
                <a:off x="5894565" y="3304574"/>
                <a:ext cx="377026" cy="310230"/>
                <a:chOff x="7495387" y="4990819"/>
                <a:chExt cx="377026" cy="310230"/>
              </a:xfrm>
            </p:grpSpPr>
            <p:sp>
              <p:nvSpPr>
                <p:cNvPr id="32" name="Line 39">
                  <a:extLst>
                    <a:ext uri="{FF2B5EF4-FFF2-40B4-BE49-F238E27FC236}">
                      <a16:creationId xmlns:a16="http://schemas.microsoft.com/office/drawing/2014/main" id="{F5F6B323-42ED-47EA-B7E2-D5B1A97DF6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43214" y="5131186"/>
                  <a:ext cx="115888" cy="1698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Text Box 42">
                  <a:extLst>
                    <a:ext uri="{FF2B5EF4-FFF2-40B4-BE49-F238E27FC236}">
                      <a16:creationId xmlns:a16="http://schemas.microsoft.com/office/drawing/2014/main" id="{1F9AF9D5-27AC-4588-8691-7885AD845E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95387" y="4990819"/>
                  <a:ext cx="377026" cy="25391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5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D8D50B4-9CD7-485E-8E21-831070D99301}"/>
                  </a:ext>
                </a:extLst>
              </p:cNvPr>
              <p:cNvGrpSpPr/>
              <p:nvPr/>
            </p:nvGrpSpPr>
            <p:grpSpPr>
              <a:xfrm>
                <a:off x="7880750" y="2725864"/>
                <a:ext cx="377026" cy="310230"/>
                <a:chOff x="7495387" y="4990819"/>
                <a:chExt cx="377026" cy="310230"/>
              </a:xfrm>
            </p:grpSpPr>
            <p:sp>
              <p:nvSpPr>
                <p:cNvPr id="35" name="Line 39">
                  <a:extLst>
                    <a:ext uri="{FF2B5EF4-FFF2-40B4-BE49-F238E27FC236}">
                      <a16:creationId xmlns:a16="http://schemas.microsoft.com/office/drawing/2014/main" id="{F1C41D9C-5797-461B-A376-335CB612FA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43214" y="5131186"/>
                  <a:ext cx="115888" cy="1698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Text Box 42">
                  <a:extLst>
                    <a:ext uri="{FF2B5EF4-FFF2-40B4-BE49-F238E27FC236}">
                      <a16:creationId xmlns:a16="http://schemas.microsoft.com/office/drawing/2014/main" id="{F2514EE3-E946-41B2-95FE-C70DE930E6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95387" y="4990819"/>
                  <a:ext cx="377026" cy="25391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5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42927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The Idea of Clocking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DEB6740-7FA1-4769-8B90-CFD90E6C469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78609"/>
            <a:ext cx="8305800" cy="279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It seems that we are reading and updating the PC at the same time: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can it works properly?</a:t>
            </a:r>
          </a:p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</a:rPr>
              <a:t>Magic of clock</a:t>
            </a:r>
            <a:r>
              <a:rPr lang="en-US" sz="2800" dirty="0"/>
              <a:t>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PC is read during the first half of the clock period and it is updated with PC+4 at the </a:t>
            </a:r>
            <a:r>
              <a:rPr lang="en-US" sz="2400" b="1" dirty="0"/>
              <a:t>next rising clock edge</a:t>
            </a:r>
          </a:p>
        </p:txBody>
      </p:sp>
      <p:grpSp>
        <p:nvGrpSpPr>
          <p:cNvPr id="9" name="Group 80">
            <a:extLst>
              <a:ext uri="{FF2B5EF4-FFF2-40B4-BE49-F238E27FC236}">
                <a16:creationId xmlns:a16="http://schemas.microsoft.com/office/drawing/2014/main" id="{27A9A180-67FE-4FDC-AC20-4CF8AAC6EEE5}"/>
              </a:ext>
            </a:extLst>
          </p:cNvPr>
          <p:cNvGrpSpPr>
            <a:grpSpLocks/>
          </p:cNvGrpSpPr>
          <p:nvPr/>
        </p:nvGrpSpPr>
        <p:grpSpPr bwMode="auto">
          <a:xfrm>
            <a:off x="456476" y="4221152"/>
            <a:ext cx="3765550" cy="2139950"/>
            <a:chOff x="96" y="2111"/>
            <a:chExt cx="2372" cy="1348"/>
          </a:xfrm>
        </p:grpSpPr>
        <p:sp>
          <p:nvSpPr>
            <p:cNvPr id="10" name="Rectangle 53">
              <a:extLst>
                <a:ext uri="{FF2B5EF4-FFF2-40B4-BE49-F238E27FC236}">
                  <a16:creationId xmlns:a16="http://schemas.microsoft.com/office/drawing/2014/main" id="{1BED88C6-5BB1-4DC7-A390-477CA77CD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703"/>
              <a:ext cx="811" cy="75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Rectangle 54">
              <a:extLst>
                <a:ext uri="{FF2B5EF4-FFF2-40B4-BE49-F238E27FC236}">
                  <a16:creationId xmlns:a16="http://schemas.microsoft.com/office/drawing/2014/main" id="{8509BC47-32C7-477E-B609-03C341941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561"/>
              <a:ext cx="198" cy="45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Line 55">
              <a:extLst>
                <a:ext uri="{FF2B5EF4-FFF2-40B4-BE49-F238E27FC236}">
                  <a16:creationId xmlns:a16="http://schemas.microsoft.com/office/drawing/2014/main" id="{79368EF5-6CEF-417D-876B-3AFA35A96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" y="2797"/>
              <a:ext cx="2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" name="Line 56">
              <a:extLst>
                <a:ext uri="{FF2B5EF4-FFF2-40B4-BE49-F238E27FC236}">
                  <a16:creationId xmlns:a16="http://schemas.microsoft.com/office/drawing/2014/main" id="{EAC20A86-A95E-4688-9445-C08866BA71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9" y="2345"/>
              <a:ext cx="0" cy="4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" name="Line 57">
              <a:extLst>
                <a:ext uri="{FF2B5EF4-FFF2-40B4-BE49-F238E27FC236}">
                  <a16:creationId xmlns:a16="http://schemas.microsoft.com/office/drawing/2014/main" id="{860F2EB0-BEF6-402F-BA5B-9378CB4C0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" y="2345"/>
              <a:ext cx="12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7" name="Line 58">
              <a:extLst>
                <a:ext uri="{FF2B5EF4-FFF2-40B4-BE49-F238E27FC236}">
                  <a16:creationId xmlns:a16="http://schemas.microsoft.com/office/drawing/2014/main" id="{5FF60C8B-AE17-461F-8A56-5CCB12CF43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5" y="2212"/>
              <a:ext cx="425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" name="Line 59">
              <a:extLst>
                <a:ext uri="{FF2B5EF4-FFF2-40B4-BE49-F238E27FC236}">
                  <a16:creationId xmlns:a16="http://schemas.microsoft.com/office/drawing/2014/main" id="{A8238262-B359-49EA-9A9A-06217187C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2365"/>
              <a:ext cx="1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" name="Line 60">
              <a:extLst>
                <a:ext uri="{FF2B5EF4-FFF2-40B4-BE49-F238E27FC236}">
                  <a16:creationId xmlns:a16="http://schemas.microsoft.com/office/drawing/2014/main" id="{B9147E24-D0B2-497F-94E4-4640429106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5" y="2630"/>
              <a:ext cx="425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" name="Line 61">
              <a:extLst>
                <a:ext uri="{FF2B5EF4-FFF2-40B4-BE49-F238E27FC236}">
                  <a16:creationId xmlns:a16="http://schemas.microsoft.com/office/drawing/2014/main" id="{340EF192-B373-4F27-BECB-80AA6F9069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5" y="2561"/>
              <a:ext cx="1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" name="Line 62">
              <a:extLst>
                <a:ext uri="{FF2B5EF4-FFF2-40B4-BE49-F238E27FC236}">
                  <a16:creationId xmlns:a16="http://schemas.microsoft.com/office/drawing/2014/main" id="{24B39B1B-C916-47C1-AC7C-E0AAB13207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5" y="2491"/>
              <a:ext cx="56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" name="Line 63">
              <a:extLst>
                <a:ext uri="{FF2B5EF4-FFF2-40B4-BE49-F238E27FC236}">
                  <a16:creationId xmlns:a16="http://schemas.microsoft.com/office/drawing/2014/main" id="{57EE0F30-130B-476D-8CC9-0643BEACE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5" y="2407"/>
              <a:ext cx="56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" name="Line 64">
              <a:extLst>
                <a:ext uri="{FF2B5EF4-FFF2-40B4-BE49-F238E27FC236}">
                  <a16:creationId xmlns:a16="http://schemas.microsoft.com/office/drawing/2014/main" id="{DF9159F3-365E-4BC1-9D2A-2234A7D006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5" y="2212"/>
              <a:ext cx="1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" name="Text Box 65">
              <a:extLst>
                <a:ext uri="{FF2B5EF4-FFF2-40B4-BE49-F238E27FC236}">
                  <a16:creationId xmlns:a16="http://schemas.microsoft.com/office/drawing/2014/main" id="{5F65DFE0-B9DA-4BB5-95BA-F510A0286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2435"/>
              <a:ext cx="327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Add</a:t>
              </a:r>
            </a:p>
          </p:txBody>
        </p:sp>
        <p:sp>
          <p:nvSpPr>
            <p:cNvPr id="26" name="Line 66">
              <a:extLst>
                <a:ext uri="{FF2B5EF4-FFF2-40B4-BE49-F238E27FC236}">
                  <a16:creationId xmlns:a16="http://schemas.microsoft.com/office/drawing/2014/main" id="{480DEA08-37C4-43D2-A057-DEF7C0C312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8" y="2637"/>
              <a:ext cx="1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" name="Line 67">
              <a:extLst>
                <a:ext uri="{FF2B5EF4-FFF2-40B4-BE49-F238E27FC236}">
                  <a16:creationId xmlns:a16="http://schemas.microsoft.com/office/drawing/2014/main" id="{D84DAF8E-F304-421A-9BFB-7DA1EBD15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1" y="2491"/>
              <a:ext cx="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8" name="Line 68">
              <a:extLst>
                <a:ext uri="{FF2B5EF4-FFF2-40B4-BE49-F238E27FC236}">
                  <a16:creationId xmlns:a16="http://schemas.microsoft.com/office/drawing/2014/main" id="{73FFAAB9-CF46-4FF9-94AE-1DD872FEC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8" y="2111"/>
              <a:ext cx="0" cy="3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" name="Line 69">
              <a:extLst>
                <a:ext uri="{FF2B5EF4-FFF2-40B4-BE49-F238E27FC236}">
                  <a16:creationId xmlns:a16="http://schemas.microsoft.com/office/drawing/2014/main" id="{DF779DB8-E403-45AB-80E9-801B3F269A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" y="2111"/>
              <a:ext cx="22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" name="Line 70">
              <a:extLst>
                <a:ext uri="{FF2B5EF4-FFF2-40B4-BE49-F238E27FC236}">
                  <a16:creationId xmlns:a16="http://schemas.microsoft.com/office/drawing/2014/main" id="{1A64F101-90A8-41B2-9AD8-4A184DECE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" y="2111"/>
              <a:ext cx="0" cy="6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" name="Line 71">
              <a:extLst>
                <a:ext uri="{FF2B5EF4-FFF2-40B4-BE49-F238E27FC236}">
                  <a16:creationId xmlns:a16="http://schemas.microsoft.com/office/drawing/2014/main" id="{6104A82D-7ACC-4F46-BFB2-C1B4848EE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" y="2797"/>
              <a:ext cx="1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2" name="Text Box 72">
              <a:extLst>
                <a:ext uri="{FF2B5EF4-FFF2-40B4-BE49-F238E27FC236}">
                  <a16:creationId xmlns:a16="http://schemas.microsoft.com/office/drawing/2014/main" id="{69D90917-5664-4FF5-AA2C-1D8F04DA2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" y="2726"/>
              <a:ext cx="255" cy="17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latin typeface="Verdana" pitchFamily="34" charset="0"/>
                </a:rPr>
                <a:t>PC</a:t>
              </a:r>
            </a:p>
          </p:txBody>
        </p:sp>
        <p:sp>
          <p:nvSpPr>
            <p:cNvPr id="33" name="Text Box 73">
              <a:extLst>
                <a:ext uri="{FF2B5EF4-FFF2-40B4-BE49-F238E27FC236}">
                  <a16:creationId xmlns:a16="http://schemas.microsoft.com/office/drawing/2014/main" id="{B85BAADF-FD12-4D7E-ABCF-72FB8A931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7" y="2561"/>
              <a:ext cx="151" cy="1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4</a:t>
              </a:r>
            </a:p>
          </p:txBody>
        </p:sp>
        <p:sp>
          <p:nvSpPr>
            <p:cNvPr id="34" name="Line 74">
              <a:extLst>
                <a:ext uri="{FF2B5EF4-FFF2-40B4-BE49-F238E27FC236}">
                  <a16:creationId xmlns:a16="http://schemas.microsoft.com/office/drawing/2014/main" id="{6755BE52-9472-4C4E-A8F8-D83156867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9" y="3092"/>
              <a:ext cx="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5" name="Text Box 75">
              <a:extLst>
                <a:ext uri="{FF2B5EF4-FFF2-40B4-BE49-F238E27FC236}">
                  <a16:creationId xmlns:a16="http://schemas.microsoft.com/office/drawing/2014/main" id="{A6893EA9-C659-4A1D-84DC-4EB3596D5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742"/>
              <a:ext cx="468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address</a:t>
              </a:r>
            </a:p>
          </p:txBody>
        </p:sp>
        <p:sp>
          <p:nvSpPr>
            <p:cNvPr id="36" name="Text Box 76">
              <a:extLst>
                <a:ext uri="{FF2B5EF4-FFF2-40B4-BE49-F238E27FC236}">
                  <a16:creationId xmlns:a16="http://schemas.microsoft.com/office/drawing/2014/main" id="{9DE36EC8-FE9D-4C91-890C-E621C5DDC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" y="3023"/>
              <a:ext cx="619" cy="1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37" name="Text Box 77">
              <a:extLst>
                <a:ext uri="{FF2B5EF4-FFF2-40B4-BE49-F238E27FC236}">
                  <a16:creationId xmlns:a16="http://schemas.microsoft.com/office/drawing/2014/main" id="{EE1E47CF-7472-4BE5-90A6-F3D152FCD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" y="3171"/>
              <a:ext cx="720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>
                  <a:latin typeface="Verdana" pitchFamily="34" charset="0"/>
                </a:rPr>
                <a:t>memory</a:t>
              </a:r>
            </a:p>
          </p:txBody>
        </p:sp>
        <p:sp>
          <p:nvSpPr>
            <p:cNvPr id="38" name="Oval 78">
              <a:extLst>
                <a:ext uri="{FF2B5EF4-FFF2-40B4-BE49-F238E27FC236}">
                  <a16:creationId xmlns:a16="http://schemas.microsoft.com/office/drawing/2014/main" id="{C34751ED-B8BA-468C-A38F-174492A61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" y="2758"/>
              <a:ext cx="71" cy="78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Text Box 79">
              <a:extLst>
                <a:ext uri="{FF2B5EF4-FFF2-40B4-BE49-F238E27FC236}">
                  <a16:creationId xmlns:a16="http://schemas.microsoft.com/office/drawing/2014/main" id="{CB980779-584A-40EA-B504-234443A26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841"/>
              <a:ext cx="236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In</a:t>
              </a:r>
            </a:p>
          </p:txBody>
        </p:sp>
      </p:grpSp>
      <p:grpSp>
        <p:nvGrpSpPr>
          <p:cNvPr id="40" name="Group 115">
            <a:extLst>
              <a:ext uri="{FF2B5EF4-FFF2-40B4-BE49-F238E27FC236}">
                <a16:creationId xmlns:a16="http://schemas.microsoft.com/office/drawing/2014/main" id="{3B336475-A994-44BF-B126-F3663F3EE81D}"/>
              </a:ext>
            </a:extLst>
          </p:cNvPr>
          <p:cNvGrpSpPr>
            <a:grpSpLocks/>
          </p:cNvGrpSpPr>
          <p:nvPr/>
        </p:nvGrpSpPr>
        <p:grpSpPr bwMode="auto">
          <a:xfrm>
            <a:off x="3980774" y="4645014"/>
            <a:ext cx="4897438" cy="1447800"/>
            <a:chOff x="1987" y="2736"/>
            <a:chExt cx="3757" cy="1241"/>
          </a:xfrm>
        </p:grpSpPr>
        <p:sp>
          <p:nvSpPr>
            <p:cNvPr id="41" name="Line 81">
              <a:extLst>
                <a:ext uri="{FF2B5EF4-FFF2-40B4-BE49-F238E27FC236}">
                  <a16:creationId xmlns:a16="http://schemas.microsoft.com/office/drawing/2014/main" id="{84CAC738-0583-44DF-B253-3EA0522D8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3324"/>
              <a:ext cx="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2" name="Line 82">
              <a:extLst>
                <a:ext uri="{FF2B5EF4-FFF2-40B4-BE49-F238E27FC236}">
                  <a16:creationId xmlns:a16="http://schemas.microsoft.com/office/drawing/2014/main" id="{913FE217-8841-42BB-A06B-FD5D37BD88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4" y="3120"/>
              <a:ext cx="0" cy="20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" name="Line 83">
              <a:extLst>
                <a:ext uri="{FF2B5EF4-FFF2-40B4-BE49-F238E27FC236}">
                  <a16:creationId xmlns:a16="http://schemas.microsoft.com/office/drawing/2014/main" id="{84C546B3-7835-46E6-9BC4-2E010901A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4" y="3120"/>
              <a:ext cx="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4" name="Line 84">
              <a:extLst>
                <a:ext uri="{FF2B5EF4-FFF2-40B4-BE49-F238E27FC236}">
                  <a16:creationId xmlns:a16="http://schemas.microsoft.com/office/drawing/2014/main" id="{E21C92EB-47AC-4030-B68A-97AF5EAE70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3" y="3120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5" name="Line 85">
              <a:extLst>
                <a:ext uri="{FF2B5EF4-FFF2-40B4-BE49-F238E27FC236}">
                  <a16:creationId xmlns:a16="http://schemas.microsoft.com/office/drawing/2014/main" id="{51B28613-4612-4333-8853-BBC585DBC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3" y="3324"/>
              <a:ext cx="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6" name="Line 86">
              <a:extLst>
                <a:ext uri="{FF2B5EF4-FFF2-40B4-BE49-F238E27FC236}">
                  <a16:creationId xmlns:a16="http://schemas.microsoft.com/office/drawing/2014/main" id="{A71420D8-CCBA-4D99-9383-B1CFED49B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1" y="3120"/>
              <a:ext cx="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7" name="Line 87">
              <a:extLst>
                <a:ext uri="{FF2B5EF4-FFF2-40B4-BE49-F238E27FC236}">
                  <a16:creationId xmlns:a16="http://schemas.microsoft.com/office/drawing/2014/main" id="{121F2595-D26D-4495-841E-AF52A17F36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1" y="3120"/>
              <a:ext cx="0" cy="20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8" name="Line 88">
              <a:extLst>
                <a:ext uri="{FF2B5EF4-FFF2-40B4-BE49-F238E27FC236}">
                  <a16:creationId xmlns:a16="http://schemas.microsoft.com/office/drawing/2014/main" id="{0FF99812-28C1-425A-8AA3-346DE4353C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9" y="3120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9" name="Line 89">
              <a:extLst>
                <a:ext uri="{FF2B5EF4-FFF2-40B4-BE49-F238E27FC236}">
                  <a16:creationId xmlns:a16="http://schemas.microsoft.com/office/drawing/2014/main" id="{ABC841A4-43C0-4373-9C47-BEB173083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3324"/>
              <a:ext cx="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0" name="Line 90">
              <a:extLst>
                <a:ext uri="{FF2B5EF4-FFF2-40B4-BE49-F238E27FC236}">
                  <a16:creationId xmlns:a16="http://schemas.microsoft.com/office/drawing/2014/main" id="{1D14FC56-A3CB-420A-AADE-34927EB13A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7" y="3120"/>
              <a:ext cx="0" cy="20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" name="Line 91">
              <a:extLst>
                <a:ext uri="{FF2B5EF4-FFF2-40B4-BE49-F238E27FC236}">
                  <a16:creationId xmlns:a16="http://schemas.microsoft.com/office/drawing/2014/main" id="{0AABA099-30ED-4D95-8E72-9B61A7E67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120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2" name="Text Box 92">
              <a:extLst>
                <a:ext uri="{FF2B5EF4-FFF2-40B4-BE49-F238E27FC236}">
                  <a16:creationId xmlns:a16="http://schemas.microsoft.com/office/drawing/2014/main" id="{3EEAF852-0E16-4E66-AED0-C7C13C4EC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1" y="3034"/>
              <a:ext cx="2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Verdana" pitchFamily="34" charset="0"/>
                </a:rPr>
                <a:t>Clk</a:t>
              </a:r>
            </a:p>
          </p:txBody>
        </p:sp>
        <p:sp>
          <p:nvSpPr>
            <p:cNvPr id="53" name="Line 93">
              <a:extLst>
                <a:ext uri="{FF2B5EF4-FFF2-40B4-BE49-F238E27FC236}">
                  <a16:creationId xmlns:a16="http://schemas.microsoft.com/office/drawing/2014/main" id="{EAC143D7-DA99-47DA-B9C3-DD9DD4844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2" y="2928"/>
              <a:ext cx="31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4" name="Text Box 94">
              <a:extLst>
                <a:ext uri="{FF2B5EF4-FFF2-40B4-BE49-F238E27FC236}">
                  <a16:creationId xmlns:a16="http://schemas.microsoft.com/office/drawing/2014/main" id="{CE6B91CA-06C3-4EDD-A42A-A21D71A65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736"/>
              <a:ext cx="39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Verdana" pitchFamily="34" charset="0"/>
                </a:rPr>
                <a:t>Time</a:t>
              </a:r>
            </a:p>
          </p:txBody>
        </p:sp>
        <p:sp>
          <p:nvSpPr>
            <p:cNvPr id="55" name="Text Box 99">
              <a:extLst>
                <a:ext uri="{FF2B5EF4-FFF2-40B4-BE49-F238E27FC236}">
                  <a16:creationId xmlns:a16="http://schemas.microsoft.com/office/drawing/2014/main" id="{0488AADC-E2E8-4A63-AD4E-E1BECB6D6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3490"/>
              <a:ext cx="255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PC</a:t>
              </a:r>
            </a:p>
          </p:txBody>
        </p:sp>
        <p:grpSp>
          <p:nvGrpSpPr>
            <p:cNvPr id="56" name="Group 114">
              <a:extLst>
                <a:ext uri="{FF2B5EF4-FFF2-40B4-BE49-F238E27FC236}">
                  <a16:creationId xmlns:a16="http://schemas.microsoft.com/office/drawing/2014/main" id="{8DC3C15C-A929-4128-847C-DEE68146AE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" y="3434"/>
              <a:ext cx="3432" cy="229"/>
              <a:chOff x="2312" y="3434"/>
              <a:chExt cx="3432" cy="229"/>
            </a:xfrm>
          </p:grpSpPr>
          <p:sp>
            <p:nvSpPr>
              <p:cNvPr id="67" name="AutoShape 95">
                <a:extLst>
                  <a:ext uri="{FF2B5EF4-FFF2-40B4-BE49-F238E27FC236}">
                    <a16:creationId xmlns:a16="http://schemas.microsoft.com/office/drawing/2014/main" id="{98DB32B4-4A59-4DC9-901B-165898E0B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3446"/>
                <a:ext cx="349" cy="217"/>
              </a:xfrm>
              <a:prstGeom prst="flowChartTerminator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AutoShape 96">
                <a:extLst>
                  <a:ext uri="{FF2B5EF4-FFF2-40B4-BE49-F238E27FC236}">
                    <a16:creationId xmlns:a16="http://schemas.microsoft.com/office/drawing/2014/main" id="{C63C038E-D587-451D-82C8-7AA2BA16E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" y="3446"/>
                <a:ext cx="1039" cy="217"/>
              </a:xfrm>
              <a:prstGeom prst="flowChartTermina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AutoShape 97">
                <a:extLst>
                  <a:ext uri="{FF2B5EF4-FFF2-40B4-BE49-F238E27FC236}">
                    <a16:creationId xmlns:a16="http://schemas.microsoft.com/office/drawing/2014/main" id="{742469F2-0754-427C-91CA-84A999256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3446"/>
                <a:ext cx="1007" cy="217"/>
              </a:xfrm>
              <a:prstGeom prst="flowChartTerminator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AutoShape 98">
                <a:extLst>
                  <a:ext uri="{FF2B5EF4-FFF2-40B4-BE49-F238E27FC236}">
                    <a16:creationId xmlns:a16="http://schemas.microsoft.com/office/drawing/2014/main" id="{0A61CDE6-259D-4754-BDA6-7198E8847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7" y="3434"/>
                <a:ext cx="1037" cy="217"/>
              </a:xfrm>
              <a:prstGeom prst="flowChartTermina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Text Box 100">
                <a:extLst>
                  <a:ext uri="{FF2B5EF4-FFF2-40B4-BE49-F238E27FC236}">
                    <a16:creationId xmlns:a16="http://schemas.microsoft.com/office/drawing/2014/main" id="{568ADC2A-BA56-4D6A-979D-8496F99B2E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7" y="3456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100</a:t>
                </a:r>
              </a:p>
            </p:txBody>
          </p:sp>
          <p:sp>
            <p:nvSpPr>
              <p:cNvPr id="74" name="Text Box 101">
                <a:extLst>
                  <a:ext uri="{FF2B5EF4-FFF2-40B4-BE49-F238E27FC236}">
                    <a16:creationId xmlns:a16="http://schemas.microsoft.com/office/drawing/2014/main" id="{B32B1B2E-C001-4269-B998-B79CC75C55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3" y="3456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104</a:t>
                </a:r>
              </a:p>
            </p:txBody>
          </p:sp>
          <p:sp>
            <p:nvSpPr>
              <p:cNvPr id="75" name="Text Box 102">
                <a:extLst>
                  <a:ext uri="{FF2B5EF4-FFF2-40B4-BE49-F238E27FC236}">
                    <a16:creationId xmlns:a16="http://schemas.microsoft.com/office/drawing/2014/main" id="{3889D810-900C-4EF8-9AB9-9E77299A65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0" y="3456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108</a:t>
                </a:r>
              </a:p>
            </p:txBody>
          </p:sp>
          <p:sp>
            <p:nvSpPr>
              <p:cNvPr id="76" name="Text Box 103">
                <a:extLst>
                  <a:ext uri="{FF2B5EF4-FFF2-40B4-BE49-F238E27FC236}">
                    <a16:creationId xmlns:a16="http://schemas.microsoft.com/office/drawing/2014/main" id="{4F2006ED-7EFD-423E-9A7A-B90158D8E1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8" y="3456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112</a:t>
                </a:r>
              </a:p>
            </p:txBody>
          </p:sp>
        </p:grpSp>
        <p:sp>
          <p:nvSpPr>
            <p:cNvPr id="57" name="Text Box 104">
              <a:extLst>
                <a:ext uri="{FF2B5EF4-FFF2-40B4-BE49-F238E27FC236}">
                  <a16:creationId xmlns:a16="http://schemas.microsoft.com/office/drawing/2014/main" id="{B7A00EBF-7397-4462-BA6A-16AD0ADBD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3757"/>
              <a:ext cx="236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In</a:t>
              </a:r>
            </a:p>
          </p:txBody>
        </p:sp>
        <p:grpSp>
          <p:nvGrpSpPr>
            <p:cNvPr id="58" name="Group 113">
              <a:extLst>
                <a:ext uri="{FF2B5EF4-FFF2-40B4-BE49-F238E27FC236}">
                  <a16:creationId xmlns:a16="http://schemas.microsoft.com/office/drawing/2014/main" id="{508B7B1F-3E83-45E2-8022-D74946144D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" y="3757"/>
              <a:ext cx="3432" cy="220"/>
              <a:chOff x="2312" y="3757"/>
              <a:chExt cx="3432" cy="220"/>
            </a:xfrm>
          </p:grpSpPr>
          <p:sp>
            <p:nvSpPr>
              <p:cNvPr id="59" name="AutoShape 105">
                <a:extLst>
                  <a:ext uri="{FF2B5EF4-FFF2-40B4-BE49-F238E27FC236}">
                    <a16:creationId xmlns:a16="http://schemas.microsoft.com/office/drawing/2014/main" id="{2190C078-85D8-4A43-A535-C4FBBFF5B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3757"/>
                <a:ext cx="471" cy="217"/>
              </a:xfrm>
              <a:prstGeom prst="flowChartTerminator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AutoShape 106">
                <a:extLst>
                  <a:ext uri="{FF2B5EF4-FFF2-40B4-BE49-F238E27FC236}">
                    <a16:creationId xmlns:a16="http://schemas.microsoft.com/office/drawing/2014/main" id="{11690A06-A402-4737-BB69-F60E193C7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760"/>
                <a:ext cx="1039" cy="217"/>
              </a:xfrm>
              <a:prstGeom prst="flowChartTermina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AutoShape 107">
                <a:extLst>
                  <a:ext uri="{FF2B5EF4-FFF2-40B4-BE49-F238E27FC236}">
                    <a16:creationId xmlns:a16="http://schemas.microsoft.com/office/drawing/2014/main" id="{C80D4FCE-0863-4487-A25F-ECCFBBAB8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2" y="3757"/>
                <a:ext cx="1007" cy="217"/>
              </a:xfrm>
              <a:prstGeom prst="flowChartTerminator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AutoShape 108">
                <a:extLst>
                  <a:ext uri="{FF2B5EF4-FFF2-40B4-BE49-F238E27FC236}">
                    <a16:creationId xmlns:a16="http://schemas.microsoft.com/office/drawing/2014/main" id="{5AB8774D-DE28-4D32-A5A0-0510FED5A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9" y="3757"/>
                <a:ext cx="915" cy="217"/>
              </a:xfrm>
              <a:prstGeom prst="flowChartTermina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Text Box 109">
                <a:extLst>
                  <a:ext uri="{FF2B5EF4-FFF2-40B4-BE49-F238E27FC236}">
                    <a16:creationId xmlns:a16="http://schemas.microsoft.com/office/drawing/2014/main" id="{CDE04FD2-ABD8-48AB-BF8C-C08ADF9461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2" y="3780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104</a:t>
                </a:r>
              </a:p>
            </p:txBody>
          </p:sp>
          <p:sp>
            <p:nvSpPr>
              <p:cNvPr id="64" name="Text Box 110">
                <a:extLst>
                  <a:ext uri="{FF2B5EF4-FFF2-40B4-BE49-F238E27FC236}">
                    <a16:creationId xmlns:a16="http://schemas.microsoft.com/office/drawing/2014/main" id="{38F88C8A-464E-480D-A97F-19C16A43E7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3" y="3780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108</a:t>
                </a:r>
              </a:p>
            </p:txBody>
          </p:sp>
          <p:sp>
            <p:nvSpPr>
              <p:cNvPr id="65" name="Text Box 111">
                <a:extLst>
                  <a:ext uri="{FF2B5EF4-FFF2-40B4-BE49-F238E27FC236}">
                    <a16:creationId xmlns:a16="http://schemas.microsoft.com/office/drawing/2014/main" id="{AD6D9C2B-CDC0-49E4-AF85-13C62FFEB2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3780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112</a:t>
                </a:r>
              </a:p>
            </p:txBody>
          </p:sp>
          <p:sp>
            <p:nvSpPr>
              <p:cNvPr id="66" name="Text Box 112">
                <a:extLst>
                  <a:ext uri="{FF2B5EF4-FFF2-40B4-BE49-F238E27FC236}">
                    <a16:creationId xmlns:a16="http://schemas.microsoft.com/office/drawing/2014/main" id="{A0D08023-9E38-4ECB-8530-28C9D5E3DB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3781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116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52056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</a:t>
            </a:r>
            <a:r>
              <a:rPr lang="en-SG" sz="3600" b="1" dirty="0">
                <a:solidFill>
                  <a:srgbClr val="0000FF"/>
                </a:solidFill>
              </a:rPr>
              <a:t>Decode Stage</a:t>
            </a:r>
            <a:r>
              <a:rPr lang="en-SG" sz="3600" dirty="0">
                <a:solidFill>
                  <a:srgbClr val="0000FF"/>
                </a:solidFill>
              </a:rPr>
              <a:t>: Requirements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107DE22-DF33-415F-A1C2-72D186DFA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4515"/>
            <a:ext cx="8229600" cy="4656410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 </a:t>
            </a:r>
            <a:r>
              <a:rPr lang="en-US" b="1" dirty="0">
                <a:solidFill>
                  <a:srgbClr val="C00000"/>
                </a:solidFill>
              </a:rPr>
              <a:t>Decode Stage</a:t>
            </a:r>
            <a:r>
              <a:rPr lang="en-US" dirty="0"/>
              <a:t>: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Gather data from the instruction fields:</a:t>
            </a:r>
          </a:p>
          <a:p>
            <a:pPr marL="901700" lvl="1" indent="-271463">
              <a:buFont typeface="+mj-lt"/>
              <a:buAutoNum type="arabicPeriod"/>
            </a:pPr>
            <a:r>
              <a:rPr lang="en-US" dirty="0"/>
              <a:t>Read the </a:t>
            </a:r>
            <a:r>
              <a:rPr lang="en-US" b="1" dirty="0" err="1">
                <a:solidFill>
                  <a:srgbClr val="006600"/>
                </a:solidFill>
              </a:rPr>
              <a:t>opcode</a:t>
            </a:r>
            <a:r>
              <a:rPr lang="en-US" dirty="0"/>
              <a:t> to determine instruction type and field lengths</a:t>
            </a:r>
          </a:p>
          <a:p>
            <a:pPr marL="901700" lvl="1" indent="-271463">
              <a:buFont typeface="+mj-lt"/>
              <a:buAutoNum type="arabicPeriod"/>
            </a:pPr>
            <a:r>
              <a:rPr lang="en-US" dirty="0"/>
              <a:t>Read data from all necessary registers</a:t>
            </a:r>
          </a:p>
          <a:p>
            <a:pPr marL="1074738" lvl="2" indent="-173038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Can be two (e.g.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/>
              <a:t>), one (e.g.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dirty="0"/>
              <a:t>) or zero (e.g.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dirty="0"/>
              <a:t>)</a:t>
            </a:r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Input from previous stage (</a:t>
            </a:r>
            <a:r>
              <a:rPr lang="en-US" b="1" dirty="0"/>
              <a:t>Fetch</a:t>
            </a:r>
            <a:r>
              <a:rPr lang="en-US" dirty="0"/>
              <a:t>):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 to be executed</a:t>
            </a:r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Output to the next stage (</a:t>
            </a:r>
            <a:r>
              <a:rPr lang="en-US" b="1" dirty="0"/>
              <a:t>ALU</a:t>
            </a:r>
            <a:r>
              <a:rPr lang="en-US" dirty="0"/>
              <a:t>):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Operation and the necessary operands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7109B-9727-40D0-937C-1B3098BDF201}"/>
              </a:ext>
            </a:extLst>
          </p:cNvPr>
          <p:cNvSpPr txBox="1"/>
          <p:nvPr/>
        </p:nvSpPr>
        <p:spPr>
          <a:xfrm>
            <a:off x="7331676" y="484913"/>
            <a:ext cx="1659924" cy="1477328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Fetch</a:t>
            </a:r>
          </a:p>
          <a:p>
            <a:pPr marL="342900" indent="-342900">
              <a:buAutoNum type="arabicPeriod"/>
            </a:pPr>
            <a:r>
              <a:rPr lang="en-SG" b="1" dirty="0">
                <a:solidFill>
                  <a:srgbClr val="C00000"/>
                </a:solidFill>
              </a:rPr>
              <a:t>Decode</a:t>
            </a:r>
          </a:p>
          <a:p>
            <a:pPr marL="342900" indent="-342900">
              <a:buAutoNum type="arabicPeriod"/>
            </a:pPr>
            <a:r>
              <a:rPr lang="en-SG" dirty="0"/>
              <a:t>ALU</a:t>
            </a:r>
          </a:p>
          <a:p>
            <a:pPr marL="342900" indent="-342900">
              <a:buAutoNum type="arabicPeriod"/>
            </a:pPr>
            <a:r>
              <a:rPr lang="en-SG" dirty="0"/>
              <a:t>Memory</a:t>
            </a:r>
          </a:p>
          <a:p>
            <a:pPr marL="342900" indent="-342900">
              <a:buAutoNum type="arabicPeriod"/>
            </a:pPr>
            <a:r>
              <a:rPr lang="en-SG" dirty="0" err="1"/>
              <a:t>RegWrite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3791793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</a:t>
            </a:r>
            <a:r>
              <a:rPr lang="en-SG" sz="3600" b="1" dirty="0">
                <a:solidFill>
                  <a:srgbClr val="0000FF"/>
                </a:solidFill>
              </a:rPr>
              <a:t>Decode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FBCD08-E19F-479B-AC5E-5C06B55B879D}"/>
              </a:ext>
            </a:extLst>
          </p:cNvPr>
          <p:cNvSpPr/>
          <p:nvPr/>
        </p:nvSpPr>
        <p:spPr>
          <a:xfrm>
            <a:off x="834081" y="1758778"/>
            <a:ext cx="609600" cy="220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Fetch Stage</a:t>
            </a:r>
          </a:p>
        </p:txBody>
      </p:sp>
      <p:sp>
        <p:nvSpPr>
          <p:cNvPr id="31" name="Right Arrow 7">
            <a:extLst>
              <a:ext uri="{FF2B5EF4-FFF2-40B4-BE49-F238E27FC236}">
                <a16:creationId xmlns:a16="http://schemas.microsoft.com/office/drawing/2014/main" id="{2AF31EE3-FCAC-4917-A92F-43A6776C698E}"/>
              </a:ext>
            </a:extLst>
          </p:cNvPr>
          <p:cNvSpPr/>
          <p:nvPr/>
        </p:nvSpPr>
        <p:spPr>
          <a:xfrm>
            <a:off x="1367481" y="2292178"/>
            <a:ext cx="1371600" cy="609600"/>
          </a:xfrm>
          <a:prstGeom prst="rightArrow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Inst.</a:t>
            </a:r>
          </a:p>
        </p:txBody>
      </p:sp>
      <p:sp>
        <p:nvSpPr>
          <p:cNvPr id="45" name="Text Box 33">
            <a:extLst>
              <a:ext uri="{FF2B5EF4-FFF2-40B4-BE49-F238E27FC236}">
                <a16:creationId xmlns:a16="http://schemas.microsoft.com/office/drawing/2014/main" id="{F2B547F9-A20D-4EF2-8FD0-4D82845C9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2129" y="1950885"/>
            <a:ext cx="58862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Verdana" pitchFamily="34" charset="0"/>
              </a:rPr>
              <a:t>Data</a:t>
            </a:r>
          </a:p>
        </p:txBody>
      </p:sp>
      <p:sp>
        <p:nvSpPr>
          <p:cNvPr id="46" name="Text Box 35">
            <a:extLst>
              <a:ext uri="{FF2B5EF4-FFF2-40B4-BE49-F238E27FC236}">
                <a16:creationId xmlns:a16="http://schemas.microsoft.com/office/drawing/2014/main" id="{4952BC4B-5DB0-4AEB-AE64-2D08FB903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4932" y="1471313"/>
            <a:ext cx="9621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Verdana" pitchFamily="34" charset="0"/>
              </a:rPr>
              <a:t>Register </a:t>
            </a:r>
          </a:p>
          <a:p>
            <a:pPr algn="ctr"/>
            <a:r>
              <a:rPr lang="en-US" sz="1200" b="1" dirty="0">
                <a:latin typeface="Verdana" pitchFamily="34" charset="0"/>
              </a:rPr>
              <a:t>numbers</a:t>
            </a:r>
            <a:endParaRPr lang="en-US" sz="1000" b="1" dirty="0">
              <a:latin typeface="Verdana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ED98A56-D6F9-4B58-A24A-3B586C453A71}"/>
              </a:ext>
            </a:extLst>
          </p:cNvPr>
          <p:cNvSpPr/>
          <p:nvPr/>
        </p:nvSpPr>
        <p:spPr>
          <a:xfrm>
            <a:off x="7739998" y="1739728"/>
            <a:ext cx="609600" cy="2209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006600"/>
                </a:solidFill>
              </a:rPr>
              <a:t>ALU Stage</a:t>
            </a:r>
          </a:p>
        </p:txBody>
      </p:sp>
      <p:sp>
        <p:nvSpPr>
          <p:cNvPr id="55" name="Right Arrow 38">
            <a:extLst>
              <a:ext uri="{FF2B5EF4-FFF2-40B4-BE49-F238E27FC236}">
                <a16:creationId xmlns:a16="http://schemas.microsoft.com/office/drawing/2014/main" id="{21F8BB95-C37F-4016-BCD8-7D11FA6E83CD}"/>
              </a:ext>
            </a:extLst>
          </p:cNvPr>
          <p:cNvSpPr/>
          <p:nvPr/>
        </p:nvSpPr>
        <p:spPr>
          <a:xfrm>
            <a:off x="6372242" y="2444578"/>
            <a:ext cx="1404277" cy="6096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Operands</a:t>
            </a:r>
          </a:p>
        </p:txBody>
      </p:sp>
      <p:sp>
        <p:nvSpPr>
          <p:cNvPr id="57" name="Line Callout 2 (Accent Bar) 41">
            <a:extLst>
              <a:ext uri="{FF2B5EF4-FFF2-40B4-BE49-F238E27FC236}">
                <a16:creationId xmlns:a16="http://schemas.microsoft.com/office/drawing/2014/main" id="{93DF88A3-9C7C-48D5-B5AA-0C79F6A05703}"/>
              </a:ext>
            </a:extLst>
          </p:cNvPr>
          <p:cNvSpPr/>
          <p:nvPr/>
        </p:nvSpPr>
        <p:spPr>
          <a:xfrm>
            <a:off x="5061575" y="4385825"/>
            <a:ext cx="2269267" cy="1036810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82920"/>
              <a:gd name="adj6" fmla="val -3060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Collection of registers, known as </a:t>
            </a:r>
            <a:r>
              <a:rPr lang="en-US" sz="2000" b="1" dirty="0">
                <a:solidFill>
                  <a:schemeClr val="tx1"/>
                </a:solidFill>
              </a:rPr>
              <a:t>register file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03F789-BD62-4207-BDC0-63E364CDAA1D}"/>
              </a:ext>
            </a:extLst>
          </p:cNvPr>
          <p:cNvGrpSpPr/>
          <p:nvPr/>
        </p:nvGrpSpPr>
        <p:grpSpPr>
          <a:xfrm>
            <a:off x="2902594" y="1911178"/>
            <a:ext cx="3384276" cy="1806575"/>
            <a:chOff x="2902594" y="1911178"/>
            <a:chExt cx="3384276" cy="1806575"/>
          </a:xfrm>
        </p:grpSpPr>
        <p:sp>
          <p:nvSpPr>
            <p:cNvPr id="32" name="Rectangle 15">
              <a:extLst>
                <a:ext uri="{FF2B5EF4-FFF2-40B4-BE49-F238E27FC236}">
                  <a16:creationId xmlns:a16="http://schemas.microsoft.com/office/drawing/2014/main" id="{6E6FB4DE-C8EB-43F0-B900-CFEB24074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144" y="1911178"/>
              <a:ext cx="1881188" cy="180657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Text Box 17">
              <a:extLst>
                <a:ext uri="{FF2B5EF4-FFF2-40B4-BE49-F238E27FC236}">
                  <a16:creationId xmlns:a16="http://schemas.microsoft.com/office/drawing/2014/main" id="{9D48089C-9E58-4FBE-A00C-8AB4A18C3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144" y="1977853"/>
              <a:ext cx="95571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r>
                <a:rPr lang="en-US" sz="11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34" name="Text Box 18">
              <a:extLst>
                <a:ext uri="{FF2B5EF4-FFF2-40B4-BE49-F238E27FC236}">
                  <a16:creationId xmlns:a16="http://schemas.microsoft.com/office/drawing/2014/main" id="{2732D6A2-048C-4AE3-BA54-D210BAF45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144" y="2423941"/>
              <a:ext cx="95571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r>
                <a:rPr lang="en-US" sz="1100" b="1" dirty="0">
                  <a:latin typeface="Verdana" pitchFamily="34" charset="0"/>
                </a:rPr>
                <a:t>register 2</a:t>
              </a:r>
              <a:endParaRPr lang="en-US" sz="1000" b="1" dirty="0">
                <a:latin typeface="Verdana" pitchFamily="34" charset="0"/>
              </a:endParaRPr>
            </a:p>
          </p:txBody>
        </p:sp>
        <p:sp>
          <p:nvSpPr>
            <p:cNvPr id="35" name="Text Box 19">
              <a:extLst>
                <a:ext uri="{FF2B5EF4-FFF2-40B4-BE49-F238E27FC236}">
                  <a16:creationId xmlns:a16="http://schemas.microsoft.com/office/drawing/2014/main" id="{E97462DE-7C44-4D49-AF5B-09B74C21C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144" y="2844628"/>
              <a:ext cx="80663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Write</a:t>
              </a:r>
            </a:p>
            <a:p>
              <a:r>
                <a:rPr lang="en-US" sz="1100" b="1" dirty="0">
                  <a:latin typeface="Verdana" pitchFamily="34" charset="0"/>
                </a:rPr>
                <a:t>register</a:t>
              </a:r>
              <a:endParaRPr lang="en-US" sz="1000" b="1" dirty="0">
                <a:latin typeface="Verdana" pitchFamily="34" charset="0"/>
              </a:endParaRPr>
            </a:p>
          </p:txBody>
        </p:sp>
        <p:sp>
          <p:nvSpPr>
            <p:cNvPr id="36" name="Text Box 21">
              <a:extLst>
                <a:ext uri="{FF2B5EF4-FFF2-40B4-BE49-F238E27FC236}">
                  <a16:creationId xmlns:a16="http://schemas.microsoft.com/office/drawing/2014/main" id="{3ADB558C-4DCF-429D-80BB-16DA2C901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1925" y="2035003"/>
              <a:ext cx="686406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100" b="1" dirty="0">
                  <a:latin typeface="Verdana" pitchFamily="34" charset="0"/>
                </a:rPr>
                <a:t>data 1</a:t>
              </a:r>
            </a:p>
          </p:txBody>
        </p:sp>
        <p:sp>
          <p:nvSpPr>
            <p:cNvPr id="37" name="Text Box 22">
              <a:extLst>
                <a:ext uri="{FF2B5EF4-FFF2-40B4-BE49-F238E27FC236}">
                  <a16:creationId xmlns:a16="http://schemas.microsoft.com/office/drawing/2014/main" id="{21352C96-D881-4247-BAB6-8ACF59F86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1925" y="3073228"/>
              <a:ext cx="686406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100" b="1" dirty="0">
                  <a:latin typeface="Verdana" pitchFamily="34" charset="0"/>
                </a:rPr>
                <a:t>data 2</a:t>
              </a:r>
              <a:endParaRPr lang="en-US" sz="1000" b="1" dirty="0">
                <a:latin typeface="Verdana" pitchFamily="34" charset="0"/>
              </a:endParaRPr>
            </a:p>
          </p:txBody>
        </p:sp>
        <p:sp>
          <p:nvSpPr>
            <p:cNvPr id="38" name="Line 24">
              <a:extLst>
                <a:ext uri="{FF2B5EF4-FFF2-40B4-BE49-F238E27FC236}">
                  <a16:creationId xmlns:a16="http://schemas.microsoft.com/office/drawing/2014/main" id="{2858A717-19FA-42F0-A5F9-3D4B46479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081" y="2228678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9" name="Line 25">
              <a:extLst>
                <a:ext uri="{FF2B5EF4-FFF2-40B4-BE49-F238E27FC236}">
                  <a16:creationId xmlns:a16="http://schemas.microsoft.com/office/drawing/2014/main" id="{259EB9F9-316E-4E88-BECA-C78205135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081" y="2612853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0" name="Line 26">
              <a:extLst>
                <a:ext uri="{FF2B5EF4-FFF2-40B4-BE49-F238E27FC236}">
                  <a16:creationId xmlns:a16="http://schemas.microsoft.com/office/drawing/2014/main" id="{C1C622EB-65C7-468E-B3CC-0D1B25B2F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081" y="3046241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275D594-4053-437B-B549-00BEFFE1879D}"/>
                </a:ext>
              </a:extLst>
            </p:cNvPr>
            <p:cNvGrpSpPr/>
            <p:nvPr/>
          </p:nvGrpSpPr>
          <p:grpSpPr>
            <a:xfrm>
              <a:off x="5628331" y="2236616"/>
              <a:ext cx="446123" cy="1057275"/>
              <a:chOff x="5480050" y="1773238"/>
              <a:chExt cx="500063" cy="1057275"/>
            </a:xfrm>
          </p:grpSpPr>
          <p:sp>
            <p:nvSpPr>
              <p:cNvPr id="42" name="Line 28">
                <a:extLst>
                  <a:ext uri="{FF2B5EF4-FFF2-40B4-BE49-F238E27FC236}">
                    <a16:creationId xmlns:a16="http://schemas.microsoft.com/office/drawing/2014/main" id="{DFE3271B-64FE-44BA-9893-240BABB7A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0050" y="1773238"/>
                <a:ext cx="5000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" name="Line 29">
                <a:extLst>
                  <a:ext uri="{FF2B5EF4-FFF2-40B4-BE49-F238E27FC236}">
                    <a16:creationId xmlns:a16="http://schemas.microsoft.com/office/drawing/2014/main" id="{2396A8A6-6828-4395-9A6D-494835B8C4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0050" y="2830513"/>
                <a:ext cx="5000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4" name="AutoShape 30">
              <a:extLst>
                <a:ext uri="{FF2B5EF4-FFF2-40B4-BE49-F238E27FC236}">
                  <a16:creationId xmlns:a16="http://schemas.microsoft.com/office/drawing/2014/main" id="{F45BA8BC-D86B-4520-93D3-032C7A4E3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594" y="1911178"/>
              <a:ext cx="192088" cy="1365250"/>
            </a:xfrm>
            <a:prstGeom prst="leftBrace">
              <a:avLst>
                <a:gd name="adj1" fmla="val 5922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Text Box 36">
              <a:extLst>
                <a:ext uri="{FF2B5EF4-FFF2-40B4-BE49-F238E27FC236}">
                  <a16:creationId xmlns:a16="http://schemas.microsoft.com/office/drawing/2014/main" id="{387EB393-733E-4209-AAE8-71815567E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3596" y="2520778"/>
              <a:ext cx="1099702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48" name="Line 37">
              <a:extLst>
                <a:ext uri="{FF2B5EF4-FFF2-40B4-BE49-F238E27FC236}">
                  <a16:creationId xmlns:a16="http://schemas.microsoft.com/office/drawing/2014/main" id="{A7F72507-E665-43A5-8F26-165B717FC4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2969" y="2142953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9" name="Line 38">
              <a:extLst>
                <a:ext uri="{FF2B5EF4-FFF2-40B4-BE49-F238E27FC236}">
                  <a16:creationId xmlns:a16="http://schemas.microsoft.com/office/drawing/2014/main" id="{214123C2-E081-4B7F-A81B-3769DD90A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2969" y="2527128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0" name="Line 39">
              <a:extLst>
                <a:ext uri="{FF2B5EF4-FFF2-40B4-BE49-F238E27FC236}">
                  <a16:creationId xmlns:a16="http://schemas.microsoft.com/office/drawing/2014/main" id="{2B5E78D6-0F55-4F76-9D9F-87B3E6EDE9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2969" y="2960516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" name="Text Box 40">
              <a:extLst>
                <a:ext uri="{FF2B5EF4-FFF2-40B4-BE49-F238E27FC236}">
                  <a16:creationId xmlns:a16="http://schemas.microsoft.com/office/drawing/2014/main" id="{82B78054-A577-4525-A421-E3B528055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5019" y="1987378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2" name="Text Box 41">
              <a:extLst>
                <a:ext uri="{FF2B5EF4-FFF2-40B4-BE49-F238E27FC236}">
                  <a16:creationId xmlns:a16="http://schemas.microsoft.com/office/drawing/2014/main" id="{59DB82A8-393B-4322-9EE9-2116968CF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856" y="2387428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3" name="Text Box 42">
              <a:extLst>
                <a:ext uri="{FF2B5EF4-FFF2-40B4-BE49-F238E27FC236}">
                  <a16:creationId xmlns:a16="http://schemas.microsoft.com/office/drawing/2014/main" id="{C0329C07-9805-4E49-8497-F214086BC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856" y="2844628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6" name="Right Brace 55">
              <a:extLst>
                <a:ext uri="{FF2B5EF4-FFF2-40B4-BE49-F238E27FC236}">
                  <a16:creationId xmlns:a16="http://schemas.microsoft.com/office/drawing/2014/main" id="{300F0A67-A3CD-4672-8475-922836CB7974}"/>
                </a:ext>
              </a:extLst>
            </p:cNvPr>
            <p:cNvSpPr/>
            <p:nvPr/>
          </p:nvSpPr>
          <p:spPr>
            <a:xfrm>
              <a:off x="5991389" y="2049677"/>
              <a:ext cx="295481" cy="1418535"/>
            </a:xfrm>
            <a:prstGeom prst="rightBrace">
              <a:avLst>
                <a:gd name="adj1" fmla="val 40765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48C9341-893B-4363-B1A7-BF690F76C495}"/>
                </a:ext>
              </a:extLst>
            </p:cNvPr>
            <p:cNvGrpSpPr/>
            <p:nvPr/>
          </p:nvGrpSpPr>
          <p:grpSpPr>
            <a:xfrm>
              <a:off x="5627505" y="2016942"/>
              <a:ext cx="367408" cy="298545"/>
              <a:chOff x="3168320" y="4474990"/>
              <a:chExt cx="367408" cy="298545"/>
            </a:xfrm>
          </p:grpSpPr>
          <p:sp>
            <p:nvSpPr>
              <p:cNvPr id="58" name="Text Box 40">
                <a:extLst>
                  <a:ext uri="{FF2B5EF4-FFF2-40B4-BE49-F238E27FC236}">
                    <a16:creationId xmlns:a16="http://schemas.microsoft.com/office/drawing/2014/main" id="{2FC1D12E-32E1-4C51-AF9A-36561BC13B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320" y="4474990"/>
                <a:ext cx="367408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59" name="Line 37">
                <a:extLst>
                  <a:ext uri="{FF2B5EF4-FFF2-40B4-BE49-F238E27FC236}">
                    <a16:creationId xmlns:a16="http://schemas.microsoft.com/office/drawing/2014/main" id="{9A44D424-4438-4A5A-9930-661E265C8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92338" y="4603672"/>
                <a:ext cx="115888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419D2DE-C91F-4328-AA30-68EB498EFB93}"/>
                </a:ext>
              </a:extLst>
            </p:cNvPr>
            <p:cNvGrpSpPr/>
            <p:nvPr/>
          </p:nvGrpSpPr>
          <p:grpSpPr>
            <a:xfrm>
              <a:off x="5627505" y="3082330"/>
              <a:ext cx="367408" cy="298545"/>
              <a:chOff x="3168320" y="4474990"/>
              <a:chExt cx="367408" cy="298545"/>
            </a:xfrm>
          </p:grpSpPr>
          <p:sp>
            <p:nvSpPr>
              <p:cNvPr id="61" name="Text Box 40">
                <a:extLst>
                  <a:ext uri="{FF2B5EF4-FFF2-40B4-BE49-F238E27FC236}">
                    <a16:creationId xmlns:a16="http://schemas.microsoft.com/office/drawing/2014/main" id="{F4C4E09E-1F9F-47A1-9F03-1420931B2E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320" y="4474990"/>
                <a:ext cx="367408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62" name="Line 37">
                <a:extLst>
                  <a:ext uri="{FF2B5EF4-FFF2-40B4-BE49-F238E27FC236}">
                    <a16:creationId xmlns:a16="http://schemas.microsoft.com/office/drawing/2014/main" id="{62469798-5FC7-47A9-AFAA-54ED6CFC1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92338" y="4603672"/>
                <a:ext cx="115888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27892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Element: </a:t>
            </a:r>
            <a:r>
              <a:rPr lang="en-SG" sz="3600" b="1" dirty="0">
                <a:solidFill>
                  <a:srgbClr val="0000FF"/>
                </a:solidFill>
              </a:rPr>
              <a:t>Register File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1173F3E-3B99-48BE-867D-0F13F53176F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02405"/>
            <a:ext cx="8544560" cy="3344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collection of 32 registers: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32-bit wide; can be read/written by specifying register number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Read at most two registers per instruction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Write at most one register per instruction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RegWrite</a:t>
            </a:r>
            <a:r>
              <a:rPr lang="en-US" dirty="0"/>
              <a:t> is a control signal to indicate: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Writing of register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1(True) = Write,  0 (False) = No Write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135003-6A3E-4C08-9872-F472050DEFDC}"/>
              </a:ext>
            </a:extLst>
          </p:cNvPr>
          <p:cNvGrpSpPr/>
          <p:nvPr/>
        </p:nvGrpSpPr>
        <p:grpSpPr>
          <a:xfrm>
            <a:off x="3414079" y="4323080"/>
            <a:ext cx="5192715" cy="2319339"/>
            <a:chOff x="3627439" y="3886200"/>
            <a:chExt cx="5192715" cy="2319339"/>
          </a:xfrm>
        </p:grpSpPr>
        <p:sp>
          <p:nvSpPr>
            <p:cNvPr id="42" name="Line 37">
              <a:extLst>
                <a:ext uri="{FF2B5EF4-FFF2-40B4-BE49-F238E27FC236}">
                  <a16:creationId xmlns:a16="http://schemas.microsoft.com/office/drawing/2014/main" id="{3227E8A3-9D38-4E07-9B5A-9EB665F561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77112" y="414655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" name="Line 37">
              <a:extLst>
                <a:ext uri="{FF2B5EF4-FFF2-40B4-BE49-F238E27FC236}">
                  <a16:creationId xmlns:a16="http://schemas.microsoft.com/office/drawing/2014/main" id="{66FB1D4B-2837-4A41-87AD-5304F6C6CB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77112" y="5184775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5" name="Text Box 40">
              <a:extLst>
                <a:ext uri="{FF2B5EF4-FFF2-40B4-BE49-F238E27FC236}">
                  <a16:creationId xmlns:a16="http://schemas.microsoft.com/office/drawing/2014/main" id="{E921F522-6FFE-4828-9054-09660F014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800" y="502920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6F494EF-9388-4573-ADEB-7564F6B81B53}"/>
                </a:ext>
              </a:extLst>
            </p:cNvPr>
            <p:cNvGrpSpPr/>
            <p:nvPr/>
          </p:nvGrpSpPr>
          <p:grpSpPr>
            <a:xfrm>
              <a:off x="3627439" y="3886200"/>
              <a:ext cx="5192715" cy="2319339"/>
              <a:chOff x="3627439" y="3886200"/>
              <a:chExt cx="5192715" cy="231933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C90FB22-E557-4C69-8F39-9E56B84681A4}"/>
                  </a:ext>
                </a:extLst>
              </p:cNvPr>
              <p:cNvGrpSpPr/>
              <p:nvPr/>
            </p:nvGrpSpPr>
            <p:grpSpPr>
              <a:xfrm>
                <a:off x="3627439" y="3886200"/>
                <a:ext cx="5192715" cy="2319339"/>
                <a:chOff x="3627439" y="3886200"/>
                <a:chExt cx="5192715" cy="2319339"/>
              </a:xfrm>
            </p:grpSpPr>
            <p:grpSp>
              <p:nvGrpSpPr>
                <p:cNvPr id="9" name="Group 44">
                  <a:extLst>
                    <a:ext uri="{FF2B5EF4-FFF2-40B4-BE49-F238E27FC236}">
                      <a16:creationId xmlns:a16="http://schemas.microsoft.com/office/drawing/2014/main" id="{32502337-8BD7-47CA-862C-8815F9A01E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27439" y="3886200"/>
                  <a:ext cx="5192715" cy="2319339"/>
                  <a:chOff x="2237" y="2400"/>
                  <a:chExt cx="3271" cy="1461"/>
                </a:xfrm>
              </p:grpSpPr>
              <p:sp>
                <p:nvSpPr>
                  <p:cNvPr id="10" name="Rectangle 15">
                    <a:extLst>
                      <a:ext uri="{FF2B5EF4-FFF2-40B4-BE49-F238E27FC236}">
                        <a16:creationId xmlns:a16="http://schemas.microsoft.com/office/drawing/2014/main" id="{C816BDFC-3597-449B-82B5-B7D62D7C6F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23" y="2400"/>
                    <a:ext cx="1185" cy="1138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" name="Line 16">
                    <a:extLst>
                      <a:ext uri="{FF2B5EF4-FFF2-40B4-BE49-F238E27FC236}">
                        <a16:creationId xmlns:a16="http://schemas.microsoft.com/office/drawing/2014/main" id="{9D96A58A-BA9E-462E-BB0C-4C37FCFB87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79" y="3538"/>
                    <a:ext cx="0" cy="16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" name="Text Box 17">
                    <a:extLst>
                      <a:ext uri="{FF2B5EF4-FFF2-40B4-BE49-F238E27FC236}">
                        <a16:creationId xmlns:a16="http://schemas.microsoft.com/office/drawing/2014/main" id="{6FC672C0-C105-4D0F-8232-3E13B2A4F14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3" y="2442"/>
                    <a:ext cx="602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>
                        <a:latin typeface="Verdana" pitchFamily="34" charset="0"/>
                      </a:rPr>
                      <a:t>Read</a:t>
                    </a:r>
                  </a:p>
                  <a:p>
                    <a:r>
                      <a:rPr lang="en-US" sz="1100" b="1" dirty="0">
                        <a:latin typeface="Verdana" pitchFamily="34" charset="0"/>
                      </a:rPr>
                      <a:t>register 1</a:t>
                    </a:r>
                    <a:endParaRPr lang="en-US" sz="1000" b="1" dirty="0">
                      <a:latin typeface="Verdana" pitchFamily="34" charset="0"/>
                    </a:endParaRPr>
                  </a:p>
                </p:txBody>
              </p:sp>
              <p:sp>
                <p:nvSpPr>
                  <p:cNvPr id="15" name="Text Box 18">
                    <a:extLst>
                      <a:ext uri="{FF2B5EF4-FFF2-40B4-BE49-F238E27FC236}">
                        <a16:creationId xmlns:a16="http://schemas.microsoft.com/office/drawing/2014/main" id="{9B633CDC-9AA8-49FA-9C11-CBD15409880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3" y="2723"/>
                    <a:ext cx="602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>
                        <a:latin typeface="Verdana" pitchFamily="34" charset="0"/>
                      </a:rPr>
                      <a:t>Read</a:t>
                    </a:r>
                  </a:p>
                  <a:p>
                    <a:r>
                      <a:rPr lang="en-US" sz="1100" b="1" dirty="0">
                        <a:latin typeface="Verdana" pitchFamily="34" charset="0"/>
                      </a:rPr>
                      <a:t>register 2</a:t>
                    </a:r>
                  </a:p>
                </p:txBody>
              </p:sp>
              <p:sp>
                <p:nvSpPr>
                  <p:cNvPr id="16" name="Text Box 19">
                    <a:extLst>
                      <a:ext uri="{FF2B5EF4-FFF2-40B4-BE49-F238E27FC236}">
                        <a16:creationId xmlns:a16="http://schemas.microsoft.com/office/drawing/2014/main" id="{D5307EFE-BAE1-4025-98C2-5E30F7820C6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3" y="2988"/>
                    <a:ext cx="508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>
                        <a:latin typeface="Verdana" pitchFamily="34" charset="0"/>
                      </a:rPr>
                      <a:t>Write</a:t>
                    </a:r>
                  </a:p>
                  <a:p>
                    <a:r>
                      <a:rPr lang="en-US" sz="1100" b="1" dirty="0">
                        <a:latin typeface="Verdana" pitchFamily="34" charset="0"/>
                      </a:rPr>
                      <a:t>register</a:t>
                    </a:r>
                  </a:p>
                </p:txBody>
              </p:sp>
              <p:sp>
                <p:nvSpPr>
                  <p:cNvPr id="17" name="Text Box 20">
                    <a:extLst>
                      <a:ext uri="{FF2B5EF4-FFF2-40B4-BE49-F238E27FC236}">
                        <a16:creationId xmlns:a16="http://schemas.microsoft.com/office/drawing/2014/main" id="{5E52E630-8D70-4D62-94E1-6A5A6088621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3" y="3276"/>
                    <a:ext cx="390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>
                        <a:latin typeface="Verdana" pitchFamily="34" charset="0"/>
                      </a:rPr>
                      <a:t>Write</a:t>
                    </a:r>
                  </a:p>
                  <a:p>
                    <a:r>
                      <a:rPr lang="en-US" sz="1100" b="1" dirty="0">
                        <a:latin typeface="Verdana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18" name="Text Box 21">
                    <a:extLst>
                      <a:ext uri="{FF2B5EF4-FFF2-40B4-BE49-F238E27FC236}">
                        <a16:creationId xmlns:a16="http://schemas.microsoft.com/office/drawing/2014/main" id="{3A3F0EE8-26B1-4683-8220-9D02D1E0866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76" y="2478"/>
                    <a:ext cx="432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100" b="1" dirty="0">
                        <a:latin typeface="Verdana" pitchFamily="34" charset="0"/>
                      </a:rPr>
                      <a:t>Read</a:t>
                    </a:r>
                  </a:p>
                  <a:p>
                    <a:pPr algn="r"/>
                    <a:r>
                      <a:rPr lang="en-US" sz="1100" b="1" dirty="0">
                        <a:latin typeface="Verdana" pitchFamily="34" charset="0"/>
                      </a:rPr>
                      <a:t>data 1</a:t>
                    </a:r>
                  </a:p>
                </p:txBody>
              </p:sp>
              <p:sp>
                <p:nvSpPr>
                  <p:cNvPr id="19" name="Text Box 22">
                    <a:extLst>
                      <a:ext uri="{FF2B5EF4-FFF2-40B4-BE49-F238E27FC236}">
                        <a16:creationId xmlns:a16="http://schemas.microsoft.com/office/drawing/2014/main" id="{9923F372-5BB7-4135-A45C-F2DA2C796DF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76" y="3132"/>
                    <a:ext cx="432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100" b="1" dirty="0">
                        <a:latin typeface="Verdana" pitchFamily="34" charset="0"/>
                      </a:rPr>
                      <a:t>Read</a:t>
                    </a:r>
                  </a:p>
                  <a:p>
                    <a:pPr algn="r"/>
                    <a:r>
                      <a:rPr lang="en-US" sz="1100" b="1" dirty="0">
                        <a:latin typeface="Verdana" pitchFamily="34" charset="0"/>
                      </a:rPr>
                      <a:t>data 2</a:t>
                    </a:r>
                  </a:p>
                </p:txBody>
              </p:sp>
              <p:sp>
                <p:nvSpPr>
                  <p:cNvPr id="20" name="Text Box 23">
                    <a:extLst>
                      <a:ext uri="{FF2B5EF4-FFF2-40B4-BE49-F238E27FC236}">
                        <a16:creationId xmlns:a16="http://schemas.microsoft.com/office/drawing/2014/main" id="{ABBB5BC5-6AD0-4014-8C96-B59D71B9BCE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34" y="3648"/>
                    <a:ext cx="738" cy="2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600" b="1" dirty="0" err="1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RegWrite</a:t>
                    </a:r>
                    <a:endParaRPr lang="en-US" sz="16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22" name="Line 24">
                    <a:extLst>
                      <a:ext uri="{FF2B5EF4-FFF2-40B4-BE49-F238E27FC236}">
                        <a16:creationId xmlns:a16="http://schemas.microsoft.com/office/drawing/2014/main" id="{0D9DADA4-42D0-4EFD-B945-F233E182012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8" y="2600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" name="Line 25">
                    <a:extLst>
                      <a:ext uri="{FF2B5EF4-FFF2-40B4-BE49-F238E27FC236}">
                        <a16:creationId xmlns:a16="http://schemas.microsoft.com/office/drawing/2014/main" id="{83ADC2AC-79D5-4B61-A338-03CFEA31A2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8" y="2842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" name="Line 26">
                    <a:extLst>
                      <a:ext uri="{FF2B5EF4-FFF2-40B4-BE49-F238E27FC236}">
                        <a16:creationId xmlns:a16="http://schemas.microsoft.com/office/drawing/2014/main" id="{2FE8CE2C-8F6D-4665-9DBC-2395F73E16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8" y="3115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" name="Line 27">
                    <a:extLst>
                      <a:ext uri="{FF2B5EF4-FFF2-40B4-BE49-F238E27FC236}">
                        <a16:creationId xmlns:a16="http://schemas.microsoft.com/office/drawing/2014/main" id="{925F8BB6-AD47-485A-8EBF-F4078D2FCE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8" y="3403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" name="Line 28">
                    <a:extLst>
                      <a:ext uri="{FF2B5EF4-FFF2-40B4-BE49-F238E27FC236}">
                        <a16:creationId xmlns:a16="http://schemas.microsoft.com/office/drawing/2014/main" id="{169CFCDF-3038-42A8-8E3E-5EFC7CE0F5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08" y="2605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" name="Line 29">
                    <a:extLst>
                      <a:ext uri="{FF2B5EF4-FFF2-40B4-BE49-F238E27FC236}">
                        <a16:creationId xmlns:a16="http://schemas.microsoft.com/office/drawing/2014/main" id="{66AC04C5-B629-4FBD-8692-384A941965D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08" y="3271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" name="AutoShape 30">
                    <a:extLst>
                      <a:ext uri="{FF2B5EF4-FFF2-40B4-BE49-F238E27FC236}">
                        <a16:creationId xmlns:a16="http://schemas.microsoft.com/office/drawing/2014/main" id="{9B2E358B-0FBE-4514-9F7B-FE45FC0507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1" y="2400"/>
                    <a:ext cx="121" cy="860"/>
                  </a:xfrm>
                  <a:prstGeom prst="leftBrace">
                    <a:avLst>
                      <a:gd name="adj1" fmla="val 59229"/>
                      <a:gd name="adj2" fmla="val 5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" name="AutoShape 31">
                    <a:extLst>
                      <a:ext uri="{FF2B5EF4-FFF2-40B4-BE49-F238E27FC236}">
                        <a16:creationId xmlns:a16="http://schemas.microsoft.com/office/drawing/2014/main" id="{4C4C8ED6-0074-4F80-8868-C3B11FB74E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1" y="3271"/>
                    <a:ext cx="121" cy="277"/>
                  </a:xfrm>
                  <a:prstGeom prst="leftBrace">
                    <a:avLst>
                      <a:gd name="adj1" fmla="val 19077"/>
                      <a:gd name="adj2" fmla="val 5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" name="AutoShape 32">
                    <a:extLst>
                      <a:ext uri="{FF2B5EF4-FFF2-40B4-BE49-F238E27FC236}">
                        <a16:creationId xmlns:a16="http://schemas.microsoft.com/office/drawing/2014/main" id="{0C47C51D-18CF-4B0E-98FA-8E3AAF12FD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23" y="2426"/>
                    <a:ext cx="314" cy="977"/>
                  </a:xfrm>
                  <a:prstGeom prst="rightBrace">
                    <a:avLst>
                      <a:gd name="adj1" fmla="val 25929"/>
                      <a:gd name="adj2" fmla="val 5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" name="Text Box 33">
                    <a:extLst>
                      <a:ext uri="{FF2B5EF4-FFF2-40B4-BE49-F238E27FC236}">
                        <a16:creationId xmlns:a16="http://schemas.microsoft.com/office/drawing/2014/main" id="{6AD5F665-F515-4A92-95BD-3987DF8DBE6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37" y="2819"/>
                    <a:ext cx="371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Verdana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32" name="Text Box 34">
                    <a:extLst>
                      <a:ext uri="{FF2B5EF4-FFF2-40B4-BE49-F238E27FC236}">
                        <a16:creationId xmlns:a16="http://schemas.microsoft.com/office/drawing/2014/main" id="{36252722-2190-4DB2-83FD-71676AE6035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0" y="3316"/>
                    <a:ext cx="371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Verdana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33" name="Text Box 35">
                    <a:extLst>
                      <a:ext uri="{FF2B5EF4-FFF2-40B4-BE49-F238E27FC236}">
                        <a16:creationId xmlns:a16="http://schemas.microsoft.com/office/drawing/2014/main" id="{FF97F53F-DC69-484C-9A4E-CD1B72299EB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7" y="2669"/>
                    <a:ext cx="606" cy="29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Verdana" pitchFamily="34" charset="0"/>
                      </a:rPr>
                      <a:t>Register </a:t>
                    </a:r>
                  </a:p>
                  <a:p>
                    <a:pPr algn="ctr"/>
                    <a:r>
                      <a:rPr lang="en-US" sz="1200" b="1" dirty="0">
                        <a:latin typeface="Verdana" pitchFamily="34" charset="0"/>
                      </a:rPr>
                      <a:t>numbers</a:t>
                    </a:r>
                    <a:endParaRPr lang="en-US" sz="1100" b="1" dirty="0">
                      <a:latin typeface="Verdana" pitchFamily="34" charset="0"/>
                    </a:endParaRPr>
                  </a:p>
                </p:txBody>
              </p:sp>
              <p:sp>
                <p:nvSpPr>
                  <p:cNvPr id="34" name="Text Box 36">
                    <a:extLst>
                      <a:ext uri="{FF2B5EF4-FFF2-40B4-BE49-F238E27FC236}">
                        <a16:creationId xmlns:a16="http://schemas.microsoft.com/office/drawing/2014/main" id="{F05B6786-A5F3-448D-B2BB-3EEE6BA1C11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3" y="2803"/>
                    <a:ext cx="573" cy="29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Register</a:t>
                    </a:r>
                  </a:p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File</a:t>
                    </a:r>
                  </a:p>
                </p:txBody>
              </p:sp>
              <p:sp>
                <p:nvSpPr>
                  <p:cNvPr id="35" name="Line 37">
                    <a:extLst>
                      <a:ext uri="{FF2B5EF4-FFF2-40B4-BE49-F238E27FC236}">
                        <a16:creationId xmlns:a16="http://schemas.microsoft.com/office/drawing/2014/main" id="{D01D6779-4113-4C4C-B09A-22D7DE24014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81" y="2546"/>
                    <a:ext cx="73" cy="10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" name="Line 38">
                    <a:extLst>
                      <a:ext uri="{FF2B5EF4-FFF2-40B4-BE49-F238E27FC236}">
                        <a16:creationId xmlns:a16="http://schemas.microsoft.com/office/drawing/2014/main" id="{440EFDA7-DBC9-4BDE-99A8-EB5236A018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81" y="2788"/>
                    <a:ext cx="73" cy="10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" name="Line 39">
                    <a:extLst>
                      <a:ext uri="{FF2B5EF4-FFF2-40B4-BE49-F238E27FC236}">
                        <a16:creationId xmlns:a16="http://schemas.microsoft.com/office/drawing/2014/main" id="{1761E310-D246-422E-9B13-3DA426E32E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81" y="3061"/>
                    <a:ext cx="73" cy="10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" name="Text Box 40">
                    <a:extLst>
                      <a:ext uri="{FF2B5EF4-FFF2-40B4-BE49-F238E27FC236}">
                        <a16:creationId xmlns:a16="http://schemas.microsoft.com/office/drawing/2014/main" id="{DB13E178-83FD-499C-BD2F-1B459FFA9BE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13" y="2448"/>
                    <a:ext cx="173" cy="15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40" name="Text Box 41">
                    <a:extLst>
                      <a:ext uri="{FF2B5EF4-FFF2-40B4-BE49-F238E27FC236}">
                        <a16:creationId xmlns:a16="http://schemas.microsoft.com/office/drawing/2014/main" id="{8EF0F0F0-28F3-4A6A-A646-85D127C22DB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94" y="2700"/>
                    <a:ext cx="173" cy="15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41" name="Text Box 42">
                    <a:extLst>
                      <a:ext uri="{FF2B5EF4-FFF2-40B4-BE49-F238E27FC236}">
                        <a16:creationId xmlns:a16="http://schemas.microsoft.com/office/drawing/2014/main" id="{2F2F01E8-A9AA-4802-9F6B-CBE5A2E9811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94" y="2988"/>
                    <a:ext cx="173" cy="15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</p:grpSp>
            <p:sp>
              <p:nvSpPr>
                <p:cNvPr id="43" name="Text Box 40">
                  <a:extLst>
                    <a:ext uri="{FF2B5EF4-FFF2-40B4-BE49-F238E27FC236}">
                      <a16:creationId xmlns:a16="http://schemas.microsoft.com/office/drawing/2014/main" id="{E7D16DDD-2C68-48A6-9A1C-F3B4816745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62800" y="3990975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sp>
            <p:nvSpPr>
              <p:cNvPr id="47" name="Line 37">
                <a:extLst>
                  <a:ext uri="{FF2B5EF4-FFF2-40B4-BE49-F238E27FC236}">
                    <a16:creationId xmlns:a16="http://schemas.microsoft.com/office/drawing/2014/main" id="{F0789561-E916-46CD-9DEC-0DE2B782E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1100" y="5398215"/>
                <a:ext cx="115888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" name="Text Box 40">
                <a:extLst>
                  <a:ext uri="{FF2B5EF4-FFF2-40B4-BE49-F238E27FC236}">
                    <a16:creationId xmlns:a16="http://schemas.microsoft.com/office/drawing/2014/main" id="{4FFB9B3C-3FEF-446F-93B9-B1815D221E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6788" y="5242640"/>
                <a:ext cx="367408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7673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500" dirty="0">
                <a:solidFill>
                  <a:srgbClr val="0000FF"/>
                </a:solidFill>
              </a:rPr>
              <a:t>5.2 Decode Stage: </a:t>
            </a:r>
            <a:r>
              <a:rPr lang="en-SG" sz="3500" b="1" dirty="0">
                <a:solidFill>
                  <a:srgbClr val="0000FF"/>
                </a:solidFill>
              </a:rPr>
              <a:t>R-Format Instruction</a:t>
            </a:r>
            <a:endParaRPr lang="en-US" sz="35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D9B22F-E21C-402B-84D4-A654214B0C33}"/>
              </a:ext>
            </a:extLst>
          </p:cNvPr>
          <p:cNvGrpSpPr/>
          <p:nvPr/>
        </p:nvGrpSpPr>
        <p:grpSpPr>
          <a:xfrm>
            <a:off x="800100" y="2199820"/>
            <a:ext cx="762000" cy="4114800"/>
            <a:chOff x="800100" y="2199820"/>
            <a:chExt cx="762000" cy="411480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88B0BB2-C556-4F6D-8DD1-2DE7B5DB7B9A}"/>
                </a:ext>
              </a:extLst>
            </p:cNvPr>
            <p:cNvGrpSpPr/>
            <p:nvPr/>
          </p:nvGrpSpPr>
          <p:grpSpPr>
            <a:xfrm rot="5400000">
              <a:off x="-1028700" y="402862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18B18C8-82D8-4081-9038-779FC8F995F0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DDA3A97-CC74-4665-BF1A-EC65240AE3F4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C7C2559-F567-44A6-B7B1-A74176D9F664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623E565-DDF7-4CB0-8984-661E0FE4B669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500760D-A22B-4B38-9B2B-E8CFCF189F13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D93FDA0-B002-43A9-947D-9849C765EAC4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14CF14D-C002-4723-A3B8-AB2DD4C94E4D}"/>
                </a:ext>
              </a:extLst>
            </p:cNvPr>
            <p:cNvGrpSpPr/>
            <p:nvPr/>
          </p:nvGrpSpPr>
          <p:grpSpPr>
            <a:xfrm rot="5400000">
              <a:off x="-647700" y="4104820"/>
              <a:ext cx="4114800" cy="304800"/>
              <a:chOff x="457200" y="3429000"/>
              <a:chExt cx="8229600" cy="45720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CF88930-04E3-4C21-89B9-0B3BFFBE46F6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0F90376-8F0C-41C9-9185-5B576115ACD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F6E737F-9CC5-45F7-BD12-2381AAFCEFE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F6C97B7-FF5F-4AF7-8C90-B91A8CF51295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1FD3BB7-48BB-48A9-A56B-49EF4D90524A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618D9C7-DE42-4E5E-879F-9768FE99724E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CC363B06-3747-4FCC-8AA3-6FE1E6852AC8}"/>
              </a:ext>
            </a:extLst>
          </p:cNvPr>
          <p:cNvSpPr/>
          <p:nvPr/>
        </p:nvSpPr>
        <p:spPr>
          <a:xfrm>
            <a:off x="6743700" y="3114220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endParaRPr lang="en-SG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D390591-CDAD-4275-BFC2-6ED364EF6D2F}"/>
              </a:ext>
            </a:extLst>
          </p:cNvPr>
          <p:cNvSpPr/>
          <p:nvPr/>
        </p:nvSpPr>
        <p:spPr>
          <a:xfrm>
            <a:off x="6743700" y="4181020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$10</a:t>
            </a:r>
            <a:endParaRPr lang="en-SG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5987EF1-D119-4701-8BE3-A934C82A24C4}"/>
              </a:ext>
            </a:extLst>
          </p:cNvPr>
          <p:cNvGrpSpPr/>
          <p:nvPr/>
        </p:nvGrpSpPr>
        <p:grpSpPr>
          <a:xfrm>
            <a:off x="2247900" y="4630283"/>
            <a:ext cx="2141220" cy="1684337"/>
            <a:chOff x="2247900" y="4630283"/>
            <a:chExt cx="2141220" cy="1684337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80DC0A9-19BD-432F-9DAE-B9E113B56A60}"/>
                </a:ext>
              </a:extLst>
            </p:cNvPr>
            <p:cNvCxnSpPr>
              <a:cxnSpLocks/>
              <a:stCxn id="100" idx="0"/>
              <a:endCxn id="83" idx="0"/>
            </p:cNvCxnSpPr>
            <p:nvPr/>
          </p:nvCxnSpPr>
          <p:spPr>
            <a:xfrm flipV="1">
              <a:off x="3318510" y="4630283"/>
              <a:ext cx="123190" cy="6175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ounded Rectangle 69">
              <a:extLst>
                <a:ext uri="{FF2B5EF4-FFF2-40B4-BE49-F238E27FC236}">
                  <a16:creationId xmlns:a16="http://schemas.microsoft.com/office/drawing/2014/main" id="{1921270D-89F2-48BA-9E81-A8EB93DF1E4D}"/>
                </a:ext>
              </a:extLst>
            </p:cNvPr>
            <p:cNvSpPr/>
            <p:nvPr/>
          </p:nvSpPr>
          <p:spPr>
            <a:xfrm>
              <a:off x="2247900" y="5247820"/>
              <a:ext cx="2141220" cy="1066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Result to be stored into register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$8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(produced by later stage)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76CE53-D4B5-43D4-86F3-EE07FA14615C}"/>
              </a:ext>
            </a:extLst>
          </p:cNvPr>
          <p:cNvGrpSpPr/>
          <p:nvPr/>
        </p:nvGrpSpPr>
        <p:grpSpPr>
          <a:xfrm>
            <a:off x="1562100" y="3038020"/>
            <a:ext cx="1879600" cy="1543050"/>
            <a:chOff x="1562100" y="3038020"/>
            <a:chExt cx="1879600" cy="1543050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138098C-29B3-44A1-ABC2-D7430F62678F}"/>
                </a:ext>
              </a:extLst>
            </p:cNvPr>
            <p:cNvCxnSpPr>
              <a:stCxn id="66" idx="0"/>
              <a:endCxn id="80" idx="0"/>
            </p:cNvCxnSpPr>
            <p:nvPr/>
          </p:nvCxnSpPr>
          <p:spPr>
            <a:xfrm>
              <a:off x="1562100" y="3285670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428B511-8097-4B10-A795-AB301AE1EA69}"/>
                </a:ext>
              </a:extLst>
            </p:cNvPr>
            <p:cNvCxnSpPr>
              <a:stCxn id="67" idx="0"/>
              <a:endCxn id="81" idx="0"/>
            </p:cNvCxnSpPr>
            <p:nvPr/>
          </p:nvCxnSpPr>
          <p:spPr>
            <a:xfrm flipV="1">
              <a:off x="1562100" y="3739695"/>
              <a:ext cx="1879600" cy="1936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3F7C251-6165-45A4-A7CB-389BFF555A74}"/>
                </a:ext>
              </a:extLst>
            </p:cNvPr>
            <p:cNvCxnSpPr>
              <a:stCxn id="68" idx="0"/>
              <a:endCxn id="82" idx="0"/>
            </p:cNvCxnSpPr>
            <p:nvPr/>
          </p:nvCxnSpPr>
          <p:spPr>
            <a:xfrm flipV="1">
              <a:off x="1562100" y="4181019"/>
              <a:ext cx="1828800" cy="4000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 Box 309">
              <a:extLst>
                <a:ext uri="{FF2B5EF4-FFF2-40B4-BE49-F238E27FC236}">
                  <a16:creationId xmlns:a16="http://schemas.microsoft.com/office/drawing/2014/main" id="{2A1F32B9-03F8-4AB4-8E72-55C3F1D5F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300" y="3038020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02" name="Text Box 310">
              <a:extLst>
                <a:ext uri="{FF2B5EF4-FFF2-40B4-BE49-F238E27FC236}">
                  <a16:creationId xmlns:a16="http://schemas.microsoft.com/office/drawing/2014/main" id="{17C60643-1A52-4D75-B9BE-2F147AE24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60831">
              <a:off x="1647743" y="3631745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03" name="Text Box 324">
              <a:extLst>
                <a:ext uri="{FF2B5EF4-FFF2-40B4-BE49-F238E27FC236}">
                  <a16:creationId xmlns:a16="http://schemas.microsoft.com/office/drawing/2014/main" id="{B69FBCE8-9B6E-4785-99C5-6912A4B98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787133">
              <a:off x="1652071" y="4195808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</p:grpSp>
      <p:sp>
        <p:nvSpPr>
          <p:cNvPr id="104" name="Rounded Rectangle 75">
            <a:extLst>
              <a:ext uri="{FF2B5EF4-FFF2-40B4-BE49-F238E27FC236}">
                <a16:creationId xmlns:a16="http://schemas.microsoft.com/office/drawing/2014/main" id="{3BC4EC8F-A06D-4E20-9B07-4C921C47D755}"/>
              </a:ext>
            </a:extLst>
          </p:cNvPr>
          <p:cNvSpPr/>
          <p:nvPr/>
        </p:nvSpPr>
        <p:spPr>
          <a:xfrm>
            <a:off x="1849438" y="1967252"/>
            <a:ext cx="2667000" cy="8382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Notation: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Inst [Y:X]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= bits X to Y in Instruction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05" name="Snip Single Corner Rectangle 55">
            <a:extLst>
              <a:ext uri="{FF2B5EF4-FFF2-40B4-BE49-F238E27FC236}">
                <a16:creationId xmlns:a16="http://schemas.microsoft.com/office/drawing/2014/main" id="{3A9696A2-3712-4909-BEF1-1B1E91C50090}"/>
              </a:ext>
            </a:extLst>
          </p:cNvPr>
          <p:cNvSpPr/>
          <p:nvPr/>
        </p:nvSpPr>
        <p:spPr>
          <a:xfrm>
            <a:off x="2552700" y="1285420"/>
            <a:ext cx="4038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$10</a:t>
            </a:r>
            <a:endParaRPr lang="en-US" sz="2800" dirty="0">
              <a:solidFill>
                <a:srgbClr val="002060"/>
              </a:solidFill>
            </a:endParaRPr>
          </a:p>
        </p:txBody>
      </p:sp>
      <p:cxnSp>
        <p:nvCxnSpPr>
          <p:cNvPr id="106" name="Shape 57">
            <a:extLst>
              <a:ext uri="{FF2B5EF4-FFF2-40B4-BE49-F238E27FC236}">
                <a16:creationId xmlns:a16="http://schemas.microsoft.com/office/drawing/2014/main" id="{BC451D1C-F551-4C62-9486-AC18774ECDF1}"/>
              </a:ext>
            </a:extLst>
          </p:cNvPr>
          <p:cNvCxnSpPr>
            <a:stCxn id="105" idx="2"/>
            <a:endCxn id="65" idx="1"/>
          </p:cNvCxnSpPr>
          <p:nvPr/>
        </p:nvCxnSpPr>
        <p:spPr>
          <a:xfrm rot="10800000" flipV="1">
            <a:off x="1409700" y="1552120"/>
            <a:ext cx="1143000" cy="647700"/>
          </a:xfrm>
          <a:prstGeom prst="curvedConnector2">
            <a:avLst/>
          </a:prstGeom>
          <a:ln w="15875">
            <a:solidFill>
              <a:schemeClr val="tx1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A2C147E-0CEB-4BF1-A48B-EAB95E25F4D5}"/>
              </a:ext>
            </a:extLst>
          </p:cNvPr>
          <p:cNvGrpSpPr/>
          <p:nvPr/>
        </p:nvGrpSpPr>
        <p:grpSpPr>
          <a:xfrm>
            <a:off x="3314700" y="3038020"/>
            <a:ext cx="3581400" cy="2288977"/>
            <a:chOff x="3314700" y="3038020"/>
            <a:chExt cx="3581400" cy="2288977"/>
          </a:xfrm>
        </p:grpSpPr>
        <p:sp>
          <p:nvSpPr>
            <p:cNvPr id="80" name="Line 24">
              <a:extLst>
                <a:ext uri="{FF2B5EF4-FFF2-40B4-BE49-F238E27FC236}">
                  <a16:creationId xmlns:a16="http://schemas.microsoft.com/office/drawing/2014/main" id="{74AE4417-0262-4E55-A58D-986B9205E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4700" y="3342820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1" name="Line 25">
              <a:extLst>
                <a:ext uri="{FF2B5EF4-FFF2-40B4-BE49-F238E27FC236}">
                  <a16:creationId xmlns:a16="http://schemas.microsoft.com/office/drawing/2014/main" id="{A803E55B-2146-44A7-96E4-A02417057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700" y="373969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2" name="Line 26">
              <a:extLst>
                <a:ext uri="{FF2B5EF4-FFF2-40B4-BE49-F238E27FC236}">
                  <a16:creationId xmlns:a16="http://schemas.microsoft.com/office/drawing/2014/main" id="{ADB1C5C4-CB51-4E5D-B997-17002C44C7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0900" y="4173082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3" name="Line 27">
              <a:extLst>
                <a:ext uri="{FF2B5EF4-FFF2-40B4-BE49-F238E27FC236}">
                  <a16:creationId xmlns:a16="http://schemas.microsoft.com/office/drawing/2014/main" id="{CE6097C3-E72E-49CD-8E60-2BE22FAAF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700" y="4630283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464D9FA-B112-4A8B-A688-422321A2F36F}"/>
                </a:ext>
              </a:extLst>
            </p:cNvPr>
            <p:cNvGrpSpPr/>
            <p:nvPr/>
          </p:nvGrpSpPr>
          <p:grpSpPr>
            <a:xfrm>
              <a:off x="5822950" y="3363458"/>
              <a:ext cx="1073150" cy="1057275"/>
              <a:chOff x="5632450" y="3144838"/>
              <a:chExt cx="500063" cy="1057275"/>
            </a:xfrm>
          </p:grpSpPr>
          <p:sp>
            <p:nvSpPr>
              <p:cNvPr id="85" name="Line 28">
                <a:extLst>
                  <a:ext uri="{FF2B5EF4-FFF2-40B4-BE49-F238E27FC236}">
                    <a16:creationId xmlns:a16="http://schemas.microsoft.com/office/drawing/2014/main" id="{26CC6424-9A7F-4FC9-8BAD-B7FBD1063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Line 29">
                <a:extLst>
                  <a:ext uri="{FF2B5EF4-FFF2-40B4-BE49-F238E27FC236}">
                    <a16:creationId xmlns:a16="http://schemas.microsoft.com/office/drawing/2014/main" id="{175A8037-FAC3-4DA4-A681-5C4AD0C95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64B5FF2-8248-4EBA-AC5D-42F794F869D9}"/>
                </a:ext>
              </a:extLst>
            </p:cNvPr>
            <p:cNvGrpSpPr/>
            <p:nvPr/>
          </p:nvGrpSpPr>
          <p:grpSpPr>
            <a:xfrm>
              <a:off x="3941763" y="3038020"/>
              <a:ext cx="1881188" cy="2288977"/>
              <a:chOff x="3941763" y="3038020"/>
              <a:chExt cx="1881188" cy="2288977"/>
            </a:xfrm>
          </p:grpSpPr>
          <p:sp>
            <p:nvSpPr>
              <p:cNvPr id="79" name="Text Box 23">
                <a:extLst>
                  <a:ext uri="{FF2B5EF4-FFF2-40B4-BE49-F238E27FC236}">
                    <a16:creationId xmlns:a16="http://schemas.microsoft.com/office/drawing/2014/main" id="{4CDC3B7D-EAF0-439D-A2DC-732D0E574C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5300" y="5019220"/>
                <a:ext cx="1043876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RegWrite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3DE943D4-54AA-4C69-9731-B0040F896294}"/>
                  </a:ext>
                </a:extLst>
              </p:cNvPr>
              <p:cNvGrpSpPr/>
              <p:nvPr/>
            </p:nvGrpSpPr>
            <p:grpSpPr>
              <a:xfrm>
                <a:off x="3941763" y="3038020"/>
                <a:ext cx="1881188" cy="2074864"/>
                <a:chOff x="3941763" y="3038020"/>
                <a:chExt cx="1881188" cy="2074864"/>
              </a:xfrm>
            </p:grpSpPr>
            <p:sp>
              <p:nvSpPr>
                <p:cNvPr id="71" name="Rectangle 15">
                  <a:extLst>
                    <a:ext uri="{FF2B5EF4-FFF2-40B4-BE49-F238E27FC236}">
                      <a16:creationId xmlns:a16="http://schemas.microsoft.com/office/drawing/2014/main" id="{DFEB037C-943A-42D0-BFAD-6C17351C1B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41763" y="3038020"/>
                  <a:ext cx="1881188" cy="1806576"/>
                </a:xfrm>
                <a:prstGeom prst="rect">
                  <a:avLst/>
                </a:prstGeom>
                <a:solidFill>
                  <a:srgbClr val="FFFFC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Line 16">
                  <a:extLst>
                    <a:ext uri="{FF2B5EF4-FFF2-40B4-BE49-F238E27FC236}">
                      <a16:creationId xmlns:a16="http://schemas.microsoft.com/office/drawing/2014/main" id="{8FE028EB-46E2-4B76-853A-76A5FCD9DF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24413" y="4844596"/>
                  <a:ext cx="0" cy="268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Text Box 17">
                  <a:extLst>
                    <a:ext uri="{FF2B5EF4-FFF2-40B4-BE49-F238E27FC236}">
                      <a16:creationId xmlns:a16="http://schemas.microsoft.com/office/drawing/2014/main" id="{79EEDA63-DC14-4FE0-85B2-3064284B0C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1763" y="3104695"/>
                  <a:ext cx="876300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latin typeface="Verdana" pitchFamily="34" charset="0"/>
                    </a:rPr>
                    <a:t>Read</a:t>
                  </a:r>
                </a:p>
                <a:p>
                  <a:r>
                    <a:rPr lang="en-US" sz="1000" b="1">
                      <a:latin typeface="Verdana" pitchFamily="34" charset="0"/>
                    </a:rPr>
                    <a:t>register 1</a:t>
                  </a:r>
                </a:p>
              </p:txBody>
            </p:sp>
            <p:sp>
              <p:nvSpPr>
                <p:cNvPr id="74" name="Text Box 18">
                  <a:extLst>
                    <a:ext uri="{FF2B5EF4-FFF2-40B4-BE49-F238E27FC236}">
                      <a16:creationId xmlns:a16="http://schemas.microsoft.com/office/drawing/2014/main" id="{3682A869-9E88-4041-84E9-D7621C1748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1763" y="3550783"/>
                  <a:ext cx="876300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latin typeface="Verdana" pitchFamily="34" charset="0"/>
                    </a:rPr>
                    <a:t>Read</a:t>
                  </a:r>
                </a:p>
                <a:p>
                  <a:r>
                    <a:rPr lang="en-US" sz="1000" b="1">
                      <a:latin typeface="Verdana" pitchFamily="34" charset="0"/>
                    </a:rPr>
                    <a:t>register 2</a:t>
                  </a:r>
                </a:p>
              </p:txBody>
            </p:sp>
            <p:sp>
              <p:nvSpPr>
                <p:cNvPr id="75" name="Text Box 19">
                  <a:extLst>
                    <a:ext uri="{FF2B5EF4-FFF2-40B4-BE49-F238E27FC236}">
                      <a16:creationId xmlns:a16="http://schemas.microsoft.com/office/drawing/2014/main" id="{6A080DEA-AC83-430E-8954-6B1BA3E9F9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1763" y="3971470"/>
                  <a:ext cx="742950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latin typeface="Verdana" pitchFamily="34" charset="0"/>
                    </a:rPr>
                    <a:t>Write</a:t>
                  </a:r>
                </a:p>
                <a:p>
                  <a:r>
                    <a:rPr lang="en-US" sz="1000" b="1">
                      <a:latin typeface="Verdana" pitchFamily="34" charset="0"/>
                    </a:rPr>
                    <a:t>register</a:t>
                  </a:r>
                </a:p>
              </p:txBody>
            </p:sp>
            <p:sp>
              <p:nvSpPr>
                <p:cNvPr id="76" name="Text Box 20">
                  <a:extLst>
                    <a:ext uri="{FF2B5EF4-FFF2-40B4-BE49-F238E27FC236}">
                      <a16:creationId xmlns:a16="http://schemas.microsoft.com/office/drawing/2014/main" id="{288F7E22-27B9-467D-A3FB-4A7BC41FC2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1763" y="4428671"/>
                  <a:ext cx="574675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latin typeface="Verdana" pitchFamily="34" charset="0"/>
                    </a:rPr>
                    <a:t>Write</a:t>
                  </a:r>
                </a:p>
                <a:p>
                  <a:r>
                    <a:rPr lang="en-US" sz="1000" b="1">
                      <a:latin typeface="Verdana" pitchFamily="34" charset="0"/>
                    </a:rPr>
                    <a:t>data</a:t>
                  </a:r>
                </a:p>
              </p:txBody>
            </p:sp>
            <p:sp>
              <p:nvSpPr>
                <p:cNvPr id="77" name="Text Box 21">
                  <a:extLst>
                    <a:ext uri="{FF2B5EF4-FFF2-40B4-BE49-F238E27FC236}">
                      <a16:creationId xmlns:a16="http://schemas.microsoft.com/office/drawing/2014/main" id="{064CE692-D40E-47B6-B3CA-D6F1B00E0A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91125" y="3161845"/>
                  <a:ext cx="631825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000" b="1">
                      <a:latin typeface="Verdana" pitchFamily="34" charset="0"/>
                    </a:rPr>
                    <a:t>Read</a:t>
                  </a:r>
                </a:p>
                <a:p>
                  <a:pPr algn="r"/>
                  <a:r>
                    <a:rPr lang="en-US" sz="1000" b="1">
                      <a:latin typeface="Verdana" pitchFamily="34" charset="0"/>
                    </a:rPr>
                    <a:t>data 1</a:t>
                  </a:r>
                </a:p>
              </p:txBody>
            </p:sp>
            <p:sp>
              <p:nvSpPr>
                <p:cNvPr id="78" name="Text Box 22">
                  <a:extLst>
                    <a:ext uri="{FF2B5EF4-FFF2-40B4-BE49-F238E27FC236}">
                      <a16:creationId xmlns:a16="http://schemas.microsoft.com/office/drawing/2014/main" id="{362789D5-F267-4233-8221-8EB3F313A8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91125" y="4200070"/>
                  <a:ext cx="631825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Read</a:t>
                  </a:r>
                </a:p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data 2</a:t>
                  </a:r>
                </a:p>
              </p:txBody>
            </p:sp>
            <p:sp>
              <p:nvSpPr>
                <p:cNvPr id="87" name="Text Box 36">
                  <a:extLst>
                    <a:ext uri="{FF2B5EF4-FFF2-40B4-BE49-F238E27FC236}">
                      <a16:creationId xmlns:a16="http://schemas.microsoft.com/office/drawing/2014/main" id="{BBD0CFBD-3A1E-4F1F-89F2-FA26AC94C4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80183" y="3647620"/>
                  <a:ext cx="909223" cy="4616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Register</a:t>
                  </a:r>
                </a:p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File</a:t>
                  </a:r>
                </a:p>
              </p:txBody>
            </p:sp>
          </p:grpSp>
        </p:grpSp>
        <p:sp>
          <p:nvSpPr>
            <p:cNvPr id="88" name="Line 37">
              <a:extLst>
                <a:ext uri="{FF2B5EF4-FFF2-40B4-BE49-F238E27FC236}">
                  <a16:creationId xmlns:a16="http://schemas.microsoft.com/office/drawing/2014/main" id="{BC9255B9-08FF-42B6-A7B4-EFA05FC763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7588" y="3269795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9" name="Line 38">
              <a:extLst>
                <a:ext uri="{FF2B5EF4-FFF2-40B4-BE49-F238E27FC236}">
                  <a16:creationId xmlns:a16="http://schemas.microsoft.com/office/drawing/2014/main" id="{276872EF-7504-41C4-A2BF-A869FF459F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7588" y="365397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0" name="Line 39">
              <a:extLst>
                <a:ext uri="{FF2B5EF4-FFF2-40B4-BE49-F238E27FC236}">
                  <a16:creationId xmlns:a16="http://schemas.microsoft.com/office/drawing/2014/main" id="{B5EC63ED-357F-40F0-B5AA-1F7DE80FB9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7588" y="4087358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1" name="Text Box 40">
              <a:extLst>
                <a:ext uri="{FF2B5EF4-FFF2-40B4-BE49-F238E27FC236}">
                  <a16:creationId xmlns:a16="http://schemas.microsoft.com/office/drawing/2014/main" id="{191DCEC4-8F8E-416B-A74C-07D3094CB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9638" y="311422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92" name="Text Box 41">
              <a:extLst>
                <a:ext uri="{FF2B5EF4-FFF2-40B4-BE49-F238E27FC236}">
                  <a16:creationId xmlns:a16="http://schemas.microsoft.com/office/drawing/2014/main" id="{A536A82F-337B-4200-8DEC-7F0A23884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475" y="351427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93" name="Text Box 42">
              <a:extLst>
                <a:ext uri="{FF2B5EF4-FFF2-40B4-BE49-F238E27FC236}">
                  <a16:creationId xmlns:a16="http://schemas.microsoft.com/office/drawing/2014/main" id="{1D348B23-71C3-4452-90DD-159DA5FC2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475" y="397147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E673A7A-F238-4E25-862E-E9BAC787B394}"/>
                </a:ext>
              </a:extLst>
            </p:cNvPr>
            <p:cNvGrpSpPr/>
            <p:nvPr/>
          </p:nvGrpSpPr>
          <p:grpSpPr>
            <a:xfrm>
              <a:off x="5842892" y="3114220"/>
              <a:ext cx="367408" cy="1389221"/>
              <a:chOff x="7131289" y="4039447"/>
              <a:chExt cx="367408" cy="1389221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831205FF-5E53-4AEE-86EB-D774D66C94A1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12" name="Line 37">
                  <a:extLst>
                    <a:ext uri="{FF2B5EF4-FFF2-40B4-BE49-F238E27FC236}">
                      <a16:creationId xmlns:a16="http://schemas.microsoft.com/office/drawing/2014/main" id="{999BB7BF-C629-4259-A808-760DAE15FF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Text Box 40">
                  <a:extLst>
                    <a:ext uri="{FF2B5EF4-FFF2-40B4-BE49-F238E27FC236}">
                      <a16:creationId xmlns:a16="http://schemas.microsoft.com/office/drawing/2014/main" id="{C7265DF8-EF01-46EB-A3D5-C1322C5DB2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6F705EE-326B-4561-9F58-15AD7BC06CE7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10" name="Line 37">
                  <a:extLst>
                    <a:ext uri="{FF2B5EF4-FFF2-40B4-BE49-F238E27FC236}">
                      <a16:creationId xmlns:a16="http://schemas.microsoft.com/office/drawing/2014/main" id="{EC12335E-938C-48B8-90B2-EF715E12EA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Text Box 40">
                  <a:extLst>
                    <a:ext uri="{FF2B5EF4-FFF2-40B4-BE49-F238E27FC236}">
                      <a16:creationId xmlns:a16="http://schemas.microsoft.com/office/drawing/2014/main" id="{7CAEF8A1-9A87-40BC-B58E-08E6866D05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F8897479-BEBD-431C-8DCE-C7CDF124798B}"/>
                </a:ext>
              </a:extLst>
            </p:cNvPr>
            <p:cNvGrpSpPr/>
            <p:nvPr/>
          </p:nvGrpSpPr>
          <p:grpSpPr>
            <a:xfrm>
              <a:off x="3382267" y="4389695"/>
              <a:ext cx="367408" cy="322421"/>
              <a:chOff x="7131289" y="4039447"/>
              <a:chExt cx="367408" cy="322421"/>
            </a:xfrm>
          </p:grpSpPr>
          <p:sp>
            <p:nvSpPr>
              <p:cNvPr id="119" name="Line 37">
                <a:extLst>
                  <a:ext uri="{FF2B5EF4-FFF2-40B4-BE49-F238E27FC236}">
                    <a16:creationId xmlns:a16="http://schemas.microsoft.com/office/drawing/2014/main" id="{35CA3FFD-FA5B-4117-897E-545AA7BEC7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59889" y="4192005"/>
                <a:ext cx="115888" cy="1698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Text Box 40">
                <a:extLst>
                  <a:ext uri="{FF2B5EF4-FFF2-40B4-BE49-F238E27FC236}">
                    <a16:creationId xmlns:a16="http://schemas.microsoft.com/office/drawing/2014/main" id="{44743D4A-0CDD-4DCE-81C6-5E6ACC893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1289" y="4039447"/>
                <a:ext cx="367408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10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7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Decode Stage: </a:t>
            </a:r>
            <a:r>
              <a:rPr lang="en-SG" sz="3600" b="1" dirty="0">
                <a:solidFill>
                  <a:srgbClr val="0000FF"/>
                </a:solidFill>
              </a:rPr>
              <a:t>I-Format Instruction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7CF8E32-CA35-4783-B45B-907D719CB42C}"/>
              </a:ext>
            </a:extLst>
          </p:cNvPr>
          <p:cNvSpPr/>
          <p:nvPr/>
        </p:nvSpPr>
        <p:spPr>
          <a:xfrm>
            <a:off x="6755027" y="2688772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$22</a:t>
            </a:r>
            <a:endParaRPr lang="en-SG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Explosion 1 53">
            <a:extLst>
              <a:ext uri="{FF2B5EF4-FFF2-40B4-BE49-F238E27FC236}">
                <a16:creationId xmlns:a16="http://schemas.microsoft.com/office/drawing/2014/main" id="{658B4B38-206E-4F20-BF04-BF5E10208475}"/>
              </a:ext>
            </a:extLst>
          </p:cNvPr>
          <p:cNvSpPr/>
          <p:nvPr/>
        </p:nvSpPr>
        <p:spPr>
          <a:xfrm>
            <a:off x="2487827" y="3222172"/>
            <a:ext cx="381000" cy="381000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52" name="Explosion 1 54">
            <a:extLst>
              <a:ext uri="{FF2B5EF4-FFF2-40B4-BE49-F238E27FC236}">
                <a16:creationId xmlns:a16="http://schemas.microsoft.com/office/drawing/2014/main" id="{1655A104-DFB5-4F15-A0FA-06122C9FCCDE}"/>
              </a:ext>
            </a:extLst>
          </p:cNvPr>
          <p:cNvSpPr/>
          <p:nvPr/>
        </p:nvSpPr>
        <p:spPr>
          <a:xfrm>
            <a:off x="6069227" y="3831772"/>
            <a:ext cx="381000" cy="381000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C4016B-8E2F-4840-BEFF-D1E6B54C3B00}"/>
              </a:ext>
            </a:extLst>
          </p:cNvPr>
          <p:cNvGrpSpPr/>
          <p:nvPr/>
        </p:nvGrpSpPr>
        <p:grpSpPr>
          <a:xfrm>
            <a:off x="582827" y="1774372"/>
            <a:ext cx="838200" cy="4114800"/>
            <a:chOff x="582827" y="1774372"/>
            <a:chExt cx="838200" cy="4114800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FB871D2-BE7D-4177-9464-C2ECB9B92CA6}"/>
                </a:ext>
              </a:extLst>
            </p:cNvPr>
            <p:cNvGrpSpPr/>
            <p:nvPr/>
          </p:nvGrpSpPr>
          <p:grpSpPr>
            <a:xfrm rot="5400000">
              <a:off x="-788773" y="3679372"/>
              <a:ext cx="4114800" cy="304800"/>
              <a:chOff x="457200" y="3429000"/>
              <a:chExt cx="8229600" cy="457200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927ADE-FD33-4197-B7EF-BB24A9F0FE02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001000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D4B9745-759F-4E5D-B68D-43EA562A913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10110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558368A-A0DF-4BB4-9461-0355B120777E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10101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697E75B-D1EE-4B8D-96F6-648041244A96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1111 1111 1100 1110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12F6518-0D5B-452B-A628-0FD64715D34B}"/>
                </a:ext>
              </a:extLst>
            </p:cNvPr>
            <p:cNvSpPr/>
            <p:nvPr/>
          </p:nvSpPr>
          <p:spPr>
            <a:xfrm rot="5400000">
              <a:off x="-179173" y="4593772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66DA853F-34EC-4181-83D7-BDD709EC9F59}"/>
                </a:ext>
              </a:extLst>
            </p:cNvPr>
            <p:cNvGrpSpPr/>
            <p:nvPr/>
          </p:nvGrpSpPr>
          <p:grpSpPr>
            <a:xfrm rot="5400000">
              <a:off x="-141073" y="2574472"/>
              <a:ext cx="2057400" cy="457200"/>
              <a:chOff x="457200" y="3429000"/>
              <a:chExt cx="4114800" cy="457200"/>
            </a:xfrm>
            <a:noFill/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D982E33-422C-4C89-9E6E-F9777A9B0EE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E1E69D7-6F6B-49C8-B498-4B2611349CB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A4AD24D-FC0D-43E9-9362-2418F314B4E6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2A9E19-59AE-4C65-AFDD-F19FF423F657}"/>
              </a:ext>
            </a:extLst>
          </p:cNvPr>
          <p:cNvGrpSpPr/>
          <p:nvPr/>
        </p:nvGrpSpPr>
        <p:grpSpPr>
          <a:xfrm>
            <a:off x="1421027" y="2612572"/>
            <a:ext cx="1879600" cy="1543050"/>
            <a:chOff x="1421027" y="2612572"/>
            <a:chExt cx="1879600" cy="154305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26672A3-812A-4B5F-AFA0-B9FFF7686A1A}"/>
                </a:ext>
              </a:extLst>
            </p:cNvPr>
            <p:cNvCxnSpPr>
              <a:stCxn id="117" idx="0"/>
              <a:endCxn id="132" idx="0"/>
            </p:cNvCxnSpPr>
            <p:nvPr/>
          </p:nvCxnSpPr>
          <p:spPr>
            <a:xfrm>
              <a:off x="1421027" y="2860222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BCC588D-CEAF-44CB-A058-46E13528F34C}"/>
                </a:ext>
              </a:extLst>
            </p:cNvPr>
            <p:cNvCxnSpPr>
              <a:stCxn id="118" idx="0"/>
              <a:endCxn id="133" idx="0"/>
            </p:cNvCxnSpPr>
            <p:nvPr/>
          </p:nvCxnSpPr>
          <p:spPr>
            <a:xfrm flipV="1">
              <a:off x="1421027" y="3314247"/>
              <a:ext cx="1879600" cy="1936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8EFCCB7-C63C-4536-A19E-4242A47FFD74}"/>
                </a:ext>
              </a:extLst>
            </p:cNvPr>
            <p:cNvCxnSpPr>
              <a:endCxn id="134" idx="0"/>
            </p:cNvCxnSpPr>
            <p:nvPr/>
          </p:nvCxnSpPr>
          <p:spPr>
            <a:xfrm flipV="1">
              <a:off x="1421027" y="3755571"/>
              <a:ext cx="1828800" cy="4000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 Box 309">
              <a:extLst>
                <a:ext uri="{FF2B5EF4-FFF2-40B4-BE49-F238E27FC236}">
                  <a16:creationId xmlns:a16="http://schemas.microsoft.com/office/drawing/2014/main" id="{549BBB1F-2BC6-42D4-A7EC-22A105324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227" y="2612572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58" name="Text Box 310">
              <a:extLst>
                <a:ext uri="{FF2B5EF4-FFF2-40B4-BE49-F238E27FC236}">
                  <a16:creationId xmlns:a16="http://schemas.microsoft.com/office/drawing/2014/main" id="{4D5BD7AA-BE3C-4D37-A3DA-A5FAA7543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60831">
              <a:off x="1506670" y="3206297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59" name="Text Box 324">
              <a:extLst>
                <a:ext uri="{FF2B5EF4-FFF2-40B4-BE49-F238E27FC236}">
                  <a16:creationId xmlns:a16="http://schemas.microsoft.com/office/drawing/2014/main" id="{1CCBCFF6-95E0-4FBD-B2E3-EC5164232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787133">
              <a:off x="1510998" y="3770360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</p:grpSp>
      <p:sp>
        <p:nvSpPr>
          <p:cNvPr id="160" name="Snip Single Corner Rectangle 55">
            <a:extLst>
              <a:ext uri="{FF2B5EF4-FFF2-40B4-BE49-F238E27FC236}">
                <a16:creationId xmlns:a16="http://schemas.microsoft.com/office/drawing/2014/main" id="{F84C5592-EDFD-4071-8489-A8592F4A8E11}"/>
              </a:ext>
            </a:extLst>
          </p:cNvPr>
          <p:cNvSpPr/>
          <p:nvPr/>
        </p:nvSpPr>
        <p:spPr>
          <a:xfrm>
            <a:off x="2259227" y="1317172"/>
            <a:ext cx="4800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-50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161" name="Rounded Rectangle 61">
            <a:extLst>
              <a:ext uri="{FF2B5EF4-FFF2-40B4-BE49-F238E27FC236}">
                <a16:creationId xmlns:a16="http://schemas.microsoft.com/office/drawing/2014/main" id="{40F3E70C-A416-4C75-AD37-8E2C33DCEB08}"/>
              </a:ext>
            </a:extLst>
          </p:cNvPr>
          <p:cNvSpPr/>
          <p:nvPr/>
        </p:nvSpPr>
        <p:spPr>
          <a:xfrm>
            <a:off x="1726514" y="5292273"/>
            <a:ext cx="7010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Problems: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 Destination </a:t>
            </a:r>
            <a:r>
              <a:rPr lang="en-US" sz="2000" b="1" dirty="0">
                <a:solidFill>
                  <a:schemeClr val="tx1"/>
                </a:solidFill>
              </a:rPr>
              <a:t>$21 </a:t>
            </a:r>
            <a:r>
              <a:rPr lang="en-US" sz="2000" dirty="0">
                <a:solidFill>
                  <a:schemeClr val="tx1"/>
                </a:solidFill>
              </a:rPr>
              <a:t>is in the "wrong position"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Read Data 2 </a:t>
            </a:r>
            <a:r>
              <a:rPr lang="en-US" sz="2000" dirty="0">
                <a:solidFill>
                  <a:schemeClr val="tx1"/>
                </a:solidFill>
              </a:rPr>
              <a:t>is an immediate value, not from register</a:t>
            </a: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5ABD4D-2216-4403-8098-65D25CDBEB4B}"/>
              </a:ext>
            </a:extLst>
          </p:cNvPr>
          <p:cNvGrpSpPr/>
          <p:nvPr/>
        </p:nvGrpSpPr>
        <p:grpSpPr>
          <a:xfrm>
            <a:off x="3173627" y="2612572"/>
            <a:ext cx="3581400" cy="2365178"/>
            <a:chOff x="3173627" y="2612572"/>
            <a:chExt cx="3581400" cy="2365178"/>
          </a:xfrm>
        </p:grpSpPr>
        <p:sp>
          <p:nvSpPr>
            <p:cNvPr id="123" name="Rectangle 15">
              <a:extLst>
                <a:ext uri="{FF2B5EF4-FFF2-40B4-BE49-F238E27FC236}">
                  <a16:creationId xmlns:a16="http://schemas.microsoft.com/office/drawing/2014/main" id="{2D033E7C-15A7-46A4-A37D-545BE5C3F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4" name="Line 16">
              <a:extLst>
                <a:ext uri="{FF2B5EF4-FFF2-40B4-BE49-F238E27FC236}">
                  <a16:creationId xmlns:a16="http://schemas.microsoft.com/office/drawing/2014/main" id="{0B60D9A2-0D26-4F8E-95EF-6297A469B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125" name="Text Box 17">
              <a:extLst>
                <a:ext uri="{FF2B5EF4-FFF2-40B4-BE49-F238E27FC236}">
                  <a16:creationId xmlns:a16="http://schemas.microsoft.com/office/drawing/2014/main" id="{F8AFA751-CF42-4978-A599-001932DA4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26" name="Text Box 18">
              <a:extLst>
                <a:ext uri="{FF2B5EF4-FFF2-40B4-BE49-F238E27FC236}">
                  <a16:creationId xmlns:a16="http://schemas.microsoft.com/office/drawing/2014/main" id="{ED9A8553-B922-4321-B237-AEEE71579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27" name="Text Box 19">
              <a:extLst>
                <a:ext uri="{FF2B5EF4-FFF2-40B4-BE49-F238E27FC236}">
                  <a16:creationId xmlns:a16="http://schemas.microsoft.com/office/drawing/2014/main" id="{F27C933C-3ABA-43A0-A11C-AE87F510F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28" name="Text Box 20">
              <a:extLst>
                <a:ext uri="{FF2B5EF4-FFF2-40B4-BE49-F238E27FC236}">
                  <a16:creationId xmlns:a16="http://schemas.microsoft.com/office/drawing/2014/main" id="{A6446FBD-D553-47F7-BD96-41230A837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29" name="Text Box 21">
              <a:extLst>
                <a:ext uri="{FF2B5EF4-FFF2-40B4-BE49-F238E27FC236}">
                  <a16:creationId xmlns:a16="http://schemas.microsoft.com/office/drawing/2014/main" id="{9225D1C9-7CD7-4D89-9340-B066C9D0A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130" name="Text Box 22">
              <a:extLst>
                <a:ext uri="{FF2B5EF4-FFF2-40B4-BE49-F238E27FC236}">
                  <a16:creationId xmlns:a16="http://schemas.microsoft.com/office/drawing/2014/main" id="{B6FBF655-40EC-4F36-93B2-F4CDD4DC2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131" name="Text Box 23">
              <a:extLst>
                <a:ext uri="{FF2B5EF4-FFF2-40B4-BE49-F238E27FC236}">
                  <a16:creationId xmlns:a16="http://schemas.microsoft.com/office/drawing/2014/main" id="{6E408D5B-8034-4F95-A779-2927E511B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Line 24">
              <a:extLst>
                <a:ext uri="{FF2B5EF4-FFF2-40B4-BE49-F238E27FC236}">
                  <a16:creationId xmlns:a16="http://schemas.microsoft.com/office/drawing/2014/main" id="{1245D8AA-FC57-4344-BF67-833690C58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3" name="Line 25">
              <a:extLst>
                <a:ext uri="{FF2B5EF4-FFF2-40B4-BE49-F238E27FC236}">
                  <a16:creationId xmlns:a16="http://schemas.microsoft.com/office/drawing/2014/main" id="{FC96BC60-A51E-45DD-8308-F6817DA12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4" name="Line 26">
              <a:extLst>
                <a:ext uri="{FF2B5EF4-FFF2-40B4-BE49-F238E27FC236}">
                  <a16:creationId xmlns:a16="http://schemas.microsoft.com/office/drawing/2014/main" id="{A571B9E9-2A0F-4E12-85DD-DD9D0CA59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Line 27">
              <a:extLst>
                <a:ext uri="{FF2B5EF4-FFF2-40B4-BE49-F238E27FC236}">
                  <a16:creationId xmlns:a16="http://schemas.microsoft.com/office/drawing/2014/main" id="{CA4DB657-0B7F-41CA-AB0E-53BE476D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136" name="Group 62">
              <a:extLst>
                <a:ext uri="{FF2B5EF4-FFF2-40B4-BE49-F238E27FC236}">
                  <a16:creationId xmlns:a16="http://schemas.microsoft.com/office/drawing/2014/main" id="{1FA6AB3B-AB4F-44AA-9CD2-848B673E4EC6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137" name="Line 28">
                <a:extLst>
                  <a:ext uri="{FF2B5EF4-FFF2-40B4-BE49-F238E27FC236}">
                    <a16:creationId xmlns:a16="http://schemas.microsoft.com/office/drawing/2014/main" id="{373B4DE1-E986-4ED6-978A-16EB8685A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29">
                <a:extLst>
                  <a:ext uri="{FF2B5EF4-FFF2-40B4-BE49-F238E27FC236}">
                    <a16:creationId xmlns:a16="http://schemas.microsoft.com/office/drawing/2014/main" id="{8EFFE652-7C28-4381-88F0-B9FD9D6AD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Text Box 36">
              <a:extLst>
                <a:ext uri="{FF2B5EF4-FFF2-40B4-BE49-F238E27FC236}">
                  <a16:creationId xmlns:a16="http://schemas.microsoft.com/office/drawing/2014/main" id="{AC237059-E69B-45EE-AC48-5631A3808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40" name="Line 37">
              <a:extLst>
                <a:ext uri="{FF2B5EF4-FFF2-40B4-BE49-F238E27FC236}">
                  <a16:creationId xmlns:a16="http://schemas.microsoft.com/office/drawing/2014/main" id="{20461194-99CB-4B41-B7C2-8B905F6F4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1" name="Line 38">
              <a:extLst>
                <a:ext uri="{FF2B5EF4-FFF2-40B4-BE49-F238E27FC236}">
                  <a16:creationId xmlns:a16="http://schemas.microsoft.com/office/drawing/2014/main" id="{95D94114-B99F-45C7-916E-E4D66E8F5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2" name="Line 39">
              <a:extLst>
                <a:ext uri="{FF2B5EF4-FFF2-40B4-BE49-F238E27FC236}">
                  <a16:creationId xmlns:a16="http://schemas.microsoft.com/office/drawing/2014/main" id="{4252C50F-D140-4893-AB55-6FB2446C1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" name="Text Box 40">
              <a:extLst>
                <a:ext uri="{FF2B5EF4-FFF2-40B4-BE49-F238E27FC236}">
                  <a16:creationId xmlns:a16="http://schemas.microsoft.com/office/drawing/2014/main" id="{28621059-48A5-4CEB-9C3A-D990DF56B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44" name="Text Box 41">
              <a:extLst>
                <a:ext uri="{FF2B5EF4-FFF2-40B4-BE49-F238E27FC236}">
                  <a16:creationId xmlns:a16="http://schemas.microsoft.com/office/drawing/2014/main" id="{75544665-7A54-4ECD-8908-4EFF91BB2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45" name="Text Box 42">
              <a:extLst>
                <a:ext uri="{FF2B5EF4-FFF2-40B4-BE49-F238E27FC236}">
                  <a16:creationId xmlns:a16="http://schemas.microsoft.com/office/drawing/2014/main" id="{03AD779A-E9F3-4DF5-8AC0-D66498D7F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736C771-10FF-4B23-A61D-205ABF24A0EA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03162AB-8A4B-4644-B454-89DDAB9C9B1F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67" name="Line 37">
                  <a:extLst>
                    <a:ext uri="{FF2B5EF4-FFF2-40B4-BE49-F238E27FC236}">
                      <a16:creationId xmlns:a16="http://schemas.microsoft.com/office/drawing/2014/main" id="{9C358C25-F0EC-427E-AE6C-CAA02AB9DE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Text Box 40">
                  <a:extLst>
                    <a:ext uri="{FF2B5EF4-FFF2-40B4-BE49-F238E27FC236}">
                      <a16:creationId xmlns:a16="http://schemas.microsoft.com/office/drawing/2014/main" id="{48B7BFE7-BE13-46E3-A2E7-1D6FBE3FBC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62E6E02-5AD8-498B-86B4-2A14D879DC01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65" name="Line 37">
                  <a:extLst>
                    <a:ext uri="{FF2B5EF4-FFF2-40B4-BE49-F238E27FC236}">
                      <a16:creationId xmlns:a16="http://schemas.microsoft.com/office/drawing/2014/main" id="{E51C5BC1-B1EA-460C-B90C-04DD56DA9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Text Box 40">
                  <a:extLst>
                    <a:ext uri="{FF2B5EF4-FFF2-40B4-BE49-F238E27FC236}">
                      <a16:creationId xmlns:a16="http://schemas.microsoft.com/office/drawing/2014/main" id="{02583303-7585-490F-A985-CEDE29A116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cxnSp>
        <p:nvCxnSpPr>
          <p:cNvPr id="169" name="Shape 57">
            <a:extLst>
              <a:ext uri="{FF2B5EF4-FFF2-40B4-BE49-F238E27FC236}">
                <a16:creationId xmlns:a16="http://schemas.microsoft.com/office/drawing/2014/main" id="{FB132651-F957-405A-94CB-04C679522616}"/>
              </a:ext>
            </a:extLst>
          </p:cNvPr>
          <p:cNvCxnSpPr>
            <a:cxnSpLocks/>
            <a:endCxn id="116" idx="1"/>
          </p:cNvCxnSpPr>
          <p:nvPr/>
        </p:nvCxnSpPr>
        <p:spPr>
          <a:xfrm rot="10800000" flipV="1">
            <a:off x="1268628" y="1317172"/>
            <a:ext cx="915773" cy="457200"/>
          </a:xfrm>
          <a:prstGeom prst="curvedConnector2">
            <a:avLst/>
          </a:prstGeom>
          <a:ln w="15875">
            <a:solidFill>
              <a:schemeClr val="tx1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5893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51" grpId="0" animBg="1"/>
      <p:bldP spid="152" grpId="0" animBg="1"/>
      <p:bldP spid="1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#11: Processor: Datapath (1/2)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Building a Processor: </a:t>
            </a:r>
            <a:r>
              <a:rPr lang="en-GB" sz="2800" dirty="0" err="1"/>
              <a:t>Datapath</a:t>
            </a:r>
            <a:r>
              <a:rPr lang="en-GB" sz="2800" dirty="0"/>
              <a:t> &amp; Control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MIPS Processor: Implementation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Instruction Execution Cycle (Recap)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MIPS Instruction Execution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Let’s Build a MIPS Processor</a:t>
            </a:r>
          </a:p>
          <a:p>
            <a:pPr marL="1433513" lvl="1" indent="-717550">
              <a:spcBef>
                <a:spcPts val="200"/>
              </a:spcBef>
              <a:buClrTx/>
              <a:buSzPct val="100000"/>
              <a:buNone/>
            </a:pPr>
            <a:r>
              <a:rPr lang="en-GB" sz="2400" dirty="0"/>
              <a:t>5.1	Fetch Stage</a:t>
            </a:r>
          </a:p>
          <a:p>
            <a:pPr marL="1433513" lvl="1" indent="-717550">
              <a:spcBef>
                <a:spcPts val="200"/>
              </a:spcBef>
              <a:buClrTx/>
              <a:buSzPct val="100000"/>
              <a:buNone/>
            </a:pPr>
            <a:r>
              <a:rPr lang="en-GB" sz="2400" dirty="0"/>
              <a:t>5.2	Decode Stage</a:t>
            </a:r>
          </a:p>
          <a:p>
            <a:pPr marL="1433513" lvl="1" indent="-717550">
              <a:spcBef>
                <a:spcPts val="200"/>
              </a:spcBef>
              <a:buClrTx/>
              <a:buSzPct val="100000"/>
              <a:buNone/>
            </a:pPr>
            <a:r>
              <a:rPr lang="en-GB" sz="2400" dirty="0"/>
              <a:t>5.3	ALU Stage</a:t>
            </a:r>
          </a:p>
          <a:p>
            <a:pPr marL="1433513" lvl="1" indent="-717550">
              <a:spcBef>
                <a:spcPts val="200"/>
              </a:spcBef>
              <a:buClrTx/>
              <a:buSzPct val="100000"/>
              <a:buNone/>
            </a:pPr>
            <a:r>
              <a:rPr lang="en-GB" sz="2400" dirty="0"/>
              <a:t>5.4	Memory Stage</a:t>
            </a:r>
          </a:p>
          <a:p>
            <a:pPr marL="1433513" lvl="1" indent="-717550">
              <a:spcBef>
                <a:spcPts val="200"/>
              </a:spcBef>
              <a:buClrTx/>
              <a:buSzPct val="100000"/>
              <a:buNone/>
            </a:pPr>
            <a:r>
              <a:rPr lang="en-GB" sz="2400" dirty="0"/>
              <a:t>5.5	Register Write Stage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767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400" dirty="0">
                <a:solidFill>
                  <a:srgbClr val="0000FF"/>
                </a:solidFill>
              </a:rPr>
              <a:t>5.2 Decode Stage: </a:t>
            </a:r>
            <a:r>
              <a:rPr lang="en-SG" sz="3400" b="1" dirty="0">
                <a:solidFill>
                  <a:srgbClr val="0000FF"/>
                </a:solidFill>
              </a:rPr>
              <a:t>Choice in Destination</a:t>
            </a:r>
            <a:endParaRPr lang="en-US" sz="34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C4016B-8E2F-4840-BEFF-D1E6B54C3B00}"/>
              </a:ext>
            </a:extLst>
          </p:cNvPr>
          <p:cNvGrpSpPr/>
          <p:nvPr/>
        </p:nvGrpSpPr>
        <p:grpSpPr>
          <a:xfrm>
            <a:off x="582827" y="1774372"/>
            <a:ext cx="838200" cy="4114800"/>
            <a:chOff x="582827" y="1774372"/>
            <a:chExt cx="838200" cy="4114800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FB871D2-BE7D-4177-9464-C2ECB9B92CA6}"/>
                </a:ext>
              </a:extLst>
            </p:cNvPr>
            <p:cNvGrpSpPr/>
            <p:nvPr/>
          </p:nvGrpSpPr>
          <p:grpSpPr>
            <a:xfrm rot="5400000">
              <a:off x="-788773" y="3679372"/>
              <a:ext cx="4114800" cy="304800"/>
              <a:chOff x="457200" y="3429000"/>
              <a:chExt cx="8229600" cy="457200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927ADE-FD33-4197-B7EF-BB24A9F0FE02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001000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D4B9745-759F-4E5D-B68D-43EA562A913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10110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558368A-A0DF-4BB4-9461-0355B120777E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10101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697E75B-D1EE-4B8D-96F6-648041244A96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1111 1111 1100 1110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12F6518-0D5B-452B-A628-0FD64715D34B}"/>
                </a:ext>
              </a:extLst>
            </p:cNvPr>
            <p:cNvSpPr/>
            <p:nvPr/>
          </p:nvSpPr>
          <p:spPr>
            <a:xfrm rot="5400000">
              <a:off x="-179173" y="4593772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66DA853F-34EC-4181-83D7-BDD709EC9F59}"/>
                </a:ext>
              </a:extLst>
            </p:cNvPr>
            <p:cNvGrpSpPr/>
            <p:nvPr/>
          </p:nvGrpSpPr>
          <p:grpSpPr>
            <a:xfrm rot="5400000">
              <a:off x="-141073" y="2574472"/>
              <a:ext cx="2057400" cy="457200"/>
              <a:chOff x="457200" y="3429000"/>
              <a:chExt cx="4114800" cy="457200"/>
            </a:xfrm>
            <a:noFill/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D982E33-422C-4C89-9E6E-F9777A9B0EE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E1E69D7-6F6B-49C8-B498-4B2611349CB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A4AD24D-FC0D-43E9-9362-2418F314B4E6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1F503D4-C14B-484E-816C-E82C77C4D542}"/>
              </a:ext>
            </a:extLst>
          </p:cNvPr>
          <p:cNvGrpSpPr/>
          <p:nvPr/>
        </p:nvGrpSpPr>
        <p:grpSpPr>
          <a:xfrm>
            <a:off x="1421027" y="2612572"/>
            <a:ext cx="1752600" cy="304800"/>
            <a:chOff x="1421027" y="2612572"/>
            <a:chExt cx="1752600" cy="30480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26672A3-812A-4B5F-AFA0-B9FFF7686A1A}"/>
                </a:ext>
              </a:extLst>
            </p:cNvPr>
            <p:cNvCxnSpPr>
              <a:stCxn id="117" idx="0"/>
              <a:endCxn id="132" idx="0"/>
            </p:cNvCxnSpPr>
            <p:nvPr/>
          </p:nvCxnSpPr>
          <p:spPr>
            <a:xfrm>
              <a:off x="1421027" y="2860222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 Box 309">
              <a:extLst>
                <a:ext uri="{FF2B5EF4-FFF2-40B4-BE49-F238E27FC236}">
                  <a16:creationId xmlns:a16="http://schemas.microsoft.com/office/drawing/2014/main" id="{549BBB1F-2BC6-42D4-A7EC-22A105324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227" y="2612572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</p:grpSp>
      <p:sp>
        <p:nvSpPr>
          <p:cNvPr id="160" name="Snip Single Corner Rectangle 55">
            <a:extLst>
              <a:ext uri="{FF2B5EF4-FFF2-40B4-BE49-F238E27FC236}">
                <a16:creationId xmlns:a16="http://schemas.microsoft.com/office/drawing/2014/main" id="{F84C5592-EDFD-4071-8489-A8592F4A8E11}"/>
              </a:ext>
            </a:extLst>
          </p:cNvPr>
          <p:cNvSpPr/>
          <p:nvPr/>
        </p:nvSpPr>
        <p:spPr>
          <a:xfrm>
            <a:off x="2259227" y="1317172"/>
            <a:ext cx="4800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-50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5ABD4D-2216-4403-8098-65D25CDBEB4B}"/>
              </a:ext>
            </a:extLst>
          </p:cNvPr>
          <p:cNvGrpSpPr/>
          <p:nvPr/>
        </p:nvGrpSpPr>
        <p:grpSpPr>
          <a:xfrm>
            <a:off x="3173627" y="2612572"/>
            <a:ext cx="3581400" cy="2365178"/>
            <a:chOff x="3173627" y="2612572"/>
            <a:chExt cx="3581400" cy="2365178"/>
          </a:xfrm>
        </p:grpSpPr>
        <p:sp>
          <p:nvSpPr>
            <p:cNvPr id="123" name="Rectangle 15">
              <a:extLst>
                <a:ext uri="{FF2B5EF4-FFF2-40B4-BE49-F238E27FC236}">
                  <a16:creationId xmlns:a16="http://schemas.microsoft.com/office/drawing/2014/main" id="{2D033E7C-15A7-46A4-A37D-545BE5C3F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4" name="Line 16">
              <a:extLst>
                <a:ext uri="{FF2B5EF4-FFF2-40B4-BE49-F238E27FC236}">
                  <a16:creationId xmlns:a16="http://schemas.microsoft.com/office/drawing/2014/main" id="{0B60D9A2-0D26-4F8E-95EF-6297A469B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" name="Text Box 17">
              <a:extLst>
                <a:ext uri="{FF2B5EF4-FFF2-40B4-BE49-F238E27FC236}">
                  <a16:creationId xmlns:a16="http://schemas.microsoft.com/office/drawing/2014/main" id="{F8AFA751-CF42-4978-A599-001932DA4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26" name="Text Box 18">
              <a:extLst>
                <a:ext uri="{FF2B5EF4-FFF2-40B4-BE49-F238E27FC236}">
                  <a16:creationId xmlns:a16="http://schemas.microsoft.com/office/drawing/2014/main" id="{ED9A8553-B922-4321-B237-AEEE71579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27" name="Text Box 19">
              <a:extLst>
                <a:ext uri="{FF2B5EF4-FFF2-40B4-BE49-F238E27FC236}">
                  <a16:creationId xmlns:a16="http://schemas.microsoft.com/office/drawing/2014/main" id="{F27C933C-3ABA-43A0-A11C-AE87F510F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28" name="Text Box 20">
              <a:extLst>
                <a:ext uri="{FF2B5EF4-FFF2-40B4-BE49-F238E27FC236}">
                  <a16:creationId xmlns:a16="http://schemas.microsoft.com/office/drawing/2014/main" id="{A6446FBD-D553-47F7-BD96-41230A837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29" name="Text Box 21">
              <a:extLst>
                <a:ext uri="{FF2B5EF4-FFF2-40B4-BE49-F238E27FC236}">
                  <a16:creationId xmlns:a16="http://schemas.microsoft.com/office/drawing/2014/main" id="{9225D1C9-7CD7-4D89-9340-B066C9D0A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130" name="Text Box 22">
              <a:extLst>
                <a:ext uri="{FF2B5EF4-FFF2-40B4-BE49-F238E27FC236}">
                  <a16:creationId xmlns:a16="http://schemas.microsoft.com/office/drawing/2014/main" id="{B6FBF655-40EC-4F36-93B2-F4CDD4DC2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131" name="Text Box 23">
              <a:extLst>
                <a:ext uri="{FF2B5EF4-FFF2-40B4-BE49-F238E27FC236}">
                  <a16:creationId xmlns:a16="http://schemas.microsoft.com/office/drawing/2014/main" id="{6E408D5B-8034-4F95-A779-2927E511B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Line 24">
              <a:extLst>
                <a:ext uri="{FF2B5EF4-FFF2-40B4-BE49-F238E27FC236}">
                  <a16:creationId xmlns:a16="http://schemas.microsoft.com/office/drawing/2014/main" id="{1245D8AA-FC57-4344-BF67-833690C58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3" name="Line 25">
              <a:extLst>
                <a:ext uri="{FF2B5EF4-FFF2-40B4-BE49-F238E27FC236}">
                  <a16:creationId xmlns:a16="http://schemas.microsoft.com/office/drawing/2014/main" id="{FC96BC60-A51E-45DD-8308-F6817DA12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4" name="Line 26">
              <a:extLst>
                <a:ext uri="{FF2B5EF4-FFF2-40B4-BE49-F238E27FC236}">
                  <a16:creationId xmlns:a16="http://schemas.microsoft.com/office/drawing/2014/main" id="{A571B9E9-2A0F-4E12-85DD-DD9D0CA59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Line 27">
              <a:extLst>
                <a:ext uri="{FF2B5EF4-FFF2-40B4-BE49-F238E27FC236}">
                  <a16:creationId xmlns:a16="http://schemas.microsoft.com/office/drawing/2014/main" id="{CA4DB657-0B7F-41CA-AB0E-53BE476D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136" name="Group 62">
              <a:extLst>
                <a:ext uri="{FF2B5EF4-FFF2-40B4-BE49-F238E27FC236}">
                  <a16:creationId xmlns:a16="http://schemas.microsoft.com/office/drawing/2014/main" id="{1FA6AB3B-AB4F-44AA-9CD2-848B673E4EC6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137" name="Line 28">
                <a:extLst>
                  <a:ext uri="{FF2B5EF4-FFF2-40B4-BE49-F238E27FC236}">
                    <a16:creationId xmlns:a16="http://schemas.microsoft.com/office/drawing/2014/main" id="{373B4DE1-E986-4ED6-978A-16EB8685A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29">
                <a:extLst>
                  <a:ext uri="{FF2B5EF4-FFF2-40B4-BE49-F238E27FC236}">
                    <a16:creationId xmlns:a16="http://schemas.microsoft.com/office/drawing/2014/main" id="{8EFFE652-7C28-4381-88F0-B9FD9D6AD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Text Box 36">
              <a:extLst>
                <a:ext uri="{FF2B5EF4-FFF2-40B4-BE49-F238E27FC236}">
                  <a16:creationId xmlns:a16="http://schemas.microsoft.com/office/drawing/2014/main" id="{AC237059-E69B-45EE-AC48-5631A3808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40" name="Line 37">
              <a:extLst>
                <a:ext uri="{FF2B5EF4-FFF2-40B4-BE49-F238E27FC236}">
                  <a16:creationId xmlns:a16="http://schemas.microsoft.com/office/drawing/2014/main" id="{20461194-99CB-4B41-B7C2-8B905F6F4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1" name="Line 38">
              <a:extLst>
                <a:ext uri="{FF2B5EF4-FFF2-40B4-BE49-F238E27FC236}">
                  <a16:creationId xmlns:a16="http://schemas.microsoft.com/office/drawing/2014/main" id="{95D94114-B99F-45C7-916E-E4D66E8F5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2" name="Line 39">
              <a:extLst>
                <a:ext uri="{FF2B5EF4-FFF2-40B4-BE49-F238E27FC236}">
                  <a16:creationId xmlns:a16="http://schemas.microsoft.com/office/drawing/2014/main" id="{4252C50F-D140-4893-AB55-6FB2446C1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" name="Text Box 40">
              <a:extLst>
                <a:ext uri="{FF2B5EF4-FFF2-40B4-BE49-F238E27FC236}">
                  <a16:creationId xmlns:a16="http://schemas.microsoft.com/office/drawing/2014/main" id="{28621059-48A5-4CEB-9C3A-D990DF56B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44" name="Text Box 41">
              <a:extLst>
                <a:ext uri="{FF2B5EF4-FFF2-40B4-BE49-F238E27FC236}">
                  <a16:creationId xmlns:a16="http://schemas.microsoft.com/office/drawing/2014/main" id="{75544665-7A54-4ECD-8908-4EFF91BB2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45" name="Text Box 42">
              <a:extLst>
                <a:ext uri="{FF2B5EF4-FFF2-40B4-BE49-F238E27FC236}">
                  <a16:creationId xmlns:a16="http://schemas.microsoft.com/office/drawing/2014/main" id="{03AD779A-E9F3-4DF5-8AC0-D66498D7F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736C771-10FF-4B23-A61D-205ABF24A0EA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03162AB-8A4B-4644-B454-89DDAB9C9B1F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67" name="Line 37">
                  <a:extLst>
                    <a:ext uri="{FF2B5EF4-FFF2-40B4-BE49-F238E27FC236}">
                      <a16:creationId xmlns:a16="http://schemas.microsoft.com/office/drawing/2014/main" id="{9C358C25-F0EC-427E-AE6C-CAA02AB9DE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Text Box 40">
                  <a:extLst>
                    <a:ext uri="{FF2B5EF4-FFF2-40B4-BE49-F238E27FC236}">
                      <a16:creationId xmlns:a16="http://schemas.microsoft.com/office/drawing/2014/main" id="{48B7BFE7-BE13-46E3-A2E7-1D6FBE3FBC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62E6E02-5AD8-498B-86B4-2A14D879DC01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65" name="Line 37">
                  <a:extLst>
                    <a:ext uri="{FF2B5EF4-FFF2-40B4-BE49-F238E27FC236}">
                      <a16:creationId xmlns:a16="http://schemas.microsoft.com/office/drawing/2014/main" id="{E51C5BC1-B1EA-460C-B90C-04DD56DA9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Text Box 40">
                  <a:extLst>
                    <a:ext uri="{FF2B5EF4-FFF2-40B4-BE49-F238E27FC236}">
                      <a16:creationId xmlns:a16="http://schemas.microsoft.com/office/drawing/2014/main" id="{02583303-7585-490F-A985-CEDE29A116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sp>
        <p:nvSpPr>
          <p:cNvPr id="63" name="Rounded Rectangle 80">
            <a:extLst>
              <a:ext uri="{FF2B5EF4-FFF2-40B4-BE49-F238E27FC236}">
                <a16:creationId xmlns:a16="http://schemas.microsoft.com/office/drawing/2014/main" id="{0DB68714-4294-4E55-8879-EE0189DFF432}"/>
              </a:ext>
            </a:extLst>
          </p:cNvPr>
          <p:cNvSpPr/>
          <p:nvPr/>
        </p:nvSpPr>
        <p:spPr>
          <a:xfrm>
            <a:off x="1725827" y="5374047"/>
            <a:ext cx="3048000" cy="9906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RegDst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 control signal to choose either Inst[20:16] or Inst[15:11] as the write register number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64" name="Rounded Rectangle 56">
            <a:extLst>
              <a:ext uri="{FF2B5EF4-FFF2-40B4-BE49-F238E27FC236}">
                <a16:creationId xmlns:a16="http://schemas.microsoft.com/office/drawing/2014/main" id="{BB7A43A9-D779-4F90-9703-E0089CD2A7EE}"/>
              </a:ext>
            </a:extLst>
          </p:cNvPr>
          <p:cNvSpPr/>
          <p:nvPr/>
        </p:nvSpPr>
        <p:spPr>
          <a:xfrm>
            <a:off x="5040527" y="5138285"/>
            <a:ext cx="4038600" cy="1447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6600"/>
                </a:solidFill>
              </a:rPr>
              <a:t>Solution (</a:t>
            </a:r>
            <a:r>
              <a:rPr lang="en-US" sz="2000" dirty="0">
                <a:solidFill>
                  <a:srgbClr val="006600"/>
                </a:solidFill>
              </a:rPr>
              <a:t>Write Reg. No.</a:t>
            </a:r>
            <a:r>
              <a:rPr lang="en-US" sz="2000" b="1" dirty="0">
                <a:solidFill>
                  <a:srgbClr val="006600"/>
                </a:solidFill>
              </a:rPr>
              <a:t>):</a:t>
            </a:r>
          </a:p>
          <a:p>
            <a:pPr algn="ctr"/>
            <a:r>
              <a:rPr lang="en-US" sz="2000" kern="0" dirty="0">
                <a:solidFill>
                  <a:prstClr val="black"/>
                </a:solidFill>
              </a:rPr>
              <a:t>Use a </a:t>
            </a:r>
            <a:r>
              <a:rPr lang="en-US" sz="2000" b="1" kern="0" dirty="0">
                <a:solidFill>
                  <a:prstClr val="black"/>
                </a:solidFill>
              </a:rPr>
              <a:t>multiplexer</a:t>
            </a:r>
            <a:r>
              <a:rPr lang="en-US" sz="2000" kern="0" dirty="0">
                <a:solidFill>
                  <a:prstClr val="black"/>
                </a:solidFill>
              </a:rPr>
              <a:t> to choose the correct write register number based on instruction type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386620-CB0E-47B4-B9F9-7FA1ED0E5F6A}"/>
              </a:ext>
            </a:extLst>
          </p:cNvPr>
          <p:cNvGrpSpPr/>
          <p:nvPr/>
        </p:nvGrpSpPr>
        <p:grpSpPr>
          <a:xfrm>
            <a:off x="1445828" y="3172626"/>
            <a:ext cx="1854799" cy="2007253"/>
            <a:chOff x="1445828" y="3172626"/>
            <a:chExt cx="1854799" cy="2007253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853F3D5-2461-4CCD-A31F-3B2FA6E2BEED}"/>
                </a:ext>
              </a:extLst>
            </p:cNvPr>
            <p:cNvCxnSpPr>
              <a:cxnSpLocks/>
              <a:endCxn id="133" idx="0"/>
            </p:cNvCxnSpPr>
            <p:nvPr/>
          </p:nvCxnSpPr>
          <p:spPr>
            <a:xfrm flipV="1">
              <a:off x="1445828" y="3314247"/>
              <a:ext cx="1854799" cy="192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08F4CAE-75C5-42F5-9152-5F5619B7138D}"/>
                </a:ext>
              </a:extLst>
            </p:cNvPr>
            <p:cNvCxnSpPr/>
            <p:nvPr/>
          </p:nvCxnSpPr>
          <p:spPr>
            <a:xfrm flipV="1">
              <a:off x="1445828" y="4288198"/>
              <a:ext cx="1143000" cy="19052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 Box 310">
              <a:extLst>
                <a:ext uri="{FF2B5EF4-FFF2-40B4-BE49-F238E27FC236}">
                  <a16:creationId xmlns:a16="http://schemas.microsoft.com/office/drawing/2014/main" id="{4AA71DD8-C6DC-4BA7-9962-E34519055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451429" y="3172626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69" name="Text Box 324">
              <a:extLst>
                <a:ext uri="{FF2B5EF4-FFF2-40B4-BE49-F238E27FC236}">
                  <a16:creationId xmlns:a16="http://schemas.microsoft.com/office/drawing/2014/main" id="{4D0EAAC6-33E2-4AE2-A05E-4F21A8921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5828" y="4288198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70" name="Rounded Rectangle 62">
              <a:extLst>
                <a:ext uri="{FF2B5EF4-FFF2-40B4-BE49-F238E27FC236}">
                  <a16:creationId xmlns:a16="http://schemas.microsoft.com/office/drawing/2014/main" id="{F47BCB3B-0242-4BDB-A2B2-B5C02E5AD823}"/>
                </a:ext>
              </a:extLst>
            </p:cNvPr>
            <p:cNvSpPr/>
            <p:nvPr/>
          </p:nvSpPr>
          <p:spPr>
            <a:xfrm>
              <a:off x="2588828" y="3678598"/>
              <a:ext cx="304800" cy="914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hape 74">
              <a:extLst>
                <a:ext uri="{FF2B5EF4-FFF2-40B4-BE49-F238E27FC236}">
                  <a16:creationId xmlns:a16="http://schemas.microsoft.com/office/drawing/2014/main" id="{425EDDFC-B6DA-41E8-A1F7-E8F5C463AF2C}"/>
                </a:ext>
              </a:extLst>
            </p:cNvPr>
            <p:cNvCxnSpPr>
              <a:stCxn id="68" idx="2"/>
            </p:cNvCxnSpPr>
            <p:nvPr/>
          </p:nvCxnSpPr>
          <p:spPr>
            <a:xfrm rot="16200000" flipH="1">
              <a:off x="2010717" y="3405287"/>
              <a:ext cx="567112" cy="589109"/>
            </a:xfrm>
            <a:prstGeom prst="bentConnector2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338056F-8B0F-46A8-BCB4-59FD39794472}"/>
                </a:ext>
              </a:extLst>
            </p:cNvPr>
            <p:cNvCxnSpPr>
              <a:stCxn id="70" idx="3"/>
            </p:cNvCxnSpPr>
            <p:nvPr/>
          </p:nvCxnSpPr>
          <p:spPr>
            <a:xfrm flipV="1">
              <a:off x="2893628" y="3754798"/>
              <a:ext cx="381000" cy="38100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319">
              <a:extLst>
                <a:ext uri="{FF2B5EF4-FFF2-40B4-BE49-F238E27FC236}">
                  <a16:creationId xmlns:a16="http://schemas.microsoft.com/office/drawing/2014/main" id="{3BC418E0-5417-496A-A497-BC1EAF91F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601" y="4841325"/>
              <a:ext cx="92525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CB619856-62C9-4700-802E-7D2F6D439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228" y="4592998"/>
              <a:ext cx="0" cy="2682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DD1319CE-460D-493C-91E8-91C81D7F105E}"/>
              </a:ext>
            </a:extLst>
          </p:cNvPr>
          <p:cNvSpPr/>
          <p:nvPr/>
        </p:nvSpPr>
        <p:spPr>
          <a:xfrm>
            <a:off x="6755027" y="2688772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$22</a:t>
            </a:r>
            <a:endParaRPr lang="en-SG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312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7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Multiplexer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780DAE1A-2CB4-4BC9-9D5B-285E19ED9735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588814"/>
            <a:ext cx="5602289" cy="4811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Function: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Selects one input from multiple input lines</a:t>
            </a:r>
          </a:p>
          <a:p>
            <a:pPr marL="271463" indent="-27146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Inputs: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i="1" dirty="0"/>
              <a:t>n</a:t>
            </a:r>
            <a:r>
              <a:rPr lang="en-US" dirty="0"/>
              <a:t> lines of same width</a:t>
            </a:r>
          </a:p>
          <a:p>
            <a:pPr marL="271463" indent="-27146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Control: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i="1" dirty="0"/>
              <a:t>m</a:t>
            </a:r>
            <a:r>
              <a:rPr lang="en-US" dirty="0"/>
              <a:t> bits where </a:t>
            </a:r>
            <a:r>
              <a:rPr lang="en-US" i="1" dirty="0"/>
              <a:t>n</a:t>
            </a:r>
            <a:r>
              <a:rPr lang="en-US" dirty="0"/>
              <a:t> = 2</a:t>
            </a:r>
            <a:r>
              <a:rPr lang="en-US" i="1" baseline="50000" dirty="0"/>
              <a:t>m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Output: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Select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input line if control = </a:t>
            </a:r>
            <a:r>
              <a:rPr lang="en-US" dirty="0" err="1"/>
              <a:t>i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499E36-ACC8-4582-993D-277D52A8B9F8}"/>
              </a:ext>
            </a:extLst>
          </p:cNvPr>
          <p:cNvGrpSpPr/>
          <p:nvPr/>
        </p:nvGrpSpPr>
        <p:grpSpPr>
          <a:xfrm>
            <a:off x="5256168" y="1758490"/>
            <a:ext cx="3583032" cy="3122090"/>
            <a:chOff x="5226823" y="1943841"/>
            <a:chExt cx="3583032" cy="3122090"/>
          </a:xfrm>
        </p:grpSpPr>
        <p:sp>
          <p:nvSpPr>
            <p:cNvPr id="49" name="Text Box 22">
              <a:extLst>
                <a:ext uri="{FF2B5EF4-FFF2-40B4-BE49-F238E27FC236}">
                  <a16:creationId xmlns:a16="http://schemas.microsoft.com/office/drawing/2014/main" id="{936D4CAA-BC4B-48B2-A7B0-4F7519C3F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6823" y="4419600"/>
              <a:ext cx="3583032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Verdana" pitchFamily="34" charset="0"/>
                </a:rPr>
                <a:t>Control=0 </a:t>
              </a:r>
              <a:r>
                <a:rPr lang="en-US" dirty="0">
                  <a:latin typeface="Verdana" pitchFamily="34" charset="0"/>
                  <a:sym typeface="Wingdings" pitchFamily="2" charset="2"/>
                </a:rPr>
                <a:t> select in</a:t>
              </a:r>
              <a:r>
                <a:rPr lang="en-US" baseline="-25000" dirty="0">
                  <a:latin typeface="Verdana" pitchFamily="34" charset="0"/>
                  <a:sym typeface="Wingdings" pitchFamily="2" charset="2"/>
                </a:rPr>
                <a:t>0</a:t>
              </a:r>
              <a:r>
                <a:rPr lang="en-US" dirty="0">
                  <a:latin typeface="Verdana" pitchFamily="34" charset="0"/>
                  <a:sym typeface="Wingdings" pitchFamily="2" charset="2"/>
                </a:rPr>
                <a:t> to out</a:t>
              </a:r>
              <a:endParaRPr lang="en-US" baseline="-25000" dirty="0">
                <a:latin typeface="Verdana" pitchFamily="34" charset="0"/>
                <a:sym typeface="Wingdings" pitchFamily="2" charset="2"/>
              </a:endParaRPr>
            </a:p>
            <a:p>
              <a:pPr algn="ctr"/>
              <a:r>
                <a:rPr lang="en-US" dirty="0">
                  <a:latin typeface="Verdana" pitchFamily="34" charset="0"/>
                  <a:sym typeface="Wingdings" pitchFamily="2" charset="2"/>
                </a:rPr>
                <a:t>Control=3  select in</a:t>
              </a:r>
              <a:r>
                <a:rPr lang="en-US" baseline="-25000" dirty="0">
                  <a:latin typeface="Verdana" pitchFamily="34" charset="0"/>
                  <a:sym typeface="Wingdings" pitchFamily="2" charset="2"/>
                </a:rPr>
                <a:t>3</a:t>
              </a:r>
              <a:r>
                <a:rPr lang="en-US" dirty="0">
                  <a:latin typeface="Verdana" pitchFamily="34" charset="0"/>
                  <a:sym typeface="Wingdings" pitchFamily="2" charset="2"/>
                </a:rPr>
                <a:t> to out</a:t>
              </a:r>
              <a:endParaRPr lang="en-US" baseline="-25000" dirty="0">
                <a:latin typeface="Verdana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20123AE-B0E0-46C7-AD45-1F46E5FAFC93}"/>
                </a:ext>
              </a:extLst>
            </p:cNvPr>
            <p:cNvGrpSpPr/>
            <p:nvPr/>
          </p:nvGrpSpPr>
          <p:grpSpPr>
            <a:xfrm>
              <a:off x="5629302" y="1943841"/>
              <a:ext cx="2753524" cy="2205970"/>
              <a:chOff x="5695976" y="1832630"/>
              <a:chExt cx="2753524" cy="2205970"/>
            </a:xfrm>
          </p:grpSpPr>
          <p:sp>
            <p:nvSpPr>
              <p:cNvPr id="50" name="Line 11">
                <a:extLst>
                  <a:ext uri="{FF2B5EF4-FFF2-40B4-BE49-F238E27FC236}">
                    <a16:creationId xmlns:a16="http://schemas.microsoft.com/office/drawing/2014/main" id="{7E09E2E1-5C8B-4441-B1EF-C16350C53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9675" y="2789238"/>
                <a:ext cx="57626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" name="Line 12">
                <a:extLst>
                  <a:ext uri="{FF2B5EF4-FFF2-40B4-BE49-F238E27FC236}">
                    <a16:creationId xmlns:a16="http://schemas.microsoft.com/office/drawing/2014/main" id="{BC5A8493-E2BB-4183-8AA3-24A2D4D80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9675" y="3711575"/>
                <a:ext cx="57626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" name="Line 13">
                <a:extLst>
                  <a:ext uri="{FF2B5EF4-FFF2-40B4-BE49-F238E27FC236}">
                    <a16:creationId xmlns:a16="http://schemas.microsoft.com/office/drawing/2014/main" id="{DD07E2E0-371F-42BD-99E2-5C0B44745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27900" y="3249613"/>
                <a:ext cx="57626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Line 14">
                <a:extLst>
                  <a:ext uri="{FF2B5EF4-FFF2-40B4-BE49-F238E27FC236}">
                    <a16:creationId xmlns:a16="http://schemas.microsoft.com/office/drawing/2014/main" id="{055D1B4D-A5B2-4592-B966-7A1732B15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96125" y="1982788"/>
                <a:ext cx="0" cy="42227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" name="Line 15">
                <a:extLst>
                  <a:ext uri="{FF2B5EF4-FFF2-40B4-BE49-F238E27FC236}">
                    <a16:creationId xmlns:a16="http://schemas.microsoft.com/office/drawing/2014/main" id="{BB61DD2C-E4E4-4EFE-B3B7-A6989A390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81825" y="2136775"/>
                <a:ext cx="230188" cy="114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Text Box 16">
                <a:extLst>
                  <a:ext uri="{FF2B5EF4-FFF2-40B4-BE49-F238E27FC236}">
                    <a16:creationId xmlns:a16="http://schemas.microsoft.com/office/drawing/2014/main" id="{C6BFED1B-7FB7-41A3-83F5-FD91D6E66B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8829" y="2635250"/>
                <a:ext cx="492443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Verdana" pitchFamily="34" charset="0"/>
                  </a:rPr>
                  <a:t>in</a:t>
                </a:r>
                <a:r>
                  <a:rPr lang="en-US" baseline="-25000" dirty="0">
                    <a:latin typeface="Verdana" pitchFamily="34" charset="0"/>
                  </a:rPr>
                  <a:t>0</a:t>
                </a:r>
              </a:p>
            </p:txBody>
          </p:sp>
          <p:sp>
            <p:nvSpPr>
              <p:cNvPr id="56" name="Text Box 17">
                <a:extLst>
                  <a:ext uri="{FF2B5EF4-FFF2-40B4-BE49-F238E27FC236}">
                    <a16:creationId xmlns:a16="http://schemas.microsoft.com/office/drawing/2014/main" id="{D9AF7810-6B75-4D27-9A75-872A10D7E3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5976" y="3518441"/>
                <a:ext cx="660758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Verdana" pitchFamily="34" charset="0"/>
                  </a:rPr>
                  <a:t>in</a:t>
                </a:r>
                <a:r>
                  <a:rPr lang="en-US" i="1" baseline="-25000" dirty="0">
                    <a:latin typeface="Verdana" pitchFamily="34" charset="0"/>
                  </a:rPr>
                  <a:t>n</a:t>
                </a:r>
                <a:r>
                  <a:rPr lang="en-US" baseline="-25000" dirty="0">
                    <a:latin typeface="Verdana" pitchFamily="34" charset="0"/>
                  </a:rPr>
                  <a:t>-1</a:t>
                </a:r>
              </a:p>
            </p:txBody>
          </p:sp>
          <p:sp>
            <p:nvSpPr>
              <p:cNvPr id="57" name="Text Box 18">
                <a:extLst>
                  <a:ext uri="{FF2B5EF4-FFF2-40B4-BE49-F238E27FC236}">
                    <a16:creationId xmlns:a16="http://schemas.microsoft.com/office/drawing/2014/main" id="{793EA510-DA6A-47BF-95A6-4370AD70C6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88128" y="3064947"/>
                <a:ext cx="561372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Verdana" pitchFamily="34" charset="0"/>
                  </a:rPr>
                  <a:t>out</a:t>
                </a:r>
              </a:p>
            </p:txBody>
          </p:sp>
          <p:sp>
            <p:nvSpPr>
              <p:cNvPr id="58" name="Text Box 19">
                <a:extLst>
                  <a:ext uri="{FF2B5EF4-FFF2-40B4-BE49-F238E27FC236}">
                    <a16:creationId xmlns:a16="http://schemas.microsoft.com/office/drawing/2014/main" id="{8DA579A1-A9B8-4E0C-9554-ECFBA5136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06565" y="1832630"/>
                <a:ext cx="982962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Verdana" pitchFamily="34" charset="0"/>
                  </a:rPr>
                  <a:t>control</a:t>
                </a:r>
              </a:p>
            </p:txBody>
          </p:sp>
          <p:sp>
            <p:nvSpPr>
              <p:cNvPr id="59" name="Text Box 20">
                <a:extLst>
                  <a:ext uri="{FF2B5EF4-FFF2-40B4-BE49-F238E27FC236}">
                    <a16:creationId xmlns:a16="http://schemas.microsoft.com/office/drawing/2014/main" id="{49D51D6B-25FA-458F-8A0A-4381DA0DE0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39658" y="2053409"/>
                <a:ext cx="3850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1" dirty="0">
                    <a:latin typeface="Verdana" pitchFamily="34" charset="0"/>
                  </a:rPr>
                  <a:t>m</a:t>
                </a:r>
              </a:p>
            </p:txBody>
          </p:sp>
          <p:sp>
            <p:nvSpPr>
              <p:cNvPr id="60" name="Text Box 21">
                <a:extLst>
                  <a:ext uri="{FF2B5EF4-FFF2-40B4-BE49-F238E27FC236}">
                    <a16:creationId xmlns:a16="http://schemas.microsoft.com/office/drawing/2014/main" id="{93A80AD2-E9D3-446F-8DB2-D1C365E477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2113" y="2873375"/>
                <a:ext cx="249238" cy="730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>
                    <a:latin typeface="Verdana" pitchFamily="34" charset="0"/>
                  </a:rPr>
                  <a:t>.</a:t>
                </a:r>
              </a:p>
              <a:p>
                <a:pPr algn="ctr"/>
                <a:r>
                  <a:rPr lang="en-US" sz="1400" b="1">
                    <a:latin typeface="Verdana" pitchFamily="34" charset="0"/>
                  </a:rPr>
                  <a:t>.</a:t>
                </a:r>
              </a:p>
              <a:p>
                <a:pPr algn="ctr"/>
                <a:r>
                  <a:rPr lang="en-US" sz="1400" b="1">
                    <a:latin typeface="Verdana" pitchFamily="34" charset="0"/>
                  </a:rPr>
                  <a:t>.</a:t>
                </a:r>
              </a:p>
            </p:txBody>
          </p:sp>
          <p:sp>
            <p:nvSpPr>
              <p:cNvPr id="61" name="Rounded Rectangle 27">
                <a:extLst>
                  <a:ext uri="{FF2B5EF4-FFF2-40B4-BE49-F238E27FC236}">
                    <a16:creationId xmlns:a16="http://schemas.microsoft.com/office/drawing/2014/main" id="{9A3A930D-5870-4DCA-A6C4-9FF7D2252DEB}"/>
                  </a:ext>
                </a:extLst>
              </p:cNvPr>
              <p:cNvSpPr/>
              <p:nvPr/>
            </p:nvSpPr>
            <p:spPr>
              <a:xfrm>
                <a:off x="6934200" y="2438400"/>
                <a:ext cx="381000" cy="16002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MUX</a:t>
                </a:r>
                <a:endParaRPr lang="en-SG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6CCB9F84-8C3F-4BF2-8580-0FE9B102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0507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7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Decode Stage: </a:t>
            </a:r>
            <a:r>
              <a:rPr lang="en-SG" sz="3600" b="1" dirty="0">
                <a:solidFill>
                  <a:srgbClr val="0000FF"/>
                </a:solidFill>
              </a:rPr>
              <a:t>Choice in Data 2 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C4016B-8E2F-4840-BEFF-D1E6B54C3B00}"/>
              </a:ext>
            </a:extLst>
          </p:cNvPr>
          <p:cNvGrpSpPr/>
          <p:nvPr/>
        </p:nvGrpSpPr>
        <p:grpSpPr>
          <a:xfrm>
            <a:off x="582827" y="1774372"/>
            <a:ext cx="838200" cy="4114800"/>
            <a:chOff x="582827" y="1774372"/>
            <a:chExt cx="838200" cy="4114800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FB871D2-BE7D-4177-9464-C2ECB9B92CA6}"/>
                </a:ext>
              </a:extLst>
            </p:cNvPr>
            <p:cNvGrpSpPr/>
            <p:nvPr/>
          </p:nvGrpSpPr>
          <p:grpSpPr>
            <a:xfrm rot="5400000">
              <a:off x="-788773" y="3679372"/>
              <a:ext cx="4114800" cy="304800"/>
              <a:chOff x="457200" y="3429000"/>
              <a:chExt cx="8229600" cy="457200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927ADE-FD33-4197-B7EF-BB24A9F0FE02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001000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D4B9745-759F-4E5D-B68D-43EA562A913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10110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558368A-A0DF-4BB4-9461-0355B120777E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10101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697E75B-D1EE-4B8D-96F6-648041244A96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1111 1111 1100 1110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12F6518-0D5B-452B-A628-0FD64715D34B}"/>
                </a:ext>
              </a:extLst>
            </p:cNvPr>
            <p:cNvSpPr/>
            <p:nvPr/>
          </p:nvSpPr>
          <p:spPr>
            <a:xfrm rot="5400000">
              <a:off x="-179173" y="4593772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66DA853F-34EC-4181-83D7-BDD709EC9F59}"/>
                </a:ext>
              </a:extLst>
            </p:cNvPr>
            <p:cNvGrpSpPr/>
            <p:nvPr/>
          </p:nvGrpSpPr>
          <p:grpSpPr>
            <a:xfrm rot="5400000">
              <a:off x="-141073" y="2574472"/>
              <a:ext cx="2057400" cy="457200"/>
              <a:chOff x="457200" y="3429000"/>
              <a:chExt cx="4114800" cy="457200"/>
            </a:xfrm>
            <a:noFill/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D982E33-422C-4C89-9E6E-F9777A9B0EE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E1E69D7-6F6B-49C8-B498-4B2611349CB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A4AD24D-FC0D-43E9-9362-2418F314B4E6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1F503D4-C14B-484E-816C-E82C77C4D542}"/>
              </a:ext>
            </a:extLst>
          </p:cNvPr>
          <p:cNvGrpSpPr/>
          <p:nvPr/>
        </p:nvGrpSpPr>
        <p:grpSpPr>
          <a:xfrm>
            <a:off x="1421027" y="2612572"/>
            <a:ext cx="1752600" cy="304800"/>
            <a:chOff x="1421027" y="2612572"/>
            <a:chExt cx="1752600" cy="30480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26672A3-812A-4B5F-AFA0-B9FFF7686A1A}"/>
                </a:ext>
              </a:extLst>
            </p:cNvPr>
            <p:cNvCxnSpPr>
              <a:stCxn id="117" idx="0"/>
              <a:endCxn id="132" idx="0"/>
            </p:cNvCxnSpPr>
            <p:nvPr/>
          </p:nvCxnSpPr>
          <p:spPr>
            <a:xfrm>
              <a:off x="1421027" y="2860222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 Box 309">
              <a:extLst>
                <a:ext uri="{FF2B5EF4-FFF2-40B4-BE49-F238E27FC236}">
                  <a16:creationId xmlns:a16="http://schemas.microsoft.com/office/drawing/2014/main" id="{549BBB1F-2BC6-42D4-A7EC-22A105324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227" y="2612572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</p:grpSp>
      <p:sp>
        <p:nvSpPr>
          <p:cNvPr id="160" name="Snip Single Corner Rectangle 55">
            <a:extLst>
              <a:ext uri="{FF2B5EF4-FFF2-40B4-BE49-F238E27FC236}">
                <a16:creationId xmlns:a16="http://schemas.microsoft.com/office/drawing/2014/main" id="{F84C5592-EDFD-4071-8489-A8592F4A8E11}"/>
              </a:ext>
            </a:extLst>
          </p:cNvPr>
          <p:cNvSpPr/>
          <p:nvPr/>
        </p:nvSpPr>
        <p:spPr>
          <a:xfrm>
            <a:off x="2259227" y="1317172"/>
            <a:ext cx="4800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-50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5ABD4D-2216-4403-8098-65D25CDBEB4B}"/>
              </a:ext>
            </a:extLst>
          </p:cNvPr>
          <p:cNvGrpSpPr/>
          <p:nvPr/>
        </p:nvGrpSpPr>
        <p:grpSpPr>
          <a:xfrm>
            <a:off x="3173627" y="2612572"/>
            <a:ext cx="3581400" cy="2365178"/>
            <a:chOff x="3173627" y="2612572"/>
            <a:chExt cx="3581400" cy="2365178"/>
          </a:xfrm>
        </p:grpSpPr>
        <p:sp>
          <p:nvSpPr>
            <p:cNvPr id="123" name="Rectangle 15">
              <a:extLst>
                <a:ext uri="{FF2B5EF4-FFF2-40B4-BE49-F238E27FC236}">
                  <a16:creationId xmlns:a16="http://schemas.microsoft.com/office/drawing/2014/main" id="{2D033E7C-15A7-46A4-A37D-545BE5C3F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4" name="Line 16">
              <a:extLst>
                <a:ext uri="{FF2B5EF4-FFF2-40B4-BE49-F238E27FC236}">
                  <a16:creationId xmlns:a16="http://schemas.microsoft.com/office/drawing/2014/main" id="{0B60D9A2-0D26-4F8E-95EF-6297A469B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" name="Text Box 17">
              <a:extLst>
                <a:ext uri="{FF2B5EF4-FFF2-40B4-BE49-F238E27FC236}">
                  <a16:creationId xmlns:a16="http://schemas.microsoft.com/office/drawing/2014/main" id="{F8AFA751-CF42-4978-A599-001932DA4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26" name="Text Box 18">
              <a:extLst>
                <a:ext uri="{FF2B5EF4-FFF2-40B4-BE49-F238E27FC236}">
                  <a16:creationId xmlns:a16="http://schemas.microsoft.com/office/drawing/2014/main" id="{ED9A8553-B922-4321-B237-AEEE71579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27" name="Text Box 19">
              <a:extLst>
                <a:ext uri="{FF2B5EF4-FFF2-40B4-BE49-F238E27FC236}">
                  <a16:creationId xmlns:a16="http://schemas.microsoft.com/office/drawing/2014/main" id="{F27C933C-3ABA-43A0-A11C-AE87F510F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28" name="Text Box 20">
              <a:extLst>
                <a:ext uri="{FF2B5EF4-FFF2-40B4-BE49-F238E27FC236}">
                  <a16:creationId xmlns:a16="http://schemas.microsoft.com/office/drawing/2014/main" id="{A6446FBD-D553-47F7-BD96-41230A837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29" name="Text Box 21">
              <a:extLst>
                <a:ext uri="{FF2B5EF4-FFF2-40B4-BE49-F238E27FC236}">
                  <a16:creationId xmlns:a16="http://schemas.microsoft.com/office/drawing/2014/main" id="{9225D1C9-7CD7-4D89-9340-B066C9D0A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1</a:t>
              </a:r>
            </a:p>
          </p:txBody>
        </p:sp>
        <p:sp>
          <p:nvSpPr>
            <p:cNvPr id="130" name="Text Box 22">
              <a:extLst>
                <a:ext uri="{FF2B5EF4-FFF2-40B4-BE49-F238E27FC236}">
                  <a16:creationId xmlns:a16="http://schemas.microsoft.com/office/drawing/2014/main" id="{B6FBF655-40EC-4F36-93B2-F4CDD4DC2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131" name="Text Box 23">
              <a:extLst>
                <a:ext uri="{FF2B5EF4-FFF2-40B4-BE49-F238E27FC236}">
                  <a16:creationId xmlns:a16="http://schemas.microsoft.com/office/drawing/2014/main" id="{6E408D5B-8034-4F95-A779-2927E511B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Line 24">
              <a:extLst>
                <a:ext uri="{FF2B5EF4-FFF2-40B4-BE49-F238E27FC236}">
                  <a16:creationId xmlns:a16="http://schemas.microsoft.com/office/drawing/2014/main" id="{1245D8AA-FC57-4344-BF67-833690C58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3" name="Line 25">
              <a:extLst>
                <a:ext uri="{FF2B5EF4-FFF2-40B4-BE49-F238E27FC236}">
                  <a16:creationId xmlns:a16="http://schemas.microsoft.com/office/drawing/2014/main" id="{FC96BC60-A51E-45DD-8308-F6817DA12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4" name="Line 26">
              <a:extLst>
                <a:ext uri="{FF2B5EF4-FFF2-40B4-BE49-F238E27FC236}">
                  <a16:creationId xmlns:a16="http://schemas.microsoft.com/office/drawing/2014/main" id="{A571B9E9-2A0F-4E12-85DD-DD9D0CA59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Line 27">
              <a:extLst>
                <a:ext uri="{FF2B5EF4-FFF2-40B4-BE49-F238E27FC236}">
                  <a16:creationId xmlns:a16="http://schemas.microsoft.com/office/drawing/2014/main" id="{CA4DB657-0B7F-41CA-AB0E-53BE476D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136" name="Group 62">
              <a:extLst>
                <a:ext uri="{FF2B5EF4-FFF2-40B4-BE49-F238E27FC236}">
                  <a16:creationId xmlns:a16="http://schemas.microsoft.com/office/drawing/2014/main" id="{1FA6AB3B-AB4F-44AA-9CD2-848B673E4EC6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137" name="Line 28">
                <a:extLst>
                  <a:ext uri="{FF2B5EF4-FFF2-40B4-BE49-F238E27FC236}">
                    <a16:creationId xmlns:a16="http://schemas.microsoft.com/office/drawing/2014/main" id="{373B4DE1-E986-4ED6-978A-16EB8685A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29">
                <a:extLst>
                  <a:ext uri="{FF2B5EF4-FFF2-40B4-BE49-F238E27FC236}">
                    <a16:creationId xmlns:a16="http://schemas.microsoft.com/office/drawing/2014/main" id="{8EFFE652-7C28-4381-88F0-B9FD9D6AD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Text Box 36">
              <a:extLst>
                <a:ext uri="{FF2B5EF4-FFF2-40B4-BE49-F238E27FC236}">
                  <a16:creationId xmlns:a16="http://schemas.microsoft.com/office/drawing/2014/main" id="{AC237059-E69B-45EE-AC48-5631A3808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40" name="Line 37">
              <a:extLst>
                <a:ext uri="{FF2B5EF4-FFF2-40B4-BE49-F238E27FC236}">
                  <a16:creationId xmlns:a16="http://schemas.microsoft.com/office/drawing/2014/main" id="{20461194-99CB-4B41-B7C2-8B905F6F4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1" name="Line 38">
              <a:extLst>
                <a:ext uri="{FF2B5EF4-FFF2-40B4-BE49-F238E27FC236}">
                  <a16:creationId xmlns:a16="http://schemas.microsoft.com/office/drawing/2014/main" id="{95D94114-B99F-45C7-916E-E4D66E8F5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2" name="Line 39">
              <a:extLst>
                <a:ext uri="{FF2B5EF4-FFF2-40B4-BE49-F238E27FC236}">
                  <a16:creationId xmlns:a16="http://schemas.microsoft.com/office/drawing/2014/main" id="{4252C50F-D140-4893-AB55-6FB2446C1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" name="Text Box 40">
              <a:extLst>
                <a:ext uri="{FF2B5EF4-FFF2-40B4-BE49-F238E27FC236}">
                  <a16:creationId xmlns:a16="http://schemas.microsoft.com/office/drawing/2014/main" id="{28621059-48A5-4CEB-9C3A-D990DF56B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5</a:t>
              </a:r>
            </a:p>
          </p:txBody>
        </p:sp>
        <p:sp>
          <p:nvSpPr>
            <p:cNvPr id="144" name="Text Box 41">
              <a:extLst>
                <a:ext uri="{FF2B5EF4-FFF2-40B4-BE49-F238E27FC236}">
                  <a16:creationId xmlns:a16="http://schemas.microsoft.com/office/drawing/2014/main" id="{75544665-7A54-4ECD-8908-4EFF91BB2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45" name="Text Box 42">
              <a:extLst>
                <a:ext uri="{FF2B5EF4-FFF2-40B4-BE49-F238E27FC236}">
                  <a16:creationId xmlns:a16="http://schemas.microsoft.com/office/drawing/2014/main" id="{03AD779A-E9F3-4DF5-8AC0-D66498D7F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736C771-10FF-4B23-A61D-205ABF24A0EA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03162AB-8A4B-4644-B454-89DDAB9C9B1F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67" name="Line 37">
                  <a:extLst>
                    <a:ext uri="{FF2B5EF4-FFF2-40B4-BE49-F238E27FC236}">
                      <a16:creationId xmlns:a16="http://schemas.microsoft.com/office/drawing/2014/main" id="{9C358C25-F0EC-427E-AE6C-CAA02AB9DE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Text Box 40">
                  <a:extLst>
                    <a:ext uri="{FF2B5EF4-FFF2-40B4-BE49-F238E27FC236}">
                      <a16:creationId xmlns:a16="http://schemas.microsoft.com/office/drawing/2014/main" id="{48B7BFE7-BE13-46E3-A2E7-1D6FBE3FBC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62E6E02-5AD8-498B-86B4-2A14D879DC01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65" name="Line 37">
                  <a:extLst>
                    <a:ext uri="{FF2B5EF4-FFF2-40B4-BE49-F238E27FC236}">
                      <a16:creationId xmlns:a16="http://schemas.microsoft.com/office/drawing/2014/main" id="{E51C5BC1-B1EA-460C-B90C-04DD56DA9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Text Box 40">
                  <a:extLst>
                    <a:ext uri="{FF2B5EF4-FFF2-40B4-BE49-F238E27FC236}">
                      <a16:creationId xmlns:a16="http://schemas.microsoft.com/office/drawing/2014/main" id="{02583303-7585-490F-A985-CEDE29A116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386620-CB0E-47B4-B9F9-7FA1ED0E5F6A}"/>
              </a:ext>
            </a:extLst>
          </p:cNvPr>
          <p:cNvGrpSpPr/>
          <p:nvPr/>
        </p:nvGrpSpPr>
        <p:grpSpPr>
          <a:xfrm>
            <a:off x="1445828" y="3172626"/>
            <a:ext cx="1854799" cy="2007253"/>
            <a:chOff x="1445828" y="3172626"/>
            <a:chExt cx="1854799" cy="2007253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853F3D5-2461-4CCD-A31F-3B2FA6E2BEED}"/>
                </a:ext>
              </a:extLst>
            </p:cNvPr>
            <p:cNvCxnSpPr>
              <a:cxnSpLocks/>
              <a:endCxn id="133" idx="0"/>
            </p:cNvCxnSpPr>
            <p:nvPr/>
          </p:nvCxnSpPr>
          <p:spPr>
            <a:xfrm flipV="1">
              <a:off x="1445828" y="3314247"/>
              <a:ext cx="1854799" cy="192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08F4CAE-75C5-42F5-9152-5F5619B7138D}"/>
                </a:ext>
              </a:extLst>
            </p:cNvPr>
            <p:cNvCxnSpPr/>
            <p:nvPr/>
          </p:nvCxnSpPr>
          <p:spPr>
            <a:xfrm flipV="1">
              <a:off x="1445828" y="4288198"/>
              <a:ext cx="1143000" cy="1905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 Box 310">
              <a:extLst>
                <a:ext uri="{FF2B5EF4-FFF2-40B4-BE49-F238E27FC236}">
                  <a16:creationId xmlns:a16="http://schemas.microsoft.com/office/drawing/2014/main" id="{4AA71DD8-C6DC-4BA7-9962-E34519055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451429" y="3172626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69" name="Text Box 324">
              <a:extLst>
                <a:ext uri="{FF2B5EF4-FFF2-40B4-BE49-F238E27FC236}">
                  <a16:creationId xmlns:a16="http://schemas.microsoft.com/office/drawing/2014/main" id="{4D0EAAC6-33E2-4AE2-A05E-4F21A8921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5828" y="4288198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70" name="Rounded Rectangle 62">
              <a:extLst>
                <a:ext uri="{FF2B5EF4-FFF2-40B4-BE49-F238E27FC236}">
                  <a16:creationId xmlns:a16="http://schemas.microsoft.com/office/drawing/2014/main" id="{F47BCB3B-0242-4BDB-A2B2-B5C02E5AD823}"/>
                </a:ext>
              </a:extLst>
            </p:cNvPr>
            <p:cNvSpPr/>
            <p:nvPr/>
          </p:nvSpPr>
          <p:spPr>
            <a:xfrm>
              <a:off x="2588828" y="3678598"/>
              <a:ext cx="304800" cy="914400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hape 74">
              <a:extLst>
                <a:ext uri="{FF2B5EF4-FFF2-40B4-BE49-F238E27FC236}">
                  <a16:creationId xmlns:a16="http://schemas.microsoft.com/office/drawing/2014/main" id="{425EDDFC-B6DA-41E8-A1F7-E8F5C463AF2C}"/>
                </a:ext>
              </a:extLst>
            </p:cNvPr>
            <p:cNvCxnSpPr>
              <a:stCxn id="68" idx="2"/>
            </p:cNvCxnSpPr>
            <p:nvPr/>
          </p:nvCxnSpPr>
          <p:spPr>
            <a:xfrm rot="16200000" flipH="1">
              <a:off x="2010717" y="3405287"/>
              <a:ext cx="567112" cy="589109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338056F-8B0F-46A8-BCB4-59FD39794472}"/>
                </a:ext>
              </a:extLst>
            </p:cNvPr>
            <p:cNvCxnSpPr>
              <a:stCxn id="70" idx="3"/>
            </p:cNvCxnSpPr>
            <p:nvPr/>
          </p:nvCxnSpPr>
          <p:spPr>
            <a:xfrm flipV="1">
              <a:off x="2893628" y="3754798"/>
              <a:ext cx="381000" cy="38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319">
              <a:extLst>
                <a:ext uri="{FF2B5EF4-FFF2-40B4-BE49-F238E27FC236}">
                  <a16:creationId xmlns:a16="http://schemas.microsoft.com/office/drawing/2014/main" id="{3BC418E0-5417-496A-A497-BC1EAF91F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601" y="4841325"/>
              <a:ext cx="92525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CB619856-62C9-4700-802E-7D2F6D439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228" y="459299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5" name="Rounded Rectangle 63">
            <a:extLst>
              <a:ext uri="{FF2B5EF4-FFF2-40B4-BE49-F238E27FC236}">
                <a16:creationId xmlns:a16="http://schemas.microsoft.com/office/drawing/2014/main" id="{1B0B3BE1-DAC3-4D51-805A-C013024AF1E8}"/>
              </a:ext>
            </a:extLst>
          </p:cNvPr>
          <p:cNvSpPr/>
          <p:nvPr/>
        </p:nvSpPr>
        <p:spPr>
          <a:xfrm>
            <a:off x="7347165" y="5013686"/>
            <a:ext cx="1752600" cy="16764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ALUSrc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 control signal to choose either "Read data 2" or the sign extended Inst[15:0] as the second operand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75" name="Rounded Rectangle 82">
            <a:extLst>
              <a:ext uri="{FF2B5EF4-FFF2-40B4-BE49-F238E27FC236}">
                <a16:creationId xmlns:a16="http://schemas.microsoft.com/office/drawing/2014/main" id="{D57896A2-388F-4DA6-87E7-2209096D973C}"/>
              </a:ext>
            </a:extLst>
          </p:cNvPr>
          <p:cNvSpPr/>
          <p:nvPr/>
        </p:nvSpPr>
        <p:spPr>
          <a:xfrm>
            <a:off x="1555965" y="5775686"/>
            <a:ext cx="56388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6600"/>
                </a:solidFill>
              </a:rPr>
              <a:t>Solution (</a:t>
            </a:r>
            <a:r>
              <a:rPr lang="en-US" sz="2000" dirty="0">
                <a:solidFill>
                  <a:srgbClr val="006600"/>
                </a:solidFill>
              </a:rPr>
              <a:t>Rd. Data 2</a:t>
            </a:r>
            <a:r>
              <a:rPr lang="en-US" sz="2000" b="1" dirty="0">
                <a:solidFill>
                  <a:srgbClr val="006600"/>
                </a:solidFill>
              </a:rPr>
              <a:t>):</a:t>
            </a:r>
          </a:p>
          <a:p>
            <a:pPr algn="ctr"/>
            <a:r>
              <a:rPr lang="en-US" sz="1800" kern="0" dirty="0">
                <a:solidFill>
                  <a:prstClr val="black"/>
                </a:solidFill>
              </a:rPr>
              <a:t>Use a </a:t>
            </a:r>
            <a:r>
              <a:rPr lang="en-US" sz="1800" b="1" kern="0" dirty="0">
                <a:solidFill>
                  <a:prstClr val="black"/>
                </a:solidFill>
              </a:rPr>
              <a:t>multiplexer</a:t>
            </a:r>
            <a:r>
              <a:rPr lang="en-US" sz="1800" kern="0" dirty="0">
                <a:solidFill>
                  <a:prstClr val="black"/>
                </a:solidFill>
              </a:rPr>
              <a:t> to choose the correct operand 2.</a:t>
            </a:r>
          </a:p>
          <a:p>
            <a:pPr algn="ctr"/>
            <a:r>
              <a:rPr lang="en-US" sz="1800" kern="0" dirty="0">
                <a:solidFill>
                  <a:prstClr val="black"/>
                </a:solidFill>
              </a:rPr>
              <a:t>Sign extend the 16-bit immediate value to 32-bit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09088BC-55B4-4A40-A91A-A86864F2ED44}"/>
              </a:ext>
            </a:extLst>
          </p:cNvPr>
          <p:cNvGrpSpPr/>
          <p:nvPr/>
        </p:nvGrpSpPr>
        <p:grpSpPr>
          <a:xfrm>
            <a:off x="1417981" y="3809548"/>
            <a:ext cx="6635750" cy="1752600"/>
            <a:chOff x="1219200" y="3352800"/>
            <a:chExt cx="6635750" cy="1752600"/>
          </a:xfrm>
        </p:grpSpPr>
        <p:cxnSp>
          <p:nvCxnSpPr>
            <p:cNvPr id="77" name="Straight Connector 53">
              <a:extLst>
                <a:ext uri="{FF2B5EF4-FFF2-40B4-BE49-F238E27FC236}">
                  <a16:creationId xmlns:a16="http://schemas.microsoft.com/office/drawing/2014/main" id="{86CA63D4-B197-4529-8EA5-8BD68EFBBED0}"/>
                </a:ext>
              </a:extLst>
            </p:cNvPr>
            <p:cNvCxnSpPr>
              <a:stCxn id="84" idx="6"/>
            </p:cNvCxnSpPr>
            <p:nvPr/>
          </p:nvCxnSpPr>
          <p:spPr>
            <a:xfrm flipV="1">
              <a:off x="4724400" y="4095748"/>
              <a:ext cx="1752600" cy="742952"/>
            </a:xfrm>
            <a:prstGeom prst="bentConnector3">
              <a:avLst>
                <a:gd name="adj1" fmla="val 62797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 Box 324">
              <a:extLst>
                <a:ext uri="{FF2B5EF4-FFF2-40B4-BE49-F238E27FC236}">
                  <a16:creationId xmlns:a16="http://schemas.microsoft.com/office/drawing/2014/main" id="{A0C29D56-804E-4A32-9006-71FAA02DA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4648200"/>
              <a:ext cx="986167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79" name="Rounded Rectangle 56">
              <a:extLst>
                <a:ext uri="{FF2B5EF4-FFF2-40B4-BE49-F238E27FC236}">
                  <a16:creationId xmlns:a16="http://schemas.microsoft.com/office/drawing/2014/main" id="{20B9BC9D-64C2-4846-B6BE-44A297CF9892}"/>
                </a:ext>
              </a:extLst>
            </p:cNvPr>
            <p:cNvSpPr/>
            <p:nvPr/>
          </p:nvSpPr>
          <p:spPr>
            <a:xfrm>
              <a:off x="6477000" y="3352800"/>
              <a:ext cx="304800" cy="914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Text Box 319">
              <a:extLst>
                <a:ext uri="{FF2B5EF4-FFF2-40B4-BE49-F238E27FC236}">
                  <a16:creationId xmlns:a16="http://schemas.microsoft.com/office/drawing/2014/main" id="{0C0CD072-FA96-432C-9856-AAD72879A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6720" y="4495800"/>
              <a:ext cx="925253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ALUSrc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1" name="Line 16">
              <a:extLst>
                <a:ext uri="{FF2B5EF4-FFF2-40B4-BE49-F238E27FC236}">
                  <a16:creationId xmlns:a16="http://schemas.microsoft.com/office/drawing/2014/main" id="{45B1670E-2851-49DC-8053-C00018D44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4267200"/>
              <a:ext cx="0" cy="2682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1D4AA9A-7F2E-4632-9170-2B88A2F7D0FD}"/>
                </a:ext>
              </a:extLst>
            </p:cNvPr>
            <p:cNvCxnSpPr/>
            <p:nvPr/>
          </p:nvCxnSpPr>
          <p:spPr>
            <a:xfrm>
              <a:off x="1219200" y="4876800"/>
              <a:ext cx="236220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Line 28">
              <a:extLst>
                <a:ext uri="{FF2B5EF4-FFF2-40B4-BE49-F238E27FC236}">
                  <a16:creationId xmlns:a16="http://schemas.microsoft.com/office/drawing/2014/main" id="{6BE1D8FC-4F11-45D5-ABFC-EF8CA0D31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810000"/>
              <a:ext cx="10731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756527B-6D8B-4DA3-8E3E-3C5617FA2C59}"/>
                </a:ext>
              </a:extLst>
            </p:cNvPr>
            <p:cNvSpPr/>
            <p:nvPr/>
          </p:nvSpPr>
          <p:spPr>
            <a:xfrm>
              <a:off x="3581400" y="4572000"/>
              <a:ext cx="1143000" cy="533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Sign Extend</a:t>
              </a:r>
              <a:endParaRPr lang="en-SG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85" name="Line 39">
              <a:extLst>
                <a:ext uri="{FF2B5EF4-FFF2-40B4-BE49-F238E27FC236}">
                  <a16:creationId xmlns:a16="http://schemas.microsoft.com/office/drawing/2014/main" id="{D682EA50-E1FE-49A2-81D4-1BBEE1CF19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6912" y="4783137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1F5B9AE2-C570-43E0-9C9F-1F3C7220C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282" y="464820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16</a:t>
              </a:r>
            </a:p>
          </p:txBody>
        </p:sp>
        <p:sp>
          <p:nvSpPr>
            <p:cNvPr id="87" name="Text Box 42">
              <a:extLst>
                <a:ext uri="{FF2B5EF4-FFF2-40B4-BE49-F238E27FC236}">
                  <a16:creationId xmlns:a16="http://schemas.microsoft.com/office/drawing/2014/main" id="{00DD6E04-993C-4212-85DA-5F1E85592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1236" y="460002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88" name="Line 39">
              <a:extLst>
                <a:ext uri="{FF2B5EF4-FFF2-40B4-BE49-F238E27FC236}">
                  <a16:creationId xmlns:a16="http://schemas.microsoft.com/office/drawing/2014/main" id="{1D153C19-9EF1-4DFF-A63D-EBA10F5088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31844" y="4749801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BF7357E1-0403-4DBB-8AB3-A50B82DCF642}"/>
              </a:ext>
            </a:extLst>
          </p:cNvPr>
          <p:cNvSpPr/>
          <p:nvPr/>
        </p:nvSpPr>
        <p:spPr>
          <a:xfrm>
            <a:off x="6755027" y="2688772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$22</a:t>
            </a:r>
            <a:endParaRPr lang="en-SG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0801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7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76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5.2 Decode Stage: </a:t>
            </a:r>
            <a:r>
              <a:rPr lang="en-SG" sz="3200" b="1" dirty="0">
                <a:solidFill>
                  <a:srgbClr val="0000FF"/>
                </a:solidFill>
              </a:rPr>
              <a:t>Load Word Instruction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C4016B-8E2F-4840-BEFF-D1E6B54C3B00}"/>
              </a:ext>
            </a:extLst>
          </p:cNvPr>
          <p:cNvGrpSpPr/>
          <p:nvPr/>
        </p:nvGrpSpPr>
        <p:grpSpPr>
          <a:xfrm>
            <a:off x="582827" y="1774372"/>
            <a:ext cx="838200" cy="4114800"/>
            <a:chOff x="582827" y="1774372"/>
            <a:chExt cx="838200" cy="4114800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FB871D2-BE7D-4177-9464-C2ECB9B92CA6}"/>
                </a:ext>
              </a:extLst>
            </p:cNvPr>
            <p:cNvGrpSpPr/>
            <p:nvPr/>
          </p:nvGrpSpPr>
          <p:grpSpPr>
            <a:xfrm rot="5400000">
              <a:off x="-788773" y="3679372"/>
              <a:ext cx="4114800" cy="304800"/>
              <a:chOff x="457200" y="3429000"/>
              <a:chExt cx="8229600" cy="457200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927ADE-FD33-4197-B7EF-BB24A9F0FE02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100011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D4B9745-759F-4E5D-B68D-43EA562A913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10110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558368A-A0DF-4BB4-9461-0355B120777E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10101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697E75B-D1EE-4B8D-96F6-648041244A96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1111 1111 1100 1110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12F6518-0D5B-452B-A628-0FD64715D34B}"/>
                </a:ext>
              </a:extLst>
            </p:cNvPr>
            <p:cNvSpPr/>
            <p:nvPr/>
          </p:nvSpPr>
          <p:spPr>
            <a:xfrm rot="5400000">
              <a:off x="-179173" y="4593772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66DA853F-34EC-4181-83D7-BDD709EC9F59}"/>
                </a:ext>
              </a:extLst>
            </p:cNvPr>
            <p:cNvGrpSpPr/>
            <p:nvPr/>
          </p:nvGrpSpPr>
          <p:grpSpPr>
            <a:xfrm rot="5400000">
              <a:off x="-141073" y="2574472"/>
              <a:ext cx="2057400" cy="457200"/>
              <a:chOff x="457200" y="3429000"/>
              <a:chExt cx="4114800" cy="457200"/>
            </a:xfrm>
            <a:noFill/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D982E33-422C-4C89-9E6E-F9777A9B0EE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E1E69D7-6F6B-49C8-B498-4B2611349CB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A4AD24D-FC0D-43E9-9362-2418F314B4E6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1F503D4-C14B-484E-816C-E82C77C4D542}"/>
              </a:ext>
            </a:extLst>
          </p:cNvPr>
          <p:cNvGrpSpPr/>
          <p:nvPr/>
        </p:nvGrpSpPr>
        <p:grpSpPr>
          <a:xfrm>
            <a:off x="1421027" y="2612572"/>
            <a:ext cx="1752600" cy="304800"/>
            <a:chOff x="1421027" y="2612572"/>
            <a:chExt cx="1752600" cy="30480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26672A3-812A-4B5F-AFA0-B9FFF7686A1A}"/>
                </a:ext>
              </a:extLst>
            </p:cNvPr>
            <p:cNvCxnSpPr>
              <a:stCxn id="117" idx="0"/>
              <a:endCxn id="132" idx="0"/>
            </p:cNvCxnSpPr>
            <p:nvPr/>
          </p:nvCxnSpPr>
          <p:spPr>
            <a:xfrm>
              <a:off x="1421027" y="2860222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 Box 309">
              <a:extLst>
                <a:ext uri="{FF2B5EF4-FFF2-40B4-BE49-F238E27FC236}">
                  <a16:creationId xmlns:a16="http://schemas.microsoft.com/office/drawing/2014/main" id="{549BBB1F-2BC6-42D4-A7EC-22A105324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227" y="2612572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</p:grpSp>
      <p:sp>
        <p:nvSpPr>
          <p:cNvPr id="160" name="Snip Single Corner Rectangle 55">
            <a:extLst>
              <a:ext uri="{FF2B5EF4-FFF2-40B4-BE49-F238E27FC236}">
                <a16:creationId xmlns:a16="http://schemas.microsoft.com/office/drawing/2014/main" id="{F84C5592-EDFD-4071-8489-A8592F4A8E11}"/>
              </a:ext>
            </a:extLst>
          </p:cNvPr>
          <p:cNvSpPr/>
          <p:nvPr/>
        </p:nvSpPr>
        <p:spPr>
          <a:xfrm>
            <a:off x="2259227" y="1317172"/>
            <a:ext cx="4800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-50(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5ABD4D-2216-4403-8098-65D25CDBEB4B}"/>
              </a:ext>
            </a:extLst>
          </p:cNvPr>
          <p:cNvGrpSpPr/>
          <p:nvPr/>
        </p:nvGrpSpPr>
        <p:grpSpPr>
          <a:xfrm>
            <a:off x="3173627" y="2612572"/>
            <a:ext cx="3581400" cy="2365178"/>
            <a:chOff x="3173627" y="2612572"/>
            <a:chExt cx="3581400" cy="2365178"/>
          </a:xfrm>
        </p:grpSpPr>
        <p:sp>
          <p:nvSpPr>
            <p:cNvPr id="123" name="Rectangle 15">
              <a:extLst>
                <a:ext uri="{FF2B5EF4-FFF2-40B4-BE49-F238E27FC236}">
                  <a16:creationId xmlns:a16="http://schemas.microsoft.com/office/drawing/2014/main" id="{2D033E7C-15A7-46A4-A37D-545BE5C3F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4" name="Line 16">
              <a:extLst>
                <a:ext uri="{FF2B5EF4-FFF2-40B4-BE49-F238E27FC236}">
                  <a16:creationId xmlns:a16="http://schemas.microsoft.com/office/drawing/2014/main" id="{0B60D9A2-0D26-4F8E-95EF-6297A469B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" name="Text Box 17">
              <a:extLst>
                <a:ext uri="{FF2B5EF4-FFF2-40B4-BE49-F238E27FC236}">
                  <a16:creationId xmlns:a16="http://schemas.microsoft.com/office/drawing/2014/main" id="{F8AFA751-CF42-4978-A599-001932DA4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26" name="Text Box 18">
              <a:extLst>
                <a:ext uri="{FF2B5EF4-FFF2-40B4-BE49-F238E27FC236}">
                  <a16:creationId xmlns:a16="http://schemas.microsoft.com/office/drawing/2014/main" id="{ED9A8553-B922-4321-B237-AEEE71579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27" name="Text Box 19">
              <a:extLst>
                <a:ext uri="{FF2B5EF4-FFF2-40B4-BE49-F238E27FC236}">
                  <a16:creationId xmlns:a16="http://schemas.microsoft.com/office/drawing/2014/main" id="{F27C933C-3ABA-43A0-A11C-AE87F510F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28" name="Text Box 20">
              <a:extLst>
                <a:ext uri="{FF2B5EF4-FFF2-40B4-BE49-F238E27FC236}">
                  <a16:creationId xmlns:a16="http://schemas.microsoft.com/office/drawing/2014/main" id="{A6446FBD-D553-47F7-BD96-41230A837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29" name="Text Box 21">
              <a:extLst>
                <a:ext uri="{FF2B5EF4-FFF2-40B4-BE49-F238E27FC236}">
                  <a16:creationId xmlns:a16="http://schemas.microsoft.com/office/drawing/2014/main" id="{9225D1C9-7CD7-4D89-9340-B066C9D0A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130" name="Text Box 22">
              <a:extLst>
                <a:ext uri="{FF2B5EF4-FFF2-40B4-BE49-F238E27FC236}">
                  <a16:creationId xmlns:a16="http://schemas.microsoft.com/office/drawing/2014/main" id="{B6FBF655-40EC-4F36-93B2-F4CDD4DC2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131" name="Text Box 23">
              <a:extLst>
                <a:ext uri="{FF2B5EF4-FFF2-40B4-BE49-F238E27FC236}">
                  <a16:creationId xmlns:a16="http://schemas.microsoft.com/office/drawing/2014/main" id="{6E408D5B-8034-4F95-A779-2927E511B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Line 24">
              <a:extLst>
                <a:ext uri="{FF2B5EF4-FFF2-40B4-BE49-F238E27FC236}">
                  <a16:creationId xmlns:a16="http://schemas.microsoft.com/office/drawing/2014/main" id="{1245D8AA-FC57-4344-BF67-833690C58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3" name="Line 25">
              <a:extLst>
                <a:ext uri="{FF2B5EF4-FFF2-40B4-BE49-F238E27FC236}">
                  <a16:creationId xmlns:a16="http://schemas.microsoft.com/office/drawing/2014/main" id="{FC96BC60-A51E-45DD-8308-F6817DA12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4" name="Line 26">
              <a:extLst>
                <a:ext uri="{FF2B5EF4-FFF2-40B4-BE49-F238E27FC236}">
                  <a16:creationId xmlns:a16="http://schemas.microsoft.com/office/drawing/2014/main" id="{A571B9E9-2A0F-4E12-85DD-DD9D0CA59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Line 27">
              <a:extLst>
                <a:ext uri="{FF2B5EF4-FFF2-40B4-BE49-F238E27FC236}">
                  <a16:creationId xmlns:a16="http://schemas.microsoft.com/office/drawing/2014/main" id="{CA4DB657-0B7F-41CA-AB0E-53BE476D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136" name="Group 62">
              <a:extLst>
                <a:ext uri="{FF2B5EF4-FFF2-40B4-BE49-F238E27FC236}">
                  <a16:creationId xmlns:a16="http://schemas.microsoft.com/office/drawing/2014/main" id="{1FA6AB3B-AB4F-44AA-9CD2-848B673E4EC6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137" name="Line 28">
                <a:extLst>
                  <a:ext uri="{FF2B5EF4-FFF2-40B4-BE49-F238E27FC236}">
                    <a16:creationId xmlns:a16="http://schemas.microsoft.com/office/drawing/2014/main" id="{373B4DE1-E986-4ED6-978A-16EB8685A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29">
                <a:extLst>
                  <a:ext uri="{FF2B5EF4-FFF2-40B4-BE49-F238E27FC236}">
                    <a16:creationId xmlns:a16="http://schemas.microsoft.com/office/drawing/2014/main" id="{8EFFE652-7C28-4381-88F0-B9FD9D6AD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Text Box 36">
              <a:extLst>
                <a:ext uri="{FF2B5EF4-FFF2-40B4-BE49-F238E27FC236}">
                  <a16:creationId xmlns:a16="http://schemas.microsoft.com/office/drawing/2014/main" id="{AC237059-E69B-45EE-AC48-5631A3808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40" name="Line 37">
              <a:extLst>
                <a:ext uri="{FF2B5EF4-FFF2-40B4-BE49-F238E27FC236}">
                  <a16:creationId xmlns:a16="http://schemas.microsoft.com/office/drawing/2014/main" id="{20461194-99CB-4B41-B7C2-8B905F6F4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1" name="Line 38">
              <a:extLst>
                <a:ext uri="{FF2B5EF4-FFF2-40B4-BE49-F238E27FC236}">
                  <a16:creationId xmlns:a16="http://schemas.microsoft.com/office/drawing/2014/main" id="{95D94114-B99F-45C7-916E-E4D66E8F5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2" name="Line 39">
              <a:extLst>
                <a:ext uri="{FF2B5EF4-FFF2-40B4-BE49-F238E27FC236}">
                  <a16:creationId xmlns:a16="http://schemas.microsoft.com/office/drawing/2014/main" id="{4252C50F-D140-4893-AB55-6FB2446C1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" name="Text Box 40">
              <a:extLst>
                <a:ext uri="{FF2B5EF4-FFF2-40B4-BE49-F238E27FC236}">
                  <a16:creationId xmlns:a16="http://schemas.microsoft.com/office/drawing/2014/main" id="{28621059-48A5-4CEB-9C3A-D990DF56B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5</a:t>
              </a:r>
            </a:p>
          </p:txBody>
        </p:sp>
        <p:sp>
          <p:nvSpPr>
            <p:cNvPr id="144" name="Text Box 41">
              <a:extLst>
                <a:ext uri="{FF2B5EF4-FFF2-40B4-BE49-F238E27FC236}">
                  <a16:creationId xmlns:a16="http://schemas.microsoft.com/office/drawing/2014/main" id="{75544665-7A54-4ECD-8908-4EFF91BB2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45" name="Text Box 42">
              <a:extLst>
                <a:ext uri="{FF2B5EF4-FFF2-40B4-BE49-F238E27FC236}">
                  <a16:creationId xmlns:a16="http://schemas.microsoft.com/office/drawing/2014/main" id="{03AD779A-E9F3-4DF5-8AC0-D66498D7F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736C771-10FF-4B23-A61D-205ABF24A0EA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03162AB-8A4B-4644-B454-89DDAB9C9B1F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67" name="Line 37">
                  <a:extLst>
                    <a:ext uri="{FF2B5EF4-FFF2-40B4-BE49-F238E27FC236}">
                      <a16:creationId xmlns:a16="http://schemas.microsoft.com/office/drawing/2014/main" id="{9C358C25-F0EC-427E-AE6C-CAA02AB9DE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Text Box 40">
                  <a:extLst>
                    <a:ext uri="{FF2B5EF4-FFF2-40B4-BE49-F238E27FC236}">
                      <a16:creationId xmlns:a16="http://schemas.microsoft.com/office/drawing/2014/main" id="{48B7BFE7-BE13-46E3-A2E7-1D6FBE3FBC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62E6E02-5AD8-498B-86B4-2A14D879DC01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65" name="Line 37">
                  <a:extLst>
                    <a:ext uri="{FF2B5EF4-FFF2-40B4-BE49-F238E27FC236}">
                      <a16:creationId xmlns:a16="http://schemas.microsoft.com/office/drawing/2014/main" id="{E51C5BC1-B1EA-460C-B90C-04DD56DA9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Text Box 40">
                  <a:extLst>
                    <a:ext uri="{FF2B5EF4-FFF2-40B4-BE49-F238E27FC236}">
                      <a16:creationId xmlns:a16="http://schemas.microsoft.com/office/drawing/2014/main" id="{02583303-7585-490F-A985-CEDE29A116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386620-CB0E-47B4-B9F9-7FA1ED0E5F6A}"/>
              </a:ext>
            </a:extLst>
          </p:cNvPr>
          <p:cNvGrpSpPr/>
          <p:nvPr/>
        </p:nvGrpSpPr>
        <p:grpSpPr>
          <a:xfrm>
            <a:off x="1445828" y="3172626"/>
            <a:ext cx="1854799" cy="2007253"/>
            <a:chOff x="1445828" y="3172626"/>
            <a:chExt cx="1854799" cy="2007253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853F3D5-2461-4CCD-A31F-3B2FA6E2BEED}"/>
                </a:ext>
              </a:extLst>
            </p:cNvPr>
            <p:cNvCxnSpPr>
              <a:cxnSpLocks/>
              <a:endCxn id="133" idx="0"/>
            </p:cNvCxnSpPr>
            <p:nvPr/>
          </p:nvCxnSpPr>
          <p:spPr>
            <a:xfrm flipV="1">
              <a:off x="1445828" y="3314247"/>
              <a:ext cx="1854799" cy="192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08F4CAE-75C5-42F5-9152-5F5619B7138D}"/>
                </a:ext>
              </a:extLst>
            </p:cNvPr>
            <p:cNvCxnSpPr/>
            <p:nvPr/>
          </p:nvCxnSpPr>
          <p:spPr>
            <a:xfrm flipV="1">
              <a:off x="1445828" y="4288198"/>
              <a:ext cx="1143000" cy="1905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 Box 310">
              <a:extLst>
                <a:ext uri="{FF2B5EF4-FFF2-40B4-BE49-F238E27FC236}">
                  <a16:creationId xmlns:a16="http://schemas.microsoft.com/office/drawing/2014/main" id="{4AA71DD8-C6DC-4BA7-9962-E34519055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451429" y="3172626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69" name="Text Box 324">
              <a:extLst>
                <a:ext uri="{FF2B5EF4-FFF2-40B4-BE49-F238E27FC236}">
                  <a16:creationId xmlns:a16="http://schemas.microsoft.com/office/drawing/2014/main" id="{4D0EAAC6-33E2-4AE2-A05E-4F21A8921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5828" y="4288198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70" name="Rounded Rectangle 62">
              <a:extLst>
                <a:ext uri="{FF2B5EF4-FFF2-40B4-BE49-F238E27FC236}">
                  <a16:creationId xmlns:a16="http://schemas.microsoft.com/office/drawing/2014/main" id="{F47BCB3B-0242-4BDB-A2B2-B5C02E5AD823}"/>
                </a:ext>
              </a:extLst>
            </p:cNvPr>
            <p:cNvSpPr/>
            <p:nvPr/>
          </p:nvSpPr>
          <p:spPr>
            <a:xfrm>
              <a:off x="2588828" y="3678598"/>
              <a:ext cx="304800" cy="914400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hape 74">
              <a:extLst>
                <a:ext uri="{FF2B5EF4-FFF2-40B4-BE49-F238E27FC236}">
                  <a16:creationId xmlns:a16="http://schemas.microsoft.com/office/drawing/2014/main" id="{425EDDFC-B6DA-41E8-A1F7-E8F5C463AF2C}"/>
                </a:ext>
              </a:extLst>
            </p:cNvPr>
            <p:cNvCxnSpPr>
              <a:stCxn id="68" idx="2"/>
            </p:cNvCxnSpPr>
            <p:nvPr/>
          </p:nvCxnSpPr>
          <p:spPr>
            <a:xfrm rot="16200000" flipH="1">
              <a:off x="2010717" y="3405287"/>
              <a:ext cx="567112" cy="589109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338056F-8B0F-46A8-BCB4-59FD39794472}"/>
                </a:ext>
              </a:extLst>
            </p:cNvPr>
            <p:cNvCxnSpPr>
              <a:stCxn id="70" idx="3"/>
            </p:cNvCxnSpPr>
            <p:nvPr/>
          </p:nvCxnSpPr>
          <p:spPr>
            <a:xfrm flipV="1">
              <a:off x="2893628" y="3754798"/>
              <a:ext cx="381000" cy="38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319">
              <a:extLst>
                <a:ext uri="{FF2B5EF4-FFF2-40B4-BE49-F238E27FC236}">
                  <a16:creationId xmlns:a16="http://schemas.microsoft.com/office/drawing/2014/main" id="{3BC418E0-5417-496A-A497-BC1EAF91F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601" y="4841325"/>
              <a:ext cx="92525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CB619856-62C9-4700-802E-7D2F6D439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228" y="459299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09088BC-55B4-4A40-A91A-A86864F2ED44}"/>
              </a:ext>
            </a:extLst>
          </p:cNvPr>
          <p:cNvGrpSpPr/>
          <p:nvPr/>
        </p:nvGrpSpPr>
        <p:grpSpPr>
          <a:xfrm>
            <a:off x="1417981" y="3809548"/>
            <a:ext cx="6635750" cy="1752600"/>
            <a:chOff x="1219200" y="3352800"/>
            <a:chExt cx="6635750" cy="1752600"/>
          </a:xfrm>
        </p:grpSpPr>
        <p:cxnSp>
          <p:nvCxnSpPr>
            <p:cNvPr id="77" name="Straight Connector 53">
              <a:extLst>
                <a:ext uri="{FF2B5EF4-FFF2-40B4-BE49-F238E27FC236}">
                  <a16:creationId xmlns:a16="http://schemas.microsoft.com/office/drawing/2014/main" id="{86CA63D4-B197-4529-8EA5-8BD68EFBBED0}"/>
                </a:ext>
              </a:extLst>
            </p:cNvPr>
            <p:cNvCxnSpPr>
              <a:stCxn id="84" idx="6"/>
            </p:cNvCxnSpPr>
            <p:nvPr/>
          </p:nvCxnSpPr>
          <p:spPr>
            <a:xfrm flipV="1">
              <a:off x="4724400" y="4095748"/>
              <a:ext cx="1752600" cy="742952"/>
            </a:xfrm>
            <a:prstGeom prst="bentConnector3">
              <a:avLst>
                <a:gd name="adj1" fmla="val 62797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 Box 324">
              <a:extLst>
                <a:ext uri="{FF2B5EF4-FFF2-40B4-BE49-F238E27FC236}">
                  <a16:creationId xmlns:a16="http://schemas.microsoft.com/office/drawing/2014/main" id="{A0C29D56-804E-4A32-9006-71FAA02DA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4648200"/>
              <a:ext cx="986167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79" name="Rounded Rectangle 56">
              <a:extLst>
                <a:ext uri="{FF2B5EF4-FFF2-40B4-BE49-F238E27FC236}">
                  <a16:creationId xmlns:a16="http://schemas.microsoft.com/office/drawing/2014/main" id="{20B9BC9D-64C2-4846-B6BE-44A297CF9892}"/>
                </a:ext>
              </a:extLst>
            </p:cNvPr>
            <p:cNvSpPr/>
            <p:nvPr/>
          </p:nvSpPr>
          <p:spPr>
            <a:xfrm>
              <a:off x="6477000" y="3352800"/>
              <a:ext cx="3048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Text Box 319">
              <a:extLst>
                <a:ext uri="{FF2B5EF4-FFF2-40B4-BE49-F238E27FC236}">
                  <a16:creationId xmlns:a16="http://schemas.microsoft.com/office/drawing/2014/main" id="{0C0CD072-FA96-432C-9856-AAD72879A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6720" y="4495800"/>
              <a:ext cx="925253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ALUSrc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1" name="Line 16">
              <a:extLst>
                <a:ext uri="{FF2B5EF4-FFF2-40B4-BE49-F238E27FC236}">
                  <a16:creationId xmlns:a16="http://schemas.microsoft.com/office/drawing/2014/main" id="{45B1670E-2851-49DC-8053-C00018D44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42672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1D4AA9A-7F2E-4632-9170-2B88A2F7D0FD}"/>
                </a:ext>
              </a:extLst>
            </p:cNvPr>
            <p:cNvCxnSpPr/>
            <p:nvPr/>
          </p:nvCxnSpPr>
          <p:spPr>
            <a:xfrm>
              <a:off x="1219200" y="4876800"/>
              <a:ext cx="23622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Line 28">
              <a:extLst>
                <a:ext uri="{FF2B5EF4-FFF2-40B4-BE49-F238E27FC236}">
                  <a16:creationId xmlns:a16="http://schemas.microsoft.com/office/drawing/2014/main" id="{6BE1D8FC-4F11-45D5-ABFC-EF8CA0D31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810000"/>
              <a:ext cx="10731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756527B-6D8B-4DA3-8E3E-3C5617FA2C59}"/>
                </a:ext>
              </a:extLst>
            </p:cNvPr>
            <p:cNvSpPr/>
            <p:nvPr/>
          </p:nvSpPr>
          <p:spPr>
            <a:xfrm>
              <a:off x="3581400" y="4572000"/>
              <a:ext cx="1143000" cy="533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Sign Extend</a:t>
              </a:r>
              <a:endParaRPr lang="en-SG" sz="1400" b="1" dirty="0"/>
            </a:p>
          </p:txBody>
        </p:sp>
        <p:sp>
          <p:nvSpPr>
            <p:cNvPr id="85" name="Line 39">
              <a:extLst>
                <a:ext uri="{FF2B5EF4-FFF2-40B4-BE49-F238E27FC236}">
                  <a16:creationId xmlns:a16="http://schemas.microsoft.com/office/drawing/2014/main" id="{D682EA50-E1FE-49A2-81D4-1BBEE1CF19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6912" y="4783137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1F5B9AE2-C570-43E0-9C9F-1F3C7220C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282" y="464820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16</a:t>
              </a:r>
            </a:p>
          </p:txBody>
        </p:sp>
        <p:sp>
          <p:nvSpPr>
            <p:cNvPr id="87" name="Text Box 42">
              <a:extLst>
                <a:ext uri="{FF2B5EF4-FFF2-40B4-BE49-F238E27FC236}">
                  <a16:creationId xmlns:a16="http://schemas.microsoft.com/office/drawing/2014/main" id="{00DD6E04-993C-4212-85DA-5F1E85592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1236" y="460002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88" name="Line 39">
              <a:extLst>
                <a:ext uri="{FF2B5EF4-FFF2-40B4-BE49-F238E27FC236}">
                  <a16:creationId xmlns:a16="http://schemas.microsoft.com/office/drawing/2014/main" id="{1D153C19-9EF1-4DFF-A63D-EBA10F5088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31844" y="4749801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BF7357E1-0403-4DBB-8AB3-A50B82DCF642}"/>
              </a:ext>
            </a:extLst>
          </p:cNvPr>
          <p:cNvSpPr/>
          <p:nvPr/>
        </p:nvSpPr>
        <p:spPr>
          <a:xfrm>
            <a:off x="6755027" y="2688772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$22</a:t>
            </a:r>
            <a:endParaRPr lang="en-SG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AF3EE-117B-4A06-90A3-336D6695604E}"/>
              </a:ext>
            </a:extLst>
          </p:cNvPr>
          <p:cNvSpPr txBox="1"/>
          <p:nvPr/>
        </p:nvSpPr>
        <p:spPr>
          <a:xfrm>
            <a:off x="2404148" y="1989438"/>
            <a:ext cx="4576433" cy="461665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Do we need any modification?</a:t>
            </a:r>
          </a:p>
        </p:txBody>
      </p:sp>
    </p:spTree>
    <p:extLst>
      <p:ext uri="{BB962C8B-B14F-4D97-AF65-F5344CB8AC3E}">
        <p14:creationId xmlns:p14="http://schemas.microsoft.com/office/powerpoint/2010/main" val="8873713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76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5.2 Decode Stage: </a:t>
            </a:r>
            <a:r>
              <a:rPr lang="en-SG" sz="3200" b="1" dirty="0">
                <a:solidFill>
                  <a:srgbClr val="0000FF"/>
                </a:solidFill>
              </a:rPr>
              <a:t>Branch Instruction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C4016B-8E2F-4840-BEFF-D1E6B54C3B00}"/>
              </a:ext>
            </a:extLst>
          </p:cNvPr>
          <p:cNvGrpSpPr/>
          <p:nvPr/>
        </p:nvGrpSpPr>
        <p:grpSpPr>
          <a:xfrm>
            <a:off x="582827" y="1774372"/>
            <a:ext cx="838200" cy="4114800"/>
            <a:chOff x="582827" y="1774372"/>
            <a:chExt cx="838200" cy="4114800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FB871D2-BE7D-4177-9464-C2ECB9B92CA6}"/>
                </a:ext>
              </a:extLst>
            </p:cNvPr>
            <p:cNvGrpSpPr/>
            <p:nvPr/>
          </p:nvGrpSpPr>
          <p:grpSpPr>
            <a:xfrm rot="5400000">
              <a:off x="-788773" y="3679372"/>
              <a:ext cx="4114800" cy="304800"/>
              <a:chOff x="457200" y="3429000"/>
              <a:chExt cx="8229600" cy="457200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927ADE-FD33-4197-B7EF-BB24A9F0FE02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000100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D4B9745-759F-4E5D-B68D-43EA562A913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558368A-A0DF-4BB4-9461-0355B120777E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697E75B-D1EE-4B8D-96F6-648041244A96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0000 0000 0000 0011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12F6518-0D5B-452B-A628-0FD64715D34B}"/>
                </a:ext>
              </a:extLst>
            </p:cNvPr>
            <p:cNvSpPr/>
            <p:nvPr/>
          </p:nvSpPr>
          <p:spPr>
            <a:xfrm rot="5400000">
              <a:off x="-179173" y="4593772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66DA853F-34EC-4181-83D7-BDD709EC9F59}"/>
                </a:ext>
              </a:extLst>
            </p:cNvPr>
            <p:cNvGrpSpPr/>
            <p:nvPr/>
          </p:nvGrpSpPr>
          <p:grpSpPr>
            <a:xfrm rot="5400000">
              <a:off x="-141073" y="2574472"/>
              <a:ext cx="2057400" cy="457200"/>
              <a:chOff x="457200" y="3429000"/>
              <a:chExt cx="4114800" cy="457200"/>
            </a:xfrm>
            <a:noFill/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D982E33-422C-4C89-9E6E-F9777A9B0EE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E1E69D7-6F6B-49C8-B498-4B2611349CB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A4AD24D-FC0D-43E9-9362-2418F314B4E6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1F503D4-C14B-484E-816C-E82C77C4D542}"/>
              </a:ext>
            </a:extLst>
          </p:cNvPr>
          <p:cNvGrpSpPr/>
          <p:nvPr/>
        </p:nvGrpSpPr>
        <p:grpSpPr>
          <a:xfrm>
            <a:off x="1421027" y="2612572"/>
            <a:ext cx="1752600" cy="304800"/>
            <a:chOff x="1421027" y="2612572"/>
            <a:chExt cx="1752600" cy="30480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26672A3-812A-4B5F-AFA0-B9FFF7686A1A}"/>
                </a:ext>
              </a:extLst>
            </p:cNvPr>
            <p:cNvCxnSpPr>
              <a:stCxn id="117" idx="0"/>
              <a:endCxn id="132" idx="0"/>
            </p:cNvCxnSpPr>
            <p:nvPr/>
          </p:nvCxnSpPr>
          <p:spPr>
            <a:xfrm>
              <a:off x="1421027" y="2860222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 Box 309">
              <a:extLst>
                <a:ext uri="{FF2B5EF4-FFF2-40B4-BE49-F238E27FC236}">
                  <a16:creationId xmlns:a16="http://schemas.microsoft.com/office/drawing/2014/main" id="{549BBB1F-2BC6-42D4-A7EC-22A105324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227" y="2612572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</p:grpSp>
      <p:sp>
        <p:nvSpPr>
          <p:cNvPr id="160" name="Snip Single Corner Rectangle 55">
            <a:extLst>
              <a:ext uri="{FF2B5EF4-FFF2-40B4-BE49-F238E27FC236}">
                <a16:creationId xmlns:a16="http://schemas.microsoft.com/office/drawing/2014/main" id="{F84C5592-EDFD-4071-8489-A8592F4A8E11}"/>
              </a:ext>
            </a:extLst>
          </p:cNvPr>
          <p:cNvSpPr/>
          <p:nvPr/>
        </p:nvSpPr>
        <p:spPr>
          <a:xfrm>
            <a:off x="2259227" y="1317172"/>
            <a:ext cx="4800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3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5ABD4D-2216-4403-8098-65D25CDBEB4B}"/>
              </a:ext>
            </a:extLst>
          </p:cNvPr>
          <p:cNvGrpSpPr/>
          <p:nvPr/>
        </p:nvGrpSpPr>
        <p:grpSpPr>
          <a:xfrm>
            <a:off x="3173627" y="2612572"/>
            <a:ext cx="3581400" cy="2365178"/>
            <a:chOff x="3173627" y="2612572"/>
            <a:chExt cx="3581400" cy="2365178"/>
          </a:xfrm>
        </p:grpSpPr>
        <p:sp>
          <p:nvSpPr>
            <p:cNvPr id="123" name="Rectangle 15">
              <a:extLst>
                <a:ext uri="{FF2B5EF4-FFF2-40B4-BE49-F238E27FC236}">
                  <a16:creationId xmlns:a16="http://schemas.microsoft.com/office/drawing/2014/main" id="{2D033E7C-15A7-46A4-A37D-545BE5C3F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4" name="Line 16">
              <a:extLst>
                <a:ext uri="{FF2B5EF4-FFF2-40B4-BE49-F238E27FC236}">
                  <a16:creationId xmlns:a16="http://schemas.microsoft.com/office/drawing/2014/main" id="{0B60D9A2-0D26-4F8E-95EF-6297A469B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" name="Text Box 17">
              <a:extLst>
                <a:ext uri="{FF2B5EF4-FFF2-40B4-BE49-F238E27FC236}">
                  <a16:creationId xmlns:a16="http://schemas.microsoft.com/office/drawing/2014/main" id="{F8AFA751-CF42-4978-A599-001932DA4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26" name="Text Box 18">
              <a:extLst>
                <a:ext uri="{FF2B5EF4-FFF2-40B4-BE49-F238E27FC236}">
                  <a16:creationId xmlns:a16="http://schemas.microsoft.com/office/drawing/2014/main" id="{ED9A8553-B922-4321-B237-AEEE71579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27" name="Text Box 19">
              <a:extLst>
                <a:ext uri="{FF2B5EF4-FFF2-40B4-BE49-F238E27FC236}">
                  <a16:creationId xmlns:a16="http://schemas.microsoft.com/office/drawing/2014/main" id="{F27C933C-3ABA-43A0-A11C-AE87F510F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28" name="Text Box 20">
              <a:extLst>
                <a:ext uri="{FF2B5EF4-FFF2-40B4-BE49-F238E27FC236}">
                  <a16:creationId xmlns:a16="http://schemas.microsoft.com/office/drawing/2014/main" id="{A6446FBD-D553-47F7-BD96-41230A837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29" name="Text Box 21">
              <a:extLst>
                <a:ext uri="{FF2B5EF4-FFF2-40B4-BE49-F238E27FC236}">
                  <a16:creationId xmlns:a16="http://schemas.microsoft.com/office/drawing/2014/main" id="{9225D1C9-7CD7-4D89-9340-B066C9D0A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130" name="Text Box 22">
              <a:extLst>
                <a:ext uri="{FF2B5EF4-FFF2-40B4-BE49-F238E27FC236}">
                  <a16:creationId xmlns:a16="http://schemas.microsoft.com/office/drawing/2014/main" id="{B6FBF655-40EC-4F36-93B2-F4CDD4DC2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131" name="Text Box 23">
              <a:extLst>
                <a:ext uri="{FF2B5EF4-FFF2-40B4-BE49-F238E27FC236}">
                  <a16:creationId xmlns:a16="http://schemas.microsoft.com/office/drawing/2014/main" id="{6E408D5B-8034-4F95-A779-2927E511B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Line 24">
              <a:extLst>
                <a:ext uri="{FF2B5EF4-FFF2-40B4-BE49-F238E27FC236}">
                  <a16:creationId xmlns:a16="http://schemas.microsoft.com/office/drawing/2014/main" id="{1245D8AA-FC57-4344-BF67-833690C58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3" name="Line 25">
              <a:extLst>
                <a:ext uri="{FF2B5EF4-FFF2-40B4-BE49-F238E27FC236}">
                  <a16:creationId xmlns:a16="http://schemas.microsoft.com/office/drawing/2014/main" id="{FC96BC60-A51E-45DD-8308-F6817DA12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4" name="Line 26">
              <a:extLst>
                <a:ext uri="{FF2B5EF4-FFF2-40B4-BE49-F238E27FC236}">
                  <a16:creationId xmlns:a16="http://schemas.microsoft.com/office/drawing/2014/main" id="{A571B9E9-2A0F-4E12-85DD-DD9D0CA59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Line 27">
              <a:extLst>
                <a:ext uri="{FF2B5EF4-FFF2-40B4-BE49-F238E27FC236}">
                  <a16:creationId xmlns:a16="http://schemas.microsoft.com/office/drawing/2014/main" id="{CA4DB657-0B7F-41CA-AB0E-53BE476D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136" name="Group 62">
              <a:extLst>
                <a:ext uri="{FF2B5EF4-FFF2-40B4-BE49-F238E27FC236}">
                  <a16:creationId xmlns:a16="http://schemas.microsoft.com/office/drawing/2014/main" id="{1FA6AB3B-AB4F-44AA-9CD2-848B673E4EC6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137" name="Line 28">
                <a:extLst>
                  <a:ext uri="{FF2B5EF4-FFF2-40B4-BE49-F238E27FC236}">
                    <a16:creationId xmlns:a16="http://schemas.microsoft.com/office/drawing/2014/main" id="{373B4DE1-E986-4ED6-978A-16EB8685A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29">
                <a:extLst>
                  <a:ext uri="{FF2B5EF4-FFF2-40B4-BE49-F238E27FC236}">
                    <a16:creationId xmlns:a16="http://schemas.microsoft.com/office/drawing/2014/main" id="{8EFFE652-7C28-4381-88F0-B9FD9D6AD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Text Box 36">
              <a:extLst>
                <a:ext uri="{FF2B5EF4-FFF2-40B4-BE49-F238E27FC236}">
                  <a16:creationId xmlns:a16="http://schemas.microsoft.com/office/drawing/2014/main" id="{AC237059-E69B-45EE-AC48-5631A3808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40" name="Line 37">
              <a:extLst>
                <a:ext uri="{FF2B5EF4-FFF2-40B4-BE49-F238E27FC236}">
                  <a16:creationId xmlns:a16="http://schemas.microsoft.com/office/drawing/2014/main" id="{20461194-99CB-4B41-B7C2-8B905F6F4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1" name="Line 38">
              <a:extLst>
                <a:ext uri="{FF2B5EF4-FFF2-40B4-BE49-F238E27FC236}">
                  <a16:creationId xmlns:a16="http://schemas.microsoft.com/office/drawing/2014/main" id="{95D94114-B99F-45C7-916E-E4D66E8F5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2" name="Line 39">
              <a:extLst>
                <a:ext uri="{FF2B5EF4-FFF2-40B4-BE49-F238E27FC236}">
                  <a16:creationId xmlns:a16="http://schemas.microsoft.com/office/drawing/2014/main" id="{4252C50F-D140-4893-AB55-6FB2446C1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" name="Text Box 40">
              <a:extLst>
                <a:ext uri="{FF2B5EF4-FFF2-40B4-BE49-F238E27FC236}">
                  <a16:creationId xmlns:a16="http://schemas.microsoft.com/office/drawing/2014/main" id="{28621059-48A5-4CEB-9C3A-D990DF56B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5</a:t>
              </a:r>
            </a:p>
          </p:txBody>
        </p:sp>
        <p:sp>
          <p:nvSpPr>
            <p:cNvPr id="144" name="Text Box 41">
              <a:extLst>
                <a:ext uri="{FF2B5EF4-FFF2-40B4-BE49-F238E27FC236}">
                  <a16:creationId xmlns:a16="http://schemas.microsoft.com/office/drawing/2014/main" id="{75544665-7A54-4ECD-8908-4EFF91BB2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45" name="Text Box 42">
              <a:extLst>
                <a:ext uri="{FF2B5EF4-FFF2-40B4-BE49-F238E27FC236}">
                  <a16:creationId xmlns:a16="http://schemas.microsoft.com/office/drawing/2014/main" id="{03AD779A-E9F3-4DF5-8AC0-D66498D7F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736C771-10FF-4B23-A61D-205ABF24A0EA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03162AB-8A4B-4644-B454-89DDAB9C9B1F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67" name="Line 37">
                  <a:extLst>
                    <a:ext uri="{FF2B5EF4-FFF2-40B4-BE49-F238E27FC236}">
                      <a16:creationId xmlns:a16="http://schemas.microsoft.com/office/drawing/2014/main" id="{9C358C25-F0EC-427E-AE6C-CAA02AB9DE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Text Box 40">
                  <a:extLst>
                    <a:ext uri="{FF2B5EF4-FFF2-40B4-BE49-F238E27FC236}">
                      <a16:creationId xmlns:a16="http://schemas.microsoft.com/office/drawing/2014/main" id="{48B7BFE7-BE13-46E3-A2E7-1D6FBE3FBC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62E6E02-5AD8-498B-86B4-2A14D879DC01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65" name="Line 37">
                  <a:extLst>
                    <a:ext uri="{FF2B5EF4-FFF2-40B4-BE49-F238E27FC236}">
                      <a16:creationId xmlns:a16="http://schemas.microsoft.com/office/drawing/2014/main" id="{E51C5BC1-B1EA-460C-B90C-04DD56DA9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Text Box 40">
                  <a:extLst>
                    <a:ext uri="{FF2B5EF4-FFF2-40B4-BE49-F238E27FC236}">
                      <a16:creationId xmlns:a16="http://schemas.microsoft.com/office/drawing/2014/main" id="{02583303-7585-490F-A985-CEDE29A116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386620-CB0E-47B4-B9F9-7FA1ED0E5F6A}"/>
              </a:ext>
            </a:extLst>
          </p:cNvPr>
          <p:cNvGrpSpPr/>
          <p:nvPr/>
        </p:nvGrpSpPr>
        <p:grpSpPr>
          <a:xfrm>
            <a:off x="1445828" y="3172626"/>
            <a:ext cx="1854799" cy="2007253"/>
            <a:chOff x="1445828" y="3172626"/>
            <a:chExt cx="1854799" cy="2007253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853F3D5-2461-4CCD-A31F-3B2FA6E2BEED}"/>
                </a:ext>
              </a:extLst>
            </p:cNvPr>
            <p:cNvCxnSpPr>
              <a:cxnSpLocks/>
              <a:endCxn id="133" idx="0"/>
            </p:cNvCxnSpPr>
            <p:nvPr/>
          </p:nvCxnSpPr>
          <p:spPr>
            <a:xfrm flipV="1">
              <a:off x="1445828" y="3314247"/>
              <a:ext cx="1854799" cy="192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08F4CAE-75C5-42F5-9152-5F5619B7138D}"/>
                </a:ext>
              </a:extLst>
            </p:cNvPr>
            <p:cNvCxnSpPr/>
            <p:nvPr/>
          </p:nvCxnSpPr>
          <p:spPr>
            <a:xfrm flipV="1">
              <a:off x="1445828" y="4288198"/>
              <a:ext cx="1143000" cy="1905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 Box 310">
              <a:extLst>
                <a:ext uri="{FF2B5EF4-FFF2-40B4-BE49-F238E27FC236}">
                  <a16:creationId xmlns:a16="http://schemas.microsoft.com/office/drawing/2014/main" id="{4AA71DD8-C6DC-4BA7-9962-E34519055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451429" y="3172626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69" name="Text Box 324">
              <a:extLst>
                <a:ext uri="{FF2B5EF4-FFF2-40B4-BE49-F238E27FC236}">
                  <a16:creationId xmlns:a16="http://schemas.microsoft.com/office/drawing/2014/main" id="{4D0EAAC6-33E2-4AE2-A05E-4F21A8921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5828" y="4288198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70" name="Rounded Rectangle 62">
              <a:extLst>
                <a:ext uri="{FF2B5EF4-FFF2-40B4-BE49-F238E27FC236}">
                  <a16:creationId xmlns:a16="http://schemas.microsoft.com/office/drawing/2014/main" id="{F47BCB3B-0242-4BDB-A2B2-B5C02E5AD823}"/>
                </a:ext>
              </a:extLst>
            </p:cNvPr>
            <p:cNvSpPr/>
            <p:nvPr/>
          </p:nvSpPr>
          <p:spPr>
            <a:xfrm>
              <a:off x="2588828" y="3678598"/>
              <a:ext cx="304800" cy="914400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hape 74">
              <a:extLst>
                <a:ext uri="{FF2B5EF4-FFF2-40B4-BE49-F238E27FC236}">
                  <a16:creationId xmlns:a16="http://schemas.microsoft.com/office/drawing/2014/main" id="{425EDDFC-B6DA-41E8-A1F7-E8F5C463AF2C}"/>
                </a:ext>
              </a:extLst>
            </p:cNvPr>
            <p:cNvCxnSpPr>
              <a:stCxn id="68" idx="2"/>
            </p:cNvCxnSpPr>
            <p:nvPr/>
          </p:nvCxnSpPr>
          <p:spPr>
            <a:xfrm rot="16200000" flipH="1">
              <a:off x="2010717" y="3405287"/>
              <a:ext cx="567112" cy="589109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338056F-8B0F-46A8-BCB4-59FD39794472}"/>
                </a:ext>
              </a:extLst>
            </p:cNvPr>
            <p:cNvCxnSpPr>
              <a:stCxn id="70" idx="3"/>
            </p:cNvCxnSpPr>
            <p:nvPr/>
          </p:nvCxnSpPr>
          <p:spPr>
            <a:xfrm flipV="1">
              <a:off x="2893628" y="3754798"/>
              <a:ext cx="381000" cy="38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319">
              <a:extLst>
                <a:ext uri="{FF2B5EF4-FFF2-40B4-BE49-F238E27FC236}">
                  <a16:creationId xmlns:a16="http://schemas.microsoft.com/office/drawing/2014/main" id="{3BC418E0-5417-496A-A497-BC1EAF91F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601" y="4841325"/>
              <a:ext cx="92525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CB619856-62C9-4700-802E-7D2F6D439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228" y="459299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09088BC-55B4-4A40-A91A-A86864F2ED44}"/>
              </a:ext>
            </a:extLst>
          </p:cNvPr>
          <p:cNvGrpSpPr/>
          <p:nvPr/>
        </p:nvGrpSpPr>
        <p:grpSpPr>
          <a:xfrm>
            <a:off x="1417981" y="3809548"/>
            <a:ext cx="6635750" cy="1752600"/>
            <a:chOff x="1219200" y="3352800"/>
            <a:chExt cx="6635750" cy="1752600"/>
          </a:xfrm>
        </p:grpSpPr>
        <p:cxnSp>
          <p:nvCxnSpPr>
            <p:cNvPr id="77" name="Straight Connector 53">
              <a:extLst>
                <a:ext uri="{FF2B5EF4-FFF2-40B4-BE49-F238E27FC236}">
                  <a16:creationId xmlns:a16="http://schemas.microsoft.com/office/drawing/2014/main" id="{86CA63D4-B197-4529-8EA5-8BD68EFBBED0}"/>
                </a:ext>
              </a:extLst>
            </p:cNvPr>
            <p:cNvCxnSpPr>
              <a:stCxn id="84" idx="6"/>
            </p:cNvCxnSpPr>
            <p:nvPr/>
          </p:nvCxnSpPr>
          <p:spPr>
            <a:xfrm flipV="1">
              <a:off x="4724400" y="4095748"/>
              <a:ext cx="1752600" cy="742952"/>
            </a:xfrm>
            <a:prstGeom prst="bentConnector3">
              <a:avLst>
                <a:gd name="adj1" fmla="val 62797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 Box 324">
              <a:extLst>
                <a:ext uri="{FF2B5EF4-FFF2-40B4-BE49-F238E27FC236}">
                  <a16:creationId xmlns:a16="http://schemas.microsoft.com/office/drawing/2014/main" id="{A0C29D56-804E-4A32-9006-71FAA02DA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4648200"/>
              <a:ext cx="986167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79" name="Rounded Rectangle 56">
              <a:extLst>
                <a:ext uri="{FF2B5EF4-FFF2-40B4-BE49-F238E27FC236}">
                  <a16:creationId xmlns:a16="http://schemas.microsoft.com/office/drawing/2014/main" id="{20B9BC9D-64C2-4846-B6BE-44A297CF9892}"/>
                </a:ext>
              </a:extLst>
            </p:cNvPr>
            <p:cNvSpPr/>
            <p:nvPr/>
          </p:nvSpPr>
          <p:spPr>
            <a:xfrm>
              <a:off x="6477000" y="3352800"/>
              <a:ext cx="3048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Text Box 319">
              <a:extLst>
                <a:ext uri="{FF2B5EF4-FFF2-40B4-BE49-F238E27FC236}">
                  <a16:creationId xmlns:a16="http://schemas.microsoft.com/office/drawing/2014/main" id="{0C0CD072-FA96-432C-9856-AAD72879A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6720" y="4495800"/>
              <a:ext cx="925253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ALUSrc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1" name="Line 16">
              <a:extLst>
                <a:ext uri="{FF2B5EF4-FFF2-40B4-BE49-F238E27FC236}">
                  <a16:creationId xmlns:a16="http://schemas.microsoft.com/office/drawing/2014/main" id="{45B1670E-2851-49DC-8053-C00018D44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42672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1D4AA9A-7F2E-4632-9170-2B88A2F7D0FD}"/>
                </a:ext>
              </a:extLst>
            </p:cNvPr>
            <p:cNvCxnSpPr/>
            <p:nvPr/>
          </p:nvCxnSpPr>
          <p:spPr>
            <a:xfrm>
              <a:off x="1219200" y="4876800"/>
              <a:ext cx="23622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Line 28">
              <a:extLst>
                <a:ext uri="{FF2B5EF4-FFF2-40B4-BE49-F238E27FC236}">
                  <a16:creationId xmlns:a16="http://schemas.microsoft.com/office/drawing/2014/main" id="{6BE1D8FC-4F11-45D5-ABFC-EF8CA0D31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810000"/>
              <a:ext cx="10731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756527B-6D8B-4DA3-8E3E-3C5617FA2C59}"/>
                </a:ext>
              </a:extLst>
            </p:cNvPr>
            <p:cNvSpPr/>
            <p:nvPr/>
          </p:nvSpPr>
          <p:spPr>
            <a:xfrm>
              <a:off x="3581400" y="4572000"/>
              <a:ext cx="1143000" cy="533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Sign Extend</a:t>
              </a:r>
              <a:endParaRPr lang="en-SG" sz="1400" b="1" dirty="0"/>
            </a:p>
          </p:txBody>
        </p:sp>
        <p:sp>
          <p:nvSpPr>
            <p:cNvPr id="85" name="Line 39">
              <a:extLst>
                <a:ext uri="{FF2B5EF4-FFF2-40B4-BE49-F238E27FC236}">
                  <a16:creationId xmlns:a16="http://schemas.microsoft.com/office/drawing/2014/main" id="{D682EA50-E1FE-49A2-81D4-1BBEE1CF19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6912" y="4783137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1F5B9AE2-C570-43E0-9C9F-1F3C7220C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282" y="464820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16</a:t>
              </a:r>
            </a:p>
          </p:txBody>
        </p:sp>
        <p:sp>
          <p:nvSpPr>
            <p:cNvPr id="87" name="Text Box 42">
              <a:extLst>
                <a:ext uri="{FF2B5EF4-FFF2-40B4-BE49-F238E27FC236}">
                  <a16:creationId xmlns:a16="http://schemas.microsoft.com/office/drawing/2014/main" id="{00DD6E04-993C-4212-85DA-5F1E85592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1236" y="460002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88" name="Line 39">
              <a:extLst>
                <a:ext uri="{FF2B5EF4-FFF2-40B4-BE49-F238E27FC236}">
                  <a16:creationId xmlns:a16="http://schemas.microsoft.com/office/drawing/2014/main" id="{1D153C19-9EF1-4DFF-A63D-EBA10F5088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31844" y="4749801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BF7357E1-0403-4DBB-8AB3-A50B82DCF642}"/>
              </a:ext>
            </a:extLst>
          </p:cNvPr>
          <p:cNvSpPr/>
          <p:nvPr/>
        </p:nvSpPr>
        <p:spPr>
          <a:xfrm>
            <a:off x="6755027" y="2688772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9</a:t>
            </a:r>
            <a:endParaRPr lang="en-SG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AF3EE-117B-4A06-90A3-336D6695604E}"/>
              </a:ext>
            </a:extLst>
          </p:cNvPr>
          <p:cNvSpPr txBox="1"/>
          <p:nvPr/>
        </p:nvSpPr>
        <p:spPr>
          <a:xfrm>
            <a:off x="2514216" y="5585481"/>
            <a:ext cx="5764811" cy="1092607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Need to calculate branch outcome and target at the same time!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We will tackle this problem at the ALU stage</a:t>
            </a:r>
          </a:p>
        </p:txBody>
      </p:sp>
    </p:spTree>
    <p:extLst>
      <p:ext uri="{BB962C8B-B14F-4D97-AF65-F5344CB8AC3E}">
        <p14:creationId xmlns:p14="http://schemas.microsoft.com/office/powerpoint/2010/main" val="38295188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</a:t>
            </a:r>
            <a:r>
              <a:rPr lang="en-SG" sz="3600" b="1" dirty="0">
                <a:solidFill>
                  <a:srgbClr val="0000FF"/>
                </a:solidFill>
              </a:rPr>
              <a:t>Decode Stage</a:t>
            </a:r>
            <a:r>
              <a:rPr lang="en-SG" sz="3600" dirty="0">
                <a:solidFill>
                  <a:srgbClr val="0000FF"/>
                </a:solidFill>
              </a:rPr>
              <a:t>: Summary</a:t>
            </a:r>
            <a:endParaRPr lang="en-US" sz="3600" dirty="0">
              <a:solidFill>
                <a:srgbClr val="C0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32DD65-445C-42CC-AE29-1CBCD8E17DA8}"/>
              </a:ext>
            </a:extLst>
          </p:cNvPr>
          <p:cNvGrpSpPr/>
          <p:nvPr/>
        </p:nvGrpSpPr>
        <p:grpSpPr>
          <a:xfrm>
            <a:off x="228600" y="1676400"/>
            <a:ext cx="8534400" cy="3810000"/>
            <a:chOff x="228600" y="1676400"/>
            <a:chExt cx="8534400" cy="381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E36F54-49FD-4BEE-BFB8-3FFAA3965E2A}"/>
                </a:ext>
              </a:extLst>
            </p:cNvPr>
            <p:cNvSpPr/>
            <p:nvPr/>
          </p:nvSpPr>
          <p:spPr>
            <a:xfrm>
              <a:off x="1828800" y="1676400"/>
              <a:ext cx="5181600" cy="3810000"/>
            </a:xfrm>
            <a:prstGeom prst="rect">
              <a:avLst/>
            </a:prstGeom>
            <a:solidFill>
              <a:srgbClr val="E2FF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Line 16">
              <a:extLst>
                <a:ext uri="{FF2B5EF4-FFF2-40B4-BE49-F238E27FC236}">
                  <a16:creationId xmlns:a16="http://schemas.microsoft.com/office/drawing/2014/main" id="{58DC9374-20C1-47D5-AFFE-71B14661E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6954" y="3980656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01B67BF5-9C4F-4E96-936E-341723939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2492" y="2209800"/>
              <a:ext cx="1555355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 Box 17">
              <a:extLst>
                <a:ext uri="{FF2B5EF4-FFF2-40B4-BE49-F238E27FC236}">
                  <a16:creationId xmlns:a16="http://schemas.microsoft.com/office/drawing/2014/main" id="{196D494E-9DAD-49D0-B011-042958E0B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492" y="2276475"/>
              <a:ext cx="72452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4" name="Text Box 18">
              <a:extLst>
                <a:ext uri="{FF2B5EF4-FFF2-40B4-BE49-F238E27FC236}">
                  <a16:creationId xmlns:a16="http://schemas.microsoft.com/office/drawing/2014/main" id="{8AA8F156-BFAD-4DB0-9DA5-93280B697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492" y="2722563"/>
              <a:ext cx="72452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5" name="Text Box 19">
              <a:extLst>
                <a:ext uri="{FF2B5EF4-FFF2-40B4-BE49-F238E27FC236}">
                  <a16:creationId xmlns:a16="http://schemas.microsoft.com/office/drawing/2014/main" id="{28C1CAA5-E89F-46EE-B8B6-44DD8D199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492" y="3143250"/>
              <a:ext cx="614267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6B27829D-770A-46FB-B180-C6338078D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492" y="3600451"/>
              <a:ext cx="475138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07603BB2-283D-40D8-8085-58C07BB49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457" y="2333625"/>
              <a:ext cx="52238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99B5960A-CF45-484B-99E9-2078608D7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457" y="3371850"/>
              <a:ext cx="52238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2</a:t>
              </a:r>
            </a:p>
          </p:txBody>
        </p:sp>
        <p:sp>
          <p:nvSpPr>
            <p:cNvPr id="19" name="Line 24">
              <a:extLst>
                <a:ext uri="{FF2B5EF4-FFF2-40B4-BE49-F238E27FC236}">
                  <a16:creationId xmlns:a16="http://schemas.microsoft.com/office/drawing/2014/main" id="{14F7597E-9960-46CC-B7AB-F95A09A27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4040" y="2514600"/>
              <a:ext cx="518452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0" name="Line 25">
              <a:extLst>
                <a:ext uri="{FF2B5EF4-FFF2-40B4-BE49-F238E27FC236}">
                  <a16:creationId xmlns:a16="http://schemas.microsoft.com/office/drawing/2014/main" id="{EBB9C684-15AA-4945-995B-11E588964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4040" y="2895600"/>
              <a:ext cx="518452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0D8EE14E-B564-4EA6-97C3-1A9812AB0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7041" y="3344862"/>
              <a:ext cx="455450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3" name="Line 27">
              <a:extLst>
                <a:ext uri="{FF2B5EF4-FFF2-40B4-BE49-F238E27FC236}">
                  <a16:creationId xmlns:a16="http://schemas.microsoft.com/office/drawing/2014/main" id="{6BA36FD2-4BC1-4E34-ADE5-B500C9A3F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9042" y="3802063"/>
              <a:ext cx="41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D11F461B-8386-4E53-8A52-D1997D37F1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7846" y="2514600"/>
              <a:ext cx="1963554" cy="206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9C3ABE41-C96B-42E6-BC9D-9C796F17F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7846" y="3592513"/>
              <a:ext cx="8872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" name="Text Box 36">
              <a:extLst>
                <a:ext uri="{FF2B5EF4-FFF2-40B4-BE49-F238E27FC236}">
                  <a16:creationId xmlns:a16="http://schemas.microsoft.com/office/drawing/2014/main" id="{E2D300E7-0DF0-46E4-9888-6FC6D9E19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3133" y="3036243"/>
              <a:ext cx="962122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 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27" name="Line 37">
              <a:extLst>
                <a:ext uri="{FF2B5EF4-FFF2-40B4-BE49-F238E27FC236}">
                  <a16:creationId xmlns:a16="http://schemas.microsoft.com/office/drawing/2014/main" id="{6EDB3AD9-07C4-4B5C-9A8A-95C51DC4DD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4858" y="2441575"/>
              <a:ext cx="95816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" name="Line 38">
              <a:extLst>
                <a:ext uri="{FF2B5EF4-FFF2-40B4-BE49-F238E27FC236}">
                  <a16:creationId xmlns:a16="http://schemas.microsoft.com/office/drawing/2014/main" id="{90C4B5DF-2D49-4A9F-A056-F0DD53DB46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4858" y="2825750"/>
              <a:ext cx="95816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" name="Line 39">
              <a:extLst>
                <a:ext uri="{FF2B5EF4-FFF2-40B4-BE49-F238E27FC236}">
                  <a16:creationId xmlns:a16="http://schemas.microsoft.com/office/drawing/2014/main" id="{8C3C77ED-20DF-4143-868C-B71A6C805D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4858" y="3259138"/>
              <a:ext cx="95816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" name="Text Box 40">
              <a:extLst>
                <a:ext uri="{FF2B5EF4-FFF2-40B4-BE49-F238E27FC236}">
                  <a16:creationId xmlns:a16="http://schemas.microsoft.com/office/drawing/2014/main" id="{D5792730-405C-48B3-B3F5-4B048E68F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5606" y="2286000"/>
              <a:ext cx="227069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31" name="Text Box 41">
              <a:extLst>
                <a:ext uri="{FF2B5EF4-FFF2-40B4-BE49-F238E27FC236}">
                  <a16:creationId xmlns:a16="http://schemas.microsoft.com/office/drawing/2014/main" id="{6A459C1E-77D8-49CB-8270-9705C06E1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667" y="2686050"/>
              <a:ext cx="227069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32" name="Text Box 42">
              <a:extLst>
                <a:ext uri="{FF2B5EF4-FFF2-40B4-BE49-F238E27FC236}">
                  <a16:creationId xmlns:a16="http://schemas.microsoft.com/office/drawing/2014/main" id="{49B993C8-7687-4FB9-8DFC-579D33169D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667" y="3143250"/>
              <a:ext cx="227069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9CA1A8D-7A3B-46D2-9C5A-F4FE8738C8F5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1905000" y="2457450"/>
              <a:ext cx="1449040" cy="57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3DE1823-9778-4D3D-9DF4-013400B06ABB}"/>
                </a:ext>
              </a:extLst>
            </p:cNvPr>
            <p:cNvCxnSpPr>
              <a:endCxn id="20" idx="0"/>
            </p:cNvCxnSpPr>
            <p:nvPr/>
          </p:nvCxnSpPr>
          <p:spPr>
            <a:xfrm flipV="1">
              <a:off x="1905000" y="2895600"/>
              <a:ext cx="1449040" cy="2095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286B79-3A77-4373-8560-2E9245DBC055}"/>
                </a:ext>
              </a:extLst>
            </p:cNvPr>
            <p:cNvCxnSpPr/>
            <p:nvPr/>
          </p:nvCxnSpPr>
          <p:spPr>
            <a:xfrm flipV="1">
              <a:off x="1905000" y="4019548"/>
              <a:ext cx="945026" cy="19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309">
              <a:extLst>
                <a:ext uri="{FF2B5EF4-FFF2-40B4-BE49-F238E27FC236}">
                  <a16:creationId xmlns:a16="http://schemas.microsoft.com/office/drawing/2014/main" id="{B5945A5B-8F8E-482F-98D1-2552CC368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002" y="2209800"/>
              <a:ext cx="883337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37" name="Text Box 310">
              <a:extLst>
                <a:ext uri="{FF2B5EF4-FFF2-40B4-BE49-F238E27FC236}">
                  <a16:creationId xmlns:a16="http://schemas.microsoft.com/office/drawing/2014/main" id="{F7CC0943-3F9C-4B21-B222-B346A1091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909631" y="2770628"/>
              <a:ext cx="883337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38" name="Text Box 324">
              <a:extLst>
                <a:ext uri="{FF2B5EF4-FFF2-40B4-BE49-F238E27FC236}">
                  <a16:creationId xmlns:a16="http://schemas.microsoft.com/office/drawing/2014/main" id="{9962AF93-18AC-449A-BAC0-5067A631F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3790948"/>
              <a:ext cx="883337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39" name="Rounded Rectangle 34">
              <a:extLst>
                <a:ext uri="{FF2B5EF4-FFF2-40B4-BE49-F238E27FC236}">
                  <a16:creationId xmlns:a16="http://schemas.microsoft.com/office/drawing/2014/main" id="{DC05DD40-DF29-45E6-ACCF-6CC8EE64DAF4}"/>
                </a:ext>
              </a:extLst>
            </p:cNvPr>
            <p:cNvSpPr/>
            <p:nvPr/>
          </p:nvSpPr>
          <p:spPr>
            <a:xfrm>
              <a:off x="2850026" y="3276600"/>
              <a:ext cx="252007" cy="914400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hape 35">
              <a:extLst>
                <a:ext uri="{FF2B5EF4-FFF2-40B4-BE49-F238E27FC236}">
                  <a16:creationId xmlns:a16="http://schemas.microsoft.com/office/drawing/2014/main" id="{56B2B240-9D0F-4940-8E06-547E5CB1EE68}"/>
                </a:ext>
              </a:extLst>
            </p:cNvPr>
            <p:cNvCxnSpPr>
              <a:stCxn id="37" idx="2"/>
            </p:cNvCxnSpPr>
            <p:nvPr/>
          </p:nvCxnSpPr>
          <p:spPr>
            <a:xfrm rot="16200000" flipH="1">
              <a:off x="2322933" y="3054308"/>
              <a:ext cx="567112" cy="487072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16E5939-C4C0-4011-9C32-D9D5AB8E4815}"/>
                </a:ext>
              </a:extLst>
            </p:cNvPr>
            <p:cNvCxnSpPr>
              <a:stCxn id="39" idx="3"/>
            </p:cNvCxnSpPr>
            <p:nvPr/>
          </p:nvCxnSpPr>
          <p:spPr>
            <a:xfrm flipV="1">
              <a:off x="3102033" y="3352800"/>
              <a:ext cx="315009" cy="381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 Box 319">
              <a:extLst>
                <a:ext uri="{FF2B5EF4-FFF2-40B4-BE49-F238E27FC236}">
                  <a16:creationId xmlns:a16="http://schemas.microsoft.com/office/drawing/2014/main" id="{1C8FA4D0-80CC-4F64-AD7F-594F97E77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562" y="4419600"/>
              <a:ext cx="764995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Line 16">
              <a:extLst>
                <a:ext uri="{FF2B5EF4-FFF2-40B4-BE49-F238E27FC236}">
                  <a16:creationId xmlns:a16="http://schemas.microsoft.com/office/drawing/2014/main" id="{29182F95-EFEA-45E4-864B-03F10C9B8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29" y="4191000"/>
              <a:ext cx="0" cy="268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44" name="Straight Connector 53">
              <a:extLst>
                <a:ext uri="{FF2B5EF4-FFF2-40B4-BE49-F238E27FC236}">
                  <a16:creationId xmlns:a16="http://schemas.microsoft.com/office/drawing/2014/main" id="{A3F01B8D-7581-47E9-AD91-EE2216CEB68B}"/>
                </a:ext>
              </a:extLst>
            </p:cNvPr>
            <p:cNvCxnSpPr>
              <a:stCxn id="55" idx="6"/>
            </p:cNvCxnSpPr>
            <p:nvPr/>
          </p:nvCxnSpPr>
          <p:spPr>
            <a:xfrm flipV="1">
              <a:off x="4876800" y="4171948"/>
              <a:ext cx="1375319" cy="742952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324">
              <a:extLst>
                <a:ext uri="{FF2B5EF4-FFF2-40B4-BE49-F238E27FC236}">
                  <a16:creationId xmlns:a16="http://schemas.microsoft.com/office/drawing/2014/main" id="{86F7A671-25CE-4E3F-AD09-BB7083AB8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724400"/>
              <a:ext cx="815357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46" name="Rounded Rectangle 41">
              <a:extLst>
                <a:ext uri="{FF2B5EF4-FFF2-40B4-BE49-F238E27FC236}">
                  <a16:creationId xmlns:a16="http://schemas.microsoft.com/office/drawing/2014/main" id="{8A352F86-34EC-4828-BA5F-12ABE6202B50}"/>
                </a:ext>
              </a:extLst>
            </p:cNvPr>
            <p:cNvSpPr/>
            <p:nvPr/>
          </p:nvSpPr>
          <p:spPr>
            <a:xfrm>
              <a:off x="6252119" y="3429000"/>
              <a:ext cx="252007" cy="914400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 Box 319">
              <a:extLst>
                <a:ext uri="{FF2B5EF4-FFF2-40B4-BE49-F238E27FC236}">
                  <a16:creationId xmlns:a16="http://schemas.microsoft.com/office/drawing/2014/main" id="{E307B788-605E-47C0-8D47-8F883E0BD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8653" y="4572000"/>
              <a:ext cx="76499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ALUSrc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" name="Line 16">
              <a:extLst>
                <a:ext uri="{FF2B5EF4-FFF2-40B4-BE49-F238E27FC236}">
                  <a16:creationId xmlns:a16="http://schemas.microsoft.com/office/drawing/2014/main" id="{DB70D05A-29A5-4A2B-998C-8DE20CCA5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8122" y="43434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358B2DC-0393-4470-BA94-D372BCEB396E}"/>
                </a:ext>
              </a:extLst>
            </p:cNvPr>
            <p:cNvCxnSpPr/>
            <p:nvPr/>
          </p:nvCxnSpPr>
          <p:spPr>
            <a:xfrm>
              <a:off x="1905000" y="4953000"/>
              <a:ext cx="195305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Line 28">
              <a:extLst>
                <a:ext uri="{FF2B5EF4-FFF2-40B4-BE49-F238E27FC236}">
                  <a16:creationId xmlns:a16="http://schemas.microsoft.com/office/drawing/2014/main" id="{C4D0F901-392C-4532-845F-EFDB8CA92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4126" y="3886200"/>
              <a:ext cx="8872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4" name="Text Box 23">
              <a:extLst>
                <a:ext uri="{FF2B5EF4-FFF2-40B4-BE49-F238E27FC236}">
                  <a16:creationId xmlns:a16="http://schemas.microsoft.com/office/drawing/2014/main" id="{253EFBB5-20D2-4738-B069-0F2A897DC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8169" y="4202112"/>
              <a:ext cx="863071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BD31C9E-BE57-44ED-A1C4-96D6BCB5580C}"/>
                </a:ext>
              </a:extLst>
            </p:cNvPr>
            <p:cNvSpPr/>
            <p:nvPr/>
          </p:nvSpPr>
          <p:spPr>
            <a:xfrm>
              <a:off x="3810000" y="4648200"/>
              <a:ext cx="10668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Sign Extend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Line 39">
              <a:extLst>
                <a:ext uri="{FF2B5EF4-FFF2-40B4-BE49-F238E27FC236}">
                  <a16:creationId xmlns:a16="http://schemas.microsoft.com/office/drawing/2014/main" id="{586A3260-65A4-48DD-BE45-C68EF91F80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3233" y="4859337"/>
              <a:ext cx="95816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7" name="Text Box 42">
              <a:extLst>
                <a:ext uri="{FF2B5EF4-FFF2-40B4-BE49-F238E27FC236}">
                  <a16:creationId xmlns:a16="http://schemas.microsoft.com/office/drawing/2014/main" id="{E17AB598-821F-4CE9-8D45-CD24CE2D4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8690" y="4743449"/>
              <a:ext cx="303771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16</a:t>
              </a:r>
            </a:p>
          </p:txBody>
        </p:sp>
        <p:sp>
          <p:nvSpPr>
            <p:cNvPr id="58" name="Text Box 42">
              <a:extLst>
                <a:ext uri="{FF2B5EF4-FFF2-40B4-BE49-F238E27FC236}">
                  <a16:creationId xmlns:a16="http://schemas.microsoft.com/office/drawing/2014/main" id="{A91DA660-5014-4BB3-BC8E-48640BDD9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2668" y="4724400"/>
              <a:ext cx="303771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59" name="Line 39">
              <a:extLst>
                <a:ext uri="{FF2B5EF4-FFF2-40B4-BE49-F238E27FC236}">
                  <a16:creationId xmlns:a16="http://schemas.microsoft.com/office/drawing/2014/main" id="{F030CA83-A944-4483-969F-29D8A6150D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57272" y="4826001"/>
              <a:ext cx="95816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A5870F8-C0BB-481E-8878-47FE3CF9C5D4}"/>
                </a:ext>
              </a:extLst>
            </p:cNvPr>
            <p:cNvSpPr/>
            <p:nvPr/>
          </p:nvSpPr>
          <p:spPr>
            <a:xfrm>
              <a:off x="7239000" y="2286000"/>
              <a:ext cx="1524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Operand 1</a:t>
              </a:r>
              <a:endParaRPr lang="en-SG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D86955D-FAB8-482D-8118-C45D70B295F5}"/>
                </a:ext>
              </a:extLst>
            </p:cNvPr>
            <p:cNvSpPr/>
            <p:nvPr/>
          </p:nvSpPr>
          <p:spPr>
            <a:xfrm>
              <a:off x="7239000" y="3657600"/>
              <a:ext cx="1524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Operand 2</a:t>
              </a:r>
              <a:endParaRPr lang="en-SG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" name="Left Brace 61">
              <a:extLst>
                <a:ext uri="{FF2B5EF4-FFF2-40B4-BE49-F238E27FC236}">
                  <a16:creationId xmlns:a16="http://schemas.microsoft.com/office/drawing/2014/main" id="{878E0923-66E8-4936-A139-31DA6992342C}"/>
                </a:ext>
              </a:extLst>
            </p:cNvPr>
            <p:cNvSpPr/>
            <p:nvPr/>
          </p:nvSpPr>
          <p:spPr>
            <a:xfrm>
              <a:off x="1524000" y="2362200"/>
              <a:ext cx="350519" cy="2667000"/>
            </a:xfrm>
            <a:prstGeom prst="leftBrace">
              <a:avLst>
                <a:gd name="adj1" fmla="val 8333"/>
                <a:gd name="adj2" fmla="val 4841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3" name="Line 28">
              <a:extLst>
                <a:ext uri="{FF2B5EF4-FFF2-40B4-BE49-F238E27FC236}">
                  <a16:creationId xmlns:a16="http://schemas.microsoft.com/office/drawing/2014/main" id="{B0DFC129-C4F6-43B9-83B1-A1F944FB7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" y="3657601"/>
              <a:ext cx="914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AC825AD-3B5E-4517-9D9A-2202A243807E}"/>
                </a:ext>
              </a:extLst>
            </p:cNvPr>
            <p:cNvSpPr/>
            <p:nvPr/>
          </p:nvSpPr>
          <p:spPr>
            <a:xfrm>
              <a:off x="228600" y="3200400"/>
              <a:ext cx="1524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Inst[31:0]</a:t>
              </a:r>
              <a:endParaRPr lang="en-SG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2DE83E5-E175-4B61-9C08-C4C47E6B1C7B}"/>
                </a:ext>
              </a:extLst>
            </p:cNvPr>
            <p:cNvGrpSpPr/>
            <p:nvPr/>
          </p:nvGrpSpPr>
          <p:grpSpPr>
            <a:xfrm>
              <a:off x="5414267" y="2314575"/>
              <a:ext cx="367408" cy="1389221"/>
              <a:chOff x="7131289" y="4039447"/>
              <a:chExt cx="367408" cy="1389221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5686E83-150A-494A-A90C-AF919EB7E279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70" name="Line 37">
                  <a:extLst>
                    <a:ext uri="{FF2B5EF4-FFF2-40B4-BE49-F238E27FC236}">
                      <a16:creationId xmlns:a16="http://schemas.microsoft.com/office/drawing/2014/main" id="{1A5CA4B5-7FF1-42A6-8E64-8EFD6732EF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Text Box 40">
                  <a:extLst>
                    <a:ext uri="{FF2B5EF4-FFF2-40B4-BE49-F238E27FC236}">
                      <a16:creationId xmlns:a16="http://schemas.microsoft.com/office/drawing/2014/main" id="{C68196B8-4424-4CCD-94D6-D5249364E4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29BC1498-66FA-4D35-807E-93D6603624F3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68" name="Line 37">
                  <a:extLst>
                    <a:ext uri="{FF2B5EF4-FFF2-40B4-BE49-F238E27FC236}">
                      <a16:creationId xmlns:a16="http://schemas.microsoft.com/office/drawing/2014/main" id="{6FEF71DD-9DD5-4A58-96D8-BD362C6FE3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Text Box 40">
                  <a:extLst>
                    <a:ext uri="{FF2B5EF4-FFF2-40B4-BE49-F238E27FC236}">
                      <a16:creationId xmlns:a16="http://schemas.microsoft.com/office/drawing/2014/main" id="{9DBDCE16-CDD4-4405-82F1-BA26FD6BAA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sp>
        <p:nvSpPr>
          <p:cNvPr id="72" name="Slide Number Placeholder 6">
            <a:extLst>
              <a:ext uri="{FF2B5EF4-FFF2-40B4-BE49-F238E27FC236}">
                <a16:creationId xmlns:a16="http://schemas.microsoft.com/office/drawing/2014/main" id="{359F12FB-00D8-402B-993A-5582454E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294367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ALU Stage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: Requirements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669B22-6DA1-456B-9010-EC416F8B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6886"/>
            <a:ext cx="8229600" cy="478403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Instruction </a:t>
            </a:r>
            <a:r>
              <a:rPr lang="en-SG" b="1" dirty="0">
                <a:solidFill>
                  <a:srgbClr val="C00000"/>
                </a:solidFill>
              </a:rPr>
              <a:t>ALU Stage</a:t>
            </a:r>
            <a:r>
              <a:rPr lang="en-SG" dirty="0"/>
              <a:t>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ALU = Arithmetic-Logic Unit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Also called the </a:t>
            </a:r>
            <a:r>
              <a:rPr lang="en-SG" b="1" dirty="0"/>
              <a:t>Execution stage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Perform the real work for most instructions here</a:t>
            </a:r>
          </a:p>
          <a:p>
            <a:pPr marL="989013" lvl="2" indent="-2730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Arithmetic (e.g.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/>
              <a:t>,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dirty="0"/>
              <a:t>), Shifting (e.g.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sll</a:t>
            </a:r>
            <a:r>
              <a:rPr lang="en-US" dirty="0"/>
              <a:t>), Logical (e.g.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/>
              <a:t>,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dirty="0"/>
              <a:t>)</a:t>
            </a:r>
          </a:p>
          <a:p>
            <a:pPr marL="989013" lvl="2" indent="-2730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Memory operation (e.g.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dirty="0"/>
              <a:t>,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/>
              <a:t>): Address calculation</a:t>
            </a:r>
          </a:p>
          <a:p>
            <a:pPr marL="989013" lvl="2" indent="-2730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Branch operation (e.g.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dirty="0"/>
              <a:t>,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dirty="0"/>
              <a:t>): Perform register comparison and target address calculation</a:t>
            </a:r>
          </a:p>
          <a:p>
            <a:pPr marL="271463" indent="-27146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Input from previous stage (</a:t>
            </a:r>
            <a:r>
              <a:rPr lang="en-US" b="1" dirty="0"/>
              <a:t>Decode</a:t>
            </a:r>
            <a:r>
              <a:rPr lang="en-US" dirty="0"/>
              <a:t>):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Operation and Operand(s)</a:t>
            </a:r>
          </a:p>
          <a:p>
            <a:pPr marL="271463" indent="-27146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Output to the next stage (</a:t>
            </a:r>
            <a:r>
              <a:rPr lang="en-US" b="1" dirty="0"/>
              <a:t>Memory</a:t>
            </a:r>
            <a:r>
              <a:rPr lang="en-US" dirty="0"/>
              <a:t>):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Calculation result</a:t>
            </a:r>
            <a:endParaRPr lang="en-SG" dirty="0"/>
          </a:p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3821E-F325-4231-A993-6D22B21B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3B188-A362-4643-9865-54350B9006B8}"/>
              </a:ext>
            </a:extLst>
          </p:cNvPr>
          <p:cNvSpPr txBox="1"/>
          <p:nvPr/>
        </p:nvSpPr>
        <p:spPr>
          <a:xfrm>
            <a:off x="7331676" y="484913"/>
            <a:ext cx="1659924" cy="1477328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Fetch</a:t>
            </a:r>
          </a:p>
          <a:p>
            <a:pPr marL="342900" indent="-342900">
              <a:buAutoNum type="arabicPeriod"/>
            </a:pPr>
            <a:r>
              <a:rPr lang="en-SG" dirty="0"/>
              <a:t>Decode</a:t>
            </a:r>
          </a:p>
          <a:p>
            <a:pPr marL="342900" indent="-342900">
              <a:buAutoNum type="arabicPeriod"/>
            </a:pPr>
            <a:r>
              <a:rPr lang="en-SG" b="1" dirty="0">
                <a:solidFill>
                  <a:srgbClr val="C00000"/>
                </a:solidFill>
              </a:rPr>
              <a:t>ALU</a:t>
            </a:r>
          </a:p>
          <a:p>
            <a:pPr marL="342900" indent="-342900">
              <a:buAutoNum type="arabicPeriod"/>
            </a:pPr>
            <a:r>
              <a:rPr lang="en-SG" dirty="0"/>
              <a:t>Memory</a:t>
            </a:r>
          </a:p>
          <a:p>
            <a:pPr marL="342900" indent="-342900">
              <a:buAutoNum type="arabicPeriod"/>
            </a:pPr>
            <a:r>
              <a:rPr lang="en-SG" dirty="0" err="1"/>
              <a:t>RegWrite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353522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ine Callout 2 (Accent Bar) 31">
            <a:extLst>
              <a:ext uri="{FF2B5EF4-FFF2-40B4-BE49-F238E27FC236}">
                <a16:creationId xmlns:a16="http://schemas.microsoft.com/office/drawing/2014/main" id="{C48520CA-4C0A-4FAD-A68A-9E01657FBFC6}"/>
              </a:ext>
            </a:extLst>
          </p:cNvPr>
          <p:cNvSpPr/>
          <p:nvPr/>
        </p:nvSpPr>
        <p:spPr>
          <a:xfrm>
            <a:off x="5210175" y="4208798"/>
            <a:ext cx="2435221" cy="1105288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73022"/>
              <a:gd name="adj6" fmla="val -3481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Logic to perform arithmetic and logical operations</a:t>
            </a:r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5.3 </a:t>
            </a:r>
            <a:r>
              <a:rPr lang="en-SG" sz="3600" b="1" dirty="0">
                <a:solidFill>
                  <a:srgbClr val="0000FF"/>
                </a:solidFill>
              </a:rPr>
              <a:t>ALU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Line 32">
            <a:extLst>
              <a:ext uri="{FF2B5EF4-FFF2-40B4-BE49-F238E27FC236}">
                <a16:creationId xmlns:a16="http://schemas.microsoft.com/office/drawing/2014/main" id="{43F9F97C-F527-4FE4-839B-341448311D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4950" y="1868488"/>
            <a:ext cx="1152525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" name="Line 33">
            <a:extLst>
              <a:ext uri="{FF2B5EF4-FFF2-40B4-BE49-F238E27FC236}">
                <a16:creationId xmlns:a16="http://schemas.microsoft.com/office/drawing/2014/main" id="{3E348B87-FC08-4235-BC78-A3778BC7F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475" y="2290763"/>
            <a:ext cx="0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" name="Line 34">
            <a:extLst>
              <a:ext uri="{FF2B5EF4-FFF2-40B4-BE49-F238E27FC236}">
                <a16:creationId xmlns:a16="http://schemas.microsoft.com/office/drawing/2014/main" id="{07069F66-9F09-4F52-9AC7-DDF9C1D8AB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44950" y="3021013"/>
            <a:ext cx="1152525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" name="Line 35">
            <a:extLst>
              <a:ext uri="{FF2B5EF4-FFF2-40B4-BE49-F238E27FC236}">
                <a16:creationId xmlns:a16="http://schemas.microsoft.com/office/drawing/2014/main" id="{3A1B9D56-B016-427A-91B4-6670090C24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4950" y="2828925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" name="Line 36">
            <a:extLst>
              <a:ext uri="{FF2B5EF4-FFF2-40B4-BE49-F238E27FC236}">
                <a16:creationId xmlns:a16="http://schemas.microsoft.com/office/drawing/2014/main" id="{7C4B06AD-ADE0-497A-B08E-93E011EE26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4950" y="2636838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" name="Line 37">
            <a:extLst>
              <a:ext uri="{FF2B5EF4-FFF2-40B4-BE49-F238E27FC236}">
                <a16:creationId xmlns:a16="http://schemas.microsoft.com/office/drawing/2014/main" id="{69831040-3F9D-4A43-ACF5-00CBF0F70A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4950" y="2406650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" name="Line 38">
            <a:extLst>
              <a:ext uri="{FF2B5EF4-FFF2-40B4-BE49-F238E27FC236}">
                <a16:creationId xmlns:a16="http://schemas.microsoft.com/office/drawing/2014/main" id="{5A5054A2-B631-4F2E-9026-56180BAB4D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4950" y="1868488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2965D4-E5F8-45B9-97E9-E024C3425938}"/>
              </a:ext>
            </a:extLst>
          </p:cNvPr>
          <p:cNvGrpSpPr/>
          <p:nvPr/>
        </p:nvGrpSpPr>
        <p:grpSpPr>
          <a:xfrm>
            <a:off x="3429000" y="2100263"/>
            <a:ext cx="615950" cy="1074737"/>
            <a:chOff x="2743200" y="2100263"/>
            <a:chExt cx="768350" cy="1074737"/>
          </a:xfrm>
        </p:grpSpPr>
        <p:sp>
          <p:nvSpPr>
            <p:cNvPr id="23" name="Line 39">
              <a:extLst>
                <a:ext uri="{FF2B5EF4-FFF2-40B4-BE49-F238E27FC236}">
                  <a16:creationId xmlns:a16="http://schemas.microsoft.com/office/drawing/2014/main" id="{22ADB36F-0901-438B-B7EC-E51811AA3A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2100263"/>
              <a:ext cx="7683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Line 40">
              <a:extLst>
                <a:ext uri="{FF2B5EF4-FFF2-40B4-BE49-F238E27FC236}">
                  <a16:creationId xmlns:a16="http://schemas.microsoft.com/office/drawing/2014/main" id="{85CE9AEB-8DD5-4D46-902D-1C6B1C63E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3175000"/>
              <a:ext cx="7683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25" name="Line 43">
            <a:extLst>
              <a:ext uri="{FF2B5EF4-FFF2-40B4-BE49-F238E27FC236}">
                <a16:creationId xmlns:a16="http://schemas.microsoft.com/office/drawing/2014/main" id="{215FC605-1DD8-493F-8A49-44EDC32A8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5908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6" name="Text Box 44">
            <a:extLst>
              <a:ext uri="{FF2B5EF4-FFF2-40B4-BE49-F238E27FC236}">
                <a16:creationId xmlns:a16="http://schemas.microsoft.com/office/drawing/2014/main" id="{4FC78536-D0AA-436D-AFBC-CAAAA3C54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9539" y="2286000"/>
            <a:ext cx="136206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Verdana" pitchFamily="34" charset="0"/>
              </a:rPr>
              <a:t>ALU result</a:t>
            </a:r>
          </a:p>
        </p:txBody>
      </p:sp>
      <p:sp>
        <p:nvSpPr>
          <p:cNvPr id="27" name="Text Box 45">
            <a:extLst>
              <a:ext uri="{FF2B5EF4-FFF2-40B4-BE49-F238E27FC236}">
                <a16:creationId xmlns:a16="http://schemas.microsoft.com/office/drawing/2014/main" id="{899B5F16-1D4C-4463-BFD7-579FA59D6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396" y="2467749"/>
            <a:ext cx="64152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i="1" dirty="0">
                <a:latin typeface="Verdana" pitchFamily="34" charset="0"/>
              </a:rPr>
              <a:t>ALU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3AE513-A792-4C9C-AFA3-267FDF8E36CB}"/>
              </a:ext>
            </a:extLst>
          </p:cNvPr>
          <p:cNvSpPr/>
          <p:nvPr/>
        </p:nvSpPr>
        <p:spPr>
          <a:xfrm>
            <a:off x="1143000" y="1524000"/>
            <a:ext cx="609600" cy="220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Decode Stage</a:t>
            </a:r>
          </a:p>
        </p:txBody>
      </p:sp>
      <p:sp>
        <p:nvSpPr>
          <p:cNvPr id="29" name="Right Arrow 26">
            <a:extLst>
              <a:ext uri="{FF2B5EF4-FFF2-40B4-BE49-F238E27FC236}">
                <a16:creationId xmlns:a16="http://schemas.microsoft.com/office/drawing/2014/main" id="{9F86FE00-9ED0-4527-9576-63EBE99F91F3}"/>
              </a:ext>
            </a:extLst>
          </p:cNvPr>
          <p:cNvSpPr/>
          <p:nvPr/>
        </p:nvSpPr>
        <p:spPr>
          <a:xfrm>
            <a:off x="1676400" y="2286000"/>
            <a:ext cx="1371600" cy="609600"/>
          </a:xfrm>
          <a:prstGeom prst="rightArrow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Operands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B308B8-EF9E-4DAB-BDAE-1A3737DAFCEA}"/>
              </a:ext>
            </a:extLst>
          </p:cNvPr>
          <p:cNvSpPr/>
          <p:nvPr/>
        </p:nvSpPr>
        <p:spPr>
          <a:xfrm>
            <a:off x="6705600" y="1524000"/>
            <a:ext cx="609600" cy="2209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006600"/>
                </a:solidFill>
              </a:rPr>
              <a:t>Memory Stage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76B5007F-B7E9-41D0-AE5D-5EA9DF0CDA7C}"/>
              </a:ext>
            </a:extLst>
          </p:cNvPr>
          <p:cNvSpPr/>
          <p:nvPr/>
        </p:nvSpPr>
        <p:spPr>
          <a:xfrm>
            <a:off x="3124200" y="1828800"/>
            <a:ext cx="304800" cy="1524000"/>
          </a:xfrm>
          <a:prstGeom prst="leftBrace">
            <a:avLst>
              <a:gd name="adj1" fmla="val 8333"/>
              <a:gd name="adj2" fmla="val 49444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Slide Number Placeholder 6">
            <a:extLst>
              <a:ext uri="{FF2B5EF4-FFF2-40B4-BE49-F238E27FC236}">
                <a16:creationId xmlns:a16="http://schemas.microsoft.com/office/drawing/2014/main" id="{2C0386B2-CD80-43D8-8FE8-76475694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9081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Element: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Arithmetic Logic Unit</a:t>
            </a:r>
            <a:endParaRPr lang="en-US" sz="2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3C4E3-1081-4535-BA06-D0B8F490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46275FB-6FDA-4ED5-9282-E00072BCC3A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86559"/>
            <a:ext cx="51054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ALU (Arithmetic Logic Unit</a:t>
            </a:r>
            <a:r>
              <a:rPr lang="en-US" dirty="0"/>
              <a:t>)</a:t>
            </a:r>
          </a:p>
          <a:p>
            <a:pPr marL="630238" lvl="1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Combinational logic to implement arithmetic and logical operations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Inputs: </a:t>
            </a:r>
          </a:p>
          <a:p>
            <a:pPr marL="630238" lvl="1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32-bit numbers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Control: </a:t>
            </a:r>
          </a:p>
          <a:p>
            <a:pPr marL="630238" lvl="1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4-bit to decide the particular operation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Outputs: </a:t>
            </a:r>
          </a:p>
          <a:p>
            <a:pPr marL="630238" lvl="1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Result of arithmetic/logical operation</a:t>
            </a:r>
          </a:p>
          <a:p>
            <a:pPr marL="630238" lvl="1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1-bit signal to indicate whether result is zero</a:t>
            </a:r>
            <a:r>
              <a:rPr lang="en-US" sz="1800" dirty="0"/>
              <a:t>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31" name="Group 85">
            <a:extLst>
              <a:ext uri="{FF2B5EF4-FFF2-40B4-BE49-F238E27FC236}">
                <a16:creationId xmlns:a16="http://schemas.microsoft.com/office/drawing/2014/main" id="{775966A4-1A65-40AD-A80E-1729586CC1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9913934"/>
              </p:ext>
            </p:extLst>
          </p:nvPr>
        </p:nvGraphicFramePr>
        <p:xfrm>
          <a:off x="5638800" y="3672559"/>
          <a:ext cx="2895600" cy="231648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7D126A02-9153-4FED-9EF8-4E0CDBAC9A0F}"/>
              </a:ext>
            </a:extLst>
          </p:cNvPr>
          <p:cNvGrpSpPr/>
          <p:nvPr/>
        </p:nvGrpSpPr>
        <p:grpSpPr>
          <a:xfrm>
            <a:off x="5638800" y="1367509"/>
            <a:ext cx="3246438" cy="1976438"/>
            <a:chOff x="5638800" y="1367509"/>
            <a:chExt cx="3246438" cy="1976438"/>
          </a:xfrm>
        </p:grpSpPr>
        <p:grpSp>
          <p:nvGrpSpPr>
            <p:cNvPr id="9" name="Group 50">
              <a:extLst>
                <a:ext uri="{FF2B5EF4-FFF2-40B4-BE49-F238E27FC236}">
                  <a16:creationId xmlns:a16="http://schemas.microsoft.com/office/drawing/2014/main" id="{CCE89FB2-9E19-4C0A-B1DD-442610B8EA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38800" y="1367509"/>
              <a:ext cx="2841625" cy="1976438"/>
              <a:chOff x="533" y="2512"/>
              <a:chExt cx="1790" cy="1245"/>
            </a:xfrm>
          </p:grpSpPr>
          <p:sp>
            <p:nvSpPr>
              <p:cNvPr id="10" name="Line 32">
                <a:extLst>
                  <a:ext uri="{FF2B5EF4-FFF2-40B4-BE49-F238E27FC236}">
                    <a16:creationId xmlns:a16="http://schemas.microsoft.com/office/drawing/2014/main" id="{965611CC-5146-4CDB-ACD1-AA853B9301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7" y="2741"/>
                <a:ext cx="726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" name="Line 33">
                <a:extLst>
                  <a:ext uri="{FF2B5EF4-FFF2-40B4-BE49-F238E27FC236}">
                    <a16:creationId xmlns:a16="http://schemas.microsoft.com/office/drawing/2014/main" id="{F57775DF-D8F5-4A39-8692-159A3DBFA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3007"/>
                <a:ext cx="0" cy="4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Line 34">
                <a:extLst>
                  <a:ext uri="{FF2B5EF4-FFF2-40B4-BE49-F238E27FC236}">
                    <a16:creationId xmlns:a16="http://schemas.microsoft.com/office/drawing/2014/main" id="{F2FB897A-8EFA-4338-9F53-B9D66D9FD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17" y="3467"/>
                <a:ext cx="726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" name="Line 35">
                <a:extLst>
                  <a:ext uri="{FF2B5EF4-FFF2-40B4-BE49-F238E27FC236}">
                    <a16:creationId xmlns:a16="http://schemas.microsoft.com/office/drawing/2014/main" id="{D8CF8D0D-BD51-4E58-9905-C65B3011E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7" y="3346"/>
                <a:ext cx="0" cy="4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36">
                <a:extLst>
                  <a:ext uri="{FF2B5EF4-FFF2-40B4-BE49-F238E27FC236}">
                    <a16:creationId xmlns:a16="http://schemas.microsoft.com/office/drawing/2014/main" id="{7509BF24-16FF-47AC-878C-274794A37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7" y="3225"/>
                <a:ext cx="97" cy="1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37">
                <a:extLst>
                  <a:ext uri="{FF2B5EF4-FFF2-40B4-BE49-F238E27FC236}">
                    <a16:creationId xmlns:a16="http://schemas.microsoft.com/office/drawing/2014/main" id="{B0F7F2EF-E5BA-42F4-9C17-68706D9B43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7" y="3080"/>
                <a:ext cx="97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" name="Line 38">
                <a:extLst>
                  <a:ext uri="{FF2B5EF4-FFF2-40B4-BE49-F238E27FC236}">
                    <a16:creationId xmlns:a16="http://schemas.microsoft.com/office/drawing/2014/main" id="{67F1F304-AC78-4277-B245-ACFE60788A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7" y="2741"/>
                <a:ext cx="0" cy="3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39">
                <a:extLst>
                  <a:ext uri="{FF2B5EF4-FFF2-40B4-BE49-F238E27FC236}">
                    <a16:creationId xmlns:a16="http://schemas.microsoft.com/office/drawing/2014/main" id="{C51B5578-24A9-488A-8979-2D4866847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" y="2887"/>
                <a:ext cx="4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Line 40">
                <a:extLst>
                  <a:ext uri="{FF2B5EF4-FFF2-40B4-BE49-F238E27FC236}">
                    <a16:creationId xmlns:a16="http://schemas.microsoft.com/office/drawing/2014/main" id="{3B686A60-EF55-4107-A634-F0941F0009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" y="3564"/>
                <a:ext cx="4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" name="Line 41">
                <a:extLst>
                  <a:ext uri="{FF2B5EF4-FFF2-40B4-BE49-F238E27FC236}">
                    <a16:creationId xmlns:a16="http://schemas.microsoft.com/office/drawing/2014/main" id="{4D8E213E-295F-4AB1-85C1-541F717A15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0" y="2524"/>
                <a:ext cx="0" cy="338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23" name="Line 42">
                <a:extLst>
                  <a:ext uri="{FF2B5EF4-FFF2-40B4-BE49-F238E27FC236}">
                    <a16:creationId xmlns:a16="http://schemas.microsoft.com/office/drawing/2014/main" id="{687100FC-3B2F-4E83-9954-4785BB2B1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33" y="310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" name="Line 43">
                <a:extLst>
                  <a:ext uri="{FF2B5EF4-FFF2-40B4-BE49-F238E27FC236}">
                    <a16:creationId xmlns:a16="http://schemas.microsoft.com/office/drawing/2014/main" id="{A10914B5-B805-4F66-8592-AF2C22BE2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3346"/>
                <a:ext cx="5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Text Box 44">
                <a:extLst>
                  <a:ext uri="{FF2B5EF4-FFF2-40B4-BE49-F238E27FC236}">
                    <a16:creationId xmlns:a16="http://schemas.microsoft.com/office/drawing/2014/main" id="{8138DD8D-2432-4E1A-A616-333ACDC42B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0" y="3174"/>
                <a:ext cx="406" cy="27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Verdana" pitchFamily="34" charset="0"/>
                  </a:rPr>
                  <a:t>ALU</a:t>
                </a:r>
              </a:p>
              <a:p>
                <a:pPr algn="ctr"/>
                <a:r>
                  <a:rPr lang="en-US" sz="1100" b="1" dirty="0">
                    <a:latin typeface="Verdana" pitchFamily="34" charset="0"/>
                  </a:rPr>
                  <a:t>result</a:t>
                </a:r>
                <a:endParaRPr lang="en-US" sz="1000" b="1" dirty="0">
                  <a:latin typeface="Verdana" pitchFamily="34" charset="0"/>
                </a:endParaRPr>
              </a:p>
            </p:txBody>
          </p:sp>
          <p:sp>
            <p:nvSpPr>
              <p:cNvPr id="26" name="Text Box 45">
                <a:extLst>
                  <a:ext uri="{FF2B5EF4-FFF2-40B4-BE49-F238E27FC236}">
                    <a16:creationId xmlns:a16="http://schemas.microsoft.com/office/drawing/2014/main" id="{DF8CA674-24D8-491D-BD60-BA3700B612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" y="3164"/>
                <a:ext cx="368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i="1" dirty="0">
                    <a:solidFill>
                      <a:srgbClr val="C00000"/>
                    </a:solidFill>
                    <a:latin typeface="Verdana" pitchFamily="34" charset="0"/>
                  </a:rPr>
                  <a:t>ALU</a:t>
                </a:r>
              </a:p>
            </p:txBody>
          </p:sp>
          <p:sp>
            <p:nvSpPr>
              <p:cNvPr id="27" name="Text Box 46">
                <a:extLst>
                  <a:ext uri="{FF2B5EF4-FFF2-40B4-BE49-F238E27FC236}">
                    <a16:creationId xmlns:a16="http://schemas.microsoft.com/office/drawing/2014/main" id="{30AD2B7D-579E-446B-B13C-B5AA1B767D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8" y="2512"/>
                <a:ext cx="817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ALUcontrol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" name="Line 47">
                <a:extLst>
                  <a:ext uri="{FF2B5EF4-FFF2-40B4-BE49-F238E27FC236}">
                    <a16:creationId xmlns:a16="http://schemas.microsoft.com/office/drawing/2014/main" id="{53934420-624F-49C7-9354-CFB57B5B0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7" y="2766"/>
                <a:ext cx="145" cy="4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29" name="Text Box 48">
                <a:extLst>
                  <a:ext uri="{FF2B5EF4-FFF2-40B4-BE49-F238E27FC236}">
                    <a16:creationId xmlns:a16="http://schemas.microsoft.com/office/drawing/2014/main" id="{31498100-031A-4CE7-B83A-937081B61A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0" y="2628"/>
                <a:ext cx="180" cy="1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30" name="Text Box 49">
                <a:extLst>
                  <a:ext uri="{FF2B5EF4-FFF2-40B4-BE49-F238E27FC236}">
                    <a16:creationId xmlns:a16="http://schemas.microsoft.com/office/drawing/2014/main" id="{754FFFB8-E2A7-4848-9FC7-E4030E9E4D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" y="3004"/>
                <a:ext cx="505" cy="1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b="1" dirty="0" err="1">
                    <a:latin typeface="Verdana" pitchFamily="34" charset="0"/>
                  </a:rPr>
                  <a:t>isZero</a:t>
                </a:r>
                <a:r>
                  <a:rPr lang="en-US" sz="1100" b="1" dirty="0">
                    <a:latin typeface="Verdana" pitchFamily="34" charset="0"/>
                  </a:rPr>
                  <a:t>?</a:t>
                </a: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BEC52EE-7369-4557-8023-CDFC72AABC71}"/>
                </a:ext>
              </a:extLst>
            </p:cNvPr>
            <p:cNvSpPr/>
            <p:nvPr/>
          </p:nvSpPr>
          <p:spPr>
            <a:xfrm>
              <a:off x="5648326" y="1630437"/>
              <a:ext cx="3810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5EA3CDE-0EEA-4419-B2B0-A8C453F422CA}"/>
                </a:ext>
              </a:extLst>
            </p:cNvPr>
            <p:cNvSpPr/>
            <p:nvPr/>
          </p:nvSpPr>
          <p:spPr>
            <a:xfrm>
              <a:off x="5638800" y="2672825"/>
              <a:ext cx="3810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E4B667-03B2-48B5-92A0-C1F94FA414DA}"/>
                </a:ext>
              </a:extLst>
            </p:cNvPr>
            <p:cNvSpPr/>
            <p:nvPr/>
          </p:nvSpPr>
          <p:spPr>
            <a:xfrm>
              <a:off x="7847648" y="2740098"/>
              <a:ext cx="914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A op B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24628B-D043-4100-B4AF-49A0F3ACACF0}"/>
                </a:ext>
              </a:extLst>
            </p:cNvPr>
            <p:cNvSpPr/>
            <p:nvPr/>
          </p:nvSpPr>
          <p:spPr>
            <a:xfrm>
              <a:off x="7666038" y="1972666"/>
              <a:ext cx="1219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(A op B) == 0?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2E8BD67-1664-4917-AC22-3A85A864DDDE}"/>
              </a:ext>
            </a:extLst>
          </p:cNvPr>
          <p:cNvGrpSpPr/>
          <p:nvPr/>
        </p:nvGrpSpPr>
        <p:grpSpPr>
          <a:xfrm>
            <a:off x="5948717" y="1887269"/>
            <a:ext cx="386644" cy="329762"/>
            <a:chOff x="5948717" y="1887269"/>
            <a:chExt cx="386644" cy="329762"/>
          </a:xfrm>
        </p:grpSpPr>
        <p:sp>
          <p:nvSpPr>
            <p:cNvPr id="36" name="Line 47">
              <a:extLst>
                <a:ext uri="{FF2B5EF4-FFF2-40B4-BE49-F238E27FC236}">
                  <a16:creationId xmlns:a16="http://schemas.microsoft.com/office/drawing/2014/main" id="{A2086BD0-4FCB-4E0E-8E66-B08C4F29C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7575" y="1887269"/>
              <a:ext cx="134938" cy="16132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20A007-78E1-4BCC-B35C-1F2FAA8BA71E}"/>
                </a:ext>
              </a:extLst>
            </p:cNvPr>
            <p:cNvSpPr/>
            <p:nvPr/>
          </p:nvSpPr>
          <p:spPr>
            <a:xfrm>
              <a:off x="5948717" y="1955421"/>
              <a:ext cx="38664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32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1F82CF3-65E6-4662-BCF0-42FB2E118D78}"/>
              </a:ext>
            </a:extLst>
          </p:cNvPr>
          <p:cNvGrpSpPr/>
          <p:nvPr/>
        </p:nvGrpSpPr>
        <p:grpSpPr>
          <a:xfrm>
            <a:off x="5936845" y="2976270"/>
            <a:ext cx="386644" cy="329762"/>
            <a:chOff x="5948717" y="1887269"/>
            <a:chExt cx="386644" cy="329762"/>
          </a:xfrm>
        </p:grpSpPr>
        <p:sp>
          <p:nvSpPr>
            <p:cNvPr id="38" name="Line 47">
              <a:extLst>
                <a:ext uri="{FF2B5EF4-FFF2-40B4-BE49-F238E27FC236}">
                  <a16:creationId xmlns:a16="http://schemas.microsoft.com/office/drawing/2014/main" id="{E096BAC0-CA71-413C-AB3B-C6DF31B15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7575" y="1887269"/>
              <a:ext cx="134938" cy="16132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239DA57-08ED-4D8A-90E5-F466A82C35F2}"/>
                </a:ext>
              </a:extLst>
            </p:cNvPr>
            <p:cNvSpPr/>
            <p:nvPr/>
          </p:nvSpPr>
          <p:spPr>
            <a:xfrm>
              <a:off x="5948717" y="1955421"/>
              <a:ext cx="38664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32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70FE349-073C-4F66-ACF4-97B23D9CE309}"/>
              </a:ext>
            </a:extLst>
          </p:cNvPr>
          <p:cNvGrpSpPr/>
          <p:nvPr/>
        </p:nvGrpSpPr>
        <p:grpSpPr>
          <a:xfrm>
            <a:off x="7575551" y="2410824"/>
            <a:ext cx="386644" cy="357900"/>
            <a:chOff x="5825775" y="1690698"/>
            <a:chExt cx="386644" cy="357900"/>
          </a:xfrm>
        </p:grpSpPr>
        <p:sp>
          <p:nvSpPr>
            <p:cNvPr id="41" name="Line 47">
              <a:extLst>
                <a:ext uri="{FF2B5EF4-FFF2-40B4-BE49-F238E27FC236}">
                  <a16:creationId xmlns:a16="http://schemas.microsoft.com/office/drawing/2014/main" id="{588E6E79-236A-4295-8D31-7F6277ABD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7575" y="1887269"/>
              <a:ext cx="134938" cy="16132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CFFDF7C-8C2D-4A69-B367-3B8309B50DA4}"/>
                </a:ext>
              </a:extLst>
            </p:cNvPr>
            <p:cNvSpPr/>
            <p:nvPr/>
          </p:nvSpPr>
          <p:spPr>
            <a:xfrm>
              <a:off x="5825775" y="1690698"/>
              <a:ext cx="38664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0783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400" dirty="0">
                <a:solidFill>
                  <a:srgbClr val="0000FF"/>
                </a:solidFill>
              </a:rPr>
              <a:t>5.3 ALU Stage: </a:t>
            </a:r>
            <a:r>
              <a:rPr lang="en-SG" sz="3400" b="1" dirty="0">
                <a:solidFill>
                  <a:srgbClr val="0000FF"/>
                </a:solidFill>
              </a:rPr>
              <a:t>Non-Branch Instructions</a:t>
            </a:r>
            <a:endParaRPr lang="en-US" sz="3400" b="1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2E265D9-85EA-4403-B362-105B2A7B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9" name="Content Placeholder 119">
            <a:extLst>
              <a:ext uri="{FF2B5EF4-FFF2-40B4-BE49-F238E27FC236}">
                <a16:creationId xmlns:a16="http://schemas.microsoft.com/office/drawing/2014/main" id="{77CEADAF-13F7-46E0-BD0B-146E7B72E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3608"/>
            <a:ext cx="8229600" cy="609600"/>
          </a:xfrm>
        </p:spPr>
        <p:txBody>
          <a:bodyPr>
            <a:normAutofit/>
          </a:bodyPr>
          <a:lstStyle/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can handle non-branch instructions easily: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90" name="Snip Single Corner Rectangle 90">
            <a:extLst>
              <a:ext uri="{FF2B5EF4-FFF2-40B4-BE49-F238E27FC236}">
                <a16:creationId xmlns:a16="http://schemas.microsoft.com/office/drawing/2014/main" id="{2318F6C1-7E8C-4DF9-97EE-87C1A71436E8}"/>
              </a:ext>
            </a:extLst>
          </p:cNvPr>
          <p:cNvSpPr/>
          <p:nvPr/>
        </p:nvSpPr>
        <p:spPr>
          <a:xfrm>
            <a:off x="2417020" y="1778001"/>
            <a:ext cx="4038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$10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067091-B4E8-4931-807E-DE19268266E7}"/>
              </a:ext>
            </a:extLst>
          </p:cNvPr>
          <p:cNvGrpSpPr/>
          <p:nvPr/>
        </p:nvGrpSpPr>
        <p:grpSpPr>
          <a:xfrm>
            <a:off x="483078" y="1981200"/>
            <a:ext cx="7594121" cy="4114800"/>
            <a:chOff x="483078" y="1981200"/>
            <a:chExt cx="7594121" cy="4114800"/>
          </a:xfrm>
        </p:grpSpPr>
        <p:sp>
          <p:nvSpPr>
            <p:cNvPr id="10" name="Line 16">
              <a:extLst>
                <a:ext uri="{FF2B5EF4-FFF2-40B4-BE49-F238E27FC236}">
                  <a16:creationId xmlns:a16="http://schemas.microsoft.com/office/drawing/2014/main" id="{64664561-5D4D-4A68-8F06-213D1C9B7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108" y="4629566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46B99FD0-B087-4BB3-9D04-470AAE4DC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033" y="2819400"/>
              <a:ext cx="1630256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Text Box 17">
              <a:extLst>
                <a:ext uri="{FF2B5EF4-FFF2-40B4-BE49-F238E27FC236}">
                  <a16:creationId xmlns:a16="http://schemas.microsoft.com/office/drawing/2014/main" id="{89F5DA64-8BB2-45CE-9E3A-12902B36D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2033" y="2886075"/>
              <a:ext cx="75941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4" name="Text Box 18">
              <a:extLst>
                <a:ext uri="{FF2B5EF4-FFF2-40B4-BE49-F238E27FC236}">
                  <a16:creationId xmlns:a16="http://schemas.microsoft.com/office/drawing/2014/main" id="{4746C22A-E9CC-45C4-B611-238AC7287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2033" y="3332163"/>
              <a:ext cx="75941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5" name="Text Box 19">
              <a:extLst>
                <a:ext uri="{FF2B5EF4-FFF2-40B4-BE49-F238E27FC236}">
                  <a16:creationId xmlns:a16="http://schemas.microsoft.com/office/drawing/2014/main" id="{2C684561-7EF4-481B-9BB2-DB60ECE6C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2033" y="3752850"/>
              <a:ext cx="643848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DA5969F5-B1A7-4A8A-A12F-761B55751D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2033" y="4210051"/>
              <a:ext cx="49801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0C3DBF68-7A01-4062-AA75-6390788D1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4742" y="2943225"/>
              <a:ext cx="54754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765C5EF1-3841-4B96-8DB2-04873831D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4742" y="3981450"/>
              <a:ext cx="54754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2</a:t>
              </a:r>
            </a:p>
          </p:txBody>
        </p:sp>
        <p:sp>
          <p:nvSpPr>
            <p:cNvPr id="19" name="Line 24">
              <a:extLst>
                <a:ext uri="{FF2B5EF4-FFF2-40B4-BE49-F238E27FC236}">
                  <a16:creationId xmlns:a16="http://schemas.microsoft.com/office/drawing/2014/main" id="{2D734157-E49A-4F8F-BADE-C83793D9F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8614" y="3124200"/>
              <a:ext cx="543419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0" name="Line 25">
              <a:extLst>
                <a:ext uri="{FF2B5EF4-FFF2-40B4-BE49-F238E27FC236}">
                  <a16:creationId xmlns:a16="http://schemas.microsoft.com/office/drawing/2014/main" id="{5CC2B076-5B89-470B-B407-45EA99C7E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8614" y="3505200"/>
              <a:ext cx="543419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C050DB2D-EB0A-4CDC-A8F5-F5C8337471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4649" y="3954462"/>
              <a:ext cx="47738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5" name="Line 27">
              <a:extLst>
                <a:ext uri="{FF2B5EF4-FFF2-40B4-BE49-F238E27FC236}">
                  <a16:creationId xmlns:a16="http://schemas.microsoft.com/office/drawing/2014/main" id="{A6AFC99E-8066-407D-8693-597A7C42D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8673" y="4411663"/>
              <a:ext cx="43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" name="Line 28">
              <a:extLst>
                <a:ext uri="{FF2B5EF4-FFF2-40B4-BE49-F238E27FC236}">
                  <a16:creationId xmlns:a16="http://schemas.microsoft.com/office/drawing/2014/main" id="{B37B237F-A600-44F7-90FC-BE76BEACB4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3000" y="3124200"/>
              <a:ext cx="1371600" cy="0"/>
            </a:xfrm>
            <a:prstGeom prst="line">
              <a:avLst/>
            </a:prstGeom>
            <a:noFill/>
            <a:ln w="222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7" name="Line 29">
              <a:extLst>
                <a:ext uri="{FF2B5EF4-FFF2-40B4-BE49-F238E27FC236}">
                  <a16:creationId xmlns:a16="http://schemas.microsoft.com/office/drawing/2014/main" id="{CA2E6162-530A-46D8-BA34-8E94F0D434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2288" y="4202113"/>
              <a:ext cx="9300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8" name="Text Box 36">
              <a:extLst>
                <a:ext uri="{FF2B5EF4-FFF2-40B4-BE49-F238E27FC236}">
                  <a16:creationId xmlns:a16="http://schemas.microsoft.com/office/drawing/2014/main" id="{210F9B46-3E84-433D-B8A4-202208382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108" y="3581400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29" name="Line 37">
              <a:extLst>
                <a:ext uri="{FF2B5EF4-FFF2-40B4-BE49-F238E27FC236}">
                  <a16:creationId xmlns:a16="http://schemas.microsoft.com/office/drawing/2014/main" id="{8C89891C-2736-47C1-961D-B468F557BF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9103" y="3051175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" name="Line 38">
              <a:extLst>
                <a:ext uri="{FF2B5EF4-FFF2-40B4-BE49-F238E27FC236}">
                  <a16:creationId xmlns:a16="http://schemas.microsoft.com/office/drawing/2014/main" id="{A9509DA7-F24F-4519-99E2-5EDCB9CF53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9103" y="3435350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1" name="Line 39">
              <a:extLst>
                <a:ext uri="{FF2B5EF4-FFF2-40B4-BE49-F238E27FC236}">
                  <a16:creationId xmlns:a16="http://schemas.microsoft.com/office/drawing/2014/main" id="{090974AC-C372-4D71-B71F-AD4C30D8D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9103" y="3868738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" name="Text Box 40">
              <a:extLst>
                <a:ext uri="{FF2B5EF4-FFF2-40B4-BE49-F238E27FC236}">
                  <a16:creationId xmlns:a16="http://schemas.microsoft.com/office/drawing/2014/main" id="{A3486C29-2EC8-48A0-A265-D2B1C9856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52" y="289560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33" name="Text Box 41">
              <a:extLst>
                <a:ext uri="{FF2B5EF4-FFF2-40B4-BE49-F238E27FC236}">
                  <a16:creationId xmlns:a16="http://schemas.microsoft.com/office/drawing/2014/main" id="{694A4E22-13DA-4615-B867-ABA829871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9413" y="32956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34" name="Text Box 42">
              <a:extLst>
                <a:ext uri="{FF2B5EF4-FFF2-40B4-BE49-F238E27FC236}">
                  <a16:creationId xmlns:a16="http://schemas.microsoft.com/office/drawing/2014/main" id="{7E18D09D-B6FB-4364-8A45-9F50621B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9413" y="37528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9F0B9DA-BB72-492A-9923-EBD0A135D8BC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1259793" y="3067051"/>
              <a:ext cx="1518821" cy="57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73C97C2-6C95-4B7A-B7D0-EFE4111C1234}"/>
                </a:ext>
              </a:extLst>
            </p:cNvPr>
            <p:cNvCxnSpPr>
              <a:endCxn id="20" idx="0"/>
            </p:cNvCxnSpPr>
            <p:nvPr/>
          </p:nvCxnSpPr>
          <p:spPr>
            <a:xfrm flipV="1">
              <a:off x="1259793" y="3505200"/>
              <a:ext cx="1518821" cy="20955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B27BB8B-C708-43AF-9BF7-3C1A1220946A}"/>
                </a:ext>
              </a:extLst>
            </p:cNvPr>
            <p:cNvCxnSpPr/>
            <p:nvPr/>
          </p:nvCxnSpPr>
          <p:spPr>
            <a:xfrm>
              <a:off x="1219200" y="4419600"/>
              <a:ext cx="10311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 Box 309">
              <a:extLst>
                <a:ext uri="{FF2B5EF4-FFF2-40B4-BE49-F238E27FC236}">
                  <a16:creationId xmlns:a16="http://schemas.microsoft.com/office/drawing/2014/main" id="{8E6CF359-2571-4018-9E95-445E023724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829" y="28194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39" name="Text Box 310">
              <a:extLst>
                <a:ext uri="{FF2B5EF4-FFF2-40B4-BE49-F238E27FC236}">
                  <a16:creationId xmlns:a16="http://schemas.microsoft.com/office/drawing/2014/main" id="{38E68066-3FBB-4F79-96DC-3185C17BD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264647" y="3380228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40" name="Text Box 324">
              <a:extLst>
                <a:ext uri="{FF2B5EF4-FFF2-40B4-BE49-F238E27FC236}">
                  <a16:creationId xmlns:a16="http://schemas.microsoft.com/office/drawing/2014/main" id="{AF5C7F1F-D9E2-44D7-AF77-493A6AFE6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793" y="44196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41" name="Rounded Rectangle 62">
              <a:extLst>
                <a:ext uri="{FF2B5EF4-FFF2-40B4-BE49-F238E27FC236}">
                  <a16:creationId xmlns:a16="http://schemas.microsoft.com/office/drawing/2014/main" id="{CA01C4E1-068A-4E3F-8288-A5DC9F54A05B}"/>
                </a:ext>
              </a:extLst>
            </p:cNvPr>
            <p:cNvSpPr/>
            <p:nvPr/>
          </p:nvSpPr>
          <p:spPr>
            <a:xfrm>
              <a:off x="2250328" y="3886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hape 74">
              <a:extLst>
                <a:ext uri="{FF2B5EF4-FFF2-40B4-BE49-F238E27FC236}">
                  <a16:creationId xmlns:a16="http://schemas.microsoft.com/office/drawing/2014/main" id="{BD1BCAB9-9168-4E0F-A8E3-91CAC58D6CAE}"/>
                </a:ext>
              </a:extLst>
            </p:cNvPr>
            <p:cNvCxnSpPr>
              <a:stCxn id="39" idx="2"/>
            </p:cNvCxnSpPr>
            <p:nvPr/>
          </p:nvCxnSpPr>
          <p:spPr>
            <a:xfrm rot="16200000" flipH="1">
              <a:off x="1711508" y="3652180"/>
              <a:ext cx="567112" cy="510528"/>
            </a:xfrm>
            <a:prstGeom prst="bentConnector2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1010C34-306F-4098-8DDC-223918616C6D}"/>
                </a:ext>
              </a:extLst>
            </p:cNvPr>
            <p:cNvCxnSpPr>
              <a:stCxn id="41" idx="3"/>
            </p:cNvCxnSpPr>
            <p:nvPr/>
          </p:nvCxnSpPr>
          <p:spPr>
            <a:xfrm flipV="1">
              <a:off x="2514471" y="3962400"/>
              <a:ext cx="330178" cy="381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319">
              <a:extLst>
                <a:ext uri="{FF2B5EF4-FFF2-40B4-BE49-F238E27FC236}">
                  <a16:creationId xmlns:a16="http://schemas.microsoft.com/office/drawing/2014/main" id="{2DA755AF-4DC7-43AD-ABAE-B004779FE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780" y="5014495"/>
              <a:ext cx="80183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5" name="Line 16">
              <a:extLst>
                <a:ext uri="{FF2B5EF4-FFF2-40B4-BE49-F238E27FC236}">
                  <a16:creationId xmlns:a16="http://schemas.microsoft.com/office/drawing/2014/main" id="{A9676119-B4CB-441D-AF32-258477BD5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2400" y="4800600"/>
              <a:ext cx="0" cy="268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46" name="Straight Connector 53">
              <a:extLst>
                <a:ext uri="{FF2B5EF4-FFF2-40B4-BE49-F238E27FC236}">
                  <a16:creationId xmlns:a16="http://schemas.microsoft.com/office/drawing/2014/main" id="{1F49D89F-3AA7-4A1E-92E5-2F7F4242BE19}"/>
                </a:ext>
              </a:extLst>
            </p:cNvPr>
            <p:cNvCxnSpPr>
              <a:stCxn id="54" idx="6"/>
            </p:cNvCxnSpPr>
            <p:nvPr/>
          </p:nvCxnSpPr>
          <p:spPr>
            <a:xfrm flipV="1">
              <a:off x="4343399" y="4781548"/>
              <a:ext cx="1472856" cy="742952"/>
            </a:xfrm>
            <a:prstGeom prst="bentConnector3">
              <a:avLst>
                <a:gd name="adj1" fmla="val 60347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 Box 324">
              <a:extLst>
                <a:ext uri="{FF2B5EF4-FFF2-40B4-BE49-F238E27FC236}">
                  <a16:creationId xmlns:a16="http://schemas.microsoft.com/office/drawing/2014/main" id="{E5D88074-DC9E-4CAA-B811-AEC573028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793" y="5334000"/>
              <a:ext cx="854622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48" name="Rounded Rectangle 56">
              <a:extLst>
                <a:ext uri="{FF2B5EF4-FFF2-40B4-BE49-F238E27FC236}">
                  <a16:creationId xmlns:a16="http://schemas.microsoft.com/office/drawing/2014/main" id="{5093A9D0-178A-4A50-9CB7-847ADA302A26}"/>
                </a:ext>
              </a:extLst>
            </p:cNvPr>
            <p:cNvSpPr/>
            <p:nvPr/>
          </p:nvSpPr>
          <p:spPr>
            <a:xfrm>
              <a:off x="5644428" y="4038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Text Box 319">
              <a:extLst>
                <a:ext uri="{FF2B5EF4-FFF2-40B4-BE49-F238E27FC236}">
                  <a16:creationId xmlns:a16="http://schemas.microsoft.com/office/drawing/2014/main" id="{AEE77DCD-7845-4360-9BBD-718630EFE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4112" y="5166240"/>
              <a:ext cx="829073" cy="3077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ALUSrc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" name="Line 16">
              <a:extLst>
                <a:ext uri="{FF2B5EF4-FFF2-40B4-BE49-F238E27FC236}">
                  <a16:creationId xmlns:a16="http://schemas.microsoft.com/office/drawing/2014/main" id="{83E745E3-5D2B-4CAE-9D4E-C167DE4D5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6499" y="49530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94E0807-B42C-40B1-BCC7-96607BCC8942}"/>
                </a:ext>
              </a:extLst>
            </p:cNvPr>
            <p:cNvCxnSpPr/>
            <p:nvPr/>
          </p:nvCxnSpPr>
          <p:spPr>
            <a:xfrm>
              <a:off x="1259793" y="5562600"/>
              <a:ext cx="204710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Line 28">
              <a:extLst>
                <a:ext uri="{FF2B5EF4-FFF2-40B4-BE49-F238E27FC236}">
                  <a16:creationId xmlns:a16="http://schemas.microsoft.com/office/drawing/2014/main" id="{466DD70E-FA9F-4D72-B41A-E81D07412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8571" y="4495800"/>
              <a:ext cx="416029" cy="0"/>
            </a:xfrm>
            <a:prstGeom prst="line">
              <a:avLst/>
            </a:prstGeom>
            <a:noFill/>
            <a:ln w="222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3" name="Text Box 23">
              <a:extLst>
                <a:ext uri="{FF2B5EF4-FFF2-40B4-BE49-F238E27FC236}">
                  <a16:creationId xmlns:a16="http://schemas.microsoft.com/office/drawing/2014/main" id="{3500A40F-8C29-40E5-9D08-32573A5399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7367" y="4827686"/>
              <a:ext cx="904633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D079E0C-8C00-421C-A876-1159C9101A82}"/>
                </a:ext>
              </a:extLst>
            </p:cNvPr>
            <p:cNvSpPr/>
            <p:nvPr/>
          </p:nvSpPr>
          <p:spPr>
            <a:xfrm>
              <a:off x="3200400" y="5257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Sign Extend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Line 39">
              <a:extLst>
                <a:ext uri="{FF2B5EF4-FFF2-40B4-BE49-F238E27FC236}">
                  <a16:creationId xmlns:a16="http://schemas.microsoft.com/office/drawing/2014/main" id="{84A168F7-5324-43E2-9A3D-3488829F60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8362" y="5468937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6" name="Text Box 42">
              <a:extLst>
                <a:ext uri="{FF2B5EF4-FFF2-40B4-BE49-F238E27FC236}">
                  <a16:creationId xmlns:a16="http://schemas.microsoft.com/office/drawing/2014/main" id="{E0515080-D493-4235-9D14-742ECFFE5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4452" y="5353049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16</a:t>
              </a:r>
            </a:p>
          </p:txBody>
        </p:sp>
        <p:sp>
          <p:nvSpPr>
            <p:cNvPr id="57" name="Text Box 42">
              <a:extLst>
                <a:ext uri="{FF2B5EF4-FFF2-40B4-BE49-F238E27FC236}">
                  <a16:creationId xmlns:a16="http://schemas.microsoft.com/office/drawing/2014/main" id="{2954FF8B-1362-4C2F-807D-D7A3E7F05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7042" y="5305237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58" name="Line 39">
              <a:extLst>
                <a:ext uri="{FF2B5EF4-FFF2-40B4-BE49-F238E27FC236}">
                  <a16:creationId xmlns:a16="http://schemas.microsoft.com/office/drawing/2014/main" id="{D762C7A8-9CC7-4418-8757-D3CC0F69F4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3868" y="5435601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9" name="Line 32">
              <a:extLst>
                <a:ext uri="{FF2B5EF4-FFF2-40B4-BE49-F238E27FC236}">
                  <a16:creationId xmlns:a16="http://schemas.microsoft.com/office/drawing/2014/main" id="{C25972D6-AB74-4C82-95C9-A3129D6EC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600" y="3011488"/>
              <a:ext cx="1152525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0" name="Line 33">
              <a:extLst>
                <a:ext uri="{FF2B5EF4-FFF2-40B4-BE49-F238E27FC236}">
                  <a16:creationId xmlns:a16="http://schemas.microsoft.com/office/drawing/2014/main" id="{7ED5E670-BA4A-4332-BCBC-6D064255A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7125" y="3433763"/>
              <a:ext cx="0" cy="730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1" name="Line 34">
              <a:extLst>
                <a:ext uri="{FF2B5EF4-FFF2-40B4-BE49-F238E27FC236}">
                  <a16:creationId xmlns:a16="http://schemas.microsoft.com/office/drawing/2014/main" id="{92071287-BD3F-4DEE-BFA9-62065D1B17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24600" y="4164013"/>
              <a:ext cx="1152525" cy="460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2" name="Line 35">
              <a:extLst>
                <a:ext uri="{FF2B5EF4-FFF2-40B4-BE49-F238E27FC236}">
                  <a16:creationId xmlns:a16="http://schemas.microsoft.com/office/drawing/2014/main" id="{9077ACA3-2558-4BC7-BA6E-340EBCDE3A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4600" y="3971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3" name="Line 36">
              <a:extLst>
                <a:ext uri="{FF2B5EF4-FFF2-40B4-BE49-F238E27FC236}">
                  <a16:creationId xmlns:a16="http://schemas.microsoft.com/office/drawing/2014/main" id="{EE963482-4097-4599-A9A1-7DA9BF14A4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4600" y="3779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4" name="Line 37">
              <a:extLst>
                <a:ext uri="{FF2B5EF4-FFF2-40B4-BE49-F238E27FC236}">
                  <a16:creationId xmlns:a16="http://schemas.microsoft.com/office/drawing/2014/main" id="{3B77711E-3AAE-42E6-8941-549225ABC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600" y="3549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5" name="Line 38">
              <a:extLst>
                <a:ext uri="{FF2B5EF4-FFF2-40B4-BE49-F238E27FC236}">
                  <a16:creationId xmlns:a16="http://schemas.microsoft.com/office/drawing/2014/main" id="{278F4CCD-B667-40DB-9AAF-72033AC68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4600" y="3011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6" name="Line 41">
              <a:extLst>
                <a:ext uri="{FF2B5EF4-FFF2-40B4-BE49-F238E27FC236}">
                  <a16:creationId xmlns:a16="http://schemas.microsoft.com/office/drawing/2014/main" id="{55B4BBE6-742B-4263-AEDE-EFE307ED3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4199" y="2895601"/>
              <a:ext cx="0" cy="34649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rgbClr val="660066"/>
                </a:solidFill>
              </a:endParaRPr>
            </a:p>
          </p:txBody>
        </p:sp>
        <p:sp>
          <p:nvSpPr>
            <p:cNvPr id="67" name="Line 42">
              <a:extLst>
                <a:ext uri="{FF2B5EF4-FFF2-40B4-BE49-F238E27FC236}">
                  <a16:creationId xmlns:a16="http://schemas.microsoft.com/office/drawing/2014/main" id="{BC3C4DFC-853B-4E4A-8865-0E995C523A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67601" y="3581400"/>
              <a:ext cx="53339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8" name="Line 43">
              <a:extLst>
                <a:ext uri="{FF2B5EF4-FFF2-40B4-BE49-F238E27FC236}">
                  <a16:creationId xmlns:a16="http://schemas.microsoft.com/office/drawing/2014/main" id="{64E72FB0-79C2-47E6-B945-292B7C766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7600" y="3962398"/>
              <a:ext cx="609599" cy="1"/>
            </a:xfrm>
            <a:prstGeom prst="line">
              <a:avLst/>
            </a:prstGeom>
            <a:noFill/>
            <a:ln w="222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9" name="Text Box 44">
              <a:extLst>
                <a:ext uri="{FF2B5EF4-FFF2-40B4-BE49-F238E27FC236}">
                  <a16:creationId xmlns:a16="http://schemas.microsoft.com/office/drawing/2014/main" id="{330F90AA-C76D-4C75-9BDD-E095CD13E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2899" y="3763924"/>
              <a:ext cx="644728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ALU</a:t>
              </a:r>
            </a:p>
            <a:p>
              <a:pPr algn="ctr"/>
              <a:r>
                <a:rPr lang="en-US" sz="11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70" name="Text Box 45">
              <a:extLst>
                <a:ext uri="{FF2B5EF4-FFF2-40B4-BE49-F238E27FC236}">
                  <a16:creationId xmlns:a16="http://schemas.microsoft.com/office/drawing/2014/main" id="{AFED39BA-2507-4434-BFD4-11DC38213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130" y="3703860"/>
              <a:ext cx="583813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71" name="Text Box 46">
              <a:extLst>
                <a:ext uri="{FF2B5EF4-FFF2-40B4-BE49-F238E27FC236}">
                  <a16:creationId xmlns:a16="http://schemas.microsoft.com/office/drawing/2014/main" id="{34347EAD-4B14-4ECC-9E38-E79F5505D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5322" y="2584257"/>
              <a:ext cx="1418978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ALUcontrol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Line 47">
              <a:extLst>
                <a:ext uri="{FF2B5EF4-FFF2-40B4-BE49-F238E27FC236}">
                  <a16:creationId xmlns:a16="http://schemas.microsoft.com/office/drawing/2014/main" id="{86C53E1A-4DFF-4684-870E-80264E45D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15665" y="3064931"/>
              <a:ext cx="230188" cy="777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srgbClr val="660066"/>
                </a:solidFill>
              </a:endParaRPr>
            </a:p>
          </p:txBody>
        </p:sp>
        <p:sp>
          <p:nvSpPr>
            <p:cNvPr id="73" name="Text Box 48">
              <a:extLst>
                <a:ext uri="{FF2B5EF4-FFF2-40B4-BE49-F238E27FC236}">
                  <a16:creationId xmlns:a16="http://schemas.microsoft.com/office/drawing/2014/main" id="{7A747DFE-8973-43A8-81E9-B780FBC16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1517" y="2882351"/>
              <a:ext cx="285656" cy="2616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4</a:t>
              </a:r>
            </a:p>
          </p:txBody>
        </p:sp>
        <p:sp>
          <p:nvSpPr>
            <p:cNvPr id="74" name="Text Box 49">
              <a:extLst>
                <a:ext uri="{FF2B5EF4-FFF2-40B4-BE49-F238E27FC236}">
                  <a16:creationId xmlns:a16="http://schemas.microsoft.com/office/drawing/2014/main" id="{4F5449FC-A6C1-42D3-8A32-F3916F462A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5450" y="3429000"/>
              <a:ext cx="801688" cy="2616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 err="1">
                  <a:latin typeface="Verdana" pitchFamily="34" charset="0"/>
                </a:rPr>
                <a:t>isZero</a:t>
              </a:r>
              <a:r>
                <a:rPr lang="en-US" sz="1100" b="1" dirty="0">
                  <a:latin typeface="Verdana" pitchFamily="34" charset="0"/>
                </a:rPr>
                <a:t>?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C26F065-5A37-40F7-9EFD-C3800831DFA1}"/>
                </a:ext>
              </a:extLst>
            </p:cNvPr>
            <p:cNvGrpSpPr/>
            <p:nvPr/>
          </p:nvGrpSpPr>
          <p:grpSpPr>
            <a:xfrm rot="5400000">
              <a:off x="-1345722" y="3810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E24E737-ABBA-475B-AE89-A7A294C6D66C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4DAE3AE-C5A3-4D1E-9FD5-5DE19DE20282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EFF0E43-D828-4541-9708-2954DB266D85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9011C19-BF0E-48E0-B718-67B157059B6C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6B36AF9-7F6D-43EB-B111-A60A44B05491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7108D7C-BD77-4D55-AACB-CB0FE79796D7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9E232CAA-E133-4C53-A15D-B24398BFCD70}"/>
                </a:ext>
              </a:extLst>
            </p:cNvPr>
            <p:cNvGrpSpPr/>
            <p:nvPr/>
          </p:nvGrpSpPr>
          <p:grpSpPr>
            <a:xfrm rot="5400000">
              <a:off x="-964722" y="3886200"/>
              <a:ext cx="4114800" cy="304800"/>
              <a:chOff x="457200" y="3429000"/>
              <a:chExt cx="8229600" cy="45720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539E910-BF3F-440C-9A90-39324CC77A03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5AB7F54-F60F-4BFC-84B4-09C075A0671A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9504DB9-815A-4BCC-8F30-AD26A015FE5C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C6BA738-8E1B-4E2E-81DE-FD80EBC22792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0E4FDED-AA28-4264-98FB-5F3756A16720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F12F129-40B3-47B2-B915-42C93C352BA1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91" name="Text Box 42">
              <a:extLst>
                <a:ext uri="{FF2B5EF4-FFF2-40B4-BE49-F238E27FC236}">
                  <a16:creationId xmlns:a16="http://schemas.microsoft.com/office/drawing/2014/main" id="{9BCF0C01-7736-4012-8653-A3310EFE4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0473" y="2918145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92" name="Line 39">
              <a:extLst>
                <a:ext uri="{FF2B5EF4-FFF2-40B4-BE49-F238E27FC236}">
                  <a16:creationId xmlns:a16="http://schemas.microsoft.com/office/drawing/2014/main" id="{24D3B070-D3CB-40CE-9480-152A9BA26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84930" y="3019746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" name="Text Box 42">
              <a:extLst>
                <a:ext uri="{FF2B5EF4-FFF2-40B4-BE49-F238E27FC236}">
                  <a16:creationId xmlns:a16="http://schemas.microsoft.com/office/drawing/2014/main" id="{672905D4-3E83-4F88-81FD-1F36DBBB8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8181" y="3992245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94" name="Line 39">
              <a:extLst>
                <a:ext uri="{FF2B5EF4-FFF2-40B4-BE49-F238E27FC236}">
                  <a16:creationId xmlns:a16="http://schemas.microsoft.com/office/drawing/2014/main" id="{83AF35FA-BD37-4ED1-819C-3F6CF7F10E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92638" y="4093846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" name="Text Box 42">
              <a:extLst>
                <a:ext uri="{FF2B5EF4-FFF2-40B4-BE49-F238E27FC236}">
                  <a16:creationId xmlns:a16="http://schemas.microsoft.com/office/drawing/2014/main" id="{CF77F0BF-3169-443F-AF62-A93439757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0670" y="3759518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96" name="Line 39">
              <a:extLst>
                <a:ext uri="{FF2B5EF4-FFF2-40B4-BE49-F238E27FC236}">
                  <a16:creationId xmlns:a16="http://schemas.microsoft.com/office/drawing/2014/main" id="{74377AED-6900-4103-BF44-169F766D34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5127" y="3861119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C065C74-34F2-4B53-8F17-3C9A8F6B9440}"/>
              </a:ext>
            </a:extLst>
          </p:cNvPr>
          <p:cNvGrpSpPr/>
          <p:nvPr/>
        </p:nvGrpSpPr>
        <p:grpSpPr>
          <a:xfrm>
            <a:off x="6324600" y="2804160"/>
            <a:ext cx="2667000" cy="3291840"/>
            <a:chOff x="6324600" y="2804160"/>
            <a:chExt cx="2667000" cy="3291840"/>
          </a:xfrm>
        </p:grpSpPr>
        <p:sp>
          <p:nvSpPr>
            <p:cNvPr id="89" name="Rounded Rectangle 156">
              <a:extLst>
                <a:ext uri="{FF2B5EF4-FFF2-40B4-BE49-F238E27FC236}">
                  <a16:creationId xmlns:a16="http://schemas.microsoft.com/office/drawing/2014/main" id="{F9ACAB9D-97BA-4F06-9F2D-98F250474D81}"/>
                </a:ext>
              </a:extLst>
            </p:cNvPr>
            <p:cNvSpPr/>
            <p:nvPr/>
          </p:nvSpPr>
          <p:spPr>
            <a:xfrm>
              <a:off x="6324600" y="5257800"/>
              <a:ext cx="2667000" cy="83820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ALUcontrol</a:t>
              </a:r>
              <a:r>
                <a:rPr lang="en-US" sz="1600" b="1" dirty="0">
                  <a:solidFill>
                    <a:schemeClr val="tx1"/>
                  </a:solidFill>
                </a:rPr>
                <a:t>: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Set using </a:t>
              </a:r>
              <a:r>
                <a:rPr lang="en-US" sz="1600" dirty="0" err="1">
                  <a:solidFill>
                    <a:schemeClr val="tx1"/>
                  </a:solidFill>
                </a:rPr>
                <a:t>opcode</a:t>
              </a:r>
              <a:r>
                <a:rPr lang="en-US" sz="1600" dirty="0">
                  <a:solidFill>
                    <a:schemeClr val="tx1"/>
                  </a:solidFill>
                </a:rPr>
                <a:t> + </a:t>
              </a:r>
              <a:r>
                <a:rPr lang="en-US" sz="1600" dirty="0" err="1">
                  <a:solidFill>
                    <a:schemeClr val="tx1"/>
                  </a:solidFill>
                </a:rPr>
                <a:t>funct</a:t>
              </a:r>
              <a:r>
                <a:rPr lang="en-US" sz="1600" dirty="0">
                  <a:solidFill>
                    <a:schemeClr val="tx1"/>
                  </a:solidFill>
                </a:rPr>
                <a:t> field (more in next lecture)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AF9A485-8AAC-4C45-BD0E-0D0A0A7C8C66}"/>
                </a:ext>
              </a:extLst>
            </p:cNvPr>
            <p:cNvSpPr/>
            <p:nvPr/>
          </p:nvSpPr>
          <p:spPr>
            <a:xfrm>
              <a:off x="7772400" y="2804160"/>
              <a:ext cx="896001" cy="2397760"/>
            </a:xfrm>
            <a:custGeom>
              <a:avLst/>
              <a:gdLst>
                <a:gd name="connsiteX0" fmla="*/ 629920 w 896001"/>
                <a:gd name="connsiteY0" fmla="*/ 2397760 h 2397760"/>
                <a:gd name="connsiteX1" fmla="*/ 863600 w 896001"/>
                <a:gd name="connsiteY1" fmla="*/ 965200 h 2397760"/>
                <a:gd name="connsiteX2" fmla="*/ 0 w 896001"/>
                <a:gd name="connsiteY2" fmla="*/ 0 h 239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001" h="2397760">
                  <a:moveTo>
                    <a:pt x="629920" y="2397760"/>
                  </a:moveTo>
                  <a:cubicBezTo>
                    <a:pt x="799253" y="1881293"/>
                    <a:pt x="968587" y="1364827"/>
                    <a:pt x="863600" y="965200"/>
                  </a:cubicBezTo>
                  <a:cubicBezTo>
                    <a:pt x="758613" y="565573"/>
                    <a:pt x="379306" y="282786"/>
                    <a:pt x="0" y="0"/>
                  </a:cubicBezTo>
                </a:path>
              </a:pathLst>
            </a:custGeom>
            <a:noFill/>
            <a:ln w="19050"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312130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#11: Processor: Datapath (2/2)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 dirty="0"/>
              <a:t>The Complete Datapath!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 dirty="0"/>
              <a:t>Brief Recap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 dirty="0"/>
              <a:t>From C to Execution</a:t>
            </a:r>
          </a:p>
          <a:p>
            <a:pPr marL="1162050" indent="-619125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8.1	Writing C program</a:t>
            </a:r>
          </a:p>
          <a:p>
            <a:pPr marL="1162050" indent="-619125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8.2	Compiling to MIPS</a:t>
            </a:r>
          </a:p>
          <a:p>
            <a:pPr marL="1162050" indent="-619125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8.3	Assembling to Binaries</a:t>
            </a:r>
          </a:p>
          <a:p>
            <a:pPr marL="1074738" indent="-531813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8.4	Execution (Datapath)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4827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5.3 ALU Stage: </a:t>
            </a:r>
            <a:r>
              <a:rPr lang="en-SG" sz="3600" b="1" dirty="0">
                <a:solidFill>
                  <a:srgbClr val="0000FF"/>
                </a:solidFill>
              </a:rPr>
              <a:t>Branch Instructions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0F247-1DF7-43CA-BF16-01F0E6FE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8" name="Content Placeholder 49">
            <a:extLst>
              <a:ext uri="{FF2B5EF4-FFF2-40B4-BE49-F238E27FC236}">
                <a16:creationId xmlns:a16="http://schemas.microsoft.com/office/drawing/2014/main" id="{24782FA9-FC04-47BD-955C-2117AFFD3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762499"/>
          </a:xfrm>
        </p:spPr>
        <p:txBody>
          <a:bodyPr>
            <a:normAutofit/>
          </a:bodyPr>
          <a:lstStyle/>
          <a:p>
            <a:pPr marL="355600" indent="-3556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Branch instruction is harder as we need to perform two calculations:</a:t>
            </a:r>
          </a:p>
          <a:p>
            <a:pPr marL="355600" indent="-355600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"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"</a:t>
            </a:r>
          </a:p>
          <a:p>
            <a:pPr marL="723900" lvl="1" indent="-38100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200" b="1" dirty="0"/>
              <a:t>Branch Outcome:</a:t>
            </a:r>
          </a:p>
          <a:p>
            <a:pPr marL="1079500" lvl="2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Use ALU to compare the register</a:t>
            </a:r>
          </a:p>
          <a:p>
            <a:pPr marL="1079500" lvl="2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The 1-bit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isZero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000" dirty="0"/>
              <a:t>" signal is enough to handle equal/not equal check (how?)</a:t>
            </a:r>
            <a:endParaRPr lang="en-US" sz="2200" dirty="0"/>
          </a:p>
          <a:p>
            <a:pPr marL="723900" lvl="1" indent="-381000">
              <a:spcBef>
                <a:spcPts val="12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200" b="1" dirty="0"/>
              <a:t>Branch Target Address:</a:t>
            </a:r>
          </a:p>
          <a:p>
            <a:pPr marL="1098550" lvl="2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Introduce additional logic to calculate the address</a:t>
            </a:r>
          </a:p>
          <a:p>
            <a:pPr marL="1098550" lvl="2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Need </a:t>
            </a:r>
            <a:r>
              <a:rPr lang="en-US" sz="2000" b="1" dirty="0"/>
              <a:t>PC</a:t>
            </a:r>
            <a:r>
              <a:rPr lang="en-US" sz="2000" dirty="0"/>
              <a:t> (from </a:t>
            </a:r>
            <a:r>
              <a:rPr lang="en-US" sz="2000" dirty="0">
                <a:solidFill>
                  <a:srgbClr val="006600"/>
                </a:solidFill>
              </a:rPr>
              <a:t>Fetch Stage</a:t>
            </a:r>
            <a:r>
              <a:rPr lang="en-US" sz="2000" dirty="0"/>
              <a:t>)</a:t>
            </a:r>
          </a:p>
          <a:p>
            <a:pPr marL="1098550" lvl="2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Need </a:t>
            </a:r>
            <a:r>
              <a:rPr lang="en-US" sz="2000" b="1" dirty="0"/>
              <a:t>Offset</a:t>
            </a:r>
            <a:r>
              <a:rPr lang="en-US" sz="2000" dirty="0"/>
              <a:t> (from </a:t>
            </a:r>
            <a:r>
              <a:rPr lang="en-US" sz="2000" dirty="0">
                <a:solidFill>
                  <a:srgbClr val="006600"/>
                </a:solidFill>
              </a:rPr>
              <a:t>Decode Stage</a:t>
            </a:r>
            <a:r>
              <a:rPr lang="en-US" sz="2000" dirty="0"/>
              <a:t>)</a:t>
            </a: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866614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774EB561-A9DA-4E59-972E-B2D9B63F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17F59F-03EF-4AB7-94E4-76E5F1782DF1}"/>
              </a:ext>
            </a:extLst>
          </p:cNvPr>
          <p:cNvGrpSpPr/>
          <p:nvPr/>
        </p:nvGrpSpPr>
        <p:grpSpPr>
          <a:xfrm>
            <a:off x="457200" y="990601"/>
            <a:ext cx="7848601" cy="5334000"/>
            <a:chOff x="533400" y="762000"/>
            <a:chExt cx="7848601" cy="5334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CC38D63-8659-404D-85FA-13AD9E5A57DE}"/>
                </a:ext>
              </a:extLst>
            </p:cNvPr>
            <p:cNvGrpSpPr/>
            <p:nvPr/>
          </p:nvGrpSpPr>
          <p:grpSpPr>
            <a:xfrm>
              <a:off x="533400" y="1981200"/>
              <a:ext cx="7848601" cy="4114800"/>
              <a:chOff x="533400" y="1981200"/>
              <a:chExt cx="7848601" cy="411480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2C37190-6B88-490E-B606-637AAE79827B}"/>
                  </a:ext>
                </a:extLst>
              </p:cNvPr>
              <p:cNvGrpSpPr/>
              <p:nvPr/>
            </p:nvGrpSpPr>
            <p:grpSpPr>
              <a:xfrm>
                <a:off x="533400" y="1981200"/>
                <a:ext cx="726391" cy="4114800"/>
                <a:chOff x="533400" y="1981200"/>
                <a:chExt cx="726391" cy="4114800"/>
              </a:xfrm>
            </p:grpSpPr>
            <p:grpSp>
              <p:nvGrpSpPr>
                <p:cNvPr id="79" name="Group 13">
                  <a:extLst>
                    <a:ext uri="{FF2B5EF4-FFF2-40B4-BE49-F238E27FC236}">
                      <a16:creationId xmlns:a16="http://schemas.microsoft.com/office/drawing/2014/main" id="{C3308F1A-AAA2-4242-9C0B-940D91A52543}"/>
                    </a:ext>
                  </a:extLst>
                </p:cNvPr>
                <p:cNvGrpSpPr/>
                <p:nvPr/>
              </p:nvGrpSpPr>
              <p:grpSpPr>
                <a:xfrm rot="5400000">
                  <a:off x="-891583" y="3868426"/>
                  <a:ext cx="4038600" cy="264149"/>
                  <a:chOff x="457200" y="3428991"/>
                  <a:chExt cx="8077198" cy="457209"/>
                </a:xfrm>
              </p:grpSpPr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F3100CC5-C6F4-4BC0-AD55-D161CBA0E73F}"/>
                      </a:ext>
                    </a:extLst>
                  </p:cNvPr>
                  <p:cNvSpPr/>
                  <p:nvPr/>
                </p:nvSpPr>
                <p:spPr>
                  <a:xfrm>
                    <a:off x="457200" y="3428996"/>
                    <a:ext cx="1524000" cy="4571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000100</a:t>
                    </a:r>
                    <a:endParaRPr lang="en-SG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242CA0D3-91C8-4C29-ABD4-1BB2917070D9}"/>
                      </a:ext>
                    </a:extLst>
                  </p:cNvPr>
                  <p:cNvSpPr/>
                  <p:nvPr/>
                </p:nvSpPr>
                <p:spPr>
                  <a:xfrm>
                    <a:off x="1981200" y="3429000"/>
                    <a:ext cx="1295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01001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C529FDA5-5348-4383-B520-C186E99A6DCE}"/>
                      </a:ext>
                    </a:extLst>
                  </p:cNvPr>
                  <p:cNvSpPr/>
                  <p:nvPr/>
                </p:nvSpPr>
                <p:spPr>
                  <a:xfrm>
                    <a:off x="3276600" y="3429000"/>
                    <a:ext cx="1295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00000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990CED92-BC41-49F8-B81E-902CFC456EC2}"/>
                      </a:ext>
                    </a:extLst>
                  </p:cNvPr>
                  <p:cNvSpPr/>
                  <p:nvPr/>
                </p:nvSpPr>
                <p:spPr>
                  <a:xfrm>
                    <a:off x="4572000" y="3428991"/>
                    <a:ext cx="3962398" cy="4571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hangingPunct="0"/>
                    <a:r>
                      <a:rPr lang="en-US" sz="12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0000 0000 0000 0011</a:t>
                    </a:r>
                    <a:endParaRPr lang="en-US" sz="105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FC777543-69CA-4A39-B31F-0D502F5E8F90}"/>
                    </a:ext>
                  </a:extLst>
                </p:cNvPr>
                <p:cNvSpPr/>
                <p:nvPr/>
              </p:nvSpPr>
              <p:spPr>
                <a:xfrm rot="5400000">
                  <a:off x="-264175" y="4836175"/>
                  <a:ext cx="2057400" cy="462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Immediate</a:t>
                  </a:r>
                </a:p>
                <a:p>
                  <a:pPr algn="ctr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15:0</a:t>
                  </a:r>
                  <a:endParaRPr lang="en-SG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grpSp>
              <p:nvGrpSpPr>
                <p:cNvPr id="81" name="Group 56">
                  <a:extLst>
                    <a:ext uri="{FF2B5EF4-FFF2-40B4-BE49-F238E27FC236}">
                      <a16:creationId xmlns:a16="http://schemas.microsoft.com/office/drawing/2014/main" id="{6AF1B60B-604B-4311-94D2-1C02D466CA68}"/>
                    </a:ext>
                  </a:extLst>
                </p:cNvPr>
                <p:cNvGrpSpPr/>
                <p:nvPr/>
              </p:nvGrpSpPr>
              <p:grpSpPr>
                <a:xfrm rot="5400000">
                  <a:off x="-231157" y="2811793"/>
                  <a:ext cx="2057400" cy="396214"/>
                  <a:chOff x="457200" y="3429000"/>
                  <a:chExt cx="4114800" cy="457200"/>
                </a:xfrm>
                <a:noFill/>
              </p:grpSpPr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905EA2E3-9BD9-41B4-A5C8-D66AEBD2C5D5}"/>
                      </a:ext>
                    </a:extLst>
                  </p:cNvPr>
                  <p:cNvSpPr/>
                  <p:nvPr/>
                </p:nvSpPr>
                <p:spPr>
                  <a:xfrm>
                    <a:off x="457200" y="3429000"/>
                    <a:ext cx="1524000" cy="45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err="1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opcode</a:t>
                    </a:r>
                    <a:endParaRPr lang="en-US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  <a:p>
                    <a:pPr algn="ctr"/>
                    <a:r>
                      <a:rPr lang="en-US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31:26</a:t>
                    </a:r>
                    <a:endParaRPr lang="en-SG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DBB1BBD3-C83F-4DAE-B9BA-DDB8E4CDF8AE}"/>
                      </a:ext>
                    </a:extLst>
                  </p:cNvPr>
                  <p:cNvSpPr/>
                  <p:nvPr/>
                </p:nvSpPr>
                <p:spPr>
                  <a:xfrm>
                    <a:off x="1981200" y="3429000"/>
                    <a:ext cx="1295400" cy="45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err="1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rs</a:t>
                    </a:r>
                    <a:endPara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25:21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39822287-F895-4EE3-86BC-1A5FAE35A76D}"/>
                      </a:ext>
                    </a:extLst>
                  </p:cNvPr>
                  <p:cNvSpPr/>
                  <p:nvPr/>
                </p:nvSpPr>
                <p:spPr>
                  <a:xfrm>
                    <a:off x="3276600" y="3429000"/>
                    <a:ext cx="1295400" cy="45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err="1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rt</a:t>
                    </a:r>
                    <a:endPara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20:16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</p:grpSp>
          </p:grpSp>
          <p:sp>
            <p:nvSpPr>
              <p:cNvPr id="17" name="Line 16">
                <a:extLst>
                  <a:ext uri="{FF2B5EF4-FFF2-40B4-BE49-F238E27FC236}">
                    <a16:creationId xmlns:a16="http://schemas.microsoft.com/office/drawing/2014/main" id="{B046DD0C-ED01-4C83-8D42-39E040CEE3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9149" y="4624388"/>
                <a:ext cx="0" cy="268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" name="Rectangle 15">
                <a:extLst>
                  <a:ext uri="{FF2B5EF4-FFF2-40B4-BE49-F238E27FC236}">
                    <a16:creationId xmlns:a16="http://schemas.microsoft.com/office/drawing/2014/main" id="{D8879881-2B81-4E86-B515-64CC40484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2033" y="2819400"/>
                <a:ext cx="1630256" cy="1806576"/>
              </a:xfrm>
              <a:prstGeom prst="rect">
                <a:avLst/>
              </a:prstGeom>
              <a:solidFill>
                <a:srgbClr val="FF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Text Box 17">
                <a:extLst>
                  <a:ext uri="{FF2B5EF4-FFF2-40B4-BE49-F238E27FC236}">
                    <a16:creationId xmlns:a16="http://schemas.microsoft.com/office/drawing/2014/main" id="{FB9957C6-131C-45FD-8100-0FFCBFA49E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2033" y="2886075"/>
                <a:ext cx="759410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Read</a:t>
                </a:r>
              </a:p>
              <a:p>
                <a:r>
                  <a:rPr lang="en-US" sz="1000" b="1" dirty="0">
                    <a:latin typeface="Verdana" pitchFamily="34" charset="0"/>
                  </a:rPr>
                  <a:t>register 1</a:t>
                </a:r>
              </a:p>
            </p:txBody>
          </p:sp>
          <p:sp>
            <p:nvSpPr>
              <p:cNvPr id="20" name="Text Box 18">
                <a:extLst>
                  <a:ext uri="{FF2B5EF4-FFF2-40B4-BE49-F238E27FC236}">
                    <a16:creationId xmlns:a16="http://schemas.microsoft.com/office/drawing/2014/main" id="{BCDE1360-C1A3-40E9-A837-5FA29AD108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2033" y="3332163"/>
                <a:ext cx="759410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latin typeface="Verdana" pitchFamily="34" charset="0"/>
                  </a:rPr>
                  <a:t>Read</a:t>
                </a:r>
              </a:p>
              <a:p>
                <a:r>
                  <a:rPr lang="en-US" sz="1000" b="1">
                    <a:latin typeface="Verdana" pitchFamily="34" charset="0"/>
                  </a:rPr>
                  <a:t>register 2</a:t>
                </a:r>
              </a:p>
            </p:txBody>
          </p:sp>
          <p:sp>
            <p:nvSpPr>
              <p:cNvPr id="22" name="Text Box 19">
                <a:extLst>
                  <a:ext uri="{FF2B5EF4-FFF2-40B4-BE49-F238E27FC236}">
                    <a16:creationId xmlns:a16="http://schemas.microsoft.com/office/drawing/2014/main" id="{E11321EA-AB90-4EDD-8B29-535B481658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2033" y="3752850"/>
                <a:ext cx="643848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latin typeface="Verdana" pitchFamily="34" charset="0"/>
                  </a:rPr>
                  <a:t>Write</a:t>
                </a:r>
              </a:p>
              <a:p>
                <a:r>
                  <a:rPr lang="en-US" sz="1000" b="1">
                    <a:latin typeface="Verdana" pitchFamily="34" charset="0"/>
                  </a:rPr>
                  <a:t>register</a:t>
                </a:r>
              </a:p>
            </p:txBody>
          </p:sp>
          <p:sp>
            <p:nvSpPr>
              <p:cNvPr id="23" name="Text Box 20">
                <a:extLst>
                  <a:ext uri="{FF2B5EF4-FFF2-40B4-BE49-F238E27FC236}">
                    <a16:creationId xmlns:a16="http://schemas.microsoft.com/office/drawing/2014/main" id="{370B8D7E-594A-434A-8C3D-30BC847A83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2033" y="4210051"/>
                <a:ext cx="498019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latin typeface="Verdana" pitchFamily="34" charset="0"/>
                  </a:rPr>
                  <a:t>Write</a:t>
                </a:r>
              </a:p>
              <a:p>
                <a:r>
                  <a:rPr lang="en-US" sz="1000" b="1">
                    <a:latin typeface="Verdana" pitchFamily="34" charset="0"/>
                  </a:rPr>
                  <a:t>data</a:t>
                </a:r>
              </a:p>
            </p:txBody>
          </p:sp>
          <p:sp>
            <p:nvSpPr>
              <p:cNvPr id="24" name="Text Box 21">
                <a:extLst>
                  <a:ext uri="{FF2B5EF4-FFF2-40B4-BE49-F238E27FC236}">
                    <a16:creationId xmlns:a16="http://schemas.microsoft.com/office/drawing/2014/main" id="{B048F7C7-3D6F-4057-8D6F-ACF398FBBF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4742" y="2943225"/>
                <a:ext cx="547546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>
                    <a:latin typeface="Verdana" pitchFamily="34" charset="0"/>
                  </a:rPr>
                  <a:t>Read</a:t>
                </a:r>
              </a:p>
              <a:p>
                <a:pPr algn="r"/>
                <a:r>
                  <a:rPr lang="en-US" sz="1000" b="1">
                    <a:latin typeface="Verdana" pitchFamily="34" charset="0"/>
                  </a:rPr>
                  <a:t>data 1</a:t>
                </a:r>
              </a:p>
            </p:txBody>
          </p:sp>
          <p:sp>
            <p:nvSpPr>
              <p:cNvPr id="25" name="Text Box 22">
                <a:extLst>
                  <a:ext uri="{FF2B5EF4-FFF2-40B4-BE49-F238E27FC236}">
                    <a16:creationId xmlns:a16="http://schemas.microsoft.com/office/drawing/2014/main" id="{2F6893C1-D0B1-4890-B564-3AC1BFEDD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4742" y="3981450"/>
                <a:ext cx="547546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>
                    <a:latin typeface="Verdana" pitchFamily="34" charset="0"/>
                  </a:rPr>
                  <a:t>Read</a:t>
                </a:r>
              </a:p>
              <a:p>
                <a:pPr algn="r"/>
                <a:r>
                  <a:rPr lang="en-US" sz="1000" b="1">
                    <a:latin typeface="Verdana" pitchFamily="34" charset="0"/>
                  </a:rPr>
                  <a:t>data 2</a:t>
                </a:r>
              </a:p>
            </p:txBody>
          </p:sp>
          <p:sp>
            <p:nvSpPr>
              <p:cNvPr id="26" name="Line 24">
                <a:extLst>
                  <a:ext uri="{FF2B5EF4-FFF2-40B4-BE49-F238E27FC236}">
                    <a16:creationId xmlns:a16="http://schemas.microsoft.com/office/drawing/2014/main" id="{7F403865-1445-4E4B-893D-855F0042F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8614" y="3124200"/>
                <a:ext cx="543419" cy="12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" name="Line 25">
                <a:extLst>
                  <a:ext uri="{FF2B5EF4-FFF2-40B4-BE49-F238E27FC236}">
                    <a16:creationId xmlns:a16="http://schemas.microsoft.com/office/drawing/2014/main" id="{CFB67CD2-1C3F-44EE-ADDD-3D500CF69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8614" y="3505200"/>
                <a:ext cx="543419" cy="15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" name="Line 26">
                <a:extLst>
                  <a:ext uri="{FF2B5EF4-FFF2-40B4-BE49-F238E27FC236}">
                    <a16:creationId xmlns:a16="http://schemas.microsoft.com/office/drawing/2014/main" id="{288150D0-9271-42B8-AB47-DA87CC8BE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4649" y="3954462"/>
                <a:ext cx="477383" cy="7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" name="Line 27">
                <a:extLst>
                  <a:ext uri="{FF2B5EF4-FFF2-40B4-BE49-F238E27FC236}">
                    <a16:creationId xmlns:a16="http://schemas.microsoft.com/office/drawing/2014/main" id="{C1531376-B268-4E84-9CE4-6413E31266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8673" y="4411663"/>
                <a:ext cx="433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" name="Line 28">
                <a:extLst>
                  <a:ext uri="{FF2B5EF4-FFF2-40B4-BE49-F238E27FC236}">
                    <a16:creationId xmlns:a16="http://schemas.microsoft.com/office/drawing/2014/main" id="{4C16652E-2DC6-4C59-BFD1-DFB35E7709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53000" y="3124200"/>
                <a:ext cx="1371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" name="Line 29">
                <a:extLst>
                  <a:ext uri="{FF2B5EF4-FFF2-40B4-BE49-F238E27FC236}">
                    <a16:creationId xmlns:a16="http://schemas.microsoft.com/office/drawing/2014/main" id="{1E49127C-73F8-497C-997D-C0F1638865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2288" y="4202113"/>
                <a:ext cx="93000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" name="Text Box 36">
                <a:extLst>
                  <a:ext uri="{FF2B5EF4-FFF2-40B4-BE49-F238E27FC236}">
                    <a16:creationId xmlns:a16="http://schemas.microsoft.com/office/drawing/2014/main" id="{90018288-F1D7-43A5-815D-28C1BAD24B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0108" y="3429000"/>
                <a:ext cx="90922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Register</a:t>
                </a:r>
              </a:p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File</a:t>
                </a:r>
              </a:p>
            </p:txBody>
          </p:sp>
          <p:sp>
            <p:nvSpPr>
              <p:cNvPr id="33" name="Line 37">
                <a:extLst>
                  <a:ext uri="{FF2B5EF4-FFF2-40B4-BE49-F238E27FC236}">
                    <a16:creationId xmlns:a16="http://schemas.microsoft.com/office/drawing/2014/main" id="{289E18E8-1F94-41A4-AD03-1DEBC0A99B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051175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" name="Line 38">
                <a:extLst>
                  <a:ext uri="{FF2B5EF4-FFF2-40B4-BE49-F238E27FC236}">
                    <a16:creationId xmlns:a16="http://schemas.microsoft.com/office/drawing/2014/main" id="{EF9E142D-0287-4055-8E96-4EC41E5DA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435350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" name="Line 39">
                <a:extLst>
                  <a:ext uri="{FF2B5EF4-FFF2-40B4-BE49-F238E27FC236}">
                    <a16:creationId xmlns:a16="http://schemas.microsoft.com/office/drawing/2014/main" id="{0E0CEBD1-D3EF-437A-AFEE-AE4F40785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868738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" name="Text Box 40">
                <a:extLst>
                  <a:ext uri="{FF2B5EF4-FFF2-40B4-BE49-F238E27FC236}">
                    <a16:creationId xmlns:a16="http://schemas.microsoft.com/office/drawing/2014/main" id="{3195F1E7-298A-405A-A490-AAAA07B67B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5552" y="289560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37" name="Text Box 41">
                <a:extLst>
                  <a:ext uri="{FF2B5EF4-FFF2-40B4-BE49-F238E27FC236}">
                    <a16:creationId xmlns:a16="http://schemas.microsoft.com/office/drawing/2014/main" id="{099E9492-FDCB-455A-A978-38FBE1E3DC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9413" y="32956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38" name="Text Box 42">
                <a:extLst>
                  <a:ext uri="{FF2B5EF4-FFF2-40B4-BE49-F238E27FC236}">
                    <a16:creationId xmlns:a16="http://schemas.microsoft.com/office/drawing/2014/main" id="{09D7DAC7-14FC-449C-AEA2-FD75925C33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9413" y="37528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194FAE7-517C-4E26-86C5-B711A0F6A952}"/>
                  </a:ext>
                </a:extLst>
              </p:cNvPr>
              <p:cNvCxnSpPr>
                <a:stCxn id="86" idx="0"/>
                <a:endCxn id="26" idx="0"/>
              </p:cNvCxnSpPr>
              <p:nvPr/>
            </p:nvCxnSpPr>
            <p:spPr>
              <a:xfrm>
                <a:off x="1259793" y="3067051"/>
                <a:ext cx="1518821" cy="571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AE5DD32-A07E-4F4B-AD76-C2B17548028D}"/>
                  </a:ext>
                </a:extLst>
              </p:cNvPr>
              <p:cNvCxnSpPr>
                <a:stCxn id="87" idx="0"/>
                <a:endCxn id="27" idx="0"/>
              </p:cNvCxnSpPr>
              <p:nvPr/>
            </p:nvCxnSpPr>
            <p:spPr>
              <a:xfrm flipV="1">
                <a:off x="1259793" y="3505200"/>
                <a:ext cx="1518821" cy="2095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FA6C138-118E-49BF-AABF-F059974EB2A6}"/>
                  </a:ext>
                </a:extLst>
              </p:cNvPr>
              <p:cNvCxnSpPr/>
              <p:nvPr/>
            </p:nvCxnSpPr>
            <p:spPr>
              <a:xfrm flipV="1">
                <a:off x="1259793" y="4629148"/>
                <a:ext cx="990535" cy="19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 Box 309">
                <a:extLst>
                  <a:ext uri="{FF2B5EF4-FFF2-40B4-BE49-F238E27FC236}">
                    <a16:creationId xmlns:a16="http://schemas.microsoft.com/office/drawing/2014/main" id="{A4B3EC4C-570D-4A79-9535-9F38900A8A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5829" y="2819400"/>
                <a:ext cx="925876" cy="24447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[25:21]</a:t>
                </a:r>
              </a:p>
            </p:txBody>
          </p:sp>
          <p:sp>
            <p:nvSpPr>
              <p:cNvPr id="43" name="Text Box 310">
                <a:extLst>
                  <a:ext uri="{FF2B5EF4-FFF2-40B4-BE49-F238E27FC236}">
                    <a16:creationId xmlns:a16="http://schemas.microsoft.com/office/drawing/2014/main" id="{F981F096-0A6D-4E2F-AA45-DD26C69735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1202696">
                <a:off x="1264647" y="3380228"/>
                <a:ext cx="925876" cy="24447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[20:16]</a:t>
                </a:r>
              </a:p>
            </p:txBody>
          </p:sp>
          <p:sp>
            <p:nvSpPr>
              <p:cNvPr id="44" name="Text Box 324">
                <a:extLst>
                  <a:ext uri="{FF2B5EF4-FFF2-40B4-BE49-F238E27FC236}">
                    <a16:creationId xmlns:a16="http://schemas.microsoft.com/office/drawing/2014/main" id="{F3233F18-661E-42E8-8C06-18F3A034F9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9793" y="4400548"/>
                <a:ext cx="925876" cy="24447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[15:11]</a:t>
                </a:r>
              </a:p>
            </p:txBody>
          </p:sp>
          <p:sp>
            <p:nvSpPr>
              <p:cNvPr id="45" name="Rounded Rectangle 62">
                <a:extLst>
                  <a:ext uri="{FF2B5EF4-FFF2-40B4-BE49-F238E27FC236}">
                    <a16:creationId xmlns:a16="http://schemas.microsoft.com/office/drawing/2014/main" id="{E4D81B34-3C1D-424D-AE23-4D63C18B2825}"/>
                  </a:ext>
                </a:extLst>
              </p:cNvPr>
              <p:cNvSpPr/>
              <p:nvPr/>
            </p:nvSpPr>
            <p:spPr>
              <a:xfrm>
                <a:off x="2250328" y="38862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MUX</a:t>
                </a:r>
                <a:endParaRPr lang="en-SG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Shape 74">
                <a:extLst>
                  <a:ext uri="{FF2B5EF4-FFF2-40B4-BE49-F238E27FC236}">
                    <a16:creationId xmlns:a16="http://schemas.microsoft.com/office/drawing/2014/main" id="{A866D0FA-587C-4AEB-BABB-869674E5FC4E}"/>
                  </a:ext>
                </a:extLst>
              </p:cNvPr>
              <p:cNvCxnSpPr>
                <a:stCxn id="43" idx="2"/>
              </p:cNvCxnSpPr>
              <p:nvPr/>
            </p:nvCxnSpPr>
            <p:spPr>
              <a:xfrm rot="16200000" flipH="1">
                <a:off x="1711508" y="3652180"/>
                <a:ext cx="567112" cy="510528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BA561AF-45D8-49EB-A009-AE892475E61A}"/>
                  </a:ext>
                </a:extLst>
              </p:cNvPr>
              <p:cNvCxnSpPr>
                <a:stCxn id="45" idx="3"/>
              </p:cNvCxnSpPr>
              <p:nvPr/>
            </p:nvCxnSpPr>
            <p:spPr>
              <a:xfrm flipV="1">
                <a:off x="2514471" y="3962400"/>
                <a:ext cx="330178" cy="381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 Box 319">
                <a:extLst>
                  <a:ext uri="{FF2B5EF4-FFF2-40B4-BE49-F238E27FC236}">
                    <a16:creationId xmlns:a16="http://schemas.microsoft.com/office/drawing/2014/main" id="{8FF73061-9C32-4C0C-9FCD-4EF4999BE8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103" y="5029200"/>
                <a:ext cx="801834" cy="33855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RegDst</a:t>
                </a:r>
                <a:endParaRPr lang="en-US" sz="16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" name="Line 16">
                <a:extLst>
                  <a:ext uri="{FF2B5EF4-FFF2-40B4-BE49-F238E27FC236}">
                    <a16:creationId xmlns:a16="http://schemas.microsoft.com/office/drawing/2014/main" id="{5047C487-ECCE-4A97-B598-12EA90813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2400" y="4800600"/>
                <a:ext cx="0" cy="268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50" name="Straight Connector 53">
                <a:extLst>
                  <a:ext uri="{FF2B5EF4-FFF2-40B4-BE49-F238E27FC236}">
                    <a16:creationId xmlns:a16="http://schemas.microsoft.com/office/drawing/2014/main" id="{119B6FFE-CCF9-49A3-BABF-334623F991EB}"/>
                  </a:ext>
                </a:extLst>
              </p:cNvPr>
              <p:cNvCxnSpPr>
                <a:stCxn id="58" idx="6"/>
              </p:cNvCxnSpPr>
              <p:nvPr/>
            </p:nvCxnSpPr>
            <p:spPr>
              <a:xfrm flipV="1">
                <a:off x="4343399" y="4781548"/>
                <a:ext cx="1472856" cy="742952"/>
              </a:xfrm>
              <a:prstGeom prst="bentConnector3">
                <a:avLst>
                  <a:gd name="adj1" fmla="val 60347"/>
                </a:avLst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 Box 324">
                <a:extLst>
                  <a:ext uri="{FF2B5EF4-FFF2-40B4-BE49-F238E27FC236}">
                    <a16:creationId xmlns:a16="http://schemas.microsoft.com/office/drawing/2014/main" id="{E2D619FF-FB07-46F2-A6DF-280CD026D5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9793" y="5334000"/>
                <a:ext cx="854622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[15:0]</a:t>
                </a:r>
              </a:p>
            </p:txBody>
          </p:sp>
          <p:sp>
            <p:nvSpPr>
              <p:cNvPr id="52" name="Rounded Rectangle 56">
                <a:extLst>
                  <a:ext uri="{FF2B5EF4-FFF2-40B4-BE49-F238E27FC236}">
                    <a16:creationId xmlns:a16="http://schemas.microsoft.com/office/drawing/2014/main" id="{97CCA5B5-2791-4903-9122-D2624B79796D}"/>
                  </a:ext>
                </a:extLst>
              </p:cNvPr>
              <p:cNvSpPr/>
              <p:nvPr/>
            </p:nvSpPr>
            <p:spPr>
              <a:xfrm>
                <a:off x="5644428" y="40386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MUX</a:t>
                </a:r>
                <a:endParaRPr lang="en-SG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 Box 319">
                <a:extLst>
                  <a:ext uri="{FF2B5EF4-FFF2-40B4-BE49-F238E27FC236}">
                    <a16:creationId xmlns:a16="http://schemas.microsoft.com/office/drawing/2014/main" id="{3102467F-8B13-4585-8822-B819B19EFE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0200" y="5181600"/>
                <a:ext cx="801833" cy="33855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ALUSrc</a:t>
                </a:r>
                <a:endParaRPr lang="en-US" sz="16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4" name="Line 16">
                <a:extLst>
                  <a:ext uri="{FF2B5EF4-FFF2-40B4-BE49-F238E27FC236}">
                    <a16:creationId xmlns:a16="http://schemas.microsoft.com/office/drawing/2014/main" id="{62EE75E9-A529-459D-9F80-4F3377D02E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76499" y="4953000"/>
                <a:ext cx="0" cy="268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562B2B1-55C2-4D76-B972-000D3C9EBDC5}"/>
                  </a:ext>
                </a:extLst>
              </p:cNvPr>
              <p:cNvCxnSpPr/>
              <p:nvPr/>
            </p:nvCxnSpPr>
            <p:spPr>
              <a:xfrm>
                <a:off x="1259793" y="5562600"/>
                <a:ext cx="204710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Line 28">
                <a:extLst>
                  <a:ext uri="{FF2B5EF4-FFF2-40B4-BE49-F238E27FC236}">
                    <a16:creationId xmlns:a16="http://schemas.microsoft.com/office/drawing/2014/main" id="{F885319C-C47F-468E-8B35-03E807DAD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08571" y="4495800"/>
                <a:ext cx="4160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Text Box 23">
                <a:extLst>
                  <a:ext uri="{FF2B5EF4-FFF2-40B4-BE49-F238E27FC236}">
                    <a16:creationId xmlns:a16="http://schemas.microsoft.com/office/drawing/2014/main" id="{6F39BCB1-C1EA-4569-842A-0B01A68778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6819" y="4828491"/>
                <a:ext cx="904633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RegWrite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AD38ABE-B179-497A-A33B-FFC1326047D2}"/>
                  </a:ext>
                </a:extLst>
              </p:cNvPr>
              <p:cNvSpPr/>
              <p:nvPr/>
            </p:nvSpPr>
            <p:spPr>
              <a:xfrm>
                <a:off x="3200400" y="5257800"/>
                <a:ext cx="1142999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Sign Extend</a:t>
                </a:r>
                <a:endParaRPr lang="en-SG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Line 39">
                <a:extLst>
                  <a:ext uri="{FF2B5EF4-FFF2-40B4-BE49-F238E27FC236}">
                    <a16:creationId xmlns:a16="http://schemas.microsoft.com/office/drawing/2014/main" id="{15F3227D-9A71-4C53-9F12-38A4938793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08362" y="5468937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Text Box 42">
                <a:extLst>
                  <a:ext uri="{FF2B5EF4-FFF2-40B4-BE49-F238E27FC236}">
                    <a16:creationId xmlns:a16="http://schemas.microsoft.com/office/drawing/2014/main" id="{605D19D7-F20D-4BF8-9474-21DFB29F70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4452" y="5353049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16</a:t>
                </a:r>
              </a:p>
            </p:txBody>
          </p:sp>
          <p:sp>
            <p:nvSpPr>
              <p:cNvPr id="61" name="Text Box 42">
                <a:extLst>
                  <a:ext uri="{FF2B5EF4-FFF2-40B4-BE49-F238E27FC236}">
                    <a16:creationId xmlns:a16="http://schemas.microsoft.com/office/drawing/2014/main" id="{7C937ABE-7591-475D-909C-1AAB502AD3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3807" y="5312490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62" name="Line 39">
                <a:extLst>
                  <a:ext uri="{FF2B5EF4-FFF2-40B4-BE49-F238E27FC236}">
                    <a16:creationId xmlns:a16="http://schemas.microsoft.com/office/drawing/2014/main" id="{F12FFE00-452E-47FE-A40D-AAFFB0A94D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3868" y="5435601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32">
                <a:extLst>
                  <a:ext uri="{FF2B5EF4-FFF2-40B4-BE49-F238E27FC236}">
                    <a16:creationId xmlns:a16="http://schemas.microsoft.com/office/drawing/2014/main" id="{B4820817-2FB6-4B77-B88F-5BE5D28AE5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24600" y="3011488"/>
                <a:ext cx="1152525" cy="4222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33">
                <a:extLst>
                  <a:ext uri="{FF2B5EF4-FFF2-40B4-BE49-F238E27FC236}">
                    <a16:creationId xmlns:a16="http://schemas.microsoft.com/office/drawing/2014/main" id="{A2404D0D-A63C-4C95-8310-E83177883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7125" y="3433763"/>
                <a:ext cx="0" cy="730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34">
                <a:extLst>
                  <a:ext uri="{FF2B5EF4-FFF2-40B4-BE49-F238E27FC236}">
                    <a16:creationId xmlns:a16="http://schemas.microsoft.com/office/drawing/2014/main" id="{6E42D0CA-E273-4C46-B056-8C00D8F33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24600" y="4164013"/>
                <a:ext cx="1152525" cy="4603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35">
                <a:extLst>
                  <a:ext uri="{FF2B5EF4-FFF2-40B4-BE49-F238E27FC236}">
                    <a16:creationId xmlns:a16="http://schemas.microsoft.com/office/drawing/2014/main" id="{620A3E99-9AC3-4812-BE3E-B7C24F926C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24600" y="3971925"/>
                <a:ext cx="0" cy="652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36">
                <a:extLst>
                  <a:ext uri="{FF2B5EF4-FFF2-40B4-BE49-F238E27FC236}">
                    <a16:creationId xmlns:a16="http://schemas.microsoft.com/office/drawing/2014/main" id="{D78603A3-E0B4-4099-833F-D24F2672C2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24600" y="3779838"/>
                <a:ext cx="153988" cy="1920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Line 37">
                <a:extLst>
                  <a:ext uri="{FF2B5EF4-FFF2-40B4-BE49-F238E27FC236}">
                    <a16:creationId xmlns:a16="http://schemas.microsoft.com/office/drawing/2014/main" id="{AC808151-1356-45B2-A06C-4A455ADDE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24600" y="3549650"/>
                <a:ext cx="153988" cy="230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38">
                <a:extLst>
                  <a:ext uri="{FF2B5EF4-FFF2-40B4-BE49-F238E27FC236}">
                    <a16:creationId xmlns:a16="http://schemas.microsoft.com/office/drawing/2014/main" id="{3F2080F1-522D-4D89-A36A-ED1345F60F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24600" y="3011488"/>
                <a:ext cx="0" cy="5381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41">
                <a:extLst>
                  <a:ext uri="{FF2B5EF4-FFF2-40B4-BE49-F238E27FC236}">
                    <a16:creationId xmlns:a16="http://schemas.microsoft.com/office/drawing/2014/main" id="{B071D7A6-7C56-4220-A977-AF72218A80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34199" y="2895600"/>
                <a:ext cx="0" cy="325437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71" name="Line 42">
                <a:extLst>
                  <a:ext uri="{FF2B5EF4-FFF2-40B4-BE49-F238E27FC236}">
                    <a16:creationId xmlns:a16="http://schemas.microsoft.com/office/drawing/2014/main" id="{C61F70E5-91A2-424F-B320-E89CC8D45E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67601" y="3581400"/>
                <a:ext cx="914400" cy="0"/>
              </a:xfrm>
              <a:prstGeom prst="line">
                <a:avLst/>
              </a:prstGeom>
              <a:noFill/>
              <a:ln w="22225">
                <a:solidFill>
                  <a:srgbClr val="C00000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43">
                <a:extLst>
                  <a:ext uri="{FF2B5EF4-FFF2-40B4-BE49-F238E27FC236}">
                    <a16:creationId xmlns:a16="http://schemas.microsoft.com/office/drawing/2014/main" id="{4420A935-B377-465F-880E-7EEAB74F82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67601" y="3962398"/>
                <a:ext cx="53340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Text Box 44">
                <a:extLst>
                  <a:ext uri="{FF2B5EF4-FFF2-40B4-BE49-F238E27FC236}">
                    <a16:creationId xmlns:a16="http://schemas.microsoft.com/office/drawing/2014/main" id="{3ECE8767-22AF-403D-A2E9-C3DCFC0BF4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0" y="3755766"/>
                <a:ext cx="644728" cy="4308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Verdana" pitchFamily="34" charset="0"/>
                  </a:rPr>
                  <a:t>ALU</a:t>
                </a:r>
              </a:p>
              <a:p>
                <a:pPr algn="ctr"/>
                <a:r>
                  <a:rPr lang="en-US" sz="1100" b="1" dirty="0">
                    <a:latin typeface="Verdana" pitchFamily="34" charset="0"/>
                  </a:rPr>
                  <a:t>result</a:t>
                </a:r>
                <a:endParaRPr lang="en-US" sz="1000" b="1" dirty="0">
                  <a:latin typeface="Verdana" pitchFamily="34" charset="0"/>
                </a:endParaRPr>
              </a:p>
            </p:txBody>
          </p:sp>
          <p:sp>
            <p:nvSpPr>
              <p:cNvPr id="74" name="Text Box 45">
                <a:extLst>
                  <a:ext uri="{FF2B5EF4-FFF2-40B4-BE49-F238E27FC236}">
                    <a16:creationId xmlns:a16="http://schemas.microsoft.com/office/drawing/2014/main" id="{FED04C67-8725-4075-B0D8-4C9A786B6D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97819" y="3652838"/>
                <a:ext cx="583814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i="1" dirty="0">
                    <a:solidFill>
                      <a:srgbClr val="C00000"/>
                    </a:solidFill>
                    <a:latin typeface="Verdana" pitchFamily="34" charset="0"/>
                  </a:rPr>
                  <a:t>ALU</a:t>
                </a:r>
              </a:p>
            </p:txBody>
          </p:sp>
          <p:sp>
            <p:nvSpPr>
              <p:cNvPr id="75" name="Text Box 46">
                <a:extLst>
                  <a:ext uri="{FF2B5EF4-FFF2-40B4-BE49-F238E27FC236}">
                    <a16:creationId xmlns:a16="http://schemas.microsoft.com/office/drawing/2014/main" id="{9A116BA6-5FFF-4140-9751-40FE33EE0C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1689" y="2605893"/>
                <a:ext cx="1418978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ALUcontrol</a:t>
                </a:r>
                <a:endParaRPr lang="en-US" sz="16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6" name="Line 47">
                <a:extLst>
                  <a:ext uri="{FF2B5EF4-FFF2-40B4-BE49-F238E27FC236}">
                    <a16:creationId xmlns:a16="http://schemas.microsoft.com/office/drawing/2014/main" id="{8AF5BDF0-B16C-494A-901D-28250C52F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15665" y="3064931"/>
                <a:ext cx="230188" cy="777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77" name="Text Box 48">
                <a:extLst>
                  <a:ext uri="{FF2B5EF4-FFF2-40B4-BE49-F238E27FC236}">
                    <a16:creationId xmlns:a16="http://schemas.microsoft.com/office/drawing/2014/main" id="{697FD4EF-3C38-487D-9F1F-8138FC9774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77143" y="2871586"/>
                <a:ext cx="285656" cy="26161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78" name="Text Box 49">
                <a:extLst>
                  <a:ext uri="{FF2B5EF4-FFF2-40B4-BE49-F238E27FC236}">
                    <a16:creationId xmlns:a16="http://schemas.microsoft.com/office/drawing/2014/main" id="{81CA4BA4-9198-4359-AACA-810AD6C76B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75450" y="3429000"/>
                <a:ext cx="801688" cy="26161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b="1" dirty="0" err="1">
                    <a:latin typeface="Verdana" pitchFamily="34" charset="0"/>
                  </a:rPr>
                  <a:t>isZero</a:t>
                </a:r>
                <a:r>
                  <a:rPr lang="en-US" sz="1100" b="1" dirty="0">
                    <a:latin typeface="Verdana" pitchFamily="34" charset="0"/>
                  </a:rPr>
                  <a:t>?</a:t>
                </a:r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03605AC-8530-4570-905B-7D2BED84495C}"/>
                </a:ext>
              </a:extLst>
            </p:cNvPr>
            <p:cNvCxnSpPr/>
            <p:nvPr/>
          </p:nvCxnSpPr>
          <p:spPr>
            <a:xfrm flipV="1">
              <a:off x="5240866" y="1981200"/>
              <a:ext cx="0" cy="2819400"/>
            </a:xfrm>
            <a:prstGeom prst="line">
              <a:avLst/>
            </a:prstGeom>
            <a:ln w="22225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Line 28">
              <a:extLst>
                <a:ext uri="{FF2B5EF4-FFF2-40B4-BE49-F238E27FC236}">
                  <a16:creationId xmlns:a16="http://schemas.microsoft.com/office/drawing/2014/main" id="{170C6986-FA30-47F8-8D7D-631500CFF6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38800" y="1905000"/>
              <a:ext cx="533400" cy="0"/>
            </a:xfrm>
            <a:prstGeom prst="line">
              <a:avLst/>
            </a:prstGeom>
            <a:noFill/>
            <a:ln w="222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84008BF-728F-4B40-BD1A-8E7441DBF20D}"/>
                </a:ext>
              </a:extLst>
            </p:cNvPr>
            <p:cNvSpPr/>
            <p:nvPr/>
          </p:nvSpPr>
          <p:spPr>
            <a:xfrm>
              <a:off x="4467866" y="1627717"/>
              <a:ext cx="1371599" cy="533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Left Shift 2-bit</a:t>
              </a:r>
              <a:endParaRPr lang="en-SG" sz="1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5146240B-B074-4E93-9FD1-DC61A5050517}"/>
                </a:ext>
              </a:extLst>
            </p:cNvPr>
            <p:cNvGrpSpPr/>
            <p:nvPr/>
          </p:nvGrpSpPr>
          <p:grpSpPr>
            <a:xfrm>
              <a:off x="990600" y="762000"/>
              <a:ext cx="1604963" cy="762000"/>
              <a:chOff x="533400" y="1905000"/>
              <a:chExt cx="1604963" cy="762000"/>
            </a:xfrm>
          </p:grpSpPr>
          <p:sp>
            <p:nvSpPr>
              <p:cNvPr id="93" name="Rectangle 152">
                <a:extLst>
                  <a:ext uri="{FF2B5EF4-FFF2-40B4-BE49-F238E27FC236}">
                    <a16:creationId xmlns:a16="http://schemas.microsoft.com/office/drawing/2014/main" id="{15A247B3-A78D-4A6A-BBE5-24FC925BF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9050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1400" b="1" dirty="0"/>
                  <a:t>PC</a:t>
                </a:r>
              </a:p>
            </p:txBody>
          </p:sp>
          <p:sp>
            <p:nvSpPr>
              <p:cNvPr id="94" name="Line 155">
                <a:extLst>
                  <a:ext uri="{FF2B5EF4-FFF2-40B4-BE49-F238E27FC236}">
                    <a16:creationId xmlns:a16="http://schemas.microsoft.com/office/drawing/2014/main" id="{443CA95E-E802-475E-8800-CA37F8BD29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19700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Line 156">
                <a:extLst>
                  <a:ext uri="{FF2B5EF4-FFF2-40B4-BE49-F238E27FC236}">
                    <a16:creationId xmlns:a16="http://schemas.microsoft.com/office/drawing/2014/main" id="{3EF68CBC-3C7B-4A23-84E7-33E87043F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363" y="21463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Line 157">
                <a:extLst>
                  <a:ext uri="{FF2B5EF4-FFF2-40B4-BE49-F238E27FC236}">
                    <a16:creationId xmlns:a16="http://schemas.microsoft.com/office/drawing/2014/main" id="{487834A7-8773-454C-BB8A-2EF0E70C3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8450" y="24511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158">
                <a:extLst>
                  <a:ext uri="{FF2B5EF4-FFF2-40B4-BE49-F238E27FC236}">
                    <a16:creationId xmlns:a16="http://schemas.microsoft.com/office/drawing/2014/main" id="{57CE08AA-A23D-4A3B-AA39-AE32974F9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3717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159">
                <a:extLst>
                  <a:ext uri="{FF2B5EF4-FFF2-40B4-BE49-F238E27FC236}">
                    <a16:creationId xmlns:a16="http://schemas.microsoft.com/office/drawing/2014/main" id="{B853988A-19FC-4541-9274-08A199AD75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2907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160">
                <a:extLst>
                  <a:ext uri="{FF2B5EF4-FFF2-40B4-BE49-F238E27FC236}">
                    <a16:creationId xmlns:a16="http://schemas.microsoft.com/office/drawing/2014/main" id="{E4F9F8DA-1C5D-4277-8B66-1539C49E1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21955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Line 161">
                <a:extLst>
                  <a:ext uri="{FF2B5EF4-FFF2-40B4-BE49-F238E27FC236}">
                    <a16:creationId xmlns:a16="http://schemas.microsoft.com/office/drawing/2014/main" id="{7364F180-46D4-495A-B829-2748AAD0E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19700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1" name="Text Box 162">
                <a:extLst>
                  <a:ext uri="{FF2B5EF4-FFF2-40B4-BE49-F238E27FC236}">
                    <a16:creationId xmlns:a16="http://schemas.microsoft.com/office/drawing/2014/main" id="{52786B9C-C52C-4171-BAD3-59A9A50921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150" y="21336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>
                    <a:latin typeface="Verdana" pitchFamily="34" charset="0"/>
                  </a:rPr>
                  <a:t>Add</a:t>
                </a:r>
              </a:p>
            </p:txBody>
          </p:sp>
          <p:sp>
            <p:nvSpPr>
              <p:cNvPr id="102" name="Line 163">
                <a:extLst>
                  <a:ext uri="{FF2B5EF4-FFF2-40B4-BE49-F238E27FC236}">
                    <a16:creationId xmlns:a16="http://schemas.microsoft.com/office/drawing/2014/main" id="{9679F720-E8DB-4461-8583-EAD00294E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925" y="2459038"/>
                <a:ext cx="265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Text Box 167">
                <a:extLst>
                  <a:ext uri="{FF2B5EF4-FFF2-40B4-BE49-F238E27FC236}">
                    <a16:creationId xmlns:a16="http://schemas.microsoft.com/office/drawing/2014/main" id="{467B801D-5361-4C96-A782-1578C74B57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788" y="2313801"/>
                <a:ext cx="201612" cy="276999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104" name="Line 175">
                <a:extLst>
                  <a:ext uri="{FF2B5EF4-FFF2-40B4-BE49-F238E27FC236}">
                    <a16:creationId xmlns:a16="http://schemas.microsoft.com/office/drawing/2014/main" id="{D033E07A-F131-4229-AADC-DB37E71C62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0600" y="2057400"/>
                <a:ext cx="6096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5" name="Line 28">
              <a:extLst>
                <a:ext uri="{FF2B5EF4-FFF2-40B4-BE49-F238E27FC236}">
                  <a16:creationId xmlns:a16="http://schemas.microsoft.com/office/drawing/2014/main" id="{FDC22C13-502F-4B42-984F-CC60BF82A3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0800" y="1143000"/>
              <a:ext cx="45720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06" name="Line 28">
              <a:extLst>
                <a:ext uri="{FF2B5EF4-FFF2-40B4-BE49-F238E27FC236}">
                  <a16:creationId xmlns:a16="http://schemas.microsoft.com/office/drawing/2014/main" id="{CF884093-B934-40D2-B44E-1FC26764A1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1800" y="1676400"/>
              <a:ext cx="381000" cy="0"/>
            </a:xfrm>
            <a:prstGeom prst="line">
              <a:avLst/>
            </a:prstGeom>
            <a:noFill/>
            <a:ln w="222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BED69504-A943-46BC-85CB-DE92E2558827}"/>
                </a:ext>
              </a:extLst>
            </p:cNvPr>
            <p:cNvGrpSpPr/>
            <p:nvPr/>
          </p:nvGrpSpPr>
          <p:grpSpPr>
            <a:xfrm>
              <a:off x="6172200" y="1371600"/>
              <a:ext cx="587374" cy="673099"/>
              <a:chOff x="5945188" y="2195513"/>
              <a:chExt cx="587374" cy="673099"/>
            </a:xfrm>
          </p:grpSpPr>
          <p:sp>
            <p:nvSpPr>
              <p:cNvPr id="108" name="Line 176">
                <a:extLst>
                  <a:ext uri="{FF2B5EF4-FFF2-40B4-BE49-F238E27FC236}">
                    <a16:creationId xmlns:a16="http://schemas.microsoft.com/office/drawing/2014/main" id="{B42AED42-C3C0-4B73-B0C0-A7F630B76B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Line 177">
                <a:extLst>
                  <a:ext uri="{FF2B5EF4-FFF2-40B4-BE49-F238E27FC236}">
                    <a16:creationId xmlns:a16="http://schemas.microsoft.com/office/drawing/2014/main" id="{BF27E668-AE32-4DAC-A479-16AC130567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Line 178">
                <a:extLst>
                  <a:ext uri="{FF2B5EF4-FFF2-40B4-BE49-F238E27FC236}">
                    <a16:creationId xmlns:a16="http://schemas.microsoft.com/office/drawing/2014/main" id="{DEB7ED1D-3F5C-49AB-8033-799351E1D2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Line 179">
                <a:extLst>
                  <a:ext uri="{FF2B5EF4-FFF2-40B4-BE49-F238E27FC236}">
                    <a16:creationId xmlns:a16="http://schemas.microsoft.com/office/drawing/2014/main" id="{10D9C44A-CAEE-4C16-88C0-7F320BD14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180">
                <a:extLst>
                  <a:ext uri="{FF2B5EF4-FFF2-40B4-BE49-F238E27FC236}">
                    <a16:creationId xmlns:a16="http://schemas.microsoft.com/office/drawing/2014/main" id="{99BC4CF1-980B-46C4-9448-A5F6B90349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Line 181">
                <a:extLst>
                  <a:ext uri="{FF2B5EF4-FFF2-40B4-BE49-F238E27FC236}">
                    <a16:creationId xmlns:a16="http://schemas.microsoft.com/office/drawing/2014/main" id="{B8EE77A3-C494-4C82-BDD1-F32D9F06B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4" name="Line 182">
                <a:extLst>
                  <a:ext uri="{FF2B5EF4-FFF2-40B4-BE49-F238E27FC236}">
                    <a16:creationId xmlns:a16="http://schemas.microsoft.com/office/drawing/2014/main" id="{2BB3DAA2-BAC2-430A-86F9-11EAC9F2D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Text Box 183">
                <a:extLst>
                  <a:ext uri="{FF2B5EF4-FFF2-40B4-BE49-F238E27FC236}">
                    <a16:creationId xmlns:a16="http://schemas.microsoft.com/office/drawing/2014/main" id="{B1C3D2B7-68B0-4F86-8BEE-EE4ADA7AE6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750" y="2362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116" name="Rounded Rectangle 141">
              <a:extLst>
                <a:ext uri="{FF2B5EF4-FFF2-40B4-BE49-F238E27FC236}">
                  <a16:creationId xmlns:a16="http://schemas.microsoft.com/office/drawing/2014/main" id="{7295CEC2-AD25-446E-8E91-A123FEA80B7F}"/>
                </a:ext>
              </a:extLst>
            </p:cNvPr>
            <p:cNvSpPr/>
            <p:nvPr/>
          </p:nvSpPr>
          <p:spPr>
            <a:xfrm>
              <a:off x="7162800" y="990600"/>
              <a:ext cx="264143" cy="914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MUX</a:t>
              </a:r>
              <a:endParaRPr lang="en-SG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17" name="Text Box 319">
              <a:extLst>
                <a:ext uri="{FF2B5EF4-FFF2-40B4-BE49-F238E27FC236}">
                  <a16:creationId xmlns:a16="http://schemas.microsoft.com/office/drawing/2014/main" id="{6B8FFC31-64CF-4028-AE11-C322C4818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2088148"/>
              <a:ext cx="801823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PCSrc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Line 16">
              <a:extLst>
                <a:ext uri="{FF2B5EF4-FFF2-40B4-BE49-F238E27FC236}">
                  <a16:creationId xmlns:a16="http://schemas.microsoft.com/office/drawing/2014/main" id="{9F54EFCC-1A9C-4CD1-8107-48BFFA8E6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94871" y="19050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19" name="Straight Arrow Connector 136">
              <a:extLst>
                <a:ext uri="{FF2B5EF4-FFF2-40B4-BE49-F238E27FC236}">
                  <a16:creationId xmlns:a16="http://schemas.microsoft.com/office/drawing/2014/main" id="{E7C57FF5-1BAB-47AF-AACC-C5785957F1AC}"/>
                </a:ext>
              </a:extLst>
            </p:cNvPr>
            <p:cNvCxnSpPr>
              <a:stCxn id="116" idx="3"/>
              <a:endCxn id="93" idx="0"/>
            </p:cNvCxnSpPr>
            <p:nvPr/>
          </p:nvCxnSpPr>
          <p:spPr>
            <a:xfrm flipH="1" flipV="1">
              <a:off x="1219200" y="762000"/>
              <a:ext cx="6207743" cy="685800"/>
            </a:xfrm>
            <a:prstGeom prst="bentConnector4">
              <a:avLst>
                <a:gd name="adj1" fmla="val -3682"/>
                <a:gd name="adj2" fmla="val 133333"/>
              </a:avLst>
            </a:prstGeom>
            <a:noFill/>
            <a:ln w="22225">
              <a:solidFill>
                <a:srgbClr val="C00000"/>
              </a:solidFill>
              <a:round/>
              <a:headEnd/>
              <a:tailEnd type="triangle" w="med" len="med"/>
            </a:ln>
          </p:spPr>
        </p:cxnSp>
        <p:cxnSp>
          <p:nvCxnSpPr>
            <p:cNvPr id="121" name="Straight Arrow Connector 136">
              <a:extLst>
                <a:ext uri="{FF2B5EF4-FFF2-40B4-BE49-F238E27FC236}">
                  <a16:creationId xmlns:a16="http://schemas.microsoft.com/office/drawing/2014/main" id="{F379BCCC-102A-45D2-80F4-18557839645F}"/>
                </a:ext>
              </a:extLst>
            </p:cNvPr>
            <p:cNvCxnSpPr/>
            <p:nvPr/>
          </p:nvCxnSpPr>
          <p:spPr>
            <a:xfrm>
              <a:off x="5257800" y="1143000"/>
              <a:ext cx="912813" cy="351365"/>
            </a:xfrm>
            <a:prstGeom prst="bentConnector3">
              <a:avLst>
                <a:gd name="adj1" fmla="val 841"/>
              </a:avLst>
            </a:prstGeom>
            <a:noFill/>
            <a:ln w="22225">
              <a:solidFill>
                <a:srgbClr val="C00000"/>
              </a:solidFill>
              <a:round/>
              <a:headEnd type="oval"/>
              <a:tailEnd type="triangle" w="med" len="med"/>
            </a:ln>
          </p:spPr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B6A9608-D006-4CC0-8344-32C61D9EE50B}"/>
              </a:ext>
            </a:extLst>
          </p:cNvPr>
          <p:cNvSpPr/>
          <p:nvPr/>
        </p:nvSpPr>
        <p:spPr>
          <a:xfrm rot="16200000">
            <a:off x="1453152" y="-1442448"/>
            <a:ext cx="457200" cy="3342096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Complete ALU Stage</a:t>
            </a:r>
          </a:p>
        </p:txBody>
      </p:sp>
      <p:sp>
        <p:nvSpPr>
          <p:cNvPr id="123" name="Rounded Rectangle 135">
            <a:extLst>
              <a:ext uri="{FF2B5EF4-FFF2-40B4-BE49-F238E27FC236}">
                <a16:creationId xmlns:a16="http://schemas.microsoft.com/office/drawing/2014/main" id="{8F1253E6-30D2-475B-A961-7203D8874BA0}"/>
              </a:ext>
            </a:extLst>
          </p:cNvPr>
          <p:cNvSpPr/>
          <p:nvPr/>
        </p:nvSpPr>
        <p:spPr>
          <a:xfrm>
            <a:off x="7637771" y="1676623"/>
            <a:ext cx="1447800" cy="16002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C00000"/>
                </a:solidFill>
              </a:rPr>
              <a:t>PCSrc</a:t>
            </a:r>
            <a:r>
              <a:rPr lang="en-US" sz="1600" b="1" dirty="0">
                <a:solidFill>
                  <a:srgbClr val="C00000"/>
                </a:solidFill>
              </a:rPr>
              <a:t>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Control Signal to select between (PC+4) or Branch Target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24" name="Snip Single Corner Rectangle 55">
            <a:extLst>
              <a:ext uri="{FF2B5EF4-FFF2-40B4-BE49-F238E27FC236}">
                <a16:creationId xmlns:a16="http://schemas.microsoft.com/office/drawing/2014/main" id="{19E85AD7-0761-4780-9239-529CD2FBC949}"/>
              </a:ext>
            </a:extLst>
          </p:cNvPr>
          <p:cNvSpPr/>
          <p:nvPr/>
        </p:nvSpPr>
        <p:spPr>
          <a:xfrm>
            <a:off x="5299239" y="5899152"/>
            <a:ext cx="3574721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3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CEC143-F81E-47A8-8BAA-A46FF82BA009}"/>
              </a:ext>
            </a:extLst>
          </p:cNvPr>
          <p:cNvGrpSpPr/>
          <p:nvPr/>
        </p:nvGrpSpPr>
        <p:grpSpPr>
          <a:xfrm>
            <a:off x="5260308" y="3151972"/>
            <a:ext cx="318399" cy="271464"/>
            <a:chOff x="4425611" y="5715001"/>
            <a:chExt cx="318399" cy="271464"/>
          </a:xfrm>
        </p:grpSpPr>
        <p:sp>
          <p:nvSpPr>
            <p:cNvPr id="125" name="Text Box 42">
              <a:extLst>
                <a:ext uri="{FF2B5EF4-FFF2-40B4-BE49-F238E27FC236}">
                  <a16:creationId xmlns:a16="http://schemas.microsoft.com/office/drawing/2014/main" id="{BC010E31-C4CE-4D24-8CEE-11C5A88EC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126" name="Line 39">
              <a:extLst>
                <a:ext uri="{FF2B5EF4-FFF2-40B4-BE49-F238E27FC236}">
                  <a16:creationId xmlns:a16="http://schemas.microsoft.com/office/drawing/2014/main" id="{3B7E8860-57B8-4553-B20B-5565F76285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130E9B6-F91E-43E6-AD6C-7391802B696B}"/>
              </a:ext>
            </a:extLst>
          </p:cNvPr>
          <p:cNvGrpSpPr/>
          <p:nvPr/>
        </p:nvGrpSpPr>
        <p:grpSpPr>
          <a:xfrm>
            <a:off x="5158395" y="4209343"/>
            <a:ext cx="318399" cy="271464"/>
            <a:chOff x="4425611" y="5715001"/>
            <a:chExt cx="318399" cy="271464"/>
          </a:xfrm>
        </p:grpSpPr>
        <p:sp>
          <p:nvSpPr>
            <p:cNvPr id="128" name="Text Box 42">
              <a:extLst>
                <a:ext uri="{FF2B5EF4-FFF2-40B4-BE49-F238E27FC236}">
                  <a16:creationId xmlns:a16="http://schemas.microsoft.com/office/drawing/2014/main" id="{787CFFB3-3DD2-453C-A3E9-EF4AE7C503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129" name="Line 39">
              <a:extLst>
                <a:ext uri="{FF2B5EF4-FFF2-40B4-BE49-F238E27FC236}">
                  <a16:creationId xmlns:a16="http://schemas.microsoft.com/office/drawing/2014/main" id="{0933E308-5294-45A3-AD67-2E2CCA4912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B333AE1-8C07-45C6-8268-5F9F57716357}"/>
              </a:ext>
            </a:extLst>
          </p:cNvPr>
          <p:cNvGrpSpPr/>
          <p:nvPr/>
        </p:nvGrpSpPr>
        <p:grpSpPr>
          <a:xfrm>
            <a:off x="7424423" y="3983534"/>
            <a:ext cx="318399" cy="271464"/>
            <a:chOff x="4425611" y="5715001"/>
            <a:chExt cx="318399" cy="271464"/>
          </a:xfrm>
        </p:grpSpPr>
        <p:sp>
          <p:nvSpPr>
            <p:cNvPr id="131" name="Text Box 42">
              <a:extLst>
                <a:ext uri="{FF2B5EF4-FFF2-40B4-BE49-F238E27FC236}">
                  <a16:creationId xmlns:a16="http://schemas.microsoft.com/office/drawing/2014/main" id="{DB828AF6-B725-4D95-BBB7-5F6CC7960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132" name="Line 39">
              <a:extLst>
                <a:ext uri="{FF2B5EF4-FFF2-40B4-BE49-F238E27FC236}">
                  <a16:creationId xmlns:a16="http://schemas.microsoft.com/office/drawing/2014/main" id="{881BB4D6-4F0E-439B-8032-F2F824BA76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089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</a:t>
            </a:r>
            <a:r>
              <a:rPr lang="en-SG" sz="3600" b="1" dirty="0">
                <a:solidFill>
                  <a:srgbClr val="0000FF"/>
                </a:solidFill>
              </a:rPr>
              <a:t>Memory Stage</a:t>
            </a:r>
            <a:r>
              <a:rPr lang="en-SG" sz="3600" dirty="0">
                <a:solidFill>
                  <a:srgbClr val="0000FF"/>
                </a:solidFill>
              </a:rPr>
              <a:t>: Requirements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D578368-0DE7-4886-A75D-6511F8E4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E601A25C-4BA3-4595-B468-F5E5E2DD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4515"/>
            <a:ext cx="8229600" cy="5041900"/>
          </a:xfrm>
        </p:spPr>
        <p:txBody>
          <a:bodyPr>
            <a:normAutofit/>
          </a:bodyPr>
          <a:lstStyle/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Instruction </a:t>
            </a:r>
            <a:r>
              <a:rPr lang="en-SG" b="1" dirty="0"/>
              <a:t>Memory Access Stage</a:t>
            </a:r>
            <a:r>
              <a:rPr lang="en-SG" dirty="0"/>
              <a:t>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Only the </a:t>
            </a:r>
            <a:r>
              <a:rPr lang="en-SG" dirty="0">
                <a:solidFill>
                  <a:srgbClr val="C00000"/>
                </a:solidFill>
              </a:rPr>
              <a:t>load</a:t>
            </a:r>
            <a:r>
              <a:rPr lang="en-SG" dirty="0"/>
              <a:t> and </a:t>
            </a:r>
            <a:r>
              <a:rPr lang="en-SG" dirty="0">
                <a:solidFill>
                  <a:srgbClr val="C00000"/>
                </a:solidFill>
              </a:rPr>
              <a:t>store</a:t>
            </a:r>
            <a:r>
              <a:rPr lang="en-SG" dirty="0"/>
              <a:t> instructions need to perform operation in this stage:</a:t>
            </a:r>
          </a:p>
          <a:p>
            <a:pPr marL="99060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Use memory address calculated by ALU Stage</a:t>
            </a:r>
          </a:p>
          <a:p>
            <a:pPr marL="99060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Read from or write to data memory</a:t>
            </a:r>
            <a:endParaRPr lang="en-SG" dirty="0"/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All other instructions remain idle</a:t>
            </a:r>
          </a:p>
          <a:p>
            <a:pPr marL="99060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Result from ALU Stage will pass through to be used in Register Write stage (see section 5.5) if applicable</a:t>
            </a:r>
          </a:p>
          <a:p>
            <a:pPr marL="266700" indent="-2667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Input from previous stage (</a:t>
            </a:r>
            <a:r>
              <a:rPr lang="en-US" b="1" dirty="0"/>
              <a:t>ALU</a:t>
            </a:r>
            <a:r>
              <a:rPr lang="en-US" dirty="0"/>
              <a:t>):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Computation result to be used as memory address (if applicable)</a:t>
            </a:r>
          </a:p>
          <a:p>
            <a:pPr marL="266700" indent="-2667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Output to the next stage (</a:t>
            </a:r>
            <a:r>
              <a:rPr lang="en-US" b="1" dirty="0"/>
              <a:t>Register Write</a:t>
            </a:r>
            <a:r>
              <a:rPr lang="en-US" dirty="0"/>
              <a:t>):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Result to be stored (if applicable)</a:t>
            </a:r>
          </a:p>
          <a:p>
            <a:pPr lvl="2"/>
            <a:endParaRPr lang="en-SG" dirty="0"/>
          </a:p>
          <a:p>
            <a:pPr lvl="1"/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311B6B-6BE6-45B1-8966-06CA2F5B21F8}"/>
              </a:ext>
            </a:extLst>
          </p:cNvPr>
          <p:cNvSpPr txBox="1"/>
          <p:nvPr/>
        </p:nvSpPr>
        <p:spPr>
          <a:xfrm>
            <a:off x="7331676" y="484913"/>
            <a:ext cx="1659924" cy="1477328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Fetch</a:t>
            </a:r>
          </a:p>
          <a:p>
            <a:pPr marL="342900" indent="-342900">
              <a:buAutoNum type="arabicPeriod"/>
            </a:pPr>
            <a:r>
              <a:rPr lang="en-SG" dirty="0"/>
              <a:t>Decode</a:t>
            </a:r>
          </a:p>
          <a:p>
            <a:pPr marL="342900" indent="-342900">
              <a:buAutoNum type="arabicPeriod"/>
            </a:pPr>
            <a:r>
              <a:rPr lang="en-SG" dirty="0"/>
              <a:t>ALU</a:t>
            </a:r>
          </a:p>
          <a:p>
            <a:pPr marL="342900" indent="-342900">
              <a:buAutoNum type="arabicPeriod"/>
            </a:pPr>
            <a:r>
              <a:rPr lang="en-SG" b="1" dirty="0">
                <a:solidFill>
                  <a:srgbClr val="C00000"/>
                </a:solidFill>
              </a:rPr>
              <a:t>Memory</a:t>
            </a:r>
          </a:p>
          <a:p>
            <a:pPr marL="342900" indent="-342900">
              <a:buAutoNum type="arabicPeriod"/>
            </a:pPr>
            <a:r>
              <a:rPr lang="en-SG" dirty="0" err="1"/>
              <a:t>RegWrite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3391504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</a:t>
            </a:r>
            <a:r>
              <a:rPr lang="en-SG" sz="3600" b="1" dirty="0">
                <a:solidFill>
                  <a:srgbClr val="0000FF"/>
                </a:solidFill>
              </a:rPr>
              <a:t>Memory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6" name="Slide Number Placeholder 6">
            <a:extLst>
              <a:ext uri="{FF2B5EF4-FFF2-40B4-BE49-F238E27FC236}">
                <a16:creationId xmlns:a16="http://schemas.microsoft.com/office/drawing/2014/main" id="{EFACD66A-8223-4EBC-96A0-17F60DAD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42" name="Line Callout 2 (Accent Bar) 31">
            <a:extLst>
              <a:ext uri="{FF2B5EF4-FFF2-40B4-BE49-F238E27FC236}">
                <a16:creationId xmlns:a16="http://schemas.microsoft.com/office/drawing/2014/main" id="{5DD9C94E-AD05-4515-91A6-143749D2F824}"/>
              </a:ext>
            </a:extLst>
          </p:cNvPr>
          <p:cNvSpPr/>
          <p:nvPr/>
        </p:nvSpPr>
        <p:spPr>
          <a:xfrm>
            <a:off x="1320800" y="4652582"/>
            <a:ext cx="2286000" cy="786728"/>
          </a:xfrm>
          <a:prstGeom prst="accentCallout2">
            <a:avLst>
              <a:gd name="adj1" fmla="val 43374"/>
              <a:gd name="adj2" fmla="val 107051"/>
              <a:gd name="adj3" fmla="val -45069"/>
              <a:gd name="adj4" fmla="val 119335"/>
              <a:gd name="adj5" fmla="val -103287"/>
              <a:gd name="adj6" fmla="val 152971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Memory which stores data values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98F823-0E37-443D-954B-8672B9B730CC}"/>
              </a:ext>
            </a:extLst>
          </p:cNvPr>
          <p:cNvGrpSpPr/>
          <p:nvPr/>
        </p:nvGrpSpPr>
        <p:grpSpPr>
          <a:xfrm>
            <a:off x="1320800" y="1727200"/>
            <a:ext cx="6400800" cy="2776954"/>
            <a:chOff x="1320800" y="1727200"/>
            <a:chExt cx="6400800" cy="2776954"/>
          </a:xfrm>
        </p:grpSpPr>
        <p:sp>
          <p:nvSpPr>
            <p:cNvPr id="37" name="Line 43">
              <a:extLst>
                <a:ext uri="{FF2B5EF4-FFF2-40B4-BE49-F238E27FC236}">
                  <a16:creationId xmlns:a16="http://schemas.microsoft.com/office/drawing/2014/main" id="{2D5506AA-2455-4A0D-A1CA-E1386EA13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0400" y="3022600"/>
              <a:ext cx="1143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D45503B-29CD-4568-9003-BC4691D8F813}"/>
                </a:ext>
              </a:extLst>
            </p:cNvPr>
            <p:cNvSpPr/>
            <p:nvPr/>
          </p:nvSpPr>
          <p:spPr>
            <a:xfrm>
              <a:off x="1320800" y="1955800"/>
              <a:ext cx="609600" cy="2209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ALU Stage</a:t>
              </a:r>
            </a:p>
          </p:txBody>
        </p:sp>
        <p:sp>
          <p:nvSpPr>
            <p:cNvPr id="39" name="Right Arrow 26">
              <a:extLst>
                <a:ext uri="{FF2B5EF4-FFF2-40B4-BE49-F238E27FC236}">
                  <a16:creationId xmlns:a16="http://schemas.microsoft.com/office/drawing/2014/main" id="{1FA55FF0-8140-48B0-A635-53D8D92AD93F}"/>
                </a:ext>
              </a:extLst>
            </p:cNvPr>
            <p:cNvSpPr/>
            <p:nvPr/>
          </p:nvSpPr>
          <p:spPr>
            <a:xfrm>
              <a:off x="1854200" y="2717800"/>
              <a:ext cx="1371600" cy="609600"/>
            </a:xfrm>
            <a:prstGeom prst="rightArrow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Result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C3C0DE3-CD99-4C0E-A52C-1577E34672A7}"/>
                </a:ext>
              </a:extLst>
            </p:cNvPr>
            <p:cNvSpPr/>
            <p:nvPr/>
          </p:nvSpPr>
          <p:spPr>
            <a:xfrm>
              <a:off x="6883400" y="1955800"/>
              <a:ext cx="838200" cy="2209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400" b="1" dirty="0">
                  <a:solidFill>
                    <a:srgbClr val="006600"/>
                  </a:solidFill>
                </a:rPr>
                <a:t>Register Write Stage</a:t>
              </a:r>
            </a:p>
          </p:txBody>
        </p:sp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B4A65C4D-200E-4C1C-9640-21CBCB11A930}"/>
                </a:ext>
              </a:extLst>
            </p:cNvPr>
            <p:cNvSpPr/>
            <p:nvPr/>
          </p:nvSpPr>
          <p:spPr>
            <a:xfrm>
              <a:off x="3302000" y="2260600"/>
              <a:ext cx="304800" cy="1524000"/>
            </a:xfrm>
            <a:prstGeom prst="leftBrace">
              <a:avLst>
                <a:gd name="adj1" fmla="val 38333"/>
                <a:gd name="adj2" fmla="val 4944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52">
              <a:extLst>
                <a:ext uri="{FF2B5EF4-FFF2-40B4-BE49-F238E27FC236}">
                  <a16:creationId xmlns:a16="http://schemas.microsoft.com/office/drawing/2014/main" id="{C9F19F69-5AEB-4809-889A-F42D1575E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800" y="2311400"/>
              <a:ext cx="1524000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Line 54">
              <a:extLst>
                <a:ext uri="{FF2B5EF4-FFF2-40B4-BE49-F238E27FC236}">
                  <a16:creationId xmlns:a16="http://schemas.microsoft.com/office/drawing/2014/main" id="{C2586459-0271-4EE8-8ADC-41A14F002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600" y="2616200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5" name="Text Box 55">
              <a:extLst>
                <a:ext uri="{FF2B5EF4-FFF2-40B4-BE49-F238E27FC236}">
                  <a16:creationId xmlns:a16="http://schemas.microsoft.com/office/drawing/2014/main" id="{7FE19B55-09E4-4310-9F2A-1E23B634E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4238" y="3263443"/>
              <a:ext cx="994183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46" name="Text Box 56">
              <a:extLst>
                <a:ext uri="{FF2B5EF4-FFF2-40B4-BE49-F238E27FC236}">
                  <a16:creationId xmlns:a16="http://schemas.microsoft.com/office/drawing/2014/main" id="{718D306A-68A8-427A-8ADE-7DCF58D8E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6089" y="2462213"/>
              <a:ext cx="822661" cy="2616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47" name="Text Box 57">
              <a:extLst>
                <a:ext uri="{FF2B5EF4-FFF2-40B4-BE49-F238E27FC236}">
                  <a16:creationId xmlns:a16="http://schemas.microsoft.com/office/drawing/2014/main" id="{D9CF6E2E-A280-46A5-9251-80AAD16D3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3200" y="2819400"/>
              <a:ext cx="63030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 </a:t>
              </a:r>
            </a:p>
            <a:p>
              <a:r>
                <a:rPr lang="en-US" sz="1100" b="1" dirty="0">
                  <a:latin typeface="Verdana" pitchFamily="34" charset="0"/>
                </a:rPr>
                <a:t>Data</a:t>
              </a:r>
              <a:endParaRPr lang="en-US" sz="1000" b="1" dirty="0">
                <a:latin typeface="Verdana" pitchFamily="34" charset="0"/>
              </a:endParaRPr>
            </a:p>
          </p:txBody>
        </p:sp>
        <p:sp>
          <p:nvSpPr>
            <p:cNvPr id="48" name="Line 58">
              <a:extLst>
                <a:ext uri="{FF2B5EF4-FFF2-40B4-BE49-F238E27FC236}">
                  <a16:creationId xmlns:a16="http://schemas.microsoft.com/office/drawing/2014/main" id="{89B274E0-5999-477F-B24D-504A9D9E5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600" y="3302000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9" name="Text Box 59">
              <a:extLst>
                <a:ext uri="{FF2B5EF4-FFF2-40B4-BE49-F238E27FC236}">
                  <a16:creationId xmlns:a16="http://schemas.microsoft.com/office/drawing/2014/main" id="{25677E12-578C-4D83-A0AD-BDCAFCFC7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800" y="3048000"/>
              <a:ext cx="667170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Write </a:t>
              </a:r>
            </a:p>
            <a:p>
              <a:r>
                <a:rPr lang="en-US" sz="11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50" name="Line 60">
              <a:extLst>
                <a:ext uri="{FF2B5EF4-FFF2-40B4-BE49-F238E27FC236}">
                  <a16:creationId xmlns:a16="http://schemas.microsoft.com/office/drawing/2014/main" id="{2D68D57C-C92D-4915-B795-0E6AA0B66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0800" y="3835400"/>
              <a:ext cx="0" cy="30480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dirty="0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" name="Line 61">
              <a:extLst>
                <a:ext uri="{FF2B5EF4-FFF2-40B4-BE49-F238E27FC236}">
                  <a16:creationId xmlns:a16="http://schemas.microsoft.com/office/drawing/2014/main" id="{739B7227-2C7E-4FF0-993A-1B62B45A4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0800" y="2006600"/>
              <a:ext cx="0" cy="30480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2" name="Text Box 62">
              <a:extLst>
                <a:ext uri="{FF2B5EF4-FFF2-40B4-BE49-F238E27FC236}">
                  <a16:creationId xmlns:a16="http://schemas.microsoft.com/office/drawing/2014/main" id="{BF724C7B-EA91-4C42-A670-6E489EE59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200" y="4165600"/>
              <a:ext cx="130997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6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53" name="Text Box 63">
              <a:extLst>
                <a:ext uri="{FF2B5EF4-FFF2-40B4-BE49-F238E27FC236}">
                  <a16:creationId xmlns:a16="http://schemas.microsoft.com/office/drawing/2014/main" id="{DC695102-91F7-4F6E-86AC-03C43F3D6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200" y="1727200"/>
              <a:ext cx="136447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6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063A39F-773B-49E0-8BFD-0D92E8B91958}"/>
              </a:ext>
            </a:extLst>
          </p:cNvPr>
          <p:cNvGrpSpPr/>
          <p:nvPr/>
        </p:nvGrpSpPr>
        <p:grpSpPr>
          <a:xfrm>
            <a:off x="3761446" y="2411293"/>
            <a:ext cx="318399" cy="271464"/>
            <a:chOff x="4425611" y="5715001"/>
            <a:chExt cx="318399" cy="271464"/>
          </a:xfrm>
        </p:grpSpPr>
        <p:sp>
          <p:nvSpPr>
            <p:cNvPr id="55" name="Text Box 42">
              <a:extLst>
                <a:ext uri="{FF2B5EF4-FFF2-40B4-BE49-F238E27FC236}">
                  <a16:creationId xmlns:a16="http://schemas.microsoft.com/office/drawing/2014/main" id="{C8D6747E-851C-43FC-B448-F573DA094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56" name="Line 39">
              <a:extLst>
                <a:ext uri="{FF2B5EF4-FFF2-40B4-BE49-F238E27FC236}">
                  <a16:creationId xmlns:a16="http://schemas.microsoft.com/office/drawing/2014/main" id="{1CA1D32F-228E-4753-92C5-A98606D2A3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96993E-AB53-4F3B-AD93-09E27616FB00}"/>
              </a:ext>
            </a:extLst>
          </p:cNvPr>
          <p:cNvGrpSpPr/>
          <p:nvPr/>
        </p:nvGrpSpPr>
        <p:grpSpPr>
          <a:xfrm>
            <a:off x="3783973" y="3077567"/>
            <a:ext cx="318399" cy="271464"/>
            <a:chOff x="4425611" y="5715001"/>
            <a:chExt cx="318399" cy="271464"/>
          </a:xfrm>
        </p:grpSpPr>
        <p:sp>
          <p:nvSpPr>
            <p:cNvPr id="58" name="Text Box 42">
              <a:extLst>
                <a:ext uri="{FF2B5EF4-FFF2-40B4-BE49-F238E27FC236}">
                  <a16:creationId xmlns:a16="http://schemas.microsoft.com/office/drawing/2014/main" id="{37829113-703B-4967-A92F-3A3396CE1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59" name="Line 39">
              <a:extLst>
                <a:ext uri="{FF2B5EF4-FFF2-40B4-BE49-F238E27FC236}">
                  <a16:creationId xmlns:a16="http://schemas.microsoft.com/office/drawing/2014/main" id="{6E6B5A94-70A3-4385-8825-D94326423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EAADC26-8875-4190-A3F6-08D1141EEC15}"/>
              </a:ext>
            </a:extLst>
          </p:cNvPr>
          <p:cNvGrpSpPr/>
          <p:nvPr/>
        </p:nvGrpSpPr>
        <p:grpSpPr>
          <a:xfrm>
            <a:off x="6077511" y="2807638"/>
            <a:ext cx="318399" cy="271464"/>
            <a:chOff x="4425611" y="5715001"/>
            <a:chExt cx="318399" cy="271464"/>
          </a:xfrm>
        </p:grpSpPr>
        <p:sp>
          <p:nvSpPr>
            <p:cNvPr id="61" name="Text Box 42">
              <a:extLst>
                <a:ext uri="{FF2B5EF4-FFF2-40B4-BE49-F238E27FC236}">
                  <a16:creationId xmlns:a16="http://schemas.microsoft.com/office/drawing/2014/main" id="{0F376F52-AA5B-4F32-AC13-761FEAA7D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62" name="Line 39">
              <a:extLst>
                <a:ext uri="{FF2B5EF4-FFF2-40B4-BE49-F238E27FC236}">
                  <a16:creationId xmlns:a16="http://schemas.microsoft.com/office/drawing/2014/main" id="{37770C83-C921-47DF-A3BB-1AFE8E0D5C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282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Element: </a:t>
            </a:r>
            <a:r>
              <a:rPr lang="en-SG" sz="3600" b="1" dirty="0">
                <a:solidFill>
                  <a:srgbClr val="0000FF"/>
                </a:solidFill>
              </a:rPr>
              <a:t>Data Memory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2A57EDD8-020A-443D-B49C-77796241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4AC80A9B-93DE-4EC3-B029-9F1470C7BBA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6"/>
            <a:ext cx="6324600" cy="4656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Storage element for the data of a program</a:t>
            </a:r>
          </a:p>
          <a:p>
            <a:pPr marL="266700" indent="-2667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Inputs: 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Memory Address 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to be written (Write Data) for store instructions</a:t>
            </a:r>
          </a:p>
          <a:p>
            <a:pPr marL="266700" indent="-2667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Control: 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Read and Write controls; only one can be asserted at any point of time</a:t>
            </a:r>
          </a:p>
          <a:p>
            <a:pPr marL="266700" indent="-2667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Output: 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read from memory (Read Data) for load instructions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951703-0D4A-4428-A36F-712E75FA54E7}"/>
              </a:ext>
            </a:extLst>
          </p:cNvPr>
          <p:cNvGrpSpPr/>
          <p:nvPr/>
        </p:nvGrpSpPr>
        <p:grpSpPr>
          <a:xfrm>
            <a:off x="6172200" y="2130623"/>
            <a:ext cx="2667000" cy="2746177"/>
            <a:chOff x="6096000" y="2209800"/>
            <a:chExt cx="2667000" cy="2746177"/>
          </a:xfrm>
        </p:grpSpPr>
        <p:sp>
          <p:nvSpPr>
            <p:cNvPr id="35" name="Rectangle 52">
              <a:extLst>
                <a:ext uri="{FF2B5EF4-FFF2-40B4-BE49-F238E27FC236}">
                  <a16:creationId xmlns:a16="http://schemas.microsoft.com/office/drawing/2014/main" id="{F728EFA1-4764-498B-A4DA-398852081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794000"/>
              <a:ext cx="1524000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53">
              <a:extLst>
                <a:ext uri="{FF2B5EF4-FFF2-40B4-BE49-F238E27FC236}">
                  <a16:creationId xmlns:a16="http://schemas.microsoft.com/office/drawing/2014/main" id="{A14B7618-A793-4F37-9DED-4D94DE709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3556000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7" name="Text Box 55">
              <a:extLst>
                <a:ext uri="{FF2B5EF4-FFF2-40B4-BE49-F238E27FC236}">
                  <a16:creationId xmlns:a16="http://schemas.microsoft.com/office/drawing/2014/main" id="{3AD2DEE8-231C-4DD6-8C46-863A40895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3718" y="3781575"/>
              <a:ext cx="994183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38" name="Text Box 56">
              <a:extLst>
                <a:ext uri="{FF2B5EF4-FFF2-40B4-BE49-F238E27FC236}">
                  <a16:creationId xmlns:a16="http://schemas.microsoft.com/office/drawing/2014/main" id="{FE19969E-11F7-47BB-9D69-E62E36FA8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0489" y="2944813"/>
              <a:ext cx="822661" cy="2616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39" name="Text Box 57">
              <a:extLst>
                <a:ext uri="{FF2B5EF4-FFF2-40B4-BE49-F238E27FC236}">
                  <a16:creationId xmlns:a16="http://schemas.microsoft.com/office/drawing/2014/main" id="{BB232A3A-4C77-4355-83F7-37D8CD033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2883" y="3326997"/>
              <a:ext cx="63030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 </a:t>
              </a:r>
            </a:p>
            <a:p>
              <a:r>
                <a:rPr lang="en-US" sz="1100" b="1" dirty="0">
                  <a:latin typeface="Verdana" pitchFamily="34" charset="0"/>
                </a:rPr>
                <a:t>Data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6B39EE4-E3AD-41D6-922B-4543390014D3}"/>
                </a:ext>
              </a:extLst>
            </p:cNvPr>
            <p:cNvGrpSpPr/>
            <p:nvPr/>
          </p:nvGrpSpPr>
          <p:grpSpPr>
            <a:xfrm>
              <a:off x="6096000" y="3098800"/>
              <a:ext cx="457200" cy="685800"/>
              <a:chOff x="5715000" y="3098800"/>
              <a:chExt cx="838200" cy="685800"/>
            </a:xfrm>
          </p:grpSpPr>
          <p:sp>
            <p:nvSpPr>
              <p:cNvPr id="46" name="Line 54">
                <a:extLst>
                  <a:ext uri="{FF2B5EF4-FFF2-40B4-BE49-F238E27FC236}">
                    <a16:creationId xmlns:a16="http://schemas.microsoft.com/office/drawing/2014/main" id="{1BF94D3B-E22A-4D28-97AF-BBF3F96F64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15000" y="3098800"/>
                <a:ext cx="838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7" name="Line 58">
                <a:extLst>
                  <a:ext uri="{FF2B5EF4-FFF2-40B4-BE49-F238E27FC236}">
                    <a16:creationId xmlns:a16="http://schemas.microsoft.com/office/drawing/2014/main" id="{7ED3B730-5823-4389-917C-BA2956A09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15000" y="3784600"/>
                <a:ext cx="838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" name="Text Box 59">
              <a:extLst>
                <a:ext uri="{FF2B5EF4-FFF2-40B4-BE49-F238E27FC236}">
                  <a16:creationId xmlns:a16="http://schemas.microsoft.com/office/drawing/2014/main" id="{D7C5D049-82DC-48E9-A5F2-E290FEAE6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530600"/>
              <a:ext cx="667170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Write </a:t>
              </a:r>
            </a:p>
            <a:p>
              <a:r>
                <a:rPr lang="en-US" sz="11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42" name="Line 60">
              <a:extLst>
                <a:ext uri="{FF2B5EF4-FFF2-40B4-BE49-F238E27FC236}">
                  <a16:creationId xmlns:a16="http://schemas.microsoft.com/office/drawing/2014/main" id="{483600B2-ED28-4AE0-8B41-9E90F3CCC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4318000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3" name="Line 61">
              <a:extLst>
                <a:ext uri="{FF2B5EF4-FFF2-40B4-BE49-F238E27FC236}">
                  <a16:creationId xmlns:a16="http://schemas.microsoft.com/office/drawing/2014/main" id="{AD40F484-63BC-4BFD-AD7B-4B681F31A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2489200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44" name="Text Box 62">
              <a:extLst>
                <a:ext uri="{FF2B5EF4-FFF2-40B4-BE49-F238E27FC236}">
                  <a16:creationId xmlns:a16="http://schemas.microsoft.com/office/drawing/2014/main" id="{ED763338-28E2-49CA-A60E-EA79B2D53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648200"/>
              <a:ext cx="1168910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4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5" name="Text Box 63">
              <a:extLst>
                <a:ext uri="{FF2B5EF4-FFF2-40B4-BE49-F238E27FC236}">
                  <a16:creationId xmlns:a16="http://schemas.microsoft.com/office/drawing/2014/main" id="{A47AC91B-C25E-4ADC-B81E-A85056B66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2209800"/>
              <a:ext cx="1217000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4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E9CEBE9-F8AA-420A-B476-77CA3EE1490F}"/>
              </a:ext>
            </a:extLst>
          </p:cNvPr>
          <p:cNvGrpSpPr/>
          <p:nvPr/>
        </p:nvGrpSpPr>
        <p:grpSpPr>
          <a:xfrm>
            <a:off x="6158601" y="2804173"/>
            <a:ext cx="318399" cy="271464"/>
            <a:chOff x="4425611" y="5715001"/>
            <a:chExt cx="318399" cy="271464"/>
          </a:xfrm>
        </p:grpSpPr>
        <p:sp>
          <p:nvSpPr>
            <p:cNvPr id="49" name="Text Box 42">
              <a:extLst>
                <a:ext uri="{FF2B5EF4-FFF2-40B4-BE49-F238E27FC236}">
                  <a16:creationId xmlns:a16="http://schemas.microsoft.com/office/drawing/2014/main" id="{A94C4198-3B01-41D0-A410-5C244B2B9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50" name="Line 39">
              <a:extLst>
                <a:ext uri="{FF2B5EF4-FFF2-40B4-BE49-F238E27FC236}">
                  <a16:creationId xmlns:a16="http://schemas.microsoft.com/office/drawing/2014/main" id="{5F288FA7-0FDC-4BF1-8C07-984C0AB4DA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0692C9E-8486-4154-9412-5FAB2CE6F794}"/>
              </a:ext>
            </a:extLst>
          </p:cNvPr>
          <p:cNvGrpSpPr/>
          <p:nvPr/>
        </p:nvGrpSpPr>
        <p:grpSpPr>
          <a:xfrm>
            <a:off x="6172200" y="3507435"/>
            <a:ext cx="318399" cy="271464"/>
            <a:chOff x="4425611" y="5715001"/>
            <a:chExt cx="318399" cy="271464"/>
          </a:xfrm>
        </p:grpSpPr>
        <p:sp>
          <p:nvSpPr>
            <p:cNvPr id="52" name="Text Box 42">
              <a:extLst>
                <a:ext uri="{FF2B5EF4-FFF2-40B4-BE49-F238E27FC236}">
                  <a16:creationId xmlns:a16="http://schemas.microsoft.com/office/drawing/2014/main" id="{BFB0E25C-32B0-4646-8C25-D0C24D292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53" name="Line 39">
              <a:extLst>
                <a:ext uri="{FF2B5EF4-FFF2-40B4-BE49-F238E27FC236}">
                  <a16:creationId xmlns:a16="http://schemas.microsoft.com/office/drawing/2014/main" id="{57931572-B8F8-4A9E-9406-2B66088DD8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22F656D-12EC-43D2-BE69-4E1327A624AA}"/>
              </a:ext>
            </a:extLst>
          </p:cNvPr>
          <p:cNvGrpSpPr/>
          <p:nvPr/>
        </p:nvGrpSpPr>
        <p:grpSpPr>
          <a:xfrm>
            <a:off x="8292201" y="3249923"/>
            <a:ext cx="318399" cy="271464"/>
            <a:chOff x="4425611" y="5715001"/>
            <a:chExt cx="318399" cy="271464"/>
          </a:xfrm>
        </p:grpSpPr>
        <p:sp>
          <p:nvSpPr>
            <p:cNvPr id="55" name="Text Box 42">
              <a:extLst>
                <a:ext uri="{FF2B5EF4-FFF2-40B4-BE49-F238E27FC236}">
                  <a16:creationId xmlns:a16="http://schemas.microsoft.com/office/drawing/2014/main" id="{5B507D9A-1780-4758-868C-5107EAE82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56" name="Line 39">
              <a:extLst>
                <a:ext uri="{FF2B5EF4-FFF2-40B4-BE49-F238E27FC236}">
                  <a16:creationId xmlns:a16="http://schemas.microsoft.com/office/drawing/2014/main" id="{2263AC6F-ECD4-43C7-9A12-3006A8DF4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83593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Memory Stage: </a:t>
            </a:r>
            <a:r>
              <a:rPr lang="en-SG" sz="3600" b="1" dirty="0">
                <a:solidFill>
                  <a:srgbClr val="0000FF"/>
                </a:solidFill>
              </a:rPr>
              <a:t>Load Instruction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91E59EB6-A1EC-476F-A449-1FFA8D4A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AAF64FCC-46E0-4E42-A799-2AF581823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17" y="1205708"/>
            <a:ext cx="8229600" cy="609599"/>
          </a:xfrm>
        </p:spPr>
        <p:txBody>
          <a:bodyPr>
            <a:normAutofit fontScale="92500"/>
          </a:bodyPr>
          <a:lstStyle/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Only relevant parts of Decode and ALU Stages are shown</a:t>
            </a:r>
            <a:endParaRPr lang="en-SG" dirty="0"/>
          </a:p>
        </p:txBody>
      </p:sp>
      <p:sp>
        <p:nvSpPr>
          <p:cNvPr id="131" name="Snip Single Corner Rectangle 98">
            <a:extLst>
              <a:ext uri="{FF2B5EF4-FFF2-40B4-BE49-F238E27FC236}">
                <a16:creationId xmlns:a16="http://schemas.microsoft.com/office/drawing/2014/main" id="{8218882C-18A5-4FB5-B7BF-3A4557561C02}"/>
              </a:ext>
            </a:extLst>
          </p:cNvPr>
          <p:cNvSpPr/>
          <p:nvPr/>
        </p:nvSpPr>
        <p:spPr>
          <a:xfrm>
            <a:off x="2499006" y="1612901"/>
            <a:ext cx="4038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8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-50(</a:t>
            </a:r>
            <a:r>
              <a:rPr lang="en-US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A0F803-4F6C-4D76-87CF-A71EE54BC32F}"/>
              </a:ext>
            </a:extLst>
          </p:cNvPr>
          <p:cNvGrpSpPr/>
          <p:nvPr/>
        </p:nvGrpSpPr>
        <p:grpSpPr>
          <a:xfrm>
            <a:off x="533400" y="1981200"/>
            <a:ext cx="7924800" cy="4114800"/>
            <a:chOff x="533400" y="1981200"/>
            <a:chExt cx="7924800" cy="41148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B8C5E0-0328-4156-87A6-083ECFF277B3}"/>
                </a:ext>
              </a:extLst>
            </p:cNvPr>
            <p:cNvGrpSpPr/>
            <p:nvPr/>
          </p:nvGrpSpPr>
          <p:grpSpPr>
            <a:xfrm>
              <a:off x="533400" y="1981200"/>
              <a:ext cx="7924800" cy="4114800"/>
              <a:chOff x="533400" y="1981200"/>
              <a:chExt cx="7924800" cy="411480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68AEC0B-A778-47CE-B47E-51F8FAD1E9F3}"/>
                  </a:ext>
                </a:extLst>
              </p:cNvPr>
              <p:cNvGrpSpPr/>
              <p:nvPr/>
            </p:nvGrpSpPr>
            <p:grpSpPr>
              <a:xfrm>
                <a:off x="533400" y="1981200"/>
                <a:ext cx="7924800" cy="4114800"/>
                <a:chOff x="533400" y="1981200"/>
                <a:chExt cx="7924800" cy="4114800"/>
              </a:xfrm>
            </p:grpSpPr>
            <p:grpSp>
              <p:nvGrpSpPr>
                <p:cNvPr id="26" name="Group 107">
                  <a:extLst>
                    <a:ext uri="{FF2B5EF4-FFF2-40B4-BE49-F238E27FC236}">
                      <a16:creationId xmlns:a16="http://schemas.microsoft.com/office/drawing/2014/main" id="{D0673323-BF9F-4665-8716-AB864FFE8823}"/>
                    </a:ext>
                  </a:extLst>
                </p:cNvPr>
                <p:cNvGrpSpPr/>
                <p:nvPr/>
              </p:nvGrpSpPr>
              <p:grpSpPr>
                <a:xfrm>
                  <a:off x="533400" y="1981200"/>
                  <a:ext cx="726391" cy="4114800"/>
                  <a:chOff x="533400" y="1981200"/>
                  <a:chExt cx="726391" cy="4114800"/>
                </a:xfrm>
              </p:grpSpPr>
              <p:grpSp>
                <p:nvGrpSpPr>
                  <p:cNvPr id="27" name="Group 13">
                    <a:extLst>
                      <a:ext uri="{FF2B5EF4-FFF2-40B4-BE49-F238E27FC236}">
                        <a16:creationId xmlns:a16="http://schemas.microsoft.com/office/drawing/2014/main" id="{F3A2F8F5-179D-4B9D-BF9C-D260229E16D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-891583" y="3868426"/>
                    <a:ext cx="4038600" cy="264149"/>
                    <a:chOff x="457200" y="3428991"/>
                    <a:chExt cx="8077198" cy="457209"/>
                  </a:xfrm>
                </p:grpSpPr>
                <p:sp>
                  <p:nvSpPr>
                    <p:cNvPr id="33" name="Rectangle 32">
                      <a:extLst>
                        <a:ext uri="{FF2B5EF4-FFF2-40B4-BE49-F238E27FC236}">
                          <a16:creationId xmlns:a16="http://schemas.microsoft.com/office/drawing/2014/main" id="{55028ADC-24F4-4631-BB91-9134503B15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200" y="3428996"/>
                      <a:ext cx="1524000" cy="4571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000100</a:t>
                      </a:r>
                      <a:endParaRPr lang="en-SG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D9A66008-44F6-4A8F-A4E5-F4EA1D9F8D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1200" y="3429000"/>
                      <a:ext cx="1295400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01001</a:t>
                      </a:r>
                      <a:endParaRPr lang="en-SG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4FA52EC5-578C-46B1-A9D0-BD6F5F1A91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600" y="3429000"/>
                      <a:ext cx="1295400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00000</a:t>
                      </a:r>
                      <a:endParaRPr lang="en-SG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1BD7E7DA-BCD6-4959-ACAB-A97CDB5269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2000" y="3428991"/>
                      <a:ext cx="3962398" cy="4571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eaLnBrk="0" hangingPunct="0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Courier New" pitchFamily="49" charset="0"/>
                        </a:rPr>
                        <a:t>0000 0000 0000 0011</a:t>
                      </a:r>
                      <a:endParaRPr lang="en-US" sz="1050" dirty="0">
                        <a:solidFill>
                          <a:srgbClr val="002060"/>
                        </a:solidFill>
                        <a:latin typeface="Helvetica" pitchFamily="34" charset="0"/>
                      </a:endParaRPr>
                    </a:p>
                  </p:txBody>
                </p:sp>
              </p:grp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3A4F1CC6-F451-4029-BD42-074AEDF2A43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264175" y="4836175"/>
                    <a:ext cx="2057400" cy="4622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rPr>
                      <a:t>Immediate</a:t>
                    </a:r>
                  </a:p>
                  <a:p>
                    <a:pPr algn="ctr"/>
                    <a:r>
                      <a:rPr lang="en-US" sz="1200" b="1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rPr>
                      <a:t>15:0</a:t>
                    </a:r>
                    <a:endParaRPr lang="en-SG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grpSp>
                <p:nvGrpSpPr>
                  <p:cNvPr id="29" name="Group 56">
                    <a:extLst>
                      <a:ext uri="{FF2B5EF4-FFF2-40B4-BE49-F238E27FC236}">
                        <a16:creationId xmlns:a16="http://schemas.microsoft.com/office/drawing/2014/main" id="{EB8FF120-A69E-45C7-B50E-9CACEDB8F56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-231157" y="2811793"/>
                    <a:ext cx="2057400" cy="396214"/>
                    <a:chOff x="457200" y="3429000"/>
                    <a:chExt cx="4114800" cy="457200"/>
                  </a:xfrm>
                  <a:noFill/>
                </p:grpSpPr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D1021EBE-6622-491A-B278-89ECF9E60C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200" y="3429000"/>
                      <a:ext cx="1524000" cy="4572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opcode</a:t>
                      </a:r>
                      <a:endParaRPr lang="en-US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sz="12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31:26</a:t>
                      </a:r>
                      <a:endParaRPr lang="en-SG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6F41BD41-3316-495E-AA0C-363BECE36E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1200" y="3429000"/>
                      <a:ext cx="1295400" cy="4572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endPara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sz="12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25:21</a:t>
                      </a:r>
                      <a:endParaRPr lang="en-SG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581D0580-03FD-4D56-8347-7DB654B91D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600" y="3429000"/>
                      <a:ext cx="1295400" cy="4572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rt</a:t>
                      </a:r>
                      <a:endPara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sz="12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20:16</a:t>
                      </a:r>
                      <a:endParaRPr lang="en-SG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</p:grpSp>
            </p:grpSp>
            <p:sp>
              <p:nvSpPr>
                <p:cNvPr id="37" name="Line 28">
                  <a:extLst>
                    <a:ext uri="{FF2B5EF4-FFF2-40B4-BE49-F238E27FC236}">
                      <a16:creationId xmlns:a16="http://schemas.microsoft.com/office/drawing/2014/main" id="{5DE3DF98-46D6-461F-8D1D-B9DBA96D7E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91000" y="3200400"/>
                  <a:ext cx="13716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Line 29">
                  <a:extLst>
                    <a:ext uri="{FF2B5EF4-FFF2-40B4-BE49-F238E27FC236}">
                      <a16:creationId xmlns:a16="http://schemas.microsoft.com/office/drawing/2014/main" id="{D553C482-C659-4740-8CFD-E8A66CD93C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67200" y="4191000"/>
                  <a:ext cx="930002" cy="1111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5FD8C51E-8504-4680-BDDF-36C5BD9162F0}"/>
                    </a:ext>
                  </a:extLst>
                </p:cNvPr>
                <p:cNvCxnSpPr>
                  <a:stCxn id="34" idx="0"/>
                  <a:endCxn id="76" idx="0"/>
                </p:cNvCxnSpPr>
                <p:nvPr/>
              </p:nvCxnSpPr>
              <p:spPr>
                <a:xfrm>
                  <a:off x="1259786" y="3067051"/>
                  <a:ext cx="1300651" cy="5714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2EEE16B0-7C13-4F08-813C-B4AD47D9DDAD}"/>
                    </a:ext>
                  </a:extLst>
                </p:cNvPr>
                <p:cNvCxnSpPr>
                  <a:stCxn id="35" idx="0"/>
                  <a:endCxn id="77" idx="0"/>
                </p:cNvCxnSpPr>
                <p:nvPr/>
              </p:nvCxnSpPr>
              <p:spPr>
                <a:xfrm flipV="1">
                  <a:off x="1259786" y="3505200"/>
                  <a:ext cx="1300651" cy="20955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3721E461-DE20-4AB5-A714-9DA48A2ADF74}"/>
                    </a:ext>
                  </a:extLst>
                </p:cNvPr>
                <p:cNvCxnSpPr/>
                <p:nvPr/>
              </p:nvCxnSpPr>
              <p:spPr>
                <a:xfrm flipV="1">
                  <a:off x="1259793" y="4629148"/>
                  <a:ext cx="990535" cy="190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 Box 309">
                  <a:extLst>
                    <a:ext uri="{FF2B5EF4-FFF2-40B4-BE49-F238E27FC236}">
                      <a16:creationId xmlns:a16="http://schemas.microsoft.com/office/drawing/2014/main" id="{42097D34-91C7-427D-9504-AD61586B95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25829" y="2819400"/>
                  <a:ext cx="925876" cy="244475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Inst [25:21]</a:t>
                  </a:r>
                </a:p>
              </p:txBody>
            </p:sp>
            <p:sp>
              <p:nvSpPr>
                <p:cNvPr id="43" name="Text Box 310">
                  <a:extLst>
                    <a:ext uri="{FF2B5EF4-FFF2-40B4-BE49-F238E27FC236}">
                      <a16:creationId xmlns:a16="http://schemas.microsoft.com/office/drawing/2014/main" id="{7B11FE27-2473-4979-B49F-DE52FAD750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21202696">
                  <a:off x="1306408" y="3380228"/>
                  <a:ext cx="925876" cy="244475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Inst [20:16]</a:t>
                  </a:r>
                </a:p>
              </p:txBody>
            </p:sp>
            <p:sp>
              <p:nvSpPr>
                <p:cNvPr id="44" name="Text Box 324">
                  <a:extLst>
                    <a:ext uri="{FF2B5EF4-FFF2-40B4-BE49-F238E27FC236}">
                      <a16:creationId xmlns:a16="http://schemas.microsoft.com/office/drawing/2014/main" id="{7D9AD96A-D0C9-4724-A07E-51DF008850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83924" y="4400548"/>
                  <a:ext cx="925876" cy="244475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Inst [15:11]</a:t>
                  </a:r>
                </a:p>
              </p:txBody>
            </p:sp>
            <p:sp>
              <p:nvSpPr>
                <p:cNvPr id="45" name="Rounded Rectangle 38">
                  <a:extLst>
                    <a:ext uri="{FF2B5EF4-FFF2-40B4-BE49-F238E27FC236}">
                      <a16:creationId xmlns:a16="http://schemas.microsoft.com/office/drawing/2014/main" id="{600C0111-0025-4596-A17C-5421C84C4F76}"/>
                    </a:ext>
                  </a:extLst>
                </p:cNvPr>
                <p:cNvSpPr/>
                <p:nvPr/>
              </p:nvSpPr>
              <p:spPr>
                <a:xfrm>
                  <a:off x="2250328" y="3886200"/>
                  <a:ext cx="264143" cy="9144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MUX</a:t>
                  </a:r>
                  <a:endParaRPr lang="en-SG" sz="16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6" name="Shape 39">
                  <a:extLst>
                    <a:ext uri="{FF2B5EF4-FFF2-40B4-BE49-F238E27FC236}">
                      <a16:creationId xmlns:a16="http://schemas.microsoft.com/office/drawing/2014/main" id="{A4A89A1B-4238-4962-999E-F0E4A1F0FAB1}"/>
                    </a:ext>
                  </a:extLst>
                </p:cNvPr>
                <p:cNvCxnSpPr>
                  <a:stCxn id="43" idx="2"/>
                  <a:endCxn id="45" idx="1"/>
                </p:cNvCxnSpPr>
                <p:nvPr/>
              </p:nvCxnSpPr>
              <p:spPr>
                <a:xfrm rot="16200000" flipH="1">
                  <a:off x="1657129" y="3750201"/>
                  <a:ext cx="719512" cy="466886"/>
                </a:xfrm>
                <a:prstGeom prst="bentConnector2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A694AB1-D239-43AA-A49B-01E5617F9BE7}"/>
                    </a:ext>
                  </a:extLst>
                </p:cNvPr>
                <p:cNvCxnSpPr>
                  <a:stCxn id="45" idx="3"/>
                  <a:endCxn id="78" idx="0"/>
                </p:cNvCxnSpPr>
                <p:nvPr/>
              </p:nvCxnSpPr>
              <p:spPr>
                <a:xfrm flipV="1">
                  <a:off x="2514471" y="3962399"/>
                  <a:ext cx="112001" cy="38100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 Box 319">
                  <a:extLst>
                    <a:ext uri="{FF2B5EF4-FFF2-40B4-BE49-F238E27FC236}">
                      <a16:creationId xmlns:a16="http://schemas.microsoft.com/office/drawing/2014/main" id="{3F050189-4F26-4084-8656-6498AABC03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02484" y="5029200"/>
                  <a:ext cx="829073" cy="307777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RegDst</a:t>
                  </a:r>
                  <a:endParaRPr lang="en-US" sz="14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9" name="Line 16">
                  <a:extLst>
                    <a:ext uri="{FF2B5EF4-FFF2-40B4-BE49-F238E27FC236}">
                      <a16:creationId xmlns:a16="http://schemas.microsoft.com/office/drawing/2014/main" id="{64885D69-4702-435F-8EF9-7BED23FBB3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2400" y="4800600"/>
                  <a:ext cx="0" cy="268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50" name="Straight Connector 53">
                  <a:extLst>
                    <a:ext uri="{FF2B5EF4-FFF2-40B4-BE49-F238E27FC236}">
                      <a16:creationId xmlns:a16="http://schemas.microsoft.com/office/drawing/2014/main" id="{1774CFAB-B65B-41DA-B222-1A13C90CCFD5}"/>
                    </a:ext>
                  </a:extLst>
                </p:cNvPr>
                <p:cNvCxnSpPr>
                  <a:stCxn id="96" idx="6"/>
                  <a:endCxn id="52" idx="1"/>
                </p:cNvCxnSpPr>
                <p:nvPr/>
              </p:nvCxnSpPr>
              <p:spPr>
                <a:xfrm flipV="1">
                  <a:off x="4171389" y="4495800"/>
                  <a:ext cx="787951" cy="1028700"/>
                </a:xfrm>
                <a:prstGeom prst="bentConnector3">
                  <a:avLst>
                    <a:gd name="adj1" fmla="val 50000"/>
                  </a:avLst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 Box 324">
                  <a:extLst>
                    <a:ext uri="{FF2B5EF4-FFF2-40B4-BE49-F238E27FC236}">
                      <a16:creationId xmlns:a16="http://schemas.microsoft.com/office/drawing/2014/main" id="{D54D2254-6FBF-4307-9518-8EAA5E7960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8978" y="5334000"/>
                  <a:ext cx="854622" cy="246221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Inst [15:0]</a:t>
                  </a:r>
                </a:p>
              </p:txBody>
            </p:sp>
            <p:sp>
              <p:nvSpPr>
                <p:cNvPr id="52" name="Rounded Rectangle 45">
                  <a:extLst>
                    <a:ext uri="{FF2B5EF4-FFF2-40B4-BE49-F238E27FC236}">
                      <a16:creationId xmlns:a16="http://schemas.microsoft.com/office/drawing/2014/main" id="{68841C0E-55A6-4D26-8D47-ABB990DAB7DB}"/>
                    </a:ext>
                  </a:extLst>
                </p:cNvPr>
                <p:cNvSpPr/>
                <p:nvPr/>
              </p:nvSpPr>
              <p:spPr>
                <a:xfrm>
                  <a:off x="4959340" y="4038600"/>
                  <a:ext cx="264143" cy="9144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MUX</a:t>
                  </a:r>
                  <a:endParaRPr lang="en-SG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Text Box 319">
                  <a:extLst>
                    <a:ext uri="{FF2B5EF4-FFF2-40B4-BE49-F238E27FC236}">
                      <a16:creationId xmlns:a16="http://schemas.microsoft.com/office/drawing/2014/main" id="{8017EC72-2DD3-4FD7-8BC9-E0BEAD99CF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11492" y="5181600"/>
                  <a:ext cx="829073" cy="307777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ALUSrc</a:t>
                  </a:r>
                  <a:endParaRPr lang="en-US" sz="14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54" name="Line 16">
                  <a:extLst>
                    <a:ext uri="{FF2B5EF4-FFF2-40B4-BE49-F238E27FC236}">
                      <a16:creationId xmlns:a16="http://schemas.microsoft.com/office/drawing/2014/main" id="{4D05D116-30C5-4F78-8A8F-7F55304628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91411" y="4953000"/>
                  <a:ext cx="0" cy="268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1D81B0FD-FAF2-4741-9CC5-89BA6DA3B496}"/>
                    </a:ext>
                  </a:extLst>
                </p:cNvPr>
                <p:cNvCxnSpPr/>
                <p:nvPr/>
              </p:nvCxnSpPr>
              <p:spPr>
                <a:xfrm>
                  <a:off x="1259793" y="5562600"/>
                  <a:ext cx="2047106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Line 28">
                  <a:extLst>
                    <a:ext uri="{FF2B5EF4-FFF2-40B4-BE49-F238E27FC236}">
                      <a16:creationId xmlns:a16="http://schemas.microsoft.com/office/drawing/2014/main" id="{768F1BCE-E0D2-4A0D-B09E-DBB34118C8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23483" y="4495800"/>
                  <a:ext cx="33911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AACB5680-69CD-4D13-B6A3-279DAE229418}"/>
                    </a:ext>
                  </a:extLst>
                </p:cNvPr>
                <p:cNvGrpSpPr/>
                <p:nvPr/>
              </p:nvGrpSpPr>
              <p:grpSpPr>
                <a:xfrm>
                  <a:off x="2560437" y="2895600"/>
                  <a:ext cx="1717186" cy="2158802"/>
                  <a:chOff x="2778614" y="2895600"/>
                  <a:chExt cx="1717186" cy="2158802"/>
                </a:xfrm>
              </p:grpSpPr>
              <p:sp>
                <p:nvSpPr>
                  <p:cNvPr id="76" name="Line 24">
                    <a:extLst>
                      <a:ext uri="{FF2B5EF4-FFF2-40B4-BE49-F238E27FC236}">
                        <a16:creationId xmlns:a16="http://schemas.microsoft.com/office/drawing/2014/main" id="{3B6BFE3A-1FA2-4C44-BC24-EDECFFD85A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78614" y="3124200"/>
                    <a:ext cx="543419" cy="127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squar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7" name="Line 25">
                    <a:extLst>
                      <a:ext uri="{FF2B5EF4-FFF2-40B4-BE49-F238E27FC236}">
                        <a16:creationId xmlns:a16="http://schemas.microsoft.com/office/drawing/2014/main" id="{C34CCEBF-7D07-4A8F-A05B-9ADA1DC9AD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78614" y="3505200"/>
                    <a:ext cx="543419" cy="158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squar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8" name="Line 26">
                    <a:extLst>
                      <a:ext uri="{FF2B5EF4-FFF2-40B4-BE49-F238E27FC236}">
                        <a16:creationId xmlns:a16="http://schemas.microsoft.com/office/drawing/2014/main" id="{CD956F9D-B07A-43BE-AFC2-F82CD6D22D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4649" y="3954462"/>
                    <a:ext cx="477383" cy="79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squar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" name="Line 27">
                    <a:extLst>
                      <a:ext uri="{FF2B5EF4-FFF2-40B4-BE49-F238E27FC236}">
                        <a16:creationId xmlns:a16="http://schemas.microsoft.com/office/drawing/2014/main" id="{979B95FF-5D00-4C3D-9916-5D9FD9263B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8673" y="4411663"/>
                    <a:ext cx="43336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0" name="Line 16">
                    <a:extLst>
                      <a:ext uri="{FF2B5EF4-FFF2-40B4-BE49-F238E27FC236}">
                        <a16:creationId xmlns:a16="http://schemas.microsoft.com/office/drawing/2014/main" id="{B535CF84-AE51-4BBC-B3B5-58C48E48E9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67021" y="4495800"/>
                    <a:ext cx="0" cy="26828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" name="Rectangle 15">
                    <a:extLst>
                      <a:ext uri="{FF2B5EF4-FFF2-40B4-BE49-F238E27FC236}">
                        <a16:creationId xmlns:a16="http://schemas.microsoft.com/office/drawing/2014/main" id="{18356603-9A38-4759-A36D-2B0B28A985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11216" y="2895601"/>
                    <a:ext cx="1129733" cy="1676400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square" anchor="ctr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" name="Text Box 17">
                    <a:extLst>
                      <a:ext uri="{FF2B5EF4-FFF2-40B4-BE49-F238E27FC236}">
                        <a16:creationId xmlns:a16="http://schemas.microsoft.com/office/drawing/2014/main" id="{DA25E1A9-C21D-420A-86BE-9C78646980B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76600" y="3030379"/>
                    <a:ext cx="364203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RR1</a:t>
                    </a:r>
                  </a:p>
                </p:txBody>
              </p:sp>
              <p:sp>
                <p:nvSpPr>
                  <p:cNvPr id="83" name="Text Box 18">
                    <a:extLst>
                      <a:ext uri="{FF2B5EF4-FFF2-40B4-BE49-F238E27FC236}">
                        <a16:creationId xmlns:a16="http://schemas.microsoft.com/office/drawing/2014/main" id="{4D5B73A4-BDEC-4986-83DD-A5C75EAB3F3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76600" y="3411379"/>
                    <a:ext cx="364203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RR2</a:t>
                    </a:r>
                  </a:p>
                </p:txBody>
              </p:sp>
              <p:sp>
                <p:nvSpPr>
                  <p:cNvPr id="84" name="Text Box 19">
                    <a:extLst>
                      <a:ext uri="{FF2B5EF4-FFF2-40B4-BE49-F238E27FC236}">
                        <a16:creationId xmlns:a16="http://schemas.microsoft.com/office/drawing/2014/main" id="{5895A931-C6E6-466F-928B-97E1D273C03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76600" y="3810000"/>
                    <a:ext cx="327563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WR</a:t>
                    </a:r>
                  </a:p>
                </p:txBody>
              </p:sp>
              <p:sp>
                <p:nvSpPr>
                  <p:cNvPr id="85" name="Text Box 20">
                    <a:extLst>
                      <a:ext uri="{FF2B5EF4-FFF2-40B4-BE49-F238E27FC236}">
                        <a16:creationId xmlns:a16="http://schemas.microsoft.com/office/drawing/2014/main" id="{A3FCF38A-A2B5-4A70-9FFD-207DBB2803D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76600" y="4325779"/>
                    <a:ext cx="331226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WD</a:t>
                    </a:r>
                  </a:p>
                </p:txBody>
              </p:sp>
              <p:sp>
                <p:nvSpPr>
                  <p:cNvPr id="86" name="Text Box 21">
                    <a:extLst>
                      <a:ext uri="{FF2B5EF4-FFF2-40B4-BE49-F238E27FC236}">
                        <a16:creationId xmlns:a16="http://schemas.microsoft.com/office/drawing/2014/main" id="{48687D04-1BFE-42B3-A55D-2F86C1E9795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7934" y="3048000"/>
                    <a:ext cx="367866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000" b="1" dirty="0">
                        <a:latin typeface="Verdana" pitchFamily="34" charset="0"/>
                      </a:rPr>
                      <a:t>RD1</a:t>
                    </a:r>
                  </a:p>
                </p:txBody>
              </p:sp>
              <p:sp>
                <p:nvSpPr>
                  <p:cNvPr id="87" name="Text Box 22">
                    <a:extLst>
                      <a:ext uri="{FF2B5EF4-FFF2-40B4-BE49-F238E27FC236}">
                        <a16:creationId xmlns:a16="http://schemas.microsoft.com/office/drawing/2014/main" id="{2F7BE83F-6184-45DC-A022-471B65CB68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7934" y="4097179"/>
                    <a:ext cx="367866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000" b="1" dirty="0">
                        <a:latin typeface="Verdana" pitchFamily="34" charset="0"/>
                      </a:rPr>
                      <a:t>RD2</a:t>
                    </a:r>
                  </a:p>
                </p:txBody>
              </p:sp>
              <p:sp>
                <p:nvSpPr>
                  <p:cNvPr id="88" name="Text Box 36">
                    <a:extLst>
                      <a:ext uri="{FF2B5EF4-FFF2-40B4-BE49-F238E27FC236}">
                        <a16:creationId xmlns:a16="http://schemas.microsoft.com/office/drawing/2014/main" id="{B3089F45-E756-4CD6-9166-68D466E6B9C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1389" y="3581857"/>
                    <a:ext cx="909223" cy="46166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Register</a:t>
                    </a:r>
                  </a:p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File</a:t>
                    </a:r>
                  </a:p>
                </p:txBody>
              </p:sp>
              <p:sp>
                <p:nvSpPr>
                  <p:cNvPr id="89" name="Line 37">
                    <a:extLst>
                      <a:ext uri="{FF2B5EF4-FFF2-40B4-BE49-F238E27FC236}">
                        <a16:creationId xmlns:a16="http://schemas.microsoft.com/office/drawing/2014/main" id="{4E4B6FF2-D04C-4C67-B55A-DEED9E8595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89103" y="3051175"/>
                    <a:ext cx="100430" cy="1698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" name="Line 38">
                    <a:extLst>
                      <a:ext uri="{FF2B5EF4-FFF2-40B4-BE49-F238E27FC236}">
                        <a16:creationId xmlns:a16="http://schemas.microsoft.com/office/drawing/2014/main" id="{2AB90CE2-5DE7-4EE7-880F-3DB808EED6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89103" y="3435350"/>
                    <a:ext cx="100430" cy="1698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1" name="Line 39">
                    <a:extLst>
                      <a:ext uri="{FF2B5EF4-FFF2-40B4-BE49-F238E27FC236}">
                        <a16:creationId xmlns:a16="http://schemas.microsoft.com/office/drawing/2014/main" id="{BF0A133E-669E-4EFD-A040-DDC53384255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89103" y="3868738"/>
                    <a:ext cx="100430" cy="1698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" name="Text Box 40">
                    <a:extLst>
                      <a:ext uri="{FF2B5EF4-FFF2-40B4-BE49-F238E27FC236}">
                        <a16:creationId xmlns:a16="http://schemas.microsoft.com/office/drawing/2014/main" id="{F1FF404A-4ED5-4BB0-AB8D-F05521CE21A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95552" y="2895600"/>
                    <a:ext cx="238004" cy="2444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93" name="Text Box 41">
                    <a:extLst>
                      <a:ext uri="{FF2B5EF4-FFF2-40B4-BE49-F238E27FC236}">
                        <a16:creationId xmlns:a16="http://schemas.microsoft.com/office/drawing/2014/main" id="{6D08D70D-A051-432F-83B8-872EDF00336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69413" y="3295650"/>
                    <a:ext cx="238004" cy="2444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94" name="Text Box 42">
                    <a:extLst>
                      <a:ext uri="{FF2B5EF4-FFF2-40B4-BE49-F238E27FC236}">
                        <a16:creationId xmlns:a16="http://schemas.microsoft.com/office/drawing/2014/main" id="{827E4B54-681F-4EED-80DB-1C286E54677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69413" y="3752850"/>
                    <a:ext cx="238004" cy="2444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95" name="Text Box 23">
                    <a:extLst>
                      <a:ext uri="{FF2B5EF4-FFF2-40B4-BE49-F238E27FC236}">
                        <a16:creationId xmlns:a16="http://schemas.microsoft.com/office/drawing/2014/main" id="{83037EB5-76CD-42FE-895F-02250824AD9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28344" y="4746625"/>
                    <a:ext cx="904633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400" b="1" dirty="0" err="1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RegWrite</a:t>
                    </a:r>
                    <a:endParaRPr lang="en-US" sz="14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</p:grp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35A789E3-2E5F-4F42-A027-F40866EAC48D}"/>
                    </a:ext>
                  </a:extLst>
                </p:cNvPr>
                <p:cNvSpPr/>
                <p:nvPr/>
              </p:nvSpPr>
              <p:spPr>
                <a:xfrm>
                  <a:off x="3028390" y="5257800"/>
                  <a:ext cx="1142999" cy="5334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Sign Extend</a:t>
                  </a:r>
                  <a:endParaRPr lang="en-SG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Line 39">
                  <a:extLst>
                    <a:ext uri="{FF2B5EF4-FFF2-40B4-BE49-F238E27FC236}">
                      <a16:creationId xmlns:a16="http://schemas.microsoft.com/office/drawing/2014/main" id="{472B1E4C-0E07-408B-B3EE-625D509A38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36352" y="5468937"/>
                  <a:ext cx="100430" cy="16986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Text Box 42">
                  <a:extLst>
                    <a:ext uri="{FF2B5EF4-FFF2-40B4-BE49-F238E27FC236}">
                      <a16:creationId xmlns:a16="http://schemas.microsoft.com/office/drawing/2014/main" id="{149D9465-8F7A-4024-B7EC-ECFEED6341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32442" y="5353049"/>
                  <a:ext cx="318399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16</a:t>
                  </a:r>
                </a:p>
              </p:txBody>
            </p:sp>
            <p:sp>
              <p:nvSpPr>
                <p:cNvPr id="99" name="Text Box 42">
                  <a:extLst>
                    <a:ext uri="{FF2B5EF4-FFF2-40B4-BE49-F238E27FC236}">
                      <a16:creationId xmlns:a16="http://schemas.microsoft.com/office/drawing/2014/main" id="{FE6321BB-B15A-4782-AA76-F4F7D1CD41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77401" y="5334000"/>
                  <a:ext cx="318399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  <p:sp>
              <p:nvSpPr>
                <p:cNvPr id="100" name="Line 39">
                  <a:extLst>
                    <a:ext uri="{FF2B5EF4-FFF2-40B4-BE49-F238E27FC236}">
                      <a16:creationId xmlns:a16="http://schemas.microsoft.com/office/drawing/2014/main" id="{61B69CA8-9F74-4D0B-9030-983B84C151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91858" y="5435601"/>
                  <a:ext cx="100430" cy="16986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Line 32">
                  <a:extLst>
                    <a:ext uri="{FF2B5EF4-FFF2-40B4-BE49-F238E27FC236}">
                      <a16:creationId xmlns:a16="http://schemas.microsoft.com/office/drawing/2014/main" id="{F7263A67-3867-4B8B-8FE3-B0F9828F39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62600" y="3011489"/>
                  <a:ext cx="762000" cy="341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Line 34">
                  <a:extLst>
                    <a:ext uri="{FF2B5EF4-FFF2-40B4-BE49-F238E27FC236}">
                      <a16:creationId xmlns:a16="http://schemas.microsoft.com/office/drawing/2014/main" id="{B09A4A33-1652-4089-AF08-A819D2C742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62599" y="4267200"/>
                  <a:ext cx="762000" cy="3571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Line 35">
                  <a:extLst>
                    <a:ext uri="{FF2B5EF4-FFF2-40B4-BE49-F238E27FC236}">
                      <a16:creationId xmlns:a16="http://schemas.microsoft.com/office/drawing/2014/main" id="{F123A3D4-DBBF-4174-9751-F42DA42B90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563311" y="3971925"/>
                  <a:ext cx="0" cy="6524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Line 36">
                  <a:extLst>
                    <a:ext uri="{FF2B5EF4-FFF2-40B4-BE49-F238E27FC236}">
                      <a16:creationId xmlns:a16="http://schemas.microsoft.com/office/drawing/2014/main" id="{E0DB2F93-EEFA-4B16-BBAD-C0397D3BD5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563311" y="3779838"/>
                  <a:ext cx="153988" cy="1920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Line 37">
                  <a:extLst>
                    <a:ext uri="{FF2B5EF4-FFF2-40B4-BE49-F238E27FC236}">
                      <a16:creationId xmlns:a16="http://schemas.microsoft.com/office/drawing/2014/main" id="{99B3B31F-19F1-4DB3-96CB-318725AC75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62599" y="3549650"/>
                  <a:ext cx="153988" cy="2301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Line 38">
                  <a:extLst>
                    <a:ext uri="{FF2B5EF4-FFF2-40B4-BE49-F238E27FC236}">
                      <a16:creationId xmlns:a16="http://schemas.microsoft.com/office/drawing/2014/main" id="{B35BA425-A1B8-46CE-BF19-E1D3E6D54A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562599" y="3011488"/>
                  <a:ext cx="0" cy="5381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Line 41">
                  <a:extLst>
                    <a:ext uri="{FF2B5EF4-FFF2-40B4-BE49-F238E27FC236}">
                      <a16:creationId xmlns:a16="http://schemas.microsoft.com/office/drawing/2014/main" id="{24FAEA72-66EF-4060-94D9-CDC90EE86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11862" y="2667000"/>
                  <a:ext cx="0" cy="53657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solidFill>
                      <a:srgbClr val="660066"/>
                    </a:solidFill>
                  </a:endParaRPr>
                </a:p>
              </p:txBody>
            </p:sp>
            <p:sp>
              <p:nvSpPr>
                <p:cNvPr id="108" name="Text Box 44">
                  <a:extLst>
                    <a:ext uri="{FF2B5EF4-FFF2-40B4-BE49-F238E27FC236}">
                      <a16:creationId xmlns:a16="http://schemas.microsoft.com/office/drawing/2014/main" id="{52D85DB0-A146-4B51-8C52-88D45623AA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72706" y="3870325"/>
                  <a:ext cx="596900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ALU</a:t>
                  </a:r>
                </a:p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result</a:t>
                  </a:r>
                </a:p>
              </p:txBody>
            </p:sp>
            <p:sp>
              <p:nvSpPr>
                <p:cNvPr id="109" name="Text Box 45">
                  <a:extLst>
                    <a:ext uri="{FF2B5EF4-FFF2-40B4-BE49-F238E27FC236}">
                      <a16:creationId xmlns:a16="http://schemas.microsoft.com/office/drawing/2014/main" id="{CD424B6C-E1A4-4466-8A17-8B61FCA9C7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08106" y="3582988"/>
                  <a:ext cx="523875" cy="27463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ALU</a:t>
                  </a:r>
                </a:p>
              </p:txBody>
            </p:sp>
            <p:sp>
              <p:nvSpPr>
                <p:cNvPr id="110" name="Text Box 46">
                  <a:extLst>
                    <a:ext uri="{FF2B5EF4-FFF2-40B4-BE49-F238E27FC236}">
                      <a16:creationId xmlns:a16="http://schemas.microsoft.com/office/drawing/2014/main" id="{674D7F7D-6A80-41F5-8B85-3EB1647D25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84247" y="2421478"/>
                  <a:ext cx="1296988" cy="3079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ALUcontrol</a:t>
                  </a:r>
                  <a:endParaRPr lang="en-US" sz="14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11" name="Line 47">
                  <a:extLst>
                    <a:ext uri="{FF2B5EF4-FFF2-40B4-BE49-F238E27FC236}">
                      <a16:creationId xmlns:a16="http://schemas.microsoft.com/office/drawing/2014/main" id="{88C7625A-6E01-4E61-ADC0-4ECCF1C5A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5974" y="3051175"/>
                  <a:ext cx="230188" cy="777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solidFill>
                      <a:srgbClr val="660066"/>
                    </a:solidFill>
                  </a:endParaRPr>
                </a:p>
              </p:txBody>
            </p:sp>
            <p:sp>
              <p:nvSpPr>
                <p:cNvPr id="112" name="Text Box 48">
                  <a:extLst>
                    <a:ext uri="{FF2B5EF4-FFF2-40B4-BE49-F238E27FC236}">
                      <a16:creationId xmlns:a16="http://schemas.microsoft.com/office/drawing/2014/main" id="{EDA6A0F1-AA0A-411E-8C0B-4A502088CC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14999" y="2832100"/>
                  <a:ext cx="274638" cy="2444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>
                      <a:solidFill>
                        <a:srgbClr val="660066"/>
                      </a:solidFill>
                      <a:latin typeface="Verdana" pitchFamily="34" charset="0"/>
                    </a:rPr>
                    <a:t>4</a:t>
                  </a:r>
                </a:p>
              </p:txBody>
            </p:sp>
            <p:grpSp>
              <p:nvGrpSpPr>
                <p:cNvPr id="113" name="Group 13">
                  <a:extLst>
                    <a:ext uri="{FF2B5EF4-FFF2-40B4-BE49-F238E27FC236}">
                      <a16:creationId xmlns:a16="http://schemas.microsoft.com/office/drawing/2014/main" id="{28E5BD62-A78B-4725-90E7-D8F8153DA61D}"/>
                    </a:ext>
                  </a:extLst>
                </p:cNvPr>
                <p:cNvGrpSpPr/>
                <p:nvPr/>
              </p:nvGrpSpPr>
              <p:grpSpPr>
                <a:xfrm rot="5400000">
                  <a:off x="-876300" y="3848100"/>
                  <a:ext cx="4038600" cy="304800"/>
                  <a:chOff x="457200" y="3429000"/>
                  <a:chExt cx="8077200" cy="457200"/>
                </a:xfrm>
              </p:grpSpPr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B24442F3-F181-47FF-B36E-1890D297800F}"/>
                      </a:ext>
                    </a:extLst>
                  </p:cNvPr>
                  <p:cNvSpPr/>
                  <p:nvPr/>
                </p:nvSpPr>
                <p:spPr>
                  <a:xfrm>
                    <a:off x="457200" y="3429000"/>
                    <a:ext cx="15240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100011</a:t>
                    </a:r>
                    <a:endParaRPr lang="en-SG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C39569D7-6710-443D-9102-826E34404021}"/>
                      </a:ext>
                    </a:extLst>
                  </p:cNvPr>
                  <p:cNvSpPr/>
                  <p:nvPr/>
                </p:nvSpPr>
                <p:spPr>
                  <a:xfrm>
                    <a:off x="1981200" y="3429000"/>
                    <a:ext cx="1295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10110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B6F5FB75-949B-4304-B0A5-BB19B29AAA8B}"/>
                      </a:ext>
                    </a:extLst>
                  </p:cNvPr>
                  <p:cNvSpPr/>
                  <p:nvPr/>
                </p:nvSpPr>
                <p:spPr>
                  <a:xfrm>
                    <a:off x="3276600" y="3429000"/>
                    <a:ext cx="1295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10101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62A8C5EC-0FA8-4EAB-AE83-14707ECD246F}"/>
                      </a:ext>
                    </a:extLst>
                  </p:cNvPr>
                  <p:cNvSpPr/>
                  <p:nvPr/>
                </p:nvSpPr>
                <p:spPr>
                  <a:xfrm>
                    <a:off x="4572000" y="3429000"/>
                    <a:ext cx="3962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hangingPunct="0"/>
                    <a:r>
                      <a:rPr lang="en-US" sz="12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1111 1111 1100 1110</a:t>
                    </a:r>
                    <a:endParaRPr lang="en-US" sz="105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8A7EC883-B835-4FC0-9D2A-36FB5185CEA7}"/>
                    </a:ext>
                  </a:extLst>
                </p:cNvPr>
                <p:cNvGrpSpPr/>
                <p:nvPr/>
              </p:nvGrpSpPr>
              <p:grpSpPr>
                <a:xfrm>
                  <a:off x="6319324" y="3257490"/>
                  <a:ext cx="2138876" cy="2599879"/>
                  <a:chOff x="6319324" y="3257490"/>
                  <a:chExt cx="2138876" cy="2599879"/>
                </a:xfrm>
              </p:grpSpPr>
              <p:sp>
                <p:nvSpPr>
                  <p:cNvPr id="123" name="Line 60">
                    <a:extLst>
                      <a:ext uri="{FF2B5EF4-FFF2-40B4-BE49-F238E27FC236}">
                        <a16:creationId xmlns:a16="http://schemas.microsoft.com/office/drawing/2014/main" id="{D643A8C0-752C-4C6A-B510-25C115C175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354280" y="5275421"/>
                    <a:ext cx="0" cy="304800"/>
                  </a:xfrm>
                  <a:prstGeom prst="line">
                    <a:avLst/>
                  </a:prstGeom>
                  <a:noFill/>
                  <a:ln w="19050">
                    <a:solidFill>
                      <a:srgbClr val="7030A0"/>
                    </a:solidFill>
                    <a:round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Line 61">
                    <a:extLst>
                      <a:ext uri="{FF2B5EF4-FFF2-40B4-BE49-F238E27FC236}">
                        <a16:creationId xmlns:a16="http://schemas.microsoft.com/office/drawing/2014/main" id="{FEDF0AAE-FCA7-48D2-B3AC-2A400D3FE66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328263" y="3549650"/>
                    <a:ext cx="0" cy="304800"/>
                  </a:xfrm>
                  <a:prstGeom prst="line">
                    <a:avLst/>
                  </a:prstGeom>
                  <a:noFill/>
                  <a:ln w="19050">
                    <a:solidFill>
                      <a:srgbClr val="7030A0"/>
                    </a:solidFill>
                    <a:round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" name="Line 33">
                    <a:extLst>
                      <a:ext uri="{FF2B5EF4-FFF2-40B4-BE49-F238E27FC236}">
                        <a16:creationId xmlns:a16="http://schemas.microsoft.com/office/drawing/2014/main" id="{44BE9736-3641-45D2-AEEF-D842A2DCEF5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24599" y="3352800"/>
                    <a:ext cx="0" cy="9144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0" name="Rectangle 52">
                    <a:extLst>
                      <a:ext uri="{FF2B5EF4-FFF2-40B4-BE49-F238E27FC236}">
                        <a16:creationId xmlns:a16="http://schemas.microsoft.com/office/drawing/2014/main" id="{A92854CE-9B90-467D-A993-954A32F992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749143" y="3801534"/>
                    <a:ext cx="1175657" cy="1524000"/>
                  </a:xfrm>
                  <a:prstGeom prst="rect">
                    <a:avLst/>
                  </a:prstGeom>
                  <a:solidFill>
                    <a:srgbClr val="E2FFC5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" name="Text Box 56">
                    <a:extLst>
                      <a:ext uri="{FF2B5EF4-FFF2-40B4-BE49-F238E27FC236}">
                        <a16:creationId xmlns:a16="http://schemas.microsoft.com/office/drawing/2014/main" id="{789BEFB1-1C93-482A-B6A8-EB3AA31F0A8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79429" y="3933110"/>
                    <a:ext cx="806631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 dirty="0">
                        <a:latin typeface="Verdana" pitchFamily="34" charset="0"/>
                      </a:rPr>
                      <a:t> Address</a:t>
                    </a:r>
                  </a:p>
                </p:txBody>
              </p:sp>
              <p:sp>
                <p:nvSpPr>
                  <p:cNvPr id="122" name="Text Box 59">
                    <a:extLst>
                      <a:ext uri="{FF2B5EF4-FFF2-40B4-BE49-F238E27FC236}">
                        <a16:creationId xmlns:a16="http://schemas.microsoft.com/office/drawing/2014/main" id="{55522BA4-3272-4BCF-BE2A-0C6D21B86EA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26396" y="4949010"/>
                    <a:ext cx="577761" cy="3968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Write </a:t>
                    </a:r>
                  </a:p>
                  <a:p>
                    <a:r>
                      <a:rPr lang="en-US" sz="1000" b="1" dirty="0">
                        <a:latin typeface="Verdana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125" name="Text Box 62">
                    <a:extLst>
                      <a:ext uri="{FF2B5EF4-FFF2-40B4-BE49-F238E27FC236}">
                        <a16:creationId xmlns:a16="http://schemas.microsoft.com/office/drawing/2014/main" id="{9D939082-3B90-4016-B67E-CD00F0F27E8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49143" y="5549592"/>
                    <a:ext cx="116891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 err="1">
                        <a:solidFill>
                          <a:srgbClr val="660066"/>
                        </a:solidFill>
                        <a:latin typeface="Verdana" pitchFamily="34" charset="0"/>
                      </a:rPr>
                      <a:t>MemRead</a:t>
                    </a:r>
                    <a:endParaRPr lang="en-US" sz="1400" b="1" dirty="0">
                      <a:solidFill>
                        <a:srgbClr val="660066"/>
                      </a:solidFill>
                      <a:latin typeface="Verdana" pitchFamily="34" charset="0"/>
                    </a:endParaRPr>
                  </a:p>
                </p:txBody>
              </p:sp>
              <p:sp>
                <p:nvSpPr>
                  <p:cNvPr id="126" name="Text Box 63">
                    <a:extLst>
                      <a:ext uri="{FF2B5EF4-FFF2-40B4-BE49-F238E27FC236}">
                        <a16:creationId xmlns:a16="http://schemas.microsoft.com/office/drawing/2014/main" id="{A790A215-9AE0-437C-8B9A-CDECA99FA35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07800" y="3257490"/>
                    <a:ext cx="1217000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 err="1">
                        <a:solidFill>
                          <a:srgbClr val="660066"/>
                        </a:solidFill>
                        <a:latin typeface="Verdana" pitchFamily="34" charset="0"/>
                      </a:rPr>
                      <a:t>MemWrite</a:t>
                    </a:r>
                    <a:endParaRPr lang="en-US" sz="1400" b="1" dirty="0">
                      <a:solidFill>
                        <a:srgbClr val="660066"/>
                      </a:solidFill>
                      <a:latin typeface="Verdana" pitchFamily="34" charset="0"/>
                    </a:endParaRPr>
                  </a:p>
                </p:txBody>
              </p:sp>
              <p:cxnSp>
                <p:nvCxnSpPr>
                  <p:cNvPr id="127" name="Straight Arrow Connector 126">
                    <a:extLst>
                      <a:ext uri="{FF2B5EF4-FFF2-40B4-BE49-F238E27FC236}">
                        <a16:creationId xmlns:a16="http://schemas.microsoft.com/office/drawing/2014/main" id="{81955A20-50EB-4C93-882F-38319DDAB3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19324" y="4062031"/>
                    <a:ext cx="436565" cy="4208"/>
                  </a:xfrm>
                  <a:prstGeom prst="straightConnector1">
                    <a:avLst/>
                  </a:prstGeom>
                  <a:ln w="222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Line 53">
                    <a:extLst>
                      <a:ext uri="{FF2B5EF4-FFF2-40B4-BE49-F238E27FC236}">
                        <a16:creationId xmlns:a16="http://schemas.microsoft.com/office/drawing/2014/main" id="{533460CE-8187-4C7A-91A4-33C1A95577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29154" y="4962525"/>
                    <a:ext cx="529046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C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Text Box 55">
                    <a:extLst>
                      <a:ext uri="{FF2B5EF4-FFF2-40B4-BE49-F238E27FC236}">
                        <a16:creationId xmlns:a16="http://schemas.microsoft.com/office/drawing/2014/main" id="{41ACF50F-E47F-417B-B8FD-EFF5B2E8274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07181" y="4191000"/>
                    <a:ext cx="878767" cy="46166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Data</a:t>
                    </a:r>
                  </a:p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Memory</a:t>
                    </a:r>
                  </a:p>
                </p:txBody>
              </p:sp>
              <p:sp>
                <p:nvSpPr>
                  <p:cNvPr id="130" name="Text Box 57">
                    <a:extLst>
                      <a:ext uri="{FF2B5EF4-FFF2-40B4-BE49-F238E27FC236}">
                        <a16:creationId xmlns:a16="http://schemas.microsoft.com/office/drawing/2014/main" id="{1D607E04-8E1D-43D4-9AD3-704394E59AF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58891" y="4708525"/>
                    <a:ext cx="450669" cy="3968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Read </a:t>
                    </a:r>
                  </a:p>
                  <a:p>
                    <a:r>
                      <a:rPr lang="en-US" sz="1000" b="1" dirty="0">
                        <a:latin typeface="Verdana" pitchFamily="34" charset="0"/>
                      </a:rPr>
                      <a:t>Data</a:t>
                    </a:r>
                  </a:p>
                </p:txBody>
              </p:sp>
            </p:grp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70414EB-F614-4EDC-9F52-0E4244797291}"/>
                  </a:ext>
                </a:extLst>
              </p:cNvPr>
              <p:cNvGrpSpPr/>
              <p:nvPr/>
            </p:nvGrpSpPr>
            <p:grpSpPr>
              <a:xfrm>
                <a:off x="4412160" y="3972054"/>
                <a:ext cx="318399" cy="271464"/>
                <a:chOff x="4329801" y="5486400"/>
                <a:chExt cx="318399" cy="271464"/>
              </a:xfrm>
            </p:grpSpPr>
            <p:sp>
              <p:nvSpPr>
                <p:cNvPr id="132" name="Text Box 42">
                  <a:extLst>
                    <a:ext uri="{FF2B5EF4-FFF2-40B4-BE49-F238E27FC236}">
                      <a16:creationId xmlns:a16="http://schemas.microsoft.com/office/drawing/2014/main" id="{D2F504EC-C20C-4F13-A831-AE67490F0E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9801" y="5486400"/>
                  <a:ext cx="318399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  <p:sp>
              <p:nvSpPr>
                <p:cNvPr id="133" name="Line 39">
                  <a:extLst>
                    <a:ext uri="{FF2B5EF4-FFF2-40B4-BE49-F238E27FC236}">
                      <a16:creationId xmlns:a16="http://schemas.microsoft.com/office/drawing/2014/main" id="{C57BA225-C381-4F4A-A5F3-73234EED0A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44258" y="5588001"/>
                  <a:ext cx="100430" cy="16986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6" name="Text Box 42">
                <a:extLst>
                  <a:ext uri="{FF2B5EF4-FFF2-40B4-BE49-F238E27FC236}">
                    <a16:creationId xmlns:a16="http://schemas.microsoft.com/office/drawing/2014/main" id="{7C9DA62C-A11A-48DF-8B99-696DE5301A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46106" y="3860720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137" name="Line 39">
                <a:extLst>
                  <a:ext uri="{FF2B5EF4-FFF2-40B4-BE49-F238E27FC236}">
                    <a16:creationId xmlns:a16="http://schemas.microsoft.com/office/drawing/2014/main" id="{9DF49499-CF0F-4F40-96A4-9E1EBB50B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60563" y="3962321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Text Box 42">
                <a:extLst>
                  <a:ext uri="{FF2B5EF4-FFF2-40B4-BE49-F238E27FC236}">
                    <a16:creationId xmlns:a16="http://schemas.microsoft.com/office/drawing/2014/main" id="{27F26E47-AAD2-4738-8804-0241DB0174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6680" y="4746625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139" name="Line 39">
                <a:extLst>
                  <a:ext uri="{FF2B5EF4-FFF2-40B4-BE49-F238E27FC236}">
                    <a16:creationId xmlns:a16="http://schemas.microsoft.com/office/drawing/2014/main" id="{75032E87-8274-4C9B-B15E-79C5C10BD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191137" y="4848226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2" name="Text Box 42">
              <a:extLst>
                <a:ext uri="{FF2B5EF4-FFF2-40B4-BE49-F238E27FC236}">
                  <a16:creationId xmlns:a16="http://schemas.microsoft.com/office/drawing/2014/main" id="{82890C49-B079-45A2-9385-D8E45DF0D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8735" y="2995997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143" name="Line 39">
              <a:extLst>
                <a:ext uri="{FF2B5EF4-FFF2-40B4-BE49-F238E27FC236}">
                  <a16:creationId xmlns:a16="http://schemas.microsoft.com/office/drawing/2014/main" id="{D13DB7F6-A03A-4046-A3FE-75F5481CDF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73192" y="3097598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294147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Memory Stage: </a:t>
            </a:r>
            <a:r>
              <a:rPr lang="en-SG" sz="3600" b="1" dirty="0">
                <a:solidFill>
                  <a:srgbClr val="0000FF"/>
                </a:solidFill>
              </a:rPr>
              <a:t>Store Instruction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91E59EB6-A1EC-476F-A449-1FFA8D4A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AAF64FCC-46E0-4E42-A799-2AF581823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17" y="1205708"/>
            <a:ext cx="8229600" cy="609599"/>
          </a:xfrm>
        </p:spPr>
        <p:txBody>
          <a:bodyPr>
            <a:normAutofit/>
          </a:bodyPr>
          <a:lstStyle/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Need </a:t>
            </a:r>
            <a:r>
              <a:rPr lang="en-US" sz="2200" b="1" i="1" dirty="0"/>
              <a:t>Read Data 2 </a:t>
            </a:r>
            <a:r>
              <a:rPr lang="en-US" sz="2200" dirty="0"/>
              <a:t>(from Decode stage) as the </a:t>
            </a:r>
            <a:r>
              <a:rPr lang="en-US" sz="2200" b="1" i="1" dirty="0"/>
              <a:t>Write Data</a:t>
            </a:r>
            <a:endParaRPr lang="en-SG" sz="2200" dirty="0"/>
          </a:p>
        </p:txBody>
      </p:sp>
      <p:sp>
        <p:nvSpPr>
          <p:cNvPr id="131" name="Snip Single Corner Rectangle 98">
            <a:extLst>
              <a:ext uri="{FF2B5EF4-FFF2-40B4-BE49-F238E27FC236}">
                <a16:creationId xmlns:a16="http://schemas.microsoft.com/office/drawing/2014/main" id="{8218882C-18A5-4FB5-B7BF-3A4557561C02}"/>
              </a:ext>
            </a:extLst>
          </p:cNvPr>
          <p:cNvSpPr/>
          <p:nvPr/>
        </p:nvSpPr>
        <p:spPr>
          <a:xfrm>
            <a:off x="2499006" y="1612901"/>
            <a:ext cx="4038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8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-50(</a:t>
            </a:r>
            <a:r>
              <a:rPr lang="en-US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F5F3E0-0A51-4FCD-9372-6F18B9D16D4A}"/>
              </a:ext>
            </a:extLst>
          </p:cNvPr>
          <p:cNvGrpSpPr/>
          <p:nvPr/>
        </p:nvGrpSpPr>
        <p:grpSpPr>
          <a:xfrm>
            <a:off x="533400" y="1981200"/>
            <a:ext cx="7924800" cy="4114800"/>
            <a:chOff x="533400" y="1981200"/>
            <a:chExt cx="7924800" cy="41148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7BF7199-2F28-4B18-A000-41DC3103498C}"/>
                </a:ext>
              </a:extLst>
            </p:cNvPr>
            <p:cNvGrpSpPr/>
            <p:nvPr/>
          </p:nvGrpSpPr>
          <p:grpSpPr>
            <a:xfrm>
              <a:off x="533400" y="1981200"/>
              <a:ext cx="7924800" cy="4114800"/>
              <a:chOff x="533400" y="1981200"/>
              <a:chExt cx="7924800" cy="4114800"/>
            </a:xfrm>
          </p:grpSpPr>
          <p:grpSp>
            <p:nvGrpSpPr>
              <p:cNvPr id="140" name="Group 107">
                <a:extLst>
                  <a:ext uri="{FF2B5EF4-FFF2-40B4-BE49-F238E27FC236}">
                    <a16:creationId xmlns:a16="http://schemas.microsoft.com/office/drawing/2014/main" id="{C775257A-A76B-4ECB-9AED-E126E8E70180}"/>
                  </a:ext>
                </a:extLst>
              </p:cNvPr>
              <p:cNvGrpSpPr/>
              <p:nvPr/>
            </p:nvGrpSpPr>
            <p:grpSpPr>
              <a:xfrm>
                <a:off x="533400" y="1981200"/>
                <a:ext cx="726391" cy="4114800"/>
                <a:chOff x="533400" y="1981200"/>
                <a:chExt cx="726391" cy="4114800"/>
              </a:xfrm>
            </p:grpSpPr>
            <p:grpSp>
              <p:nvGrpSpPr>
                <p:cNvPr id="141" name="Group 13">
                  <a:extLst>
                    <a:ext uri="{FF2B5EF4-FFF2-40B4-BE49-F238E27FC236}">
                      <a16:creationId xmlns:a16="http://schemas.microsoft.com/office/drawing/2014/main" id="{9413D5C3-F437-421C-BDDD-A57EA1D50048}"/>
                    </a:ext>
                  </a:extLst>
                </p:cNvPr>
                <p:cNvGrpSpPr/>
                <p:nvPr/>
              </p:nvGrpSpPr>
              <p:grpSpPr>
                <a:xfrm rot="5400000">
                  <a:off x="-891583" y="3868426"/>
                  <a:ext cx="4038600" cy="264149"/>
                  <a:chOff x="457200" y="3428991"/>
                  <a:chExt cx="8077198" cy="457209"/>
                </a:xfrm>
              </p:grpSpPr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0F7AD0B0-8AD8-47FF-A149-A8C52FA17F66}"/>
                      </a:ext>
                    </a:extLst>
                  </p:cNvPr>
                  <p:cNvSpPr/>
                  <p:nvPr/>
                </p:nvSpPr>
                <p:spPr>
                  <a:xfrm>
                    <a:off x="457200" y="3428996"/>
                    <a:ext cx="1524000" cy="4571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000100</a:t>
                    </a:r>
                    <a:endParaRPr lang="en-SG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8D1FE34-B8CE-4072-8721-907A1D473B5F}"/>
                      </a:ext>
                    </a:extLst>
                  </p:cNvPr>
                  <p:cNvSpPr/>
                  <p:nvPr/>
                </p:nvSpPr>
                <p:spPr>
                  <a:xfrm>
                    <a:off x="1981200" y="3429000"/>
                    <a:ext cx="1295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01001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708EB5ED-4BD4-4E76-948F-03857D6AA921}"/>
                      </a:ext>
                    </a:extLst>
                  </p:cNvPr>
                  <p:cNvSpPr/>
                  <p:nvPr/>
                </p:nvSpPr>
                <p:spPr>
                  <a:xfrm>
                    <a:off x="3276600" y="3429000"/>
                    <a:ext cx="1295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00000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31E835F8-5B60-47C5-9C8A-0384B2C451C2}"/>
                      </a:ext>
                    </a:extLst>
                  </p:cNvPr>
                  <p:cNvSpPr/>
                  <p:nvPr/>
                </p:nvSpPr>
                <p:spPr>
                  <a:xfrm>
                    <a:off x="4572000" y="3428991"/>
                    <a:ext cx="3962398" cy="4571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hangingPunct="0"/>
                    <a:r>
                      <a:rPr lang="en-US" sz="12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0000 0000 0000 0011</a:t>
                    </a:r>
                    <a:endParaRPr lang="en-US" sz="105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22D4A4BA-1DF0-48C2-9693-49A077B6488D}"/>
                    </a:ext>
                  </a:extLst>
                </p:cNvPr>
                <p:cNvSpPr/>
                <p:nvPr/>
              </p:nvSpPr>
              <p:spPr>
                <a:xfrm rot="5400000">
                  <a:off x="-264175" y="4836175"/>
                  <a:ext cx="2057400" cy="462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Immediate</a:t>
                  </a:r>
                </a:p>
                <a:p>
                  <a:pPr algn="ctr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15:0</a:t>
                  </a:r>
                  <a:endParaRPr lang="en-SG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grpSp>
              <p:nvGrpSpPr>
                <p:cNvPr id="143" name="Group 56">
                  <a:extLst>
                    <a:ext uri="{FF2B5EF4-FFF2-40B4-BE49-F238E27FC236}">
                      <a16:creationId xmlns:a16="http://schemas.microsoft.com/office/drawing/2014/main" id="{6A44A0BC-4198-4361-A14E-BE9A04DE8B6F}"/>
                    </a:ext>
                  </a:extLst>
                </p:cNvPr>
                <p:cNvGrpSpPr/>
                <p:nvPr/>
              </p:nvGrpSpPr>
              <p:grpSpPr>
                <a:xfrm rot="5400000">
                  <a:off x="-231157" y="2811793"/>
                  <a:ext cx="2057400" cy="396214"/>
                  <a:chOff x="457200" y="3429000"/>
                  <a:chExt cx="4114800" cy="457200"/>
                </a:xfrm>
                <a:noFill/>
              </p:grpSpPr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3BA9B891-B23F-41A4-82C2-957B62BCA99F}"/>
                      </a:ext>
                    </a:extLst>
                  </p:cNvPr>
                  <p:cNvSpPr/>
                  <p:nvPr/>
                </p:nvSpPr>
                <p:spPr>
                  <a:xfrm>
                    <a:off x="457200" y="3429000"/>
                    <a:ext cx="1524000" cy="45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err="1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opcode</a:t>
                    </a:r>
                    <a:endParaRPr lang="en-US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  <a:p>
                    <a:pPr algn="ctr"/>
                    <a:r>
                      <a:rPr lang="en-US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31:26</a:t>
                    </a:r>
                    <a:endParaRPr lang="en-SG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77636583-4E4D-47A1-9DC6-68A945A20B5F}"/>
                      </a:ext>
                    </a:extLst>
                  </p:cNvPr>
                  <p:cNvSpPr/>
                  <p:nvPr/>
                </p:nvSpPr>
                <p:spPr>
                  <a:xfrm>
                    <a:off x="1981200" y="3429000"/>
                    <a:ext cx="1295400" cy="45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err="1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rs</a:t>
                    </a:r>
                    <a:endPara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25:21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85308BBD-B732-4E4A-83F0-E8946DA347DE}"/>
                      </a:ext>
                    </a:extLst>
                  </p:cNvPr>
                  <p:cNvSpPr/>
                  <p:nvPr/>
                </p:nvSpPr>
                <p:spPr>
                  <a:xfrm>
                    <a:off x="3276600" y="3429000"/>
                    <a:ext cx="1295400" cy="45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err="1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rt</a:t>
                    </a:r>
                    <a:endPara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20:16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</p:grpSp>
          </p:grpSp>
          <p:sp>
            <p:nvSpPr>
              <p:cNvPr id="151" name="Line 28">
                <a:extLst>
                  <a:ext uri="{FF2B5EF4-FFF2-40B4-BE49-F238E27FC236}">
                    <a16:creationId xmlns:a16="http://schemas.microsoft.com/office/drawing/2014/main" id="{88F8A3FC-DDBE-4189-9E66-E1B700521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91000" y="3200400"/>
                <a:ext cx="1371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2" name="Line 29">
                <a:extLst>
                  <a:ext uri="{FF2B5EF4-FFF2-40B4-BE49-F238E27FC236}">
                    <a16:creationId xmlns:a16="http://schemas.microsoft.com/office/drawing/2014/main" id="{33C42E97-D576-4007-BF4E-D03E3D824C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4191000"/>
                <a:ext cx="930002" cy="111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83481792-8578-4A94-9D92-69B05CEAAF55}"/>
                  </a:ext>
                </a:extLst>
              </p:cNvPr>
              <p:cNvCxnSpPr>
                <a:stCxn id="148" idx="0"/>
                <a:endCxn id="170" idx="0"/>
              </p:cNvCxnSpPr>
              <p:nvPr/>
            </p:nvCxnSpPr>
            <p:spPr>
              <a:xfrm>
                <a:off x="1259786" y="3067051"/>
                <a:ext cx="1300651" cy="571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51ED7BC-633F-4D13-9EF7-7BDB36E1D2A3}"/>
                  </a:ext>
                </a:extLst>
              </p:cNvPr>
              <p:cNvCxnSpPr>
                <a:stCxn id="149" idx="0"/>
                <a:endCxn id="171" idx="0"/>
              </p:cNvCxnSpPr>
              <p:nvPr/>
            </p:nvCxnSpPr>
            <p:spPr>
              <a:xfrm flipV="1">
                <a:off x="1259786" y="3505200"/>
                <a:ext cx="1300651" cy="2095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F1877027-EAD8-475F-9E08-BE046BC47E9C}"/>
                  </a:ext>
                </a:extLst>
              </p:cNvPr>
              <p:cNvCxnSpPr/>
              <p:nvPr/>
            </p:nvCxnSpPr>
            <p:spPr>
              <a:xfrm flipV="1">
                <a:off x="1259793" y="4629148"/>
                <a:ext cx="990535" cy="19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 Box 309">
                <a:extLst>
                  <a:ext uri="{FF2B5EF4-FFF2-40B4-BE49-F238E27FC236}">
                    <a16:creationId xmlns:a16="http://schemas.microsoft.com/office/drawing/2014/main" id="{151A3CC9-0AA7-4B8F-852B-DA0E0547CB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5829" y="2819400"/>
                <a:ext cx="925876" cy="24447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[25:21]</a:t>
                </a:r>
              </a:p>
            </p:txBody>
          </p:sp>
          <p:sp>
            <p:nvSpPr>
              <p:cNvPr id="157" name="Text Box 310">
                <a:extLst>
                  <a:ext uri="{FF2B5EF4-FFF2-40B4-BE49-F238E27FC236}">
                    <a16:creationId xmlns:a16="http://schemas.microsoft.com/office/drawing/2014/main" id="{4DD039CD-9259-426F-8BED-C4984FC9FA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1202696">
                <a:off x="1306408" y="3380228"/>
                <a:ext cx="925876" cy="24447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[20:16]</a:t>
                </a:r>
              </a:p>
            </p:txBody>
          </p:sp>
          <p:sp>
            <p:nvSpPr>
              <p:cNvPr id="158" name="Text Box 324">
                <a:extLst>
                  <a:ext uri="{FF2B5EF4-FFF2-40B4-BE49-F238E27FC236}">
                    <a16:creationId xmlns:a16="http://schemas.microsoft.com/office/drawing/2014/main" id="{0E6A104F-23AA-446E-9941-BF319CBAF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3924" y="4400548"/>
                <a:ext cx="925876" cy="24447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[15:11]</a:t>
                </a:r>
              </a:p>
            </p:txBody>
          </p:sp>
          <p:sp>
            <p:nvSpPr>
              <p:cNvPr id="159" name="Rounded Rectangle 38">
                <a:extLst>
                  <a:ext uri="{FF2B5EF4-FFF2-40B4-BE49-F238E27FC236}">
                    <a16:creationId xmlns:a16="http://schemas.microsoft.com/office/drawing/2014/main" id="{660C1A6A-2978-4D87-8FD3-5F4636221B92}"/>
                  </a:ext>
                </a:extLst>
              </p:cNvPr>
              <p:cNvSpPr/>
              <p:nvPr/>
            </p:nvSpPr>
            <p:spPr>
              <a:xfrm>
                <a:off x="2250328" y="38862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MUX</a:t>
                </a:r>
                <a:endParaRPr lang="en-SG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0" name="Shape 39">
                <a:extLst>
                  <a:ext uri="{FF2B5EF4-FFF2-40B4-BE49-F238E27FC236}">
                    <a16:creationId xmlns:a16="http://schemas.microsoft.com/office/drawing/2014/main" id="{D6367511-4A08-441B-8AB7-70E8F5919F05}"/>
                  </a:ext>
                </a:extLst>
              </p:cNvPr>
              <p:cNvCxnSpPr>
                <a:stCxn id="157" idx="2"/>
                <a:endCxn id="159" idx="1"/>
              </p:cNvCxnSpPr>
              <p:nvPr/>
            </p:nvCxnSpPr>
            <p:spPr>
              <a:xfrm rot="16200000" flipH="1">
                <a:off x="1657129" y="3750201"/>
                <a:ext cx="719512" cy="466886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2DC1B210-9297-4147-8887-52299969224D}"/>
                  </a:ext>
                </a:extLst>
              </p:cNvPr>
              <p:cNvCxnSpPr>
                <a:stCxn id="159" idx="3"/>
                <a:endCxn id="172" idx="0"/>
              </p:cNvCxnSpPr>
              <p:nvPr/>
            </p:nvCxnSpPr>
            <p:spPr>
              <a:xfrm flipV="1">
                <a:off x="2514471" y="3962399"/>
                <a:ext cx="112001" cy="38100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Text Box 319">
                <a:extLst>
                  <a:ext uri="{FF2B5EF4-FFF2-40B4-BE49-F238E27FC236}">
                    <a16:creationId xmlns:a16="http://schemas.microsoft.com/office/drawing/2014/main" id="{B81C92F2-793B-406D-9AFA-94351C9AA5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2484" y="5029200"/>
                <a:ext cx="829073" cy="30777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RegDst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3" name="Line 16">
                <a:extLst>
                  <a:ext uri="{FF2B5EF4-FFF2-40B4-BE49-F238E27FC236}">
                    <a16:creationId xmlns:a16="http://schemas.microsoft.com/office/drawing/2014/main" id="{3CCB5D5E-2F9B-44D9-8A44-F9EECF554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2400" y="4800600"/>
                <a:ext cx="0" cy="268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164" name="Straight Connector 53">
                <a:extLst>
                  <a:ext uri="{FF2B5EF4-FFF2-40B4-BE49-F238E27FC236}">
                    <a16:creationId xmlns:a16="http://schemas.microsoft.com/office/drawing/2014/main" id="{5450241C-F8DD-4462-ADAB-3115118A63ED}"/>
                  </a:ext>
                </a:extLst>
              </p:cNvPr>
              <p:cNvCxnSpPr>
                <a:stCxn id="190" idx="6"/>
                <a:endCxn id="166" idx="1"/>
              </p:cNvCxnSpPr>
              <p:nvPr/>
            </p:nvCxnSpPr>
            <p:spPr>
              <a:xfrm flipV="1">
                <a:off x="4171389" y="4495800"/>
                <a:ext cx="787951" cy="102870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 Box 324">
                <a:extLst>
                  <a:ext uri="{FF2B5EF4-FFF2-40B4-BE49-F238E27FC236}">
                    <a16:creationId xmlns:a16="http://schemas.microsoft.com/office/drawing/2014/main" id="{E4596DFE-DAF6-4A91-89C8-E9235F4B01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8978" y="5334000"/>
                <a:ext cx="854622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[15:0]</a:t>
                </a:r>
              </a:p>
            </p:txBody>
          </p:sp>
          <p:sp>
            <p:nvSpPr>
              <p:cNvPr id="166" name="Rounded Rectangle 45">
                <a:extLst>
                  <a:ext uri="{FF2B5EF4-FFF2-40B4-BE49-F238E27FC236}">
                    <a16:creationId xmlns:a16="http://schemas.microsoft.com/office/drawing/2014/main" id="{BB852856-79ED-4A76-B96A-26796FB01F4B}"/>
                  </a:ext>
                </a:extLst>
              </p:cNvPr>
              <p:cNvSpPr/>
              <p:nvPr/>
            </p:nvSpPr>
            <p:spPr>
              <a:xfrm>
                <a:off x="4959340" y="40386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MUX</a:t>
                </a:r>
                <a:endParaRPr lang="en-SG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4F5C5F9-D7F8-4BEC-9ED9-224DB0A8EC34}"/>
                  </a:ext>
                </a:extLst>
              </p:cNvPr>
              <p:cNvCxnSpPr/>
              <p:nvPr/>
            </p:nvCxnSpPr>
            <p:spPr>
              <a:xfrm>
                <a:off x="1259793" y="5562600"/>
                <a:ext cx="20471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Line 28">
                <a:extLst>
                  <a:ext uri="{FF2B5EF4-FFF2-40B4-BE49-F238E27FC236}">
                    <a16:creationId xmlns:a16="http://schemas.microsoft.com/office/drawing/2014/main" id="{36798E30-02B0-4219-9B74-E8087B901D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3483" y="4495800"/>
                <a:ext cx="3391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9" name="Group 88">
                <a:extLst>
                  <a:ext uri="{FF2B5EF4-FFF2-40B4-BE49-F238E27FC236}">
                    <a16:creationId xmlns:a16="http://schemas.microsoft.com/office/drawing/2014/main" id="{8D9E85E4-B9EB-4C0B-B044-0D77706185ED}"/>
                  </a:ext>
                </a:extLst>
              </p:cNvPr>
              <p:cNvGrpSpPr/>
              <p:nvPr/>
            </p:nvGrpSpPr>
            <p:grpSpPr>
              <a:xfrm>
                <a:off x="2560437" y="2895600"/>
                <a:ext cx="1717186" cy="2158802"/>
                <a:chOff x="2778614" y="2895600"/>
                <a:chExt cx="1717186" cy="2158802"/>
              </a:xfrm>
            </p:grpSpPr>
            <p:sp>
              <p:nvSpPr>
                <p:cNvPr id="170" name="Line 24">
                  <a:extLst>
                    <a:ext uri="{FF2B5EF4-FFF2-40B4-BE49-F238E27FC236}">
                      <a16:creationId xmlns:a16="http://schemas.microsoft.com/office/drawing/2014/main" id="{D3BA0844-2CD1-4F17-B16A-F6CD05B27B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78614" y="3124200"/>
                  <a:ext cx="543419" cy="127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Line 25">
                  <a:extLst>
                    <a:ext uri="{FF2B5EF4-FFF2-40B4-BE49-F238E27FC236}">
                      <a16:creationId xmlns:a16="http://schemas.microsoft.com/office/drawing/2014/main" id="{D2CC5B6C-B06B-439C-A051-B1A5FE79EA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78614" y="3505200"/>
                  <a:ext cx="543419" cy="158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Line 26">
                  <a:extLst>
                    <a:ext uri="{FF2B5EF4-FFF2-40B4-BE49-F238E27FC236}">
                      <a16:creationId xmlns:a16="http://schemas.microsoft.com/office/drawing/2014/main" id="{F12360C6-D33C-44D1-9A4D-62CA4F8C13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4649" y="3954462"/>
                  <a:ext cx="477383" cy="79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Line 27">
                  <a:extLst>
                    <a:ext uri="{FF2B5EF4-FFF2-40B4-BE49-F238E27FC236}">
                      <a16:creationId xmlns:a16="http://schemas.microsoft.com/office/drawing/2014/main" id="{21B95824-1DF9-4319-9EF7-EF81031C5D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8673" y="4411663"/>
                  <a:ext cx="4333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Line 16">
                  <a:extLst>
                    <a:ext uri="{FF2B5EF4-FFF2-40B4-BE49-F238E27FC236}">
                      <a16:creationId xmlns:a16="http://schemas.microsoft.com/office/drawing/2014/main" id="{50752750-A347-424C-AFA8-746199AAE2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67021" y="4495800"/>
                  <a:ext cx="0" cy="268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Rectangle 15">
                  <a:extLst>
                    <a:ext uri="{FF2B5EF4-FFF2-40B4-BE49-F238E27FC236}">
                      <a16:creationId xmlns:a16="http://schemas.microsoft.com/office/drawing/2014/main" id="{396E5C72-1BDC-410E-BFFE-C0BA3A7676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1216" y="2895601"/>
                  <a:ext cx="1129733" cy="1676400"/>
                </a:xfrm>
                <a:prstGeom prst="rect">
                  <a:avLst/>
                </a:prstGeom>
                <a:solidFill>
                  <a:srgbClr val="FFFFC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Text Box 17">
                  <a:extLst>
                    <a:ext uri="{FF2B5EF4-FFF2-40B4-BE49-F238E27FC236}">
                      <a16:creationId xmlns:a16="http://schemas.microsoft.com/office/drawing/2014/main" id="{52E19A51-285B-4C55-AAD7-5B7D2CFD78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76600" y="3030379"/>
                  <a:ext cx="364203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>
                      <a:latin typeface="Verdana" pitchFamily="34" charset="0"/>
                    </a:rPr>
                    <a:t>RR1</a:t>
                  </a:r>
                </a:p>
              </p:txBody>
            </p:sp>
            <p:sp>
              <p:nvSpPr>
                <p:cNvPr id="177" name="Text Box 18">
                  <a:extLst>
                    <a:ext uri="{FF2B5EF4-FFF2-40B4-BE49-F238E27FC236}">
                      <a16:creationId xmlns:a16="http://schemas.microsoft.com/office/drawing/2014/main" id="{49A34A25-B9E7-4DF8-86F1-8F2BD73A26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76600" y="3411379"/>
                  <a:ext cx="364203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>
                      <a:latin typeface="Verdana" pitchFamily="34" charset="0"/>
                    </a:rPr>
                    <a:t>RR2</a:t>
                  </a:r>
                </a:p>
              </p:txBody>
            </p:sp>
            <p:sp>
              <p:nvSpPr>
                <p:cNvPr id="178" name="Text Box 19">
                  <a:extLst>
                    <a:ext uri="{FF2B5EF4-FFF2-40B4-BE49-F238E27FC236}">
                      <a16:creationId xmlns:a16="http://schemas.microsoft.com/office/drawing/2014/main" id="{802A773F-57D9-435B-A407-E20A7A20CD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76600" y="3810000"/>
                  <a:ext cx="327563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>
                      <a:latin typeface="Verdana" pitchFamily="34" charset="0"/>
                    </a:rPr>
                    <a:t>WR</a:t>
                  </a:r>
                </a:p>
              </p:txBody>
            </p:sp>
            <p:sp>
              <p:nvSpPr>
                <p:cNvPr id="179" name="Text Box 20">
                  <a:extLst>
                    <a:ext uri="{FF2B5EF4-FFF2-40B4-BE49-F238E27FC236}">
                      <a16:creationId xmlns:a16="http://schemas.microsoft.com/office/drawing/2014/main" id="{1BFAE4A5-FA03-4CDA-A9EF-7C2333FC96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76600" y="4325779"/>
                  <a:ext cx="331226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>
                      <a:latin typeface="Verdana" pitchFamily="34" charset="0"/>
                    </a:rPr>
                    <a:t>WD</a:t>
                  </a:r>
                </a:p>
              </p:txBody>
            </p:sp>
            <p:sp>
              <p:nvSpPr>
                <p:cNvPr id="180" name="Text Box 21">
                  <a:extLst>
                    <a:ext uri="{FF2B5EF4-FFF2-40B4-BE49-F238E27FC236}">
                      <a16:creationId xmlns:a16="http://schemas.microsoft.com/office/drawing/2014/main" id="{74B235F9-4444-4A04-A3EC-94C9B2D7AE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7934" y="3048000"/>
                  <a:ext cx="367866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RD1</a:t>
                  </a:r>
                </a:p>
              </p:txBody>
            </p:sp>
            <p:sp>
              <p:nvSpPr>
                <p:cNvPr id="181" name="Text Box 22">
                  <a:extLst>
                    <a:ext uri="{FF2B5EF4-FFF2-40B4-BE49-F238E27FC236}">
                      <a16:creationId xmlns:a16="http://schemas.microsoft.com/office/drawing/2014/main" id="{48AB697A-99ED-4B40-B297-D0E93D6831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7934" y="4097179"/>
                  <a:ext cx="367866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RD2</a:t>
                  </a:r>
                </a:p>
              </p:txBody>
            </p:sp>
            <p:sp>
              <p:nvSpPr>
                <p:cNvPr id="182" name="Text Box 36">
                  <a:extLst>
                    <a:ext uri="{FF2B5EF4-FFF2-40B4-BE49-F238E27FC236}">
                      <a16:creationId xmlns:a16="http://schemas.microsoft.com/office/drawing/2014/main" id="{BF90495E-AD09-4BE7-91DB-64C6FEAC7D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00699" y="3581399"/>
                  <a:ext cx="909223" cy="4616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Register</a:t>
                  </a:r>
                </a:p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File</a:t>
                  </a:r>
                </a:p>
              </p:txBody>
            </p:sp>
            <p:sp>
              <p:nvSpPr>
                <p:cNvPr id="183" name="Line 37">
                  <a:extLst>
                    <a:ext uri="{FF2B5EF4-FFF2-40B4-BE49-F238E27FC236}">
                      <a16:creationId xmlns:a16="http://schemas.microsoft.com/office/drawing/2014/main" id="{120FED89-5B9A-492C-AC63-7AF792D16C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89103" y="3051175"/>
                  <a:ext cx="100430" cy="1698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Line 38">
                  <a:extLst>
                    <a:ext uri="{FF2B5EF4-FFF2-40B4-BE49-F238E27FC236}">
                      <a16:creationId xmlns:a16="http://schemas.microsoft.com/office/drawing/2014/main" id="{820A5FDF-1655-4C31-8AEA-945DE1F025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89103" y="3435350"/>
                  <a:ext cx="100430" cy="1698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Line 39">
                  <a:extLst>
                    <a:ext uri="{FF2B5EF4-FFF2-40B4-BE49-F238E27FC236}">
                      <a16:creationId xmlns:a16="http://schemas.microsoft.com/office/drawing/2014/main" id="{BE115A6D-1E29-4FFC-8365-F40599E61B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89103" y="3868738"/>
                  <a:ext cx="100430" cy="1698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Text Box 40">
                  <a:extLst>
                    <a:ext uri="{FF2B5EF4-FFF2-40B4-BE49-F238E27FC236}">
                      <a16:creationId xmlns:a16="http://schemas.microsoft.com/office/drawing/2014/main" id="{EF91201D-82A9-42CD-B543-871EC77103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5552" y="2895600"/>
                  <a:ext cx="238004" cy="2444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>
                      <a:latin typeface="Verdana" pitchFamily="34" charset="0"/>
                    </a:rPr>
                    <a:t>5</a:t>
                  </a:r>
                </a:p>
              </p:txBody>
            </p:sp>
            <p:sp>
              <p:nvSpPr>
                <p:cNvPr id="187" name="Text Box 41">
                  <a:extLst>
                    <a:ext uri="{FF2B5EF4-FFF2-40B4-BE49-F238E27FC236}">
                      <a16:creationId xmlns:a16="http://schemas.microsoft.com/office/drawing/2014/main" id="{18B55D5A-A531-4C01-88A8-E05B2E562C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69413" y="3295650"/>
                  <a:ext cx="238004" cy="2444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>
                      <a:latin typeface="Verdana" pitchFamily="34" charset="0"/>
                    </a:rPr>
                    <a:t>5</a:t>
                  </a:r>
                </a:p>
              </p:txBody>
            </p:sp>
            <p:sp>
              <p:nvSpPr>
                <p:cNvPr id="188" name="Text Box 42">
                  <a:extLst>
                    <a:ext uri="{FF2B5EF4-FFF2-40B4-BE49-F238E27FC236}">
                      <a16:creationId xmlns:a16="http://schemas.microsoft.com/office/drawing/2014/main" id="{84C93A4C-E331-4E99-9F43-7F58FB98CD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69413" y="3752850"/>
                  <a:ext cx="238004" cy="2444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>
                      <a:latin typeface="Verdana" pitchFamily="34" charset="0"/>
                    </a:rPr>
                    <a:t>5</a:t>
                  </a:r>
                </a:p>
              </p:txBody>
            </p:sp>
            <p:sp>
              <p:nvSpPr>
                <p:cNvPr id="189" name="Text Box 23">
                  <a:extLst>
                    <a:ext uri="{FF2B5EF4-FFF2-40B4-BE49-F238E27FC236}">
                      <a16:creationId xmlns:a16="http://schemas.microsoft.com/office/drawing/2014/main" id="{68C70E2D-86A3-4B47-831B-ACF73108F1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8344" y="4746625"/>
                  <a:ext cx="904633" cy="30777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400" b="1" dirty="0" err="1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RegWrite</a:t>
                  </a:r>
                  <a:endParaRPr lang="en-US" sz="14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873AD4AD-44E1-4DA4-987C-84FDD97B32B1}"/>
                  </a:ext>
                </a:extLst>
              </p:cNvPr>
              <p:cNvSpPr/>
              <p:nvPr/>
            </p:nvSpPr>
            <p:spPr>
              <a:xfrm>
                <a:off x="3028390" y="5257800"/>
                <a:ext cx="1142999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Sign Extend</a:t>
                </a:r>
                <a:endParaRPr lang="en-SG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Line 39">
                <a:extLst>
                  <a:ext uri="{FF2B5EF4-FFF2-40B4-BE49-F238E27FC236}">
                    <a16:creationId xmlns:a16="http://schemas.microsoft.com/office/drawing/2014/main" id="{EB77A209-B4B4-43B7-87EA-7C9B552198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352" y="5468937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2" name="Text Box 42">
                <a:extLst>
                  <a:ext uri="{FF2B5EF4-FFF2-40B4-BE49-F238E27FC236}">
                    <a16:creationId xmlns:a16="http://schemas.microsoft.com/office/drawing/2014/main" id="{381C8A17-B283-4D06-89D5-EE31096C92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2442" y="5353049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16</a:t>
                </a:r>
              </a:p>
            </p:txBody>
          </p:sp>
          <p:sp>
            <p:nvSpPr>
              <p:cNvPr id="193" name="Text Box 42">
                <a:extLst>
                  <a:ext uri="{FF2B5EF4-FFF2-40B4-BE49-F238E27FC236}">
                    <a16:creationId xmlns:a16="http://schemas.microsoft.com/office/drawing/2014/main" id="{5878F3BC-630F-47A0-95D5-257835C63B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7401" y="5334000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194" name="Line 39">
                <a:extLst>
                  <a:ext uri="{FF2B5EF4-FFF2-40B4-BE49-F238E27FC236}">
                    <a16:creationId xmlns:a16="http://schemas.microsoft.com/office/drawing/2014/main" id="{499A8346-E5A0-4B12-9A24-07BA2F264F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91858" y="5435601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Line 32">
                <a:extLst>
                  <a:ext uri="{FF2B5EF4-FFF2-40B4-BE49-F238E27FC236}">
                    <a16:creationId xmlns:a16="http://schemas.microsoft.com/office/drawing/2014/main" id="{3BE6F3E0-72E8-4DA5-B733-A076172316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2600" y="3011489"/>
                <a:ext cx="762000" cy="341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6" name="Line 34">
                <a:extLst>
                  <a:ext uri="{FF2B5EF4-FFF2-40B4-BE49-F238E27FC236}">
                    <a16:creationId xmlns:a16="http://schemas.microsoft.com/office/drawing/2014/main" id="{FD4F407A-C131-4295-8832-CDD45CC26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62599" y="4267200"/>
                <a:ext cx="762000" cy="357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7" name="Line 35">
                <a:extLst>
                  <a:ext uri="{FF2B5EF4-FFF2-40B4-BE49-F238E27FC236}">
                    <a16:creationId xmlns:a16="http://schemas.microsoft.com/office/drawing/2014/main" id="{48D87EC9-C993-4FF1-BC72-74D56FBC4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63311" y="3971925"/>
                <a:ext cx="0" cy="652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36">
                <a:extLst>
                  <a:ext uri="{FF2B5EF4-FFF2-40B4-BE49-F238E27FC236}">
                    <a16:creationId xmlns:a16="http://schemas.microsoft.com/office/drawing/2014/main" id="{B1410EC5-78CC-4884-9D6B-DCE0B5CEC7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63311" y="3779838"/>
                <a:ext cx="153988" cy="1920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9" name="Line 37">
                <a:extLst>
                  <a:ext uri="{FF2B5EF4-FFF2-40B4-BE49-F238E27FC236}">
                    <a16:creationId xmlns:a16="http://schemas.microsoft.com/office/drawing/2014/main" id="{AD0F6945-A33E-43E3-874B-E22B02E1AE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2599" y="3549650"/>
                <a:ext cx="153988" cy="230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0" name="Line 38">
                <a:extLst>
                  <a:ext uri="{FF2B5EF4-FFF2-40B4-BE49-F238E27FC236}">
                    <a16:creationId xmlns:a16="http://schemas.microsoft.com/office/drawing/2014/main" id="{252697BA-25E2-4045-AC12-897DCCD640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62599" y="3011488"/>
                <a:ext cx="0" cy="5381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Line 41">
                <a:extLst>
                  <a:ext uri="{FF2B5EF4-FFF2-40B4-BE49-F238E27FC236}">
                    <a16:creationId xmlns:a16="http://schemas.microsoft.com/office/drawing/2014/main" id="{8F867AF3-1F3C-49AB-B486-AB2780867E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1862" y="2667000"/>
                <a:ext cx="0" cy="53657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202" name="Text Box 44">
                <a:extLst>
                  <a:ext uri="{FF2B5EF4-FFF2-40B4-BE49-F238E27FC236}">
                    <a16:creationId xmlns:a16="http://schemas.microsoft.com/office/drawing/2014/main" id="{E642CC09-6EC4-4DA0-BDE6-95DEABD496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2857" y="3848498"/>
                <a:ext cx="596900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ALU</a:t>
                </a:r>
              </a:p>
              <a:p>
                <a:pPr algn="r"/>
                <a:r>
                  <a:rPr lang="en-US" sz="1000" b="1" dirty="0">
                    <a:latin typeface="Verdana" pitchFamily="34" charset="0"/>
                  </a:rPr>
                  <a:t>result</a:t>
                </a:r>
              </a:p>
            </p:txBody>
          </p:sp>
          <p:sp>
            <p:nvSpPr>
              <p:cNvPr id="203" name="Text Box 45">
                <a:extLst>
                  <a:ext uri="{FF2B5EF4-FFF2-40B4-BE49-F238E27FC236}">
                    <a16:creationId xmlns:a16="http://schemas.microsoft.com/office/drawing/2014/main" id="{605F663D-2951-41CA-AC93-9333AEC3C1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20094" y="3581400"/>
                <a:ext cx="523875" cy="27463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ALU</a:t>
                </a:r>
              </a:p>
            </p:txBody>
          </p:sp>
          <p:sp>
            <p:nvSpPr>
              <p:cNvPr id="204" name="Text Box 46">
                <a:extLst>
                  <a:ext uri="{FF2B5EF4-FFF2-40B4-BE49-F238E27FC236}">
                    <a16:creationId xmlns:a16="http://schemas.microsoft.com/office/drawing/2014/main" id="{FABBE15D-FD02-4A08-A600-0E8956A007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7202" y="2412206"/>
                <a:ext cx="1296988" cy="3079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ALUcontrol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05" name="Line 47">
                <a:extLst>
                  <a:ext uri="{FF2B5EF4-FFF2-40B4-BE49-F238E27FC236}">
                    <a16:creationId xmlns:a16="http://schemas.microsoft.com/office/drawing/2014/main" id="{CAD02B2A-1751-4E41-A423-91D14FF36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95974" y="3051175"/>
                <a:ext cx="230188" cy="777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206" name="Text Box 48">
                <a:extLst>
                  <a:ext uri="{FF2B5EF4-FFF2-40B4-BE49-F238E27FC236}">
                    <a16:creationId xmlns:a16="http://schemas.microsoft.com/office/drawing/2014/main" id="{E64152D7-9125-482E-8E40-86679C3B2D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4999" y="2832100"/>
                <a:ext cx="274638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solidFill>
                      <a:srgbClr val="660066"/>
                    </a:solidFill>
                    <a:latin typeface="Verdana" pitchFamily="34" charset="0"/>
                  </a:rPr>
                  <a:t>4</a:t>
                </a:r>
              </a:p>
            </p:txBody>
          </p:sp>
          <p:grpSp>
            <p:nvGrpSpPr>
              <p:cNvPr id="207" name="Group 13">
                <a:extLst>
                  <a:ext uri="{FF2B5EF4-FFF2-40B4-BE49-F238E27FC236}">
                    <a16:creationId xmlns:a16="http://schemas.microsoft.com/office/drawing/2014/main" id="{445F38ED-7221-4843-8793-962E9862206E}"/>
                  </a:ext>
                </a:extLst>
              </p:cNvPr>
              <p:cNvGrpSpPr/>
              <p:nvPr/>
            </p:nvGrpSpPr>
            <p:grpSpPr>
              <a:xfrm rot="5400000">
                <a:off x="-876300" y="3848100"/>
                <a:ext cx="4038600" cy="304800"/>
                <a:chOff x="457200" y="3429000"/>
                <a:chExt cx="8077200" cy="457200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CCB759D1-1930-4EC8-B361-B1B11073E311}"/>
                    </a:ext>
                  </a:extLst>
                </p:cNvPr>
                <p:cNvSpPr/>
                <p:nvPr/>
              </p:nvSpPr>
              <p:spPr>
                <a:xfrm>
                  <a:off x="457200" y="3429000"/>
                  <a:ext cx="15240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101011</a:t>
                  </a:r>
                  <a:endParaRPr lang="en-SG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4475BFAA-13FA-4B07-8611-0B0BA2161637}"/>
                    </a:ext>
                  </a:extLst>
                </p:cNvPr>
                <p:cNvSpPr/>
                <p:nvPr/>
              </p:nvSpPr>
              <p:spPr>
                <a:xfrm>
                  <a:off x="19812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10110</a:t>
                  </a:r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DC0B24DD-F9AA-4D5E-873B-534A17D4791E}"/>
                    </a:ext>
                  </a:extLst>
                </p:cNvPr>
                <p:cNvSpPr/>
                <p:nvPr/>
              </p:nvSpPr>
              <p:spPr>
                <a:xfrm>
                  <a:off x="32766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10101</a:t>
                  </a:r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E868AFAE-E950-431F-BFF7-55656D5BAD1A}"/>
                    </a:ext>
                  </a:extLst>
                </p:cNvPr>
                <p:cNvSpPr/>
                <p:nvPr/>
              </p:nvSpPr>
              <p:spPr>
                <a:xfrm>
                  <a:off x="4572000" y="3429000"/>
                  <a:ext cx="3962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hangingPunct="0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1111 1111 1100 1110</a:t>
                  </a:r>
                  <a:endParaRPr lang="en-US" sz="105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cxnSp>
            <p:nvCxnSpPr>
              <p:cNvPr id="212" name="Elbow Connector 92">
                <a:extLst>
                  <a:ext uri="{FF2B5EF4-FFF2-40B4-BE49-F238E27FC236}">
                    <a16:creationId xmlns:a16="http://schemas.microsoft.com/office/drawing/2014/main" id="{F589D337-4E1E-466A-9228-013C77E2BA11}"/>
                  </a:ext>
                </a:extLst>
              </p:cNvPr>
              <p:cNvCxnSpPr/>
              <p:nvPr/>
            </p:nvCxnSpPr>
            <p:spPr>
              <a:xfrm>
                <a:off x="4724400" y="4191000"/>
                <a:ext cx="2057400" cy="990600"/>
              </a:xfrm>
              <a:prstGeom prst="bentConnector3">
                <a:avLst>
                  <a:gd name="adj1" fmla="val 206"/>
                </a:avLst>
              </a:prstGeom>
              <a:ln w="22225">
                <a:solidFill>
                  <a:srgbClr val="C00000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410D2DA2-2F8B-496D-81E3-88B20C9AB8DD}"/>
                  </a:ext>
                </a:extLst>
              </p:cNvPr>
              <p:cNvGrpSpPr/>
              <p:nvPr/>
            </p:nvGrpSpPr>
            <p:grpSpPr>
              <a:xfrm>
                <a:off x="6323727" y="3288176"/>
                <a:ext cx="2134473" cy="2580712"/>
                <a:chOff x="6323727" y="3288176"/>
                <a:chExt cx="2134473" cy="2580712"/>
              </a:xfrm>
            </p:grpSpPr>
            <p:sp>
              <p:nvSpPr>
                <p:cNvPr id="218" name="Line 60">
                  <a:extLst>
                    <a:ext uri="{FF2B5EF4-FFF2-40B4-BE49-F238E27FC236}">
                      <a16:creationId xmlns:a16="http://schemas.microsoft.com/office/drawing/2014/main" id="{8EE5C227-95BE-4C10-94D8-83796F2084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340932" y="5279549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7030A0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9" name="Line 61">
                  <a:extLst>
                    <a:ext uri="{FF2B5EF4-FFF2-40B4-BE49-F238E27FC236}">
                      <a16:creationId xmlns:a16="http://schemas.microsoft.com/office/drawing/2014/main" id="{BB825961-B005-45D5-BEDB-C5BB551E55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340932" y="3564045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7030A0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4" name="Line 33">
                  <a:extLst>
                    <a:ext uri="{FF2B5EF4-FFF2-40B4-BE49-F238E27FC236}">
                      <a16:creationId xmlns:a16="http://schemas.microsoft.com/office/drawing/2014/main" id="{CEDB8C72-5590-447C-BA16-16D1738427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24599" y="3352800"/>
                  <a:ext cx="0" cy="914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Rectangle 52">
                  <a:extLst>
                    <a:ext uri="{FF2B5EF4-FFF2-40B4-BE49-F238E27FC236}">
                      <a16:creationId xmlns:a16="http://schemas.microsoft.com/office/drawing/2014/main" id="{7579103C-E54E-4A52-B257-DCC5EF299B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49143" y="3801534"/>
                  <a:ext cx="1175657" cy="1524000"/>
                </a:xfrm>
                <a:prstGeom prst="rect">
                  <a:avLst/>
                </a:prstGeom>
                <a:solidFill>
                  <a:srgbClr val="E2FFC5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Text Box 56">
                  <a:extLst>
                    <a:ext uri="{FF2B5EF4-FFF2-40B4-BE49-F238E27FC236}">
                      <a16:creationId xmlns:a16="http://schemas.microsoft.com/office/drawing/2014/main" id="{BE2CFCB6-89EC-4C45-9A15-AC06DF6DBB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69136" y="3952954"/>
                  <a:ext cx="806631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 Address</a:t>
                  </a:r>
                </a:p>
              </p:txBody>
            </p:sp>
            <p:sp>
              <p:nvSpPr>
                <p:cNvPr id="217" name="Text Box 59">
                  <a:extLst>
                    <a:ext uri="{FF2B5EF4-FFF2-40B4-BE49-F238E27FC236}">
                      <a16:creationId xmlns:a16="http://schemas.microsoft.com/office/drawing/2014/main" id="{7D1044D1-3793-4F3D-8E0A-9DE25F81D6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47926" y="4953000"/>
                  <a:ext cx="476386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>
                      <a:latin typeface="Verdana" pitchFamily="34" charset="0"/>
                    </a:rPr>
                    <a:t>Write </a:t>
                  </a:r>
                </a:p>
                <a:p>
                  <a:r>
                    <a:rPr lang="en-US" sz="1000" b="1" dirty="0">
                      <a:latin typeface="Verdana" pitchFamily="34" charset="0"/>
                    </a:rPr>
                    <a:t>Data</a:t>
                  </a:r>
                </a:p>
              </p:txBody>
            </p:sp>
            <p:sp>
              <p:nvSpPr>
                <p:cNvPr id="220" name="Text Box 62">
                  <a:extLst>
                    <a:ext uri="{FF2B5EF4-FFF2-40B4-BE49-F238E27FC236}">
                      <a16:creationId xmlns:a16="http://schemas.microsoft.com/office/drawing/2014/main" id="{37873DDC-F978-4979-9FFF-B26EC04860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55922" y="5561111"/>
                  <a:ext cx="1168911" cy="30777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rgbClr val="660066"/>
                      </a:solidFill>
                      <a:latin typeface="Verdana" pitchFamily="34" charset="0"/>
                    </a:rPr>
                    <a:t>MemRead</a:t>
                  </a:r>
                  <a:endParaRPr lang="en-US" sz="1400" b="1" dirty="0">
                    <a:solidFill>
                      <a:srgbClr val="660066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221" name="Text Box 63">
                  <a:extLst>
                    <a:ext uri="{FF2B5EF4-FFF2-40B4-BE49-F238E27FC236}">
                      <a16:creationId xmlns:a16="http://schemas.microsoft.com/office/drawing/2014/main" id="{A2F331F2-55B1-4BA0-908E-00237DFD86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05600" y="3288176"/>
                  <a:ext cx="1217000" cy="30777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rgbClr val="660066"/>
                      </a:solidFill>
                      <a:latin typeface="Verdana" pitchFamily="34" charset="0"/>
                    </a:rPr>
                    <a:t>MemWrite</a:t>
                  </a:r>
                  <a:endParaRPr lang="en-US" sz="1400" b="1" dirty="0">
                    <a:solidFill>
                      <a:srgbClr val="660066"/>
                    </a:solidFill>
                    <a:latin typeface="Verdana" pitchFamily="34" charset="0"/>
                  </a:endParaRPr>
                </a:p>
              </p:txBody>
            </p:sp>
            <p:cxnSp>
              <p:nvCxnSpPr>
                <p:cNvPr id="222" name="Straight Arrow Connector 221">
                  <a:extLst>
                    <a:ext uri="{FF2B5EF4-FFF2-40B4-BE49-F238E27FC236}">
                      <a16:creationId xmlns:a16="http://schemas.microsoft.com/office/drawing/2014/main" id="{EDB37755-64E5-496D-B399-A084242FF4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3727" y="4079718"/>
                  <a:ext cx="444023" cy="14605"/>
                </a:xfrm>
                <a:prstGeom prst="straightConnector1">
                  <a:avLst/>
                </a:prstGeom>
                <a:ln w="2222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3" name="Line 53">
                  <a:extLst>
                    <a:ext uri="{FF2B5EF4-FFF2-40B4-BE49-F238E27FC236}">
                      <a16:creationId xmlns:a16="http://schemas.microsoft.com/office/drawing/2014/main" id="{345D09C4-C84F-41C5-99A0-7D670C82C8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29154" y="4962525"/>
                  <a:ext cx="5290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4" name="Text Box 55">
                  <a:extLst>
                    <a:ext uri="{FF2B5EF4-FFF2-40B4-BE49-F238E27FC236}">
                      <a16:creationId xmlns:a16="http://schemas.microsoft.com/office/drawing/2014/main" id="{EC1425FE-6471-40EA-9A4E-54323A3C16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07181" y="4191000"/>
                  <a:ext cx="878767" cy="4616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Data</a:t>
                  </a:r>
                </a:p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Memory</a:t>
                  </a:r>
                </a:p>
              </p:txBody>
            </p:sp>
            <p:sp>
              <p:nvSpPr>
                <p:cNvPr id="225" name="Text Box 57">
                  <a:extLst>
                    <a:ext uri="{FF2B5EF4-FFF2-40B4-BE49-F238E27FC236}">
                      <a16:creationId xmlns:a16="http://schemas.microsoft.com/office/drawing/2014/main" id="{1F0B4012-55F6-408A-B721-865A0AAE9E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58891" y="4708525"/>
                  <a:ext cx="450669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latin typeface="Verdana" pitchFamily="34" charset="0"/>
                    </a:rPr>
                    <a:t>Read </a:t>
                  </a:r>
                </a:p>
                <a:p>
                  <a:r>
                    <a:rPr lang="en-US" sz="1000" b="1">
                      <a:latin typeface="Verdana" pitchFamily="34" charset="0"/>
                    </a:rPr>
                    <a:t>Data</a:t>
                  </a:r>
                </a:p>
              </p:txBody>
            </p: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10F8B8C-09DF-41AE-964D-9D6E4D75CB44}"/>
                </a:ext>
              </a:extLst>
            </p:cNvPr>
            <p:cNvGrpSpPr/>
            <p:nvPr/>
          </p:nvGrpSpPr>
          <p:grpSpPr>
            <a:xfrm>
              <a:off x="4458735" y="2995997"/>
              <a:ext cx="318399" cy="271464"/>
              <a:chOff x="4458735" y="2995997"/>
              <a:chExt cx="318399" cy="271464"/>
            </a:xfrm>
          </p:grpSpPr>
          <p:sp>
            <p:nvSpPr>
              <p:cNvPr id="226" name="Text Box 42">
                <a:extLst>
                  <a:ext uri="{FF2B5EF4-FFF2-40B4-BE49-F238E27FC236}">
                    <a16:creationId xmlns:a16="http://schemas.microsoft.com/office/drawing/2014/main" id="{68F2198F-8E69-4F5E-A597-5F926FDB0C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8735" y="2995997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227" name="Line 39">
                <a:extLst>
                  <a:ext uri="{FF2B5EF4-FFF2-40B4-BE49-F238E27FC236}">
                    <a16:creationId xmlns:a16="http://schemas.microsoft.com/office/drawing/2014/main" id="{4E7B3A38-BDF2-4D1A-8F3D-B73F56BF1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73192" y="3097598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D0AB77CB-56D2-4C40-8068-82EEB74728D2}"/>
                </a:ext>
              </a:extLst>
            </p:cNvPr>
            <p:cNvGrpSpPr/>
            <p:nvPr/>
          </p:nvGrpSpPr>
          <p:grpSpPr>
            <a:xfrm>
              <a:off x="4316737" y="3971925"/>
              <a:ext cx="318399" cy="271464"/>
              <a:chOff x="4458735" y="2995997"/>
              <a:chExt cx="318399" cy="271464"/>
            </a:xfrm>
          </p:grpSpPr>
          <p:sp>
            <p:nvSpPr>
              <p:cNvPr id="229" name="Text Box 42">
                <a:extLst>
                  <a:ext uri="{FF2B5EF4-FFF2-40B4-BE49-F238E27FC236}">
                    <a16:creationId xmlns:a16="http://schemas.microsoft.com/office/drawing/2014/main" id="{62FF5079-7A6E-4D98-8DA9-54C46A1E08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8735" y="2995997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230" name="Line 39">
                <a:extLst>
                  <a:ext uri="{FF2B5EF4-FFF2-40B4-BE49-F238E27FC236}">
                    <a16:creationId xmlns:a16="http://schemas.microsoft.com/office/drawing/2014/main" id="{1ACBD26B-65B8-4CD1-8A91-964E8BE4A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73192" y="3097598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BB513AFA-0C84-46A0-80B5-5A2CD639675B}"/>
                </a:ext>
              </a:extLst>
            </p:cNvPr>
            <p:cNvGrpSpPr/>
            <p:nvPr/>
          </p:nvGrpSpPr>
          <p:grpSpPr>
            <a:xfrm>
              <a:off x="6325817" y="3875882"/>
              <a:ext cx="318399" cy="271464"/>
              <a:chOff x="4458735" y="2995997"/>
              <a:chExt cx="318399" cy="271464"/>
            </a:xfrm>
          </p:grpSpPr>
          <p:sp>
            <p:nvSpPr>
              <p:cNvPr id="232" name="Text Box 42">
                <a:extLst>
                  <a:ext uri="{FF2B5EF4-FFF2-40B4-BE49-F238E27FC236}">
                    <a16:creationId xmlns:a16="http://schemas.microsoft.com/office/drawing/2014/main" id="{94B8AF52-16B3-4D22-985E-97356E4634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8735" y="2995997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233" name="Line 39">
                <a:extLst>
                  <a:ext uri="{FF2B5EF4-FFF2-40B4-BE49-F238E27FC236}">
                    <a16:creationId xmlns:a16="http://schemas.microsoft.com/office/drawing/2014/main" id="{EC502F0C-8FE7-43BF-BEFE-0A8A87843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73192" y="3097598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E94208D6-3F21-4216-B274-80EFAA67B677}"/>
                </a:ext>
              </a:extLst>
            </p:cNvPr>
            <p:cNvGrpSpPr/>
            <p:nvPr/>
          </p:nvGrpSpPr>
          <p:grpSpPr>
            <a:xfrm>
              <a:off x="7922600" y="4749800"/>
              <a:ext cx="318399" cy="271464"/>
              <a:chOff x="4458735" y="2995997"/>
              <a:chExt cx="318399" cy="271464"/>
            </a:xfrm>
          </p:grpSpPr>
          <p:sp>
            <p:nvSpPr>
              <p:cNvPr id="235" name="Text Box 42">
                <a:extLst>
                  <a:ext uri="{FF2B5EF4-FFF2-40B4-BE49-F238E27FC236}">
                    <a16:creationId xmlns:a16="http://schemas.microsoft.com/office/drawing/2014/main" id="{09F350FD-256C-42EF-8C72-9B5B0E5BC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8735" y="2995997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236" name="Line 39">
                <a:extLst>
                  <a:ext uri="{FF2B5EF4-FFF2-40B4-BE49-F238E27FC236}">
                    <a16:creationId xmlns:a16="http://schemas.microsoft.com/office/drawing/2014/main" id="{D56BBF0E-9508-4706-AB85-A591D147A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73192" y="3097598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529934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Memory Stage: </a:t>
            </a:r>
            <a:r>
              <a:rPr lang="en-SG" sz="3600" b="1" dirty="0">
                <a:solidFill>
                  <a:srgbClr val="0000FF"/>
                </a:solidFill>
              </a:rPr>
              <a:t>Non-Memory Inst.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91E59EB6-A1EC-476F-A449-1FFA8D4A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AAF64FCC-46E0-4E42-A799-2AF581823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17" y="1205708"/>
            <a:ext cx="8229600" cy="609599"/>
          </a:xfrm>
        </p:spPr>
        <p:txBody>
          <a:bodyPr>
            <a:normAutofit/>
          </a:bodyPr>
          <a:lstStyle/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Add a multiplexer to choose the result to be stored</a:t>
            </a:r>
            <a:endParaRPr lang="en-SG" dirty="0"/>
          </a:p>
        </p:txBody>
      </p:sp>
      <p:sp>
        <p:nvSpPr>
          <p:cNvPr id="131" name="Snip Single Corner Rectangle 98">
            <a:extLst>
              <a:ext uri="{FF2B5EF4-FFF2-40B4-BE49-F238E27FC236}">
                <a16:creationId xmlns:a16="http://schemas.microsoft.com/office/drawing/2014/main" id="{8218882C-18A5-4FB5-B7BF-3A4557561C02}"/>
              </a:ext>
            </a:extLst>
          </p:cNvPr>
          <p:cNvSpPr/>
          <p:nvPr/>
        </p:nvSpPr>
        <p:spPr>
          <a:xfrm>
            <a:off x="2499006" y="1612901"/>
            <a:ext cx="4038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8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$10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41FEC4-3307-44CC-BFE4-4A29A9BCFD28}"/>
              </a:ext>
            </a:extLst>
          </p:cNvPr>
          <p:cNvGrpSpPr/>
          <p:nvPr/>
        </p:nvGrpSpPr>
        <p:grpSpPr>
          <a:xfrm>
            <a:off x="533400" y="1981200"/>
            <a:ext cx="8534400" cy="4191000"/>
            <a:chOff x="533400" y="1981200"/>
            <a:chExt cx="8534400" cy="4191000"/>
          </a:xfrm>
        </p:grpSpPr>
        <p:sp>
          <p:nvSpPr>
            <p:cNvPr id="108" name="Line 53">
              <a:extLst>
                <a:ext uri="{FF2B5EF4-FFF2-40B4-BE49-F238E27FC236}">
                  <a16:creationId xmlns:a16="http://schemas.microsoft.com/office/drawing/2014/main" id="{9F3E7C88-A205-40A8-9EC3-41CD5C9059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10600" y="5181600"/>
              <a:ext cx="228600" cy="0"/>
            </a:xfrm>
            <a:prstGeom prst="line">
              <a:avLst/>
            </a:prstGeom>
            <a:noFill/>
            <a:ln w="222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09" name="Line 28">
              <a:extLst>
                <a:ext uri="{FF2B5EF4-FFF2-40B4-BE49-F238E27FC236}">
                  <a16:creationId xmlns:a16="http://schemas.microsoft.com/office/drawing/2014/main" id="{3E450402-2875-4BF0-B00B-A83D3EFE9F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3200400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10" name="Line 29">
              <a:extLst>
                <a:ext uri="{FF2B5EF4-FFF2-40B4-BE49-F238E27FC236}">
                  <a16:creationId xmlns:a16="http://schemas.microsoft.com/office/drawing/2014/main" id="{7535CEC7-71F4-4EA5-A284-D20CAF9DAA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191000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6BF1E50-C960-4AD7-9BCE-96C17FB19770}"/>
                </a:ext>
              </a:extLst>
            </p:cNvPr>
            <p:cNvCxnSpPr>
              <a:endCxn id="128" idx="0"/>
            </p:cNvCxnSpPr>
            <p:nvPr/>
          </p:nvCxnSpPr>
          <p:spPr>
            <a:xfrm>
              <a:off x="1259786" y="3067051"/>
              <a:ext cx="1300651" cy="57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1F4E60B-15AD-4494-8AEA-E65409E4A2EA}"/>
                </a:ext>
              </a:extLst>
            </p:cNvPr>
            <p:cNvCxnSpPr>
              <a:endCxn id="129" idx="0"/>
            </p:cNvCxnSpPr>
            <p:nvPr/>
          </p:nvCxnSpPr>
          <p:spPr>
            <a:xfrm flipV="1">
              <a:off x="1259786" y="3505200"/>
              <a:ext cx="1300651" cy="2095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2995F4C-57BA-4396-8153-E0ADF3F71D47}"/>
                </a:ext>
              </a:extLst>
            </p:cNvPr>
            <p:cNvCxnSpPr/>
            <p:nvPr/>
          </p:nvCxnSpPr>
          <p:spPr>
            <a:xfrm>
              <a:off x="1295400" y="4572000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 Box 309">
              <a:extLst>
                <a:ext uri="{FF2B5EF4-FFF2-40B4-BE49-F238E27FC236}">
                  <a16:creationId xmlns:a16="http://schemas.microsoft.com/office/drawing/2014/main" id="{4DE7FDE1-3950-4DE5-9801-859A54D49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829" y="28194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15" name="Text Box 310">
              <a:extLst>
                <a:ext uri="{FF2B5EF4-FFF2-40B4-BE49-F238E27FC236}">
                  <a16:creationId xmlns:a16="http://schemas.microsoft.com/office/drawing/2014/main" id="{D00570A0-BC7B-4C4B-AA31-4B0D0F59C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306408" y="3380228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16" name="Text Box 324">
              <a:extLst>
                <a:ext uri="{FF2B5EF4-FFF2-40B4-BE49-F238E27FC236}">
                  <a16:creationId xmlns:a16="http://schemas.microsoft.com/office/drawing/2014/main" id="{40E8E06F-7F8D-4821-BF40-5A4FC9E36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5720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117" name="Rounded Rectangle 38">
              <a:extLst>
                <a:ext uri="{FF2B5EF4-FFF2-40B4-BE49-F238E27FC236}">
                  <a16:creationId xmlns:a16="http://schemas.microsoft.com/office/drawing/2014/main" id="{AC1F0A26-761E-4233-9983-154E7F33580A}"/>
                </a:ext>
              </a:extLst>
            </p:cNvPr>
            <p:cNvSpPr/>
            <p:nvPr/>
          </p:nvSpPr>
          <p:spPr>
            <a:xfrm>
              <a:off x="2250328" y="3886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8" name="Shape 39">
              <a:extLst>
                <a:ext uri="{FF2B5EF4-FFF2-40B4-BE49-F238E27FC236}">
                  <a16:creationId xmlns:a16="http://schemas.microsoft.com/office/drawing/2014/main" id="{35DFAD14-B310-4F73-AB9F-7A363ABE936D}"/>
                </a:ext>
              </a:extLst>
            </p:cNvPr>
            <p:cNvCxnSpPr>
              <a:stCxn id="115" idx="2"/>
              <a:endCxn id="117" idx="1"/>
            </p:cNvCxnSpPr>
            <p:nvPr/>
          </p:nvCxnSpPr>
          <p:spPr>
            <a:xfrm rot="16200000" flipH="1">
              <a:off x="1657129" y="3750201"/>
              <a:ext cx="719512" cy="466886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9325FDE-002E-4EDB-B564-75572C805C04}"/>
                </a:ext>
              </a:extLst>
            </p:cNvPr>
            <p:cNvCxnSpPr>
              <a:stCxn id="117" idx="3"/>
              <a:endCxn id="130" idx="0"/>
            </p:cNvCxnSpPr>
            <p:nvPr/>
          </p:nvCxnSpPr>
          <p:spPr>
            <a:xfrm flipV="1">
              <a:off x="2514471" y="39623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319">
              <a:extLst>
                <a:ext uri="{FF2B5EF4-FFF2-40B4-BE49-F238E27FC236}">
                  <a16:creationId xmlns:a16="http://schemas.microsoft.com/office/drawing/2014/main" id="{C4CC45D8-FA1E-4A6D-9680-5C266C4CB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103" y="5029200"/>
              <a:ext cx="80183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1" name="Line 16">
              <a:extLst>
                <a:ext uri="{FF2B5EF4-FFF2-40B4-BE49-F238E27FC236}">
                  <a16:creationId xmlns:a16="http://schemas.microsoft.com/office/drawing/2014/main" id="{97DAFE98-BCA9-4FD8-9E78-45C3ADDE9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2400" y="4800600"/>
              <a:ext cx="0" cy="268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22" name="Straight Connector 53">
              <a:extLst>
                <a:ext uri="{FF2B5EF4-FFF2-40B4-BE49-F238E27FC236}">
                  <a16:creationId xmlns:a16="http://schemas.microsoft.com/office/drawing/2014/main" id="{4A2336C5-4490-4725-BE7B-7A7E6BE221CD}"/>
                </a:ext>
              </a:extLst>
            </p:cNvPr>
            <p:cNvCxnSpPr>
              <a:stCxn id="246" idx="6"/>
              <a:endCxn id="124" idx="1"/>
            </p:cNvCxnSpPr>
            <p:nvPr/>
          </p:nvCxnSpPr>
          <p:spPr>
            <a:xfrm flipV="1">
              <a:off x="4171389" y="4495800"/>
              <a:ext cx="787951" cy="10287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 Box 324">
              <a:extLst>
                <a:ext uri="{FF2B5EF4-FFF2-40B4-BE49-F238E27FC236}">
                  <a16:creationId xmlns:a16="http://schemas.microsoft.com/office/drawing/2014/main" id="{A7A4392F-A500-4C79-B44D-EF27AE777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978" y="5334000"/>
              <a:ext cx="854622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124" name="Rounded Rectangle 45">
              <a:extLst>
                <a:ext uri="{FF2B5EF4-FFF2-40B4-BE49-F238E27FC236}">
                  <a16:creationId xmlns:a16="http://schemas.microsoft.com/office/drawing/2014/main" id="{0A49664E-6D82-4683-B26D-7297017C5C93}"/>
                </a:ext>
              </a:extLst>
            </p:cNvPr>
            <p:cNvSpPr/>
            <p:nvPr/>
          </p:nvSpPr>
          <p:spPr>
            <a:xfrm>
              <a:off x="4959340" y="4038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0042657-8F81-4EA6-BFB5-956D8F3D10D2}"/>
                </a:ext>
              </a:extLst>
            </p:cNvPr>
            <p:cNvCxnSpPr/>
            <p:nvPr/>
          </p:nvCxnSpPr>
          <p:spPr>
            <a:xfrm>
              <a:off x="1259793" y="5562600"/>
              <a:ext cx="20471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Line 28">
              <a:extLst>
                <a:ext uri="{FF2B5EF4-FFF2-40B4-BE49-F238E27FC236}">
                  <a16:creationId xmlns:a16="http://schemas.microsoft.com/office/drawing/2014/main" id="{2B2D2674-2EE5-46B5-9A3E-B3EC66E24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483" y="44958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grpSp>
          <p:nvGrpSpPr>
            <p:cNvPr id="127" name="Group 88">
              <a:extLst>
                <a:ext uri="{FF2B5EF4-FFF2-40B4-BE49-F238E27FC236}">
                  <a16:creationId xmlns:a16="http://schemas.microsoft.com/office/drawing/2014/main" id="{EA41CC87-D315-4365-97F2-DF9498969874}"/>
                </a:ext>
              </a:extLst>
            </p:cNvPr>
            <p:cNvGrpSpPr/>
            <p:nvPr/>
          </p:nvGrpSpPr>
          <p:grpSpPr>
            <a:xfrm>
              <a:off x="2560437" y="2895600"/>
              <a:ext cx="1717186" cy="2158802"/>
              <a:chOff x="2778614" y="2895600"/>
              <a:chExt cx="1717186" cy="2158802"/>
            </a:xfrm>
          </p:grpSpPr>
          <p:sp>
            <p:nvSpPr>
              <p:cNvPr id="128" name="Line 24">
                <a:extLst>
                  <a:ext uri="{FF2B5EF4-FFF2-40B4-BE49-F238E27FC236}">
                    <a16:creationId xmlns:a16="http://schemas.microsoft.com/office/drawing/2014/main" id="{10417423-A688-4852-8B69-CFE23F4F6E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8614" y="3124200"/>
                <a:ext cx="543419" cy="12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Line 25">
                <a:extLst>
                  <a:ext uri="{FF2B5EF4-FFF2-40B4-BE49-F238E27FC236}">
                    <a16:creationId xmlns:a16="http://schemas.microsoft.com/office/drawing/2014/main" id="{029FF117-0275-4199-9CD6-DAB5DDFC73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8614" y="3505200"/>
                <a:ext cx="543419" cy="15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0" name="Line 26">
                <a:extLst>
                  <a:ext uri="{FF2B5EF4-FFF2-40B4-BE49-F238E27FC236}">
                    <a16:creationId xmlns:a16="http://schemas.microsoft.com/office/drawing/2014/main" id="{6DF23F17-BE7D-4069-910A-491275D9F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4649" y="3954462"/>
                <a:ext cx="477383" cy="7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Line 27">
                <a:extLst>
                  <a:ext uri="{FF2B5EF4-FFF2-40B4-BE49-F238E27FC236}">
                    <a16:creationId xmlns:a16="http://schemas.microsoft.com/office/drawing/2014/main" id="{0E153E74-782B-4160-BC4A-AF471B6A69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8673" y="4411663"/>
                <a:ext cx="433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" name="Line 16">
                <a:extLst>
                  <a:ext uri="{FF2B5EF4-FFF2-40B4-BE49-F238E27FC236}">
                    <a16:creationId xmlns:a16="http://schemas.microsoft.com/office/drawing/2014/main" id="{ED3888FB-1DEE-45FC-9C73-182E76AA5C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7021" y="4495800"/>
                <a:ext cx="0" cy="268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" name="Rectangle 15">
                <a:extLst>
                  <a:ext uri="{FF2B5EF4-FFF2-40B4-BE49-F238E27FC236}">
                    <a16:creationId xmlns:a16="http://schemas.microsoft.com/office/drawing/2014/main" id="{2DC07EB6-EE80-442C-A821-49EAFE4E95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1216" y="2895601"/>
                <a:ext cx="1129733" cy="1676400"/>
              </a:xfrm>
              <a:prstGeom prst="rect">
                <a:avLst/>
              </a:prstGeom>
              <a:solidFill>
                <a:srgbClr val="FF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5" name="Text Box 17">
                <a:extLst>
                  <a:ext uri="{FF2B5EF4-FFF2-40B4-BE49-F238E27FC236}">
                    <a16:creationId xmlns:a16="http://schemas.microsoft.com/office/drawing/2014/main" id="{43F8FA02-892F-4434-A454-3726EEAFA9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030379"/>
                <a:ext cx="36420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RR1</a:t>
                </a:r>
              </a:p>
            </p:txBody>
          </p:sp>
          <p:sp>
            <p:nvSpPr>
              <p:cNvPr id="136" name="Text Box 18">
                <a:extLst>
                  <a:ext uri="{FF2B5EF4-FFF2-40B4-BE49-F238E27FC236}">
                    <a16:creationId xmlns:a16="http://schemas.microsoft.com/office/drawing/2014/main" id="{6F5AECD5-06F4-4B2F-BEA5-5432325EBD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411379"/>
                <a:ext cx="36420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RR2</a:t>
                </a:r>
              </a:p>
            </p:txBody>
          </p:sp>
          <p:sp>
            <p:nvSpPr>
              <p:cNvPr id="137" name="Text Box 19">
                <a:extLst>
                  <a:ext uri="{FF2B5EF4-FFF2-40B4-BE49-F238E27FC236}">
                    <a16:creationId xmlns:a16="http://schemas.microsoft.com/office/drawing/2014/main" id="{96E47BCC-C683-4621-B7BF-902C3C705A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810000"/>
                <a:ext cx="32756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WR</a:t>
                </a:r>
              </a:p>
            </p:txBody>
          </p:sp>
          <p:sp>
            <p:nvSpPr>
              <p:cNvPr id="138" name="Text Box 20">
                <a:extLst>
                  <a:ext uri="{FF2B5EF4-FFF2-40B4-BE49-F238E27FC236}">
                    <a16:creationId xmlns:a16="http://schemas.microsoft.com/office/drawing/2014/main" id="{EBB86184-094D-4903-A069-1AD6F9BECF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4325779"/>
                <a:ext cx="33122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WD</a:t>
                </a:r>
              </a:p>
            </p:txBody>
          </p:sp>
          <p:sp>
            <p:nvSpPr>
              <p:cNvPr id="139" name="Text Box 21">
                <a:extLst>
                  <a:ext uri="{FF2B5EF4-FFF2-40B4-BE49-F238E27FC236}">
                    <a16:creationId xmlns:a16="http://schemas.microsoft.com/office/drawing/2014/main" id="{0FAFEDF3-CE0D-4509-9908-DE19C26EA8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7934" y="3048000"/>
                <a:ext cx="36786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RD1</a:t>
                </a:r>
              </a:p>
            </p:txBody>
          </p:sp>
          <p:sp>
            <p:nvSpPr>
              <p:cNvPr id="237" name="Text Box 22">
                <a:extLst>
                  <a:ext uri="{FF2B5EF4-FFF2-40B4-BE49-F238E27FC236}">
                    <a16:creationId xmlns:a16="http://schemas.microsoft.com/office/drawing/2014/main" id="{97A50680-86BC-4A72-9F69-8F69D2255D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7934" y="4097179"/>
                <a:ext cx="36786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RD2</a:t>
                </a:r>
              </a:p>
            </p:txBody>
          </p:sp>
          <p:sp>
            <p:nvSpPr>
              <p:cNvPr id="238" name="Text Box 36">
                <a:extLst>
                  <a:ext uri="{FF2B5EF4-FFF2-40B4-BE49-F238E27FC236}">
                    <a16:creationId xmlns:a16="http://schemas.microsoft.com/office/drawing/2014/main" id="{BAE3A5F2-FB68-4A93-97B5-ABFEFDD4B4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5232" y="3589040"/>
                <a:ext cx="90922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Register</a:t>
                </a:r>
              </a:p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File</a:t>
                </a:r>
              </a:p>
            </p:txBody>
          </p:sp>
          <p:sp>
            <p:nvSpPr>
              <p:cNvPr id="239" name="Line 37">
                <a:extLst>
                  <a:ext uri="{FF2B5EF4-FFF2-40B4-BE49-F238E27FC236}">
                    <a16:creationId xmlns:a16="http://schemas.microsoft.com/office/drawing/2014/main" id="{2529176C-9A8C-4EE8-94CF-8DDA544A09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051175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0" name="Line 38">
                <a:extLst>
                  <a:ext uri="{FF2B5EF4-FFF2-40B4-BE49-F238E27FC236}">
                    <a16:creationId xmlns:a16="http://schemas.microsoft.com/office/drawing/2014/main" id="{D4A66730-AD43-4744-BCFE-B43D28B51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435350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1" name="Line 39">
                <a:extLst>
                  <a:ext uri="{FF2B5EF4-FFF2-40B4-BE49-F238E27FC236}">
                    <a16:creationId xmlns:a16="http://schemas.microsoft.com/office/drawing/2014/main" id="{8B9EBDC0-882E-4791-BCAD-8628B63C4F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868738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2" name="Text Box 40">
                <a:extLst>
                  <a:ext uri="{FF2B5EF4-FFF2-40B4-BE49-F238E27FC236}">
                    <a16:creationId xmlns:a16="http://schemas.microsoft.com/office/drawing/2014/main" id="{43E80451-E137-40D7-A4D9-7AD441246F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5552" y="289560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243" name="Text Box 41">
                <a:extLst>
                  <a:ext uri="{FF2B5EF4-FFF2-40B4-BE49-F238E27FC236}">
                    <a16:creationId xmlns:a16="http://schemas.microsoft.com/office/drawing/2014/main" id="{99B1CBC7-9B79-4FBE-B5DD-B17A1BE9F6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9413" y="32956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244" name="Text Box 42">
                <a:extLst>
                  <a:ext uri="{FF2B5EF4-FFF2-40B4-BE49-F238E27FC236}">
                    <a16:creationId xmlns:a16="http://schemas.microsoft.com/office/drawing/2014/main" id="{44234B99-E167-42FC-A881-B6FDC2EBDD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9413" y="37528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245" name="Text Box 23">
                <a:extLst>
                  <a:ext uri="{FF2B5EF4-FFF2-40B4-BE49-F238E27FC236}">
                    <a16:creationId xmlns:a16="http://schemas.microsoft.com/office/drawing/2014/main" id="{29D9363B-B5B7-448D-9724-8869AFCB2C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8344" y="4746625"/>
                <a:ext cx="904633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RegWrite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8FE44795-6565-4E19-A287-C22D76641887}"/>
                </a:ext>
              </a:extLst>
            </p:cNvPr>
            <p:cNvSpPr/>
            <p:nvPr/>
          </p:nvSpPr>
          <p:spPr>
            <a:xfrm>
              <a:off x="3028390" y="5257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Sign Extend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247" name="Line 39">
              <a:extLst>
                <a:ext uri="{FF2B5EF4-FFF2-40B4-BE49-F238E27FC236}">
                  <a16:creationId xmlns:a16="http://schemas.microsoft.com/office/drawing/2014/main" id="{1783C9BB-DCDB-4B84-BE5C-6E78D48267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6352" y="5468937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8" name="Text Box 42">
              <a:extLst>
                <a:ext uri="{FF2B5EF4-FFF2-40B4-BE49-F238E27FC236}">
                  <a16:creationId xmlns:a16="http://schemas.microsoft.com/office/drawing/2014/main" id="{51281481-5E82-4270-A89C-AA2100CBE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442" y="5353049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16</a:t>
              </a:r>
            </a:p>
          </p:txBody>
        </p:sp>
        <p:sp>
          <p:nvSpPr>
            <p:cNvPr id="249" name="Text Box 42">
              <a:extLst>
                <a:ext uri="{FF2B5EF4-FFF2-40B4-BE49-F238E27FC236}">
                  <a16:creationId xmlns:a16="http://schemas.microsoft.com/office/drawing/2014/main" id="{58960535-DB39-4044-B538-967F5958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7401" y="5334000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250" name="Line 39">
              <a:extLst>
                <a:ext uri="{FF2B5EF4-FFF2-40B4-BE49-F238E27FC236}">
                  <a16:creationId xmlns:a16="http://schemas.microsoft.com/office/drawing/2014/main" id="{308B4BB6-F039-4D46-8ECF-F2FE3C863C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91858" y="5435601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1" name="Line 32">
              <a:extLst>
                <a:ext uri="{FF2B5EF4-FFF2-40B4-BE49-F238E27FC236}">
                  <a16:creationId xmlns:a16="http://schemas.microsoft.com/office/drawing/2014/main" id="{BFB69E5A-3CE5-419E-86CC-8A958C434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0114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52" name="Line 33">
              <a:extLst>
                <a:ext uri="{FF2B5EF4-FFF2-40B4-BE49-F238E27FC236}">
                  <a16:creationId xmlns:a16="http://schemas.microsoft.com/office/drawing/2014/main" id="{60045469-F56A-49B1-B761-712146386F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599" y="3352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53" name="Line 34">
              <a:extLst>
                <a:ext uri="{FF2B5EF4-FFF2-40B4-BE49-F238E27FC236}">
                  <a16:creationId xmlns:a16="http://schemas.microsoft.com/office/drawing/2014/main" id="{D7421C18-EBCB-4836-AAC3-493A4EA58A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599" y="42672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54" name="Line 35">
              <a:extLst>
                <a:ext uri="{FF2B5EF4-FFF2-40B4-BE49-F238E27FC236}">
                  <a16:creationId xmlns:a16="http://schemas.microsoft.com/office/drawing/2014/main" id="{31E68A31-9372-4154-9666-601ECD68E5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971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5" name="Line 36">
              <a:extLst>
                <a:ext uri="{FF2B5EF4-FFF2-40B4-BE49-F238E27FC236}">
                  <a16:creationId xmlns:a16="http://schemas.microsoft.com/office/drawing/2014/main" id="{2F3282E5-D43F-41FD-A3E7-1B86E2A264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779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6" name="Line 37">
              <a:extLst>
                <a:ext uri="{FF2B5EF4-FFF2-40B4-BE49-F238E27FC236}">
                  <a16:creationId xmlns:a16="http://schemas.microsoft.com/office/drawing/2014/main" id="{5EC5E0B3-8AF6-4171-9D08-711C553EB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599" y="3549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7" name="Line 38">
              <a:extLst>
                <a:ext uri="{FF2B5EF4-FFF2-40B4-BE49-F238E27FC236}">
                  <a16:creationId xmlns:a16="http://schemas.microsoft.com/office/drawing/2014/main" id="{C93A4CB0-270E-497C-B782-05727C5251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599" y="3011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8" name="Line 41">
              <a:extLst>
                <a:ext uri="{FF2B5EF4-FFF2-40B4-BE49-F238E27FC236}">
                  <a16:creationId xmlns:a16="http://schemas.microsoft.com/office/drawing/2014/main" id="{BA55393C-BC06-4509-A3DE-272133569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1862" y="2667000"/>
              <a:ext cx="0" cy="5365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259" name="Text Box 44">
              <a:extLst>
                <a:ext uri="{FF2B5EF4-FFF2-40B4-BE49-F238E27FC236}">
                  <a16:creationId xmlns:a16="http://schemas.microsoft.com/office/drawing/2014/main" id="{77ADA7F3-E950-4CE1-99D6-D20230DC3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7956" y="3878105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260" name="Text Box 45">
              <a:extLst>
                <a:ext uri="{FF2B5EF4-FFF2-40B4-BE49-F238E27FC236}">
                  <a16:creationId xmlns:a16="http://schemas.microsoft.com/office/drawing/2014/main" id="{D88AAF31-0BC8-4732-B675-E3D1D20CE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1259" y="35814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261" name="Text Box 46">
              <a:extLst>
                <a:ext uri="{FF2B5EF4-FFF2-40B4-BE49-F238E27FC236}">
                  <a16:creationId xmlns:a16="http://schemas.microsoft.com/office/drawing/2014/main" id="{501A09B2-4527-4691-B451-4EBE1FB7D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362200"/>
              <a:ext cx="1296988" cy="3079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ALUcontrol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2" name="Line 47">
              <a:extLst>
                <a:ext uri="{FF2B5EF4-FFF2-40B4-BE49-F238E27FC236}">
                  <a16:creationId xmlns:a16="http://schemas.microsoft.com/office/drawing/2014/main" id="{7836D4CD-19A3-4686-A65B-829F5CFAC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974" y="3051175"/>
              <a:ext cx="230188" cy="777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263" name="Text Box 48">
              <a:extLst>
                <a:ext uri="{FF2B5EF4-FFF2-40B4-BE49-F238E27FC236}">
                  <a16:creationId xmlns:a16="http://schemas.microsoft.com/office/drawing/2014/main" id="{88766193-E789-4DFA-A29D-9C238D192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28321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264" name="Rectangle 52">
              <a:extLst>
                <a:ext uri="{FF2B5EF4-FFF2-40B4-BE49-F238E27FC236}">
                  <a16:creationId xmlns:a16="http://schemas.microsoft.com/office/drawing/2014/main" id="{D89ECA09-A8E0-45D4-9099-68E5D1300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497" y="3801534"/>
              <a:ext cx="1175657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5" name="Line 53">
              <a:extLst>
                <a:ext uri="{FF2B5EF4-FFF2-40B4-BE49-F238E27FC236}">
                  <a16:creationId xmlns:a16="http://schemas.microsoft.com/office/drawing/2014/main" id="{6B5204E4-FB69-485A-B85B-2E069730E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800" y="4953000"/>
              <a:ext cx="457200" cy="0"/>
            </a:xfrm>
            <a:prstGeom prst="line">
              <a:avLst/>
            </a:prstGeom>
            <a:noFill/>
            <a:ln w="222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66" name="Text Box 55">
              <a:extLst>
                <a:ext uri="{FF2B5EF4-FFF2-40B4-BE49-F238E27FC236}">
                  <a16:creationId xmlns:a16="http://schemas.microsoft.com/office/drawing/2014/main" id="{66E84172-0FC1-47A7-A763-1368E85F1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7181" y="41910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267" name="Text Box 56">
              <a:extLst>
                <a:ext uri="{FF2B5EF4-FFF2-40B4-BE49-F238E27FC236}">
                  <a16:creationId xmlns:a16="http://schemas.microsoft.com/office/drawing/2014/main" id="{B0791F3D-4C20-49EF-847C-2D9B70B05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6403" y="3953669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268" name="Text Box 57">
              <a:extLst>
                <a:ext uri="{FF2B5EF4-FFF2-40B4-BE49-F238E27FC236}">
                  <a16:creationId xmlns:a16="http://schemas.microsoft.com/office/drawing/2014/main" id="{C8D5C09E-66A2-4CC0-93FD-9093CEC95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891" y="47085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269" name="Text Box 59">
              <a:extLst>
                <a:ext uri="{FF2B5EF4-FFF2-40B4-BE49-F238E27FC236}">
                  <a16:creationId xmlns:a16="http://schemas.microsoft.com/office/drawing/2014/main" id="{77D3EA5A-D8D8-4F8C-8713-E89DFCFC2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953000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270" name="Line 61">
              <a:extLst>
                <a:ext uri="{FF2B5EF4-FFF2-40B4-BE49-F238E27FC236}">
                  <a16:creationId xmlns:a16="http://schemas.microsoft.com/office/drawing/2014/main" id="{C4820456-88EE-4C80-984F-B31DA42EE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1326" y="3496734"/>
              <a:ext cx="0" cy="30480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1" name="Text Box 63">
              <a:extLst>
                <a:ext uri="{FF2B5EF4-FFF2-40B4-BE49-F238E27FC236}">
                  <a16:creationId xmlns:a16="http://schemas.microsoft.com/office/drawing/2014/main" id="{AFD12BD1-3647-420E-AFED-95456F5A6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1063" y="3217334"/>
              <a:ext cx="938829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4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272" name="Elbow Connector 92">
              <a:extLst>
                <a:ext uri="{FF2B5EF4-FFF2-40B4-BE49-F238E27FC236}">
                  <a16:creationId xmlns:a16="http://schemas.microsoft.com/office/drawing/2014/main" id="{12EF3F17-6907-4FC0-AB61-177565A2B094}"/>
                </a:ext>
              </a:extLst>
            </p:cNvPr>
            <p:cNvCxnSpPr/>
            <p:nvPr/>
          </p:nvCxnSpPr>
          <p:spPr>
            <a:xfrm>
              <a:off x="4724400" y="4191000"/>
              <a:ext cx="2057400" cy="990600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1CA0DF1D-255B-4941-AFD8-94A2A789B184}"/>
                </a:ext>
              </a:extLst>
            </p:cNvPr>
            <p:cNvCxnSpPr>
              <a:cxnSpLocks/>
              <a:endCxn id="267" idx="1"/>
            </p:cNvCxnSpPr>
            <p:nvPr/>
          </p:nvCxnSpPr>
          <p:spPr>
            <a:xfrm>
              <a:off x="6324599" y="4072465"/>
              <a:ext cx="451804" cy="344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47803820-6A3E-445B-A1A8-EC255E4CE40C}"/>
                </a:ext>
              </a:extLst>
            </p:cNvPr>
            <p:cNvGrpSpPr/>
            <p:nvPr/>
          </p:nvGrpSpPr>
          <p:grpSpPr>
            <a:xfrm rot="5400000">
              <a:off x="-1295400" y="3810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68D9A176-9FDF-41DB-977E-6CA51CE3FFEB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D7C7D27E-6211-41D3-BD12-B9CB453E2F49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9E14E036-396E-4D51-B2B6-27FAA6779628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9FBCC496-9CEA-4795-BE49-8F91FFE7BF73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3E95B749-364E-4638-8E01-D8D0ECE69CE7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F18F6B30-31B3-4534-A01C-DB07C35FD697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D7D4E2F7-F805-405E-9A62-2416CAFBCB6E}"/>
                </a:ext>
              </a:extLst>
            </p:cNvPr>
            <p:cNvGrpSpPr/>
            <p:nvPr/>
          </p:nvGrpSpPr>
          <p:grpSpPr>
            <a:xfrm rot="5400000">
              <a:off x="-914400" y="3886200"/>
              <a:ext cx="4114800" cy="304800"/>
              <a:chOff x="457200" y="3429000"/>
              <a:chExt cx="8229600" cy="457200"/>
            </a:xfrm>
          </p:grpSpPr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5059C16F-B893-419D-B086-755CDC269A03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DC181E93-CEBA-455D-B75C-DFB8D63ABDCE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4CA58587-9B00-48F9-ADE3-5CC760CB912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506C1B8-9E45-4A71-ACE2-DBD70198DEA8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74F880F0-2BCA-42D4-B916-BC473D3D7CC3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F26D207A-D248-4790-B0E4-6F05B3194C8B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288" name="Elbow Connector 122">
              <a:extLst>
                <a:ext uri="{FF2B5EF4-FFF2-40B4-BE49-F238E27FC236}">
                  <a16:creationId xmlns:a16="http://schemas.microsoft.com/office/drawing/2014/main" id="{BC0986F0-6A40-4561-AD4C-7606C531BC15}"/>
                </a:ext>
              </a:extLst>
            </p:cNvPr>
            <p:cNvCxnSpPr/>
            <p:nvPr/>
          </p:nvCxnSpPr>
          <p:spPr>
            <a:xfrm>
              <a:off x="6477000" y="4080935"/>
              <a:ext cx="1905000" cy="1447800"/>
            </a:xfrm>
            <a:prstGeom prst="bentConnector3">
              <a:avLst>
                <a:gd name="adj1" fmla="val -667"/>
              </a:avLst>
            </a:prstGeom>
            <a:ln w="22225">
              <a:solidFill>
                <a:srgbClr val="C0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Rounded Rectangle 125">
              <a:extLst>
                <a:ext uri="{FF2B5EF4-FFF2-40B4-BE49-F238E27FC236}">
                  <a16:creationId xmlns:a16="http://schemas.microsoft.com/office/drawing/2014/main" id="{0D0C4AE2-93C4-46FA-B9F7-76275A139CF5}"/>
                </a:ext>
              </a:extLst>
            </p:cNvPr>
            <p:cNvSpPr/>
            <p:nvPr/>
          </p:nvSpPr>
          <p:spPr>
            <a:xfrm>
              <a:off x="8382000" y="4724400"/>
              <a:ext cx="264143" cy="914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MUX</a:t>
              </a:r>
              <a:endParaRPr lang="en-SG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290" name="Text Box 319">
              <a:extLst>
                <a:ext uri="{FF2B5EF4-FFF2-40B4-BE49-F238E27FC236}">
                  <a16:creationId xmlns:a16="http://schemas.microsoft.com/office/drawing/2014/main" id="{2D0E15EC-7994-4E75-8299-808B53F41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5683" y="5833646"/>
              <a:ext cx="1172117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MemToReg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1" name="Line 16">
              <a:extLst>
                <a:ext uri="{FF2B5EF4-FFF2-40B4-BE49-F238E27FC236}">
                  <a16:creationId xmlns:a16="http://schemas.microsoft.com/office/drawing/2014/main" id="{D71011E3-B9EE-4B80-A38E-0F861583C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9697" y="5638800"/>
              <a:ext cx="0" cy="268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4B58364-E751-4DF4-B8A3-33A5C750E518}"/>
              </a:ext>
            </a:extLst>
          </p:cNvPr>
          <p:cNvGrpSpPr/>
          <p:nvPr/>
        </p:nvGrpSpPr>
        <p:grpSpPr>
          <a:xfrm>
            <a:off x="4316737" y="3971925"/>
            <a:ext cx="318399" cy="271464"/>
            <a:chOff x="4316737" y="3971925"/>
            <a:chExt cx="318399" cy="271464"/>
          </a:xfrm>
        </p:grpSpPr>
        <p:sp>
          <p:nvSpPr>
            <p:cNvPr id="292" name="Text Box 42">
              <a:extLst>
                <a:ext uri="{FF2B5EF4-FFF2-40B4-BE49-F238E27FC236}">
                  <a16:creationId xmlns:a16="http://schemas.microsoft.com/office/drawing/2014/main" id="{591316C1-A6D3-4DEB-B455-A23CBAACE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6737" y="3971925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293" name="Line 39">
              <a:extLst>
                <a:ext uri="{FF2B5EF4-FFF2-40B4-BE49-F238E27FC236}">
                  <a16:creationId xmlns:a16="http://schemas.microsoft.com/office/drawing/2014/main" id="{EC2A51D4-5264-4447-88EE-1C384DD4B1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1194" y="4073526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5445BD5D-E32C-4A65-85D6-C0EF600A5191}"/>
              </a:ext>
            </a:extLst>
          </p:cNvPr>
          <p:cNvGrpSpPr/>
          <p:nvPr/>
        </p:nvGrpSpPr>
        <p:grpSpPr>
          <a:xfrm>
            <a:off x="4451797" y="2984500"/>
            <a:ext cx="318399" cy="271464"/>
            <a:chOff x="4316737" y="3971925"/>
            <a:chExt cx="318399" cy="271464"/>
          </a:xfrm>
        </p:grpSpPr>
        <p:sp>
          <p:nvSpPr>
            <p:cNvPr id="295" name="Text Box 42">
              <a:extLst>
                <a:ext uri="{FF2B5EF4-FFF2-40B4-BE49-F238E27FC236}">
                  <a16:creationId xmlns:a16="http://schemas.microsoft.com/office/drawing/2014/main" id="{CF42BA10-9BBD-4EA6-987E-71D9005BA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6737" y="3971925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296" name="Line 39">
              <a:extLst>
                <a:ext uri="{FF2B5EF4-FFF2-40B4-BE49-F238E27FC236}">
                  <a16:creationId xmlns:a16="http://schemas.microsoft.com/office/drawing/2014/main" id="{048D9244-4CA6-41D8-BEA2-ABAF1EF917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1194" y="4073526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00" name="Rounded Rectangle 102">
            <a:extLst>
              <a:ext uri="{FF2B5EF4-FFF2-40B4-BE49-F238E27FC236}">
                <a16:creationId xmlns:a16="http://schemas.microsoft.com/office/drawing/2014/main" id="{68AB298D-60C5-4002-BBC9-6E0D9239907C}"/>
              </a:ext>
            </a:extLst>
          </p:cNvPr>
          <p:cNvSpPr/>
          <p:nvPr/>
        </p:nvSpPr>
        <p:spPr>
          <a:xfrm>
            <a:off x="5371492" y="5613821"/>
            <a:ext cx="2438400" cy="1066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MemToReg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 control signal to indicate whether result came from memory or ALU unit</a:t>
            </a:r>
            <a:endParaRPr lang="en-SG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5.5 </a:t>
            </a:r>
            <a:r>
              <a:rPr lang="en-SG" sz="3200" b="1" dirty="0">
                <a:solidFill>
                  <a:srgbClr val="0000FF"/>
                </a:solidFill>
              </a:rPr>
              <a:t>Register Write Stage</a:t>
            </a:r>
            <a:r>
              <a:rPr lang="en-SG" sz="3200" dirty="0">
                <a:solidFill>
                  <a:srgbClr val="0000FF"/>
                </a:solidFill>
              </a:rPr>
              <a:t>: Requirements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3" name="Slide Number Placeholder 6">
            <a:extLst>
              <a:ext uri="{FF2B5EF4-FFF2-40B4-BE49-F238E27FC236}">
                <a16:creationId xmlns:a16="http://schemas.microsoft.com/office/drawing/2014/main" id="{7E05FA04-7473-4DBC-B821-735F5079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C4F9E8-E26D-4F85-AC8C-2476EF1FD27A}"/>
              </a:ext>
            </a:extLst>
          </p:cNvPr>
          <p:cNvSpPr txBox="1"/>
          <p:nvPr/>
        </p:nvSpPr>
        <p:spPr>
          <a:xfrm>
            <a:off x="7331676" y="484913"/>
            <a:ext cx="1659924" cy="1477328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Fetch</a:t>
            </a:r>
          </a:p>
          <a:p>
            <a:pPr marL="342900" indent="-342900">
              <a:buAutoNum type="arabicPeriod"/>
            </a:pPr>
            <a:r>
              <a:rPr lang="en-SG" dirty="0"/>
              <a:t>Decode</a:t>
            </a:r>
          </a:p>
          <a:p>
            <a:pPr marL="342900" indent="-342900">
              <a:buAutoNum type="arabicPeriod"/>
            </a:pPr>
            <a:r>
              <a:rPr lang="en-SG" dirty="0"/>
              <a:t>ALU</a:t>
            </a:r>
          </a:p>
          <a:p>
            <a:pPr marL="342900" indent="-342900">
              <a:buAutoNum type="arabicPeriod"/>
            </a:pPr>
            <a:r>
              <a:rPr lang="en-SG" dirty="0"/>
              <a:t>Memory</a:t>
            </a:r>
          </a:p>
          <a:p>
            <a:pPr marL="342900" indent="-342900">
              <a:buAutoNum type="arabicPeriod"/>
            </a:pPr>
            <a:r>
              <a:rPr lang="en-SG" b="1" dirty="0" err="1">
                <a:solidFill>
                  <a:srgbClr val="C00000"/>
                </a:solidFill>
              </a:rPr>
              <a:t>RegWrite</a:t>
            </a:r>
            <a:endParaRPr lang="en-SG" b="1" dirty="0">
              <a:solidFill>
                <a:srgbClr val="C00000"/>
              </a:solidFill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67035017-D29B-4100-A71E-E86A417F5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4515"/>
            <a:ext cx="8229600" cy="4898572"/>
          </a:xfrm>
        </p:spPr>
        <p:txBody>
          <a:bodyPr>
            <a:normAutofit/>
          </a:bodyPr>
          <a:lstStyle/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800" dirty="0"/>
              <a:t>Instruction </a:t>
            </a:r>
            <a:r>
              <a:rPr lang="en-SG" sz="2800" b="1" dirty="0"/>
              <a:t>Register Write Stage</a:t>
            </a:r>
            <a:r>
              <a:rPr lang="en-SG" sz="2800" dirty="0"/>
              <a:t>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Most instructions write the result of some computation into a register</a:t>
            </a:r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Examples: arithmetic, logical, shifts, loads, set-less-than</a:t>
            </a:r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Need destination register number and computation result</a:t>
            </a:r>
            <a:endParaRPr lang="en-SG" sz="2000" dirty="0"/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Exceptions are stores, branches, jumps:</a:t>
            </a:r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There are no results to be written</a:t>
            </a:r>
            <a:endParaRPr lang="en-SG" sz="2000" dirty="0"/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These instructions remain idle in this stage</a:t>
            </a:r>
          </a:p>
          <a:p>
            <a:pPr marL="266700" indent="-26670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Input from previous stage (</a:t>
            </a:r>
            <a:r>
              <a:rPr lang="en-US" sz="2800" b="1" dirty="0"/>
              <a:t>Memory</a:t>
            </a:r>
            <a:r>
              <a:rPr lang="en-US" sz="2800" dirty="0"/>
              <a:t>):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Computation result either from memory or ALU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800416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5.5 </a:t>
            </a:r>
            <a:r>
              <a:rPr lang="en-SG" sz="3200" b="1" dirty="0">
                <a:solidFill>
                  <a:srgbClr val="0000FF"/>
                </a:solidFill>
              </a:rPr>
              <a:t>Register Write Stage</a:t>
            </a:r>
            <a:r>
              <a:rPr lang="en-SG" sz="3200" dirty="0">
                <a:solidFill>
                  <a:srgbClr val="0000FF"/>
                </a:solidFill>
              </a:rPr>
              <a:t>: Block Diagram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505DAE6A-63C0-440A-A107-24BF1CF8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3" name="Content Placeholder 43">
            <a:extLst>
              <a:ext uri="{FF2B5EF4-FFF2-40B4-BE49-F238E27FC236}">
                <a16:creationId xmlns:a16="http://schemas.microsoft.com/office/drawing/2014/main" id="{E640224B-7592-4866-93CF-FC66A0EB7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86201"/>
            <a:ext cx="8229600" cy="1806576"/>
          </a:xfrm>
        </p:spPr>
        <p:txBody>
          <a:bodyPr/>
          <a:lstStyle/>
          <a:p>
            <a:pPr marL="263525" indent="-26352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Result Write stage has no additional element:</a:t>
            </a:r>
          </a:p>
          <a:p>
            <a:pPr marL="630238" lvl="1" indent="-2746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Basically just route the correct result into register file</a:t>
            </a:r>
          </a:p>
          <a:p>
            <a:pPr marL="630238" lvl="1" indent="-2746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i="1" dirty="0"/>
              <a:t>Write Register</a:t>
            </a:r>
            <a:r>
              <a:rPr lang="en-US" dirty="0"/>
              <a:t> number is generated way back in the </a:t>
            </a:r>
            <a:r>
              <a:rPr lang="en-US" b="1" dirty="0"/>
              <a:t>Decode</a:t>
            </a:r>
            <a:r>
              <a:rPr lang="en-US" dirty="0"/>
              <a:t> Stage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B028AA-557D-4A71-861A-FB8F3D9947E6}"/>
              </a:ext>
            </a:extLst>
          </p:cNvPr>
          <p:cNvSpPr/>
          <p:nvPr/>
        </p:nvSpPr>
        <p:spPr>
          <a:xfrm>
            <a:off x="685800" y="1295400"/>
            <a:ext cx="609600" cy="220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Memory Stage</a:t>
            </a:r>
          </a:p>
        </p:txBody>
      </p:sp>
      <p:sp>
        <p:nvSpPr>
          <p:cNvPr id="15" name="Right Arrow 7">
            <a:extLst>
              <a:ext uri="{FF2B5EF4-FFF2-40B4-BE49-F238E27FC236}">
                <a16:creationId xmlns:a16="http://schemas.microsoft.com/office/drawing/2014/main" id="{7E752F3F-50BF-45C5-A5AC-ECE4DB696B3B}"/>
              </a:ext>
            </a:extLst>
          </p:cNvPr>
          <p:cNvSpPr/>
          <p:nvPr/>
        </p:nvSpPr>
        <p:spPr>
          <a:xfrm>
            <a:off x="1219200" y="2743200"/>
            <a:ext cx="1752600" cy="609600"/>
          </a:xfrm>
          <a:prstGeom prst="rightArrow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A3C72D-3E41-4342-B3C3-8692FE73A87B}"/>
              </a:ext>
            </a:extLst>
          </p:cNvPr>
          <p:cNvGrpSpPr/>
          <p:nvPr/>
        </p:nvGrpSpPr>
        <p:grpSpPr>
          <a:xfrm>
            <a:off x="3048000" y="1447800"/>
            <a:ext cx="2743201" cy="1878687"/>
            <a:chOff x="3048000" y="1447800"/>
            <a:chExt cx="2743201" cy="187868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951F27-5537-411B-9A07-A4767D445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1447800"/>
              <a:ext cx="1881188" cy="180657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811261D2-ECD2-4522-90AD-18CE25A3A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8863" y="1514475"/>
              <a:ext cx="95571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r>
                <a:rPr lang="en-US" sz="11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7B8B5FB6-7E9C-4069-A8ED-A44522A56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8863" y="1960563"/>
              <a:ext cx="95571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r>
                <a:rPr lang="en-US" sz="1100" b="1" dirty="0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08398CC7-1259-4A1A-887A-70A17919B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8863" y="2381250"/>
              <a:ext cx="80663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Write</a:t>
              </a:r>
            </a:p>
            <a:p>
              <a:r>
                <a:rPr lang="en-US" sz="1100" b="1" dirty="0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431E8A6F-91DB-4666-8D71-0FDDE2981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644" y="1571625"/>
              <a:ext cx="686406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100" b="1" dirty="0">
                  <a:latin typeface="Verdana" pitchFamily="34" charset="0"/>
                </a:rPr>
                <a:t>data 1</a:t>
              </a:r>
              <a:endParaRPr lang="en-US" sz="1000" b="1" dirty="0">
                <a:latin typeface="Verdana" pitchFamily="34" charset="0"/>
              </a:endParaRP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21F81F1D-E5AB-4D05-BCED-5976E5B4A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644" y="2609850"/>
              <a:ext cx="686406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1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D186226F-31A7-4011-BF4A-C5A4BCD08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800" y="1765300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E15EE9A6-7F4F-4A60-AB4E-657B8FC3D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800" y="214947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A86CB124-63F0-470A-BDD9-2C4E13E5C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800" y="2582863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26" name="Group 39">
              <a:extLst>
                <a:ext uri="{FF2B5EF4-FFF2-40B4-BE49-F238E27FC236}">
                  <a16:creationId xmlns:a16="http://schemas.microsoft.com/office/drawing/2014/main" id="{6589DA04-77C3-4A19-80C5-4968B3E1F468}"/>
                </a:ext>
              </a:extLst>
            </p:cNvPr>
            <p:cNvGrpSpPr/>
            <p:nvPr/>
          </p:nvGrpSpPr>
          <p:grpSpPr>
            <a:xfrm>
              <a:off x="5480051" y="1773238"/>
              <a:ext cx="311150" cy="1057275"/>
              <a:chOff x="5480050" y="1773238"/>
              <a:chExt cx="500063" cy="1057275"/>
            </a:xfrm>
          </p:grpSpPr>
          <p:sp>
            <p:nvSpPr>
              <p:cNvPr id="27" name="Line 28">
                <a:extLst>
                  <a:ext uri="{FF2B5EF4-FFF2-40B4-BE49-F238E27FC236}">
                    <a16:creationId xmlns:a16="http://schemas.microsoft.com/office/drawing/2014/main" id="{921A6DFA-49CA-4D09-AB4C-4898D0110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0050" y="1773238"/>
                <a:ext cx="5000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" name="Line 29">
                <a:extLst>
                  <a:ext uri="{FF2B5EF4-FFF2-40B4-BE49-F238E27FC236}">
                    <a16:creationId xmlns:a16="http://schemas.microsoft.com/office/drawing/2014/main" id="{C4682488-FB93-41CA-A8D1-2FF5892AB0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0050" y="2830513"/>
                <a:ext cx="5000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9" name="Text Box 36">
              <a:extLst>
                <a:ext uri="{FF2B5EF4-FFF2-40B4-BE49-F238E27FC236}">
                  <a16:creationId xmlns:a16="http://schemas.microsoft.com/office/drawing/2014/main" id="{0BC36AF4-DEDE-4FDB-A1FF-B0540E60F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028" y="2277637"/>
              <a:ext cx="1026243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30" name="Line 37">
              <a:extLst>
                <a:ext uri="{FF2B5EF4-FFF2-40B4-BE49-F238E27FC236}">
                  <a16:creationId xmlns:a16="http://schemas.microsoft.com/office/drawing/2014/main" id="{39B2112B-4F8B-4486-A57F-6428450358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4688" y="1679575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1" name="Line 38">
              <a:extLst>
                <a:ext uri="{FF2B5EF4-FFF2-40B4-BE49-F238E27FC236}">
                  <a16:creationId xmlns:a16="http://schemas.microsoft.com/office/drawing/2014/main" id="{94778B3A-B256-46C4-A6C4-C26C6DD84D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4688" y="206375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" name="Line 39">
              <a:extLst>
                <a:ext uri="{FF2B5EF4-FFF2-40B4-BE49-F238E27FC236}">
                  <a16:creationId xmlns:a16="http://schemas.microsoft.com/office/drawing/2014/main" id="{273D506D-4B5F-4702-9E01-3E6877553B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4688" y="2497138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" name="Text Box 40">
              <a:extLst>
                <a:ext uri="{FF2B5EF4-FFF2-40B4-BE49-F238E27FC236}">
                  <a16:creationId xmlns:a16="http://schemas.microsoft.com/office/drawing/2014/main" id="{532A8FAA-056A-459E-8568-C544CE971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6738" y="15240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34" name="Text Box 41">
              <a:extLst>
                <a:ext uri="{FF2B5EF4-FFF2-40B4-BE49-F238E27FC236}">
                  <a16:creationId xmlns:a16="http://schemas.microsoft.com/office/drawing/2014/main" id="{11EAA85F-8D9C-492F-A0CD-EBD349FB3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6575" y="192405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35" name="Text Box 42">
              <a:extLst>
                <a:ext uri="{FF2B5EF4-FFF2-40B4-BE49-F238E27FC236}">
                  <a16:creationId xmlns:a16="http://schemas.microsoft.com/office/drawing/2014/main" id="{E77516E8-6A3C-4469-BEB8-C03D7616AF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6575" y="238125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36" name="Text Box 20">
              <a:extLst>
                <a:ext uri="{FF2B5EF4-FFF2-40B4-BE49-F238E27FC236}">
                  <a16:creationId xmlns:a16="http://schemas.microsoft.com/office/drawing/2014/main" id="{BD323D70-ADFD-45D5-A104-B5EE11EA4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8063" y="2895600"/>
              <a:ext cx="619080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Write</a:t>
              </a:r>
            </a:p>
            <a:p>
              <a:r>
                <a:rPr lang="en-US" sz="11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37" name="Line 27">
              <a:extLst>
                <a:ext uri="{FF2B5EF4-FFF2-40B4-BE49-F238E27FC236}">
                  <a16:creationId xmlns:a16="http://schemas.microsoft.com/office/drawing/2014/main" id="{FB989251-6DCE-427C-A11C-1B27A0419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3048000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160288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1. Building a Processor: </a:t>
            </a:r>
            <a:r>
              <a:rPr lang="en-SG" sz="3200" dirty="0" err="1">
                <a:solidFill>
                  <a:srgbClr val="0000FF"/>
                </a:solidFill>
                <a:latin typeface="+mn-lt"/>
              </a:rPr>
              <a:t>Datapath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 &amp; Control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86954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Two major components for a processor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E3FDBC0-4B66-48CC-83BB-5DD117A3D6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2937296"/>
              </p:ext>
            </p:extLst>
          </p:nvPr>
        </p:nvGraphicFramePr>
        <p:xfrm>
          <a:off x="1043879" y="1977081"/>
          <a:ext cx="6930081" cy="3855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520253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5.5 Register Write Stage: </a:t>
            </a:r>
            <a:r>
              <a:rPr lang="en-SG" sz="3600" b="1" dirty="0">
                <a:solidFill>
                  <a:srgbClr val="0000FF"/>
                </a:solidFill>
              </a:rPr>
              <a:t>Routing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61556F28-C0AE-4784-AF7A-42444235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5E0C38-C0C0-4533-8892-FC0539010A51}"/>
              </a:ext>
            </a:extLst>
          </p:cNvPr>
          <p:cNvGrpSpPr/>
          <p:nvPr/>
        </p:nvGrpSpPr>
        <p:grpSpPr>
          <a:xfrm>
            <a:off x="298760" y="1966241"/>
            <a:ext cx="8546479" cy="4114800"/>
            <a:chOff x="533400" y="1600200"/>
            <a:chExt cx="8546479" cy="4114800"/>
          </a:xfrm>
        </p:grpSpPr>
        <p:sp>
          <p:nvSpPr>
            <p:cNvPr id="14" name="Line 28">
              <a:extLst>
                <a:ext uri="{FF2B5EF4-FFF2-40B4-BE49-F238E27FC236}">
                  <a16:creationId xmlns:a16="http://schemas.microsoft.com/office/drawing/2014/main" id="{F85E99AF-01A8-4784-AB58-B0E7F2960F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2819400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5" name="Line 29">
              <a:extLst>
                <a:ext uri="{FF2B5EF4-FFF2-40B4-BE49-F238E27FC236}">
                  <a16:creationId xmlns:a16="http://schemas.microsoft.com/office/drawing/2014/main" id="{C35A3F73-A394-4D37-9B8A-75E52579E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3810000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4327EA-0DBD-46FD-AD20-7E9DEC4AEE50}"/>
                </a:ext>
              </a:extLst>
            </p:cNvPr>
            <p:cNvCxnSpPr>
              <a:endCxn id="32" idx="0"/>
            </p:cNvCxnSpPr>
            <p:nvPr/>
          </p:nvCxnSpPr>
          <p:spPr>
            <a:xfrm>
              <a:off x="1259786" y="2686051"/>
              <a:ext cx="1300651" cy="57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AEC667E-6AF1-4F04-A54F-9059705C5FF2}"/>
                </a:ext>
              </a:extLst>
            </p:cNvPr>
            <p:cNvCxnSpPr>
              <a:endCxn id="33" idx="0"/>
            </p:cNvCxnSpPr>
            <p:nvPr/>
          </p:nvCxnSpPr>
          <p:spPr>
            <a:xfrm flipV="1">
              <a:off x="1259786" y="3124200"/>
              <a:ext cx="1300651" cy="2095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FB8216A-533D-4036-B281-6FB6742AA6F1}"/>
                </a:ext>
              </a:extLst>
            </p:cNvPr>
            <p:cNvCxnSpPr/>
            <p:nvPr/>
          </p:nvCxnSpPr>
          <p:spPr>
            <a:xfrm>
              <a:off x="1295400" y="4191000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309">
              <a:extLst>
                <a:ext uri="{FF2B5EF4-FFF2-40B4-BE49-F238E27FC236}">
                  <a16:creationId xmlns:a16="http://schemas.microsoft.com/office/drawing/2014/main" id="{E1468811-DAAF-4CE2-8DAA-9740C6D65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829" y="24384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20" name="Text Box 310">
              <a:extLst>
                <a:ext uri="{FF2B5EF4-FFF2-40B4-BE49-F238E27FC236}">
                  <a16:creationId xmlns:a16="http://schemas.microsoft.com/office/drawing/2014/main" id="{1AA1F7CC-2EC4-4301-89B3-8D95CF19F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306408" y="2999228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22" name="Text Box 324">
              <a:extLst>
                <a:ext uri="{FF2B5EF4-FFF2-40B4-BE49-F238E27FC236}">
                  <a16:creationId xmlns:a16="http://schemas.microsoft.com/office/drawing/2014/main" id="{78EC8485-E6FC-415A-8B48-4A739339A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1910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1206412C-7CDD-46EB-884D-5CBBFE62CB48}"/>
                </a:ext>
              </a:extLst>
            </p:cNvPr>
            <p:cNvSpPr/>
            <p:nvPr/>
          </p:nvSpPr>
          <p:spPr>
            <a:xfrm>
              <a:off x="2250328" y="3505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hape 39">
              <a:extLst>
                <a:ext uri="{FF2B5EF4-FFF2-40B4-BE49-F238E27FC236}">
                  <a16:creationId xmlns:a16="http://schemas.microsoft.com/office/drawing/2014/main" id="{7A261747-D0C5-4047-BA43-5700EBE43F6D}"/>
                </a:ext>
              </a:extLst>
            </p:cNvPr>
            <p:cNvCxnSpPr>
              <a:stCxn id="20" idx="2"/>
              <a:endCxn id="23" idx="1"/>
            </p:cNvCxnSpPr>
            <p:nvPr/>
          </p:nvCxnSpPr>
          <p:spPr>
            <a:xfrm rot="16200000" flipH="1">
              <a:off x="1657129" y="3369201"/>
              <a:ext cx="719512" cy="466886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605D87-8F4D-4E54-A143-EE0D68259C07}"/>
                </a:ext>
              </a:extLst>
            </p:cNvPr>
            <p:cNvCxnSpPr>
              <a:stCxn id="23" idx="3"/>
              <a:endCxn id="34" idx="0"/>
            </p:cNvCxnSpPr>
            <p:nvPr/>
          </p:nvCxnSpPr>
          <p:spPr>
            <a:xfrm flipV="1">
              <a:off x="2514471" y="35813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53">
              <a:extLst>
                <a:ext uri="{FF2B5EF4-FFF2-40B4-BE49-F238E27FC236}">
                  <a16:creationId xmlns:a16="http://schemas.microsoft.com/office/drawing/2014/main" id="{00ED6B68-C059-471F-BAC5-461CF84C9666}"/>
                </a:ext>
              </a:extLst>
            </p:cNvPr>
            <p:cNvCxnSpPr>
              <a:stCxn id="51" idx="6"/>
              <a:endCxn id="28" idx="1"/>
            </p:cNvCxnSpPr>
            <p:nvPr/>
          </p:nvCxnSpPr>
          <p:spPr>
            <a:xfrm flipV="1">
              <a:off x="4171389" y="4114800"/>
              <a:ext cx="787951" cy="10287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324">
              <a:extLst>
                <a:ext uri="{FF2B5EF4-FFF2-40B4-BE49-F238E27FC236}">
                  <a16:creationId xmlns:a16="http://schemas.microsoft.com/office/drawing/2014/main" id="{F141A6D8-C34C-49C5-8452-7EBFA46C7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978" y="4953000"/>
              <a:ext cx="854622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28" name="Rounded Rectangle 45">
              <a:extLst>
                <a:ext uri="{FF2B5EF4-FFF2-40B4-BE49-F238E27FC236}">
                  <a16:creationId xmlns:a16="http://schemas.microsoft.com/office/drawing/2014/main" id="{A901C956-D06C-4E08-925B-D9F22EE37BB1}"/>
                </a:ext>
              </a:extLst>
            </p:cNvPr>
            <p:cNvSpPr/>
            <p:nvPr/>
          </p:nvSpPr>
          <p:spPr>
            <a:xfrm>
              <a:off x="4959340" y="3657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CDAEEF3-CA50-447F-8231-7437E63653C6}"/>
                </a:ext>
              </a:extLst>
            </p:cNvPr>
            <p:cNvCxnSpPr/>
            <p:nvPr/>
          </p:nvCxnSpPr>
          <p:spPr>
            <a:xfrm>
              <a:off x="1259793" y="5181600"/>
              <a:ext cx="20471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08BF8D83-1105-47CD-B28A-DF94AF95D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483" y="41148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grpSp>
          <p:nvGrpSpPr>
            <p:cNvPr id="31" name="Group 88">
              <a:extLst>
                <a:ext uri="{FF2B5EF4-FFF2-40B4-BE49-F238E27FC236}">
                  <a16:creationId xmlns:a16="http://schemas.microsoft.com/office/drawing/2014/main" id="{896147B7-EE82-4752-B87A-0F9F7551BEEA}"/>
                </a:ext>
              </a:extLst>
            </p:cNvPr>
            <p:cNvGrpSpPr/>
            <p:nvPr/>
          </p:nvGrpSpPr>
          <p:grpSpPr>
            <a:xfrm>
              <a:off x="2560437" y="2514600"/>
              <a:ext cx="1717186" cy="2158802"/>
              <a:chOff x="2778614" y="2895600"/>
              <a:chExt cx="1717186" cy="2158802"/>
            </a:xfrm>
          </p:grpSpPr>
          <p:sp>
            <p:nvSpPr>
              <p:cNvPr id="32" name="Line 24">
                <a:extLst>
                  <a:ext uri="{FF2B5EF4-FFF2-40B4-BE49-F238E27FC236}">
                    <a16:creationId xmlns:a16="http://schemas.microsoft.com/office/drawing/2014/main" id="{CF5AF49A-51BE-4913-B7A8-291266463B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8614" y="3124200"/>
                <a:ext cx="543419" cy="12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Line 25">
                <a:extLst>
                  <a:ext uri="{FF2B5EF4-FFF2-40B4-BE49-F238E27FC236}">
                    <a16:creationId xmlns:a16="http://schemas.microsoft.com/office/drawing/2014/main" id="{8F823811-E37E-49CD-99EF-39BDF0EA7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8614" y="3505200"/>
                <a:ext cx="543419" cy="15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" name="Line 26">
                <a:extLst>
                  <a:ext uri="{FF2B5EF4-FFF2-40B4-BE49-F238E27FC236}">
                    <a16:creationId xmlns:a16="http://schemas.microsoft.com/office/drawing/2014/main" id="{85EBC52A-99B6-4137-B0D8-1951B13A1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4649" y="3954462"/>
                <a:ext cx="477383" cy="7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AF097D9E-21D1-445A-8767-F522CE904F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7021" y="4495800"/>
                <a:ext cx="0" cy="268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" name="Rectangle 15">
                <a:extLst>
                  <a:ext uri="{FF2B5EF4-FFF2-40B4-BE49-F238E27FC236}">
                    <a16:creationId xmlns:a16="http://schemas.microsoft.com/office/drawing/2014/main" id="{CCC0BD5F-C64E-40A6-907C-F580BE6B0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1216" y="2895601"/>
                <a:ext cx="1129733" cy="1676400"/>
              </a:xfrm>
              <a:prstGeom prst="rect">
                <a:avLst/>
              </a:prstGeom>
              <a:solidFill>
                <a:srgbClr val="FF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Text Box 17">
                <a:extLst>
                  <a:ext uri="{FF2B5EF4-FFF2-40B4-BE49-F238E27FC236}">
                    <a16:creationId xmlns:a16="http://schemas.microsoft.com/office/drawing/2014/main" id="{7F070CB4-96FB-43D7-BEA0-25E0187F2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030379"/>
                <a:ext cx="36420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RR1</a:t>
                </a:r>
              </a:p>
            </p:txBody>
          </p:sp>
          <p:sp>
            <p:nvSpPr>
              <p:cNvPr id="38" name="Text Box 18">
                <a:extLst>
                  <a:ext uri="{FF2B5EF4-FFF2-40B4-BE49-F238E27FC236}">
                    <a16:creationId xmlns:a16="http://schemas.microsoft.com/office/drawing/2014/main" id="{15348303-899D-4AB7-9914-662B5B975B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411379"/>
                <a:ext cx="36420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RR2</a:t>
                </a:r>
              </a:p>
            </p:txBody>
          </p:sp>
          <p:sp>
            <p:nvSpPr>
              <p:cNvPr id="39" name="Text Box 19">
                <a:extLst>
                  <a:ext uri="{FF2B5EF4-FFF2-40B4-BE49-F238E27FC236}">
                    <a16:creationId xmlns:a16="http://schemas.microsoft.com/office/drawing/2014/main" id="{E4644004-E18B-4F65-8BF6-7501CDFADA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810000"/>
                <a:ext cx="32756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WR</a:t>
                </a:r>
              </a:p>
            </p:txBody>
          </p:sp>
          <p:sp>
            <p:nvSpPr>
              <p:cNvPr id="40" name="Text Box 20">
                <a:extLst>
                  <a:ext uri="{FF2B5EF4-FFF2-40B4-BE49-F238E27FC236}">
                    <a16:creationId xmlns:a16="http://schemas.microsoft.com/office/drawing/2014/main" id="{B0F6BF8A-9D8D-4A5C-AFC5-401D40FA56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599" y="4325779"/>
                <a:ext cx="599177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WD</a:t>
                </a:r>
              </a:p>
            </p:txBody>
          </p:sp>
          <p:sp>
            <p:nvSpPr>
              <p:cNvPr id="41" name="Text Box 21">
                <a:extLst>
                  <a:ext uri="{FF2B5EF4-FFF2-40B4-BE49-F238E27FC236}">
                    <a16:creationId xmlns:a16="http://schemas.microsoft.com/office/drawing/2014/main" id="{EFB4D0DF-5566-422C-BF75-F5E95C36E4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7934" y="3048000"/>
                <a:ext cx="36786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RD1</a:t>
                </a:r>
              </a:p>
            </p:txBody>
          </p:sp>
          <p:sp>
            <p:nvSpPr>
              <p:cNvPr id="42" name="Text Box 22">
                <a:extLst>
                  <a:ext uri="{FF2B5EF4-FFF2-40B4-BE49-F238E27FC236}">
                    <a16:creationId xmlns:a16="http://schemas.microsoft.com/office/drawing/2014/main" id="{3B7D5556-C4DE-4E80-9833-23B4D14666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7934" y="4097179"/>
                <a:ext cx="36786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RD2</a:t>
                </a:r>
              </a:p>
            </p:txBody>
          </p:sp>
          <p:sp>
            <p:nvSpPr>
              <p:cNvPr id="43" name="Text Box 36">
                <a:extLst>
                  <a:ext uri="{FF2B5EF4-FFF2-40B4-BE49-F238E27FC236}">
                    <a16:creationId xmlns:a16="http://schemas.microsoft.com/office/drawing/2014/main" id="{BACC377B-3D5D-4340-9E1C-C1432ACA47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7631" y="3581400"/>
                <a:ext cx="90922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Register</a:t>
                </a:r>
              </a:p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File</a:t>
                </a:r>
              </a:p>
            </p:txBody>
          </p:sp>
          <p:sp>
            <p:nvSpPr>
              <p:cNvPr id="44" name="Line 37">
                <a:extLst>
                  <a:ext uri="{FF2B5EF4-FFF2-40B4-BE49-F238E27FC236}">
                    <a16:creationId xmlns:a16="http://schemas.microsoft.com/office/drawing/2014/main" id="{B8AD4A72-4901-425D-B856-D285204276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051175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Line 38">
                <a:extLst>
                  <a:ext uri="{FF2B5EF4-FFF2-40B4-BE49-F238E27FC236}">
                    <a16:creationId xmlns:a16="http://schemas.microsoft.com/office/drawing/2014/main" id="{99FE8A73-9B26-40EC-8B8A-C6C6ED1E2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435350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" name="Line 39">
                <a:extLst>
                  <a:ext uri="{FF2B5EF4-FFF2-40B4-BE49-F238E27FC236}">
                    <a16:creationId xmlns:a16="http://schemas.microsoft.com/office/drawing/2014/main" id="{D80FCD3A-D716-47EB-87CD-4D412C8AF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868738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" name="Text Box 40">
                <a:extLst>
                  <a:ext uri="{FF2B5EF4-FFF2-40B4-BE49-F238E27FC236}">
                    <a16:creationId xmlns:a16="http://schemas.microsoft.com/office/drawing/2014/main" id="{98A7B9C0-B097-42CC-BEA8-05E503BBBB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5552" y="289560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48" name="Text Box 41">
                <a:extLst>
                  <a:ext uri="{FF2B5EF4-FFF2-40B4-BE49-F238E27FC236}">
                    <a16:creationId xmlns:a16="http://schemas.microsoft.com/office/drawing/2014/main" id="{AB51815E-3C0B-4DCD-81AA-2E9F491B1D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9413" y="32956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49" name="Text Box 42">
                <a:extLst>
                  <a:ext uri="{FF2B5EF4-FFF2-40B4-BE49-F238E27FC236}">
                    <a16:creationId xmlns:a16="http://schemas.microsoft.com/office/drawing/2014/main" id="{8BFB07E4-BCA6-4182-AFCF-97E2EA6AC3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9413" y="37528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50" name="Text Box 23">
                <a:extLst>
                  <a:ext uri="{FF2B5EF4-FFF2-40B4-BE49-F238E27FC236}">
                    <a16:creationId xmlns:a16="http://schemas.microsoft.com/office/drawing/2014/main" id="{FCF091D0-B042-400F-957D-9508691AB7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8344" y="4746625"/>
                <a:ext cx="904633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RegWrite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0DD1AED-450B-4A42-8198-CA898CF502F2}"/>
                </a:ext>
              </a:extLst>
            </p:cNvPr>
            <p:cNvSpPr/>
            <p:nvPr/>
          </p:nvSpPr>
          <p:spPr>
            <a:xfrm>
              <a:off x="3028390" y="4876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Sign Extend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Line 32">
              <a:extLst>
                <a:ext uri="{FF2B5EF4-FFF2-40B4-BE49-F238E27FC236}">
                  <a16:creationId xmlns:a16="http://schemas.microsoft.com/office/drawing/2014/main" id="{69643EBF-6D60-4F94-961B-DE3AAED2D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26304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3" name="Line 33">
              <a:extLst>
                <a:ext uri="{FF2B5EF4-FFF2-40B4-BE49-F238E27FC236}">
                  <a16:creationId xmlns:a16="http://schemas.microsoft.com/office/drawing/2014/main" id="{2F51A5BD-5A51-4475-97C8-E608B2D57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599" y="2971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4" name="Line 34">
              <a:extLst>
                <a:ext uri="{FF2B5EF4-FFF2-40B4-BE49-F238E27FC236}">
                  <a16:creationId xmlns:a16="http://schemas.microsoft.com/office/drawing/2014/main" id="{65EB922C-7237-4002-B1C6-7D0FE4ABA0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599" y="38862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5" name="Line 35">
              <a:extLst>
                <a:ext uri="{FF2B5EF4-FFF2-40B4-BE49-F238E27FC236}">
                  <a16:creationId xmlns:a16="http://schemas.microsoft.com/office/drawing/2014/main" id="{DB01529C-C532-4DDF-8B54-9AE5FB4CC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590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6" name="Line 36">
              <a:extLst>
                <a:ext uri="{FF2B5EF4-FFF2-40B4-BE49-F238E27FC236}">
                  <a16:creationId xmlns:a16="http://schemas.microsoft.com/office/drawing/2014/main" id="{6E7D5024-0490-4D60-95B1-054EDD31F5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398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7" name="Line 37">
              <a:extLst>
                <a:ext uri="{FF2B5EF4-FFF2-40B4-BE49-F238E27FC236}">
                  <a16:creationId xmlns:a16="http://schemas.microsoft.com/office/drawing/2014/main" id="{210C3103-90A5-4029-8926-B3E489B19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599" y="3168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8" name="Line 38">
              <a:extLst>
                <a:ext uri="{FF2B5EF4-FFF2-40B4-BE49-F238E27FC236}">
                  <a16:creationId xmlns:a16="http://schemas.microsoft.com/office/drawing/2014/main" id="{150B24DA-0C96-478D-92AD-BBFA874D3B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599" y="2630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9" name="Line 41">
              <a:extLst>
                <a:ext uri="{FF2B5EF4-FFF2-40B4-BE49-F238E27FC236}">
                  <a16:creationId xmlns:a16="http://schemas.microsoft.com/office/drawing/2014/main" id="{6DF4FB11-35EA-47AD-8234-7681248C5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1862" y="2286000"/>
              <a:ext cx="0" cy="5365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0" name="Text Box 44">
              <a:extLst>
                <a:ext uri="{FF2B5EF4-FFF2-40B4-BE49-F238E27FC236}">
                  <a16:creationId xmlns:a16="http://schemas.microsoft.com/office/drawing/2014/main" id="{E38282DD-3670-41AC-B48E-61AD71F01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3489325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61" name="Text Box 45">
              <a:extLst>
                <a:ext uri="{FF2B5EF4-FFF2-40B4-BE49-F238E27FC236}">
                  <a16:creationId xmlns:a16="http://schemas.microsoft.com/office/drawing/2014/main" id="{923E2394-A8F7-4262-9B7D-5D94EA978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875" y="32004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62" name="Text Box 46">
              <a:extLst>
                <a:ext uri="{FF2B5EF4-FFF2-40B4-BE49-F238E27FC236}">
                  <a16:creationId xmlns:a16="http://schemas.microsoft.com/office/drawing/2014/main" id="{ADB7CD9A-4E10-4F15-9516-32C309C7B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5105" y="2000687"/>
              <a:ext cx="1296988" cy="3079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ALUcontrol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3" name="Line 47">
              <a:extLst>
                <a:ext uri="{FF2B5EF4-FFF2-40B4-BE49-F238E27FC236}">
                  <a16:creationId xmlns:a16="http://schemas.microsoft.com/office/drawing/2014/main" id="{C9D2D081-AE1D-46B6-A24F-56B3F9A46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974" y="2670175"/>
              <a:ext cx="230188" cy="777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4" name="Text Box 48">
              <a:extLst>
                <a:ext uri="{FF2B5EF4-FFF2-40B4-BE49-F238E27FC236}">
                  <a16:creationId xmlns:a16="http://schemas.microsoft.com/office/drawing/2014/main" id="{CDDC3FE7-3D85-4A29-9E9E-728839B9E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24511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65" name="Rectangle 52">
              <a:extLst>
                <a:ext uri="{FF2B5EF4-FFF2-40B4-BE49-F238E27FC236}">
                  <a16:creationId xmlns:a16="http://schemas.microsoft.com/office/drawing/2014/main" id="{285A0BA9-443A-404B-8B04-937931DF7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497" y="3420534"/>
              <a:ext cx="1175657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Line 53">
              <a:extLst>
                <a:ext uri="{FF2B5EF4-FFF2-40B4-BE49-F238E27FC236}">
                  <a16:creationId xmlns:a16="http://schemas.microsoft.com/office/drawing/2014/main" id="{A80EB016-3440-48B7-909D-D7D132A1C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800" y="45720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7" name="Text Box 55">
              <a:extLst>
                <a:ext uri="{FF2B5EF4-FFF2-40B4-BE49-F238E27FC236}">
                  <a16:creationId xmlns:a16="http://schemas.microsoft.com/office/drawing/2014/main" id="{81C5C05A-D72A-42F5-AAD0-DB4C07AD3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7181" y="38100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68" name="Text Box 56">
              <a:extLst>
                <a:ext uri="{FF2B5EF4-FFF2-40B4-BE49-F238E27FC236}">
                  <a16:creationId xmlns:a16="http://schemas.microsoft.com/office/drawing/2014/main" id="{FD9063CB-8B94-4B0B-95ED-0A3ED299A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3497" y="3571347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Address</a:t>
              </a:r>
            </a:p>
          </p:txBody>
        </p:sp>
        <p:sp>
          <p:nvSpPr>
            <p:cNvPr id="69" name="Text Box 57">
              <a:extLst>
                <a:ext uri="{FF2B5EF4-FFF2-40B4-BE49-F238E27FC236}">
                  <a16:creationId xmlns:a16="http://schemas.microsoft.com/office/drawing/2014/main" id="{67714B86-8BC0-4C73-A8C3-DB6C85442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891" y="43275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70" name="Text Box 59">
              <a:extLst>
                <a:ext uri="{FF2B5EF4-FFF2-40B4-BE49-F238E27FC236}">
                  <a16:creationId xmlns:a16="http://schemas.microsoft.com/office/drawing/2014/main" id="{1C933CD6-C466-4036-892E-75865950B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572000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71" name="Line 61">
              <a:extLst>
                <a:ext uri="{FF2B5EF4-FFF2-40B4-BE49-F238E27FC236}">
                  <a16:creationId xmlns:a16="http://schemas.microsoft.com/office/drawing/2014/main" id="{F0495058-E25C-4DAF-B708-1723543D4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1326" y="3115734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72" name="Text Box 63">
              <a:extLst>
                <a:ext uri="{FF2B5EF4-FFF2-40B4-BE49-F238E27FC236}">
                  <a16:creationId xmlns:a16="http://schemas.microsoft.com/office/drawing/2014/main" id="{FD085622-8F2D-4612-98BA-4029260E7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1063" y="2836334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MemWrite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3" name="Elbow Connector 92">
              <a:extLst>
                <a:ext uri="{FF2B5EF4-FFF2-40B4-BE49-F238E27FC236}">
                  <a16:creationId xmlns:a16="http://schemas.microsoft.com/office/drawing/2014/main" id="{800DFD4B-1163-4608-92EF-C71DD3014C14}"/>
                </a:ext>
              </a:extLst>
            </p:cNvPr>
            <p:cNvCxnSpPr/>
            <p:nvPr/>
          </p:nvCxnSpPr>
          <p:spPr>
            <a:xfrm>
              <a:off x="4724400" y="3810000"/>
              <a:ext cx="2057400" cy="990600"/>
            </a:xfrm>
            <a:prstGeom prst="bentConnector3">
              <a:avLst>
                <a:gd name="adj1" fmla="val -617"/>
              </a:avLst>
            </a:prstGeom>
            <a:ln w="127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7DCD7C0-4A7F-4C68-A60D-820FA26F3428}"/>
                </a:ext>
              </a:extLst>
            </p:cNvPr>
            <p:cNvCxnSpPr>
              <a:stCxn id="60" idx="3"/>
              <a:endCxn id="68" idx="1"/>
            </p:cNvCxnSpPr>
            <p:nvPr/>
          </p:nvCxnSpPr>
          <p:spPr>
            <a:xfrm>
              <a:off x="6311899" y="3687763"/>
              <a:ext cx="441598" cy="58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91">
              <a:extLst>
                <a:ext uri="{FF2B5EF4-FFF2-40B4-BE49-F238E27FC236}">
                  <a16:creationId xmlns:a16="http://schemas.microsoft.com/office/drawing/2014/main" id="{174B3859-4DA8-4DBB-93A7-FA5C4B094221}"/>
                </a:ext>
              </a:extLst>
            </p:cNvPr>
            <p:cNvGrpSpPr/>
            <p:nvPr/>
          </p:nvGrpSpPr>
          <p:grpSpPr>
            <a:xfrm rot="5400000">
              <a:off x="-1295400" y="3429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3F15533-850C-49CE-9E39-5D6BAAFBB2BF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1FEDE05-86F9-4C39-9D62-6DBD6093C01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D253FB2-ACC6-45F0-8D5E-42D93A15C2B1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90AEF12-AAA1-4801-8353-A3EAD61A0425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6F9DF50-9641-43B3-B914-6A69C34CF87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0D4280F-ABDC-4EEA-BEA7-A4FEB9229CB1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2" name="Group 109">
              <a:extLst>
                <a:ext uri="{FF2B5EF4-FFF2-40B4-BE49-F238E27FC236}">
                  <a16:creationId xmlns:a16="http://schemas.microsoft.com/office/drawing/2014/main" id="{87425DF5-3012-4B79-8C9E-8199C43355AB}"/>
                </a:ext>
              </a:extLst>
            </p:cNvPr>
            <p:cNvGrpSpPr/>
            <p:nvPr/>
          </p:nvGrpSpPr>
          <p:grpSpPr>
            <a:xfrm rot="5400000">
              <a:off x="-914400" y="3505200"/>
              <a:ext cx="4114800" cy="304800"/>
              <a:chOff x="457200" y="3429000"/>
              <a:chExt cx="8229600" cy="45720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CF1ABA5-4943-40BE-8C68-A3EC2DEB3613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95DCE50-8D7B-45E5-B273-40CD3E3292DA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9A25BCE-EC9A-4EE4-8E2A-E738C7CBEBE3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33E6AF2-6958-4237-8B47-E4272F03A896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D84BB48-A986-457D-88F5-E89965E1F331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15735AC-7848-408C-A1A9-793F78CE31B1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89" name="Elbow Connector 122">
              <a:extLst>
                <a:ext uri="{FF2B5EF4-FFF2-40B4-BE49-F238E27FC236}">
                  <a16:creationId xmlns:a16="http://schemas.microsoft.com/office/drawing/2014/main" id="{36BDA992-7724-4D6A-9AD4-C364F97E6FFE}"/>
                </a:ext>
              </a:extLst>
            </p:cNvPr>
            <p:cNvCxnSpPr/>
            <p:nvPr/>
          </p:nvCxnSpPr>
          <p:spPr>
            <a:xfrm>
              <a:off x="6477000" y="3699935"/>
              <a:ext cx="1905000" cy="1447800"/>
            </a:xfrm>
            <a:prstGeom prst="bentConnector3">
              <a:avLst>
                <a:gd name="adj1" fmla="val -667"/>
              </a:avLst>
            </a:prstGeom>
            <a:ln w="127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ounded Rectangle 125">
              <a:extLst>
                <a:ext uri="{FF2B5EF4-FFF2-40B4-BE49-F238E27FC236}">
                  <a16:creationId xmlns:a16="http://schemas.microsoft.com/office/drawing/2014/main" id="{2EB346E6-5EB9-429C-91E6-09689624EA10}"/>
                </a:ext>
              </a:extLst>
            </p:cNvPr>
            <p:cNvSpPr/>
            <p:nvPr/>
          </p:nvSpPr>
          <p:spPr>
            <a:xfrm>
              <a:off x="8382000" y="43434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Elbow Connector 100">
              <a:extLst>
                <a:ext uri="{FF2B5EF4-FFF2-40B4-BE49-F238E27FC236}">
                  <a16:creationId xmlns:a16="http://schemas.microsoft.com/office/drawing/2014/main" id="{40526AF8-A507-44C5-9A41-0BC9C1749803}"/>
                </a:ext>
              </a:extLst>
            </p:cNvPr>
            <p:cNvCxnSpPr>
              <a:stCxn id="90" idx="3"/>
              <a:endCxn id="40" idx="1"/>
            </p:cNvCxnSpPr>
            <p:nvPr/>
          </p:nvCxnSpPr>
          <p:spPr>
            <a:xfrm flipH="1" flipV="1">
              <a:off x="3058422" y="4067890"/>
              <a:ext cx="5587721" cy="732710"/>
            </a:xfrm>
            <a:prstGeom prst="bentConnector5">
              <a:avLst>
                <a:gd name="adj1" fmla="val -4091"/>
                <a:gd name="adj2" fmla="val -114398"/>
                <a:gd name="adj3" fmla="val 104091"/>
              </a:avLst>
            </a:prstGeom>
            <a:ln w="22225">
              <a:solidFill>
                <a:srgbClr val="C0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 Box 319">
              <a:extLst>
                <a:ext uri="{FF2B5EF4-FFF2-40B4-BE49-F238E27FC236}">
                  <a16:creationId xmlns:a16="http://schemas.microsoft.com/office/drawing/2014/main" id="{E8C6FBF4-E09C-4216-9898-973EB030F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6003" y="3852446"/>
              <a:ext cx="1043876" cy="3077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MemToReg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3" name="Line 16">
              <a:extLst>
                <a:ext uri="{FF2B5EF4-FFF2-40B4-BE49-F238E27FC236}">
                  <a16:creationId xmlns:a16="http://schemas.microsoft.com/office/drawing/2014/main" id="{43B12254-0977-479E-A756-EA4B4209E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4400" y="4114800"/>
              <a:ext cx="0" cy="268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94" name="Snip Single Corner Rectangle 86">
            <a:extLst>
              <a:ext uri="{FF2B5EF4-FFF2-40B4-BE49-F238E27FC236}">
                <a16:creationId xmlns:a16="http://schemas.microsoft.com/office/drawing/2014/main" id="{E1BBF102-0C25-4F0C-A245-1BD8080FDAB9}"/>
              </a:ext>
            </a:extLst>
          </p:cNvPr>
          <p:cNvSpPr/>
          <p:nvPr/>
        </p:nvSpPr>
        <p:spPr>
          <a:xfrm>
            <a:off x="2590800" y="1333500"/>
            <a:ext cx="39624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$10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469869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The Complete </a:t>
            </a:r>
            <a:r>
              <a:rPr lang="en-SG" sz="3600" dirty="0" err="1">
                <a:solidFill>
                  <a:srgbClr val="0000FF"/>
                </a:solidFill>
              </a:rPr>
              <a:t>Datapath</a:t>
            </a:r>
            <a:r>
              <a:rPr lang="en-SG" sz="3600" dirty="0">
                <a:solidFill>
                  <a:srgbClr val="0000FF"/>
                </a:solidFill>
              </a:rPr>
              <a:t>!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CD539A-6772-41C7-A043-16D2E2D5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1440"/>
            <a:ext cx="8229600" cy="4769485"/>
          </a:xfrm>
        </p:spPr>
        <p:txBody>
          <a:bodyPr>
            <a:normAutofit/>
          </a:bodyPr>
          <a:lstStyle/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We have just finished “designing” the </a:t>
            </a:r>
            <a:r>
              <a:rPr lang="en-US" sz="2800" dirty="0" err="1"/>
              <a:t>datapath</a:t>
            </a:r>
            <a:r>
              <a:rPr lang="en-US" sz="2800" dirty="0"/>
              <a:t> for a subset of MIPS instructions: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Shifting and Jump are not supported</a:t>
            </a:r>
          </a:p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Check your understanding: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Take the complete </a:t>
            </a:r>
            <a:r>
              <a:rPr lang="en-US" sz="2400" dirty="0" err="1"/>
              <a:t>datapath</a:t>
            </a:r>
            <a:r>
              <a:rPr lang="en-US" sz="2400" dirty="0"/>
              <a:t> and play the role of controller:</a:t>
            </a:r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See how supported instructions are executed</a:t>
            </a:r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Figure out the correct control signals for the </a:t>
            </a:r>
            <a:r>
              <a:rPr lang="en-US" sz="2000" dirty="0" err="1"/>
              <a:t>datapath</a:t>
            </a:r>
            <a:r>
              <a:rPr lang="en-US" sz="2000" dirty="0"/>
              <a:t> elements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Coming up next lecture: </a:t>
            </a:r>
            <a:r>
              <a:rPr lang="en-US" sz="2800" b="1" dirty="0"/>
              <a:t>Control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9751121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Complete </a:t>
            </a:r>
            <a:r>
              <a:rPr lang="en-US" sz="2400" b="1" dirty="0" err="1">
                <a:solidFill>
                  <a:schemeClr val="tx1"/>
                </a:solidFill>
              </a:rPr>
              <a:t>Datapath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CD7537-C2A2-42CF-86BF-EC17573C4050}"/>
              </a:ext>
            </a:extLst>
          </p:cNvPr>
          <p:cNvGrpSpPr/>
          <p:nvPr/>
        </p:nvGrpSpPr>
        <p:grpSpPr>
          <a:xfrm>
            <a:off x="490620" y="656465"/>
            <a:ext cx="8587340" cy="5545069"/>
            <a:chOff x="513148" y="550931"/>
            <a:chExt cx="8587340" cy="554506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EE99D2-0627-4465-BBDD-81FC317CCE83}"/>
                </a:ext>
              </a:extLst>
            </p:cNvPr>
            <p:cNvSpPr/>
            <p:nvPr/>
          </p:nvSpPr>
          <p:spPr>
            <a:xfrm>
              <a:off x="548640" y="550931"/>
              <a:ext cx="1159509" cy="12937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Line 16">
              <a:extLst>
                <a:ext uri="{FF2B5EF4-FFF2-40B4-BE49-F238E27FC236}">
                  <a16:creationId xmlns:a16="http://schemas.microsoft.com/office/drawing/2014/main" id="{798A176A-276C-4A8D-B9D3-2BFA7122B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844" y="4495800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" name="Line 28">
              <a:extLst>
                <a:ext uri="{FF2B5EF4-FFF2-40B4-BE49-F238E27FC236}">
                  <a16:creationId xmlns:a16="http://schemas.microsoft.com/office/drawing/2014/main" id="{167BD34F-3AE1-4C29-9B18-5C7FE3744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3200400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" name="Line 29">
              <a:extLst>
                <a:ext uri="{FF2B5EF4-FFF2-40B4-BE49-F238E27FC236}">
                  <a16:creationId xmlns:a16="http://schemas.microsoft.com/office/drawing/2014/main" id="{499E8484-9291-40BF-8BE3-7EA81F0BB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191000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29" idx="0"/>
            </p:cNvCxnSpPr>
            <p:nvPr/>
          </p:nvCxnSpPr>
          <p:spPr>
            <a:xfrm>
              <a:off x="1259786" y="3067051"/>
              <a:ext cx="1300651" cy="57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30" idx="0"/>
            </p:cNvCxnSpPr>
            <p:nvPr/>
          </p:nvCxnSpPr>
          <p:spPr>
            <a:xfrm flipV="1">
              <a:off x="1259786" y="3505200"/>
              <a:ext cx="1300651" cy="20955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50CA0A-C2DA-4F1B-9414-81249C72F899}"/>
                </a:ext>
              </a:extLst>
            </p:cNvPr>
            <p:cNvCxnSpPr/>
            <p:nvPr/>
          </p:nvCxnSpPr>
          <p:spPr>
            <a:xfrm>
              <a:off x="1285336" y="4433977"/>
              <a:ext cx="9575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309">
              <a:extLst>
                <a:ext uri="{FF2B5EF4-FFF2-40B4-BE49-F238E27FC236}">
                  <a16:creationId xmlns:a16="http://schemas.microsoft.com/office/drawing/2014/main" id="{6DC2BB07-9113-4F17-8B91-1DD628FBD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829" y="28194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8" name="Text Box 310">
              <a:extLst>
                <a:ext uri="{FF2B5EF4-FFF2-40B4-BE49-F238E27FC236}">
                  <a16:creationId xmlns:a16="http://schemas.microsoft.com/office/drawing/2014/main" id="{87FF632D-F47E-40B7-B4AB-8CAC15924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306408" y="3380228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9" name="Text Box 324">
              <a:extLst>
                <a:ext uri="{FF2B5EF4-FFF2-40B4-BE49-F238E27FC236}">
                  <a16:creationId xmlns:a16="http://schemas.microsoft.com/office/drawing/2014/main" id="{0A28AF33-6516-4990-9155-E1FEDAD75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4196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88241CF7-B3A2-43FC-9981-6CC95B185793}"/>
                </a:ext>
              </a:extLst>
            </p:cNvPr>
            <p:cNvSpPr/>
            <p:nvPr/>
          </p:nvSpPr>
          <p:spPr>
            <a:xfrm>
              <a:off x="2250328" y="3886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hape 39">
              <a:extLst>
                <a:ext uri="{FF2B5EF4-FFF2-40B4-BE49-F238E27FC236}">
                  <a16:creationId xmlns:a16="http://schemas.microsoft.com/office/drawing/2014/main" id="{6E30D5CD-6C66-4FC8-9B83-1B4470045210}"/>
                </a:ext>
              </a:extLst>
            </p:cNvPr>
            <p:cNvCxnSpPr>
              <a:stCxn id="18" idx="2"/>
            </p:cNvCxnSpPr>
            <p:nvPr/>
          </p:nvCxnSpPr>
          <p:spPr>
            <a:xfrm rot="16200000" flipH="1">
              <a:off x="1724567" y="3682763"/>
              <a:ext cx="577176" cy="459426"/>
            </a:xfrm>
            <a:prstGeom prst="bentConnector3">
              <a:avLst>
                <a:gd name="adj1" fmla="val 100816"/>
              </a:avLst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stCxn id="20" idx="3"/>
              <a:endCxn id="31" idx="0"/>
            </p:cNvCxnSpPr>
            <p:nvPr/>
          </p:nvCxnSpPr>
          <p:spPr>
            <a:xfrm flipV="1">
              <a:off x="2514471" y="39623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>
              <a:stCxn id="47" idx="6"/>
            </p:cNvCxnSpPr>
            <p:nvPr/>
          </p:nvCxnSpPr>
          <p:spPr>
            <a:xfrm flipV="1">
              <a:off x="4171389" y="4800600"/>
              <a:ext cx="781611" cy="723900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324">
              <a:extLst>
                <a:ext uri="{FF2B5EF4-FFF2-40B4-BE49-F238E27FC236}">
                  <a16:creationId xmlns:a16="http://schemas.microsoft.com/office/drawing/2014/main" id="{9DA18485-F6C6-45A1-B31A-A1F45D79F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978" y="5334000"/>
              <a:ext cx="854622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26" name="Rounded Rectangle 45">
              <a:extLst>
                <a:ext uri="{FF2B5EF4-FFF2-40B4-BE49-F238E27FC236}">
                  <a16:creationId xmlns:a16="http://schemas.microsoft.com/office/drawing/2014/main" id="{FDCC33ED-34BD-4839-9008-EF763588EBD2}"/>
                </a:ext>
              </a:extLst>
            </p:cNvPr>
            <p:cNvSpPr/>
            <p:nvPr/>
          </p:nvSpPr>
          <p:spPr>
            <a:xfrm>
              <a:off x="4959340" y="4038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59793" y="5562600"/>
              <a:ext cx="204710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7A232DB5-B0D2-4311-AC35-60C7F90D1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483" y="44958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124200"/>
              <a:ext cx="543419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505200"/>
              <a:ext cx="543419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1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6472" y="3954462"/>
              <a:ext cx="47738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2" name="Rectangle 15">
              <a:extLst>
                <a:ext uri="{FF2B5EF4-FFF2-40B4-BE49-F238E27FC236}">
                  <a16:creationId xmlns:a16="http://schemas.microsoft.com/office/drawing/2014/main" id="{AB6EE2B6-7C9E-47B8-8610-EAE3089B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039" y="2895601"/>
              <a:ext cx="1129733" cy="1676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Text Box 17">
              <a:extLst>
                <a:ext uri="{FF2B5EF4-FFF2-40B4-BE49-F238E27FC236}">
                  <a16:creationId xmlns:a16="http://schemas.microsoft.com/office/drawing/2014/main" id="{E2F8D9BD-153D-406A-B3D7-B62B21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0303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RR1</a:t>
              </a:r>
            </a:p>
          </p:txBody>
        </p:sp>
        <p:sp>
          <p:nvSpPr>
            <p:cNvPr id="34" name="Text Box 18">
              <a:extLst>
                <a:ext uri="{FF2B5EF4-FFF2-40B4-BE49-F238E27FC236}">
                  <a16:creationId xmlns:a16="http://schemas.microsoft.com/office/drawing/2014/main" id="{80CA3067-9A2D-422E-91FC-AB9890688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4113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RR2</a:t>
              </a:r>
            </a:p>
          </p:txBody>
        </p:sp>
        <p:sp>
          <p:nvSpPr>
            <p:cNvPr id="35" name="Text Box 19">
              <a:extLst>
                <a:ext uri="{FF2B5EF4-FFF2-40B4-BE49-F238E27FC236}">
                  <a16:creationId xmlns:a16="http://schemas.microsoft.com/office/drawing/2014/main" id="{C8DF64B5-C0A2-4A29-9AEC-5BE7EBFC3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810000"/>
              <a:ext cx="32756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</a:t>
              </a:r>
            </a:p>
          </p:txBody>
        </p:sp>
        <p:sp>
          <p:nvSpPr>
            <p:cNvPr id="36" name="Text Box 20">
              <a:extLst>
                <a:ext uri="{FF2B5EF4-FFF2-40B4-BE49-F238E27FC236}">
                  <a16:creationId xmlns:a16="http://schemas.microsoft.com/office/drawing/2014/main" id="{85E95618-5B42-495D-9914-239D52A32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2" y="4325779"/>
              <a:ext cx="5991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WD</a:t>
              </a:r>
            </a:p>
          </p:txBody>
        </p:sp>
        <p:sp>
          <p:nvSpPr>
            <p:cNvPr id="37" name="Text Box 21">
              <a:extLst>
                <a:ext uri="{FF2B5EF4-FFF2-40B4-BE49-F238E27FC236}">
                  <a16:creationId xmlns:a16="http://schemas.microsoft.com/office/drawing/2014/main" id="{29E30E8C-9659-4D45-BC42-FA9C256DE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757" y="3048000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RD1</a:t>
              </a:r>
            </a:p>
          </p:txBody>
        </p:sp>
        <p:sp>
          <p:nvSpPr>
            <p:cNvPr id="38" name="Text Box 22">
              <a:extLst>
                <a:ext uri="{FF2B5EF4-FFF2-40B4-BE49-F238E27FC236}">
                  <a16:creationId xmlns:a16="http://schemas.microsoft.com/office/drawing/2014/main" id="{B6927DFB-B405-43FF-A3B9-3E8F5C650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757" y="4097179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RD2</a:t>
              </a:r>
            </a:p>
          </p:txBody>
        </p:sp>
        <p:sp>
          <p:nvSpPr>
            <p:cNvPr id="39" name="Text Box 36">
              <a:extLst>
                <a:ext uri="{FF2B5EF4-FFF2-40B4-BE49-F238E27FC236}">
                  <a16:creationId xmlns:a16="http://schemas.microsoft.com/office/drawing/2014/main" id="{F3A1524E-F11C-448B-8F5A-615828039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779" y="3581400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3E6BCC00-E873-4202-A61A-7B02D6EEF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051175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A98FB157-78F7-4451-A574-32698A84A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435350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AE65C159-6FB1-41F7-9E78-69C1E4F96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868738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7375" y="289560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4" name="Text Box 41">
              <a:extLst>
                <a:ext uri="{FF2B5EF4-FFF2-40B4-BE49-F238E27FC236}">
                  <a16:creationId xmlns:a16="http://schemas.microsoft.com/office/drawing/2014/main" id="{242A6DAD-043A-4934-BF7E-F7D3A6848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236" y="32956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5" name="Text Box 42">
              <a:extLst>
                <a:ext uri="{FF2B5EF4-FFF2-40B4-BE49-F238E27FC236}">
                  <a16:creationId xmlns:a16="http://schemas.microsoft.com/office/drawing/2014/main" id="{78369993-3842-4F60-92E0-3C9A5D31D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236" y="37528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6" name="Text Box 23">
              <a:extLst>
                <a:ext uri="{FF2B5EF4-FFF2-40B4-BE49-F238E27FC236}">
                  <a16:creationId xmlns:a16="http://schemas.microsoft.com/office/drawing/2014/main" id="{F5E4F2CB-735D-49B6-899E-0F0158065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3823" y="4746625"/>
              <a:ext cx="99097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53847C8-B259-4734-B9F8-CBA7DF64BC7E}"/>
                </a:ext>
              </a:extLst>
            </p:cNvPr>
            <p:cNvSpPr/>
            <p:nvPr/>
          </p:nvSpPr>
          <p:spPr>
            <a:xfrm>
              <a:off x="3028390" y="5257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Sign Extend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Line 32">
              <a:extLst>
                <a:ext uri="{FF2B5EF4-FFF2-40B4-BE49-F238E27FC236}">
                  <a16:creationId xmlns:a16="http://schemas.microsoft.com/office/drawing/2014/main" id="{A9FE80A9-40CE-483F-8B7F-294439EE6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0114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9" name="Line 33">
              <a:extLst>
                <a:ext uri="{FF2B5EF4-FFF2-40B4-BE49-F238E27FC236}">
                  <a16:creationId xmlns:a16="http://schemas.microsoft.com/office/drawing/2014/main" id="{4C8420A0-2EC7-42AB-81B6-4EBC414DE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599" y="3352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0" name="Line 34">
              <a:extLst>
                <a:ext uri="{FF2B5EF4-FFF2-40B4-BE49-F238E27FC236}">
                  <a16:creationId xmlns:a16="http://schemas.microsoft.com/office/drawing/2014/main" id="{9679FEAB-1FAA-4231-B497-D92C05564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599" y="42672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1" name="Line 35">
              <a:extLst>
                <a:ext uri="{FF2B5EF4-FFF2-40B4-BE49-F238E27FC236}">
                  <a16:creationId xmlns:a16="http://schemas.microsoft.com/office/drawing/2014/main" id="{151F2AD3-7E70-4735-A25B-E4EFBD600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971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2" name="Line 36">
              <a:extLst>
                <a:ext uri="{FF2B5EF4-FFF2-40B4-BE49-F238E27FC236}">
                  <a16:creationId xmlns:a16="http://schemas.microsoft.com/office/drawing/2014/main" id="{55377F68-B118-45E7-B8AC-CEFD32CC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779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3" name="Line 37">
              <a:extLst>
                <a:ext uri="{FF2B5EF4-FFF2-40B4-BE49-F238E27FC236}">
                  <a16:creationId xmlns:a16="http://schemas.microsoft.com/office/drawing/2014/main" id="{7D5BC88A-8E21-4D61-AA7F-B271E0EE7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599" y="3549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4" name="Line 38">
              <a:extLst>
                <a:ext uri="{FF2B5EF4-FFF2-40B4-BE49-F238E27FC236}">
                  <a16:creationId xmlns:a16="http://schemas.microsoft.com/office/drawing/2014/main" id="{74AB081D-B4B7-43E8-88BC-78CFC6785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599" y="3011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5" name="Line 41">
              <a:extLst>
                <a:ext uri="{FF2B5EF4-FFF2-40B4-BE49-F238E27FC236}">
                  <a16:creationId xmlns:a16="http://schemas.microsoft.com/office/drawing/2014/main" id="{441F9793-F93B-4025-B968-13AC37147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1862" y="2895600"/>
              <a:ext cx="7938" cy="30797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56" name="Text Box 44">
              <a:extLst>
                <a:ext uri="{FF2B5EF4-FFF2-40B4-BE49-F238E27FC236}">
                  <a16:creationId xmlns:a16="http://schemas.microsoft.com/office/drawing/2014/main" id="{184C5DEE-F0E5-4625-A1C3-18C24BF7F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2774" y="3868037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57" name="Text Box 45">
              <a:extLst>
                <a:ext uri="{FF2B5EF4-FFF2-40B4-BE49-F238E27FC236}">
                  <a16:creationId xmlns:a16="http://schemas.microsoft.com/office/drawing/2014/main" id="{2C93280C-9B8B-4677-ABB8-FDDF4C837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5814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58" name="Text Box 46">
              <a:extLst>
                <a:ext uri="{FF2B5EF4-FFF2-40B4-BE49-F238E27FC236}">
                  <a16:creationId xmlns:a16="http://schemas.microsoft.com/office/drawing/2014/main" id="{78EBACD2-C39E-4053-9630-88E270C70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0948" y="2618601"/>
              <a:ext cx="113845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59" name="Line 47">
              <a:extLst>
                <a:ext uri="{FF2B5EF4-FFF2-40B4-BE49-F238E27FC236}">
                  <a16:creationId xmlns:a16="http://schemas.microsoft.com/office/drawing/2014/main" id="{43C413D6-ACD2-463B-86E2-7A77A3F48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974" y="3051175"/>
              <a:ext cx="230188" cy="777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0" name="Text Box 48">
              <a:extLst>
                <a:ext uri="{FF2B5EF4-FFF2-40B4-BE49-F238E27FC236}">
                  <a16:creationId xmlns:a16="http://schemas.microsoft.com/office/drawing/2014/main" id="{820F0684-61E2-4707-907A-068C63E79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28321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61" name="Rectangle 52">
              <a:extLst>
                <a:ext uri="{FF2B5EF4-FFF2-40B4-BE49-F238E27FC236}">
                  <a16:creationId xmlns:a16="http://schemas.microsoft.com/office/drawing/2014/main" id="{ACEC6F76-4BA5-4470-A2A1-DB4AED2BB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497" y="3801534"/>
              <a:ext cx="1175657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53">
              <a:extLst>
                <a:ext uri="{FF2B5EF4-FFF2-40B4-BE49-F238E27FC236}">
                  <a16:creationId xmlns:a16="http://schemas.microsoft.com/office/drawing/2014/main" id="{2C893798-8507-4711-A89C-68BDF0BD3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800" y="4953000"/>
              <a:ext cx="457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3" name="Text Box 55">
              <a:extLst>
                <a:ext uri="{FF2B5EF4-FFF2-40B4-BE49-F238E27FC236}">
                  <a16:creationId xmlns:a16="http://schemas.microsoft.com/office/drawing/2014/main" id="{CBB6616D-1A6B-4C55-998C-D039F40E2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0652" y="42672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64" name="Text Box 56">
              <a:extLst>
                <a:ext uri="{FF2B5EF4-FFF2-40B4-BE49-F238E27FC236}">
                  <a16:creationId xmlns:a16="http://schemas.microsoft.com/office/drawing/2014/main" id="{FF8BF95B-F833-4BC5-82A5-997C966AE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3497" y="3952347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65" name="Text Box 57">
              <a:extLst>
                <a:ext uri="{FF2B5EF4-FFF2-40B4-BE49-F238E27FC236}">
                  <a16:creationId xmlns:a16="http://schemas.microsoft.com/office/drawing/2014/main" id="{56CD3ECB-2F41-4EB5-8EA4-73AD36C59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891" y="47085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66" name="Text Box 59">
              <a:extLst>
                <a:ext uri="{FF2B5EF4-FFF2-40B4-BE49-F238E27FC236}">
                  <a16:creationId xmlns:a16="http://schemas.microsoft.com/office/drawing/2014/main" id="{7F14F5BC-03DE-4936-83EF-EA380150A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937125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67" name="Line 61">
              <a:extLst>
                <a:ext uri="{FF2B5EF4-FFF2-40B4-BE49-F238E27FC236}">
                  <a16:creationId xmlns:a16="http://schemas.microsoft.com/office/drawing/2014/main" id="{5239DE6C-78E4-4262-A3D7-814816225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29706" y="3572933"/>
              <a:ext cx="0" cy="227787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8" name="Text Box 63">
              <a:extLst>
                <a:ext uri="{FF2B5EF4-FFF2-40B4-BE49-F238E27FC236}">
                  <a16:creationId xmlns:a16="http://schemas.microsoft.com/office/drawing/2014/main" id="{FB390582-7605-43CF-9319-AA5FAB56D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3341" y="3304455"/>
              <a:ext cx="107273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69" name="Elbow Connector 92">
              <a:extLst>
                <a:ext uri="{FF2B5EF4-FFF2-40B4-BE49-F238E27FC236}">
                  <a16:creationId xmlns:a16="http://schemas.microsoft.com/office/drawing/2014/main" id="{549C3B18-E459-4DDE-A70A-899494435B68}"/>
                </a:ext>
              </a:extLst>
            </p:cNvPr>
            <p:cNvCxnSpPr/>
            <p:nvPr/>
          </p:nvCxnSpPr>
          <p:spPr>
            <a:xfrm>
              <a:off x="4724400" y="4191000"/>
              <a:ext cx="2057400" cy="990600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5C61F50-D1B3-4DFF-BCCC-5AB833F10F81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6324599" y="4074584"/>
              <a:ext cx="428898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91">
              <a:extLst>
                <a:ext uri="{FF2B5EF4-FFF2-40B4-BE49-F238E27FC236}">
                  <a16:creationId xmlns:a16="http://schemas.microsoft.com/office/drawing/2014/main" id="{FDD13120-9D1C-4830-8060-3203EB1CC90B}"/>
                </a:ext>
              </a:extLst>
            </p:cNvPr>
            <p:cNvGrpSpPr/>
            <p:nvPr/>
          </p:nvGrpSpPr>
          <p:grpSpPr>
            <a:xfrm rot="5400000">
              <a:off x="-1295400" y="3810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B3533A7-D6A4-4DAB-A770-F84AECD0EBB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E8D6519-E15A-43AA-8977-5CB43160F115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F6D5A76-2EF4-40EB-84B6-3F0BABC3AB60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0D207BB-5ADB-49BD-8EAE-2DE496E383C9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F4CEFE9-31C9-408B-9884-24D9A7824379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19B3406-94E1-4037-8AFE-844B5EF04AC4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78" name="Group 109">
              <a:extLst>
                <a:ext uri="{FF2B5EF4-FFF2-40B4-BE49-F238E27FC236}">
                  <a16:creationId xmlns:a16="http://schemas.microsoft.com/office/drawing/2014/main" id="{2139F562-8A65-45B2-A72C-B1C0E15B010C}"/>
                </a:ext>
              </a:extLst>
            </p:cNvPr>
            <p:cNvGrpSpPr/>
            <p:nvPr/>
          </p:nvGrpSpPr>
          <p:grpSpPr>
            <a:xfrm rot="5400000">
              <a:off x="-914400" y="3886200"/>
              <a:ext cx="4114800" cy="304800"/>
              <a:chOff x="457200" y="3429000"/>
              <a:chExt cx="8229600" cy="45720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6D273AC-3556-4C3C-8AEC-8170C47B2D87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3002ACD-7960-40DB-98DD-70A9FB5B27F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4B0F8A2-4C5A-4B8B-B53D-30401D142D0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5464BB4-01E5-4240-AD84-CCB96594EF52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EB1B91B-8954-46E6-BEA2-993DD8A9EF2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8578308-0273-4711-896D-23F8845AD483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85" name="Elbow Connector 122">
              <a:extLst>
                <a:ext uri="{FF2B5EF4-FFF2-40B4-BE49-F238E27FC236}">
                  <a16:creationId xmlns:a16="http://schemas.microsoft.com/office/drawing/2014/main" id="{7109E9A9-3A43-48BB-BAA7-2DC0876DD381}"/>
                </a:ext>
              </a:extLst>
            </p:cNvPr>
            <p:cNvCxnSpPr/>
            <p:nvPr/>
          </p:nvCxnSpPr>
          <p:spPr>
            <a:xfrm>
              <a:off x="6477000" y="4080935"/>
              <a:ext cx="1905000" cy="1405465"/>
            </a:xfrm>
            <a:prstGeom prst="bentConnector3">
              <a:avLst>
                <a:gd name="adj1" fmla="val -222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100">
              <a:extLst>
                <a:ext uri="{FF2B5EF4-FFF2-40B4-BE49-F238E27FC236}">
                  <a16:creationId xmlns:a16="http://schemas.microsoft.com/office/drawing/2014/main" id="{75C73DDC-7681-4D86-AD35-D510BD72B343}"/>
                </a:ext>
              </a:extLst>
            </p:cNvPr>
            <p:cNvCxnSpPr>
              <a:stCxn id="137" idx="3"/>
              <a:endCxn id="36" idx="1"/>
            </p:cNvCxnSpPr>
            <p:nvPr/>
          </p:nvCxnSpPr>
          <p:spPr>
            <a:xfrm flipH="1" flipV="1">
              <a:off x="3058422" y="4448890"/>
              <a:ext cx="5587721" cy="732710"/>
            </a:xfrm>
            <a:prstGeom prst="bentConnector5">
              <a:avLst>
                <a:gd name="adj1" fmla="val -4091"/>
                <a:gd name="adj2" fmla="val -114398"/>
                <a:gd name="adj3" fmla="val 103030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Line 28">
              <a:extLst>
                <a:ext uri="{FF2B5EF4-FFF2-40B4-BE49-F238E27FC236}">
                  <a16:creationId xmlns:a16="http://schemas.microsoft.com/office/drawing/2014/main" id="{7ED00514-3547-4FF3-9DF3-554CD66F2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1600" y="1752600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6CE78BF-E25E-44C2-ADAB-8BFD241966C7}"/>
                </a:ext>
              </a:extLst>
            </p:cNvPr>
            <p:cNvSpPr/>
            <p:nvPr/>
          </p:nvSpPr>
          <p:spPr>
            <a:xfrm>
              <a:off x="3831139" y="1461138"/>
              <a:ext cx="1414455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Left Shift 2-bit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9" name="Group 119">
              <a:extLst>
                <a:ext uri="{FF2B5EF4-FFF2-40B4-BE49-F238E27FC236}">
                  <a16:creationId xmlns:a16="http://schemas.microsoft.com/office/drawing/2014/main" id="{0D8B0634-E0B0-4B22-918A-FC9EC1077595}"/>
                </a:ext>
              </a:extLst>
            </p:cNvPr>
            <p:cNvGrpSpPr/>
            <p:nvPr/>
          </p:nvGrpSpPr>
          <p:grpSpPr>
            <a:xfrm>
              <a:off x="1976437" y="609600"/>
              <a:ext cx="1604963" cy="762000"/>
              <a:chOff x="533400" y="1905000"/>
              <a:chExt cx="1604963" cy="762000"/>
            </a:xfrm>
          </p:grpSpPr>
          <p:sp>
            <p:nvSpPr>
              <p:cNvPr id="90" name="Rectangle 152">
                <a:extLst>
                  <a:ext uri="{FF2B5EF4-FFF2-40B4-BE49-F238E27FC236}">
                    <a16:creationId xmlns:a16="http://schemas.microsoft.com/office/drawing/2014/main" id="{BB47381E-ADFF-4BD4-8D2E-522ACA184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9050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1400" b="1" dirty="0"/>
                  <a:t>PC</a:t>
                </a:r>
              </a:p>
            </p:txBody>
          </p:sp>
          <p:sp>
            <p:nvSpPr>
              <p:cNvPr id="91" name="Line 155">
                <a:extLst>
                  <a:ext uri="{FF2B5EF4-FFF2-40B4-BE49-F238E27FC236}">
                    <a16:creationId xmlns:a16="http://schemas.microsoft.com/office/drawing/2014/main" id="{39FF5453-7BAF-4A43-B63F-2E37C562C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19700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2" name="Line 156">
                <a:extLst>
                  <a:ext uri="{FF2B5EF4-FFF2-40B4-BE49-F238E27FC236}">
                    <a16:creationId xmlns:a16="http://schemas.microsoft.com/office/drawing/2014/main" id="{5B3C861E-6674-4FFB-967B-488FBD3B8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363" y="21463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3" name="Line 157">
                <a:extLst>
                  <a:ext uri="{FF2B5EF4-FFF2-40B4-BE49-F238E27FC236}">
                    <a16:creationId xmlns:a16="http://schemas.microsoft.com/office/drawing/2014/main" id="{D4EF0A34-F8E6-4785-A705-CA4D64B9C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8450" y="24511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4" name="Line 158">
                <a:extLst>
                  <a:ext uri="{FF2B5EF4-FFF2-40B4-BE49-F238E27FC236}">
                    <a16:creationId xmlns:a16="http://schemas.microsoft.com/office/drawing/2014/main" id="{0C8E82A6-C3D7-4FC9-A7FF-03A6A1C8D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3717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5" name="Line 159">
                <a:extLst>
                  <a:ext uri="{FF2B5EF4-FFF2-40B4-BE49-F238E27FC236}">
                    <a16:creationId xmlns:a16="http://schemas.microsoft.com/office/drawing/2014/main" id="{B3B8D9A2-A0EC-4C11-A242-FECCCFE86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2907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6" name="Line 160">
                <a:extLst>
                  <a:ext uri="{FF2B5EF4-FFF2-40B4-BE49-F238E27FC236}">
                    <a16:creationId xmlns:a16="http://schemas.microsoft.com/office/drawing/2014/main" id="{9B68C7B3-0D63-417C-A9EF-10CAFD981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21955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7" name="Line 161">
                <a:extLst>
                  <a:ext uri="{FF2B5EF4-FFF2-40B4-BE49-F238E27FC236}">
                    <a16:creationId xmlns:a16="http://schemas.microsoft.com/office/drawing/2014/main" id="{339E8EA5-590E-48AA-8599-3D15CCD77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19700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8" name="Text Box 162">
                <a:extLst>
                  <a:ext uri="{FF2B5EF4-FFF2-40B4-BE49-F238E27FC236}">
                    <a16:creationId xmlns:a16="http://schemas.microsoft.com/office/drawing/2014/main" id="{D57B2851-7AEC-4439-A633-25064AEC3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150" y="21336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  <p:sp>
            <p:nvSpPr>
              <p:cNvPr id="99" name="Line 163">
                <a:extLst>
                  <a:ext uri="{FF2B5EF4-FFF2-40B4-BE49-F238E27FC236}">
                    <a16:creationId xmlns:a16="http://schemas.microsoft.com/office/drawing/2014/main" id="{BB1045BC-5B1A-4FF2-B8E7-A0BD472F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925" y="2459038"/>
                <a:ext cx="265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0" name="Text Box 167">
                <a:extLst>
                  <a:ext uri="{FF2B5EF4-FFF2-40B4-BE49-F238E27FC236}">
                    <a16:creationId xmlns:a16="http://schemas.microsoft.com/office/drawing/2014/main" id="{CF66DE7A-DAB4-42F2-A662-6CA4719A4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788" y="2313801"/>
                <a:ext cx="201612" cy="276999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101" name="Line 175">
                <a:extLst>
                  <a:ext uri="{FF2B5EF4-FFF2-40B4-BE49-F238E27FC236}">
                    <a16:creationId xmlns:a16="http://schemas.microsoft.com/office/drawing/2014/main" id="{F0432E5B-463A-4F02-98B0-05452DFBA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0598" y="2045898"/>
                <a:ext cx="576983" cy="1150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</p:grpSp>
        <p:cxnSp>
          <p:nvCxnSpPr>
            <p:cNvPr id="102" name="Straight Arrow Connector 136">
              <a:extLst>
                <a:ext uri="{FF2B5EF4-FFF2-40B4-BE49-F238E27FC236}">
                  <a16:creationId xmlns:a16="http://schemas.microsoft.com/office/drawing/2014/main" id="{8FDF6928-8EC6-4546-A8AA-D567DBEFAF49}"/>
                </a:ext>
              </a:extLst>
            </p:cNvPr>
            <p:cNvCxnSpPr/>
            <p:nvPr/>
          </p:nvCxnSpPr>
          <p:spPr>
            <a:xfrm>
              <a:off x="4572000" y="990600"/>
              <a:ext cx="1522413" cy="351365"/>
            </a:xfrm>
            <a:prstGeom prst="bentConnector3">
              <a:avLst>
                <a:gd name="adj1" fmla="val 504"/>
              </a:avLst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103" name="Line 28">
              <a:extLst>
                <a:ext uri="{FF2B5EF4-FFF2-40B4-BE49-F238E27FC236}">
                  <a16:creationId xmlns:a16="http://schemas.microsoft.com/office/drawing/2014/main" id="{3B5EFBE0-6E1B-416C-8D21-D8067A4F5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400" y="990600"/>
              <a:ext cx="3505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04" name="Line 28">
              <a:extLst>
                <a:ext uri="{FF2B5EF4-FFF2-40B4-BE49-F238E27FC236}">
                  <a16:creationId xmlns:a16="http://schemas.microsoft.com/office/drawing/2014/main" id="{7F17B83A-7E91-4F14-8ACF-0470B08AB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05600" y="15240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grpSp>
          <p:nvGrpSpPr>
            <p:cNvPr id="105" name="Group 108">
              <a:extLst>
                <a:ext uri="{FF2B5EF4-FFF2-40B4-BE49-F238E27FC236}">
                  <a16:creationId xmlns:a16="http://schemas.microsoft.com/office/drawing/2014/main" id="{3956BF6F-6539-47D5-9EAC-C97C22E8CBC1}"/>
                </a:ext>
              </a:extLst>
            </p:cNvPr>
            <p:cNvGrpSpPr/>
            <p:nvPr/>
          </p:nvGrpSpPr>
          <p:grpSpPr>
            <a:xfrm>
              <a:off x="6096000" y="1219200"/>
              <a:ext cx="587374" cy="673099"/>
              <a:chOff x="5945188" y="2195513"/>
              <a:chExt cx="587374" cy="673099"/>
            </a:xfrm>
          </p:grpSpPr>
          <p:sp>
            <p:nvSpPr>
              <p:cNvPr id="106" name="Line 176">
                <a:extLst>
                  <a:ext uri="{FF2B5EF4-FFF2-40B4-BE49-F238E27FC236}">
                    <a16:creationId xmlns:a16="http://schemas.microsoft.com/office/drawing/2014/main" id="{5BAEAA2B-11BA-40CF-A370-35437FBEB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7" name="Line 177">
                <a:extLst>
                  <a:ext uri="{FF2B5EF4-FFF2-40B4-BE49-F238E27FC236}">
                    <a16:creationId xmlns:a16="http://schemas.microsoft.com/office/drawing/2014/main" id="{42DB8C86-76A8-41C0-A00C-F6AC735C9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8" name="Line 178">
                <a:extLst>
                  <a:ext uri="{FF2B5EF4-FFF2-40B4-BE49-F238E27FC236}">
                    <a16:creationId xmlns:a16="http://schemas.microsoft.com/office/drawing/2014/main" id="{6D90862B-B9C3-444B-98A1-FB5A24992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9" name="Line 179">
                <a:extLst>
                  <a:ext uri="{FF2B5EF4-FFF2-40B4-BE49-F238E27FC236}">
                    <a16:creationId xmlns:a16="http://schemas.microsoft.com/office/drawing/2014/main" id="{F200A1B4-D23A-465E-B7DA-513AA2FB3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0" name="Line 180">
                <a:extLst>
                  <a:ext uri="{FF2B5EF4-FFF2-40B4-BE49-F238E27FC236}">
                    <a16:creationId xmlns:a16="http://schemas.microsoft.com/office/drawing/2014/main" id="{8762A6D0-1839-4BE4-BE05-2E30AB763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1" name="Line 181">
                <a:extLst>
                  <a:ext uri="{FF2B5EF4-FFF2-40B4-BE49-F238E27FC236}">
                    <a16:creationId xmlns:a16="http://schemas.microsoft.com/office/drawing/2014/main" id="{B4D35242-3AEF-42F7-BB91-357455752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2" name="Line 182">
                <a:extLst>
                  <a:ext uri="{FF2B5EF4-FFF2-40B4-BE49-F238E27FC236}">
                    <a16:creationId xmlns:a16="http://schemas.microsoft.com/office/drawing/2014/main" id="{6E6288A9-C6B0-4A69-B6BD-CADF3A219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3" name="Text Box 183">
                <a:extLst>
                  <a:ext uri="{FF2B5EF4-FFF2-40B4-BE49-F238E27FC236}">
                    <a16:creationId xmlns:a16="http://schemas.microsoft.com/office/drawing/2014/main" id="{9CCB2BF9-BDBB-4111-B4A7-323E61410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750" y="2362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114" name="Rounded Rectangle 102">
              <a:extLst>
                <a:ext uri="{FF2B5EF4-FFF2-40B4-BE49-F238E27FC236}">
                  <a16:creationId xmlns:a16="http://schemas.microsoft.com/office/drawing/2014/main" id="{4FE57BB6-7CE3-4A9D-B8F4-E30011C1E6A0}"/>
                </a:ext>
              </a:extLst>
            </p:cNvPr>
            <p:cNvSpPr/>
            <p:nvPr/>
          </p:nvSpPr>
          <p:spPr>
            <a:xfrm>
              <a:off x="7086600" y="838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 Box 319">
              <a:extLst>
                <a:ext uri="{FF2B5EF4-FFF2-40B4-BE49-F238E27FC236}">
                  <a16:creationId xmlns:a16="http://schemas.microsoft.com/office/drawing/2014/main" id="{6E1E6FEA-4C82-46DF-AD88-AFB482FF8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1689" y="1981200"/>
              <a:ext cx="6831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16" name="Line 16">
              <a:extLst>
                <a:ext uri="{FF2B5EF4-FFF2-40B4-BE49-F238E27FC236}">
                  <a16:creationId xmlns:a16="http://schemas.microsoft.com/office/drawing/2014/main" id="{55E94B85-6D22-435A-AFEC-CA82A4CEE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8671" y="17526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117" name="Straight Arrow Connector 136">
              <a:extLst>
                <a:ext uri="{FF2B5EF4-FFF2-40B4-BE49-F238E27FC236}">
                  <a16:creationId xmlns:a16="http://schemas.microsoft.com/office/drawing/2014/main" id="{82ADBF68-A69B-45DE-948B-B2197FAAEA6D}"/>
                </a:ext>
              </a:extLst>
            </p:cNvPr>
            <p:cNvCxnSpPr>
              <a:stCxn id="114" idx="3"/>
              <a:endCxn id="90" idx="0"/>
            </p:cNvCxnSpPr>
            <p:nvPr/>
          </p:nvCxnSpPr>
          <p:spPr>
            <a:xfrm flipH="1" flipV="1">
              <a:off x="2205037" y="609600"/>
              <a:ext cx="5145706" cy="685800"/>
            </a:xfrm>
            <a:prstGeom prst="bentConnector4">
              <a:avLst>
                <a:gd name="adj1" fmla="val -4443"/>
                <a:gd name="adj2" fmla="val 13333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472D344-E34A-4AAC-B9FF-5C63AD10AF86}"/>
                </a:ext>
              </a:extLst>
            </p:cNvPr>
            <p:cNvCxnSpPr/>
            <p:nvPr/>
          </p:nvCxnSpPr>
          <p:spPr>
            <a:xfrm flipV="1">
              <a:off x="4572000" y="1981200"/>
              <a:ext cx="0" cy="281940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55">
              <a:extLst>
                <a:ext uri="{FF2B5EF4-FFF2-40B4-BE49-F238E27FC236}">
                  <a16:creationId xmlns:a16="http://schemas.microsoft.com/office/drawing/2014/main" id="{1C0E4219-B7D3-483D-BC49-D2FAB0E6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127" y="569983"/>
              <a:ext cx="115288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121" name="Line 42">
              <a:extLst>
                <a:ext uri="{FF2B5EF4-FFF2-40B4-BE49-F238E27FC236}">
                  <a16:creationId xmlns:a16="http://schemas.microsoft.com/office/drawing/2014/main" id="{7B9DB152-8E81-4634-A53D-8622DC434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4601" y="3505199"/>
              <a:ext cx="22860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49">
              <a:extLst>
                <a:ext uri="{FF2B5EF4-FFF2-40B4-BE49-F238E27FC236}">
                  <a16:creationId xmlns:a16="http://schemas.microsoft.com/office/drawing/2014/main" id="{A6C68BE8-9E82-443A-9255-19390B448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1512" y="3335337"/>
              <a:ext cx="801688" cy="24606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is0?</a:t>
              </a:r>
            </a:p>
          </p:txBody>
        </p:sp>
        <p:sp>
          <p:nvSpPr>
            <p:cNvPr id="123" name="Text Box 56">
              <a:extLst>
                <a:ext uri="{FF2B5EF4-FFF2-40B4-BE49-F238E27FC236}">
                  <a16:creationId xmlns:a16="http://schemas.microsoft.com/office/drawing/2014/main" id="{47341089-D752-4061-80C5-E33F8E0FD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245" y="1600200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cxnSp>
          <p:nvCxnSpPr>
            <p:cNvPr id="124" name="Straight Arrow Connector 136">
              <a:extLst>
                <a:ext uri="{FF2B5EF4-FFF2-40B4-BE49-F238E27FC236}">
                  <a16:creationId xmlns:a16="http://schemas.microsoft.com/office/drawing/2014/main" id="{1603E52D-F608-4B7F-8459-D33D906688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35919" y="823118"/>
              <a:ext cx="960438" cy="838200"/>
            </a:xfrm>
            <a:prstGeom prst="bentConnector2">
              <a:avLst/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125" name="Text Box 56">
              <a:extLst>
                <a:ext uri="{FF2B5EF4-FFF2-40B4-BE49-F238E27FC236}">
                  <a16:creationId xmlns:a16="http://schemas.microsoft.com/office/drawing/2014/main" id="{BADC2C51-495F-4774-8E7B-BCB0B3CE5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148" y="1128632"/>
              <a:ext cx="9909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cxnSp>
          <p:nvCxnSpPr>
            <p:cNvPr id="126" name="Straight Arrow Connector 136">
              <a:extLst>
                <a:ext uri="{FF2B5EF4-FFF2-40B4-BE49-F238E27FC236}">
                  <a16:creationId xmlns:a16="http://schemas.microsoft.com/office/drawing/2014/main" id="{A2141B16-C644-4151-A49F-08A06854227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41699" y="1251743"/>
              <a:ext cx="12700" cy="2524839"/>
            </a:xfrm>
            <a:prstGeom prst="bentConnector3">
              <a:avLst>
                <a:gd name="adj1" fmla="val 25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7" name="Left Bracket 126">
              <a:extLst>
                <a:ext uri="{FF2B5EF4-FFF2-40B4-BE49-F238E27FC236}">
                  <a16:creationId xmlns:a16="http://schemas.microsoft.com/office/drawing/2014/main" id="{F658C2B5-7B6D-4562-8144-F8DFCB1DD3F6}"/>
                </a:ext>
              </a:extLst>
            </p:cNvPr>
            <p:cNvSpPr/>
            <p:nvPr/>
          </p:nvSpPr>
          <p:spPr>
            <a:xfrm>
              <a:off x="533400" y="1981200"/>
              <a:ext cx="76200" cy="4038600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Text Box 319">
              <a:extLst>
                <a:ext uri="{FF2B5EF4-FFF2-40B4-BE49-F238E27FC236}">
                  <a16:creationId xmlns:a16="http://schemas.microsoft.com/office/drawing/2014/main" id="{0F586651-9B60-43A9-9866-57270AF4B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969" y="4876800"/>
              <a:ext cx="805028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29" name="Line 16">
              <a:extLst>
                <a:ext uri="{FF2B5EF4-FFF2-40B4-BE49-F238E27FC236}">
                  <a16:creationId xmlns:a16="http://schemas.microsoft.com/office/drawing/2014/main" id="{C46B9607-A3CF-40C0-A8FC-51F71F886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2200" y="4800600"/>
              <a:ext cx="0" cy="1524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0" name="Line 60">
              <a:extLst>
                <a:ext uri="{FF2B5EF4-FFF2-40B4-BE49-F238E27FC236}">
                  <a16:creationId xmlns:a16="http://schemas.microsoft.com/office/drawing/2014/main" id="{DAA80261-FB0C-4D35-9C80-277E10328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1400" y="5325534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1" name="Text Box 62">
              <a:extLst>
                <a:ext uri="{FF2B5EF4-FFF2-40B4-BE49-F238E27FC236}">
                  <a16:creationId xmlns:a16="http://schemas.microsoft.com/office/drawing/2014/main" id="{942439A3-E10E-4DE9-936F-91AD9E2CE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5562600"/>
              <a:ext cx="102944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2" name="Text Box 319">
              <a:extLst>
                <a:ext uri="{FF2B5EF4-FFF2-40B4-BE49-F238E27FC236}">
                  <a16:creationId xmlns:a16="http://schemas.microsoft.com/office/drawing/2014/main" id="{4CAF7716-5999-40A5-B6D4-4E46B95D3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175" y="3685401"/>
              <a:ext cx="8034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3" name="Line 16">
              <a:extLst>
                <a:ext uri="{FF2B5EF4-FFF2-40B4-BE49-F238E27FC236}">
                  <a16:creationId xmlns:a16="http://schemas.microsoft.com/office/drawing/2014/main" id="{0FD65F83-06FB-498D-A346-9D401A8E7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3886200"/>
              <a:ext cx="0" cy="192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Text Box 319">
              <a:extLst>
                <a:ext uri="{FF2B5EF4-FFF2-40B4-BE49-F238E27FC236}">
                  <a16:creationId xmlns:a16="http://schemas.microsoft.com/office/drawing/2014/main" id="{DC681D0E-EF66-4CD3-97D1-FD0AA5D0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638" y="4276576"/>
              <a:ext cx="1136850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6" name="Line 16">
              <a:extLst>
                <a:ext uri="{FF2B5EF4-FFF2-40B4-BE49-F238E27FC236}">
                  <a16:creationId xmlns:a16="http://schemas.microsoft.com/office/drawing/2014/main" id="{AF34729E-D78C-4DAC-86E4-4682DCFFB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7148" y="4556182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7" name="Rounded Rectangle 125">
              <a:extLst>
                <a:ext uri="{FF2B5EF4-FFF2-40B4-BE49-F238E27FC236}">
                  <a16:creationId xmlns:a16="http://schemas.microsoft.com/office/drawing/2014/main" id="{3EBC4193-D2E0-4FAC-ACAD-214BCF37E84D}"/>
                </a:ext>
              </a:extLst>
            </p:cNvPr>
            <p:cNvSpPr/>
            <p:nvPr/>
          </p:nvSpPr>
          <p:spPr>
            <a:xfrm>
              <a:off x="8382000" y="47244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5577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7. Brief Recap (1/4)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86954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Lecture #7, Slide 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9BF674-A755-4293-9A12-DE4763FFCD1C}"/>
              </a:ext>
            </a:extLst>
          </p:cNvPr>
          <p:cNvSpPr txBox="1">
            <a:spLocks noChangeArrowheads="1"/>
          </p:cNvSpPr>
          <p:nvPr/>
        </p:nvSpPr>
        <p:spPr>
          <a:xfrm>
            <a:off x="4534100" y="1679859"/>
            <a:ext cx="4152699" cy="4152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800" dirty="0"/>
              <a:t>Write program in high-level language (e.g., </a:t>
            </a:r>
            <a:r>
              <a:rPr lang="en-US" sz="1800" b="1" dirty="0">
                <a:solidFill>
                  <a:srgbClr val="0000FF"/>
                </a:solidFill>
              </a:rPr>
              <a:t>C</a:t>
            </a:r>
            <a:r>
              <a:rPr lang="en-US" sz="1800" dirty="0"/>
              <a:t>)</a:t>
            </a:r>
          </a:p>
          <a:p>
            <a:pPr lvl="1" fontAlgn="auto">
              <a:spcAft>
                <a:spcPts val="0"/>
              </a:spcAft>
            </a:pPr>
            <a:endParaRPr lang="en-US" sz="1800" dirty="0"/>
          </a:p>
          <a:p>
            <a:pPr marL="274320" lvl="1" indent="0" fontAlgn="auto">
              <a:spcAft>
                <a:spcPts val="0"/>
              </a:spcAft>
              <a:buNone/>
            </a:pPr>
            <a:endParaRPr lang="en-US" sz="700" dirty="0"/>
          </a:p>
        </p:txBody>
      </p:sp>
      <p:pic>
        <p:nvPicPr>
          <p:cNvPr id="9" name="Picture 5" descr="f01-03-P374493">
            <a:extLst>
              <a:ext uri="{FF2B5EF4-FFF2-40B4-BE49-F238E27FC236}">
                <a16:creationId xmlns:a16="http://schemas.microsoft.com/office/drawing/2014/main" id="{AD400439-31E5-4162-82D0-564B11E2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126" r="15121"/>
          <a:stretch>
            <a:fillRect/>
          </a:stretch>
        </p:blipFill>
        <p:spPr bwMode="auto">
          <a:xfrm>
            <a:off x="792640" y="1877351"/>
            <a:ext cx="3322159" cy="459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108031" y="2286101"/>
            <a:ext cx="3578767" cy="35464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(x != 0) {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a[0] = a[1] + x;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857756" y="1796433"/>
            <a:ext cx="3390563" cy="950468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5078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7. Brief Recap (2/4)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86954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Lecture #7, Slide 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9BF674-A755-4293-9A12-DE4763FFCD1C}"/>
              </a:ext>
            </a:extLst>
          </p:cNvPr>
          <p:cNvSpPr txBox="1">
            <a:spLocks noChangeArrowheads="1"/>
          </p:cNvSpPr>
          <p:nvPr/>
        </p:nvSpPr>
        <p:spPr>
          <a:xfrm>
            <a:off x="4534100" y="1679859"/>
            <a:ext cx="4152699" cy="4152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C00000"/>
                </a:solidFill>
              </a:rPr>
              <a:t>Compiler </a:t>
            </a:r>
            <a:r>
              <a:rPr lang="en-US" sz="1800" dirty="0"/>
              <a:t>translates to assembly language (e.g., </a:t>
            </a:r>
            <a:r>
              <a:rPr lang="en-US" sz="1800" b="1" dirty="0">
                <a:solidFill>
                  <a:srgbClr val="0000FF"/>
                </a:solidFill>
              </a:rPr>
              <a:t>MIPS</a:t>
            </a:r>
            <a:r>
              <a:rPr lang="en-US" sz="1800" dirty="0"/>
              <a:t>)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74320" lvl="1" indent="0" fontAlgn="auto">
              <a:spcAft>
                <a:spcPts val="0"/>
              </a:spcAft>
              <a:buNone/>
            </a:pPr>
            <a:endParaRPr lang="en-US" sz="700" dirty="0"/>
          </a:p>
        </p:txBody>
      </p:sp>
      <p:pic>
        <p:nvPicPr>
          <p:cNvPr id="9" name="Picture 5" descr="f01-03-P374493">
            <a:extLst>
              <a:ext uri="{FF2B5EF4-FFF2-40B4-BE49-F238E27FC236}">
                <a16:creationId xmlns:a16="http://schemas.microsoft.com/office/drawing/2014/main" id="{AD400439-31E5-4162-82D0-564B11E2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126" r="15121"/>
          <a:stretch>
            <a:fillRect/>
          </a:stretch>
        </p:blipFill>
        <p:spPr bwMode="auto">
          <a:xfrm>
            <a:off x="792640" y="1877351"/>
            <a:ext cx="3322159" cy="459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108031" y="2286101"/>
            <a:ext cx="3578767" cy="35464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7756" y="3399955"/>
            <a:ext cx="3390563" cy="1350070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610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7. Brief Recap (3/4)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86954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Lecture #7, Slide 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9BF674-A755-4293-9A12-DE4763FFCD1C}"/>
              </a:ext>
            </a:extLst>
          </p:cNvPr>
          <p:cNvSpPr txBox="1">
            <a:spLocks noChangeArrowheads="1"/>
          </p:cNvSpPr>
          <p:nvPr/>
        </p:nvSpPr>
        <p:spPr>
          <a:xfrm>
            <a:off x="4534100" y="1679859"/>
            <a:ext cx="4152699" cy="4152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C00000"/>
                </a:solidFill>
              </a:rPr>
              <a:t>Assembler </a:t>
            </a:r>
            <a:r>
              <a:rPr lang="en-US" sz="1800" dirty="0"/>
              <a:t>translates to machine code (i.e., </a:t>
            </a:r>
            <a:r>
              <a:rPr lang="en-US" sz="1800" b="1" dirty="0">
                <a:solidFill>
                  <a:srgbClr val="0000FF"/>
                </a:solidFill>
              </a:rPr>
              <a:t>binaries</a:t>
            </a:r>
            <a:r>
              <a:rPr lang="en-US" sz="1800" dirty="0"/>
              <a:t>)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74320" lvl="1" indent="0" fontAlgn="auto">
              <a:spcAft>
                <a:spcPts val="0"/>
              </a:spcAft>
              <a:buNone/>
            </a:pPr>
            <a:endParaRPr lang="en-US" sz="700" dirty="0"/>
          </a:p>
        </p:txBody>
      </p:sp>
      <p:pic>
        <p:nvPicPr>
          <p:cNvPr id="9" name="Picture 5" descr="f01-03-P374493">
            <a:extLst>
              <a:ext uri="{FF2B5EF4-FFF2-40B4-BE49-F238E27FC236}">
                <a16:creationId xmlns:a16="http://schemas.microsoft.com/office/drawing/2014/main" id="{AD400439-31E5-4162-82D0-564B11E2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126" r="15121"/>
          <a:stretch>
            <a:fillRect/>
          </a:stretch>
        </p:blipFill>
        <p:spPr bwMode="auto">
          <a:xfrm>
            <a:off x="792640" y="1877351"/>
            <a:ext cx="3322159" cy="459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108031" y="2286101"/>
            <a:ext cx="3578767" cy="35464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0001 0010 0000 0000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</a:p>
          <a:p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1000 1110 0010 1000 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0000 0000 0000 0100</a:t>
            </a:r>
          </a:p>
          <a:p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0000 0010 0000 1000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0100 0000 0001 0100</a:t>
            </a:r>
          </a:p>
          <a:p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1010 1110 0010 1000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0000 0000 0000 0000</a:t>
            </a:r>
          </a:p>
        </p:txBody>
      </p:sp>
      <p:sp>
        <p:nvSpPr>
          <p:cNvPr id="3" name="Rectangle 2"/>
          <p:cNvSpPr/>
          <p:nvPr/>
        </p:nvSpPr>
        <p:spPr>
          <a:xfrm>
            <a:off x="857756" y="5374412"/>
            <a:ext cx="3390563" cy="1350070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1276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7. Brief Recap (4/4)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86954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Lecture #7, Slide 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9BF674-A755-4293-9A12-DE4763FFCD1C}"/>
              </a:ext>
            </a:extLst>
          </p:cNvPr>
          <p:cNvSpPr txBox="1">
            <a:spLocks noChangeArrowheads="1"/>
          </p:cNvSpPr>
          <p:nvPr/>
        </p:nvSpPr>
        <p:spPr>
          <a:xfrm>
            <a:off x="4534100" y="1679859"/>
            <a:ext cx="4152699" cy="4152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C00000"/>
                </a:solidFill>
              </a:rPr>
              <a:t>Processor </a:t>
            </a:r>
            <a:r>
              <a:rPr lang="en-US" sz="1800" dirty="0"/>
              <a:t>executes the machine code (i.e., </a:t>
            </a:r>
            <a:r>
              <a:rPr lang="en-US" sz="1800" b="1" dirty="0">
                <a:solidFill>
                  <a:srgbClr val="0000FF"/>
                </a:solidFill>
              </a:rPr>
              <a:t>binaries</a:t>
            </a:r>
            <a:r>
              <a:rPr lang="en-US" sz="1800" dirty="0"/>
              <a:t>)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74320" lvl="1" indent="0" fontAlgn="auto">
              <a:spcAft>
                <a:spcPts val="0"/>
              </a:spcAft>
              <a:buNone/>
            </a:pPr>
            <a:endParaRPr lang="en-US" sz="700" dirty="0"/>
          </a:p>
        </p:txBody>
      </p:sp>
      <p:pic>
        <p:nvPicPr>
          <p:cNvPr id="9" name="Picture 5" descr="f01-03-P374493">
            <a:extLst>
              <a:ext uri="{FF2B5EF4-FFF2-40B4-BE49-F238E27FC236}">
                <a16:creationId xmlns:a16="http://schemas.microsoft.com/office/drawing/2014/main" id="{AD400439-31E5-4162-82D0-564B11E2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126" r="15121"/>
          <a:stretch>
            <a:fillRect/>
          </a:stretch>
        </p:blipFill>
        <p:spPr bwMode="auto">
          <a:xfrm>
            <a:off x="792640" y="1877351"/>
            <a:ext cx="3322159" cy="459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108031" y="2286101"/>
            <a:ext cx="3578767" cy="35464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01" name="Group 500"/>
          <p:cNvGrpSpPr/>
          <p:nvPr/>
        </p:nvGrpSpPr>
        <p:grpSpPr>
          <a:xfrm>
            <a:off x="5185382" y="2419706"/>
            <a:ext cx="3471070" cy="2163666"/>
            <a:chOff x="5185382" y="3241631"/>
            <a:chExt cx="3471070" cy="2163666"/>
          </a:xfrm>
        </p:grpSpPr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4EEE99D2-0627-4465-BBDD-81FC317CCE83}"/>
                </a:ext>
              </a:extLst>
            </p:cNvPr>
            <p:cNvSpPr/>
            <p:nvPr/>
          </p:nvSpPr>
          <p:spPr>
            <a:xfrm>
              <a:off x="5251046" y="3241631"/>
              <a:ext cx="452436" cy="5048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"/>
            </a:p>
          </p:txBody>
        </p:sp>
        <p:sp>
          <p:nvSpPr>
            <p:cNvPr id="383" name="Line 16">
              <a:extLst>
                <a:ext uri="{FF2B5EF4-FFF2-40B4-BE49-F238E27FC236}">
                  <a16:creationId xmlns:a16="http://schemas.microsoft.com/office/drawing/2014/main" id="{798A176A-276C-4A8D-B9D3-2BFA7122B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60734" y="4780905"/>
              <a:ext cx="0" cy="10468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/>
            </a:p>
          </p:txBody>
        </p:sp>
        <p:sp>
          <p:nvSpPr>
            <p:cNvPr id="384" name="Line 28">
              <a:extLst>
                <a:ext uri="{FF2B5EF4-FFF2-40B4-BE49-F238E27FC236}">
                  <a16:creationId xmlns:a16="http://schemas.microsoft.com/office/drawing/2014/main" id="{167BD34F-3AE1-4C29-9B18-5C7FE3744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72281" y="4275444"/>
              <a:ext cx="5351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385" name="Line 29">
              <a:extLst>
                <a:ext uri="{FF2B5EF4-FFF2-40B4-BE49-F238E27FC236}">
                  <a16:creationId xmlns:a16="http://schemas.microsoft.com/office/drawing/2014/main" id="{499E8484-9291-40BF-8BE3-7EA81F0BB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2014" y="4661973"/>
              <a:ext cx="362883" cy="4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398" idx="0"/>
            </p:cNvCxnSpPr>
            <p:nvPr/>
          </p:nvCxnSpPr>
          <p:spPr>
            <a:xfrm>
              <a:off x="5528533" y="4223412"/>
              <a:ext cx="507509" cy="2229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399" idx="0"/>
            </p:cNvCxnSpPr>
            <p:nvPr/>
          </p:nvCxnSpPr>
          <p:spPr>
            <a:xfrm flipV="1">
              <a:off x="5528533" y="4394376"/>
              <a:ext cx="507509" cy="8176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A950CA0A-C2DA-4F1B-9414-81249C72F899}"/>
                </a:ext>
              </a:extLst>
            </p:cNvPr>
            <p:cNvCxnSpPr/>
            <p:nvPr/>
          </p:nvCxnSpPr>
          <p:spPr>
            <a:xfrm>
              <a:off x="5538502" y="4756782"/>
              <a:ext cx="37362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Text Box 309">
              <a:extLst>
                <a:ext uri="{FF2B5EF4-FFF2-40B4-BE49-F238E27FC236}">
                  <a16:creationId xmlns:a16="http://schemas.microsoft.com/office/drawing/2014/main" id="{6DC2BB07-9113-4F17-8B91-1DD628FBD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2573" y="4126779"/>
              <a:ext cx="184731" cy="12311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390" name="Text Box 310">
              <a:extLst>
                <a:ext uri="{FF2B5EF4-FFF2-40B4-BE49-F238E27FC236}">
                  <a16:creationId xmlns:a16="http://schemas.microsoft.com/office/drawing/2014/main" id="{87FF632D-F47E-40B7-B4AB-8CAC15924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5634996" y="4331752"/>
              <a:ext cx="184731" cy="12311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391" name="Rounded Rectangle 38">
              <a:extLst>
                <a:ext uri="{FF2B5EF4-FFF2-40B4-BE49-F238E27FC236}">
                  <a16:creationId xmlns:a16="http://schemas.microsoft.com/office/drawing/2014/main" id="{88241CF7-B3A2-43FC-9981-6CC95B185793}"/>
                </a:ext>
              </a:extLst>
            </p:cNvPr>
            <p:cNvSpPr/>
            <p:nvPr/>
          </p:nvSpPr>
          <p:spPr>
            <a:xfrm>
              <a:off x="5915038" y="4543041"/>
              <a:ext cx="103068" cy="3567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2" name="Shape 39">
              <a:extLst>
                <a:ext uri="{FF2B5EF4-FFF2-40B4-BE49-F238E27FC236}">
                  <a16:creationId xmlns:a16="http://schemas.microsoft.com/office/drawing/2014/main" id="{6E30D5CD-6C66-4FC8-9B83-1B4470045210}"/>
                </a:ext>
              </a:extLst>
            </p:cNvPr>
            <p:cNvCxnSpPr>
              <a:stCxn id="390" idx="2"/>
            </p:cNvCxnSpPr>
            <p:nvPr/>
          </p:nvCxnSpPr>
          <p:spPr>
            <a:xfrm rot="16200000" flipH="1">
              <a:off x="5717574" y="4471338"/>
              <a:ext cx="211441" cy="177668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stCxn id="391" idx="3"/>
              <a:endCxn id="400" idx="0"/>
            </p:cNvCxnSpPr>
            <p:nvPr/>
          </p:nvCxnSpPr>
          <p:spPr>
            <a:xfrm flipV="1">
              <a:off x="6018106" y="4572774"/>
              <a:ext cx="43702" cy="1486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>
              <a:stCxn id="416" idx="6"/>
            </p:cNvCxnSpPr>
            <p:nvPr/>
          </p:nvCxnSpPr>
          <p:spPr>
            <a:xfrm flipV="1">
              <a:off x="6664629" y="4899837"/>
              <a:ext cx="304982" cy="28246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Rounded Rectangle 45">
              <a:extLst>
                <a:ext uri="{FF2B5EF4-FFF2-40B4-BE49-F238E27FC236}">
                  <a16:creationId xmlns:a16="http://schemas.microsoft.com/office/drawing/2014/main" id="{FDCC33ED-34BD-4839-9008-EF763588EBD2}"/>
                </a:ext>
              </a:extLst>
            </p:cNvPr>
            <p:cNvSpPr/>
            <p:nvPr/>
          </p:nvSpPr>
          <p:spPr>
            <a:xfrm>
              <a:off x="6972085" y="4602507"/>
              <a:ext cx="103068" cy="3567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5528535" y="5197166"/>
              <a:ext cx="79877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Line 28">
              <a:extLst>
                <a:ext uri="{FF2B5EF4-FFF2-40B4-BE49-F238E27FC236}">
                  <a16:creationId xmlns:a16="http://schemas.microsoft.com/office/drawing/2014/main" id="{7A232DB5-B0D2-4311-AC35-60C7F90D1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5152" y="4780905"/>
              <a:ext cx="1323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398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6042" y="4245711"/>
              <a:ext cx="212040" cy="49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399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6042" y="4394376"/>
              <a:ext cx="212040" cy="6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00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61808" y="4569677"/>
              <a:ext cx="186273" cy="30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01" name="Rectangle 15">
              <a:extLst>
                <a:ext uri="{FF2B5EF4-FFF2-40B4-BE49-F238E27FC236}">
                  <a16:creationId xmlns:a16="http://schemas.microsoft.com/office/drawing/2014/main" id="{AB6EE2B6-7C9E-47B8-8610-EAE3089B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3861" y="4156513"/>
              <a:ext cx="440818" cy="654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 sz="800" dirty="0"/>
            </a:p>
          </p:txBody>
        </p:sp>
        <p:sp>
          <p:nvSpPr>
            <p:cNvPr id="402" name="Text Box 17">
              <a:extLst>
                <a:ext uri="{FF2B5EF4-FFF2-40B4-BE49-F238E27FC236}">
                  <a16:creationId xmlns:a16="http://schemas.microsoft.com/office/drawing/2014/main" id="{E2F8D9BD-153D-406A-B3D7-B62B21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354" y="4209103"/>
              <a:ext cx="184731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3" name="Text Box 18">
              <a:extLst>
                <a:ext uri="{FF2B5EF4-FFF2-40B4-BE49-F238E27FC236}">
                  <a16:creationId xmlns:a16="http://schemas.microsoft.com/office/drawing/2014/main" id="{80CA3067-9A2D-422E-91FC-AB9890688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354" y="4357767"/>
              <a:ext cx="184731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4" name="Text Box 19">
              <a:extLst>
                <a:ext uri="{FF2B5EF4-FFF2-40B4-BE49-F238E27FC236}">
                  <a16:creationId xmlns:a16="http://schemas.microsoft.com/office/drawing/2014/main" id="{C8DF64B5-C0A2-4A29-9AEC-5BE7EBFC3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354" y="4513308"/>
              <a:ext cx="184731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5" name="Text Box 20">
              <a:extLst>
                <a:ext uri="{FF2B5EF4-FFF2-40B4-BE49-F238E27FC236}">
                  <a16:creationId xmlns:a16="http://schemas.microsoft.com/office/drawing/2014/main" id="{85E95618-5B42-495D-9914-239D52A32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354" y="4714563"/>
              <a:ext cx="233796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6" name="Text Box 21">
              <a:extLst>
                <a:ext uri="{FF2B5EF4-FFF2-40B4-BE49-F238E27FC236}">
                  <a16:creationId xmlns:a16="http://schemas.microsoft.com/office/drawing/2014/main" id="{29E30E8C-9659-4D45-BC42-FA9C256DE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1352" y="4215979"/>
              <a:ext cx="184730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7" name="Text Box 22">
              <a:extLst>
                <a:ext uri="{FF2B5EF4-FFF2-40B4-BE49-F238E27FC236}">
                  <a16:creationId xmlns:a16="http://schemas.microsoft.com/office/drawing/2014/main" id="{B6927DFB-B405-43FF-A3B9-3E8F5C650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1352" y="4625365"/>
              <a:ext cx="184730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8" name="Text Box 36">
              <a:extLst>
                <a:ext uri="{FF2B5EF4-FFF2-40B4-BE49-F238E27FC236}">
                  <a16:creationId xmlns:a16="http://schemas.microsoft.com/office/drawing/2014/main" id="{F3A1524E-F11C-448B-8F5A-615828039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3027" y="4424109"/>
              <a:ext cx="487634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409" name="Line 37">
              <a:extLst>
                <a:ext uri="{FF2B5EF4-FFF2-40B4-BE49-F238E27FC236}">
                  <a16:creationId xmlns:a16="http://schemas.microsoft.com/office/drawing/2014/main" id="{3E6BCC00-E873-4202-A61A-7B02D6EEF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18174" y="4217217"/>
              <a:ext cx="39187" cy="66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/>
            </a:p>
          </p:txBody>
        </p:sp>
        <p:sp>
          <p:nvSpPr>
            <p:cNvPr id="410" name="Line 38">
              <a:extLst>
                <a:ext uri="{FF2B5EF4-FFF2-40B4-BE49-F238E27FC236}">
                  <a16:creationId xmlns:a16="http://schemas.microsoft.com/office/drawing/2014/main" id="{A98FB157-78F7-4451-A574-32698A84A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18174" y="4367121"/>
              <a:ext cx="39187" cy="66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/>
            </a:p>
          </p:txBody>
        </p:sp>
        <p:sp>
          <p:nvSpPr>
            <p:cNvPr id="411" name="Line 39">
              <a:extLst>
                <a:ext uri="{FF2B5EF4-FFF2-40B4-BE49-F238E27FC236}">
                  <a16:creationId xmlns:a16="http://schemas.microsoft.com/office/drawing/2014/main" id="{AE65C159-6FB1-41F7-9E78-69C1E4F96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18174" y="4536227"/>
              <a:ext cx="39187" cy="66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/>
            </a:p>
          </p:txBody>
        </p:sp>
        <p:sp>
          <p:nvSpPr>
            <p:cNvPr id="412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8118" y="4132463"/>
              <a:ext cx="114122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15" name="Text Box 23">
              <a:extLst>
                <a:ext uri="{FF2B5EF4-FFF2-40B4-BE49-F238E27FC236}">
                  <a16:creationId xmlns:a16="http://schemas.microsoft.com/office/drawing/2014/main" id="{F5E4F2CB-735D-49B6-899E-0F0158065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1251" y="4878776"/>
              <a:ext cx="521298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E53847C8-B259-4734-B9F8-CBA7DF64BC7E}"/>
                </a:ext>
              </a:extLst>
            </p:cNvPr>
            <p:cNvSpPr/>
            <p:nvPr/>
          </p:nvSpPr>
          <p:spPr>
            <a:xfrm>
              <a:off x="6218635" y="5078234"/>
              <a:ext cx="445994" cy="2081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417" name="Line 32">
              <a:extLst>
                <a:ext uri="{FF2B5EF4-FFF2-40B4-BE49-F238E27FC236}">
                  <a16:creationId xmlns:a16="http://schemas.microsoft.com/office/drawing/2014/main" id="{A9FE80A9-40CE-483F-8B7F-294439EE6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7475" y="4201732"/>
              <a:ext cx="297330" cy="133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18" name="Line 33">
              <a:extLst>
                <a:ext uri="{FF2B5EF4-FFF2-40B4-BE49-F238E27FC236}">
                  <a16:creationId xmlns:a16="http://schemas.microsoft.com/office/drawing/2014/main" id="{4C8420A0-2EC7-42AB-81B6-4EBC414DE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4804" y="4334910"/>
              <a:ext cx="0" cy="356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19" name="Line 34">
              <a:extLst>
                <a:ext uri="{FF2B5EF4-FFF2-40B4-BE49-F238E27FC236}">
                  <a16:creationId xmlns:a16="http://schemas.microsoft.com/office/drawing/2014/main" id="{9679FEAB-1FAA-4231-B497-D92C05564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7474" y="4691706"/>
              <a:ext cx="297330" cy="1393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20" name="Line 35">
              <a:extLst>
                <a:ext uri="{FF2B5EF4-FFF2-40B4-BE49-F238E27FC236}">
                  <a16:creationId xmlns:a16="http://schemas.microsoft.com/office/drawing/2014/main" id="{151F2AD3-7E70-4735-A25B-E4EFBD600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7752" y="4576491"/>
              <a:ext cx="0" cy="254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/>
            </a:p>
          </p:txBody>
        </p:sp>
        <p:sp>
          <p:nvSpPr>
            <p:cNvPr id="421" name="Line 36">
              <a:extLst>
                <a:ext uri="{FF2B5EF4-FFF2-40B4-BE49-F238E27FC236}">
                  <a16:creationId xmlns:a16="http://schemas.microsoft.com/office/drawing/2014/main" id="{55377F68-B118-45E7-B8AC-CEFD32CC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7752" y="4501539"/>
              <a:ext cx="60086" cy="74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/>
            </a:p>
          </p:txBody>
        </p:sp>
        <p:sp>
          <p:nvSpPr>
            <p:cNvPr id="422" name="Line 37">
              <a:extLst>
                <a:ext uri="{FF2B5EF4-FFF2-40B4-BE49-F238E27FC236}">
                  <a16:creationId xmlns:a16="http://schemas.microsoft.com/office/drawing/2014/main" id="{7D5BC88A-8E21-4D61-AA7F-B271E0EE7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7474" y="4411720"/>
              <a:ext cx="60086" cy="898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/>
            </a:p>
          </p:txBody>
        </p:sp>
        <p:sp>
          <p:nvSpPr>
            <p:cNvPr id="423" name="Line 38">
              <a:extLst>
                <a:ext uri="{FF2B5EF4-FFF2-40B4-BE49-F238E27FC236}">
                  <a16:creationId xmlns:a16="http://schemas.microsoft.com/office/drawing/2014/main" id="{74AB081D-B4B7-43E8-88BC-78CFC6785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7474" y="4201732"/>
              <a:ext cx="0" cy="2099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/>
            </a:p>
          </p:txBody>
        </p:sp>
        <p:sp>
          <p:nvSpPr>
            <p:cNvPr id="424" name="Line 41">
              <a:extLst>
                <a:ext uri="{FF2B5EF4-FFF2-40B4-BE49-F238E27FC236}">
                  <a16:creationId xmlns:a16="http://schemas.microsoft.com/office/drawing/2014/main" id="{441F9793-F93B-4025-B968-13AC37147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82775" y="4156512"/>
              <a:ext cx="3097" cy="120171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>
                <a:solidFill>
                  <a:srgbClr val="660066"/>
                </a:solidFill>
              </a:endParaRPr>
            </a:p>
          </p:txBody>
        </p:sp>
        <p:sp>
          <p:nvSpPr>
            <p:cNvPr id="425" name="Text Box 45">
              <a:extLst>
                <a:ext uri="{FF2B5EF4-FFF2-40B4-BE49-F238E27FC236}">
                  <a16:creationId xmlns:a16="http://schemas.microsoft.com/office/drawing/2014/main" id="{2C93280C-9B8B-4677-ABB8-FDDF4C837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81" y="4424109"/>
              <a:ext cx="325730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426" name="Text Box 46">
              <a:extLst>
                <a:ext uri="{FF2B5EF4-FFF2-40B4-BE49-F238E27FC236}">
                  <a16:creationId xmlns:a16="http://schemas.microsoft.com/office/drawing/2014/main" id="{78EBACD2-C39E-4053-9630-88E270C70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2123" y="4048428"/>
              <a:ext cx="579005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27" name="Line 47">
              <a:extLst>
                <a:ext uri="{FF2B5EF4-FFF2-40B4-BE49-F238E27FC236}">
                  <a16:creationId xmlns:a16="http://schemas.microsoft.com/office/drawing/2014/main" id="{43C413D6-ACD2-463B-86E2-7A77A3F48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556" y="4217217"/>
              <a:ext cx="89818" cy="30353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>
                <a:solidFill>
                  <a:srgbClr val="660066"/>
                </a:solidFill>
              </a:endParaRPr>
            </a:p>
          </p:txBody>
        </p:sp>
        <p:sp>
          <p:nvSpPr>
            <p:cNvPr id="428" name="Rectangle 52">
              <a:extLst>
                <a:ext uri="{FF2B5EF4-FFF2-40B4-BE49-F238E27FC236}">
                  <a16:creationId xmlns:a16="http://schemas.microsoft.com/office/drawing/2014/main" id="{ACEC6F76-4BA5-4470-A2A1-DB4AED2BB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2159" y="4514144"/>
              <a:ext cx="442379" cy="59436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800"/>
            </a:p>
          </p:txBody>
        </p:sp>
        <p:sp>
          <p:nvSpPr>
            <p:cNvPr id="429" name="Line 53">
              <a:extLst>
                <a:ext uri="{FF2B5EF4-FFF2-40B4-BE49-F238E27FC236}">
                  <a16:creationId xmlns:a16="http://schemas.microsoft.com/office/drawing/2014/main" id="{2C893798-8507-4711-A89C-68BDF0BD3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29196" y="4959303"/>
              <a:ext cx="1783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31" name="Line 61">
              <a:extLst>
                <a:ext uri="{FF2B5EF4-FFF2-40B4-BE49-F238E27FC236}">
                  <a16:creationId xmlns:a16="http://schemas.microsoft.com/office/drawing/2014/main" id="{5239DE6C-78E4-4262-A3D7-814816225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96993" y="4420805"/>
              <a:ext cx="0" cy="88882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32" name="Text Box 63">
              <a:extLst>
                <a:ext uri="{FF2B5EF4-FFF2-40B4-BE49-F238E27FC236}">
                  <a16:creationId xmlns:a16="http://schemas.microsoft.com/office/drawing/2014/main" id="{FB390582-7605-43CF-9319-AA5FAB56D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7706" y="4316046"/>
              <a:ext cx="554960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433" name="Elbow Connector 92">
              <a:extLst>
                <a:ext uri="{FF2B5EF4-FFF2-40B4-BE49-F238E27FC236}">
                  <a16:creationId xmlns:a16="http://schemas.microsoft.com/office/drawing/2014/main" id="{549C3B18-E459-4DDE-A70A-899494435B68}"/>
                </a:ext>
              </a:extLst>
            </p:cNvPr>
            <p:cNvCxnSpPr/>
            <p:nvPr/>
          </p:nvCxnSpPr>
          <p:spPr>
            <a:xfrm>
              <a:off x="6880412" y="4661973"/>
              <a:ext cx="802790" cy="386529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Arrow Connector 433">
              <a:extLst>
                <a:ext uri="{FF2B5EF4-FFF2-40B4-BE49-F238E27FC236}">
                  <a16:creationId xmlns:a16="http://schemas.microsoft.com/office/drawing/2014/main" id="{15C61F50-D1B3-4DFF-BCCC-5AB833F10F81}"/>
                </a:ext>
              </a:extLst>
            </p:cNvPr>
            <p:cNvCxnSpPr>
              <a:cxnSpLocks/>
            </p:cNvCxnSpPr>
            <p:nvPr/>
          </p:nvCxnSpPr>
          <p:spPr>
            <a:xfrm>
              <a:off x="7504804" y="4616548"/>
              <a:ext cx="18290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5" name="Group 91">
              <a:extLst>
                <a:ext uri="{FF2B5EF4-FFF2-40B4-BE49-F238E27FC236}">
                  <a16:creationId xmlns:a16="http://schemas.microsoft.com/office/drawing/2014/main" id="{FDD13120-9D1C-4830-8060-3203EB1CC90B}"/>
                </a:ext>
              </a:extLst>
            </p:cNvPr>
            <p:cNvGrpSpPr/>
            <p:nvPr/>
          </p:nvGrpSpPr>
          <p:grpSpPr>
            <a:xfrm rot="5400000">
              <a:off x="5059269" y="5041068"/>
              <a:ext cx="550060" cy="178398"/>
              <a:chOff x="5867400" y="3429000"/>
              <a:chExt cx="2819400" cy="457200"/>
            </a:xfrm>
            <a:noFill/>
          </p:grpSpPr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4F4CEFE9-31C9-408B-9884-24D9A7824379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419B3406-94E1-4037-8AFE-844B5EF04AC4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36" name="Group 109">
              <a:extLst>
                <a:ext uri="{FF2B5EF4-FFF2-40B4-BE49-F238E27FC236}">
                  <a16:creationId xmlns:a16="http://schemas.microsoft.com/office/drawing/2014/main" id="{2139F562-8A65-45B2-A72C-B1C0E15B010C}"/>
                </a:ext>
              </a:extLst>
            </p:cNvPr>
            <p:cNvGrpSpPr/>
            <p:nvPr/>
          </p:nvGrpSpPr>
          <p:grpSpPr>
            <a:xfrm rot="5400000">
              <a:off x="4680173" y="4543041"/>
              <a:ext cx="1605580" cy="118932"/>
              <a:chOff x="457200" y="3429000"/>
              <a:chExt cx="8229600" cy="457200"/>
            </a:xfrm>
          </p:grpSpPr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D6D273AC-3556-4C3C-8AEC-8170C47B2D87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53002ACD-7960-40DB-98DD-70A9FB5B27F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94B0F8A2-4C5A-4B8B-B53D-30401D142D0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65464BB4-01E5-4240-AD84-CCB96594EF52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FEB1B91B-8954-46E6-BEA2-993DD8A9EF2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28578308-0273-4711-896D-23F8845AD483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437" name="Elbow Connector 122">
              <a:extLst>
                <a:ext uri="{FF2B5EF4-FFF2-40B4-BE49-F238E27FC236}">
                  <a16:creationId xmlns:a16="http://schemas.microsoft.com/office/drawing/2014/main" id="{7109E9A9-3A43-48BB-BAA7-2DC0876DD381}"/>
                </a:ext>
              </a:extLst>
            </p:cNvPr>
            <p:cNvCxnSpPr/>
            <p:nvPr/>
          </p:nvCxnSpPr>
          <p:spPr>
            <a:xfrm>
              <a:off x="7564270" y="4619026"/>
              <a:ext cx="743324" cy="548407"/>
            </a:xfrm>
            <a:prstGeom prst="bentConnector3">
              <a:avLst>
                <a:gd name="adj1" fmla="val -222"/>
              </a:avLst>
            </a:prstGeom>
            <a:ln w="15875">
              <a:solidFill>
                <a:schemeClr val="tx1"/>
              </a:solidFill>
              <a:headEnd type="oval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Elbow Connector 100">
              <a:extLst>
                <a:ext uri="{FF2B5EF4-FFF2-40B4-BE49-F238E27FC236}">
                  <a16:creationId xmlns:a16="http://schemas.microsoft.com/office/drawing/2014/main" id="{75C73DDC-7681-4D86-AD35-D510BD72B343}"/>
                </a:ext>
              </a:extLst>
            </p:cNvPr>
            <p:cNvCxnSpPr>
              <a:stCxn id="466" idx="3"/>
              <a:endCxn id="405" idx="1"/>
            </p:cNvCxnSpPr>
            <p:nvPr/>
          </p:nvCxnSpPr>
          <p:spPr>
            <a:xfrm flipH="1" flipV="1">
              <a:off x="6230354" y="4776119"/>
              <a:ext cx="2180308" cy="272383"/>
            </a:xfrm>
            <a:prstGeom prst="bentConnector5">
              <a:avLst>
                <a:gd name="adj1" fmla="val -10485"/>
                <a:gd name="adj2" fmla="val -134870"/>
                <a:gd name="adj3" fmla="val 104150"/>
              </a:avLst>
            </a:prstGeom>
            <a:ln w="15875">
              <a:solidFill>
                <a:schemeClr val="tx1"/>
              </a:solidFill>
              <a:headEnd type="oval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Line 28">
              <a:extLst>
                <a:ext uri="{FF2B5EF4-FFF2-40B4-BE49-F238E27FC236}">
                  <a16:creationId xmlns:a16="http://schemas.microsoft.com/office/drawing/2014/main" id="{7ED00514-3547-4FF3-9DF3-554CD66F2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58810" y="3710518"/>
              <a:ext cx="35679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>
                <a:solidFill>
                  <a:srgbClr val="006600"/>
                </a:solidFill>
              </a:endParaRPr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A6CE78BF-E25E-44C2-ADAB-8BFD241966C7}"/>
                </a:ext>
              </a:extLst>
            </p:cNvPr>
            <p:cNvSpPr/>
            <p:nvPr/>
          </p:nvSpPr>
          <p:spPr>
            <a:xfrm>
              <a:off x="6531865" y="3596791"/>
              <a:ext cx="551915" cy="2081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41" name="Group 119">
              <a:extLst>
                <a:ext uri="{FF2B5EF4-FFF2-40B4-BE49-F238E27FC236}">
                  <a16:creationId xmlns:a16="http://schemas.microsoft.com/office/drawing/2014/main" id="{0D8B0634-E0B0-4B22-918A-FC9EC1077595}"/>
                </a:ext>
              </a:extLst>
            </p:cNvPr>
            <p:cNvGrpSpPr/>
            <p:nvPr/>
          </p:nvGrpSpPr>
          <p:grpSpPr>
            <a:xfrm>
              <a:off x="5808167" y="3264523"/>
              <a:ext cx="626251" cy="301854"/>
              <a:chOff x="533400" y="1905000"/>
              <a:chExt cx="1604963" cy="773594"/>
            </a:xfrm>
          </p:grpSpPr>
          <p:sp>
            <p:nvSpPr>
              <p:cNvPr id="475" name="Rectangle 152">
                <a:extLst>
                  <a:ext uri="{FF2B5EF4-FFF2-40B4-BE49-F238E27FC236}">
                    <a16:creationId xmlns:a16="http://schemas.microsoft.com/office/drawing/2014/main" id="{BB47381E-ADFF-4BD4-8D2E-522ACA184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9050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600" b="1" dirty="0"/>
                  <a:t>PC</a:t>
                </a:r>
              </a:p>
            </p:txBody>
          </p:sp>
          <p:sp>
            <p:nvSpPr>
              <p:cNvPr id="476" name="Line 155">
                <a:extLst>
                  <a:ext uri="{FF2B5EF4-FFF2-40B4-BE49-F238E27FC236}">
                    <a16:creationId xmlns:a16="http://schemas.microsoft.com/office/drawing/2014/main" id="{39FF5453-7BAF-4A43-B63F-2E37C562C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19700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7" name="Line 156">
                <a:extLst>
                  <a:ext uri="{FF2B5EF4-FFF2-40B4-BE49-F238E27FC236}">
                    <a16:creationId xmlns:a16="http://schemas.microsoft.com/office/drawing/2014/main" id="{5B3C861E-6674-4FFB-967B-488FBD3B8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363" y="21463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8" name="Line 157">
                <a:extLst>
                  <a:ext uri="{FF2B5EF4-FFF2-40B4-BE49-F238E27FC236}">
                    <a16:creationId xmlns:a16="http://schemas.microsoft.com/office/drawing/2014/main" id="{D4EF0A34-F8E6-4785-A705-CA4D64B9C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8450" y="24511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9" name="Line 158">
                <a:extLst>
                  <a:ext uri="{FF2B5EF4-FFF2-40B4-BE49-F238E27FC236}">
                    <a16:creationId xmlns:a16="http://schemas.microsoft.com/office/drawing/2014/main" id="{0C8E82A6-C3D7-4FC9-A7FF-03A6A1C8D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3717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80" name="Line 159">
                <a:extLst>
                  <a:ext uri="{FF2B5EF4-FFF2-40B4-BE49-F238E27FC236}">
                    <a16:creationId xmlns:a16="http://schemas.microsoft.com/office/drawing/2014/main" id="{B3B8D9A2-A0EC-4C11-A242-FECCCFE86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2907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81" name="Line 160">
                <a:extLst>
                  <a:ext uri="{FF2B5EF4-FFF2-40B4-BE49-F238E27FC236}">
                    <a16:creationId xmlns:a16="http://schemas.microsoft.com/office/drawing/2014/main" id="{9B68C7B3-0D63-417C-A9EF-10CAFD981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21955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82" name="Line 161">
                <a:extLst>
                  <a:ext uri="{FF2B5EF4-FFF2-40B4-BE49-F238E27FC236}">
                    <a16:creationId xmlns:a16="http://schemas.microsoft.com/office/drawing/2014/main" id="{339E8EA5-590E-48AA-8599-3D15CCD77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19700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83" name="Text Box 162">
                <a:extLst>
                  <a:ext uri="{FF2B5EF4-FFF2-40B4-BE49-F238E27FC236}">
                    <a16:creationId xmlns:a16="http://schemas.microsoft.com/office/drawing/2014/main" id="{D57B2851-7AEC-4439-A633-25064AEC3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151" y="2133601"/>
                <a:ext cx="531811" cy="43382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500" b="1" i="1" dirty="0">
                  <a:latin typeface="Verdana" pitchFamily="34" charset="0"/>
                </a:endParaRPr>
              </a:p>
            </p:txBody>
          </p:sp>
          <p:sp>
            <p:nvSpPr>
              <p:cNvPr id="484" name="Line 163">
                <a:extLst>
                  <a:ext uri="{FF2B5EF4-FFF2-40B4-BE49-F238E27FC236}">
                    <a16:creationId xmlns:a16="http://schemas.microsoft.com/office/drawing/2014/main" id="{BB1045BC-5B1A-4FF2-B8E7-A0BD472F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925" y="2459038"/>
                <a:ext cx="265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square"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85" name="Text Box 167">
                <a:extLst>
                  <a:ext uri="{FF2B5EF4-FFF2-40B4-BE49-F238E27FC236}">
                    <a16:creationId xmlns:a16="http://schemas.microsoft.com/office/drawing/2014/main" id="{CF66DE7A-DAB4-42F2-A662-6CA4719A4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787" y="2244768"/>
                <a:ext cx="201611" cy="433826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5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486" name="Line 175">
                <a:extLst>
                  <a:ext uri="{FF2B5EF4-FFF2-40B4-BE49-F238E27FC236}">
                    <a16:creationId xmlns:a16="http://schemas.microsoft.com/office/drawing/2014/main" id="{F0432E5B-463A-4F02-98B0-05452DFBA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0598" y="2045898"/>
                <a:ext cx="576983" cy="1150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square"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</p:grpSp>
        <p:cxnSp>
          <p:nvCxnSpPr>
            <p:cNvPr id="442" name="Straight Arrow Connector 136">
              <a:extLst>
                <a:ext uri="{FF2B5EF4-FFF2-40B4-BE49-F238E27FC236}">
                  <a16:creationId xmlns:a16="http://schemas.microsoft.com/office/drawing/2014/main" id="{8FDF6928-8EC6-4546-A8AA-D567DBEFAF49}"/>
                </a:ext>
              </a:extLst>
            </p:cNvPr>
            <p:cNvCxnSpPr/>
            <p:nvPr/>
          </p:nvCxnSpPr>
          <p:spPr>
            <a:xfrm>
              <a:off x="6820946" y="3413188"/>
              <a:ext cx="594040" cy="137101"/>
            </a:xfrm>
            <a:prstGeom prst="bentConnector3">
              <a:avLst>
                <a:gd name="adj1" fmla="val 504"/>
              </a:avLst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sm" len="sm"/>
            </a:ln>
          </p:spPr>
        </p:cxnSp>
        <p:sp>
          <p:nvSpPr>
            <p:cNvPr id="443" name="Line 28">
              <a:extLst>
                <a:ext uri="{FF2B5EF4-FFF2-40B4-BE49-F238E27FC236}">
                  <a16:creationId xmlns:a16="http://schemas.microsoft.com/office/drawing/2014/main" id="{3B5EFBE0-6E1B-416C-8D21-D8067A4F5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34418" y="3413188"/>
              <a:ext cx="136771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>
                <a:solidFill>
                  <a:srgbClr val="006600"/>
                </a:solidFill>
              </a:endParaRPr>
            </a:p>
          </p:txBody>
        </p:sp>
        <p:sp>
          <p:nvSpPr>
            <p:cNvPr id="444" name="Line 28">
              <a:extLst>
                <a:ext uri="{FF2B5EF4-FFF2-40B4-BE49-F238E27FC236}">
                  <a16:creationId xmlns:a16="http://schemas.microsoft.com/office/drawing/2014/main" id="{7F17B83A-7E91-4F14-8ACF-0470B08AB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53469" y="3621319"/>
              <a:ext cx="14866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>
                <a:solidFill>
                  <a:srgbClr val="006600"/>
                </a:solidFill>
              </a:endParaRPr>
            </a:p>
          </p:txBody>
        </p:sp>
        <p:grpSp>
          <p:nvGrpSpPr>
            <p:cNvPr id="445" name="Group 108">
              <a:extLst>
                <a:ext uri="{FF2B5EF4-FFF2-40B4-BE49-F238E27FC236}">
                  <a16:creationId xmlns:a16="http://schemas.microsoft.com/office/drawing/2014/main" id="{3956BF6F-6539-47D5-9EAC-C97C22E8CBC1}"/>
                </a:ext>
              </a:extLst>
            </p:cNvPr>
            <p:cNvGrpSpPr/>
            <p:nvPr/>
          </p:nvGrpSpPr>
          <p:grpSpPr>
            <a:xfrm>
              <a:off x="7415605" y="3502387"/>
              <a:ext cx="229191" cy="262641"/>
              <a:chOff x="5945188" y="2195513"/>
              <a:chExt cx="587374" cy="673099"/>
            </a:xfrm>
          </p:grpSpPr>
          <p:sp>
            <p:nvSpPr>
              <p:cNvPr id="467" name="Line 176">
                <a:extLst>
                  <a:ext uri="{FF2B5EF4-FFF2-40B4-BE49-F238E27FC236}">
                    <a16:creationId xmlns:a16="http://schemas.microsoft.com/office/drawing/2014/main" id="{5BAEAA2B-11BA-40CF-A370-35437FBEB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68" name="Line 177">
                <a:extLst>
                  <a:ext uri="{FF2B5EF4-FFF2-40B4-BE49-F238E27FC236}">
                    <a16:creationId xmlns:a16="http://schemas.microsoft.com/office/drawing/2014/main" id="{42DB8C86-76A8-41C0-A00C-F6AC735C9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69" name="Line 178">
                <a:extLst>
                  <a:ext uri="{FF2B5EF4-FFF2-40B4-BE49-F238E27FC236}">
                    <a16:creationId xmlns:a16="http://schemas.microsoft.com/office/drawing/2014/main" id="{6D90862B-B9C3-444B-98A1-FB5A24992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0" name="Line 179">
                <a:extLst>
                  <a:ext uri="{FF2B5EF4-FFF2-40B4-BE49-F238E27FC236}">
                    <a16:creationId xmlns:a16="http://schemas.microsoft.com/office/drawing/2014/main" id="{F200A1B4-D23A-465E-B7DA-513AA2FB3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1" name="Line 180">
                <a:extLst>
                  <a:ext uri="{FF2B5EF4-FFF2-40B4-BE49-F238E27FC236}">
                    <a16:creationId xmlns:a16="http://schemas.microsoft.com/office/drawing/2014/main" id="{8762A6D0-1839-4BE4-BE05-2E30AB763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2" name="Line 181">
                <a:extLst>
                  <a:ext uri="{FF2B5EF4-FFF2-40B4-BE49-F238E27FC236}">
                    <a16:creationId xmlns:a16="http://schemas.microsoft.com/office/drawing/2014/main" id="{B4D35242-3AEF-42F7-BB91-357455752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3" name="Line 182">
                <a:extLst>
                  <a:ext uri="{FF2B5EF4-FFF2-40B4-BE49-F238E27FC236}">
                    <a16:creationId xmlns:a16="http://schemas.microsoft.com/office/drawing/2014/main" id="{6E6288A9-C6B0-4A69-B6BD-CADF3A219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4" name="Text Box 183">
                <a:extLst>
                  <a:ext uri="{FF2B5EF4-FFF2-40B4-BE49-F238E27FC236}">
                    <a16:creationId xmlns:a16="http://schemas.microsoft.com/office/drawing/2014/main" id="{9CCB2BF9-BDBB-4111-B4A7-323E61410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750" y="2362201"/>
                <a:ext cx="531812" cy="4338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500" b="1" i="1" dirty="0">
                  <a:latin typeface="Verdana" pitchFamily="34" charset="0"/>
                </a:endParaRPr>
              </a:p>
            </p:txBody>
          </p:sp>
        </p:grpSp>
        <p:sp>
          <p:nvSpPr>
            <p:cNvPr id="446" name="Rounded Rectangle 102">
              <a:extLst>
                <a:ext uri="{FF2B5EF4-FFF2-40B4-BE49-F238E27FC236}">
                  <a16:creationId xmlns:a16="http://schemas.microsoft.com/office/drawing/2014/main" id="{4FE57BB6-7CE3-4A9D-B8F4-E30011C1E6A0}"/>
                </a:ext>
              </a:extLst>
            </p:cNvPr>
            <p:cNvSpPr/>
            <p:nvPr/>
          </p:nvSpPr>
          <p:spPr>
            <a:xfrm>
              <a:off x="7802134" y="3353722"/>
              <a:ext cx="103068" cy="3567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47" name="Text Box 319">
              <a:extLst>
                <a:ext uri="{FF2B5EF4-FFF2-40B4-BE49-F238E27FC236}">
                  <a16:creationId xmlns:a16="http://schemas.microsoft.com/office/drawing/2014/main" id="{6E1E6FEA-4C82-46DF-AD88-AFB482FF8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0647" y="3799717"/>
              <a:ext cx="393056" cy="1692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48" name="Line 16">
              <a:extLst>
                <a:ext uri="{FF2B5EF4-FFF2-40B4-BE49-F238E27FC236}">
                  <a16:creationId xmlns:a16="http://schemas.microsoft.com/office/drawing/2014/main" id="{55E94B85-6D22-435A-AFEC-CA82A4CEE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3667" y="3710518"/>
              <a:ext cx="0" cy="1046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>
                <a:solidFill>
                  <a:srgbClr val="006600"/>
                </a:solidFill>
              </a:endParaRPr>
            </a:p>
          </p:txBody>
        </p:sp>
        <p:cxnSp>
          <p:nvCxnSpPr>
            <p:cNvPr id="449" name="Straight Arrow Connector 136">
              <a:extLst>
                <a:ext uri="{FF2B5EF4-FFF2-40B4-BE49-F238E27FC236}">
                  <a16:creationId xmlns:a16="http://schemas.microsoft.com/office/drawing/2014/main" id="{82ADBF68-A69B-45DE-948B-B2197FAAEA6D}"/>
                </a:ext>
              </a:extLst>
            </p:cNvPr>
            <p:cNvCxnSpPr>
              <a:stCxn id="446" idx="3"/>
              <a:endCxn id="475" idx="0"/>
            </p:cNvCxnSpPr>
            <p:nvPr/>
          </p:nvCxnSpPr>
          <p:spPr>
            <a:xfrm flipH="1" flipV="1">
              <a:off x="5897366" y="3264523"/>
              <a:ext cx="2007835" cy="267597"/>
            </a:xfrm>
            <a:prstGeom prst="bentConnector4">
              <a:avLst>
                <a:gd name="adj1" fmla="val -4443"/>
                <a:gd name="adj2" fmla="val 13333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5472D344-E34A-4AAC-B9FF-5C63AD10AF86}"/>
                </a:ext>
              </a:extLst>
            </p:cNvPr>
            <p:cNvCxnSpPr/>
            <p:nvPr/>
          </p:nvCxnSpPr>
          <p:spPr>
            <a:xfrm flipV="1">
              <a:off x="6820946" y="3799717"/>
              <a:ext cx="0" cy="110012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" name="Text Box 55">
              <a:extLst>
                <a:ext uri="{FF2B5EF4-FFF2-40B4-BE49-F238E27FC236}">
                  <a16:creationId xmlns:a16="http://schemas.microsoft.com/office/drawing/2014/main" id="{1C0E4219-B7D3-483D-BC49-D2FAB0E6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382" y="3403967"/>
              <a:ext cx="58702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452" name="Line 42">
              <a:extLst>
                <a:ext uri="{FF2B5EF4-FFF2-40B4-BE49-F238E27FC236}">
                  <a16:creationId xmlns:a16="http://schemas.microsoft.com/office/drawing/2014/main" id="{7B9DB152-8E81-4634-A53D-8622DC434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04805" y="4394376"/>
              <a:ext cx="17839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53" name="Text Box 56">
              <a:extLst>
                <a:ext uri="{FF2B5EF4-FFF2-40B4-BE49-F238E27FC236}">
                  <a16:creationId xmlns:a16="http://schemas.microsoft.com/office/drawing/2014/main" id="{47341089-D752-4061-80C5-E33F8E0FD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4761" y="3651052"/>
              <a:ext cx="184731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sz="200" b="1" dirty="0">
                <a:latin typeface="Verdana" pitchFamily="34" charset="0"/>
              </a:endParaRPr>
            </a:p>
          </p:txBody>
        </p:sp>
        <p:cxnSp>
          <p:nvCxnSpPr>
            <p:cNvPr id="454" name="Straight Arrow Connector 136">
              <a:extLst>
                <a:ext uri="{FF2B5EF4-FFF2-40B4-BE49-F238E27FC236}">
                  <a16:creationId xmlns:a16="http://schemas.microsoft.com/office/drawing/2014/main" id="{1603E52D-F608-4B7F-8459-D33D906688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75298" y="3347837"/>
              <a:ext cx="374759" cy="327063"/>
            </a:xfrm>
            <a:prstGeom prst="bentConnector2">
              <a:avLst/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sm" len="sm"/>
            </a:ln>
          </p:spPr>
        </p:cxnSp>
        <p:sp>
          <p:nvSpPr>
            <p:cNvPr id="455" name="Text Box 56">
              <a:extLst>
                <a:ext uri="{FF2B5EF4-FFF2-40B4-BE49-F238E27FC236}">
                  <a16:creationId xmlns:a16="http://schemas.microsoft.com/office/drawing/2014/main" id="{BADC2C51-495F-4774-8E7B-BCB0B3CE5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8170" y="3467048"/>
              <a:ext cx="184731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sz="200" b="1" dirty="0">
                <a:latin typeface="Verdana" pitchFamily="34" charset="0"/>
              </a:endParaRPr>
            </a:p>
          </p:txBody>
        </p:sp>
        <p:cxnSp>
          <p:nvCxnSpPr>
            <p:cNvPr id="456" name="Straight Arrow Connector 136">
              <a:extLst>
                <a:ext uri="{FF2B5EF4-FFF2-40B4-BE49-F238E27FC236}">
                  <a16:creationId xmlns:a16="http://schemas.microsoft.com/office/drawing/2014/main" id="{A2141B16-C644-4151-A49F-08A06854227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248338" y="3515085"/>
              <a:ext cx="4955" cy="985183"/>
            </a:xfrm>
            <a:prstGeom prst="bentConnector3">
              <a:avLst>
                <a:gd name="adj1" fmla="val 190924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sp>
          <p:nvSpPr>
            <p:cNvPr id="457" name="Left Bracket 456">
              <a:extLst>
                <a:ext uri="{FF2B5EF4-FFF2-40B4-BE49-F238E27FC236}">
                  <a16:creationId xmlns:a16="http://schemas.microsoft.com/office/drawing/2014/main" id="{F658C2B5-7B6D-4562-8144-F8DFCB1DD3F6}"/>
                </a:ext>
              </a:extLst>
            </p:cNvPr>
            <p:cNvSpPr/>
            <p:nvPr/>
          </p:nvSpPr>
          <p:spPr>
            <a:xfrm>
              <a:off x="5245100" y="3799717"/>
              <a:ext cx="29733" cy="1575847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sz="800"/>
            </a:p>
          </p:txBody>
        </p:sp>
        <p:sp>
          <p:nvSpPr>
            <p:cNvPr id="458" name="Text Box 319">
              <a:extLst>
                <a:ext uri="{FF2B5EF4-FFF2-40B4-BE49-F238E27FC236}">
                  <a16:creationId xmlns:a16="http://schemas.microsoft.com/office/drawing/2014/main" id="{0F586651-9B60-43A9-9866-57270AF4B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9275" y="4929570"/>
              <a:ext cx="442750" cy="1692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59" name="Line 16">
              <a:extLst>
                <a:ext uri="{FF2B5EF4-FFF2-40B4-BE49-F238E27FC236}">
                  <a16:creationId xmlns:a16="http://schemas.microsoft.com/office/drawing/2014/main" id="{C46B9607-A3CF-40C0-A8FC-51F71F886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58690" y="4899837"/>
              <a:ext cx="0" cy="59466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60" name="Line 60">
              <a:extLst>
                <a:ext uri="{FF2B5EF4-FFF2-40B4-BE49-F238E27FC236}">
                  <a16:creationId xmlns:a16="http://schemas.microsoft.com/office/drawing/2014/main" id="{DAA80261-FB0C-4D35-9C80-277E10328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1066" y="5104664"/>
              <a:ext cx="0" cy="118932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/>
            </a:p>
          </p:txBody>
        </p:sp>
        <p:sp>
          <p:nvSpPr>
            <p:cNvPr id="461" name="Text Box 62">
              <a:extLst>
                <a:ext uri="{FF2B5EF4-FFF2-40B4-BE49-F238E27FC236}">
                  <a16:creationId xmlns:a16="http://schemas.microsoft.com/office/drawing/2014/main" id="{942439A3-E10E-4DE9-936F-91AD9E2CE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2935" y="5197166"/>
              <a:ext cx="537327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62" name="Text Box 319">
              <a:extLst>
                <a:ext uri="{FF2B5EF4-FFF2-40B4-BE49-F238E27FC236}">
                  <a16:creationId xmlns:a16="http://schemas.microsoft.com/office/drawing/2014/main" id="{4CAF7716-5999-40A5-B6D4-4E46B95D3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0154" y="4407313"/>
              <a:ext cx="441146" cy="1692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63" name="Line 16">
              <a:extLst>
                <a:ext uri="{FF2B5EF4-FFF2-40B4-BE49-F238E27FC236}">
                  <a16:creationId xmlns:a16="http://schemas.microsoft.com/office/drawing/2014/main" id="{0FD65F83-06FB-498D-A346-9D401A8E7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9077" y="4543041"/>
              <a:ext cx="0" cy="749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64" name="Text Box 319">
              <a:extLst>
                <a:ext uri="{FF2B5EF4-FFF2-40B4-BE49-F238E27FC236}">
                  <a16:creationId xmlns:a16="http://schemas.microsoft.com/office/drawing/2014/main" id="{DC681D0E-EF66-4CD3-97D1-FD0AA5D0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5844" y="4695364"/>
              <a:ext cx="580608" cy="1692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65" name="Line 16">
              <a:extLst>
                <a:ext uri="{FF2B5EF4-FFF2-40B4-BE49-F238E27FC236}">
                  <a16:creationId xmlns:a16="http://schemas.microsoft.com/office/drawing/2014/main" id="{AF34729E-D78C-4DAC-86E4-4682DCFFB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0328" y="4804466"/>
              <a:ext cx="0" cy="10468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/>
            </a:p>
          </p:txBody>
        </p:sp>
        <p:sp>
          <p:nvSpPr>
            <p:cNvPr id="466" name="Rounded Rectangle 125">
              <a:extLst>
                <a:ext uri="{FF2B5EF4-FFF2-40B4-BE49-F238E27FC236}">
                  <a16:creationId xmlns:a16="http://schemas.microsoft.com/office/drawing/2014/main" id="{3EBC4193-D2E0-4FAC-ACAD-214BCF37E84D}"/>
                </a:ext>
              </a:extLst>
            </p:cNvPr>
            <p:cNvSpPr/>
            <p:nvPr/>
          </p:nvSpPr>
          <p:spPr>
            <a:xfrm>
              <a:off x="8307594" y="4870104"/>
              <a:ext cx="103068" cy="3567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99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8118" y="4281055"/>
              <a:ext cx="114122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00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8118" y="4452440"/>
              <a:ext cx="114122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98" name="Text Box 55">
              <a:extLst>
                <a:ext uri="{FF2B5EF4-FFF2-40B4-BE49-F238E27FC236}">
                  <a16:creationId xmlns:a16="http://schemas.microsoft.com/office/drawing/2014/main" id="{CBB6616D-1A6B-4C55-998C-D039F40E2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2225" y="4617993"/>
              <a:ext cx="481175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21964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 From C to Execution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379765"/>
          </a:xfrm>
        </p:spPr>
        <p:txBody>
          <a:bodyPr>
            <a:normAutofit fontScale="92500" lnSpcReduction="10000"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play the role of </a:t>
            </a:r>
            <a:r>
              <a:rPr lang="en-US" sz="2800" dirty="0">
                <a:solidFill>
                  <a:srgbClr val="C00000"/>
                </a:solidFill>
              </a:rPr>
              <a:t>Programmer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C00000"/>
                </a:solidFill>
              </a:rPr>
              <a:t> Compiler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Assembler</a:t>
            </a:r>
            <a:r>
              <a:rPr lang="en-US" sz="2800" dirty="0"/>
              <a:t>, and </a:t>
            </a:r>
            <a:r>
              <a:rPr lang="en-US" sz="2800" dirty="0">
                <a:solidFill>
                  <a:srgbClr val="C00000"/>
                </a:solidFill>
              </a:rPr>
              <a:t>Processor</a:t>
            </a: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Program:</a:t>
            </a:r>
          </a:p>
          <a:p>
            <a:pPr marL="57150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(x != 0) {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a[0] = a[1] + x;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45783" lvl="1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Programmer:</a:t>
            </a:r>
          </a:p>
          <a:p>
            <a:pPr marL="820103" lvl="2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Show the workflow of compiling, assembling, and executing C program</a:t>
            </a:r>
            <a:endParaRPr lang="en-US" sz="2200" dirty="0"/>
          </a:p>
          <a:p>
            <a:pPr marL="545783" lvl="1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Compiler:</a:t>
            </a:r>
          </a:p>
          <a:p>
            <a:pPr marL="820103" lvl="2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Show how the program is compiled into MIPS</a:t>
            </a:r>
          </a:p>
          <a:p>
            <a:pPr marL="545783" lvl="1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Assembler:</a:t>
            </a:r>
          </a:p>
          <a:p>
            <a:pPr marL="820103" lvl="2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Show how the MIPS is translated into binaries</a:t>
            </a:r>
          </a:p>
          <a:p>
            <a:pPr marL="545783" lvl="1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Processor:</a:t>
            </a:r>
          </a:p>
          <a:p>
            <a:pPr marL="820103" lvl="2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Show how the </a:t>
            </a:r>
            <a:r>
              <a:rPr lang="en-US" sz="2000" dirty="0" err="1"/>
              <a:t>datapath</a:t>
            </a:r>
            <a:r>
              <a:rPr lang="en-US" sz="2000" dirty="0"/>
              <a:t> is activated in the processor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943900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8.1	Writing C Program 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Edit, Compile, Execute: Lecture #2, Slide 5</a:t>
            </a:r>
            <a:endParaRPr lang="en-US" sz="20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graphicFrame>
        <p:nvGraphicFramePr>
          <p:cNvPr id="7" name="[Diagram 1]">
            <a:extLst>
              <a:ext uri="{FF2B5EF4-FFF2-40B4-BE49-F238E27FC236}">
                <a16:creationId xmlns:a16="http://schemas.microsoft.com/office/drawing/2014/main" id="{4CE4A31A-4EC1-469F-890B-413E457B16AE}"/>
              </a:ext>
            </a:extLst>
          </p:cNvPr>
          <p:cNvGraphicFramePr/>
          <p:nvPr/>
        </p:nvGraphicFramePr>
        <p:xfrm>
          <a:off x="7543800" y="1878345"/>
          <a:ext cx="1513489" cy="1415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F32F24A-4F90-45B3-A68A-99720D638B5E}"/>
              </a:ext>
            </a:extLst>
          </p:cNvPr>
          <p:cNvGrpSpPr/>
          <p:nvPr/>
        </p:nvGrpSpPr>
        <p:grpSpPr>
          <a:xfrm>
            <a:off x="775444" y="1897300"/>
            <a:ext cx="5303976" cy="2012110"/>
            <a:chOff x="2445608" y="3620107"/>
            <a:chExt cx="5303976" cy="2012110"/>
          </a:xfrm>
        </p:grpSpPr>
        <p:grpSp>
          <p:nvGrpSpPr>
            <p:cNvPr id="9" name="Group 38">
              <a:extLst>
                <a:ext uri="{FF2B5EF4-FFF2-40B4-BE49-F238E27FC236}">
                  <a16:creationId xmlns:a16="http://schemas.microsoft.com/office/drawing/2014/main" id="{EC74BF26-050D-41A1-B3F7-79930D14A5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867" y="3887955"/>
              <a:ext cx="1068967" cy="547994"/>
              <a:chOff x="4360415" y="1590583"/>
              <a:chExt cx="1069015" cy="547984"/>
            </a:xfrm>
          </p:grpSpPr>
          <p:sp>
            <p:nvSpPr>
              <p:cNvPr id="20" name="Right Arrow 8">
                <a:extLst>
                  <a:ext uri="{FF2B5EF4-FFF2-40B4-BE49-F238E27FC236}">
                    <a16:creationId xmlns:a16="http://schemas.microsoft.com/office/drawing/2014/main" id="{CF91EBC2-6CE6-4C4E-9175-07D9E3A06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TextBox 9">
                <a:extLst>
                  <a:ext uri="{FF2B5EF4-FFF2-40B4-BE49-F238E27FC236}">
                    <a16:creationId xmlns:a16="http://schemas.microsoft.com/office/drawing/2014/main" id="{CFA8D436-0F74-4A28-9EC3-818C6981F0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produces</a:t>
                </a:r>
                <a:endParaRPr lang="en-SG" sz="1600" i="1"/>
              </a:p>
            </p:txBody>
          </p:sp>
        </p:grpSp>
        <p:grpSp>
          <p:nvGrpSpPr>
            <p:cNvPr id="10" name="Group 41">
              <a:extLst>
                <a:ext uri="{FF2B5EF4-FFF2-40B4-BE49-F238E27FC236}">
                  <a16:creationId xmlns:a16="http://schemas.microsoft.com/office/drawing/2014/main" id="{A544EF55-AA90-419D-A0A1-7D44B2441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9552" y="3620107"/>
              <a:ext cx="1690032" cy="2012110"/>
              <a:chOff x="5601497" y="1458899"/>
              <a:chExt cx="1690108" cy="2012073"/>
            </a:xfrm>
          </p:grpSpPr>
          <p:sp>
            <p:nvSpPr>
              <p:cNvPr id="17" name="Flowchart: Document 11">
                <a:extLst>
                  <a:ext uri="{FF2B5EF4-FFF2-40B4-BE49-F238E27FC236}">
                    <a16:creationId xmlns:a16="http://schemas.microsoft.com/office/drawing/2014/main" id="{B04902E1-DAC3-49BB-AC17-55BAD9C8A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1497" y="1744037"/>
                <a:ext cx="1690108" cy="1726935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" name="TextBox 12">
                <a:extLst>
                  <a:ext uri="{FF2B5EF4-FFF2-40B4-BE49-F238E27FC236}">
                    <a16:creationId xmlns:a16="http://schemas.microsoft.com/office/drawing/2014/main" id="{4579591C-AF90-4524-993B-4FA3D85F73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6806" y="1458899"/>
                <a:ext cx="1464799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Source code</a:t>
                </a:r>
                <a:endParaRPr lang="en-SG" sz="1600" i="1"/>
              </a:p>
            </p:txBody>
          </p:sp>
        </p:grpSp>
        <p:grpSp>
          <p:nvGrpSpPr>
            <p:cNvPr id="12" name="Group 35">
              <a:extLst>
                <a:ext uri="{FF2B5EF4-FFF2-40B4-BE49-F238E27FC236}">
                  <a16:creationId xmlns:a16="http://schemas.microsoft.com/office/drawing/2014/main" id="{5E9F0097-F2A8-4040-BA0D-146958793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5608" y="3760828"/>
              <a:ext cx="1758590" cy="847263"/>
              <a:chOff x="2533095" y="1562470"/>
              <a:chExt cx="1387903" cy="578917"/>
            </a:xfrm>
          </p:grpSpPr>
          <p:sp>
            <p:nvSpPr>
              <p:cNvPr id="13" name="Rounded Rectangle 5">
                <a:extLst>
                  <a:ext uri="{FF2B5EF4-FFF2-40B4-BE49-F238E27FC236}">
                    <a16:creationId xmlns:a16="http://schemas.microsoft.com/office/drawing/2014/main" id="{9FDB4D54-D47A-4873-AB0E-1DFBCDC52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" name="TextBox 6">
                <a:extLst>
                  <a:ext uri="{FF2B5EF4-FFF2-40B4-BE49-F238E27FC236}">
                    <a16:creationId xmlns:a16="http://schemas.microsoft.com/office/drawing/2014/main" id="{82DC4451-0CBF-4443-8872-E41CDF2AA1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/>
                  <a:t>Edit</a:t>
                </a:r>
                <a:endParaRPr lang="en-SG" sz="20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72B2B9-CC04-4FCD-B499-AEFD699F70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>
                    <a:solidFill>
                      <a:srgbClr val="C00000"/>
                    </a:solidFill>
                  </a:rPr>
                  <a:t>vim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recap.c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101D52-4C72-4DFA-8296-42E0AE02A568}"/>
              </a:ext>
            </a:extLst>
          </p:cNvPr>
          <p:cNvGrpSpPr/>
          <p:nvPr/>
        </p:nvGrpSpPr>
        <p:grpSpPr>
          <a:xfrm>
            <a:off x="771531" y="4020494"/>
            <a:ext cx="5451820" cy="998670"/>
            <a:chOff x="2441695" y="4608091"/>
            <a:chExt cx="5451820" cy="998670"/>
          </a:xfrm>
        </p:grpSpPr>
        <p:grpSp>
          <p:nvGrpSpPr>
            <p:cNvPr id="24" name="Group 38">
              <a:extLst>
                <a:ext uri="{FF2B5EF4-FFF2-40B4-BE49-F238E27FC236}">
                  <a16:creationId xmlns:a16="http://schemas.microsoft.com/office/drawing/2014/main" id="{6C7123AA-383B-4071-9B5C-9A85D49CD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2954" y="4875939"/>
              <a:ext cx="1068967" cy="547994"/>
              <a:chOff x="4360415" y="1590583"/>
              <a:chExt cx="1069015" cy="547984"/>
            </a:xfrm>
          </p:grpSpPr>
          <p:sp>
            <p:nvSpPr>
              <p:cNvPr id="33" name="Right Arrow 8">
                <a:extLst>
                  <a:ext uri="{FF2B5EF4-FFF2-40B4-BE49-F238E27FC236}">
                    <a16:creationId xmlns:a16="http://schemas.microsoft.com/office/drawing/2014/main" id="{2FC5470D-1451-463E-AB52-A4ED86B19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4" name="TextBox 9">
                <a:extLst>
                  <a:ext uri="{FF2B5EF4-FFF2-40B4-BE49-F238E27FC236}">
                    <a16:creationId xmlns:a16="http://schemas.microsoft.com/office/drawing/2014/main" id="{B8745A46-A9DA-4E4D-A942-DE39302256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produces</a:t>
                </a:r>
                <a:endParaRPr lang="en-SG" sz="1600" i="1"/>
              </a:p>
            </p:txBody>
          </p:sp>
        </p:grpSp>
        <p:grpSp>
          <p:nvGrpSpPr>
            <p:cNvPr id="25" name="Group 41">
              <a:extLst>
                <a:ext uri="{FF2B5EF4-FFF2-40B4-BE49-F238E27FC236}">
                  <a16:creationId xmlns:a16="http://schemas.microsoft.com/office/drawing/2014/main" id="{AA38FEAF-60A5-4282-9AD6-88F59DCEDE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9551" y="4608091"/>
              <a:ext cx="1833964" cy="998670"/>
              <a:chOff x="5583744" y="1458899"/>
              <a:chExt cx="1834047" cy="998652"/>
            </a:xfrm>
          </p:grpSpPr>
          <p:sp>
            <p:nvSpPr>
              <p:cNvPr id="30" name="Flowchart: Document 11">
                <a:extLst>
                  <a:ext uri="{FF2B5EF4-FFF2-40B4-BE49-F238E27FC236}">
                    <a16:creationId xmlns:a16="http://schemas.microsoft.com/office/drawing/2014/main" id="{663DDB62-B137-4927-8AE6-31669E01F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3744" y="1754723"/>
                <a:ext cx="1631019" cy="702828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1" name="TextBox 12">
                <a:extLst>
                  <a:ext uri="{FF2B5EF4-FFF2-40B4-BE49-F238E27FC236}">
                    <a16:creationId xmlns:a16="http://schemas.microsoft.com/office/drawing/2014/main" id="{CBBA8379-97D3-4523-A867-A9FAD369D9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5113" y="1458899"/>
                <a:ext cx="1752678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Executable code</a:t>
                </a:r>
                <a:endParaRPr lang="en-SG" sz="1600" i="1"/>
              </a:p>
            </p:txBody>
          </p:sp>
          <p:sp>
            <p:nvSpPr>
              <p:cNvPr id="32" name="TextBox 13">
                <a:extLst>
                  <a:ext uri="{FF2B5EF4-FFF2-40B4-BE49-F238E27FC236}">
                    <a16:creationId xmlns:a16="http://schemas.microsoft.com/office/drawing/2014/main" id="{276D77D1-5EC0-49CB-83BA-690DC34300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23335" y="1853842"/>
                <a:ext cx="1303290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a.out</a:t>
                </a:r>
                <a:endParaRPr lang="en-SG" sz="1600" dirty="0"/>
              </a:p>
            </p:txBody>
          </p:sp>
        </p:grpSp>
        <p:grpSp>
          <p:nvGrpSpPr>
            <p:cNvPr id="26" name="Group 35">
              <a:extLst>
                <a:ext uri="{FF2B5EF4-FFF2-40B4-BE49-F238E27FC236}">
                  <a16:creationId xmlns:a16="http://schemas.microsoft.com/office/drawing/2014/main" id="{FA6005F6-7499-4CC7-93D8-69426841F3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1695" y="4748812"/>
              <a:ext cx="1758590" cy="847263"/>
              <a:chOff x="2533095" y="1562470"/>
              <a:chExt cx="1387903" cy="578917"/>
            </a:xfrm>
          </p:grpSpPr>
          <p:sp>
            <p:nvSpPr>
              <p:cNvPr id="27" name="Rounded Rectangle 5">
                <a:extLst>
                  <a:ext uri="{FF2B5EF4-FFF2-40B4-BE49-F238E27FC236}">
                    <a16:creationId xmlns:a16="http://schemas.microsoft.com/office/drawing/2014/main" id="{1D6B7114-89CA-480A-9EC1-789E1A77A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TextBox 6">
                <a:extLst>
                  <a:ext uri="{FF2B5EF4-FFF2-40B4-BE49-F238E27FC236}">
                    <a16:creationId xmlns:a16="http://schemas.microsoft.com/office/drawing/2014/main" id="{BF131D47-1341-4568-A8CF-2BE82E2605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/>
                  <a:t>Compile</a:t>
                </a:r>
                <a:endParaRPr lang="en-SG" sz="2000"/>
              </a:p>
            </p:txBody>
          </p:sp>
          <p:sp>
            <p:nvSpPr>
              <p:cNvPr id="29" name="TextBox 23">
                <a:extLst>
                  <a:ext uri="{FF2B5EF4-FFF2-40B4-BE49-F238E27FC236}">
                    <a16:creationId xmlns:a16="http://schemas.microsoft.com/office/drawing/2014/main" id="{3382FCA7-FA97-4001-A851-5E297964B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gcc</a:t>
                </a:r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recap.c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0FF8869-D078-42C0-B4EB-645ECB2DD4F2}"/>
              </a:ext>
            </a:extLst>
          </p:cNvPr>
          <p:cNvGrpSpPr/>
          <p:nvPr/>
        </p:nvGrpSpPr>
        <p:grpSpPr>
          <a:xfrm>
            <a:off x="775444" y="5507026"/>
            <a:ext cx="5596781" cy="931874"/>
            <a:chOff x="2445608" y="5644984"/>
            <a:chExt cx="5596781" cy="931874"/>
          </a:xfrm>
        </p:grpSpPr>
        <p:grpSp>
          <p:nvGrpSpPr>
            <p:cNvPr id="36" name="Group 38">
              <a:extLst>
                <a:ext uri="{FF2B5EF4-FFF2-40B4-BE49-F238E27FC236}">
                  <a16:creationId xmlns:a16="http://schemas.microsoft.com/office/drawing/2014/main" id="{FDAAA9A5-5274-4DA7-832E-F47156D28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867" y="5856722"/>
              <a:ext cx="1068967" cy="547994"/>
              <a:chOff x="4360415" y="1590583"/>
              <a:chExt cx="1069015" cy="547984"/>
            </a:xfrm>
          </p:grpSpPr>
          <p:sp>
            <p:nvSpPr>
              <p:cNvPr id="47" name="Right Arrow 8">
                <a:extLst>
                  <a:ext uri="{FF2B5EF4-FFF2-40B4-BE49-F238E27FC236}">
                    <a16:creationId xmlns:a16="http://schemas.microsoft.com/office/drawing/2014/main" id="{5B670078-E694-4373-8EAD-36CAD5C2F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8" name="TextBox 9">
                <a:extLst>
                  <a:ext uri="{FF2B5EF4-FFF2-40B4-BE49-F238E27FC236}">
                    <a16:creationId xmlns:a16="http://schemas.microsoft.com/office/drawing/2014/main" id="{36AE8C48-602B-4380-9CA0-6F8FCE6C19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produces</a:t>
                </a:r>
                <a:endParaRPr lang="en-SG" sz="1600" i="1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4730EFC-DB91-4EFC-9CE3-416708D980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5608" y="5729595"/>
              <a:ext cx="1758590" cy="847263"/>
              <a:chOff x="2533095" y="1562470"/>
              <a:chExt cx="1387903" cy="578917"/>
            </a:xfrm>
          </p:grpSpPr>
          <p:sp>
            <p:nvSpPr>
              <p:cNvPr id="43" name="Rounded Rectangle 5">
                <a:extLst>
                  <a:ext uri="{FF2B5EF4-FFF2-40B4-BE49-F238E27FC236}">
                    <a16:creationId xmlns:a16="http://schemas.microsoft.com/office/drawing/2014/main" id="{2D1EB787-F19F-4234-BADC-A14EC3259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5" name="TextBox 6">
                <a:extLst>
                  <a:ext uri="{FF2B5EF4-FFF2-40B4-BE49-F238E27FC236}">
                    <a16:creationId xmlns:a16="http://schemas.microsoft.com/office/drawing/2014/main" id="{8293F055-10C9-4CEC-8D24-7C9B270E2D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/>
                  <a:t>Execute</a:t>
                </a:r>
                <a:endParaRPr lang="en-SG" sz="2000"/>
              </a:p>
            </p:txBody>
          </p:sp>
          <p:sp>
            <p:nvSpPr>
              <p:cNvPr id="46" name="TextBox 23">
                <a:extLst>
                  <a:ext uri="{FF2B5EF4-FFF2-40B4-BE49-F238E27FC236}">
                    <a16:creationId xmlns:a16="http://schemas.microsoft.com/office/drawing/2014/main" id="{369D6CE1-F964-4056-BDD9-DCED64F464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err="1"/>
                  <a:t>eg</a:t>
                </a:r>
                <a:r>
                  <a:rPr lang="en-US" sz="1600"/>
                  <a:t>: </a:t>
                </a:r>
                <a:r>
                  <a:rPr lang="en-US" sz="1600" err="1">
                    <a:solidFill>
                      <a:srgbClr val="C00000"/>
                    </a:solidFill>
                  </a:rPr>
                  <a:t>a.out</a:t>
                </a:r>
                <a:endParaRPr lang="en-SG" sz="160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B63FEFC-958B-4BAF-A5C0-B55812329E61}"/>
                </a:ext>
              </a:extLst>
            </p:cNvPr>
            <p:cNvGrpSpPr/>
            <p:nvPr/>
          </p:nvGrpSpPr>
          <p:grpSpPr>
            <a:xfrm>
              <a:off x="5711266" y="5644984"/>
              <a:ext cx="2331123" cy="902727"/>
              <a:chOff x="5711266" y="5703278"/>
              <a:chExt cx="2331123" cy="902727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75102DD-F96A-4595-BC6F-92408B2E8FAA}"/>
                  </a:ext>
                </a:extLst>
              </p:cNvPr>
              <p:cNvGrpSpPr/>
              <p:nvPr/>
            </p:nvGrpSpPr>
            <p:grpSpPr>
              <a:xfrm>
                <a:off x="5711266" y="6007608"/>
                <a:ext cx="2331123" cy="598397"/>
                <a:chOff x="7958667" y="5008364"/>
                <a:chExt cx="2331123" cy="598397"/>
              </a:xfrm>
            </p:grpSpPr>
            <p:sp>
              <p:nvSpPr>
                <p:cNvPr id="41" name="Rounded Rectangle 32">
                  <a:extLst>
                    <a:ext uri="{FF2B5EF4-FFF2-40B4-BE49-F238E27FC236}">
                      <a16:creationId xmlns:a16="http://schemas.microsoft.com/office/drawing/2014/main" id="{F54910E0-F67C-41C5-94BE-C4759D2DF4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58667" y="5008364"/>
                  <a:ext cx="2331123" cy="59839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0000"/>
                </a:solidFill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76A3911-5838-42E5-9963-15CE8DA89098}"/>
                    </a:ext>
                  </a:extLst>
                </p:cNvPr>
                <p:cNvSpPr txBox="1"/>
                <p:nvPr/>
              </p:nvSpPr>
              <p:spPr bwMode="auto">
                <a:xfrm>
                  <a:off x="8034867" y="5153673"/>
                  <a:ext cx="21060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No output expected</a:t>
                  </a:r>
                  <a:endParaRPr lang="en-SG" sz="1400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40" name="TextBox 12">
                <a:extLst>
                  <a:ext uri="{FF2B5EF4-FFF2-40B4-BE49-F238E27FC236}">
                    <a16:creationId xmlns:a16="http://schemas.microsoft.com/office/drawing/2014/main" id="{0792A5AC-24A3-4A07-8670-1049C3E6BE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0917" y="5703278"/>
                <a:ext cx="175259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Program output</a:t>
                </a:r>
                <a:endParaRPr lang="en-SG" sz="1600" i="1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AA1C471-EBC6-4360-97F7-9DB4EBC16A16}"/>
              </a:ext>
            </a:extLst>
          </p:cNvPr>
          <p:cNvGrpSpPr/>
          <p:nvPr/>
        </p:nvGrpSpPr>
        <p:grpSpPr>
          <a:xfrm>
            <a:off x="4124640" y="2540184"/>
            <a:ext cx="4573792" cy="3574523"/>
            <a:chOff x="4825247" y="1676398"/>
            <a:chExt cx="3711667" cy="3059723"/>
          </a:xfrm>
        </p:grpSpPr>
        <p:sp>
          <p:nvSpPr>
            <p:cNvPr id="50" name="Circular Arrow 49">
              <a:extLst>
                <a:ext uri="{FF2B5EF4-FFF2-40B4-BE49-F238E27FC236}">
                  <a16:creationId xmlns:a16="http://schemas.microsoft.com/office/drawing/2014/main" id="{39C6962C-6BA5-4124-951C-6BD32A1E5E07}"/>
                </a:ext>
              </a:extLst>
            </p:cNvPr>
            <p:cNvSpPr/>
            <p:nvPr/>
          </p:nvSpPr>
          <p:spPr bwMode="auto">
            <a:xfrm rot="16200000" flipV="1">
              <a:off x="4889723" y="1611922"/>
              <a:ext cx="3059723" cy="3188676"/>
            </a:xfrm>
            <a:prstGeom prst="circularArrow">
              <a:avLst>
                <a:gd name="adj1" fmla="val 4505"/>
                <a:gd name="adj2" fmla="val 1015956"/>
                <a:gd name="adj3" fmla="val 20408151"/>
                <a:gd name="adj4" fmla="val 11528215"/>
                <a:gd name="adj5" fmla="val 6875"/>
              </a:avLst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EC87A9A-97D2-4BAD-ADAC-8D8E5BF56413}"/>
                </a:ext>
              </a:extLst>
            </p:cNvPr>
            <p:cNvSpPr txBox="1"/>
            <p:nvPr/>
          </p:nvSpPr>
          <p:spPr>
            <a:xfrm>
              <a:off x="7490931" y="4093957"/>
              <a:ext cx="1045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C00000"/>
                  </a:solidFill>
                </a:rPr>
                <a:t>Incorrect result?</a:t>
              </a:r>
              <a:endParaRPr lang="en-SG" sz="1600">
                <a:solidFill>
                  <a:srgbClr val="C00000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3371B46-B301-4D94-B87B-D5861CF3E73D}"/>
              </a:ext>
            </a:extLst>
          </p:cNvPr>
          <p:cNvGrpSpPr/>
          <p:nvPr/>
        </p:nvGrpSpPr>
        <p:grpSpPr>
          <a:xfrm>
            <a:off x="5505450" y="3171787"/>
            <a:ext cx="2003377" cy="1892128"/>
            <a:chOff x="5926017" y="2162908"/>
            <a:chExt cx="1773337" cy="1493312"/>
          </a:xfrm>
        </p:grpSpPr>
        <p:sp>
          <p:nvSpPr>
            <p:cNvPr id="53" name="Circular Arrow 52">
              <a:extLst>
                <a:ext uri="{FF2B5EF4-FFF2-40B4-BE49-F238E27FC236}">
                  <a16:creationId xmlns:a16="http://schemas.microsoft.com/office/drawing/2014/main" id="{C57EA673-A099-4DB3-AC28-A13707DD8593}"/>
                </a:ext>
              </a:extLst>
            </p:cNvPr>
            <p:cNvSpPr/>
            <p:nvPr/>
          </p:nvSpPr>
          <p:spPr bwMode="auto">
            <a:xfrm rot="16200000" flipV="1">
              <a:off x="5890847" y="2198078"/>
              <a:ext cx="1107830" cy="1037490"/>
            </a:xfrm>
            <a:prstGeom prst="circular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0A75D86-2DA7-467E-A521-5D725AC0CA55}"/>
                </a:ext>
              </a:extLst>
            </p:cNvPr>
            <p:cNvSpPr txBox="1"/>
            <p:nvPr/>
          </p:nvSpPr>
          <p:spPr>
            <a:xfrm>
              <a:off x="6673194" y="3071445"/>
              <a:ext cx="1026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C00000"/>
                  </a:solidFill>
                </a:rPr>
                <a:t>Cannot compile?</a:t>
              </a:r>
              <a:endParaRPr lang="en-SG" sz="1600">
                <a:solidFill>
                  <a:srgbClr val="C00000"/>
                </a:solidFill>
              </a:endParaRPr>
            </a:p>
          </p:txBody>
        </p:sp>
      </p:grpSp>
      <p:sp>
        <p:nvSpPr>
          <p:cNvPr id="55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476" y="2185875"/>
            <a:ext cx="1748996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28499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8.2	Compiling to MIPS (1/7)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49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Key Idea #1:</a:t>
            </a:r>
            <a:br>
              <a:rPr lang="en-US" sz="2800" dirty="0"/>
            </a:br>
            <a:r>
              <a:rPr lang="en-US" sz="2800" dirty="0"/>
              <a:t>Compilation is a </a:t>
            </a:r>
            <a:r>
              <a:rPr lang="en-US" sz="2800" i="1" dirty="0">
                <a:solidFill>
                  <a:srgbClr val="0000FF"/>
                </a:solidFill>
              </a:rPr>
              <a:t>structured process</a:t>
            </a:r>
          </a:p>
          <a:p>
            <a:pPr marL="274320" lvl="1" indent="0">
              <a:spcBef>
                <a:spcPts val="600"/>
              </a:spcBef>
              <a:buSzPct val="100000"/>
              <a:buNone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  a[0] = a[1] + x;</a:t>
            </a:r>
            <a:b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Each structure can be compiled </a:t>
            </a:r>
            <a:r>
              <a:rPr lang="en-US" sz="2400" i="1" dirty="0">
                <a:solidFill>
                  <a:srgbClr val="0000FF"/>
                </a:solidFill>
              </a:rPr>
              <a:t>independently</a:t>
            </a:r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58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769" y="366659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108031" y="4552950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(x != 0)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552950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a[0] = a[1] + x;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8031" y="4183618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Outer Structure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4183618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Inner Structure</a:t>
            </a:r>
            <a:endParaRPr lang="en-GB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2777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 MIPS Processor: Implementation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19B27CAA-B280-4DEC-94BA-1F5A6CFB0072}"/>
              </a:ext>
            </a:extLst>
          </p:cNvPr>
          <p:cNvSpPr txBox="1">
            <a:spLocks noChangeArrowheads="1"/>
          </p:cNvSpPr>
          <p:nvPr/>
        </p:nvSpPr>
        <p:spPr>
          <a:xfrm>
            <a:off x="475735" y="1250577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Simplest possible implementation of a subset of the core MIPS ISA: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Arithmetic and Logical operations</a:t>
            </a:r>
          </a:p>
          <a:p>
            <a:pPr marL="901700" lvl="2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sub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and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or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andi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ori</a:t>
            </a:r>
            <a:r>
              <a:rPr lang="en-US" sz="2000" dirty="0">
                <a:solidFill>
                  <a:srgbClr val="660066"/>
                </a:solidFill>
              </a:rPr>
              <a:t>, 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slt</a:t>
            </a:r>
            <a:endParaRPr lang="en-US" sz="2000" dirty="0">
              <a:solidFill>
                <a:srgbClr val="660066"/>
              </a:solidFill>
            </a:endParaRP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6600"/>
                </a:solidFill>
              </a:rPr>
              <a:t>Data transfer instructions </a:t>
            </a:r>
          </a:p>
          <a:p>
            <a:pPr marL="901700" lvl="2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endParaRPr lang="en-US" sz="2000" b="1" dirty="0">
              <a:solidFill>
                <a:srgbClr val="660066"/>
              </a:solidFill>
              <a:latin typeface="Courier New" pitchFamily="49" charset="0"/>
            </a:endParaRP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</a:rPr>
              <a:t>Branches</a:t>
            </a:r>
          </a:p>
          <a:p>
            <a:pPr marL="901700" lvl="2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endParaRPr lang="en-US" sz="2000" b="1" dirty="0">
              <a:solidFill>
                <a:srgbClr val="660066"/>
              </a:solidFill>
              <a:latin typeface="Courier New" pitchFamily="49" charset="0"/>
            </a:endParaRP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Shift instructions (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sll</a:t>
            </a:r>
            <a:r>
              <a:rPr lang="en-US" sz="2800" dirty="0"/>
              <a:t>,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srl</a:t>
            </a:r>
            <a:r>
              <a:rPr lang="en-US" sz="2800" dirty="0"/>
              <a:t>) and J-type instructions (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800" dirty="0"/>
              <a:t>) will not be discussed: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Left as exercises </a:t>
            </a:r>
            <a:r>
              <a:rPr lang="en-US" sz="2400" dirty="0">
                <a:sym typeface="Wingdings" pitchFamily="2" charset="2"/>
              </a:rPr>
              <a:t>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8.2	Compiling to MIPS</a:t>
            </a:r>
            <a:r>
              <a:rPr lang="en-SG" sz="3200" dirty="0">
                <a:solidFill>
                  <a:srgbClr val="0000FF"/>
                </a:solidFill>
              </a:rPr>
              <a:t> (2/7)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50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Key Idea #2:</a:t>
            </a:r>
            <a:br>
              <a:rPr lang="en-US" sz="2800" dirty="0"/>
            </a:br>
            <a:r>
              <a:rPr lang="en-US" sz="2800" dirty="0"/>
              <a:t>Variable-to-Register Mapping</a:t>
            </a:r>
            <a:endParaRPr lang="en-US" sz="2800" i="1" dirty="0">
              <a:solidFill>
                <a:srgbClr val="0000FF"/>
              </a:solidFill>
            </a:endParaRPr>
          </a:p>
          <a:p>
            <a:pPr marL="274320" lvl="1" indent="0">
              <a:spcBef>
                <a:spcPts val="600"/>
              </a:spcBef>
              <a:buSzPct val="100000"/>
              <a:buNone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  a[0] = a[1] + x;</a:t>
            </a:r>
            <a:b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Let the mapping be: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58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769" y="366659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85850" y="4016375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095123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11618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50976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 Number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59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x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$s0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$16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58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$s1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$17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426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7721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8.2	Compiling to MIPS</a:t>
            </a:r>
            <a:r>
              <a:rPr lang="en-SG" sz="3200" dirty="0">
                <a:solidFill>
                  <a:srgbClr val="0000FF"/>
                </a:solidFill>
              </a:rPr>
              <a:t> (3/7)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51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Common Technique #1:</a:t>
            </a:r>
            <a:br>
              <a:rPr lang="en-US" sz="2800" dirty="0"/>
            </a:br>
            <a:r>
              <a:rPr lang="en-US" sz="2800" dirty="0"/>
              <a:t>Invert the condition for shorter code</a:t>
            </a:r>
            <a:br>
              <a:rPr lang="en-US" sz="2800" dirty="0"/>
            </a:br>
            <a:r>
              <a:rPr lang="en-US" sz="2800" dirty="0"/>
              <a:t>(Lecture #8, Slide 22)</a:t>
            </a:r>
            <a:endParaRPr lang="en-US" sz="2800" i="1" dirty="0">
              <a:solidFill>
                <a:srgbClr val="0000FF"/>
              </a:solidFill>
            </a:endParaRPr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58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769" y="366659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3176587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(x != 0)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Outer Structure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171951" y="3176587"/>
            <a:ext cx="4514850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# Inner Structure</a:t>
            </a:r>
          </a:p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71951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Outer MIPS Code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18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121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032" y="366659"/>
            <a:ext cx="1303231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Mapping:</a:t>
            </a:r>
          </a:p>
          <a:p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x: $16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a: $17</a:t>
            </a:r>
          </a:p>
        </p:txBody>
      </p:sp>
    </p:spTree>
    <p:extLst>
      <p:ext uri="{BB962C8B-B14F-4D97-AF65-F5344CB8AC3E}">
        <p14:creationId xmlns:p14="http://schemas.microsoft.com/office/powerpoint/2010/main" val="9400840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16" grpId="0" animBg="1"/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8.2	Compiling to MIPS</a:t>
            </a:r>
            <a:r>
              <a:rPr lang="en-SG" sz="3200" dirty="0">
                <a:solidFill>
                  <a:srgbClr val="0000FF"/>
                </a:solidFill>
              </a:rPr>
              <a:t> (4/7)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52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Common Technique #2:</a:t>
            </a:r>
            <a:br>
              <a:rPr lang="en-US" sz="2800" dirty="0"/>
            </a:br>
            <a:r>
              <a:rPr lang="en-US" sz="2800" dirty="0"/>
              <a:t>Break complex operations, use temp register</a:t>
            </a:r>
            <a:br>
              <a:rPr lang="en-US" sz="2800" dirty="0"/>
            </a:br>
            <a:r>
              <a:rPr lang="en-US" sz="2800" dirty="0"/>
              <a:t>(Lecture #7, Slide 29)</a:t>
            </a:r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58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769" y="366659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121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032" y="366659"/>
            <a:ext cx="130323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Mapping:</a:t>
            </a:r>
          </a:p>
          <a:p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x: $16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a: $17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$t1: $8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3176587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a[0] = a[1] + x;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Inner Structure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171951" y="3176587"/>
            <a:ext cx="4514850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$t1  = a[1];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$t1  = $t1 +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a[0] = $t1;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71951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Simplified Inner Structure</a:t>
            </a:r>
            <a:endParaRPr lang="en-GB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350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2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8.2	Compiling to MIPS</a:t>
            </a:r>
            <a:r>
              <a:rPr lang="en-SG" sz="3200" dirty="0">
                <a:solidFill>
                  <a:srgbClr val="0000FF"/>
                </a:solidFill>
              </a:rPr>
              <a:t> (5/7)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53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Common Technique #3:</a:t>
            </a:r>
            <a:br>
              <a:rPr lang="en-US" sz="2800" dirty="0"/>
            </a:br>
            <a:r>
              <a:rPr lang="en-US" sz="2800" dirty="0"/>
              <a:t>Array access is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800" dirty="0"/>
              <a:t>, array update is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(Lecture #8, Slide 13)</a:t>
            </a:r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58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769" y="366659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121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032" y="366659"/>
            <a:ext cx="130323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Mapping:</a:t>
            </a:r>
          </a:p>
          <a:p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x: $16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a: $17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$t1: $8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3176587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$t1  = a[1];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$t1  = $t1 +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a[0] = $t1;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200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Simplified Inner Structure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171951" y="3176587"/>
            <a:ext cx="4514850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71951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Inner MIPS Code</a:t>
            </a:r>
            <a:endParaRPr lang="en-GB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635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2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8.2	Compiling to MIPS</a:t>
            </a:r>
            <a:r>
              <a:rPr lang="en-SG" sz="3200" dirty="0">
                <a:solidFill>
                  <a:srgbClr val="0000FF"/>
                </a:solidFill>
              </a:rPr>
              <a:t> (6/7)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54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Common Error:</a:t>
            </a:r>
            <a:br>
              <a:rPr lang="en-US" sz="2800" dirty="0"/>
            </a:br>
            <a:r>
              <a:rPr lang="en-US" sz="2800" dirty="0"/>
              <a:t>Assume that the address of the next word can be found by incrementing the address in a register by 1 instead of by the word size in bytes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$t1  = a[1];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/>
              <a:t>is translated to</a:t>
            </a:r>
            <a:br>
              <a:rPr lang="en-US" sz="2200" dirty="0"/>
            </a:b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instead of</a:t>
            </a:r>
            <a:br>
              <a:rPr lang="en-US" sz="2200" dirty="0"/>
            </a:b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/>
          </a:p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58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769" y="366659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121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032" y="366659"/>
            <a:ext cx="130323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Mapping:</a:t>
            </a:r>
          </a:p>
          <a:p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x: $16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a: $17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$t1: $8</a:t>
            </a:r>
          </a:p>
        </p:txBody>
      </p:sp>
    </p:spTree>
    <p:extLst>
      <p:ext uri="{BB962C8B-B14F-4D97-AF65-F5344CB8AC3E}">
        <p14:creationId xmlns:p14="http://schemas.microsoft.com/office/powerpoint/2010/main" val="22145583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8.2	Compiling to MIPS</a:t>
            </a:r>
            <a:r>
              <a:rPr lang="en-SG" sz="3200" dirty="0">
                <a:solidFill>
                  <a:srgbClr val="0000FF"/>
                </a:solidFill>
              </a:rPr>
              <a:t> (7/7)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55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Last Step:</a:t>
            </a:r>
            <a:br>
              <a:rPr lang="en-US" sz="2800" dirty="0"/>
            </a:br>
            <a:r>
              <a:rPr lang="en-US" sz="2800" dirty="0"/>
              <a:t>Combine the two structures logically</a:t>
            </a:r>
            <a:endParaRPr lang="en-US" sz="2400" i="1" dirty="0">
              <a:solidFill>
                <a:srgbClr val="0000FF"/>
              </a:solidFill>
            </a:endParaRPr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58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769" y="366659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2638425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2269093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Inner MIPS Code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16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121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032" y="366659"/>
            <a:ext cx="130323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Mapping:</a:t>
            </a:r>
          </a:p>
          <a:p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x: $16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a: $17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$t1: $8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171951" y="2638425"/>
            <a:ext cx="4514850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# Inner Structure</a:t>
            </a:r>
          </a:p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71951" y="2269093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Outer MIPS Code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199" y="4488418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Combined MIPS Code</a:t>
            </a:r>
            <a:endParaRPr lang="en-GB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553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23" grpId="0" animBg="1"/>
      <p:bldP spid="24" grpId="0"/>
      <p:bldP spid="26" grpId="0" animBg="1"/>
      <p:bldP spid="2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 (1/6)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56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Instruction Types Used:</a:t>
            </a:r>
          </a:p>
          <a:p>
            <a:pPr marL="731520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R-Format:</a:t>
            </a:r>
            <a:r>
              <a:rPr lang="en-US" dirty="0"/>
              <a:t> (Lecture #9, Slide 8)</a:t>
            </a:r>
          </a:p>
          <a:p>
            <a:pPr lvl="2">
              <a:spcBef>
                <a:spcPts val="600"/>
              </a:spcBef>
              <a:buSzPct val="100000"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66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6600"/>
                </a:solidFill>
                <a:latin typeface="Consolas" panose="020B0609020204030204" pitchFamily="49" charset="0"/>
              </a:rPr>
              <a:t>rs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66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6600"/>
                </a:solidFill>
                <a:latin typeface="Consolas" panose="020B0609020204030204" pitchFamily="49" charset="0"/>
              </a:rPr>
              <a:t>rt</a:t>
            </a:r>
            <a:endParaRPr lang="en-US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pPr lvl="2">
              <a:spcBef>
                <a:spcPts val="600"/>
              </a:spcBef>
              <a:buSzPct val="100000"/>
            </a:pPr>
            <a:endParaRPr lang="en-US" dirty="0"/>
          </a:p>
          <a:p>
            <a:pPr lvl="2">
              <a:spcBef>
                <a:spcPts val="600"/>
              </a:spcBef>
              <a:buSzPct val="100000"/>
            </a:pPr>
            <a:endParaRPr lang="en-US" dirty="0"/>
          </a:p>
          <a:p>
            <a:pPr marL="731520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I-Format:</a:t>
            </a:r>
            <a:r>
              <a:rPr lang="en-US" dirty="0"/>
              <a:t> (Lecture #9, Slide 14)</a:t>
            </a:r>
          </a:p>
          <a:p>
            <a:pPr lvl="2">
              <a:spcBef>
                <a:spcPts val="600"/>
              </a:spcBef>
              <a:buSzPct val="100000"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66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6600"/>
                </a:solidFill>
                <a:latin typeface="Consolas" panose="020B0609020204030204" pitchFamily="49" charset="0"/>
              </a:rPr>
              <a:t>rs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immediate</a:t>
            </a:r>
          </a:p>
          <a:p>
            <a:pPr lvl="2">
              <a:spcBef>
                <a:spcPts val="600"/>
              </a:spcBef>
              <a:buSzPct val="100000"/>
            </a:pPr>
            <a:endParaRPr lang="en-US" dirty="0"/>
          </a:p>
          <a:p>
            <a:pPr lvl="2">
              <a:spcBef>
                <a:spcPts val="600"/>
              </a:spcBef>
              <a:buSzPct val="100000"/>
            </a:pPr>
            <a:endParaRPr lang="en-US" dirty="0"/>
          </a:p>
          <a:p>
            <a:pPr marL="731520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Branch:</a:t>
            </a:r>
            <a:r>
              <a:rPr lang="en-US" dirty="0"/>
              <a:t>     (Lecture #9, Slide 22)</a:t>
            </a:r>
          </a:p>
          <a:p>
            <a:pPr lvl="2">
              <a:spcBef>
                <a:spcPts val="600"/>
              </a:spcBef>
              <a:buSzPct val="100000"/>
            </a:pPr>
            <a:r>
              <a:rPr lang="en-US" dirty="0"/>
              <a:t>Uses I-Format</a:t>
            </a:r>
          </a:p>
          <a:p>
            <a:pPr lvl="2">
              <a:spcBef>
                <a:spcPts val="600"/>
              </a:spcBef>
              <a:buSzPct val="100000"/>
            </a:pPr>
            <a:r>
              <a:rPr lang="en-US" b="1" kern="0" dirty="0">
                <a:solidFill>
                  <a:srgbClr val="C00000"/>
                </a:solidFill>
              </a:rPr>
              <a:t>PC</a:t>
            </a:r>
            <a:r>
              <a:rPr lang="en-US" b="1" kern="0" dirty="0">
                <a:solidFill>
                  <a:prstClr val="black"/>
                </a:solidFill>
              </a:rPr>
              <a:t> = (</a:t>
            </a:r>
            <a:r>
              <a:rPr lang="en-US" b="1" kern="0" dirty="0">
                <a:solidFill>
                  <a:srgbClr val="C00000"/>
                </a:solidFill>
              </a:rPr>
              <a:t>PC</a:t>
            </a:r>
            <a:r>
              <a:rPr lang="en-US" b="1" kern="0" dirty="0">
                <a:solidFill>
                  <a:prstClr val="black"/>
                </a:solidFill>
              </a:rPr>
              <a:t> + 4) + (</a:t>
            </a:r>
            <a:r>
              <a:rPr lang="en-US" b="1" kern="0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b="1" kern="0" dirty="0">
                <a:solidFill>
                  <a:prstClr val="black"/>
                </a:solidFill>
              </a:rPr>
              <a:t> </a:t>
            </a:r>
            <a:r>
              <a:rPr lang="en-US" b="1" kern="0" dirty="0">
                <a:solidFill>
                  <a:prstClr val="black"/>
                </a:solidFill>
                <a:sym typeface="Symbol" pitchFamily="18" charset="2"/>
              </a:rPr>
              <a:t></a:t>
            </a:r>
            <a:r>
              <a:rPr lang="en-US" b="1" kern="0" dirty="0">
                <a:solidFill>
                  <a:prstClr val="black"/>
                </a:solidFill>
              </a:rPr>
              <a:t> 4)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57200" y="2562041"/>
            <a:ext cx="8229600" cy="582174"/>
            <a:chOff x="457200" y="2562041"/>
            <a:chExt cx="8229600" cy="582174"/>
          </a:xfrm>
        </p:grpSpPr>
        <p:grpSp>
          <p:nvGrpSpPr>
            <p:cNvPr id="2" name="Group 1"/>
            <p:cNvGrpSpPr/>
            <p:nvPr/>
          </p:nvGrpSpPr>
          <p:grpSpPr>
            <a:xfrm>
              <a:off x="457200" y="2853128"/>
              <a:ext cx="8229600" cy="291087"/>
              <a:chOff x="457200" y="2615003"/>
              <a:chExt cx="8229600" cy="4572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57200" y="2615003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9812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2766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5720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8674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162800" y="2615003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1092786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2467561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37" name="Text Box 8"/>
            <p:cNvSpPr txBox="1">
              <a:spLocks noChangeArrowheads="1"/>
            </p:cNvSpPr>
            <p:nvPr/>
          </p:nvSpPr>
          <p:spPr bwMode="auto">
            <a:xfrm>
              <a:off x="3735974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38" name="Text Box 9"/>
            <p:cNvSpPr txBox="1">
              <a:spLocks noChangeArrowheads="1"/>
            </p:cNvSpPr>
            <p:nvPr/>
          </p:nvSpPr>
          <p:spPr bwMode="auto">
            <a:xfrm>
              <a:off x="5004386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7647574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6272799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7200" y="4015912"/>
            <a:ext cx="8229600" cy="598312"/>
            <a:chOff x="457200" y="4015912"/>
            <a:chExt cx="8229600" cy="598312"/>
          </a:xfrm>
        </p:grpSpPr>
        <p:grpSp>
          <p:nvGrpSpPr>
            <p:cNvPr id="41" name="Group 40"/>
            <p:cNvGrpSpPr/>
            <p:nvPr/>
          </p:nvGrpSpPr>
          <p:grpSpPr>
            <a:xfrm>
              <a:off x="457200" y="4306999"/>
              <a:ext cx="8229600" cy="307225"/>
              <a:chOff x="457200" y="3429000"/>
              <a:chExt cx="8229600" cy="4572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immediate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47" name="Text Box 6"/>
            <p:cNvSpPr txBox="1">
              <a:spLocks noChangeArrowheads="1"/>
            </p:cNvSpPr>
            <p:nvPr/>
          </p:nvSpPr>
          <p:spPr bwMode="auto">
            <a:xfrm>
              <a:off x="1092786" y="4015912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2467561" y="4015912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3735974" y="4015912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6195854" y="4015912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7472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66659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673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(2/6)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57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Else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Compute immediate value</a:t>
            </a:r>
            <a:br>
              <a:rPr lang="en-US" sz="2400" dirty="0"/>
            </a:br>
            <a:r>
              <a:rPr lang="en-US" sz="2400" dirty="0"/>
              <a:t>(Lecture #9, Slide 27)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immediate</a:t>
            </a:r>
            <a:r>
              <a:rPr lang="en-US" sz="2200" dirty="0">
                <a:latin typeface="Consolas" panose="020B0609020204030204" pitchFamily="49" charset="0"/>
              </a:rPr>
              <a:t> = 3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7472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66659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Elbow Connector 8"/>
          <p:cNvCxnSpPr>
            <a:stCxn id="7" idx="3"/>
            <a:endCxn id="54" idx="3"/>
          </p:cNvCxnSpPr>
          <p:nvPr/>
        </p:nvCxnSpPr>
        <p:spPr>
          <a:xfrm flipH="1">
            <a:off x="1219200" y="5261509"/>
            <a:ext cx="2809876" cy="1157430"/>
          </a:xfrm>
          <a:prstGeom prst="bentConnector3">
            <a:avLst>
              <a:gd name="adj1" fmla="val -4440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57200" y="3406069"/>
            <a:ext cx="8229600" cy="598312"/>
            <a:chOff x="457200" y="3406069"/>
            <a:chExt cx="8229600" cy="598312"/>
          </a:xfrm>
        </p:grpSpPr>
        <p:grpSp>
          <p:nvGrpSpPr>
            <p:cNvPr id="56" name="Group 55"/>
            <p:cNvGrpSpPr/>
            <p:nvPr/>
          </p:nvGrpSpPr>
          <p:grpSpPr>
            <a:xfrm>
              <a:off x="457200" y="3697156"/>
              <a:ext cx="8229600" cy="307225"/>
              <a:chOff x="457200" y="3429000"/>
              <a:chExt cx="8229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1092786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67561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735974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195854" y="3406069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200" y="4415676"/>
            <a:ext cx="8229600" cy="307225"/>
            <a:chOff x="457200" y="3429000"/>
            <a:chExt cx="82296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000100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0000000000000011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50023" y="5428606"/>
            <a:ext cx="1438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+3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41708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(3/6)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58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7472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66659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10 0000 0000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457200" y="2161439"/>
            <a:ext cx="8229600" cy="598312"/>
            <a:chOff x="457200" y="3406069"/>
            <a:chExt cx="8229600" cy="598312"/>
          </a:xfrm>
        </p:grpSpPr>
        <p:grpSp>
          <p:nvGrpSpPr>
            <p:cNvPr id="56" name="Group 55"/>
            <p:cNvGrpSpPr/>
            <p:nvPr/>
          </p:nvGrpSpPr>
          <p:grpSpPr>
            <a:xfrm>
              <a:off x="457200" y="3697156"/>
              <a:ext cx="8229600" cy="307225"/>
              <a:chOff x="457200" y="3429000"/>
              <a:chExt cx="8229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35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17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8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1092786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67561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735974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195854" y="3406069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200" y="3171046"/>
            <a:ext cx="8229600" cy="307225"/>
            <a:chOff x="457200" y="3429000"/>
            <a:chExt cx="82296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100011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10001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0000000000000100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9614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(4/6)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59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7472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66659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10 0000 0000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1000 11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0000 0000 0000 0100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457200" y="2161439"/>
            <a:ext cx="8229600" cy="610336"/>
            <a:chOff x="457200" y="2161439"/>
            <a:chExt cx="8229600" cy="610336"/>
          </a:xfrm>
        </p:grpSpPr>
        <p:grpSp>
          <p:nvGrpSpPr>
            <p:cNvPr id="42" name="Group 41"/>
            <p:cNvGrpSpPr/>
            <p:nvPr/>
          </p:nvGrpSpPr>
          <p:grpSpPr>
            <a:xfrm>
              <a:off x="457200" y="2452526"/>
              <a:ext cx="8229600" cy="319249"/>
              <a:chOff x="457200" y="2615003"/>
              <a:chExt cx="8229600" cy="4572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457200" y="2615003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9812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8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2766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5720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8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8674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162800" y="2615003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32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1092786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2467561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3735974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5004386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7647574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6272799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57200" y="3159022"/>
            <a:ext cx="8229600" cy="319249"/>
            <a:chOff x="457200" y="2615003"/>
            <a:chExt cx="8229600" cy="457200"/>
          </a:xfrm>
        </p:grpSpPr>
        <p:sp>
          <p:nvSpPr>
            <p:cNvPr id="89" name="Rectangle 88"/>
            <p:cNvSpPr/>
            <p:nvPr/>
          </p:nvSpPr>
          <p:spPr>
            <a:xfrm>
              <a:off x="457200" y="2615003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981200" y="2615003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276600" y="2615003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572000" y="2615003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867400" y="2615003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162800" y="2615003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100000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617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Instruction Execution Cycle (Basic)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AC59AF-8CD8-40AE-9015-AC727971B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1" y="1384300"/>
            <a:ext cx="6096000" cy="505096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Fetch: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Get instruction from memory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Address is in </a:t>
            </a:r>
            <a:r>
              <a:rPr lang="en-US" b="1" dirty="0"/>
              <a:t>P</a:t>
            </a:r>
            <a:r>
              <a:rPr lang="en-US" dirty="0"/>
              <a:t>rogram </a:t>
            </a:r>
            <a:r>
              <a:rPr lang="en-US" b="1" dirty="0"/>
              <a:t>C</a:t>
            </a:r>
            <a:r>
              <a:rPr lang="en-US" dirty="0"/>
              <a:t>ounter (PC) Register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006600"/>
                </a:solidFill>
              </a:rPr>
              <a:t>Decode: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Find out the operation required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660066"/>
                </a:solidFill>
              </a:rPr>
              <a:t>Operand Fetch: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Get operand(s) needed for operation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Execute:</a:t>
            </a:r>
          </a:p>
          <a:p>
            <a:pPr marL="630238" lvl="1" indent="-2841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Perform the required operation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663300"/>
                </a:solidFill>
              </a:rPr>
              <a:t>Result Write (Store):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Store the result of the operation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569CDC-BE6B-43A3-BF7E-AB238E19F316}"/>
              </a:ext>
            </a:extLst>
          </p:cNvPr>
          <p:cNvGrpSpPr/>
          <p:nvPr/>
        </p:nvGrpSpPr>
        <p:grpSpPr>
          <a:xfrm>
            <a:off x="545757" y="1692877"/>
            <a:ext cx="1905000" cy="4203700"/>
            <a:chOff x="6197601" y="1663700"/>
            <a:chExt cx="2031999" cy="4203700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6BC97269-66A2-48D3-B886-3361F01D3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562" y="4552950"/>
              <a:ext cx="23813" cy="2111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DAD75EC8-5597-4D68-BFDF-69C8BAD98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1938337"/>
              <a:ext cx="1476375" cy="59213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C00000"/>
                  </a:solidFill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C00000"/>
                  </a:solidFill>
                </a:rPr>
                <a:t>Fetch</a:t>
              </a: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3E7EF4CC-9995-4DC8-A8EA-162271082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2795587"/>
              <a:ext cx="1476375" cy="59213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006600"/>
                  </a:solidFill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006600"/>
                  </a:solidFill>
                </a:rPr>
                <a:t>Decode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F197AC54-6627-45AD-8BFE-0B5E38795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3652837"/>
              <a:ext cx="1476375" cy="59213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660066"/>
                  </a:solidFill>
                </a:rPr>
                <a:t>Operand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660066"/>
                  </a:solidFill>
                </a:rPr>
                <a:t>Fetch</a:t>
              </a:r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38824D60-E84F-4C83-98A0-4BB813133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4524375"/>
              <a:ext cx="1476375" cy="3048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342900" indent="-342900" algn="ctr" eaLnBrk="0" hangingPunct="0">
                <a:lnSpc>
                  <a:spcPct val="88000"/>
                </a:lnSpc>
                <a:spcBef>
                  <a:spcPct val="43000"/>
                </a:spcBef>
              </a:pPr>
              <a:r>
                <a:rPr lang="en-US" sz="1800" b="1" i="1" dirty="0">
                  <a:solidFill>
                    <a:srgbClr val="002060"/>
                  </a:solidFill>
                </a:rPr>
                <a:t>Execute</a:t>
              </a:r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4DB39B81-E97C-4D9B-B2E4-62C979CBF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5099050"/>
              <a:ext cx="1476375" cy="59213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663300"/>
                  </a:solidFill>
                </a:rPr>
                <a:t>Result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663300"/>
                  </a:solidFill>
                </a:rPr>
                <a:t>Write</a:t>
              </a:r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6AF947EC-9F7B-495E-92A4-2A07DC750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2535237"/>
              <a:ext cx="0" cy="2301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6318E5A3-71D1-4C9A-8248-0D022AC06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4251325"/>
              <a:ext cx="0" cy="2428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647EC67B-6692-4140-A670-A4958A85D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339407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00FA6BE5-099A-4AF0-92FB-57BF0121D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4827587"/>
              <a:ext cx="0" cy="257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3F98C84B-716F-4822-A512-8798E8711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5694362"/>
              <a:ext cx="0" cy="1603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197D9A73-A9FF-42B7-BDA6-668F4562C1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00800" y="5867400"/>
              <a:ext cx="10604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5" name="Line 20">
              <a:extLst>
                <a:ext uri="{FF2B5EF4-FFF2-40B4-BE49-F238E27FC236}">
                  <a16:creationId xmlns:a16="http://schemas.microsoft.com/office/drawing/2014/main" id="{C4DC1A03-21B4-4342-B106-E60A02256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00800" y="1676400"/>
              <a:ext cx="0" cy="419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6" name="Line 21">
              <a:extLst>
                <a:ext uri="{FF2B5EF4-FFF2-40B4-BE49-F238E27FC236}">
                  <a16:creationId xmlns:a16="http://schemas.microsoft.com/office/drawing/2014/main" id="{D8DA7298-FDC9-4917-A103-D0D063DDD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1" y="1676400"/>
              <a:ext cx="106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7" name="Line 22">
              <a:extLst>
                <a:ext uri="{FF2B5EF4-FFF2-40B4-BE49-F238E27FC236}">
                  <a16:creationId xmlns:a16="http://schemas.microsoft.com/office/drawing/2014/main" id="{C3EDAF73-FBD2-42BC-AC6E-7358D5E38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1663700"/>
              <a:ext cx="0" cy="2460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C527CE4-5E00-4163-861E-0A360A23A3C0}"/>
                </a:ext>
              </a:extLst>
            </p:cNvPr>
            <p:cNvSpPr/>
            <p:nvPr/>
          </p:nvSpPr>
          <p:spPr>
            <a:xfrm rot="16200000">
              <a:off x="5397501" y="3619500"/>
              <a:ext cx="1981200" cy="381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Next Instruction</a:t>
              </a:r>
              <a:endParaRPr lang="en-SG" sz="1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298068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(5/6)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60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7472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66659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10 0000 0000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1000 11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0000 0000 0000 0100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0000 00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01 0001 0000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0100 0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000 0010 0000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457200" y="2161439"/>
            <a:ext cx="8229600" cy="598312"/>
            <a:chOff x="457200" y="3406069"/>
            <a:chExt cx="8229600" cy="598312"/>
          </a:xfrm>
        </p:grpSpPr>
        <p:grpSp>
          <p:nvGrpSpPr>
            <p:cNvPr id="56" name="Group 55"/>
            <p:cNvGrpSpPr/>
            <p:nvPr/>
          </p:nvGrpSpPr>
          <p:grpSpPr>
            <a:xfrm>
              <a:off x="457200" y="3697156"/>
              <a:ext cx="8229600" cy="307225"/>
              <a:chOff x="457200" y="3429000"/>
              <a:chExt cx="8229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17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8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1092786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67561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735974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195854" y="3406069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200" y="3171046"/>
            <a:ext cx="8229600" cy="307225"/>
            <a:chOff x="457200" y="3429000"/>
            <a:chExt cx="82296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101011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10001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0000000000000000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91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(6/6)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61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Final Binary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Hard to read?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Don’t worry, this is intended for machine</a:t>
            </a:r>
            <a:br>
              <a:rPr lang="en-US" sz="2400" dirty="0"/>
            </a:br>
            <a:r>
              <a:rPr lang="en-US" sz="2400" dirty="0"/>
              <a:t>not for human!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7472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66659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10 0000 0000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1000 11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0000 0000 0000 0100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0000 00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01 0001 0000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0100 0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000 0010 0000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1010 11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0000 0000 0000 0000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6358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8.4	Execution (Datapath)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62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Given the binary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Assume two possible executions:</a:t>
            </a:r>
          </a:p>
          <a:p>
            <a:pPr marL="1005840" lvl="2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$16 == $0 	(</a:t>
            </a:r>
            <a:r>
              <a:rPr lang="en-US" i="1" dirty="0">
                <a:latin typeface="Consolas" panose="020B0609020204030204" pitchFamily="49" charset="0"/>
              </a:rPr>
              <a:t>shorter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1005840" lvl="2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$16 != $0 	(</a:t>
            </a:r>
            <a:r>
              <a:rPr lang="en-US" i="1" dirty="0">
                <a:latin typeface="Consolas" panose="020B0609020204030204" pitchFamily="49" charset="0"/>
              </a:rPr>
              <a:t>longer 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511175" lvl="1" indent="-2365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Consolas" panose="020B0609020204030204" pitchFamily="49" charset="0"/>
              </a:rPr>
              <a:t>Convention:</a:t>
            </a:r>
          </a:p>
          <a:p>
            <a:pPr marL="548957" lvl="2" indent="0">
              <a:spcBef>
                <a:spcPts val="600"/>
              </a:spcBef>
              <a:buSzPct val="100000"/>
              <a:buNone/>
            </a:pPr>
            <a:r>
              <a:rPr lang="en-US" dirty="0">
                <a:latin typeface="Consolas" panose="020B0609020204030204" pitchFamily="49" charset="0"/>
              </a:rPr>
              <a:t>Fetch:			Memory:</a:t>
            </a:r>
          </a:p>
          <a:p>
            <a:pPr marL="548957" lvl="2" indent="0">
              <a:spcBef>
                <a:spcPts val="600"/>
              </a:spcBef>
              <a:buSzPct val="100000"/>
              <a:buNone/>
            </a:pPr>
            <a:r>
              <a:rPr lang="en-US" dirty="0">
                <a:latin typeface="Consolas" panose="020B0609020204030204" pitchFamily="49" charset="0"/>
              </a:rPr>
              <a:t>Decode:			</a:t>
            </a:r>
            <a:r>
              <a:rPr lang="en-US" dirty="0" err="1">
                <a:latin typeface="Consolas" panose="020B0609020204030204" pitchFamily="49" charset="0"/>
              </a:rPr>
              <a:t>Reg</a:t>
            </a:r>
            <a:r>
              <a:rPr lang="en-US" dirty="0">
                <a:latin typeface="Consolas" panose="020B0609020204030204" pitchFamily="49" charset="0"/>
              </a:rPr>
              <a:t> Write:</a:t>
            </a:r>
          </a:p>
          <a:p>
            <a:pPr marL="548957" lvl="2" indent="0">
              <a:spcBef>
                <a:spcPts val="600"/>
              </a:spcBef>
              <a:buSzPct val="100000"/>
              <a:buNone/>
            </a:pPr>
            <a:r>
              <a:rPr lang="en-US" dirty="0">
                <a:latin typeface="Consolas" panose="020B0609020204030204" pitchFamily="49" charset="0"/>
              </a:rPr>
              <a:t>ALU:			Other: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10 0000 0000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1000 11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0000 0000 0000 0100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0000 00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01 0001 0000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0100 0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000 0010 0000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1010 11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0000 0000 0000 0000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010033" y="3509319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010033" y="3855308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010033" y="4226011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494638" y="3509319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494638" y="3855308"/>
            <a:ext cx="1145059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94638" y="4226011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9866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63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EE99D2-0627-4465-BBDD-81FC317CCE83}"/>
              </a:ext>
            </a:extLst>
          </p:cNvPr>
          <p:cNvSpPr/>
          <p:nvPr/>
        </p:nvSpPr>
        <p:spPr>
          <a:xfrm>
            <a:off x="526112" y="1241303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798A176A-276C-4A8D-B9D3-2BFA7122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6316" y="518617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2" y="389077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4" y="4881371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8EA9B3-2EC5-4EF5-A37D-D4B872EF81B5}"/>
              </a:ext>
            </a:extLst>
          </p:cNvPr>
          <p:cNvCxnSpPr>
            <a:endCxn id="29" idx="0"/>
          </p:cNvCxnSpPr>
          <p:nvPr/>
        </p:nvCxnSpPr>
        <p:spPr>
          <a:xfrm>
            <a:off x="1237258" y="3757423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2526C9-5094-4C10-AA59-BED76764425D}"/>
              </a:ext>
            </a:extLst>
          </p:cNvPr>
          <p:cNvCxnSpPr>
            <a:endCxn id="30" idx="0"/>
          </p:cNvCxnSpPr>
          <p:nvPr/>
        </p:nvCxnSpPr>
        <p:spPr>
          <a:xfrm flipV="1">
            <a:off x="1237258" y="4195572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50CA0A-C2DA-4F1B-9414-81249C72F899}"/>
              </a:ext>
            </a:extLst>
          </p:cNvPr>
          <p:cNvCxnSpPr/>
          <p:nvPr/>
        </p:nvCxnSpPr>
        <p:spPr>
          <a:xfrm>
            <a:off x="1262808" y="5124349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01" y="35097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8" name="Text Box 310">
            <a:extLst>
              <a:ext uri="{FF2B5EF4-FFF2-40B4-BE49-F238E27FC236}">
                <a16:creationId xmlns:a16="http://schemas.microsoft.com/office/drawing/2014/main" id="{87FF632D-F47E-40B7-B4AB-8CAC159245E9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1283880" y="407060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19" name="Text Box 324">
            <a:extLst>
              <a:ext uri="{FF2B5EF4-FFF2-40B4-BE49-F238E27FC236}">
                <a16:creationId xmlns:a16="http://schemas.microsoft.com/office/drawing/2014/main" id="{0A28AF33-6516-4990-9155-E1FEDAD7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872" y="51099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20" name="Rounded Rectangle 38">
            <a:extLst>
              <a:ext uri="{FF2B5EF4-FFF2-40B4-BE49-F238E27FC236}">
                <a16:creationId xmlns:a16="http://schemas.microsoft.com/office/drawing/2014/main" id="{88241CF7-B3A2-43FC-9981-6CC95B185793}"/>
              </a:ext>
            </a:extLst>
          </p:cNvPr>
          <p:cNvSpPr/>
          <p:nvPr/>
        </p:nvSpPr>
        <p:spPr>
          <a:xfrm>
            <a:off x="2227800" y="4576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" name="Shape 39">
            <a:extLst>
              <a:ext uri="{FF2B5EF4-FFF2-40B4-BE49-F238E27FC236}">
                <a16:creationId xmlns:a16="http://schemas.microsoft.com/office/drawing/2014/main" id="{6E30D5CD-6C66-4FC8-9B83-1B4470045210}"/>
              </a:ext>
            </a:extLst>
          </p:cNvPr>
          <p:cNvCxnSpPr>
            <a:stCxn id="18" idx="2"/>
          </p:cNvCxnSpPr>
          <p:nvPr/>
        </p:nvCxnSpPr>
        <p:spPr>
          <a:xfrm rot="16200000" flipH="1">
            <a:off x="1702039" y="4373135"/>
            <a:ext cx="577176" cy="459426"/>
          </a:xfrm>
          <a:prstGeom prst="bentConnector3">
            <a:avLst>
              <a:gd name="adj1" fmla="val 100816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22A239-C940-4CC7-97C4-21820A65ADB5}"/>
              </a:ext>
            </a:extLst>
          </p:cNvPr>
          <p:cNvCxnSpPr>
            <a:stCxn id="20" idx="3"/>
            <a:endCxn id="31" idx="0"/>
          </p:cNvCxnSpPr>
          <p:nvPr/>
        </p:nvCxnSpPr>
        <p:spPr>
          <a:xfrm flipV="1">
            <a:off x="2491943" y="4652771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3">
            <a:extLst>
              <a:ext uri="{FF2B5EF4-FFF2-40B4-BE49-F238E27FC236}">
                <a16:creationId xmlns:a16="http://schemas.microsoft.com/office/drawing/2014/main" id="{6677C6A8-A7AA-45DA-A231-10066858EED5}"/>
              </a:ext>
            </a:extLst>
          </p:cNvPr>
          <p:cNvCxnSpPr>
            <a:stCxn id="47" idx="6"/>
          </p:cNvCxnSpPr>
          <p:nvPr/>
        </p:nvCxnSpPr>
        <p:spPr>
          <a:xfrm flipV="1">
            <a:off x="4148861" y="5490972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24">
            <a:extLst>
              <a:ext uri="{FF2B5EF4-FFF2-40B4-BE49-F238E27FC236}">
                <a16:creationId xmlns:a16="http://schemas.microsoft.com/office/drawing/2014/main" id="{9DA18485-F6C6-45A1-B31A-A1F45D79F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450" y="6024372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26" name="Rounded Rectangle 45">
            <a:extLst>
              <a:ext uri="{FF2B5EF4-FFF2-40B4-BE49-F238E27FC236}">
                <a16:creationId xmlns:a16="http://schemas.microsoft.com/office/drawing/2014/main" id="{FDCC33ED-34BD-4839-9008-EF763588EBD2}"/>
              </a:ext>
            </a:extLst>
          </p:cNvPr>
          <p:cNvSpPr/>
          <p:nvPr/>
        </p:nvSpPr>
        <p:spPr>
          <a:xfrm>
            <a:off x="4936812" y="47289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1237265" y="6252972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5" y="5186172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067C24A3-AB93-483C-8256-6DF19CC05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3814572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85FA6F32-F1DE-453C-8DDB-30AD842B0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4195572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AAAA3AEC-3AB2-4BDB-8B02-CAB515B6CD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3944" y="4644834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3E6BCC00-E873-4202-A61A-7B02D6EEF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3741547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A98FB157-78F7-4451-A574-32698A84A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125722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AE65C159-6FB1-41F7-9E78-69C1E4F96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559110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F2541F37-F113-471C-ABA4-FE0C6380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847" y="358597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242A6DAD-043A-4934-BF7E-F7D3A684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39860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78369993-3842-4F60-92E0-3C9A5D31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44432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F5E4F2CB-735D-49B6-899E-0F0158065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295" y="5436997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3847C8-B259-4734-B9F8-CBA7DF64BC7E}"/>
              </a:ext>
            </a:extLst>
          </p:cNvPr>
          <p:cNvSpPr/>
          <p:nvPr/>
        </p:nvSpPr>
        <p:spPr>
          <a:xfrm>
            <a:off x="3005862" y="5948172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A9FE80A9-40CE-483F-8B7F-294439EE6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2" y="3701861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4C8420A0-2EC7-42AB-81B6-4EBC414DE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2071" y="40431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34">
            <a:extLst>
              <a:ext uri="{FF2B5EF4-FFF2-40B4-BE49-F238E27FC236}">
                <a16:creationId xmlns:a16="http://schemas.microsoft.com/office/drawing/2014/main" id="{9679FEAB-1FAA-4231-B497-D92C05564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0071" y="4957572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35">
            <a:extLst>
              <a:ext uri="{FF2B5EF4-FFF2-40B4-BE49-F238E27FC236}">
                <a16:creationId xmlns:a16="http://schemas.microsoft.com/office/drawing/2014/main" id="{151F2AD3-7E70-4735-A25B-E4EFBD600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662297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" name="Line 36">
            <a:extLst>
              <a:ext uri="{FF2B5EF4-FFF2-40B4-BE49-F238E27FC236}">
                <a16:creationId xmlns:a16="http://schemas.microsoft.com/office/drawing/2014/main" id="{55377F68-B118-45E7-B8AC-CEFD32CC1A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470210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37">
            <a:extLst>
              <a:ext uri="{FF2B5EF4-FFF2-40B4-BE49-F238E27FC236}">
                <a16:creationId xmlns:a16="http://schemas.microsoft.com/office/drawing/2014/main" id="{7D5BC88A-8E21-4D61-AA7F-B271E0EE7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1" y="4240022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Line 38">
            <a:extLst>
              <a:ext uri="{FF2B5EF4-FFF2-40B4-BE49-F238E27FC236}">
                <a16:creationId xmlns:a16="http://schemas.microsoft.com/office/drawing/2014/main" id="{74AB081D-B4B7-43E8-88BC-78CFC6785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071" y="3701860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" name="Line 41">
            <a:extLst>
              <a:ext uri="{FF2B5EF4-FFF2-40B4-BE49-F238E27FC236}">
                <a16:creationId xmlns:a16="http://schemas.microsoft.com/office/drawing/2014/main" id="{441F9793-F93B-4025-B968-13AC37147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9334" y="3585972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56" name="Text Box 44">
            <a:extLst>
              <a:ext uri="{FF2B5EF4-FFF2-40B4-BE49-F238E27FC236}">
                <a16:creationId xmlns:a16="http://schemas.microsoft.com/office/drawing/2014/main" id="{184C5DEE-F0E5-4625-A1C3-18C24BF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246" y="4558409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57" name="Text Box 45">
            <a:extLst>
              <a:ext uri="{FF2B5EF4-FFF2-40B4-BE49-F238E27FC236}">
                <a16:creationId xmlns:a16="http://schemas.microsoft.com/office/drawing/2014/main" id="{2C93280C-9B8B-4677-ABB8-FDDF4C8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2" y="4271772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58" name="Text Box 46">
            <a:extLst>
              <a:ext uri="{FF2B5EF4-FFF2-40B4-BE49-F238E27FC236}">
                <a16:creationId xmlns:a16="http://schemas.microsoft.com/office/drawing/2014/main" id="{78EBACD2-C39E-4053-9630-88E270C70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420" y="3308973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59" name="Line 47">
            <a:extLst>
              <a:ext uri="{FF2B5EF4-FFF2-40B4-BE49-F238E27FC236}">
                <a16:creationId xmlns:a16="http://schemas.microsoft.com/office/drawing/2014/main" id="{43C413D6-ACD2-463B-86E2-7A77A3F48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446" y="3741547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0" name="Text Box 48">
            <a:extLst>
              <a:ext uri="{FF2B5EF4-FFF2-40B4-BE49-F238E27FC236}">
                <a16:creationId xmlns:a16="http://schemas.microsoft.com/office/drawing/2014/main" id="{820F0684-61E2-4707-907A-068C63E7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1" y="3522472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ACEC6F76-4BA5-4470-A2A1-DB4AED2B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969" y="4491906"/>
            <a:ext cx="1175657" cy="152400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2272" y="5643372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55">
            <a:extLst>
              <a:ext uri="{FF2B5EF4-FFF2-40B4-BE49-F238E27FC236}">
                <a16:creationId xmlns:a16="http://schemas.microsoft.com/office/drawing/2014/main" id="{CBB6616D-1A6B-4C55-998C-D039F40E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124" y="4957572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64" name="Text Box 56">
            <a:extLst>
              <a:ext uri="{FF2B5EF4-FFF2-40B4-BE49-F238E27FC236}">
                <a16:creationId xmlns:a16="http://schemas.microsoft.com/office/drawing/2014/main" id="{FF8BF95B-F833-4BC5-82A5-997C966A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969" y="4642719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65" name="Text Box 57">
            <a:extLst>
              <a:ext uri="{FF2B5EF4-FFF2-40B4-BE49-F238E27FC236}">
                <a16:creationId xmlns:a16="http://schemas.microsoft.com/office/drawing/2014/main" id="{56CD3ECB-2F41-4EB5-8EA4-73AD36C5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6363" y="5398897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66" name="Text Box 59">
            <a:extLst>
              <a:ext uri="{FF2B5EF4-FFF2-40B4-BE49-F238E27FC236}">
                <a16:creationId xmlns:a16="http://schemas.microsoft.com/office/drawing/2014/main" id="{7F14F5BC-03DE-4936-83EF-EA380150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072" y="5627497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67" name="Line 61">
            <a:extLst>
              <a:ext uri="{FF2B5EF4-FFF2-40B4-BE49-F238E27FC236}">
                <a16:creationId xmlns:a16="http://schemas.microsoft.com/office/drawing/2014/main" id="{5239DE6C-78E4-4262-A3D7-814816225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7178" y="4263305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Text Box 63">
            <a:extLst>
              <a:ext uri="{FF2B5EF4-FFF2-40B4-BE49-F238E27FC236}">
                <a16:creationId xmlns:a16="http://schemas.microsoft.com/office/drawing/2014/main" id="{FB390582-7605-43CF-9319-AA5FAB56D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813" y="3994827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69" name="Elbow Connector 92">
            <a:extLst>
              <a:ext uri="{FF2B5EF4-FFF2-40B4-BE49-F238E27FC236}">
                <a16:creationId xmlns:a16="http://schemas.microsoft.com/office/drawing/2014/main" id="{549C3B18-E459-4DDE-A70A-899494435B68}"/>
              </a:ext>
            </a:extLst>
          </p:cNvPr>
          <p:cNvCxnSpPr/>
          <p:nvPr/>
        </p:nvCxnSpPr>
        <p:spPr>
          <a:xfrm>
            <a:off x="4701872" y="4881372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302071" y="4764956"/>
            <a:ext cx="42889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22">
            <a:extLst>
              <a:ext uri="{FF2B5EF4-FFF2-40B4-BE49-F238E27FC236}">
                <a16:creationId xmlns:a16="http://schemas.microsoft.com/office/drawing/2014/main" id="{7109E9A9-3A43-48BB-BAA7-2DC0876DD381}"/>
              </a:ext>
            </a:extLst>
          </p:cNvPr>
          <p:cNvCxnSpPr/>
          <p:nvPr/>
        </p:nvCxnSpPr>
        <p:spPr>
          <a:xfrm>
            <a:off x="6454472" y="4771307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072" y="2442972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0" name="Rectangle 152">
            <a:extLst>
              <a:ext uri="{FF2B5EF4-FFF2-40B4-BE49-F238E27FC236}">
                <a16:creationId xmlns:a16="http://schemas.microsoft.com/office/drawing/2014/main" id="{BB47381E-ADFF-4BD4-8D2E-522ACA18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909" y="1299972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91" name="Line 155">
            <a:extLst>
              <a:ext uri="{FF2B5EF4-FFF2-40B4-BE49-F238E27FC236}">
                <a16:creationId xmlns:a16="http://schemas.microsoft.com/office/drawing/2014/main" id="{39FF5453-7BAF-4A43-B63F-2E37C562C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365060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2" name="Line 156">
            <a:extLst>
              <a:ext uri="{FF2B5EF4-FFF2-40B4-BE49-F238E27FC236}">
                <a16:creationId xmlns:a16="http://schemas.microsoft.com/office/drawing/2014/main" id="{5B3C861E-6674-4FFB-967B-488FBD3B8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8872" y="15412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3" name="Line 157">
            <a:extLst>
              <a:ext uri="{FF2B5EF4-FFF2-40B4-BE49-F238E27FC236}">
                <a16:creationId xmlns:a16="http://schemas.microsoft.com/office/drawing/2014/main" id="{D4EF0A34-F8E6-4785-A705-CA4D64B9C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8959" y="1846072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4" name="Line 158">
            <a:extLst>
              <a:ext uri="{FF2B5EF4-FFF2-40B4-BE49-F238E27FC236}">
                <a16:creationId xmlns:a16="http://schemas.microsoft.com/office/drawing/2014/main" id="{0C8E82A6-C3D7-4FC9-A7FF-03A6A1C8D5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76669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5" name="Line 159">
            <a:extLst>
              <a:ext uri="{FF2B5EF4-FFF2-40B4-BE49-F238E27FC236}">
                <a16:creationId xmlns:a16="http://schemas.microsoft.com/office/drawing/2014/main" id="{B3B8D9A2-A0EC-4C11-A242-FECCCFE86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685735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6" name="Line 160">
            <a:extLst>
              <a:ext uri="{FF2B5EF4-FFF2-40B4-BE49-F238E27FC236}">
                <a16:creationId xmlns:a16="http://schemas.microsoft.com/office/drawing/2014/main" id="{9B68C7B3-0D63-417C-A9EF-10CAFD981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590485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7" name="Line 161">
            <a:extLst>
              <a:ext uri="{FF2B5EF4-FFF2-40B4-BE49-F238E27FC236}">
                <a16:creationId xmlns:a16="http://schemas.microsoft.com/office/drawing/2014/main" id="{339E8EA5-590E-48AA-8599-3D15CCD770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365060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8" name="Text Box 162">
            <a:extLst>
              <a:ext uri="{FF2B5EF4-FFF2-40B4-BE49-F238E27FC236}">
                <a16:creationId xmlns:a16="http://schemas.microsoft.com/office/drawing/2014/main" id="{D57B2851-7AEC-4439-A633-25064AEC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659" y="1528572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99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434" y="1854010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0" name="Text Box 167">
            <a:extLst>
              <a:ext uri="{FF2B5EF4-FFF2-40B4-BE49-F238E27FC236}">
                <a16:creationId xmlns:a16="http://schemas.microsoft.com/office/drawing/2014/main" id="{CF66DE7A-DAB4-42F2-A662-6CA4719A4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297" y="1708773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01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107" y="1440870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02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4549472" y="1680972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03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214372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6" name="Line 176">
            <a:extLst>
              <a:ext uri="{FF2B5EF4-FFF2-40B4-BE49-F238E27FC236}">
                <a16:creationId xmlns:a16="http://schemas.microsoft.com/office/drawing/2014/main" id="{5BAEAA2B-11BA-40CF-A370-35437FBE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1909572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7" name="Line 177">
            <a:extLst>
              <a:ext uri="{FF2B5EF4-FFF2-40B4-BE49-F238E27FC236}">
                <a16:creationId xmlns:a16="http://schemas.microsoft.com/office/drawing/2014/main" id="{42DB8C86-76A8-41C0-A00C-F6AC735C9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4972" y="20857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8" name="Line 178">
            <a:extLst>
              <a:ext uri="{FF2B5EF4-FFF2-40B4-BE49-F238E27FC236}">
                <a16:creationId xmlns:a16="http://schemas.microsoft.com/office/drawing/2014/main" id="{6D90862B-B9C3-444B-98A1-FB5A24992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3472" y="2390584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9" name="Line 179">
            <a:extLst>
              <a:ext uri="{FF2B5EF4-FFF2-40B4-BE49-F238E27FC236}">
                <a16:creationId xmlns:a16="http://schemas.microsoft.com/office/drawing/2014/main" id="{F200A1B4-D23A-465E-B7DA-513AA2FB3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311209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0" name="Line 180">
            <a:extLst>
              <a:ext uri="{FF2B5EF4-FFF2-40B4-BE49-F238E27FC236}">
                <a16:creationId xmlns:a16="http://schemas.microsoft.com/office/drawing/2014/main" id="{8762A6D0-1839-4BE4-BE05-2E30AB763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230247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1" name="Line 181">
            <a:extLst>
              <a:ext uri="{FF2B5EF4-FFF2-40B4-BE49-F238E27FC236}">
                <a16:creationId xmlns:a16="http://schemas.microsoft.com/office/drawing/2014/main" id="{B4D35242-3AEF-42F7-BB91-357455752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2134997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2" name="Line 182">
            <a:extLst>
              <a:ext uri="{FF2B5EF4-FFF2-40B4-BE49-F238E27FC236}">
                <a16:creationId xmlns:a16="http://schemas.microsoft.com/office/drawing/2014/main" id="{6E6288A9-C6B0-4A69-B6BD-CADF3A219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1909572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3" name="Text Box 183">
            <a:extLst>
              <a:ext uri="{FF2B5EF4-FFF2-40B4-BE49-F238E27FC236}">
                <a16:creationId xmlns:a16="http://schemas.microsoft.com/office/drawing/2014/main" id="{9CCB2BF9-BDBB-4111-B4A7-323E61410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034" y="2076259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114" name="Rounded Rectangle 102">
            <a:extLst>
              <a:ext uri="{FF2B5EF4-FFF2-40B4-BE49-F238E27FC236}">
                <a16:creationId xmlns:a16="http://schemas.microsoft.com/office/drawing/2014/main" id="{4FE57BB6-7CE3-4A9D-B8F4-E30011C1E6A0}"/>
              </a:ext>
            </a:extLst>
          </p:cNvPr>
          <p:cNvSpPr/>
          <p:nvPr/>
        </p:nvSpPr>
        <p:spPr>
          <a:xfrm>
            <a:off x="7064072" y="1528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5" name="Text Box 319">
            <a:extLst>
              <a:ext uri="{FF2B5EF4-FFF2-40B4-BE49-F238E27FC236}">
                <a16:creationId xmlns:a16="http://schemas.microsoft.com/office/drawing/2014/main" id="{6E1E6FEA-4C82-46DF-AD88-AFB482FF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161" y="2671572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16" name="Line 16">
            <a:extLst>
              <a:ext uri="{FF2B5EF4-FFF2-40B4-BE49-F238E27FC236}">
                <a16:creationId xmlns:a16="http://schemas.microsoft.com/office/drawing/2014/main" id="{55E94B85-6D22-435A-AFEC-CA82A4CEE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143" y="2442972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17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472D344-E34A-4AAC-B9FF-5C63AD10AF86}"/>
              </a:ext>
            </a:extLst>
          </p:cNvPr>
          <p:cNvCxnSpPr/>
          <p:nvPr/>
        </p:nvCxnSpPr>
        <p:spPr>
          <a:xfrm flipV="1">
            <a:off x="4549472" y="2671572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55">
            <a:extLst>
              <a:ext uri="{FF2B5EF4-FFF2-40B4-BE49-F238E27FC236}">
                <a16:creationId xmlns:a16="http://schemas.microsoft.com/office/drawing/2014/main" id="{1C0E4219-B7D3-483D-BC49-D2FAB0E6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99" y="1260355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121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2073" y="4195571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Text Box 49">
            <a:extLst>
              <a:ext uri="{FF2B5EF4-FFF2-40B4-BE49-F238E27FC236}">
                <a16:creationId xmlns:a16="http://schemas.microsoft.com/office/drawing/2014/main" id="{A6C68BE8-9E82-443A-9255-19390B44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984" y="4025709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123" name="Text Box 56">
            <a:extLst>
              <a:ext uri="{FF2B5EF4-FFF2-40B4-BE49-F238E27FC236}">
                <a16:creationId xmlns:a16="http://schemas.microsoft.com/office/drawing/2014/main" id="{47341089-D752-4061-80C5-E33F8E0F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717" y="2290572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124" name="Straight Arrow Connector 136">
            <a:extLst>
              <a:ext uri="{FF2B5EF4-FFF2-40B4-BE49-F238E27FC236}">
                <a16:creationId xmlns:a16="http://schemas.microsoft.com/office/drawing/2014/main" id="{1603E52D-F608-4B7F-8459-D33D90668868}"/>
              </a:ext>
            </a:extLst>
          </p:cNvPr>
          <p:cNvCxnSpPr>
            <a:cxnSpLocks/>
          </p:cNvCxnSpPr>
          <p:nvPr/>
        </p:nvCxnSpPr>
        <p:spPr>
          <a:xfrm rot="5400000">
            <a:off x="1613391" y="1513490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25" name="Text Box 56">
            <a:extLst>
              <a:ext uri="{FF2B5EF4-FFF2-40B4-BE49-F238E27FC236}">
                <a16:creationId xmlns:a16="http://schemas.microsoft.com/office/drawing/2014/main" id="{BADC2C51-495F-4774-8E7B-BCB0B3CE5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20" y="1819004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126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9171" y="1942115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8" name="Text Box 319">
            <a:extLst>
              <a:ext uri="{FF2B5EF4-FFF2-40B4-BE49-F238E27FC236}">
                <a16:creationId xmlns:a16="http://schemas.microsoft.com/office/drawing/2014/main" id="{0F586651-9B60-43A9-9866-57270AF4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441" y="5567172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C46B9607-A3CF-40C0-A8FC-51F71F886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672" y="5490972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Line 60">
            <a:extLst>
              <a:ext uri="{FF2B5EF4-FFF2-40B4-BE49-F238E27FC236}">
                <a16:creationId xmlns:a16="http://schemas.microsoft.com/office/drawing/2014/main" id="{DAA80261-FB0C-4D35-9C80-277E1032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8872" y="6015906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" name="Text Box 62">
            <a:extLst>
              <a:ext uri="{FF2B5EF4-FFF2-40B4-BE49-F238E27FC236}">
                <a16:creationId xmlns:a16="http://schemas.microsoft.com/office/drawing/2014/main" id="{942439A3-E10E-4DE9-936F-91AD9E2C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472" y="6252972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2" name="Text Box 319">
            <a:extLst>
              <a:ext uri="{FF2B5EF4-FFF2-40B4-BE49-F238E27FC236}">
                <a16:creationId xmlns:a16="http://schemas.microsoft.com/office/drawing/2014/main" id="{4CAF7716-5999-40A5-B6D4-4E46B95D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647" y="4375773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3" name="Line 16">
            <a:extLst>
              <a:ext uri="{FF2B5EF4-FFF2-40B4-BE49-F238E27FC236}">
                <a16:creationId xmlns:a16="http://schemas.microsoft.com/office/drawing/2014/main" id="{0FD65F83-06FB-498D-A346-9D401A8E7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872" y="4576572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5" name="Text Box 319">
            <a:extLst>
              <a:ext uri="{FF2B5EF4-FFF2-40B4-BE49-F238E27FC236}">
                <a16:creationId xmlns:a16="http://schemas.microsoft.com/office/drawing/2014/main" id="{DC681D0E-EF66-4CD3-97D1-FD0AA5D0C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1110" y="4966948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6" name="Line 16">
            <a:extLst>
              <a:ext uri="{FF2B5EF4-FFF2-40B4-BE49-F238E27FC236}">
                <a16:creationId xmlns:a16="http://schemas.microsoft.com/office/drawing/2014/main" id="{AF34729E-D78C-4DAC-86E4-4682DCFFB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4620" y="5246554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Rounded Rectangle 125">
            <a:extLst>
              <a:ext uri="{FF2B5EF4-FFF2-40B4-BE49-F238E27FC236}">
                <a16:creationId xmlns:a16="http://schemas.microsoft.com/office/drawing/2014/main" id="{3EBC4193-D2E0-4FAC-ACAD-214BCF37E84D}"/>
              </a:ext>
            </a:extLst>
          </p:cNvPr>
          <p:cNvSpPr/>
          <p:nvPr/>
        </p:nvSpPr>
        <p:spPr>
          <a:xfrm>
            <a:off x="8359472" y="54147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40901" y="3758271"/>
            <a:ext cx="1844070" cy="647700"/>
            <a:chOff x="1240901" y="3173433"/>
            <a:chExt cx="1844070" cy="6477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140" idx="0"/>
            </p:cNvCxnSpPr>
            <p:nvPr/>
          </p:nvCxnSpPr>
          <p:spPr>
            <a:xfrm>
              <a:off x="1240901" y="3173433"/>
              <a:ext cx="1300651" cy="57149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141" idx="0"/>
            </p:cNvCxnSpPr>
            <p:nvPr/>
          </p:nvCxnSpPr>
          <p:spPr>
            <a:xfrm flipV="1">
              <a:off x="1240901" y="3611582"/>
              <a:ext cx="1300651" cy="20955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230582"/>
              <a:ext cx="543419" cy="127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41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611582"/>
              <a:ext cx="543419" cy="1587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cxnSp>
        <p:nvCxnSpPr>
          <p:cNvPr id="142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999" y="1942115"/>
            <a:ext cx="12700" cy="2524839"/>
          </a:xfrm>
          <a:prstGeom prst="bentConnector3">
            <a:avLst>
              <a:gd name="adj1" fmla="val 2550000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1" y="3890772"/>
            <a:ext cx="1371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5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3" y="4881371"/>
            <a:ext cx="73022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B6EE2B6-7C9E-47B8-8610-EAE3089B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511" y="3585973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E2F8D9BD-153D-406A-B3D7-B62B2182F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3720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80CA3067-9A2D-422E-91FC-AB989068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101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C8DF64B5-C0A2-4A29-9AEC-5BE7EBFC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500372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36" name="Text Box 20">
            <a:extLst>
              <a:ext uri="{FF2B5EF4-FFF2-40B4-BE49-F238E27FC236}">
                <a16:creationId xmlns:a16="http://schemas.microsoft.com/office/drawing/2014/main" id="{85E95618-5B42-495D-9914-239D52A3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4" y="5016151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29E30E8C-9659-4D45-BC42-FA9C256D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3738372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38" name="Text Box 22">
            <a:extLst>
              <a:ext uri="{FF2B5EF4-FFF2-40B4-BE49-F238E27FC236}">
                <a16:creationId xmlns:a16="http://schemas.microsoft.com/office/drawing/2014/main" id="{B6927DFB-B405-43FF-A3B9-3E8F5C65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4787551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F3A1524E-F11C-448B-8F5A-61582803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251" y="4271772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3533A7-D6A4-4DAB-A770-F84AECD0EBBE}"/>
              </a:ext>
            </a:extLst>
          </p:cNvPr>
          <p:cNvSpPr/>
          <p:nvPr/>
        </p:nvSpPr>
        <p:spPr>
          <a:xfrm rot="5400000">
            <a:off x="358472" y="2823972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8D6519-E15A-43AA-8977-5CB43160F115}"/>
              </a:ext>
            </a:extLst>
          </p:cNvPr>
          <p:cNvSpPr/>
          <p:nvPr/>
        </p:nvSpPr>
        <p:spPr>
          <a:xfrm rot="5400000">
            <a:off x="415622" y="35288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F6D5A76-2EF4-40EB-84B6-3F0BABC3AB60}"/>
              </a:ext>
            </a:extLst>
          </p:cNvPr>
          <p:cNvSpPr/>
          <p:nvPr/>
        </p:nvSpPr>
        <p:spPr>
          <a:xfrm rot="5400000">
            <a:off x="415622" y="41765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4CEFE9-31C9-408B-9884-24D9A7824379}"/>
              </a:ext>
            </a:extLst>
          </p:cNvPr>
          <p:cNvSpPr/>
          <p:nvPr/>
        </p:nvSpPr>
        <p:spPr>
          <a:xfrm rot="5400000">
            <a:off x="225122" y="5471922"/>
            <a:ext cx="102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D273AC-3556-4C3C-8AEC-8170C47B2D87}"/>
              </a:ext>
            </a:extLst>
          </p:cNvPr>
          <p:cNvSpPr/>
          <p:nvPr/>
        </p:nvSpPr>
        <p:spPr>
          <a:xfrm rot="5400000">
            <a:off x="739472" y="2900172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000100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002ACD-7960-40DB-98DD-70A9FB5B27FD}"/>
              </a:ext>
            </a:extLst>
          </p:cNvPr>
          <p:cNvSpPr/>
          <p:nvPr/>
        </p:nvSpPr>
        <p:spPr>
          <a:xfrm rot="5400000">
            <a:off x="796622" y="36050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B0F8A2-4C5A-4B8B-B53D-30401D142D09}"/>
              </a:ext>
            </a:extLst>
          </p:cNvPr>
          <p:cNvSpPr/>
          <p:nvPr/>
        </p:nvSpPr>
        <p:spPr>
          <a:xfrm rot="5400000">
            <a:off x="796622" y="42527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578308-0273-4711-896D-23F8845AD483}"/>
              </a:ext>
            </a:extLst>
          </p:cNvPr>
          <p:cNvSpPr/>
          <p:nvPr/>
        </p:nvSpPr>
        <p:spPr>
          <a:xfrm rot="5400000">
            <a:off x="91772" y="5605272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0000000000000011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7" name="Left Bracket 126">
            <a:extLst>
              <a:ext uri="{FF2B5EF4-FFF2-40B4-BE49-F238E27FC236}">
                <a16:creationId xmlns:a16="http://schemas.microsoft.com/office/drawing/2014/main" id="{F658C2B5-7B6D-4562-8144-F8DFCB1DD3F6}"/>
              </a:ext>
            </a:extLst>
          </p:cNvPr>
          <p:cNvSpPr/>
          <p:nvPr/>
        </p:nvSpPr>
        <p:spPr>
          <a:xfrm>
            <a:off x="510872" y="2671572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4" y="5186931"/>
            <a:ext cx="33911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0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2073" y="4197124"/>
            <a:ext cx="228600" cy="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15375" name="Group 15374"/>
          <p:cNvGrpSpPr/>
          <p:nvPr/>
        </p:nvGrpSpPr>
        <p:grpSpPr>
          <a:xfrm>
            <a:off x="1272872" y="6214872"/>
            <a:ext cx="3276600" cy="38100"/>
            <a:chOff x="1272872" y="5630034"/>
            <a:chExt cx="3276600" cy="381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72872" y="5668134"/>
              <a:ext cx="1750744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4148861" y="5630034"/>
              <a:ext cx="400611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 flipV="1">
            <a:off x="4540005" y="2687021"/>
            <a:ext cx="14361" cy="354852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5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7485" y="2434583"/>
            <a:ext cx="9144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6CE78BF-E25E-44C2-ADAB-8BFD241966C7}"/>
              </a:ext>
            </a:extLst>
          </p:cNvPr>
          <p:cNvSpPr/>
          <p:nvPr/>
        </p:nvSpPr>
        <p:spPr>
          <a:xfrm>
            <a:off x="3808611" y="2151510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6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3561" y="1854010"/>
            <a:ext cx="2651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77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9234" y="1440870"/>
            <a:ext cx="576983" cy="1150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3562654" y="1688023"/>
            <a:ext cx="99171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4549471" y="1672560"/>
            <a:ext cx="1522413" cy="351365"/>
          </a:xfrm>
          <a:prstGeom prst="bentConnector3">
            <a:avLst>
              <a:gd name="adj1" fmla="val 504"/>
            </a:avLst>
          </a:prstGeom>
          <a:ln>
            <a:headEnd type="oval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214372"/>
            <a:ext cx="3810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5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Content Placeholder 2"/>
          <p:cNvSpPr>
            <a:spLocks noGrp="1"/>
          </p:cNvSpPr>
          <p:nvPr>
            <p:ph idx="1"/>
          </p:nvPr>
        </p:nvSpPr>
        <p:spPr>
          <a:xfrm>
            <a:off x="457200" y="442532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Assume </a:t>
            </a:r>
            <a:r>
              <a:rPr lang="en-US" sz="2800" dirty="0">
                <a:latin typeface="Consolas" panose="020B0609020204030204" pitchFamily="49" charset="0"/>
              </a:rPr>
              <a:t>$16 ==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9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258" y="3564567"/>
            <a:ext cx="458780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$16</a:t>
            </a:r>
          </a:p>
        </p:txBody>
      </p:sp>
      <p:sp>
        <p:nvSpPr>
          <p:cNvPr id="190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944" y="3962905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$0</a:t>
            </a:r>
          </a:p>
        </p:txBody>
      </p:sp>
      <p:sp>
        <p:nvSpPr>
          <p:cNvPr id="192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062" y="3915749"/>
            <a:ext cx="69762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R[$16]</a:t>
            </a:r>
          </a:p>
        </p:txBody>
      </p:sp>
      <p:sp>
        <p:nvSpPr>
          <p:cNvPr id="193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920" y="4907142"/>
            <a:ext cx="606256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R[$0]</a:t>
            </a:r>
          </a:p>
        </p:txBody>
      </p:sp>
      <p:sp>
        <p:nvSpPr>
          <p:cNvPr id="194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829" y="3939214"/>
            <a:ext cx="566181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5134194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 animBg="1"/>
      <p:bldP spid="146" grpId="0" animBg="1"/>
      <p:bldP spid="150" grpId="0" animBg="1"/>
      <p:bldP spid="175" grpId="0" animBg="1"/>
      <p:bldP spid="176" grpId="0" animBg="1"/>
      <p:bldP spid="177" grpId="0" animBg="1"/>
      <p:bldP spid="184" grpId="0" animBg="1"/>
      <p:bldP spid="189" grpId="0"/>
      <p:bldP spid="190" grpId="0"/>
      <p:bldP spid="192" grpId="0"/>
      <p:bldP spid="193" grpId="0"/>
      <p:bldP spid="19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64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EE99D2-0627-4465-BBDD-81FC317CCE83}"/>
              </a:ext>
            </a:extLst>
          </p:cNvPr>
          <p:cNvSpPr/>
          <p:nvPr/>
        </p:nvSpPr>
        <p:spPr>
          <a:xfrm>
            <a:off x="526112" y="1241303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798A176A-276C-4A8D-B9D3-2BFA7122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6316" y="518617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2" y="389077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4" y="4881371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8EA9B3-2EC5-4EF5-A37D-D4B872EF81B5}"/>
              </a:ext>
            </a:extLst>
          </p:cNvPr>
          <p:cNvCxnSpPr>
            <a:endCxn id="29" idx="0"/>
          </p:cNvCxnSpPr>
          <p:nvPr/>
        </p:nvCxnSpPr>
        <p:spPr>
          <a:xfrm>
            <a:off x="1237258" y="3757423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2526C9-5094-4C10-AA59-BED76764425D}"/>
              </a:ext>
            </a:extLst>
          </p:cNvPr>
          <p:cNvCxnSpPr>
            <a:endCxn id="30" idx="0"/>
          </p:cNvCxnSpPr>
          <p:nvPr/>
        </p:nvCxnSpPr>
        <p:spPr>
          <a:xfrm flipV="1">
            <a:off x="1237258" y="4195572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50CA0A-C2DA-4F1B-9414-81249C72F899}"/>
              </a:ext>
            </a:extLst>
          </p:cNvPr>
          <p:cNvCxnSpPr/>
          <p:nvPr/>
        </p:nvCxnSpPr>
        <p:spPr>
          <a:xfrm>
            <a:off x="1262808" y="5124349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01" y="35097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8" name="Text Box 310">
            <a:extLst>
              <a:ext uri="{FF2B5EF4-FFF2-40B4-BE49-F238E27FC236}">
                <a16:creationId xmlns:a16="http://schemas.microsoft.com/office/drawing/2014/main" id="{87FF632D-F47E-40B7-B4AB-8CAC159245E9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1283880" y="407060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19" name="Text Box 324">
            <a:extLst>
              <a:ext uri="{FF2B5EF4-FFF2-40B4-BE49-F238E27FC236}">
                <a16:creationId xmlns:a16="http://schemas.microsoft.com/office/drawing/2014/main" id="{0A28AF33-6516-4990-9155-E1FEDAD7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872" y="51099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20" name="Rounded Rectangle 38">
            <a:extLst>
              <a:ext uri="{FF2B5EF4-FFF2-40B4-BE49-F238E27FC236}">
                <a16:creationId xmlns:a16="http://schemas.microsoft.com/office/drawing/2014/main" id="{88241CF7-B3A2-43FC-9981-6CC95B185793}"/>
              </a:ext>
            </a:extLst>
          </p:cNvPr>
          <p:cNvSpPr/>
          <p:nvPr/>
        </p:nvSpPr>
        <p:spPr>
          <a:xfrm>
            <a:off x="2227800" y="4576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" name="Shape 39">
            <a:extLst>
              <a:ext uri="{FF2B5EF4-FFF2-40B4-BE49-F238E27FC236}">
                <a16:creationId xmlns:a16="http://schemas.microsoft.com/office/drawing/2014/main" id="{6E30D5CD-6C66-4FC8-9B83-1B4470045210}"/>
              </a:ext>
            </a:extLst>
          </p:cNvPr>
          <p:cNvCxnSpPr>
            <a:stCxn id="18" idx="2"/>
          </p:cNvCxnSpPr>
          <p:nvPr/>
        </p:nvCxnSpPr>
        <p:spPr>
          <a:xfrm rot="16200000" flipH="1">
            <a:off x="1702039" y="4373135"/>
            <a:ext cx="577176" cy="459426"/>
          </a:xfrm>
          <a:prstGeom prst="bentConnector3">
            <a:avLst>
              <a:gd name="adj1" fmla="val 100816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22A239-C940-4CC7-97C4-21820A65ADB5}"/>
              </a:ext>
            </a:extLst>
          </p:cNvPr>
          <p:cNvCxnSpPr>
            <a:stCxn id="20" idx="3"/>
            <a:endCxn id="31" idx="0"/>
          </p:cNvCxnSpPr>
          <p:nvPr/>
        </p:nvCxnSpPr>
        <p:spPr>
          <a:xfrm flipV="1">
            <a:off x="2491943" y="4652771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3">
            <a:extLst>
              <a:ext uri="{FF2B5EF4-FFF2-40B4-BE49-F238E27FC236}">
                <a16:creationId xmlns:a16="http://schemas.microsoft.com/office/drawing/2014/main" id="{6677C6A8-A7AA-45DA-A231-10066858EED5}"/>
              </a:ext>
            </a:extLst>
          </p:cNvPr>
          <p:cNvCxnSpPr>
            <a:stCxn id="47" idx="6"/>
          </p:cNvCxnSpPr>
          <p:nvPr/>
        </p:nvCxnSpPr>
        <p:spPr>
          <a:xfrm flipV="1">
            <a:off x="4148861" y="5490972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24">
            <a:extLst>
              <a:ext uri="{FF2B5EF4-FFF2-40B4-BE49-F238E27FC236}">
                <a16:creationId xmlns:a16="http://schemas.microsoft.com/office/drawing/2014/main" id="{9DA18485-F6C6-45A1-B31A-A1F45D79F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450" y="6024372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26" name="Rounded Rectangle 45">
            <a:extLst>
              <a:ext uri="{FF2B5EF4-FFF2-40B4-BE49-F238E27FC236}">
                <a16:creationId xmlns:a16="http://schemas.microsoft.com/office/drawing/2014/main" id="{FDCC33ED-34BD-4839-9008-EF763588EBD2}"/>
              </a:ext>
            </a:extLst>
          </p:cNvPr>
          <p:cNvSpPr/>
          <p:nvPr/>
        </p:nvSpPr>
        <p:spPr>
          <a:xfrm>
            <a:off x="4936812" y="47289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1237265" y="6252972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5" y="5186172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067C24A3-AB93-483C-8256-6DF19CC05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3814572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85FA6F32-F1DE-453C-8DDB-30AD842B0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4195572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AAAA3AEC-3AB2-4BDB-8B02-CAB515B6CD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3944" y="4644834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3E6BCC00-E873-4202-A61A-7B02D6EEF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3741547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A98FB157-78F7-4451-A574-32698A84A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125722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AE65C159-6FB1-41F7-9E78-69C1E4F96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559110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F2541F37-F113-471C-ABA4-FE0C6380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847" y="358597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242A6DAD-043A-4934-BF7E-F7D3A684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39860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78369993-3842-4F60-92E0-3C9A5D31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44432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F5E4F2CB-735D-49B6-899E-0F0158065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295" y="5436997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3847C8-B259-4734-B9F8-CBA7DF64BC7E}"/>
              </a:ext>
            </a:extLst>
          </p:cNvPr>
          <p:cNvSpPr/>
          <p:nvPr/>
        </p:nvSpPr>
        <p:spPr>
          <a:xfrm>
            <a:off x="3005862" y="5948172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A9FE80A9-40CE-483F-8B7F-294439EE6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2" y="3701861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4C8420A0-2EC7-42AB-81B6-4EBC414DE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2071" y="40431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34">
            <a:extLst>
              <a:ext uri="{FF2B5EF4-FFF2-40B4-BE49-F238E27FC236}">
                <a16:creationId xmlns:a16="http://schemas.microsoft.com/office/drawing/2014/main" id="{9679FEAB-1FAA-4231-B497-D92C05564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0071" y="4957572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35">
            <a:extLst>
              <a:ext uri="{FF2B5EF4-FFF2-40B4-BE49-F238E27FC236}">
                <a16:creationId xmlns:a16="http://schemas.microsoft.com/office/drawing/2014/main" id="{151F2AD3-7E70-4735-A25B-E4EFBD600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662297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" name="Line 36">
            <a:extLst>
              <a:ext uri="{FF2B5EF4-FFF2-40B4-BE49-F238E27FC236}">
                <a16:creationId xmlns:a16="http://schemas.microsoft.com/office/drawing/2014/main" id="{55377F68-B118-45E7-B8AC-CEFD32CC1A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470210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37">
            <a:extLst>
              <a:ext uri="{FF2B5EF4-FFF2-40B4-BE49-F238E27FC236}">
                <a16:creationId xmlns:a16="http://schemas.microsoft.com/office/drawing/2014/main" id="{7D5BC88A-8E21-4D61-AA7F-B271E0EE7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1" y="4240022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Line 38">
            <a:extLst>
              <a:ext uri="{FF2B5EF4-FFF2-40B4-BE49-F238E27FC236}">
                <a16:creationId xmlns:a16="http://schemas.microsoft.com/office/drawing/2014/main" id="{74AB081D-B4B7-43E8-88BC-78CFC6785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071" y="3701860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" name="Line 41">
            <a:extLst>
              <a:ext uri="{FF2B5EF4-FFF2-40B4-BE49-F238E27FC236}">
                <a16:creationId xmlns:a16="http://schemas.microsoft.com/office/drawing/2014/main" id="{441F9793-F93B-4025-B968-13AC37147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9334" y="3585972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56" name="Text Box 44">
            <a:extLst>
              <a:ext uri="{FF2B5EF4-FFF2-40B4-BE49-F238E27FC236}">
                <a16:creationId xmlns:a16="http://schemas.microsoft.com/office/drawing/2014/main" id="{184C5DEE-F0E5-4625-A1C3-18C24BF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246" y="4558409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57" name="Text Box 45">
            <a:extLst>
              <a:ext uri="{FF2B5EF4-FFF2-40B4-BE49-F238E27FC236}">
                <a16:creationId xmlns:a16="http://schemas.microsoft.com/office/drawing/2014/main" id="{2C93280C-9B8B-4677-ABB8-FDDF4C8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2" y="4271772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58" name="Text Box 46">
            <a:extLst>
              <a:ext uri="{FF2B5EF4-FFF2-40B4-BE49-F238E27FC236}">
                <a16:creationId xmlns:a16="http://schemas.microsoft.com/office/drawing/2014/main" id="{78EBACD2-C39E-4053-9630-88E270C70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420" y="3308973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59" name="Line 47">
            <a:extLst>
              <a:ext uri="{FF2B5EF4-FFF2-40B4-BE49-F238E27FC236}">
                <a16:creationId xmlns:a16="http://schemas.microsoft.com/office/drawing/2014/main" id="{43C413D6-ACD2-463B-86E2-7A77A3F48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446" y="3741547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0" name="Text Box 48">
            <a:extLst>
              <a:ext uri="{FF2B5EF4-FFF2-40B4-BE49-F238E27FC236}">
                <a16:creationId xmlns:a16="http://schemas.microsoft.com/office/drawing/2014/main" id="{820F0684-61E2-4707-907A-068C63E7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1" y="3522472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ACEC6F76-4BA5-4470-A2A1-DB4AED2B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969" y="4491906"/>
            <a:ext cx="1175657" cy="152400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2272" y="5643372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55">
            <a:extLst>
              <a:ext uri="{FF2B5EF4-FFF2-40B4-BE49-F238E27FC236}">
                <a16:creationId xmlns:a16="http://schemas.microsoft.com/office/drawing/2014/main" id="{CBB6616D-1A6B-4C55-998C-D039F40E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124" y="4957572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64" name="Text Box 56">
            <a:extLst>
              <a:ext uri="{FF2B5EF4-FFF2-40B4-BE49-F238E27FC236}">
                <a16:creationId xmlns:a16="http://schemas.microsoft.com/office/drawing/2014/main" id="{FF8BF95B-F833-4BC5-82A5-997C966A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969" y="4642719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65" name="Text Box 57">
            <a:extLst>
              <a:ext uri="{FF2B5EF4-FFF2-40B4-BE49-F238E27FC236}">
                <a16:creationId xmlns:a16="http://schemas.microsoft.com/office/drawing/2014/main" id="{56CD3ECB-2F41-4EB5-8EA4-73AD36C5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6363" y="5398897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66" name="Text Box 59">
            <a:extLst>
              <a:ext uri="{FF2B5EF4-FFF2-40B4-BE49-F238E27FC236}">
                <a16:creationId xmlns:a16="http://schemas.microsoft.com/office/drawing/2014/main" id="{7F14F5BC-03DE-4936-83EF-EA380150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072" y="5627497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67" name="Line 61">
            <a:extLst>
              <a:ext uri="{FF2B5EF4-FFF2-40B4-BE49-F238E27FC236}">
                <a16:creationId xmlns:a16="http://schemas.microsoft.com/office/drawing/2014/main" id="{5239DE6C-78E4-4262-A3D7-814816225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7178" y="4263305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Text Box 63">
            <a:extLst>
              <a:ext uri="{FF2B5EF4-FFF2-40B4-BE49-F238E27FC236}">
                <a16:creationId xmlns:a16="http://schemas.microsoft.com/office/drawing/2014/main" id="{FB390582-7605-43CF-9319-AA5FAB56D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813" y="3994827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69" name="Elbow Connector 92">
            <a:extLst>
              <a:ext uri="{FF2B5EF4-FFF2-40B4-BE49-F238E27FC236}">
                <a16:creationId xmlns:a16="http://schemas.microsoft.com/office/drawing/2014/main" id="{549C3B18-E459-4DDE-A70A-899494435B68}"/>
              </a:ext>
            </a:extLst>
          </p:cNvPr>
          <p:cNvCxnSpPr/>
          <p:nvPr/>
        </p:nvCxnSpPr>
        <p:spPr>
          <a:xfrm>
            <a:off x="4701872" y="4881372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302071" y="4764956"/>
            <a:ext cx="42889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22">
            <a:extLst>
              <a:ext uri="{FF2B5EF4-FFF2-40B4-BE49-F238E27FC236}">
                <a16:creationId xmlns:a16="http://schemas.microsoft.com/office/drawing/2014/main" id="{7109E9A9-3A43-48BB-BAA7-2DC0876DD381}"/>
              </a:ext>
            </a:extLst>
          </p:cNvPr>
          <p:cNvCxnSpPr/>
          <p:nvPr/>
        </p:nvCxnSpPr>
        <p:spPr>
          <a:xfrm>
            <a:off x="6454472" y="4771307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072" y="2442972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0" name="Rectangle 152">
            <a:extLst>
              <a:ext uri="{FF2B5EF4-FFF2-40B4-BE49-F238E27FC236}">
                <a16:creationId xmlns:a16="http://schemas.microsoft.com/office/drawing/2014/main" id="{BB47381E-ADFF-4BD4-8D2E-522ACA18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909" y="1299972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91" name="Line 155">
            <a:extLst>
              <a:ext uri="{FF2B5EF4-FFF2-40B4-BE49-F238E27FC236}">
                <a16:creationId xmlns:a16="http://schemas.microsoft.com/office/drawing/2014/main" id="{39FF5453-7BAF-4A43-B63F-2E37C562C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365060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2" name="Line 156">
            <a:extLst>
              <a:ext uri="{FF2B5EF4-FFF2-40B4-BE49-F238E27FC236}">
                <a16:creationId xmlns:a16="http://schemas.microsoft.com/office/drawing/2014/main" id="{5B3C861E-6674-4FFB-967B-488FBD3B8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8872" y="15412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3" name="Line 157">
            <a:extLst>
              <a:ext uri="{FF2B5EF4-FFF2-40B4-BE49-F238E27FC236}">
                <a16:creationId xmlns:a16="http://schemas.microsoft.com/office/drawing/2014/main" id="{D4EF0A34-F8E6-4785-A705-CA4D64B9C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8959" y="1846072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4" name="Line 158">
            <a:extLst>
              <a:ext uri="{FF2B5EF4-FFF2-40B4-BE49-F238E27FC236}">
                <a16:creationId xmlns:a16="http://schemas.microsoft.com/office/drawing/2014/main" id="{0C8E82A6-C3D7-4FC9-A7FF-03A6A1C8D5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76669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5" name="Line 159">
            <a:extLst>
              <a:ext uri="{FF2B5EF4-FFF2-40B4-BE49-F238E27FC236}">
                <a16:creationId xmlns:a16="http://schemas.microsoft.com/office/drawing/2014/main" id="{B3B8D9A2-A0EC-4C11-A242-FECCCFE86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685735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6" name="Line 160">
            <a:extLst>
              <a:ext uri="{FF2B5EF4-FFF2-40B4-BE49-F238E27FC236}">
                <a16:creationId xmlns:a16="http://schemas.microsoft.com/office/drawing/2014/main" id="{9B68C7B3-0D63-417C-A9EF-10CAFD981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590485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7" name="Line 161">
            <a:extLst>
              <a:ext uri="{FF2B5EF4-FFF2-40B4-BE49-F238E27FC236}">
                <a16:creationId xmlns:a16="http://schemas.microsoft.com/office/drawing/2014/main" id="{339E8EA5-590E-48AA-8599-3D15CCD770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365060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8" name="Text Box 162">
            <a:extLst>
              <a:ext uri="{FF2B5EF4-FFF2-40B4-BE49-F238E27FC236}">
                <a16:creationId xmlns:a16="http://schemas.microsoft.com/office/drawing/2014/main" id="{D57B2851-7AEC-4439-A633-25064AEC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659" y="1528572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99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434" y="1854010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0" name="Text Box 167">
            <a:extLst>
              <a:ext uri="{FF2B5EF4-FFF2-40B4-BE49-F238E27FC236}">
                <a16:creationId xmlns:a16="http://schemas.microsoft.com/office/drawing/2014/main" id="{CF66DE7A-DAB4-42F2-A662-6CA4719A4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297" y="1708773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01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107" y="1440870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02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4549472" y="1680972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03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214372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6" name="Line 176">
            <a:extLst>
              <a:ext uri="{FF2B5EF4-FFF2-40B4-BE49-F238E27FC236}">
                <a16:creationId xmlns:a16="http://schemas.microsoft.com/office/drawing/2014/main" id="{5BAEAA2B-11BA-40CF-A370-35437FBE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1909572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7" name="Line 177">
            <a:extLst>
              <a:ext uri="{FF2B5EF4-FFF2-40B4-BE49-F238E27FC236}">
                <a16:creationId xmlns:a16="http://schemas.microsoft.com/office/drawing/2014/main" id="{42DB8C86-76A8-41C0-A00C-F6AC735C9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4972" y="20857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8" name="Line 178">
            <a:extLst>
              <a:ext uri="{FF2B5EF4-FFF2-40B4-BE49-F238E27FC236}">
                <a16:creationId xmlns:a16="http://schemas.microsoft.com/office/drawing/2014/main" id="{6D90862B-B9C3-444B-98A1-FB5A24992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3472" y="2390584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9" name="Line 179">
            <a:extLst>
              <a:ext uri="{FF2B5EF4-FFF2-40B4-BE49-F238E27FC236}">
                <a16:creationId xmlns:a16="http://schemas.microsoft.com/office/drawing/2014/main" id="{F200A1B4-D23A-465E-B7DA-513AA2FB3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311209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0" name="Line 180">
            <a:extLst>
              <a:ext uri="{FF2B5EF4-FFF2-40B4-BE49-F238E27FC236}">
                <a16:creationId xmlns:a16="http://schemas.microsoft.com/office/drawing/2014/main" id="{8762A6D0-1839-4BE4-BE05-2E30AB763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230247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1" name="Line 181">
            <a:extLst>
              <a:ext uri="{FF2B5EF4-FFF2-40B4-BE49-F238E27FC236}">
                <a16:creationId xmlns:a16="http://schemas.microsoft.com/office/drawing/2014/main" id="{B4D35242-3AEF-42F7-BB91-357455752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2134997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2" name="Line 182">
            <a:extLst>
              <a:ext uri="{FF2B5EF4-FFF2-40B4-BE49-F238E27FC236}">
                <a16:creationId xmlns:a16="http://schemas.microsoft.com/office/drawing/2014/main" id="{6E6288A9-C6B0-4A69-B6BD-CADF3A219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1909572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3" name="Text Box 183">
            <a:extLst>
              <a:ext uri="{FF2B5EF4-FFF2-40B4-BE49-F238E27FC236}">
                <a16:creationId xmlns:a16="http://schemas.microsoft.com/office/drawing/2014/main" id="{9CCB2BF9-BDBB-4111-B4A7-323E61410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034" y="2076259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114" name="Rounded Rectangle 102">
            <a:extLst>
              <a:ext uri="{FF2B5EF4-FFF2-40B4-BE49-F238E27FC236}">
                <a16:creationId xmlns:a16="http://schemas.microsoft.com/office/drawing/2014/main" id="{4FE57BB6-7CE3-4A9D-B8F4-E30011C1E6A0}"/>
              </a:ext>
            </a:extLst>
          </p:cNvPr>
          <p:cNvSpPr/>
          <p:nvPr/>
        </p:nvSpPr>
        <p:spPr>
          <a:xfrm>
            <a:off x="7064072" y="1528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5" name="Text Box 319">
            <a:extLst>
              <a:ext uri="{FF2B5EF4-FFF2-40B4-BE49-F238E27FC236}">
                <a16:creationId xmlns:a16="http://schemas.microsoft.com/office/drawing/2014/main" id="{6E1E6FEA-4C82-46DF-AD88-AFB482FF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161" y="2671572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16" name="Line 16">
            <a:extLst>
              <a:ext uri="{FF2B5EF4-FFF2-40B4-BE49-F238E27FC236}">
                <a16:creationId xmlns:a16="http://schemas.microsoft.com/office/drawing/2014/main" id="{55E94B85-6D22-435A-AFEC-CA82A4CEE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143" y="2442972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17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472D344-E34A-4AAC-B9FF-5C63AD10AF86}"/>
              </a:ext>
            </a:extLst>
          </p:cNvPr>
          <p:cNvCxnSpPr/>
          <p:nvPr/>
        </p:nvCxnSpPr>
        <p:spPr>
          <a:xfrm flipV="1">
            <a:off x="4549472" y="2671572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55">
            <a:extLst>
              <a:ext uri="{FF2B5EF4-FFF2-40B4-BE49-F238E27FC236}">
                <a16:creationId xmlns:a16="http://schemas.microsoft.com/office/drawing/2014/main" id="{1C0E4219-B7D3-483D-BC49-D2FAB0E6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99" y="1260355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121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2073" y="4195571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Text Box 49">
            <a:extLst>
              <a:ext uri="{FF2B5EF4-FFF2-40B4-BE49-F238E27FC236}">
                <a16:creationId xmlns:a16="http://schemas.microsoft.com/office/drawing/2014/main" id="{A6C68BE8-9E82-443A-9255-19390B44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984" y="4025709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123" name="Text Box 56">
            <a:extLst>
              <a:ext uri="{FF2B5EF4-FFF2-40B4-BE49-F238E27FC236}">
                <a16:creationId xmlns:a16="http://schemas.microsoft.com/office/drawing/2014/main" id="{47341089-D752-4061-80C5-E33F8E0F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717" y="2290572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124" name="Straight Arrow Connector 136">
            <a:extLst>
              <a:ext uri="{FF2B5EF4-FFF2-40B4-BE49-F238E27FC236}">
                <a16:creationId xmlns:a16="http://schemas.microsoft.com/office/drawing/2014/main" id="{1603E52D-F608-4B7F-8459-D33D90668868}"/>
              </a:ext>
            </a:extLst>
          </p:cNvPr>
          <p:cNvCxnSpPr>
            <a:cxnSpLocks/>
          </p:cNvCxnSpPr>
          <p:nvPr/>
        </p:nvCxnSpPr>
        <p:spPr>
          <a:xfrm rot="5400000">
            <a:off x="1613391" y="1513490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25" name="Text Box 56">
            <a:extLst>
              <a:ext uri="{FF2B5EF4-FFF2-40B4-BE49-F238E27FC236}">
                <a16:creationId xmlns:a16="http://schemas.microsoft.com/office/drawing/2014/main" id="{BADC2C51-495F-4774-8E7B-BCB0B3CE5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20" y="1819004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126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9171" y="1942115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8" name="Text Box 319">
            <a:extLst>
              <a:ext uri="{FF2B5EF4-FFF2-40B4-BE49-F238E27FC236}">
                <a16:creationId xmlns:a16="http://schemas.microsoft.com/office/drawing/2014/main" id="{0F586651-9B60-43A9-9866-57270AF4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441" y="5567172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C46B9607-A3CF-40C0-A8FC-51F71F886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672" y="5490972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Line 60">
            <a:extLst>
              <a:ext uri="{FF2B5EF4-FFF2-40B4-BE49-F238E27FC236}">
                <a16:creationId xmlns:a16="http://schemas.microsoft.com/office/drawing/2014/main" id="{DAA80261-FB0C-4D35-9C80-277E1032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8872" y="6015906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" name="Text Box 62">
            <a:extLst>
              <a:ext uri="{FF2B5EF4-FFF2-40B4-BE49-F238E27FC236}">
                <a16:creationId xmlns:a16="http://schemas.microsoft.com/office/drawing/2014/main" id="{942439A3-E10E-4DE9-936F-91AD9E2C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472" y="6252972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2" name="Text Box 319">
            <a:extLst>
              <a:ext uri="{FF2B5EF4-FFF2-40B4-BE49-F238E27FC236}">
                <a16:creationId xmlns:a16="http://schemas.microsoft.com/office/drawing/2014/main" id="{4CAF7716-5999-40A5-B6D4-4E46B95D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647" y="4375773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3" name="Line 16">
            <a:extLst>
              <a:ext uri="{FF2B5EF4-FFF2-40B4-BE49-F238E27FC236}">
                <a16:creationId xmlns:a16="http://schemas.microsoft.com/office/drawing/2014/main" id="{0FD65F83-06FB-498D-A346-9D401A8E7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872" y="4576572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5" name="Text Box 319">
            <a:extLst>
              <a:ext uri="{FF2B5EF4-FFF2-40B4-BE49-F238E27FC236}">
                <a16:creationId xmlns:a16="http://schemas.microsoft.com/office/drawing/2014/main" id="{DC681D0E-EF66-4CD3-97D1-FD0AA5D0C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1110" y="4966948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6" name="Line 16">
            <a:extLst>
              <a:ext uri="{FF2B5EF4-FFF2-40B4-BE49-F238E27FC236}">
                <a16:creationId xmlns:a16="http://schemas.microsoft.com/office/drawing/2014/main" id="{AF34729E-D78C-4DAC-86E4-4682DCFFB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4620" y="5246554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Rounded Rectangle 125">
            <a:extLst>
              <a:ext uri="{FF2B5EF4-FFF2-40B4-BE49-F238E27FC236}">
                <a16:creationId xmlns:a16="http://schemas.microsoft.com/office/drawing/2014/main" id="{3EBC4193-D2E0-4FAC-ACAD-214BCF37E84D}"/>
              </a:ext>
            </a:extLst>
          </p:cNvPr>
          <p:cNvSpPr/>
          <p:nvPr/>
        </p:nvSpPr>
        <p:spPr>
          <a:xfrm>
            <a:off x="8359472" y="54147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40901" y="3758271"/>
            <a:ext cx="1844070" cy="647700"/>
            <a:chOff x="1240901" y="3173433"/>
            <a:chExt cx="1844070" cy="6477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140" idx="0"/>
            </p:cNvCxnSpPr>
            <p:nvPr/>
          </p:nvCxnSpPr>
          <p:spPr>
            <a:xfrm>
              <a:off x="1240901" y="3173433"/>
              <a:ext cx="1300651" cy="57149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141" idx="0"/>
            </p:cNvCxnSpPr>
            <p:nvPr/>
          </p:nvCxnSpPr>
          <p:spPr>
            <a:xfrm flipV="1">
              <a:off x="1240901" y="3611582"/>
              <a:ext cx="1300651" cy="20955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230582"/>
              <a:ext cx="543419" cy="127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41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611582"/>
              <a:ext cx="543419" cy="1587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cxnSp>
        <p:nvCxnSpPr>
          <p:cNvPr id="142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999" y="1942115"/>
            <a:ext cx="12700" cy="2524839"/>
          </a:xfrm>
          <a:prstGeom prst="bentConnector3">
            <a:avLst>
              <a:gd name="adj1" fmla="val 2550000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1" y="3890772"/>
            <a:ext cx="1371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5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3" y="4881371"/>
            <a:ext cx="73022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B6EE2B6-7C9E-47B8-8610-EAE3089B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511" y="3585973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E2F8D9BD-153D-406A-B3D7-B62B2182F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3720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80CA3067-9A2D-422E-91FC-AB989068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101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C8DF64B5-C0A2-4A29-9AEC-5BE7EBFC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500372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36" name="Text Box 20">
            <a:extLst>
              <a:ext uri="{FF2B5EF4-FFF2-40B4-BE49-F238E27FC236}">
                <a16:creationId xmlns:a16="http://schemas.microsoft.com/office/drawing/2014/main" id="{85E95618-5B42-495D-9914-239D52A3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4" y="5016151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29E30E8C-9659-4D45-BC42-FA9C256D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3738372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38" name="Text Box 22">
            <a:extLst>
              <a:ext uri="{FF2B5EF4-FFF2-40B4-BE49-F238E27FC236}">
                <a16:creationId xmlns:a16="http://schemas.microsoft.com/office/drawing/2014/main" id="{B6927DFB-B405-43FF-A3B9-3E8F5C65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4787551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F3A1524E-F11C-448B-8F5A-61582803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251" y="4271772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3533A7-D6A4-4DAB-A770-F84AECD0EBBE}"/>
              </a:ext>
            </a:extLst>
          </p:cNvPr>
          <p:cNvSpPr/>
          <p:nvPr/>
        </p:nvSpPr>
        <p:spPr>
          <a:xfrm rot="5400000">
            <a:off x="358472" y="2823972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8D6519-E15A-43AA-8977-5CB43160F115}"/>
              </a:ext>
            </a:extLst>
          </p:cNvPr>
          <p:cNvSpPr/>
          <p:nvPr/>
        </p:nvSpPr>
        <p:spPr>
          <a:xfrm rot="5400000">
            <a:off x="415622" y="35288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F6D5A76-2EF4-40EB-84B6-3F0BABC3AB60}"/>
              </a:ext>
            </a:extLst>
          </p:cNvPr>
          <p:cNvSpPr/>
          <p:nvPr/>
        </p:nvSpPr>
        <p:spPr>
          <a:xfrm rot="5400000">
            <a:off x="415622" y="41765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4CEFE9-31C9-408B-9884-24D9A7824379}"/>
              </a:ext>
            </a:extLst>
          </p:cNvPr>
          <p:cNvSpPr/>
          <p:nvPr/>
        </p:nvSpPr>
        <p:spPr>
          <a:xfrm rot="5400000">
            <a:off x="225122" y="5471922"/>
            <a:ext cx="102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D273AC-3556-4C3C-8AEC-8170C47B2D87}"/>
              </a:ext>
            </a:extLst>
          </p:cNvPr>
          <p:cNvSpPr/>
          <p:nvPr/>
        </p:nvSpPr>
        <p:spPr>
          <a:xfrm rot="5400000">
            <a:off x="739472" y="2900172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000100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002ACD-7960-40DB-98DD-70A9FB5B27FD}"/>
              </a:ext>
            </a:extLst>
          </p:cNvPr>
          <p:cNvSpPr/>
          <p:nvPr/>
        </p:nvSpPr>
        <p:spPr>
          <a:xfrm rot="5400000">
            <a:off x="796622" y="36050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B0F8A2-4C5A-4B8B-B53D-30401D142D09}"/>
              </a:ext>
            </a:extLst>
          </p:cNvPr>
          <p:cNvSpPr/>
          <p:nvPr/>
        </p:nvSpPr>
        <p:spPr>
          <a:xfrm rot="5400000">
            <a:off x="796622" y="42527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578308-0273-4711-896D-23F8845AD483}"/>
              </a:ext>
            </a:extLst>
          </p:cNvPr>
          <p:cNvSpPr/>
          <p:nvPr/>
        </p:nvSpPr>
        <p:spPr>
          <a:xfrm rot="5400000">
            <a:off x="91772" y="5605272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0000000000000011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7" name="Left Bracket 126">
            <a:extLst>
              <a:ext uri="{FF2B5EF4-FFF2-40B4-BE49-F238E27FC236}">
                <a16:creationId xmlns:a16="http://schemas.microsoft.com/office/drawing/2014/main" id="{F658C2B5-7B6D-4562-8144-F8DFCB1DD3F6}"/>
              </a:ext>
            </a:extLst>
          </p:cNvPr>
          <p:cNvSpPr/>
          <p:nvPr/>
        </p:nvSpPr>
        <p:spPr>
          <a:xfrm>
            <a:off x="510872" y="2671572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4" y="5186931"/>
            <a:ext cx="33911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0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2073" y="4197124"/>
            <a:ext cx="228600" cy="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6CE78BF-E25E-44C2-ADAB-8BFD241966C7}"/>
              </a:ext>
            </a:extLst>
          </p:cNvPr>
          <p:cNvSpPr/>
          <p:nvPr/>
        </p:nvSpPr>
        <p:spPr>
          <a:xfrm>
            <a:off x="3808611" y="2151510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6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3561" y="1854010"/>
            <a:ext cx="2651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77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9234" y="1440870"/>
            <a:ext cx="576983" cy="1150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5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Content Placeholder 2"/>
          <p:cNvSpPr>
            <a:spLocks noGrp="1"/>
          </p:cNvSpPr>
          <p:nvPr>
            <p:ph idx="1"/>
          </p:nvPr>
        </p:nvSpPr>
        <p:spPr>
          <a:xfrm>
            <a:off x="457200" y="442532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Assume </a:t>
            </a:r>
            <a:r>
              <a:rPr lang="en-US" sz="2800" dirty="0">
                <a:latin typeface="Consolas" panose="020B0609020204030204" pitchFamily="49" charset="0"/>
              </a:rPr>
              <a:t>$16 !=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7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48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258" y="3564567"/>
            <a:ext cx="458780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$16</a:t>
            </a:r>
          </a:p>
        </p:txBody>
      </p:sp>
      <p:sp>
        <p:nvSpPr>
          <p:cNvPr id="149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944" y="3962905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$0</a:t>
            </a:r>
          </a:p>
        </p:txBody>
      </p:sp>
      <p:sp>
        <p:nvSpPr>
          <p:cNvPr id="152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062" y="3915749"/>
            <a:ext cx="69762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R[$16]</a:t>
            </a:r>
          </a:p>
        </p:txBody>
      </p:sp>
      <p:sp>
        <p:nvSpPr>
          <p:cNvPr id="153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920" y="4907142"/>
            <a:ext cx="606256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R[$0]</a:t>
            </a:r>
          </a:p>
        </p:txBody>
      </p:sp>
      <p:sp>
        <p:nvSpPr>
          <p:cNvPr id="154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829" y="3939214"/>
            <a:ext cx="62869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115096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 animBg="1"/>
      <p:bldP spid="146" grpId="0" animBg="1"/>
      <p:bldP spid="150" grpId="0" animBg="1"/>
      <p:bldP spid="176" grpId="0" animBg="1"/>
      <p:bldP spid="177" grpId="0" animBg="1"/>
      <p:bldP spid="147" grpId="0" animBg="1"/>
      <p:bldP spid="148" grpId="0"/>
      <p:bldP spid="149" grpId="0"/>
      <p:bldP spid="152" grpId="0"/>
      <p:bldP spid="153" grpId="0"/>
      <p:bldP spid="15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65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EE99D2-0627-4465-BBDD-81FC317CCE83}"/>
              </a:ext>
            </a:extLst>
          </p:cNvPr>
          <p:cNvSpPr/>
          <p:nvPr/>
        </p:nvSpPr>
        <p:spPr>
          <a:xfrm>
            <a:off x="526112" y="1241303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798A176A-276C-4A8D-B9D3-2BFA7122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6316" y="518617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2" y="389077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4" y="4881371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8EA9B3-2EC5-4EF5-A37D-D4B872EF81B5}"/>
              </a:ext>
            </a:extLst>
          </p:cNvPr>
          <p:cNvCxnSpPr>
            <a:endCxn id="29" idx="0"/>
          </p:cNvCxnSpPr>
          <p:nvPr/>
        </p:nvCxnSpPr>
        <p:spPr>
          <a:xfrm>
            <a:off x="1237258" y="3757423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2526C9-5094-4C10-AA59-BED76764425D}"/>
              </a:ext>
            </a:extLst>
          </p:cNvPr>
          <p:cNvCxnSpPr>
            <a:endCxn id="30" idx="0"/>
          </p:cNvCxnSpPr>
          <p:nvPr/>
        </p:nvCxnSpPr>
        <p:spPr>
          <a:xfrm flipV="1">
            <a:off x="1237258" y="4195572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50CA0A-C2DA-4F1B-9414-81249C72F899}"/>
              </a:ext>
            </a:extLst>
          </p:cNvPr>
          <p:cNvCxnSpPr/>
          <p:nvPr/>
        </p:nvCxnSpPr>
        <p:spPr>
          <a:xfrm>
            <a:off x="1262808" y="5124349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01" y="35097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8" name="Text Box 310">
            <a:extLst>
              <a:ext uri="{FF2B5EF4-FFF2-40B4-BE49-F238E27FC236}">
                <a16:creationId xmlns:a16="http://schemas.microsoft.com/office/drawing/2014/main" id="{87FF632D-F47E-40B7-B4AB-8CAC159245E9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1283880" y="407060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19" name="Text Box 324">
            <a:extLst>
              <a:ext uri="{FF2B5EF4-FFF2-40B4-BE49-F238E27FC236}">
                <a16:creationId xmlns:a16="http://schemas.microsoft.com/office/drawing/2014/main" id="{0A28AF33-6516-4990-9155-E1FEDAD7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872" y="51099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20" name="Rounded Rectangle 38">
            <a:extLst>
              <a:ext uri="{FF2B5EF4-FFF2-40B4-BE49-F238E27FC236}">
                <a16:creationId xmlns:a16="http://schemas.microsoft.com/office/drawing/2014/main" id="{88241CF7-B3A2-43FC-9981-6CC95B185793}"/>
              </a:ext>
            </a:extLst>
          </p:cNvPr>
          <p:cNvSpPr/>
          <p:nvPr/>
        </p:nvSpPr>
        <p:spPr>
          <a:xfrm>
            <a:off x="2227800" y="4576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" name="Shape 39">
            <a:extLst>
              <a:ext uri="{FF2B5EF4-FFF2-40B4-BE49-F238E27FC236}">
                <a16:creationId xmlns:a16="http://schemas.microsoft.com/office/drawing/2014/main" id="{6E30D5CD-6C66-4FC8-9B83-1B4470045210}"/>
              </a:ext>
            </a:extLst>
          </p:cNvPr>
          <p:cNvCxnSpPr>
            <a:stCxn id="18" idx="2"/>
          </p:cNvCxnSpPr>
          <p:nvPr/>
        </p:nvCxnSpPr>
        <p:spPr>
          <a:xfrm rot="16200000" flipH="1">
            <a:off x="1702039" y="4373135"/>
            <a:ext cx="577176" cy="459426"/>
          </a:xfrm>
          <a:prstGeom prst="bentConnector3">
            <a:avLst>
              <a:gd name="adj1" fmla="val 100816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22A239-C940-4CC7-97C4-21820A65ADB5}"/>
              </a:ext>
            </a:extLst>
          </p:cNvPr>
          <p:cNvCxnSpPr>
            <a:stCxn id="20" idx="3"/>
            <a:endCxn id="31" idx="0"/>
          </p:cNvCxnSpPr>
          <p:nvPr/>
        </p:nvCxnSpPr>
        <p:spPr>
          <a:xfrm flipV="1">
            <a:off x="2491943" y="4652771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3">
            <a:extLst>
              <a:ext uri="{FF2B5EF4-FFF2-40B4-BE49-F238E27FC236}">
                <a16:creationId xmlns:a16="http://schemas.microsoft.com/office/drawing/2014/main" id="{6677C6A8-A7AA-45DA-A231-10066858EED5}"/>
              </a:ext>
            </a:extLst>
          </p:cNvPr>
          <p:cNvCxnSpPr>
            <a:stCxn id="47" idx="6"/>
          </p:cNvCxnSpPr>
          <p:nvPr/>
        </p:nvCxnSpPr>
        <p:spPr>
          <a:xfrm flipV="1">
            <a:off x="4148861" y="5490972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24">
            <a:extLst>
              <a:ext uri="{FF2B5EF4-FFF2-40B4-BE49-F238E27FC236}">
                <a16:creationId xmlns:a16="http://schemas.microsoft.com/office/drawing/2014/main" id="{9DA18485-F6C6-45A1-B31A-A1F45D79F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450" y="6024372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26" name="Rounded Rectangle 45">
            <a:extLst>
              <a:ext uri="{FF2B5EF4-FFF2-40B4-BE49-F238E27FC236}">
                <a16:creationId xmlns:a16="http://schemas.microsoft.com/office/drawing/2014/main" id="{FDCC33ED-34BD-4839-9008-EF763588EBD2}"/>
              </a:ext>
            </a:extLst>
          </p:cNvPr>
          <p:cNvSpPr/>
          <p:nvPr/>
        </p:nvSpPr>
        <p:spPr>
          <a:xfrm>
            <a:off x="4936812" y="47289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1237265" y="6252972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5" y="5186172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067C24A3-AB93-483C-8256-6DF19CC05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3814572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85FA6F32-F1DE-453C-8DDB-30AD842B0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4195572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AAAA3AEC-3AB2-4BDB-8B02-CAB515B6CD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3944" y="4644834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3E6BCC00-E873-4202-A61A-7B02D6EEF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3741547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A98FB157-78F7-4451-A574-32698A84A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125722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AE65C159-6FB1-41F7-9E78-69C1E4F96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559110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F2541F37-F113-471C-ABA4-FE0C6380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847" y="358597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242A6DAD-043A-4934-BF7E-F7D3A684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39860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78369993-3842-4F60-92E0-3C9A5D31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44432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F5E4F2CB-735D-49B6-899E-0F0158065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295" y="5436997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A9FE80A9-40CE-483F-8B7F-294439EE6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2" y="3701861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4C8420A0-2EC7-42AB-81B6-4EBC414DE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2071" y="40431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34">
            <a:extLst>
              <a:ext uri="{FF2B5EF4-FFF2-40B4-BE49-F238E27FC236}">
                <a16:creationId xmlns:a16="http://schemas.microsoft.com/office/drawing/2014/main" id="{9679FEAB-1FAA-4231-B497-D92C05564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0071" y="4957572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35">
            <a:extLst>
              <a:ext uri="{FF2B5EF4-FFF2-40B4-BE49-F238E27FC236}">
                <a16:creationId xmlns:a16="http://schemas.microsoft.com/office/drawing/2014/main" id="{151F2AD3-7E70-4735-A25B-E4EFBD600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662297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" name="Line 36">
            <a:extLst>
              <a:ext uri="{FF2B5EF4-FFF2-40B4-BE49-F238E27FC236}">
                <a16:creationId xmlns:a16="http://schemas.microsoft.com/office/drawing/2014/main" id="{55377F68-B118-45E7-B8AC-CEFD32CC1A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470210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37">
            <a:extLst>
              <a:ext uri="{FF2B5EF4-FFF2-40B4-BE49-F238E27FC236}">
                <a16:creationId xmlns:a16="http://schemas.microsoft.com/office/drawing/2014/main" id="{7D5BC88A-8E21-4D61-AA7F-B271E0EE7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1" y="4240022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Line 38">
            <a:extLst>
              <a:ext uri="{FF2B5EF4-FFF2-40B4-BE49-F238E27FC236}">
                <a16:creationId xmlns:a16="http://schemas.microsoft.com/office/drawing/2014/main" id="{74AB081D-B4B7-43E8-88BC-78CFC6785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071" y="3701860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" name="Line 41">
            <a:extLst>
              <a:ext uri="{FF2B5EF4-FFF2-40B4-BE49-F238E27FC236}">
                <a16:creationId xmlns:a16="http://schemas.microsoft.com/office/drawing/2014/main" id="{441F9793-F93B-4025-B968-13AC37147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9334" y="3585972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56" name="Text Box 44">
            <a:extLst>
              <a:ext uri="{FF2B5EF4-FFF2-40B4-BE49-F238E27FC236}">
                <a16:creationId xmlns:a16="http://schemas.microsoft.com/office/drawing/2014/main" id="{184C5DEE-F0E5-4625-A1C3-18C24BF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246" y="4558409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57" name="Text Box 45">
            <a:extLst>
              <a:ext uri="{FF2B5EF4-FFF2-40B4-BE49-F238E27FC236}">
                <a16:creationId xmlns:a16="http://schemas.microsoft.com/office/drawing/2014/main" id="{2C93280C-9B8B-4677-ABB8-FDDF4C8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2" y="4271772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58" name="Text Box 46">
            <a:extLst>
              <a:ext uri="{FF2B5EF4-FFF2-40B4-BE49-F238E27FC236}">
                <a16:creationId xmlns:a16="http://schemas.microsoft.com/office/drawing/2014/main" id="{78EBACD2-C39E-4053-9630-88E270C70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420" y="3308973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59" name="Line 47">
            <a:extLst>
              <a:ext uri="{FF2B5EF4-FFF2-40B4-BE49-F238E27FC236}">
                <a16:creationId xmlns:a16="http://schemas.microsoft.com/office/drawing/2014/main" id="{43C413D6-ACD2-463B-86E2-7A77A3F48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446" y="3741547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0" name="Text Box 48">
            <a:extLst>
              <a:ext uri="{FF2B5EF4-FFF2-40B4-BE49-F238E27FC236}">
                <a16:creationId xmlns:a16="http://schemas.microsoft.com/office/drawing/2014/main" id="{820F0684-61E2-4707-907A-068C63E7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1" y="3522472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ACEC6F76-4BA5-4470-A2A1-DB4AED2B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969" y="4491906"/>
            <a:ext cx="1175657" cy="152400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2272" y="5643372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55">
            <a:extLst>
              <a:ext uri="{FF2B5EF4-FFF2-40B4-BE49-F238E27FC236}">
                <a16:creationId xmlns:a16="http://schemas.microsoft.com/office/drawing/2014/main" id="{CBB6616D-1A6B-4C55-998C-D039F40E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124" y="4957572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64" name="Text Box 56">
            <a:extLst>
              <a:ext uri="{FF2B5EF4-FFF2-40B4-BE49-F238E27FC236}">
                <a16:creationId xmlns:a16="http://schemas.microsoft.com/office/drawing/2014/main" id="{FF8BF95B-F833-4BC5-82A5-997C966A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969" y="4642719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65" name="Text Box 57">
            <a:extLst>
              <a:ext uri="{FF2B5EF4-FFF2-40B4-BE49-F238E27FC236}">
                <a16:creationId xmlns:a16="http://schemas.microsoft.com/office/drawing/2014/main" id="{56CD3ECB-2F41-4EB5-8EA4-73AD36C5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6363" y="5398897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66" name="Text Box 59">
            <a:extLst>
              <a:ext uri="{FF2B5EF4-FFF2-40B4-BE49-F238E27FC236}">
                <a16:creationId xmlns:a16="http://schemas.microsoft.com/office/drawing/2014/main" id="{7F14F5BC-03DE-4936-83EF-EA380150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072" y="5627497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67" name="Line 61">
            <a:extLst>
              <a:ext uri="{FF2B5EF4-FFF2-40B4-BE49-F238E27FC236}">
                <a16:creationId xmlns:a16="http://schemas.microsoft.com/office/drawing/2014/main" id="{5239DE6C-78E4-4262-A3D7-814816225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7178" y="4263305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Text Box 63">
            <a:extLst>
              <a:ext uri="{FF2B5EF4-FFF2-40B4-BE49-F238E27FC236}">
                <a16:creationId xmlns:a16="http://schemas.microsoft.com/office/drawing/2014/main" id="{FB390582-7605-43CF-9319-AA5FAB56D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813" y="3994827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69" name="Elbow Connector 92">
            <a:extLst>
              <a:ext uri="{FF2B5EF4-FFF2-40B4-BE49-F238E27FC236}">
                <a16:creationId xmlns:a16="http://schemas.microsoft.com/office/drawing/2014/main" id="{549C3B18-E459-4DDE-A70A-899494435B68}"/>
              </a:ext>
            </a:extLst>
          </p:cNvPr>
          <p:cNvCxnSpPr/>
          <p:nvPr/>
        </p:nvCxnSpPr>
        <p:spPr>
          <a:xfrm>
            <a:off x="4701872" y="4881372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302071" y="4764956"/>
            <a:ext cx="42889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22">
            <a:extLst>
              <a:ext uri="{FF2B5EF4-FFF2-40B4-BE49-F238E27FC236}">
                <a16:creationId xmlns:a16="http://schemas.microsoft.com/office/drawing/2014/main" id="{7109E9A9-3A43-48BB-BAA7-2DC0876DD381}"/>
              </a:ext>
            </a:extLst>
          </p:cNvPr>
          <p:cNvCxnSpPr/>
          <p:nvPr/>
        </p:nvCxnSpPr>
        <p:spPr>
          <a:xfrm>
            <a:off x="6454472" y="4771307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072" y="2442972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0" name="Rectangle 152">
            <a:extLst>
              <a:ext uri="{FF2B5EF4-FFF2-40B4-BE49-F238E27FC236}">
                <a16:creationId xmlns:a16="http://schemas.microsoft.com/office/drawing/2014/main" id="{BB47381E-ADFF-4BD4-8D2E-522ACA18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909" y="1299972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91" name="Line 155">
            <a:extLst>
              <a:ext uri="{FF2B5EF4-FFF2-40B4-BE49-F238E27FC236}">
                <a16:creationId xmlns:a16="http://schemas.microsoft.com/office/drawing/2014/main" id="{39FF5453-7BAF-4A43-B63F-2E37C562C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365060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2" name="Line 156">
            <a:extLst>
              <a:ext uri="{FF2B5EF4-FFF2-40B4-BE49-F238E27FC236}">
                <a16:creationId xmlns:a16="http://schemas.microsoft.com/office/drawing/2014/main" id="{5B3C861E-6674-4FFB-967B-488FBD3B8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8872" y="15412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3" name="Line 157">
            <a:extLst>
              <a:ext uri="{FF2B5EF4-FFF2-40B4-BE49-F238E27FC236}">
                <a16:creationId xmlns:a16="http://schemas.microsoft.com/office/drawing/2014/main" id="{D4EF0A34-F8E6-4785-A705-CA4D64B9C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8959" y="1846072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4" name="Line 158">
            <a:extLst>
              <a:ext uri="{FF2B5EF4-FFF2-40B4-BE49-F238E27FC236}">
                <a16:creationId xmlns:a16="http://schemas.microsoft.com/office/drawing/2014/main" id="{0C8E82A6-C3D7-4FC9-A7FF-03A6A1C8D5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76669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5" name="Line 159">
            <a:extLst>
              <a:ext uri="{FF2B5EF4-FFF2-40B4-BE49-F238E27FC236}">
                <a16:creationId xmlns:a16="http://schemas.microsoft.com/office/drawing/2014/main" id="{B3B8D9A2-A0EC-4C11-A242-FECCCFE86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685735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6" name="Line 160">
            <a:extLst>
              <a:ext uri="{FF2B5EF4-FFF2-40B4-BE49-F238E27FC236}">
                <a16:creationId xmlns:a16="http://schemas.microsoft.com/office/drawing/2014/main" id="{9B68C7B3-0D63-417C-A9EF-10CAFD981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590485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7" name="Line 161">
            <a:extLst>
              <a:ext uri="{FF2B5EF4-FFF2-40B4-BE49-F238E27FC236}">
                <a16:creationId xmlns:a16="http://schemas.microsoft.com/office/drawing/2014/main" id="{339E8EA5-590E-48AA-8599-3D15CCD770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365060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8" name="Text Box 162">
            <a:extLst>
              <a:ext uri="{FF2B5EF4-FFF2-40B4-BE49-F238E27FC236}">
                <a16:creationId xmlns:a16="http://schemas.microsoft.com/office/drawing/2014/main" id="{D57B2851-7AEC-4439-A633-25064AEC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659" y="1528572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99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434" y="1854010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0" name="Text Box 167">
            <a:extLst>
              <a:ext uri="{FF2B5EF4-FFF2-40B4-BE49-F238E27FC236}">
                <a16:creationId xmlns:a16="http://schemas.microsoft.com/office/drawing/2014/main" id="{CF66DE7A-DAB4-42F2-A662-6CA4719A4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297" y="1708773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01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107" y="1440870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02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4549472" y="1680972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03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214372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6" name="Line 176">
            <a:extLst>
              <a:ext uri="{FF2B5EF4-FFF2-40B4-BE49-F238E27FC236}">
                <a16:creationId xmlns:a16="http://schemas.microsoft.com/office/drawing/2014/main" id="{5BAEAA2B-11BA-40CF-A370-35437FBE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1909572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7" name="Line 177">
            <a:extLst>
              <a:ext uri="{FF2B5EF4-FFF2-40B4-BE49-F238E27FC236}">
                <a16:creationId xmlns:a16="http://schemas.microsoft.com/office/drawing/2014/main" id="{42DB8C86-76A8-41C0-A00C-F6AC735C9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4972" y="20857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8" name="Line 178">
            <a:extLst>
              <a:ext uri="{FF2B5EF4-FFF2-40B4-BE49-F238E27FC236}">
                <a16:creationId xmlns:a16="http://schemas.microsoft.com/office/drawing/2014/main" id="{6D90862B-B9C3-444B-98A1-FB5A24992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3472" y="2390584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9" name="Line 179">
            <a:extLst>
              <a:ext uri="{FF2B5EF4-FFF2-40B4-BE49-F238E27FC236}">
                <a16:creationId xmlns:a16="http://schemas.microsoft.com/office/drawing/2014/main" id="{F200A1B4-D23A-465E-B7DA-513AA2FB3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311209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0" name="Line 180">
            <a:extLst>
              <a:ext uri="{FF2B5EF4-FFF2-40B4-BE49-F238E27FC236}">
                <a16:creationId xmlns:a16="http://schemas.microsoft.com/office/drawing/2014/main" id="{8762A6D0-1839-4BE4-BE05-2E30AB763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230247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1" name="Line 181">
            <a:extLst>
              <a:ext uri="{FF2B5EF4-FFF2-40B4-BE49-F238E27FC236}">
                <a16:creationId xmlns:a16="http://schemas.microsoft.com/office/drawing/2014/main" id="{B4D35242-3AEF-42F7-BB91-357455752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2134997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2" name="Line 182">
            <a:extLst>
              <a:ext uri="{FF2B5EF4-FFF2-40B4-BE49-F238E27FC236}">
                <a16:creationId xmlns:a16="http://schemas.microsoft.com/office/drawing/2014/main" id="{6E6288A9-C6B0-4A69-B6BD-CADF3A219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1909572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3" name="Text Box 183">
            <a:extLst>
              <a:ext uri="{FF2B5EF4-FFF2-40B4-BE49-F238E27FC236}">
                <a16:creationId xmlns:a16="http://schemas.microsoft.com/office/drawing/2014/main" id="{9CCB2BF9-BDBB-4111-B4A7-323E61410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034" y="2076259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114" name="Rounded Rectangle 102">
            <a:extLst>
              <a:ext uri="{FF2B5EF4-FFF2-40B4-BE49-F238E27FC236}">
                <a16:creationId xmlns:a16="http://schemas.microsoft.com/office/drawing/2014/main" id="{4FE57BB6-7CE3-4A9D-B8F4-E30011C1E6A0}"/>
              </a:ext>
            </a:extLst>
          </p:cNvPr>
          <p:cNvSpPr/>
          <p:nvPr/>
        </p:nvSpPr>
        <p:spPr>
          <a:xfrm>
            <a:off x="7064072" y="1528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5" name="Text Box 319">
            <a:extLst>
              <a:ext uri="{FF2B5EF4-FFF2-40B4-BE49-F238E27FC236}">
                <a16:creationId xmlns:a16="http://schemas.microsoft.com/office/drawing/2014/main" id="{6E1E6FEA-4C82-46DF-AD88-AFB482FF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161" y="2671572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16" name="Line 16">
            <a:extLst>
              <a:ext uri="{FF2B5EF4-FFF2-40B4-BE49-F238E27FC236}">
                <a16:creationId xmlns:a16="http://schemas.microsoft.com/office/drawing/2014/main" id="{55E94B85-6D22-435A-AFEC-CA82A4CEE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143" y="2442972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17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472D344-E34A-4AAC-B9FF-5C63AD10AF86}"/>
              </a:ext>
            </a:extLst>
          </p:cNvPr>
          <p:cNvCxnSpPr/>
          <p:nvPr/>
        </p:nvCxnSpPr>
        <p:spPr>
          <a:xfrm flipV="1">
            <a:off x="4549472" y="2671572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55">
            <a:extLst>
              <a:ext uri="{FF2B5EF4-FFF2-40B4-BE49-F238E27FC236}">
                <a16:creationId xmlns:a16="http://schemas.microsoft.com/office/drawing/2014/main" id="{1C0E4219-B7D3-483D-BC49-D2FAB0E6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99" y="1260355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121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2073" y="4195571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Text Box 49">
            <a:extLst>
              <a:ext uri="{FF2B5EF4-FFF2-40B4-BE49-F238E27FC236}">
                <a16:creationId xmlns:a16="http://schemas.microsoft.com/office/drawing/2014/main" id="{A6C68BE8-9E82-443A-9255-19390B44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984" y="4025709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123" name="Text Box 56">
            <a:extLst>
              <a:ext uri="{FF2B5EF4-FFF2-40B4-BE49-F238E27FC236}">
                <a16:creationId xmlns:a16="http://schemas.microsoft.com/office/drawing/2014/main" id="{47341089-D752-4061-80C5-E33F8E0F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717" y="2290572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124" name="Straight Arrow Connector 136">
            <a:extLst>
              <a:ext uri="{FF2B5EF4-FFF2-40B4-BE49-F238E27FC236}">
                <a16:creationId xmlns:a16="http://schemas.microsoft.com/office/drawing/2014/main" id="{1603E52D-F608-4B7F-8459-D33D90668868}"/>
              </a:ext>
            </a:extLst>
          </p:cNvPr>
          <p:cNvCxnSpPr>
            <a:cxnSpLocks/>
          </p:cNvCxnSpPr>
          <p:nvPr/>
        </p:nvCxnSpPr>
        <p:spPr>
          <a:xfrm rot="5400000">
            <a:off x="1613391" y="1513490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25" name="Text Box 56">
            <a:extLst>
              <a:ext uri="{FF2B5EF4-FFF2-40B4-BE49-F238E27FC236}">
                <a16:creationId xmlns:a16="http://schemas.microsoft.com/office/drawing/2014/main" id="{BADC2C51-495F-4774-8E7B-BCB0B3CE5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20" y="1819004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126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9171" y="1942115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8" name="Text Box 319">
            <a:extLst>
              <a:ext uri="{FF2B5EF4-FFF2-40B4-BE49-F238E27FC236}">
                <a16:creationId xmlns:a16="http://schemas.microsoft.com/office/drawing/2014/main" id="{0F586651-9B60-43A9-9866-57270AF4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441" y="5567172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C46B9607-A3CF-40C0-A8FC-51F71F886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672" y="5490972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Line 60">
            <a:extLst>
              <a:ext uri="{FF2B5EF4-FFF2-40B4-BE49-F238E27FC236}">
                <a16:creationId xmlns:a16="http://schemas.microsoft.com/office/drawing/2014/main" id="{DAA80261-FB0C-4D35-9C80-277E1032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8872" y="6015906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" name="Text Box 62">
            <a:extLst>
              <a:ext uri="{FF2B5EF4-FFF2-40B4-BE49-F238E27FC236}">
                <a16:creationId xmlns:a16="http://schemas.microsoft.com/office/drawing/2014/main" id="{942439A3-E10E-4DE9-936F-91AD9E2C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472" y="6252972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2" name="Text Box 319">
            <a:extLst>
              <a:ext uri="{FF2B5EF4-FFF2-40B4-BE49-F238E27FC236}">
                <a16:creationId xmlns:a16="http://schemas.microsoft.com/office/drawing/2014/main" id="{4CAF7716-5999-40A5-B6D4-4E46B95D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647" y="4375773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3" name="Line 16">
            <a:extLst>
              <a:ext uri="{FF2B5EF4-FFF2-40B4-BE49-F238E27FC236}">
                <a16:creationId xmlns:a16="http://schemas.microsoft.com/office/drawing/2014/main" id="{0FD65F83-06FB-498D-A346-9D401A8E7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872" y="4576572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5" name="Text Box 319">
            <a:extLst>
              <a:ext uri="{FF2B5EF4-FFF2-40B4-BE49-F238E27FC236}">
                <a16:creationId xmlns:a16="http://schemas.microsoft.com/office/drawing/2014/main" id="{DC681D0E-EF66-4CD3-97D1-FD0AA5D0C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1110" y="4966948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6" name="Line 16">
            <a:extLst>
              <a:ext uri="{FF2B5EF4-FFF2-40B4-BE49-F238E27FC236}">
                <a16:creationId xmlns:a16="http://schemas.microsoft.com/office/drawing/2014/main" id="{AF34729E-D78C-4DAC-86E4-4682DCFFB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4620" y="5246554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Rounded Rectangle 125">
            <a:extLst>
              <a:ext uri="{FF2B5EF4-FFF2-40B4-BE49-F238E27FC236}">
                <a16:creationId xmlns:a16="http://schemas.microsoft.com/office/drawing/2014/main" id="{3EBC4193-D2E0-4FAC-ACAD-214BCF37E84D}"/>
              </a:ext>
            </a:extLst>
          </p:cNvPr>
          <p:cNvSpPr/>
          <p:nvPr/>
        </p:nvSpPr>
        <p:spPr>
          <a:xfrm>
            <a:off x="8359472" y="54147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999" y="1942115"/>
            <a:ext cx="12700" cy="2524839"/>
          </a:xfrm>
          <a:prstGeom prst="bentConnector3">
            <a:avLst>
              <a:gd name="adj1" fmla="val 2550000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1" y="3890772"/>
            <a:ext cx="1371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B6EE2B6-7C9E-47B8-8610-EAE3089B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511" y="3585973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E2F8D9BD-153D-406A-B3D7-B62B2182F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3720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80CA3067-9A2D-422E-91FC-AB989068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101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C8DF64B5-C0A2-4A29-9AEC-5BE7EBFC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500372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36" name="Text Box 20">
            <a:extLst>
              <a:ext uri="{FF2B5EF4-FFF2-40B4-BE49-F238E27FC236}">
                <a16:creationId xmlns:a16="http://schemas.microsoft.com/office/drawing/2014/main" id="{85E95618-5B42-495D-9914-239D52A3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4" y="5016151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29E30E8C-9659-4D45-BC42-FA9C256D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3738372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38" name="Text Box 22">
            <a:extLst>
              <a:ext uri="{FF2B5EF4-FFF2-40B4-BE49-F238E27FC236}">
                <a16:creationId xmlns:a16="http://schemas.microsoft.com/office/drawing/2014/main" id="{B6927DFB-B405-43FF-A3B9-3E8F5C65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4787551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F3A1524E-F11C-448B-8F5A-61582803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251" y="4271772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3533A7-D6A4-4DAB-A770-F84AECD0EBBE}"/>
              </a:ext>
            </a:extLst>
          </p:cNvPr>
          <p:cNvSpPr/>
          <p:nvPr/>
        </p:nvSpPr>
        <p:spPr>
          <a:xfrm rot="5400000">
            <a:off x="358472" y="2823972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8D6519-E15A-43AA-8977-5CB43160F115}"/>
              </a:ext>
            </a:extLst>
          </p:cNvPr>
          <p:cNvSpPr/>
          <p:nvPr/>
        </p:nvSpPr>
        <p:spPr>
          <a:xfrm rot="5400000">
            <a:off x="415622" y="35288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F6D5A76-2EF4-40EB-84B6-3F0BABC3AB60}"/>
              </a:ext>
            </a:extLst>
          </p:cNvPr>
          <p:cNvSpPr/>
          <p:nvPr/>
        </p:nvSpPr>
        <p:spPr>
          <a:xfrm rot="5400000">
            <a:off x="415622" y="41765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4CEFE9-31C9-408B-9884-24D9A7824379}"/>
              </a:ext>
            </a:extLst>
          </p:cNvPr>
          <p:cNvSpPr/>
          <p:nvPr/>
        </p:nvSpPr>
        <p:spPr>
          <a:xfrm rot="5400000">
            <a:off x="225122" y="5471922"/>
            <a:ext cx="102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D273AC-3556-4C3C-8AEC-8170C47B2D87}"/>
              </a:ext>
            </a:extLst>
          </p:cNvPr>
          <p:cNvSpPr/>
          <p:nvPr/>
        </p:nvSpPr>
        <p:spPr>
          <a:xfrm rot="5400000">
            <a:off x="739472" y="2900172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100011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002ACD-7960-40DB-98DD-70A9FB5B27FD}"/>
              </a:ext>
            </a:extLst>
          </p:cNvPr>
          <p:cNvSpPr/>
          <p:nvPr/>
        </p:nvSpPr>
        <p:spPr>
          <a:xfrm rot="5400000">
            <a:off x="796622" y="36050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10001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B0F8A2-4C5A-4B8B-B53D-30401D142D09}"/>
              </a:ext>
            </a:extLst>
          </p:cNvPr>
          <p:cNvSpPr/>
          <p:nvPr/>
        </p:nvSpPr>
        <p:spPr>
          <a:xfrm rot="5400000">
            <a:off x="796622" y="42527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01000</a:t>
            </a:r>
            <a:endParaRPr lang="en-SG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7" name="Left Bracket 126">
            <a:extLst>
              <a:ext uri="{FF2B5EF4-FFF2-40B4-BE49-F238E27FC236}">
                <a16:creationId xmlns:a16="http://schemas.microsoft.com/office/drawing/2014/main" id="{F658C2B5-7B6D-4562-8144-F8DFCB1DD3F6}"/>
              </a:ext>
            </a:extLst>
          </p:cNvPr>
          <p:cNvSpPr/>
          <p:nvPr/>
        </p:nvSpPr>
        <p:spPr>
          <a:xfrm>
            <a:off x="510872" y="2671572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4" y="5186931"/>
            <a:ext cx="33911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6CE78BF-E25E-44C2-ADAB-8BFD241966C7}"/>
              </a:ext>
            </a:extLst>
          </p:cNvPr>
          <p:cNvSpPr/>
          <p:nvPr/>
        </p:nvSpPr>
        <p:spPr>
          <a:xfrm>
            <a:off x="3808611" y="2151510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6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3561" y="1854010"/>
            <a:ext cx="2651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77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9234" y="1440870"/>
            <a:ext cx="576983" cy="1150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5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Content Placeholder 2"/>
          <p:cNvSpPr>
            <a:spLocks noGrp="1"/>
          </p:cNvSpPr>
          <p:nvPr>
            <p:ph idx="1"/>
          </p:nvPr>
        </p:nvSpPr>
        <p:spPr>
          <a:xfrm>
            <a:off x="457200" y="442533"/>
            <a:ext cx="8130746" cy="725678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Assume </a:t>
            </a:r>
            <a:r>
              <a:rPr lang="en-US" sz="2800" dirty="0">
                <a:latin typeface="Consolas" panose="020B0609020204030204" pitchFamily="49" charset="0"/>
              </a:rPr>
              <a:t>$16 !=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7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40901" y="3758271"/>
            <a:ext cx="1844070" cy="1275501"/>
            <a:chOff x="1240901" y="3758271"/>
            <a:chExt cx="1844070" cy="1275501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140" idx="0"/>
            </p:cNvCxnSpPr>
            <p:nvPr/>
          </p:nvCxnSpPr>
          <p:spPr>
            <a:xfrm>
              <a:off x="1240901" y="3758271"/>
              <a:ext cx="1300651" cy="57149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18" idx="2"/>
            </p:cNvCxnSpPr>
            <p:nvPr/>
          </p:nvCxnSpPr>
          <p:spPr>
            <a:xfrm flipV="1">
              <a:off x="1240901" y="4314260"/>
              <a:ext cx="520013" cy="91712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815420"/>
              <a:ext cx="543419" cy="127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43" name="Shape 39">
              <a:extLst>
                <a:ext uri="{FF2B5EF4-FFF2-40B4-BE49-F238E27FC236}">
                  <a16:creationId xmlns:a16="http://schemas.microsoft.com/office/drawing/2014/main" id="{6E30D5CD-6C66-4FC8-9B83-1B4470045210}"/>
                </a:ext>
              </a:extLst>
            </p:cNvPr>
            <p:cNvCxnSpPr/>
            <p:nvPr/>
          </p:nvCxnSpPr>
          <p:spPr>
            <a:xfrm rot="16200000" flipH="1">
              <a:off x="1708555" y="4379811"/>
              <a:ext cx="577176" cy="459426"/>
            </a:xfrm>
            <a:prstGeom prst="bentConnector3">
              <a:avLst>
                <a:gd name="adj1" fmla="val 100816"/>
              </a:avLst>
            </a:prstGeom>
            <a:ln>
              <a:headEnd type="oval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endCxn id="149" idx="0"/>
            </p:cNvCxnSpPr>
            <p:nvPr/>
          </p:nvCxnSpPr>
          <p:spPr>
            <a:xfrm flipV="1">
              <a:off x="2486176" y="4652771"/>
              <a:ext cx="112001" cy="38100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9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8177" y="4644834"/>
              <a:ext cx="477383" cy="793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237265" y="5490972"/>
            <a:ext cx="3693207" cy="762000"/>
            <a:chOff x="1237265" y="5490972"/>
            <a:chExt cx="3693207" cy="762000"/>
          </a:xfrm>
        </p:grpSpPr>
        <p:cxnSp>
          <p:nvCxnSpPr>
            <p:cNvPr id="151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/>
            <p:nvPr/>
          </p:nvCxnSpPr>
          <p:spPr>
            <a:xfrm flipV="1">
              <a:off x="4148861" y="5490972"/>
              <a:ext cx="781611" cy="723900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37265" y="6252972"/>
              <a:ext cx="2047106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28578308-0273-4711-896D-23F8845AD483}"/>
              </a:ext>
            </a:extLst>
          </p:cNvPr>
          <p:cNvSpPr/>
          <p:nvPr/>
        </p:nvSpPr>
        <p:spPr>
          <a:xfrm rot="5400000">
            <a:off x="91772" y="5605272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0000000000000100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3847C8-B259-4734-B9F8-CBA7DF64BC7E}"/>
              </a:ext>
            </a:extLst>
          </p:cNvPr>
          <p:cNvSpPr/>
          <p:nvPr/>
        </p:nvSpPr>
        <p:spPr>
          <a:xfrm>
            <a:off x="3005862" y="5948172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</p:cNvCxnSpPr>
          <p:nvPr/>
        </p:nvCxnSpPr>
        <p:spPr>
          <a:xfrm>
            <a:off x="6314045" y="4765630"/>
            <a:ext cx="4288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4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2272" y="5643372"/>
            <a:ext cx="457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55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2898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0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258" y="3564567"/>
            <a:ext cx="458780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$17</a:t>
            </a:r>
          </a:p>
        </p:txBody>
      </p:sp>
      <p:sp>
        <p:nvSpPr>
          <p:cNvPr id="161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944" y="4360209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$8</a:t>
            </a:r>
          </a:p>
        </p:txBody>
      </p:sp>
      <p:sp>
        <p:nvSpPr>
          <p:cNvPr id="164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062" y="3915749"/>
            <a:ext cx="69762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R[$17]</a:t>
            </a:r>
          </a:p>
        </p:txBody>
      </p:sp>
      <p:sp>
        <p:nvSpPr>
          <p:cNvPr id="165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4996" y="4907142"/>
            <a:ext cx="27603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66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5226" y="4466244"/>
            <a:ext cx="899605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R[$17]+4</a:t>
            </a:r>
          </a:p>
        </p:txBody>
      </p:sp>
      <p:sp>
        <p:nvSpPr>
          <p:cNvPr id="16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3223" y="5717769"/>
            <a:ext cx="115929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M[R[$17]+4]</a:t>
            </a:r>
          </a:p>
        </p:txBody>
      </p:sp>
      <p:sp>
        <p:nvSpPr>
          <p:cNvPr id="168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725" y="4827238"/>
            <a:ext cx="115929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M[R[$17]+4]</a:t>
            </a:r>
          </a:p>
        </p:txBody>
      </p:sp>
    </p:spTree>
    <p:extLst>
      <p:ext uri="{BB962C8B-B14F-4D97-AF65-F5344CB8AC3E}">
        <p14:creationId xmlns:p14="http://schemas.microsoft.com/office/powerpoint/2010/main" val="22815379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6" grpId="0" animBg="1"/>
      <p:bldP spid="176" grpId="0" animBg="1"/>
      <p:bldP spid="177" grpId="0" animBg="1"/>
      <p:bldP spid="147" grpId="0" animBg="1"/>
      <p:bldP spid="154" grpId="0" animBg="1"/>
      <p:bldP spid="160" grpId="0"/>
      <p:bldP spid="161" grpId="0"/>
      <p:bldP spid="164" grpId="0"/>
      <p:bldP spid="165" grpId="0"/>
      <p:bldP spid="166" grpId="0"/>
      <p:bldP spid="167" grpId="0"/>
      <p:bldP spid="16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66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>
              <a:spcBef>
                <a:spcPts val="600"/>
              </a:spcBef>
              <a:buSzPct val="100000"/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add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EE99D2-0627-4465-BBDD-81FC317CCE83}"/>
              </a:ext>
            </a:extLst>
          </p:cNvPr>
          <p:cNvSpPr/>
          <p:nvPr/>
        </p:nvSpPr>
        <p:spPr>
          <a:xfrm>
            <a:off x="526112" y="1241303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798A176A-276C-4A8D-B9D3-2BFA7122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6316" y="518617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2" y="389077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4" y="4881371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8EA9B3-2EC5-4EF5-A37D-D4B872EF81B5}"/>
              </a:ext>
            </a:extLst>
          </p:cNvPr>
          <p:cNvCxnSpPr>
            <a:endCxn id="29" idx="0"/>
          </p:cNvCxnSpPr>
          <p:nvPr/>
        </p:nvCxnSpPr>
        <p:spPr>
          <a:xfrm>
            <a:off x="1237258" y="3757423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2526C9-5094-4C10-AA59-BED76764425D}"/>
              </a:ext>
            </a:extLst>
          </p:cNvPr>
          <p:cNvCxnSpPr>
            <a:endCxn id="30" idx="0"/>
          </p:cNvCxnSpPr>
          <p:nvPr/>
        </p:nvCxnSpPr>
        <p:spPr>
          <a:xfrm flipV="1">
            <a:off x="1237258" y="4195572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50CA0A-C2DA-4F1B-9414-81249C72F899}"/>
              </a:ext>
            </a:extLst>
          </p:cNvPr>
          <p:cNvCxnSpPr/>
          <p:nvPr/>
        </p:nvCxnSpPr>
        <p:spPr>
          <a:xfrm>
            <a:off x="1262808" y="5124349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01" y="35097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8" name="Text Box 310">
            <a:extLst>
              <a:ext uri="{FF2B5EF4-FFF2-40B4-BE49-F238E27FC236}">
                <a16:creationId xmlns:a16="http://schemas.microsoft.com/office/drawing/2014/main" id="{87FF632D-F47E-40B7-B4AB-8CAC159245E9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1283880" y="407060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20" name="Rounded Rectangle 38">
            <a:extLst>
              <a:ext uri="{FF2B5EF4-FFF2-40B4-BE49-F238E27FC236}">
                <a16:creationId xmlns:a16="http://schemas.microsoft.com/office/drawing/2014/main" id="{88241CF7-B3A2-43FC-9981-6CC95B185793}"/>
              </a:ext>
            </a:extLst>
          </p:cNvPr>
          <p:cNvSpPr/>
          <p:nvPr/>
        </p:nvSpPr>
        <p:spPr>
          <a:xfrm>
            <a:off x="2227800" y="4576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" name="Shape 39">
            <a:extLst>
              <a:ext uri="{FF2B5EF4-FFF2-40B4-BE49-F238E27FC236}">
                <a16:creationId xmlns:a16="http://schemas.microsoft.com/office/drawing/2014/main" id="{6E30D5CD-6C66-4FC8-9B83-1B4470045210}"/>
              </a:ext>
            </a:extLst>
          </p:cNvPr>
          <p:cNvCxnSpPr>
            <a:stCxn id="18" idx="2"/>
          </p:cNvCxnSpPr>
          <p:nvPr/>
        </p:nvCxnSpPr>
        <p:spPr>
          <a:xfrm rot="16200000" flipH="1">
            <a:off x="1702039" y="4373135"/>
            <a:ext cx="577176" cy="459426"/>
          </a:xfrm>
          <a:prstGeom prst="bentConnector3">
            <a:avLst>
              <a:gd name="adj1" fmla="val 100816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22A239-C940-4CC7-97C4-21820A65ADB5}"/>
              </a:ext>
            </a:extLst>
          </p:cNvPr>
          <p:cNvCxnSpPr>
            <a:stCxn id="20" idx="3"/>
            <a:endCxn id="31" idx="0"/>
          </p:cNvCxnSpPr>
          <p:nvPr/>
        </p:nvCxnSpPr>
        <p:spPr>
          <a:xfrm flipV="1">
            <a:off x="2491943" y="4652771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3">
            <a:extLst>
              <a:ext uri="{FF2B5EF4-FFF2-40B4-BE49-F238E27FC236}">
                <a16:creationId xmlns:a16="http://schemas.microsoft.com/office/drawing/2014/main" id="{6677C6A8-A7AA-45DA-A231-10066858EED5}"/>
              </a:ext>
            </a:extLst>
          </p:cNvPr>
          <p:cNvCxnSpPr>
            <a:stCxn id="47" idx="6"/>
          </p:cNvCxnSpPr>
          <p:nvPr/>
        </p:nvCxnSpPr>
        <p:spPr>
          <a:xfrm flipV="1">
            <a:off x="4148861" y="5490972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24">
            <a:extLst>
              <a:ext uri="{FF2B5EF4-FFF2-40B4-BE49-F238E27FC236}">
                <a16:creationId xmlns:a16="http://schemas.microsoft.com/office/drawing/2014/main" id="{9DA18485-F6C6-45A1-B31A-A1F45D79F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450" y="6024372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26" name="Rounded Rectangle 45">
            <a:extLst>
              <a:ext uri="{FF2B5EF4-FFF2-40B4-BE49-F238E27FC236}">
                <a16:creationId xmlns:a16="http://schemas.microsoft.com/office/drawing/2014/main" id="{FDCC33ED-34BD-4839-9008-EF763588EBD2}"/>
              </a:ext>
            </a:extLst>
          </p:cNvPr>
          <p:cNvSpPr/>
          <p:nvPr/>
        </p:nvSpPr>
        <p:spPr>
          <a:xfrm>
            <a:off x="4936812" y="47289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1237265" y="6252972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5" y="5186172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067C24A3-AB93-483C-8256-6DF19CC05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3814572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85FA6F32-F1DE-453C-8DDB-30AD842B0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4195572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AAAA3AEC-3AB2-4BDB-8B02-CAB515B6CD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3944" y="4644834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3E6BCC00-E873-4202-A61A-7B02D6EEF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3741547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A98FB157-78F7-4451-A574-32698A84A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125722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AE65C159-6FB1-41F7-9E78-69C1E4F96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559110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F2541F37-F113-471C-ABA4-FE0C6380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847" y="358597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242A6DAD-043A-4934-BF7E-F7D3A684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39860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78369993-3842-4F60-92E0-3C9A5D31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44432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F5E4F2CB-735D-49B6-899E-0F0158065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295" y="5436997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A9FE80A9-40CE-483F-8B7F-294439EE6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2" y="3701861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4C8420A0-2EC7-42AB-81B6-4EBC414DE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2071" y="40431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34">
            <a:extLst>
              <a:ext uri="{FF2B5EF4-FFF2-40B4-BE49-F238E27FC236}">
                <a16:creationId xmlns:a16="http://schemas.microsoft.com/office/drawing/2014/main" id="{9679FEAB-1FAA-4231-B497-D92C05564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0071" y="4957572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35">
            <a:extLst>
              <a:ext uri="{FF2B5EF4-FFF2-40B4-BE49-F238E27FC236}">
                <a16:creationId xmlns:a16="http://schemas.microsoft.com/office/drawing/2014/main" id="{151F2AD3-7E70-4735-A25B-E4EFBD600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662297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" name="Line 36">
            <a:extLst>
              <a:ext uri="{FF2B5EF4-FFF2-40B4-BE49-F238E27FC236}">
                <a16:creationId xmlns:a16="http://schemas.microsoft.com/office/drawing/2014/main" id="{55377F68-B118-45E7-B8AC-CEFD32CC1A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470210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37">
            <a:extLst>
              <a:ext uri="{FF2B5EF4-FFF2-40B4-BE49-F238E27FC236}">
                <a16:creationId xmlns:a16="http://schemas.microsoft.com/office/drawing/2014/main" id="{7D5BC88A-8E21-4D61-AA7F-B271E0EE7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1" y="4240022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Line 38">
            <a:extLst>
              <a:ext uri="{FF2B5EF4-FFF2-40B4-BE49-F238E27FC236}">
                <a16:creationId xmlns:a16="http://schemas.microsoft.com/office/drawing/2014/main" id="{74AB081D-B4B7-43E8-88BC-78CFC6785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071" y="3701860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" name="Line 41">
            <a:extLst>
              <a:ext uri="{FF2B5EF4-FFF2-40B4-BE49-F238E27FC236}">
                <a16:creationId xmlns:a16="http://schemas.microsoft.com/office/drawing/2014/main" id="{441F9793-F93B-4025-B968-13AC37147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9334" y="3585972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56" name="Text Box 44">
            <a:extLst>
              <a:ext uri="{FF2B5EF4-FFF2-40B4-BE49-F238E27FC236}">
                <a16:creationId xmlns:a16="http://schemas.microsoft.com/office/drawing/2014/main" id="{184C5DEE-F0E5-4625-A1C3-18C24BF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246" y="4558409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57" name="Text Box 45">
            <a:extLst>
              <a:ext uri="{FF2B5EF4-FFF2-40B4-BE49-F238E27FC236}">
                <a16:creationId xmlns:a16="http://schemas.microsoft.com/office/drawing/2014/main" id="{2C93280C-9B8B-4677-ABB8-FDDF4C8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2" y="4271772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58" name="Text Box 46">
            <a:extLst>
              <a:ext uri="{FF2B5EF4-FFF2-40B4-BE49-F238E27FC236}">
                <a16:creationId xmlns:a16="http://schemas.microsoft.com/office/drawing/2014/main" id="{78EBACD2-C39E-4053-9630-88E270C70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420" y="3308973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59" name="Line 47">
            <a:extLst>
              <a:ext uri="{FF2B5EF4-FFF2-40B4-BE49-F238E27FC236}">
                <a16:creationId xmlns:a16="http://schemas.microsoft.com/office/drawing/2014/main" id="{43C413D6-ACD2-463B-86E2-7A77A3F48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446" y="3741547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0" name="Text Box 48">
            <a:extLst>
              <a:ext uri="{FF2B5EF4-FFF2-40B4-BE49-F238E27FC236}">
                <a16:creationId xmlns:a16="http://schemas.microsoft.com/office/drawing/2014/main" id="{820F0684-61E2-4707-907A-068C63E7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1" y="3522472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ACEC6F76-4BA5-4470-A2A1-DB4AED2B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969" y="4491906"/>
            <a:ext cx="1175657" cy="152400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2272" y="5643372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55">
            <a:extLst>
              <a:ext uri="{FF2B5EF4-FFF2-40B4-BE49-F238E27FC236}">
                <a16:creationId xmlns:a16="http://schemas.microsoft.com/office/drawing/2014/main" id="{CBB6616D-1A6B-4C55-998C-D039F40E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124" y="4957572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64" name="Text Box 56">
            <a:extLst>
              <a:ext uri="{FF2B5EF4-FFF2-40B4-BE49-F238E27FC236}">
                <a16:creationId xmlns:a16="http://schemas.microsoft.com/office/drawing/2014/main" id="{FF8BF95B-F833-4BC5-82A5-997C966A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969" y="4642719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65" name="Text Box 57">
            <a:extLst>
              <a:ext uri="{FF2B5EF4-FFF2-40B4-BE49-F238E27FC236}">
                <a16:creationId xmlns:a16="http://schemas.microsoft.com/office/drawing/2014/main" id="{56CD3ECB-2F41-4EB5-8EA4-73AD36C5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6363" y="5398897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66" name="Text Box 59">
            <a:extLst>
              <a:ext uri="{FF2B5EF4-FFF2-40B4-BE49-F238E27FC236}">
                <a16:creationId xmlns:a16="http://schemas.microsoft.com/office/drawing/2014/main" id="{7F14F5BC-03DE-4936-83EF-EA380150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072" y="5627497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67" name="Line 61">
            <a:extLst>
              <a:ext uri="{FF2B5EF4-FFF2-40B4-BE49-F238E27FC236}">
                <a16:creationId xmlns:a16="http://schemas.microsoft.com/office/drawing/2014/main" id="{5239DE6C-78E4-4262-A3D7-814816225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7178" y="4263305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Text Box 63">
            <a:extLst>
              <a:ext uri="{FF2B5EF4-FFF2-40B4-BE49-F238E27FC236}">
                <a16:creationId xmlns:a16="http://schemas.microsoft.com/office/drawing/2014/main" id="{FB390582-7605-43CF-9319-AA5FAB56D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813" y="3994827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69" name="Elbow Connector 92">
            <a:extLst>
              <a:ext uri="{FF2B5EF4-FFF2-40B4-BE49-F238E27FC236}">
                <a16:creationId xmlns:a16="http://schemas.microsoft.com/office/drawing/2014/main" id="{549C3B18-E459-4DDE-A70A-899494435B68}"/>
              </a:ext>
            </a:extLst>
          </p:cNvPr>
          <p:cNvCxnSpPr/>
          <p:nvPr/>
        </p:nvCxnSpPr>
        <p:spPr>
          <a:xfrm>
            <a:off x="4701872" y="4881372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302071" y="4764956"/>
            <a:ext cx="42889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22">
            <a:extLst>
              <a:ext uri="{FF2B5EF4-FFF2-40B4-BE49-F238E27FC236}">
                <a16:creationId xmlns:a16="http://schemas.microsoft.com/office/drawing/2014/main" id="{7109E9A9-3A43-48BB-BAA7-2DC0876DD381}"/>
              </a:ext>
            </a:extLst>
          </p:cNvPr>
          <p:cNvCxnSpPr/>
          <p:nvPr/>
        </p:nvCxnSpPr>
        <p:spPr>
          <a:xfrm>
            <a:off x="6454472" y="4771307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072" y="2442972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0" name="Rectangle 152">
            <a:extLst>
              <a:ext uri="{FF2B5EF4-FFF2-40B4-BE49-F238E27FC236}">
                <a16:creationId xmlns:a16="http://schemas.microsoft.com/office/drawing/2014/main" id="{BB47381E-ADFF-4BD4-8D2E-522ACA18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909" y="1299972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91" name="Line 155">
            <a:extLst>
              <a:ext uri="{FF2B5EF4-FFF2-40B4-BE49-F238E27FC236}">
                <a16:creationId xmlns:a16="http://schemas.microsoft.com/office/drawing/2014/main" id="{39FF5453-7BAF-4A43-B63F-2E37C562C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365060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2" name="Line 156">
            <a:extLst>
              <a:ext uri="{FF2B5EF4-FFF2-40B4-BE49-F238E27FC236}">
                <a16:creationId xmlns:a16="http://schemas.microsoft.com/office/drawing/2014/main" id="{5B3C861E-6674-4FFB-967B-488FBD3B8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8872" y="15412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3" name="Line 157">
            <a:extLst>
              <a:ext uri="{FF2B5EF4-FFF2-40B4-BE49-F238E27FC236}">
                <a16:creationId xmlns:a16="http://schemas.microsoft.com/office/drawing/2014/main" id="{D4EF0A34-F8E6-4785-A705-CA4D64B9C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8959" y="1846072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4" name="Line 158">
            <a:extLst>
              <a:ext uri="{FF2B5EF4-FFF2-40B4-BE49-F238E27FC236}">
                <a16:creationId xmlns:a16="http://schemas.microsoft.com/office/drawing/2014/main" id="{0C8E82A6-C3D7-4FC9-A7FF-03A6A1C8D5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76669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5" name="Line 159">
            <a:extLst>
              <a:ext uri="{FF2B5EF4-FFF2-40B4-BE49-F238E27FC236}">
                <a16:creationId xmlns:a16="http://schemas.microsoft.com/office/drawing/2014/main" id="{B3B8D9A2-A0EC-4C11-A242-FECCCFE86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685735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6" name="Line 160">
            <a:extLst>
              <a:ext uri="{FF2B5EF4-FFF2-40B4-BE49-F238E27FC236}">
                <a16:creationId xmlns:a16="http://schemas.microsoft.com/office/drawing/2014/main" id="{9B68C7B3-0D63-417C-A9EF-10CAFD981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590485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7" name="Line 161">
            <a:extLst>
              <a:ext uri="{FF2B5EF4-FFF2-40B4-BE49-F238E27FC236}">
                <a16:creationId xmlns:a16="http://schemas.microsoft.com/office/drawing/2014/main" id="{339E8EA5-590E-48AA-8599-3D15CCD770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365060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8" name="Text Box 162">
            <a:extLst>
              <a:ext uri="{FF2B5EF4-FFF2-40B4-BE49-F238E27FC236}">
                <a16:creationId xmlns:a16="http://schemas.microsoft.com/office/drawing/2014/main" id="{D57B2851-7AEC-4439-A633-25064AEC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659" y="1528572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99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434" y="1854010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0" name="Text Box 167">
            <a:extLst>
              <a:ext uri="{FF2B5EF4-FFF2-40B4-BE49-F238E27FC236}">
                <a16:creationId xmlns:a16="http://schemas.microsoft.com/office/drawing/2014/main" id="{CF66DE7A-DAB4-42F2-A662-6CA4719A4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297" y="1708773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01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107" y="1440870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02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4549472" y="1680972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03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214372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6" name="Line 176">
            <a:extLst>
              <a:ext uri="{FF2B5EF4-FFF2-40B4-BE49-F238E27FC236}">
                <a16:creationId xmlns:a16="http://schemas.microsoft.com/office/drawing/2014/main" id="{5BAEAA2B-11BA-40CF-A370-35437FBE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1909572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7" name="Line 177">
            <a:extLst>
              <a:ext uri="{FF2B5EF4-FFF2-40B4-BE49-F238E27FC236}">
                <a16:creationId xmlns:a16="http://schemas.microsoft.com/office/drawing/2014/main" id="{42DB8C86-76A8-41C0-A00C-F6AC735C9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4972" y="20857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8" name="Line 178">
            <a:extLst>
              <a:ext uri="{FF2B5EF4-FFF2-40B4-BE49-F238E27FC236}">
                <a16:creationId xmlns:a16="http://schemas.microsoft.com/office/drawing/2014/main" id="{6D90862B-B9C3-444B-98A1-FB5A24992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3472" y="2390584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9" name="Line 179">
            <a:extLst>
              <a:ext uri="{FF2B5EF4-FFF2-40B4-BE49-F238E27FC236}">
                <a16:creationId xmlns:a16="http://schemas.microsoft.com/office/drawing/2014/main" id="{F200A1B4-D23A-465E-B7DA-513AA2FB3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311209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0" name="Line 180">
            <a:extLst>
              <a:ext uri="{FF2B5EF4-FFF2-40B4-BE49-F238E27FC236}">
                <a16:creationId xmlns:a16="http://schemas.microsoft.com/office/drawing/2014/main" id="{8762A6D0-1839-4BE4-BE05-2E30AB763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230247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1" name="Line 181">
            <a:extLst>
              <a:ext uri="{FF2B5EF4-FFF2-40B4-BE49-F238E27FC236}">
                <a16:creationId xmlns:a16="http://schemas.microsoft.com/office/drawing/2014/main" id="{B4D35242-3AEF-42F7-BB91-357455752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2134997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2" name="Line 182">
            <a:extLst>
              <a:ext uri="{FF2B5EF4-FFF2-40B4-BE49-F238E27FC236}">
                <a16:creationId xmlns:a16="http://schemas.microsoft.com/office/drawing/2014/main" id="{6E6288A9-C6B0-4A69-B6BD-CADF3A219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1909572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3" name="Text Box 183">
            <a:extLst>
              <a:ext uri="{FF2B5EF4-FFF2-40B4-BE49-F238E27FC236}">
                <a16:creationId xmlns:a16="http://schemas.microsoft.com/office/drawing/2014/main" id="{9CCB2BF9-BDBB-4111-B4A7-323E61410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034" y="2076259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114" name="Rounded Rectangle 102">
            <a:extLst>
              <a:ext uri="{FF2B5EF4-FFF2-40B4-BE49-F238E27FC236}">
                <a16:creationId xmlns:a16="http://schemas.microsoft.com/office/drawing/2014/main" id="{4FE57BB6-7CE3-4A9D-B8F4-E30011C1E6A0}"/>
              </a:ext>
            </a:extLst>
          </p:cNvPr>
          <p:cNvSpPr/>
          <p:nvPr/>
        </p:nvSpPr>
        <p:spPr>
          <a:xfrm>
            <a:off x="7064072" y="1528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5" name="Text Box 319">
            <a:extLst>
              <a:ext uri="{FF2B5EF4-FFF2-40B4-BE49-F238E27FC236}">
                <a16:creationId xmlns:a16="http://schemas.microsoft.com/office/drawing/2014/main" id="{6E1E6FEA-4C82-46DF-AD88-AFB482FF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161" y="2671572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16" name="Line 16">
            <a:extLst>
              <a:ext uri="{FF2B5EF4-FFF2-40B4-BE49-F238E27FC236}">
                <a16:creationId xmlns:a16="http://schemas.microsoft.com/office/drawing/2014/main" id="{55E94B85-6D22-435A-AFEC-CA82A4CEE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143" y="2442972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17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472D344-E34A-4AAC-B9FF-5C63AD10AF86}"/>
              </a:ext>
            </a:extLst>
          </p:cNvPr>
          <p:cNvCxnSpPr/>
          <p:nvPr/>
        </p:nvCxnSpPr>
        <p:spPr>
          <a:xfrm flipV="1">
            <a:off x="4549472" y="2671572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55">
            <a:extLst>
              <a:ext uri="{FF2B5EF4-FFF2-40B4-BE49-F238E27FC236}">
                <a16:creationId xmlns:a16="http://schemas.microsoft.com/office/drawing/2014/main" id="{1C0E4219-B7D3-483D-BC49-D2FAB0E6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99" y="1260355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121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2073" y="4195571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Text Box 49">
            <a:extLst>
              <a:ext uri="{FF2B5EF4-FFF2-40B4-BE49-F238E27FC236}">
                <a16:creationId xmlns:a16="http://schemas.microsoft.com/office/drawing/2014/main" id="{A6C68BE8-9E82-443A-9255-19390B44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984" y="4025709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123" name="Text Box 56">
            <a:extLst>
              <a:ext uri="{FF2B5EF4-FFF2-40B4-BE49-F238E27FC236}">
                <a16:creationId xmlns:a16="http://schemas.microsoft.com/office/drawing/2014/main" id="{47341089-D752-4061-80C5-E33F8E0F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717" y="2290572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124" name="Straight Arrow Connector 136">
            <a:extLst>
              <a:ext uri="{FF2B5EF4-FFF2-40B4-BE49-F238E27FC236}">
                <a16:creationId xmlns:a16="http://schemas.microsoft.com/office/drawing/2014/main" id="{1603E52D-F608-4B7F-8459-D33D90668868}"/>
              </a:ext>
            </a:extLst>
          </p:cNvPr>
          <p:cNvCxnSpPr>
            <a:cxnSpLocks/>
          </p:cNvCxnSpPr>
          <p:nvPr/>
        </p:nvCxnSpPr>
        <p:spPr>
          <a:xfrm rot="5400000">
            <a:off x="1613391" y="1513490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25" name="Text Box 56">
            <a:extLst>
              <a:ext uri="{FF2B5EF4-FFF2-40B4-BE49-F238E27FC236}">
                <a16:creationId xmlns:a16="http://schemas.microsoft.com/office/drawing/2014/main" id="{BADC2C51-495F-4774-8E7B-BCB0B3CE5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20" y="1819004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126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9171" y="1942115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8" name="Text Box 319">
            <a:extLst>
              <a:ext uri="{FF2B5EF4-FFF2-40B4-BE49-F238E27FC236}">
                <a16:creationId xmlns:a16="http://schemas.microsoft.com/office/drawing/2014/main" id="{0F586651-9B60-43A9-9866-57270AF4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441" y="5567172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C46B9607-A3CF-40C0-A8FC-51F71F886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672" y="5490972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Line 60">
            <a:extLst>
              <a:ext uri="{FF2B5EF4-FFF2-40B4-BE49-F238E27FC236}">
                <a16:creationId xmlns:a16="http://schemas.microsoft.com/office/drawing/2014/main" id="{DAA80261-FB0C-4D35-9C80-277E1032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8872" y="6015906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" name="Text Box 62">
            <a:extLst>
              <a:ext uri="{FF2B5EF4-FFF2-40B4-BE49-F238E27FC236}">
                <a16:creationId xmlns:a16="http://schemas.microsoft.com/office/drawing/2014/main" id="{942439A3-E10E-4DE9-936F-91AD9E2C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472" y="6252972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2" name="Text Box 319">
            <a:extLst>
              <a:ext uri="{FF2B5EF4-FFF2-40B4-BE49-F238E27FC236}">
                <a16:creationId xmlns:a16="http://schemas.microsoft.com/office/drawing/2014/main" id="{4CAF7716-5999-40A5-B6D4-4E46B95D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647" y="4375773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3" name="Line 16">
            <a:extLst>
              <a:ext uri="{FF2B5EF4-FFF2-40B4-BE49-F238E27FC236}">
                <a16:creationId xmlns:a16="http://schemas.microsoft.com/office/drawing/2014/main" id="{0FD65F83-06FB-498D-A346-9D401A8E7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872" y="4576572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5" name="Text Box 319">
            <a:extLst>
              <a:ext uri="{FF2B5EF4-FFF2-40B4-BE49-F238E27FC236}">
                <a16:creationId xmlns:a16="http://schemas.microsoft.com/office/drawing/2014/main" id="{DC681D0E-EF66-4CD3-97D1-FD0AA5D0C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1110" y="4966948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6" name="Line 16">
            <a:extLst>
              <a:ext uri="{FF2B5EF4-FFF2-40B4-BE49-F238E27FC236}">
                <a16:creationId xmlns:a16="http://schemas.microsoft.com/office/drawing/2014/main" id="{AF34729E-D78C-4DAC-86E4-4682DCFFB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4620" y="5246554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Rounded Rectangle 125">
            <a:extLst>
              <a:ext uri="{FF2B5EF4-FFF2-40B4-BE49-F238E27FC236}">
                <a16:creationId xmlns:a16="http://schemas.microsoft.com/office/drawing/2014/main" id="{3EBC4193-D2E0-4FAC-ACAD-214BCF37E84D}"/>
              </a:ext>
            </a:extLst>
          </p:cNvPr>
          <p:cNvSpPr/>
          <p:nvPr/>
        </p:nvSpPr>
        <p:spPr>
          <a:xfrm>
            <a:off x="8359472" y="54147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999" y="1942115"/>
            <a:ext cx="12700" cy="2524839"/>
          </a:xfrm>
          <a:prstGeom prst="bentConnector3">
            <a:avLst>
              <a:gd name="adj1" fmla="val 2550000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1" y="3890772"/>
            <a:ext cx="1371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B6EE2B6-7C9E-47B8-8610-EAE3089B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511" y="3585973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E2F8D9BD-153D-406A-B3D7-B62B2182F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3720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80CA3067-9A2D-422E-91FC-AB989068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101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C8DF64B5-C0A2-4A29-9AEC-5BE7EBFC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500372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36" name="Text Box 20">
            <a:extLst>
              <a:ext uri="{FF2B5EF4-FFF2-40B4-BE49-F238E27FC236}">
                <a16:creationId xmlns:a16="http://schemas.microsoft.com/office/drawing/2014/main" id="{85E95618-5B42-495D-9914-239D52A3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4" y="5016151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29E30E8C-9659-4D45-BC42-FA9C256D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3738372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38" name="Text Box 22">
            <a:extLst>
              <a:ext uri="{FF2B5EF4-FFF2-40B4-BE49-F238E27FC236}">
                <a16:creationId xmlns:a16="http://schemas.microsoft.com/office/drawing/2014/main" id="{B6927DFB-B405-43FF-A3B9-3E8F5C65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4787551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F3A1524E-F11C-448B-8F5A-61582803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251" y="4271772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127" name="Left Bracket 126">
            <a:extLst>
              <a:ext uri="{FF2B5EF4-FFF2-40B4-BE49-F238E27FC236}">
                <a16:creationId xmlns:a16="http://schemas.microsoft.com/office/drawing/2014/main" id="{F658C2B5-7B6D-4562-8144-F8DFCB1DD3F6}"/>
              </a:ext>
            </a:extLst>
          </p:cNvPr>
          <p:cNvSpPr/>
          <p:nvPr/>
        </p:nvSpPr>
        <p:spPr>
          <a:xfrm>
            <a:off x="510872" y="2671572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4" y="5186931"/>
            <a:ext cx="33911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6CE78BF-E25E-44C2-ADAB-8BFD241966C7}"/>
              </a:ext>
            </a:extLst>
          </p:cNvPr>
          <p:cNvSpPr/>
          <p:nvPr/>
        </p:nvSpPr>
        <p:spPr>
          <a:xfrm>
            <a:off x="3808611" y="2151510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6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3561" y="1854010"/>
            <a:ext cx="2651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77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9234" y="1440870"/>
            <a:ext cx="576983" cy="1150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5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Content Placeholder 2"/>
          <p:cNvSpPr>
            <a:spLocks noGrp="1"/>
          </p:cNvSpPr>
          <p:nvPr>
            <p:ph idx="1"/>
          </p:nvPr>
        </p:nvSpPr>
        <p:spPr>
          <a:xfrm>
            <a:off x="457200" y="442533"/>
            <a:ext cx="8130746" cy="725678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Assume </a:t>
            </a:r>
            <a:r>
              <a:rPr lang="en-US" sz="2800" dirty="0">
                <a:latin typeface="Consolas" panose="020B0609020204030204" pitchFamily="49" charset="0"/>
              </a:rPr>
              <a:t>$16 !=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7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3847C8-B259-4734-B9F8-CBA7DF64BC7E}"/>
              </a:ext>
            </a:extLst>
          </p:cNvPr>
          <p:cNvSpPr/>
          <p:nvPr/>
        </p:nvSpPr>
        <p:spPr>
          <a:xfrm>
            <a:off x="3005862" y="5948172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155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2898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86" name="Group 91">
            <a:extLst>
              <a:ext uri="{FF2B5EF4-FFF2-40B4-BE49-F238E27FC236}">
                <a16:creationId xmlns:a16="http://schemas.microsoft.com/office/drawing/2014/main" id="{FDD13120-9D1C-4830-8060-3203EB1CC90B}"/>
              </a:ext>
            </a:extLst>
          </p:cNvPr>
          <p:cNvGrpSpPr/>
          <p:nvPr/>
        </p:nvGrpSpPr>
        <p:grpSpPr>
          <a:xfrm rot="5400000">
            <a:off x="-1317928" y="4499232"/>
            <a:ext cx="4114800" cy="457200"/>
            <a:chOff x="457200" y="3429000"/>
            <a:chExt cx="8229600" cy="457200"/>
          </a:xfrm>
          <a:noFill/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DB3533A7-D6A4-4DAB-A770-F84AECD0EBBE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31:26</a:t>
              </a:r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E8D6519-E15A-43AA-8977-5CB43160F115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25:21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F6D5A76-2EF4-40EB-84B6-3F0BABC3AB60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20:16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0D207BB-5ADB-49BD-8EAE-2DE496E383C9}"/>
                </a:ext>
              </a:extLst>
            </p:cNvPr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rd</a:t>
              </a:r>
            </a:p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15:11</a:t>
              </a:r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4F4CEFE9-31C9-408B-9884-24D9A7824379}"/>
                </a:ext>
              </a:extLst>
            </p:cNvPr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shamt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10:6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419B3406-94E1-4037-8AFE-844B5EF04AC4}"/>
                </a:ext>
              </a:extLst>
            </p:cNvPr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funct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4" name="Group 109">
            <a:extLst>
              <a:ext uri="{FF2B5EF4-FFF2-40B4-BE49-F238E27FC236}">
                <a16:creationId xmlns:a16="http://schemas.microsoft.com/office/drawing/2014/main" id="{2139F562-8A65-45B2-A72C-B1C0E15B010C}"/>
              </a:ext>
            </a:extLst>
          </p:cNvPr>
          <p:cNvGrpSpPr/>
          <p:nvPr/>
        </p:nvGrpSpPr>
        <p:grpSpPr>
          <a:xfrm rot="5400000">
            <a:off x="-936928" y="4575432"/>
            <a:ext cx="4114800" cy="304800"/>
            <a:chOff x="457200" y="3429000"/>
            <a:chExt cx="8229600" cy="4572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6D273AC-3556-4C3C-8AEC-8170C47B2D87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53002ACD-7960-40DB-98DD-70A9FB5B27FD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94B0F8A2-4C5A-4B8B-B53D-30401D142D09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5464BB4-01E5-4240-AD84-CCB96594EF52}"/>
                </a:ext>
              </a:extLst>
            </p:cNvPr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EB1B91B-8954-46E6-BEA2-993DD8A9EF2E}"/>
                </a:ext>
              </a:extLst>
            </p:cNvPr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8578308-0273-4711-896D-23F8845AD483}"/>
                </a:ext>
              </a:extLst>
            </p:cNvPr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100000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40901" y="3758271"/>
            <a:ext cx="1844070" cy="1371174"/>
            <a:chOff x="1240901" y="3758271"/>
            <a:chExt cx="1844070" cy="1371174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209" idx="0"/>
            </p:cNvCxnSpPr>
            <p:nvPr/>
          </p:nvCxnSpPr>
          <p:spPr>
            <a:xfrm>
              <a:off x="1240901" y="3758271"/>
              <a:ext cx="1300651" cy="57149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210" idx="0"/>
            </p:cNvCxnSpPr>
            <p:nvPr/>
          </p:nvCxnSpPr>
          <p:spPr>
            <a:xfrm flipV="1">
              <a:off x="1240901" y="4196420"/>
              <a:ext cx="1300651" cy="20955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09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815420"/>
              <a:ext cx="543419" cy="127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10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4196420"/>
              <a:ext cx="543419" cy="1587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endCxn id="217" idx="0"/>
            </p:cNvCxnSpPr>
            <p:nvPr/>
          </p:nvCxnSpPr>
          <p:spPr>
            <a:xfrm flipV="1">
              <a:off x="2486176" y="4652771"/>
              <a:ext cx="112001" cy="38100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7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8177" y="4644834"/>
              <a:ext cx="477383" cy="793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950CA0A-C2DA-4F1B-9414-81249C72F899}"/>
                </a:ext>
              </a:extLst>
            </p:cNvPr>
            <p:cNvCxnSpPr/>
            <p:nvPr/>
          </p:nvCxnSpPr>
          <p:spPr>
            <a:xfrm>
              <a:off x="1262808" y="5129445"/>
              <a:ext cx="957532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20" name="Text Box 324">
            <a:extLst>
              <a:ext uri="{FF2B5EF4-FFF2-40B4-BE49-F238E27FC236}">
                <a16:creationId xmlns:a16="http://schemas.microsoft.com/office/drawing/2014/main" id="{0A28AF33-6516-4990-9155-E1FEDAD7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872" y="51099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221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3" y="4881371"/>
            <a:ext cx="73022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6302071" y="4764956"/>
            <a:ext cx="2056416" cy="1411815"/>
            <a:chOff x="6302071" y="4764956"/>
            <a:chExt cx="2056416" cy="141181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302071" y="4764956"/>
              <a:ext cx="152401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2" name="Elbow Connector 122">
              <a:extLst>
                <a:ext uri="{FF2B5EF4-FFF2-40B4-BE49-F238E27FC236}">
                  <a16:creationId xmlns:a16="http://schemas.microsoft.com/office/drawing/2014/main" id="{7109E9A9-3A43-48BB-BAA7-2DC0876DD381}"/>
                </a:ext>
              </a:extLst>
            </p:cNvPr>
            <p:cNvCxnSpPr/>
            <p:nvPr/>
          </p:nvCxnSpPr>
          <p:spPr>
            <a:xfrm>
              <a:off x="6453487" y="4771306"/>
              <a:ext cx="1905000" cy="1405465"/>
            </a:xfrm>
            <a:prstGeom prst="bentConnector3">
              <a:avLst>
                <a:gd name="adj1" fmla="val -222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oval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23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944" y="3564567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$8</a:t>
            </a:r>
          </a:p>
        </p:txBody>
      </p:sp>
      <p:sp>
        <p:nvSpPr>
          <p:cNvPr id="224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258" y="3964432"/>
            <a:ext cx="458780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$16</a:t>
            </a:r>
          </a:p>
        </p:txBody>
      </p:sp>
      <p:sp>
        <p:nvSpPr>
          <p:cNvPr id="225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944" y="4351515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$8</a:t>
            </a:r>
          </a:p>
        </p:txBody>
      </p:sp>
      <p:sp>
        <p:nvSpPr>
          <p:cNvPr id="226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062" y="3915749"/>
            <a:ext cx="69762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R[$18]</a:t>
            </a:r>
          </a:p>
        </p:txBody>
      </p:sp>
      <p:sp>
        <p:nvSpPr>
          <p:cNvPr id="22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920" y="4907142"/>
            <a:ext cx="69762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R[$16]</a:t>
            </a:r>
          </a:p>
        </p:txBody>
      </p:sp>
      <p:sp>
        <p:nvSpPr>
          <p:cNvPr id="229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6074" y="4843271"/>
            <a:ext cx="1321196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R[$18]+R[$16]</a:t>
            </a:r>
          </a:p>
        </p:txBody>
      </p:sp>
    </p:spTree>
    <p:extLst>
      <p:ext uri="{BB962C8B-B14F-4D97-AF65-F5344CB8AC3E}">
        <p14:creationId xmlns:p14="http://schemas.microsoft.com/office/powerpoint/2010/main" val="10209373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6" grpId="0" animBg="1"/>
      <p:bldP spid="176" grpId="0" animBg="1"/>
      <p:bldP spid="177" grpId="0" animBg="1"/>
      <p:bldP spid="147" grpId="0" animBg="1"/>
      <p:bldP spid="221" grpId="0" animBg="1"/>
      <p:bldP spid="223" grpId="0"/>
      <p:bldP spid="224" grpId="0"/>
      <p:bldP spid="225" grpId="0"/>
      <p:bldP spid="226" grpId="0"/>
      <p:bldP spid="227" grpId="0"/>
      <p:bldP spid="22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67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EE99D2-0627-4465-BBDD-81FC317CCE83}"/>
              </a:ext>
            </a:extLst>
          </p:cNvPr>
          <p:cNvSpPr/>
          <p:nvPr/>
        </p:nvSpPr>
        <p:spPr>
          <a:xfrm>
            <a:off x="526112" y="1241303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798A176A-276C-4A8D-B9D3-2BFA7122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6316" y="518617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2" y="389077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4" y="4881371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8EA9B3-2EC5-4EF5-A37D-D4B872EF81B5}"/>
              </a:ext>
            </a:extLst>
          </p:cNvPr>
          <p:cNvCxnSpPr>
            <a:endCxn id="29" idx="0"/>
          </p:cNvCxnSpPr>
          <p:nvPr/>
        </p:nvCxnSpPr>
        <p:spPr>
          <a:xfrm>
            <a:off x="1237258" y="3757423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2526C9-5094-4C10-AA59-BED76764425D}"/>
              </a:ext>
            </a:extLst>
          </p:cNvPr>
          <p:cNvCxnSpPr>
            <a:endCxn id="30" idx="0"/>
          </p:cNvCxnSpPr>
          <p:nvPr/>
        </p:nvCxnSpPr>
        <p:spPr>
          <a:xfrm flipV="1">
            <a:off x="1237258" y="4195572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50CA0A-C2DA-4F1B-9414-81249C72F899}"/>
              </a:ext>
            </a:extLst>
          </p:cNvPr>
          <p:cNvCxnSpPr/>
          <p:nvPr/>
        </p:nvCxnSpPr>
        <p:spPr>
          <a:xfrm>
            <a:off x="1262808" y="5124349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01" y="35097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8" name="Text Box 310">
            <a:extLst>
              <a:ext uri="{FF2B5EF4-FFF2-40B4-BE49-F238E27FC236}">
                <a16:creationId xmlns:a16="http://schemas.microsoft.com/office/drawing/2014/main" id="{87FF632D-F47E-40B7-B4AB-8CAC159245E9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1283880" y="407060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19" name="Text Box 324">
            <a:extLst>
              <a:ext uri="{FF2B5EF4-FFF2-40B4-BE49-F238E27FC236}">
                <a16:creationId xmlns:a16="http://schemas.microsoft.com/office/drawing/2014/main" id="{0A28AF33-6516-4990-9155-E1FEDAD7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872" y="51099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20" name="Rounded Rectangle 38">
            <a:extLst>
              <a:ext uri="{FF2B5EF4-FFF2-40B4-BE49-F238E27FC236}">
                <a16:creationId xmlns:a16="http://schemas.microsoft.com/office/drawing/2014/main" id="{88241CF7-B3A2-43FC-9981-6CC95B185793}"/>
              </a:ext>
            </a:extLst>
          </p:cNvPr>
          <p:cNvSpPr/>
          <p:nvPr/>
        </p:nvSpPr>
        <p:spPr>
          <a:xfrm>
            <a:off x="2227800" y="4576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" name="Shape 39">
            <a:extLst>
              <a:ext uri="{FF2B5EF4-FFF2-40B4-BE49-F238E27FC236}">
                <a16:creationId xmlns:a16="http://schemas.microsoft.com/office/drawing/2014/main" id="{6E30D5CD-6C66-4FC8-9B83-1B4470045210}"/>
              </a:ext>
            </a:extLst>
          </p:cNvPr>
          <p:cNvCxnSpPr>
            <a:stCxn id="18" idx="2"/>
          </p:cNvCxnSpPr>
          <p:nvPr/>
        </p:nvCxnSpPr>
        <p:spPr>
          <a:xfrm rot="16200000" flipH="1">
            <a:off x="1702039" y="4373135"/>
            <a:ext cx="577176" cy="459426"/>
          </a:xfrm>
          <a:prstGeom prst="bentConnector3">
            <a:avLst>
              <a:gd name="adj1" fmla="val 100816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22A239-C940-4CC7-97C4-21820A65ADB5}"/>
              </a:ext>
            </a:extLst>
          </p:cNvPr>
          <p:cNvCxnSpPr>
            <a:stCxn id="20" idx="3"/>
            <a:endCxn id="31" idx="0"/>
          </p:cNvCxnSpPr>
          <p:nvPr/>
        </p:nvCxnSpPr>
        <p:spPr>
          <a:xfrm flipV="1">
            <a:off x="2491943" y="4652771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3">
            <a:extLst>
              <a:ext uri="{FF2B5EF4-FFF2-40B4-BE49-F238E27FC236}">
                <a16:creationId xmlns:a16="http://schemas.microsoft.com/office/drawing/2014/main" id="{6677C6A8-A7AA-45DA-A231-10066858EED5}"/>
              </a:ext>
            </a:extLst>
          </p:cNvPr>
          <p:cNvCxnSpPr>
            <a:stCxn id="47" idx="6"/>
          </p:cNvCxnSpPr>
          <p:nvPr/>
        </p:nvCxnSpPr>
        <p:spPr>
          <a:xfrm flipV="1">
            <a:off x="4148861" y="5490972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24">
            <a:extLst>
              <a:ext uri="{FF2B5EF4-FFF2-40B4-BE49-F238E27FC236}">
                <a16:creationId xmlns:a16="http://schemas.microsoft.com/office/drawing/2014/main" id="{9DA18485-F6C6-45A1-B31A-A1F45D79F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450" y="6024372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26" name="Rounded Rectangle 45">
            <a:extLst>
              <a:ext uri="{FF2B5EF4-FFF2-40B4-BE49-F238E27FC236}">
                <a16:creationId xmlns:a16="http://schemas.microsoft.com/office/drawing/2014/main" id="{FDCC33ED-34BD-4839-9008-EF763588EBD2}"/>
              </a:ext>
            </a:extLst>
          </p:cNvPr>
          <p:cNvSpPr/>
          <p:nvPr/>
        </p:nvSpPr>
        <p:spPr>
          <a:xfrm>
            <a:off x="4936812" y="47289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1237265" y="6252972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5" y="5186172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067C24A3-AB93-483C-8256-6DF19CC05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3814572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85FA6F32-F1DE-453C-8DDB-30AD842B0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4195572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AAAA3AEC-3AB2-4BDB-8B02-CAB515B6CD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3944" y="4644834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3E6BCC00-E873-4202-A61A-7B02D6EEF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3741547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A98FB157-78F7-4451-A574-32698A84A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125722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AE65C159-6FB1-41F7-9E78-69C1E4F96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559110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F2541F37-F113-471C-ABA4-FE0C6380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847" y="358597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242A6DAD-043A-4934-BF7E-F7D3A684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39860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78369993-3842-4F60-92E0-3C9A5D31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44432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F5E4F2CB-735D-49B6-899E-0F0158065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295" y="5436997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A9FE80A9-40CE-483F-8B7F-294439EE6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2" y="3701861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4C8420A0-2EC7-42AB-81B6-4EBC414DE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2071" y="40431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34">
            <a:extLst>
              <a:ext uri="{FF2B5EF4-FFF2-40B4-BE49-F238E27FC236}">
                <a16:creationId xmlns:a16="http://schemas.microsoft.com/office/drawing/2014/main" id="{9679FEAB-1FAA-4231-B497-D92C05564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0071" y="4957572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35">
            <a:extLst>
              <a:ext uri="{FF2B5EF4-FFF2-40B4-BE49-F238E27FC236}">
                <a16:creationId xmlns:a16="http://schemas.microsoft.com/office/drawing/2014/main" id="{151F2AD3-7E70-4735-A25B-E4EFBD600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662297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" name="Line 36">
            <a:extLst>
              <a:ext uri="{FF2B5EF4-FFF2-40B4-BE49-F238E27FC236}">
                <a16:creationId xmlns:a16="http://schemas.microsoft.com/office/drawing/2014/main" id="{55377F68-B118-45E7-B8AC-CEFD32CC1A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470210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37">
            <a:extLst>
              <a:ext uri="{FF2B5EF4-FFF2-40B4-BE49-F238E27FC236}">
                <a16:creationId xmlns:a16="http://schemas.microsoft.com/office/drawing/2014/main" id="{7D5BC88A-8E21-4D61-AA7F-B271E0EE7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1" y="4240022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Line 38">
            <a:extLst>
              <a:ext uri="{FF2B5EF4-FFF2-40B4-BE49-F238E27FC236}">
                <a16:creationId xmlns:a16="http://schemas.microsoft.com/office/drawing/2014/main" id="{74AB081D-B4B7-43E8-88BC-78CFC6785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071" y="3701860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" name="Line 41">
            <a:extLst>
              <a:ext uri="{FF2B5EF4-FFF2-40B4-BE49-F238E27FC236}">
                <a16:creationId xmlns:a16="http://schemas.microsoft.com/office/drawing/2014/main" id="{441F9793-F93B-4025-B968-13AC37147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9334" y="3585972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56" name="Text Box 44">
            <a:extLst>
              <a:ext uri="{FF2B5EF4-FFF2-40B4-BE49-F238E27FC236}">
                <a16:creationId xmlns:a16="http://schemas.microsoft.com/office/drawing/2014/main" id="{184C5DEE-F0E5-4625-A1C3-18C24BF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246" y="4558409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57" name="Text Box 45">
            <a:extLst>
              <a:ext uri="{FF2B5EF4-FFF2-40B4-BE49-F238E27FC236}">
                <a16:creationId xmlns:a16="http://schemas.microsoft.com/office/drawing/2014/main" id="{2C93280C-9B8B-4677-ABB8-FDDF4C8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2" y="4271772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58" name="Text Box 46">
            <a:extLst>
              <a:ext uri="{FF2B5EF4-FFF2-40B4-BE49-F238E27FC236}">
                <a16:creationId xmlns:a16="http://schemas.microsoft.com/office/drawing/2014/main" id="{78EBACD2-C39E-4053-9630-88E270C70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420" y="3308973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59" name="Line 47">
            <a:extLst>
              <a:ext uri="{FF2B5EF4-FFF2-40B4-BE49-F238E27FC236}">
                <a16:creationId xmlns:a16="http://schemas.microsoft.com/office/drawing/2014/main" id="{43C413D6-ACD2-463B-86E2-7A77A3F48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446" y="3741547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0" name="Text Box 48">
            <a:extLst>
              <a:ext uri="{FF2B5EF4-FFF2-40B4-BE49-F238E27FC236}">
                <a16:creationId xmlns:a16="http://schemas.microsoft.com/office/drawing/2014/main" id="{820F0684-61E2-4707-907A-068C63E7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1" y="3522472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ACEC6F76-4BA5-4470-A2A1-DB4AED2B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969" y="4491906"/>
            <a:ext cx="1175657" cy="152400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2272" y="5643372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55">
            <a:extLst>
              <a:ext uri="{FF2B5EF4-FFF2-40B4-BE49-F238E27FC236}">
                <a16:creationId xmlns:a16="http://schemas.microsoft.com/office/drawing/2014/main" id="{CBB6616D-1A6B-4C55-998C-D039F40E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124" y="4957572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64" name="Text Box 56">
            <a:extLst>
              <a:ext uri="{FF2B5EF4-FFF2-40B4-BE49-F238E27FC236}">
                <a16:creationId xmlns:a16="http://schemas.microsoft.com/office/drawing/2014/main" id="{FF8BF95B-F833-4BC5-82A5-997C966A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969" y="4642719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65" name="Text Box 57">
            <a:extLst>
              <a:ext uri="{FF2B5EF4-FFF2-40B4-BE49-F238E27FC236}">
                <a16:creationId xmlns:a16="http://schemas.microsoft.com/office/drawing/2014/main" id="{56CD3ECB-2F41-4EB5-8EA4-73AD36C5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6363" y="5398897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66" name="Text Box 59">
            <a:extLst>
              <a:ext uri="{FF2B5EF4-FFF2-40B4-BE49-F238E27FC236}">
                <a16:creationId xmlns:a16="http://schemas.microsoft.com/office/drawing/2014/main" id="{7F14F5BC-03DE-4936-83EF-EA380150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072" y="5627497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67" name="Line 61">
            <a:extLst>
              <a:ext uri="{FF2B5EF4-FFF2-40B4-BE49-F238E27FC236}">
                <a16:creationId xmlns:a16="http://schemas.microsoft.com/office/drawing/2014/main" id="{5239DE6C-78E4-4262-A3D7-814816225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7178" y="4263305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Text Box 63">
            <a:extLst>
              <a:ext uri="{FF2B5EF4-FFF2-40B4-BE49-F238E27FC236}">
                <a16:creationId xmlns:a16="http://schemas.microsoft.com/office/drawing/2014/main" id="{FB390582-7605-43CF-9319-AA5FAB56D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813" y="3994827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69" name="Elbow Connector 92">
            <a:extLst>
              <a:ext uri="{FF2B5EF4-FFF2-40B4-BE49-F238E27FC236}">
                <a16:creationId xmlns:a16="http://schemas.microsoft.com/office/drawing/2014/main" id="{549C3B18-E459-4DDE-A70A-899494435B68}"/>
              </a:ext>
            </a:extLst>
          </p:cNvPr>
          <p:cNvCxnSpPr/>
          <p:nvPr/>
        </p:nvCxnSpPr>
        <p:spPr>
          <a:xfrm>
            <a:off x="4701872" y="4881372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302071" y="4764956"/>
            <a:ext cx="42889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22">
            <a:extLst>
              <a:ext uri="{FF2B5EF4-FFF2-40B4-BE49-F238E27FC236}">
                <a16:creationId xmlns:a16="http://schemas.microsoft.com/office/drawing/2014/main" id="{7109E9A9-3A43-48BB-BAA7-2DC0876DD381}"/>
              </a:ext>
            </a:extLst>
          </p:cNvPr>
          <p:cNvCxnSpPr/>
          <p:nvPr/>
        </p:nvCxnSpPr>
        <p:spPr>
          <a:xfrm>
            <a:off x="6454472" y="4771307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072" y="2442972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0" name="Rectangle 152">
            <a:extLst>
              <a:ext uri="{FF2B5EF4-FFF2-40B4-BE49-F238E27FC236}">
                <a16:creationId xmlns:a16="http://schemas.microsoft.com/office/drawing/2014/main" id="{BB47381E-ADFF-4BD4-8D2E-522ACA18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909" y="1299972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91" name="Line 155">
            <a:extLst>
              <a:ext uri="{FF2B5EF4-FFF2-40B4-BE49-F238E27FC236}">
                <a16:creationId xmlns:a16="http://schemas.microsoft.com/office/drawing/2014/main" id="{39FF5453-7BAF-4A43-B63F-2E37C562C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365060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2" name="Line 156">
            <a:extLst>
              <a:ext uri="{FF2B5EF4-FFF2-40B4-BE49-F238E27FC236}">
                <a16:creationId xmlns:a16="http://schemas.microsoft.com/office/drawing/2014/main" id="{5B3C861E-6674-4FFB-967B-488FBD3B8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8872" y="15412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3" name="Line 157">
            <a:extLst>
              <a:ext uri="{FF2B5EF4-FFF2-40B4-BE49-F238E27FC236}">
                <a16:creationId xmlns:a16="http://schemas.microsoft.com/office/drawing/2014/main" id="{D4EF0A34-F8E6-4785-A705-CA4D64B9C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8959" y="1846072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4" name="Line 158">
            <a:extLst>
              <a:ext uri="{FF2B5EF4-FFF2-40B4-BE49-F238E27FC236}">
                <a16:creationId xmlns:a16="http://schemas.microsoft.com/office/drawing/2014/main" id="{0C8E82A6-C3D7-4FC9-A7FF-03A6A1C8D5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76669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5" name="Line 159">
            <a:extLst>
              <a:ext uri="{FF2B5EF4-FFF2-40B4-BE49-F238E27FC236}">
                <a16:creationId xmlns:a16="http://schemas.microsoft.com/office/drawing/2014/main" id="{B3B8D9A2-A0EC-4C11-A242-FECCCFE86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685735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6" name="Line 160">
            <a:extLst>
              <a:ext uri="{FF2B5EF4-FFF2-40B4-BE49-F238E27FC236}">
                <a16:creationId xmlns:a16="http://schemas.microsoft.com/office/drawing/2014/main" id="{9B68C7B3-0D63-417C-A9EF-10CAFD981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590485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7" name="Line 161">
            <a:extLst>
              <a:ext uri="{FF2B5EF4-FFF2-40B4-BE49-F238E27FC236}">
                <a16:creationId xmlns:a16="http://schemas.microsoft.com/office/drawing/2014/main" id="{339E8EA5-590E-48AA-8599-3D15CCD770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365060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8" name="Text Box 162">
            <a:extLst>
              <a:ext uri="{FF2B5EF4-FFF2-40B4-BE49-F238E27FC236}">
                <a16:creationId xmlns:a16="http://schemas.microsoft.com/office/drawing/2014/main" id="{D57B2851-7AEC-4439-A633-25064AEC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659" y="1528572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99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434" y="1854010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0" name="Text Box 167">
            <a:extLst>
              <a:ext uri="{FF2B5EF4-FFF2-40B4-BE49-F238E27FC236}">
                <a16:creationId xmlns:a16="http://schemas.microsoft.com/office/drawing/2014/main" id="{CF66DE7A-DAB4-42F2-A662-6CA4719A4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297" y="1708773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01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107" y="1440870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02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4549472" y="1680972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03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214372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6" name="Line 176">
            <a:extLst>
              <a:ext uri="{FF2B5EF4-FFF2-40B4-BE49-F238E27FC236}">
                <a16:creationId xmlns:a16="http://schemas.microsoft.com/office/drawing/2014/main" id="{5BAEAA2B-11BA-40CF-A370-35437FBE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1909572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7" name="Line 177">
            <a:extLst>
              <a:ext uri="{FF2B5EF4-FFF2-40B4-BE49-F238E27FC236}">
                <a16:creationId xmlns:a16="http://schemas.microsoft.com/office/drawing/2014/main" id="{42DB8C86-76A8-41C0-A00C-F6AC735C9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4972" y="20857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8" name="Line 178">
            <a:extLst>
              <a:ext uri="{FF2B5EF4-FFF2-40B4-BE49-F238E27FC236}">
                <a16:creationId xmlns:a16="http://schemas.microsoft.com/office/drawing/2014/main" id="{6D90862B-B9C3-444B-98A1-FB5A24992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3472" y="2390584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9" name="Line 179">
            <a:extLst>
              <a:ext uri="{FF2B5EF4-FFF2-40B4-BE49-F238E27FC236}">
                <a16:creationId xmlns:a16="http://schemas.microsoft.com/office/drawing/2014/main" id="{F200A1B4-D23A-465E-B7DA-513AA2FB3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311209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0" name="Line 180">
            <a:extLst>
              <a:ext uri="{FF2B5EF4-FFF2-40B4-BE49-F238E27FC236}">
                <a16:creationId xmlns:a16="http://schemas.microsoft.com/office/drawing/2014/main" id="{8762A6D0-1839-4BE4-BE05-2E30AB763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230247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1" name="Line 181">
            <a:extLst>
              <a:ext uri="{FF2B5EF4-FFF2-40B4-BE49-F238E27FC236}">
                <a16:creationId xmlns:a16="http://schemas.microsoft.com/office/drawing/2014/main" id="{B4D35242-3AEF-42F7-BB91-357455752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2134997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2" name="Line 182">
            <a:extLst>
              <a:ext uri="{FF2B5EF4-FFF2-40B4-BE49-F238E27FC236}">
                <a16:creationId xmlns:a16="http://schemas.microsoft.com/office/drawing/2014/main" id="{6E6288A9-C6B0-4A69-B6BD-CADF3A219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1909572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3" name="Text Box 183">
            <a:extLst>
              <a:ext uri="{FF2B5EF4-FFF2-40B4-BE49-F238E27FC236}">
                <a16:creationId xmlns:a16="http://schemas.microsoft.com/office/drawing/2014/main" id="{9CCB2BF9-BDBB-4111-B4A7-323E61410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034" y="2076259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114" name="Rounded Rectangle 102">
            <a:extLst>
              <a:ext uri="{FF2B5EF4-FFF2-40B4-BE49-F238E27FC236}">
                <a16:creationId xmlns:a16="http://schemas.microsoft.com/office/drawing/2014/main" id="{4FE57BB6-7CE3-4A9D-B8F4-E30011C1E6A0}"/>
              </a:ext>
            </a:extLst>
          </p:cNvPr>
          <p:cNvSpPr/>
          <p:nvPr/>
        </p:nvSpPr>
        <p:spPr>
          <a:xfrm>
            <a:off x="7064072" y="1528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5" name="Text Box 319">
            <a:extLst>
              <a:ext uri="{FF2B5EF4-FFF2-40B4-BE49-F238E27FC236}">
                <a16:creationId xmlns:a16="http://schemas.microsoft.com/office/drawing/2014/main" id="{6E1E6FEA-4C82-46DF-AD88-AFB482FF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161" y="2671572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16" name="Line 16">
            <a:extLst>
              <a:ext uri="{FF2B5EF4-FFF2-40B4-BE49-F238E27FC236}">
                <a16:creationId xmlns:a16="http://schemas.microsoft.com/office/drawing/2014/main" id="{55E94B85-6D22-435A-AFEC-CA82A4CEE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143" y="2442972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17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472D344-E34A-4AAC-B9FF-5C63AD10AF86}"/>
              </a:ext>
            </a:extLst>
          </p:cNvPr>
          <p:cNvCxnSpPr/>
          <p:nvPr/>
        </p:nvCxnSpPr>
        <p:spPr>
          <a:xfrm flipV="1">
            <a:off x="4549472" y="2671572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55">
            <a:extLst>
              <a:ext uri="{FF2B5EF4-FFF2-40B4-BE49-F238E27FC236}">
                <a16:creationId xmlns:a16="http://schemas.microsoft.com/office/drawing/2014/main" id="{1C0E4219-B7D3-483D-BC49-D2FAB0E6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99" y="1260355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121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2073" y="4195571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Text Box 49">
            <a:extLst>
              <a:ext uri="{FF2B5EF4-FFF2-40B4-BE49-F238E27FC236}">
                <a16:creationId xmlns:a16="http://schemas.microsoft.com/office/drawing/2014/main" id="{A6C68BE8-9E82-443A-9255-19390B44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984" y="4025709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123" name="Text Box 56">
            <a:extLst>
              <a:ext uri="{FF2B5EF4-FFF2-40B4-BE49-F238E27FC236}">
                <a16:creationId xmlns:a16="http://schemas.microsoft.com/office/drawing/2014/main" id="{47341089-D752-4061-80C5-E33F8E0F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717" y="2290572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124" name="Straight Arrow Connector 136">
            <a:extLst>
              <a:ext uri="{FF2B5EF4-FFF2-40B4-BE49-F238E27FC236}">
                <a16:creationId xmlns:a16="http://schemas.microsoft.com/office/drawing/2014/main" id="{1603E52D-F608-4B7F-8459-D33D90668868}"/>
              </a:ext>
            </a:extLst>
          </p:cNvPr>
          <p:cNvCxnSpPr>
            <a:cxnSpLocks/>
          </p:cNvCxnSpPr>
          <p:nvPr/>
        </p:nvCxnSpPr>
        <p:spPr>
          <a:xfrm rot="5400000">
            <a:off x="1613391" y="1513490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25" name="Text Box 56">
            <a:extLst>
              <a:ext uri="{FF2B5EF4-FFF2-40B4-BE49-F238E27FC236}">
                <a16:creationId xmlns:a16="http://schemas.microsoft.com/office/drawing/2014/main" id="{BADC2C51-495F-4774-8E7B-BCB0B3CE5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20" y="1819004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126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9171" y="1942115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8" name="Text Box 319">
            <a:extLst>
              <a:ext uri="{FF2B5EF4-FFF2-40B4-BE49-F238E27FC236}">
                <a16:creationId xmlns:a16="http://schemas.microsoft.com/office/drawing/2014/main" id="{0F586651-9B60-43A9-9866-57270AF4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441" y="5567172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C46B9607-A3CF-40C0-A8FC-51F71F886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672" y="5490972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Line 60">
            <a:extLst>
              <a:ext uri="{FF2B5EF4-FFF2-40B4-BE49-F238E27FC236}">
                <a16:creationId xmlns:a16="http://schemas.microsoft.com/office/drawing/2014/main" id="{DAA80261-FB0C-4D35-9C80-277E1032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8872" y="6015906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" name="Text Box 62">
            <a:extLst>
              <a:ext uri="{FF2B5EF4-FFF2-40B4-BE49-F238E27FC236}">
                <a16:creationId xmlns:a16="http://schemas.microsoft.com/office/drawing/2014/main" id="{942439A3-E10E-4DE9-936F-91AD9E2C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472" y="6252972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2" name="Text Box 319">
            <a:extLst>
              <a:ext uri="{FF2B5EF4-FFF2-40B4-BE49-F238E27FC236}">
                <a16:creationId xmlns:a16="http://schemas.microsoft.com/office/drawing/2014/main" id="{4CAF7716-5999-40A5-B6D4-4E46B95D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647" y="4375773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3" name="Line 16">
            <a:extLst>
              <a:ext uri="{FF2B5EF4-FFF2-40B4-BE49-F238E27FC236}">
                <a16:creationId xmlns:a16="http://schemas.microsoft.com/office/drawing/2014/main" id="{0FD65F83-06FB-498D-A346-9D401A8E7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872" y="4576572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5" name="Text Box 319">
            <a:extLst>
              <a:ext uri="{FF2B5EF4-FFF2-40B4-BE49-F238E27FC236}">
                <a16:creationId xmlns:a16="http://schemas.microsoft.com/office/drawing/2014/main" id="{DC681D0E-EF66-4CD3-97D1-FD0AA5D0C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1110" y="4966948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6" name="Line 16">
            <a:extLst>
              <a:ext uri="{FF2B5EF4-FFF2-40B4-BE49-F238E27FC236}">
                <a16:creationId xmlns:a16="http://schemas.microsoft.com/office/drawing/2014/main" id="{AF34729E-D78C-4DAC-86E4-4682DCFFB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4620" y="5246554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Rounded Rectangle 125">
            <a:extLst>
              <a:ext uri="{FF2B5EF4-FFF2-40B4-BE49-F238E27FC236}">
                <a16:creationId xmlns:a16="http://schemas.microsoft.com/office/drawing/2014/main" id="{3EBC4193-D2E0-4FAC-ACAD-214BCF37E84D}"/>
              </a:ext>
            </a:extLst>
          </p:cNvPr>
          <p:cNvSpPr/>
          <p:nvPr/>
        </p:nvSpPr>
        <p:spPr>
          <a:xfrm>
            <a:off x="8359472" y="54147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999" y="1942115"/>
            <a:ext cx="12700" cy="2524839"/>
          </a:xfrm>
          <a:prstGeom prst="bentConnector3">
            <a:avLst>
              <a:gd name="adj1" fmla="val 2550000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1" y="3890772"/>
            <a:ext cx="1371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B6EE2B6-7C9E-47B8-8610-EAE3089B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511" y="3585973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E2F8D9BD-153D-406A-B3D7-B62B2182F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3720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80CA3067-9A2D-422E-91FC-AB989068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101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C8DF64B5-C0A2-4A29-9AEC-5BE7EBFC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500372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36" name="Text Box 20">
            <a:extLst>
              <a:ext uri="{FF2B5EF4-FFF2-40B4-BE49-F238E27FC236}">
                <a16:creationId xmlns:a16="http://schemas.microsoft.com/office/drawing/2014/main" id="{85E95618-5B42-495D-9914-239D52A3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4" y="5016151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29E30E8C-9659-4D45-BC42-FA9C256D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3738372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38" name="Text Box 22">
            <a:extLst>
              <a:ext uri="{FF2B5EF4-FFF2-40B4-BE49-F238E27FC236}">
                <a16:creationId xmlns:a16="http://schemas.microsoft.com/office/drawing/2014/main" id="{B6927DFB-B405-43FF-A3B9-3E8F5C65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4787551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F3A1524E-F11C-448B-8F5A-61582803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251" y="4271772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3533A7-D6A4-4DAB-A770-F84AECD0EBBE}"/>
              </a:ext>
            </a:extLst>
          </p:cNvPr>
          <p:cNvSpPr/>
          <p:nvPr/>
        </p:nvSpPr>
        <p:spPr>
          <a:xfrm rot="5400000">
            <a:off x="358472" y="2823972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8D6519-E15A-43AA-8977-5CB43160F115}"/>
              </a:ext>
            </a:extLst>
          </p:cNvPr>
          <p:cNvSpPr/>
          <p:nvPr/>
        </p:nvSpPr>
        <p:spPr>
          <a:xfrm rot="5400000">
            <a:off x="415622" y="35288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F6D5A76-2EF4-40EB-84B6-3F0BABC3AB60}"/>
              </a:ext>
            </a:extLst>
          </p:cNvPr>
          <p:cNvSpPr/>
          <p:nvPr/>
        </p:nvSpPr>
        <p:spPr>
          <a:xfrm rot="5400000">
            <a:off x="415622" y="41765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4CEFE9-31C9-408B-9884-24D9A7824379}"/>
              </a:ext>
            </a:extLst>
          </p:cNvPr>
          <p:cNvSpPr/>
          <p:nvPr/>
        </p:nvSpPr>
        <p:spPr>
          <a:xfrm rot="5400000">
            <a:off x="225122" y="5471922"/>
            <a:ext cx="102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D273AC-3556-4C3C-8AEC-8170C47B2D87}"/>
              </a:ext>
            </a:extLst>
          </p:cNvPr>
          <p:cNvSpPr/>
          <p:nvPr/>
        </p:nvSpPr>
        <p:spPr>
          <a:xfrm rot="5400000">
            <a:off x="739472" y="2900172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101011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002ACD-7960-40DB-98DD-70A9FB5B27FD}"/>
              </a:ext>
            </a:extLst>
          </p:cNvPr>
          <p:cNvSpPr/>
          <p:nvPr/>
        </p:nvSpPr>
        <p:spPr>
          <a:xfrm rot="5400000">
            <a:off x="796622" y="36050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10001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B0F8A2-4C5A-4B8B-B53D-30401D142D09}"/>
              </a:ext>
            </a:extLst>
          </p:cNvPr>
          <p:cNvSpPr/>
          <p:nvPr/>
        </p:nvSpPr>
        <p:spPr>
          <a:xfrm rot="5400000">
            <a:off x="796622" y="42527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01000</a:t>
            </a:r>
            <a:endParaRPr lang="en-SG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7" name="Left Bracket 126">
            <a:extLst>
              <a:ext uri="{FF2B5EF4-FFF2-40B4-BE49-F238E27FC236}">
                <a16:creationId xmlns:a16="http://schemas.microsoft.com/office/drawing/2014/main" id="{F658C2B5-7B6D-4562-8144-F8DFCB1DD3F6}"/>
              </a:ext>
            </a:extLst>
          </p:cNvPr>
          <p:cNvSpPr/>
          <p:nvPr/>
        </p:nvSpPr>
        <p:spPr>
          <a:xfrm>
            <a:off x="510872" y="2671572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4" y="5186931"/>
            <a:ext cx="33911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6CE78BF-E25E-44C2-ADAB-8BFD241966C7}"/>
              </a:ext>
            </a:extLst>
          </p:cNvPr>
          <p:cNvSpPr/>
          <p:nvPr/>
        </p:nvSpPr>
        <p:spPr>
          <a:xfrm>
            <a:off x="3808611" y="2151510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6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3561" y="1854010"/>
            <a:ext cx="2651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77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9234" y="1440870"/>
            <a:ext cx="576983" cy="1150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5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Content Placeholder 2"/>
          <p:cNvSpPr>
            <a:spLocks noGrp="1"/>
          </p:cNvSpPr>
          <p:nvPr>
            <p:ph idx="1"/>
          </p:nvPr>
        </p:nvSpPr>
        <p:spPr>
          <a:xfrm>
            <a:off x="457200" y="442533"/>
            <a:ext cx="8130746" cy="725678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Assume </a:t>
            </a:r>
            <a:r>
              <a:rPr lang="en-US" sz="2800" dirty="0">
                <a:latin typeface="Consolas" panose="020B0609020204030204" pitchFamily="49" charset="0"/>
              </a:rPr>
              <a:t>$16 !=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7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37265" y="5490972"/>
            <a:ext cx="3693207" cy="762000"/>
            <a:chOff x="1237265" y="5490972"/>
            <a:chExt cx="3693207" cy="762000"/>
          </a:xfrm>
        </p:grpSpPr>
        <p:cxnSp>
          <p:nvCxnSpPr>
            <p:cNvPr id="151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/>
            <p:nvPr/>
          </p:nvCxnSpPr>
          <p:spPr>
            <a:xfrm flipV="1">
              <a:off x="4148861" y="5490972"/>
              <a:ext cx="781611" cy="723900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37265" y="6252972"/>
              <a:ext cx="2047106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28578308-0273-4711-896D-23F8845AD483}"/>
              </a:ext>
            </a:extLst>
          </p:cNvPr>
          <p:cNvSpPr/>
          <p:nvPr/>
        </p:nvSpPr>
        <p:spPr>
          <a:xfrm rot="5400000">
            <a:off x="91772" y="5605272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0000000000000000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3847C8-B259-4734-B9F8-CBA7DF64BC7E}"/>
              </a:ext>
            </a:extLst>
          </p:cNvPr>
          <p:cNvSpPr/>
          <p:nvPr/>
        </p:nvSpPr>
        <p:spPr>
          <a:xfrm>
            <a:off x="3005862" y="5948172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</p:cNvCxnSpPr>
          <p:nvPr/>
        </p:nvCxnSpPr>
        <p:spPr>
          <a:xfrm>
            <a:off x="6314045" y="4765630"/>
            <a:ext cx="4288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45" name="Group 144"/>
          <p:cNvGrpSpPr/>
          <p:nvPr/>
        </p:nvGrpSpPr>
        <p:grpSpPr>
          <a:xfrm>
            <a:off x="1240901" y="3758271"/>
            <a:ext cx="1844070" cy="647700"/>
            <a:chOff x="1240901" y="3173433"/>
            <a:chExt cx="1844070" cy="647700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157" idx="0"/>
            </p:cNvCxnSpPr>
            <p:nvPr/>
          </p:nvCxnSpPr>
          <p:spPr>
            <a:xfrm>
              <a:off x="1240901" y="3173433"/>
              <a:ext cx="1300651" cy="57149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158" idx="0"/>
            </p:cNvCxnSpPr>
            <p:nvPr/>
          </p:nvCxnSpPr>
          <p:spPr>
            <a:xfrm flipV="1">
              <a:off x="1240901" y="3611582"/>
              <a:ext cx="1300651" cy="20955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57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230582"/>
              <a:ext cx="543419" cy="127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58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611582"/>
              <a:ext cx="543419" cy="1587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200244" y="4880004"/>
            <a:ext cx="2559028" cy="990600"/>
            <a:chOff x="4200244" y="4880004"/>
            <a:chExt cx="2559028" cy="990600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4200244" y="4881371"/>
              <a:ext cx="501628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9" name="Elbow Connector 92">
              <a:extLst>
                <a:ext uri="{FF2B5EF4-FFF2-40B4-BE49-F238E27FC236}">
                  <a16:creationId xmlns:a16="http://schemas.microsoft.com/office/drawing/2014/main" id="{549C3B18-E459-4DDE-A70A-899494435B68}"/>
                </a:ext>
              </a:extLst>
            </p:cNvPr>
            <p:cNvCxnSpPr/>
            <p:nvPr/>
          </p:nvCxnSpPr>
          <p:spPr>
            <a:xfrm>
              <a:off x="4701872" y="4880004"/>
              <a:ext cx="2057400" cy="990600"/>
            </a:xfrm>
            <a:prstGeom prst="bentConnector3">
              <a:avLst>
                <a:gd name="adj1" fmla="val -617"/>
              </a:avLst>
            </a:prstGeom>
            <a:ln>
              <a:headEnd type="oval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98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6" grpId="0" animBg="1"/>
      <p:bldP spid="176" grpId="0" animBg="1"/>
      <p:bldP spid="177" grpId="0" animBg="1"/>
      <p:bldP spid="14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F8686-C370-43D3-AE2C-C7D982AE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584DB-D381-4A5F-9966-05AEE963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B57237-8508-4118-91BA-38A8CC3E53DC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Reading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494D0C9-E479-49B9-9105-C5CD159AE4D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The Processor: </a:t>
            </a:r>
            <a:r>
              <a:rPr lang="en-US" sz="2800" dirty="0" err="1">
                <a:solidFill>
                  <a:srgbClr val="800000"/>
                </a:solidFill>
              </a:rPr>
              <a:t>Datapath</a:t>
            </a:r>
            <a:r>
              <a:rPr lang="en-US" sz="2800" dirty="0">
                <a:solidFill>
                  <a:srgbClr val="800000"/>
                </a:solidFill>
              </a:rPr>
              <a:t> and Control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COD Chapter 5 Sections 5.1 – 5.3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COD Chapter 4 Sections 4.1 – 4.3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7" name="Picture 8" descr="MCj04123960000[1]">
            <a:extLst>
              <a:ext uri="{FF2B5EF4-FFF2-40B4-BE49-F238E27FC236}">
                <a16:creationId xmlns:a16="http://schemas.microsoft.com/office/drawing/2014/main" id="{FC7C6DED-FFE9-4872-A568-7CAC0F792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2700" y="4384590"/>
            <a:ext cx="23622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888E5D1-413E-43AF-AB8B-8528B279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4582397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69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MIPS Instruction Execution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2F3189-59CC-4AE8-9B38-9D57B272A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34159"/>
            <a:ext cx="8229600" cy="1229838"/>
          </a:xfrm>
        </p:spPr>
        <p:txBody>
          <a:bodyPr>
            <a:normAutofit fontScale="92500"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Show the actual steps for 3 representative MIPS instructions </a:t>
            </a:r>
          </a:p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Fetch and Decode stages not shown:</a:t>
            </a:r>
          </a:p>
          <a:p>
            <a:pPr marL="630238" lvl="1" indent="-271463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standard steps are performed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05B51F-E74E-4981-B01E-01E8EA85B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934145"/>
              </p:ext>
            </p:extLst>
          </p:nvPr>
        </p:nvGraphicFramePr>
        <p:xfrm>
          <a:off x="304799" y="2562510"/>
          <a:ext cx="8534401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$1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lw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$1 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beq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label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Fetch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standard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standard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standard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Operand Fetch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Read</a:t>
                      </a:r>
                      <a:r>
                        <a:rPr lang="en-US" sz="1600" baseline="0" dirty="0"/>
                        <a:t> [</a:t>
                      </a:r>
                      <a:r>
                        <a:rPr lang="en-US" sz="1600" b="1" baseline="0" dirty="0"/>
                        <a:t>$1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baseline="0" dirty="0"/>
                        <a:t>	Read [</a:t>
                      </a:r>
                      <a:r>
                        <a:rPr lang="en-US" sz="1600" b="1" baseline="0" dirty="0"/>
                        <a:t>$2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Read [</a:t>
                      </a:r>
                      <a:r>
                        <a:rPr lang="en-US" sz="1600" b="1" dirty="0"/>
                        <a:t>$1</a:t>
                      </a:r>
                      <a:r>
                        <a:rPr lang="en-US" sz="160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Use </a:t>
                      </a:r>
                      <a:r>
                        <a:rPr lang="en-US" sz="1600" b="1" i="1" baseline="0" dirty="0"/>
                        <a:t>20 </a:t>
                      </a:r>
                      <a:r>
                        <a:rPr lang="en-US" sz="1600" baseline="0" dirty="0"/>
                        <a:t>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Read</a:t>
                      </a:r>
                      <a:r>
                        <a:rPr lang="en-US" sz="1600" baseline="0" dirty="0"/>
                        <a:t> [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$1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baseline="0" dirty="0"/>
                        <a:t>	Read [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$2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Execute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600" dirty="0"/>
                        <a:t> =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  <a:r>
                        <a:rPr lang="en-US" sz="1600" dirty="0"/>
                        <a:t> +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-185738"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i="1" dirty="0"/>
                        <a:t>MemAddr </a:t>
                      </a:r>
                      <a:r>
                        <a:rPr lang="en-US" sz="1600" dirty="0"/>
                        <a:t>= </a:t>
                      </a:r>
                      <a:r>
                        <a:rPr lang="en-US" sz="1600" i="1" dirty="0"/>
                        <a:t>opr1</a:t>
                      </a:r>
                      <a:r>
                        <a:rPr lang="en-US" sz="1600" dirty="0"/>
                        <a:t> + </a:t>
                      </a:r>
                      <a:r>
                        <a:rPr lang="en-US" sz="1600" i="1" dirty="0"/>
                        <a:t>opr2</a:t>
                      </a:r>
                    </a:p>
                    <a:p>
                      <a:pPr marL="185738" indent="-185738"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Use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MemAddr</a:t>
                      </a:r>
                      <a:r>
                        <a:rPr lang="en-US" sz="1600" baseline="0" dirty="0"/>
                        <a:t> to read from memory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Taken </a:t>
                      </a:r>
                      <a:r>
                        <a:rPr lang="en-US" sz="1600" dirty="0"/>
                        <a:t>=  (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  <a:r>
                        <a:rPr lang="en-US" sz="1600" dirty="0"/>
                        <a:t> ==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  <a:r>
                        <a:rPr lang="en-US" sz="1600" baseline="0" dirty="0"/>
                        <a:t> )?</a:t>
                      </a:r>
                    </a:p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 </a:t>
                      </a:r>
                      <a:r>
                        <a:rPr lang="en-US" sz="1600" baseline="0" dirty="0"/>
                        <a:t>= (</a:t>
                      </a:r>
                      <a:r>
                        <a:rPr lang="en-US" sz="1600" b="1" baseline="0" dirty="0"/>
                        <a:t>PC</a:t>
                      </a:r>
                      <a:r>
                        <a:rPr lang="en-US" sz="1600" b="0" baseline="0" dirty="0"/>
                        <a:t>+4) + </a:t>
                      </a:r>
                      <a:r>
                        <a:rPr lang="en-US" sz="1600" b="1" baseline="0" dirty="0"/>
                        <a:t>ofst</a:t>
                      </a:r>
                      <a:r>
                        <a:rPr lang="en-US" sz="1600" b="1" baseline="0" dirty="0">
                          <a:sym typeface="Symbol" panose="05050102010706020507" pitchFamily="18" charset="2"/>
                        </a:rPr>
                        <a:t>4</a:t>
                      </a: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Result Write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600" dirty="0"/>
                        <a:t> stored in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  <a:r>
                        <a:rPr lang="en-US" sz="1600" dirty="0"/>
                        <a:t> data</a:t>
                      </a:r>
                      <a:r>
                        <a:rPr lang="en-US" sz="1600" baseline="0" dirty="0"/>
                        <a:t> stored in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if (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Taken</a:t>
                      </a:r>
                      <a:r>
                        <a:rPr lang="en-US" sz="1600" dirty="0"/>
                        <a:t>)</a:t>
                      </a:r>
                    </a:p>
                    <a:p>
                      <a:r>
                        <a:rPr lang="en-US" sz="1600" baseline="0" dirty="0"/>
                        <a:t>    </a:t>
                      </a:r>
                      <a:r>
                        <a:rPr lang="en-US" sz="1600" b="1" baseline="0" dirty="0"/>
                        <a:t>PC</a:t>
                      </a:r>
                      <a:r>
                        <a:rPr lang="en-US" sz="1600" baseline="0" dirty="0"/>
                        <a:t> =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BC5862D2-DD40-45DC-92D1-EC4DF6181CC5}"/>
              </a:ext>
            </a:extLst>
          </p:cNvPr>
          <p:cNvSpPr txBox="1">
            <a:spLocks/>
          </p:cNvSpPr>
          <p:nvPr/>
        </p:nvSpPr>
        <p:spPr bwMode="auto">
          <a:xfrm>
            <a:off x="380999" y="599151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opr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operand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1600" b="1" kern="0" dirty="0">
                <a:latin typeface="+mn-lt"/>
                <a:cs typeface="+mn-cs"/>
              </a:rPr>
              <a:t>MemAddr</a:t>
            </a:r>
            <a:r>
              <a:rPr lang="en-US" sz="1600" kern="0" dirty="0">
                <a:latin typeface="+mn-lt"/>
                <a:cs typeface="+mn-cs"/>
              </a:rPr>
              <a:t> = Memory Address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8663AF90-746C-4262-9D3A-6216DEE640D6}"/>
              </a:ext>
            </a:extLst>
          </p:cNvPr>
          <p:cNvSpPr txBox="1">
            <a:spLocks/>
          </p:cNvSpPr>
          <p:nvPr/>
        </p:nvSpPr>
        <p:spPr bwMode="auto">
          <a:xfrm>
            <a:off x="3733799" y="599151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ofst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offset 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13A074-CAB4-4F21-8EE8-535A53DD8C4F}"/>
              </a:ext>
            </a:extLst>
          </p:cNvPr>
          <p:cNvSpPr/>
          <p:nvPr/>
        </p:nvSpPr>
        <p:spPr>
          <a:xfrm>
            <a:off x="1406103" y="2749414"/>
            <a:ext cx="2133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$3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879DFC-66EA-4296-BDEB-A758D45B97E3}"/>
              </a:ext>
            </a:extLst>
          </p:cNvPr>
          <p:cNvSpPr/>
          <p:nvPr/>
        </p:nvSpPr>
        <p:spPr>
          <a:xfrm>
            <a:off x="3733799" y="2749414"/>
            <a:ext cx="2286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$3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FBF2A7-26D8-4CE5-A194-4A2D2EDEC4E1}"/>
              </a:ext>
            </a:extLst>
          </p:cNvPr>
          <p:cNvSpPr/>
          <p:nvPr/>
        </p:nvSpPr>
        <p:spPr>
          <a:xfrm>
            <a:off x="6248399" y="2740788"/>
            <a:ext cx="2514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ofst</a:t>
            </a:r>
            <a:endParaRPr lang="en-US" sz="18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MIPS Instruction Execution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2F3189-59CC-4AE8-9B38-9D57B272A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34159"/>
            <a:ext cx="8229600" cy="1229838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Design changes:</a:t>
            </a:r>
          </a:p>
          <a:p>
            <a:pPr marL="630238" lvl="1" indent="-271463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Merge </a:t>
            </a:r>
            <a:r>
              <a:rPr lang="en-US" i="1" dirty="0"/>
              <a:t>Decode</a:t>
            </a:r>
            <a:r>
              <a:rPr lang="en-US" dirty="0"/>
              <a:t> and </a:t>
            </a:r>
            <a:r>
              <a:rPr lang="en-US" i="1" dirty="0"/>
              <a:t>Operand Fetch </a:t>
            </a:r>
            <a:r>
              <a:rPr lang="en-US" dirty="0"/>
              <a:t>– Decode is simple for MIPS</a:t>
            </a:r>
          </a:p>
          <a:p>
            <a:pPr marL="630238" lvl="1" indent="-271463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Split </a:t>
            </a:r>
            <a:r>
              <a:rPr lang="en-US" i="1" dirty="0"/>
              <a:t>Execute </a:t>
            </a:r>
            <a:r>
              <a:rPr lang="en-US" dirty="0"/>
              <a:t>into </a:t>
            </a:r>
            <a:r>
              <a:rPr lang="en-US" b="1" i="1" dirty="0"/>
              <a:t>ALU </a:t>
            </a:r>
            <a:r>
              <a:rPr lang="en-US" dirty="0"/>
              <a:t>(Calculation) and </a:t>
            </a:r>
            <a:r>
              <a:rPr lang="en-US" b="1" i="1" dirty="0"/>
              <a:t>Memory Access</a:t>
            </a:r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6838705-3DB6-4539-9F6D-BF0F9D55D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136072"/>
              </p:ext>
            </p:extLst>
          </p:nvPr>
        </p:nvGraphicFramePr>
        <p:xfrm>
          <a:off x="266698" y="2463997"/>
          <a:ext cx="8610601" cy="3886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0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5548">
                <a:tc>
                  <a:txBody>
                    <a:bodyPr/>
                    <a:lstStyle/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$1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lw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$1 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beq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label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9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Fetch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/>
                        <a:t>Read</a:t>
                      </a:r>
                      <a:r>
                        <a:rPr lang="en-US" sz="1600" b="0" i="0" baseline="0" dirty="0"/>
                        <a:t> inst. at [PC]</a:t>
                      </a:r>
                      <a:endParaRPr lang="en-US" sz="1600" b="0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/>
                        <a:t>Read</a:t>
                      </a:r>
                      <a:r>
                        <a:rPr lang="en-US" sz="1600" b="0" i="0" baseline="0" dirty="0"/>
                        <a:t> inst. at [PC]</a:t>
                      </a:r>
                      <a:endParaRPr lang="en-US" sz="1600" b="1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/>
                        <a:t>Read</a:t>
                      </a:r>
                      <a:r>
                        <a:rPr lang="en-US" sz="1600" b="0" i="0" baseline="0" dirty="0"/>
                        <a:t> inst. at [PC]</a:t>
                      </a:r>
                      <a:endParaRPr lang="en-US" sz="1600" b="1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75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Decode </a:t>
                      </a:r>
                      <a:r>
                        <a:rPr lang="en-US" sz="1600" b="0" dirty="0"/>
                        <a:t>&amp;</a:t>
                      </a:r>
                    </a:p>
                    <a:p>
                      <a:pPr algn="ctr"/>
                      <a:r>
                        <a:rPr lang="en-US" sz="1600" b="1" dirty="0"/>
                        <a:t>Operand Fetch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-185738">
                        <a:buFont typeface="Courier New" pitchFamily="49" charset="0"/>
                        <a:buChar char="o"/>
                      </a:pPr>
                      <a:r>
                        <a:rPr lang="en-US" sz="1600" dirty="0"/>
                        <a:t>Read</a:t>
                      </a:r>
                      <a:r>
                        <a:rPr lang="en-US" sz="1600" baseline="0" dirty="0"/>
                        <a:t> [</a:t>
                      </a:r>
                      <a:r>
                        <a:rPr lang="en-US" sz="1600" b="1" baseline="0" dirty="0"/>
                        <a:t>$1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 marL="185738" indent="-185738">
                        <a:buFont typeface="Courier New" pitchFamily="49" charset="0"/>
                        <a:buChar char="o"/>
                      </a:pPr>
                      <a:r>
                        <a:rPr lang="en-US" sz="1600" baseline="0" dirty="0"/>
                        <a:t>Read [</a:t>
                      </a:r>
                      <a:r>
                        <a:rPr lang="en-US" sz="1600" b="1" baseline="0" dirty="0"/>
                        <a:t>$2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-185738">
                        <a:buFont typeface="Courier New" pitchFamily="49" charset="0"/>
                        <a:buChar char="o"/>
                      </a:pPr>
                      <a:r>
                        <a:rPr lang="en-US" sz="1600" dirty="0"/>
                        <a:t>Read [</a:t>
                      </a:r>
                      <a:r>
                        <a:rPr lang="en-US" sz="1600" b="1" dirty="0"/>
                        <a:t>$1</a:t>
                      </a:r>
                      <a:r>
                        <a:rPr lang="en-US" sz="160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 marL="185738" indent="-185738">
                        <a:buFont typeface="Courier New" pitchFamily="49" charset="0"/>
                        <a:buChar char="o"/>
                      </a:pPr>
                      <a:r>
                        <a:rPr lang="en-US" sz="1600" dirty="0"/>
                        <a:t>Use </a:t>
                      </a:r>
                      <a:r>
                        <a:rPr lang="en-US" sz="1600" b="1" i="1" baseline="0" dirty="0"/>
                        <a:t>20 </a:t>
                      </a:r>
                      <a:r>
                        <a:rPr lang="en-US" sz="1600" baseline="0" dirty="0"/>
                        <a:t>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5738" indent="-185738">
                        <a:buFont typeface="Courier New" pitchFamily="49" charset="0"/>
                        <a:buChar char="o"/>
                      </a:pPr>
                      <a:r>
                        <a:rPr lang="en-US" sz="1600" dirty="0"/>
                        <a:t>Read</a:t>
                      </a:r>
                      <a:r>
                        <a:rPr lang="en-US" sz="1600" baseline="0" dirty="0"/>
                        <a:t> [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$1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 marL="185738" indent="-185738">
                        <a:buFont typeface="Courier New" pitchFamily="49" charset="0"/>
                        <a:buChar char="o"/>
                      </a:pPr>
                      <a:r>
                        <a:rPr lang="en-US" sz="1600" baseline="0" dirty="0"/>
                        <a:t>Read [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$2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54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600" dirty="0"/>
                        <a:t> =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  <a:r>
                        <a:rPr lang="en-US" sz="1600" dirty="0"/>
                        <a:t> +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Courier New" pitchFamily="49" charset="0"/>
                        <a:buNone/>
                      </a:pPr>
                      <a:r>
                        <a:rPr lang="en-US" sz="1600" i="1" dirty="0"/>
                        <a:t>MemAddr </a:t>
                      </a:r>
                      <a:r>
                        <a:rPr lang="en-US" sz="1600" dirty="0"/>
                        <a:t>= </a:t>
                      </a:r>
                      <a:r>
                        <a:rPr lang="en-US" sz="1600" i="1" dirty="0"/>
                        <a:t>opr1</a:t>
                      </a:r>
                      <a:r>
                        <a:rPr lang="en-US" sz="1600" dirty="0"/>
                        <a:t> + </a:t>
                      </a:r>
                      <a:r>
                        <a:rPr lang="en-US" sz="1600" i="1" dirty="0"/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Taken </a:t>
                      </a:r>
                      <a:r>
                        <a:rPr lang="en-US" sz="1600" dirty="0"/>
                        <a:t>=  (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  <a:r>
                        <a:rPr lang="en-US" sz="1600" dirty="0"/>
                        <a:t> ==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  <a:r>
                        <a:rPr lang="en-US" sz="1600" baseline="0" dirty="0"/>
                        <a:t> )?</a:t>
                      </a:r>
                    </a:p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 </a:t>
                      </a:r>
                      <a:r>
                        <a:rPr lang="en-US" sz="1600" baseline="0" dirty="0"/>
                        <a:t>= (</a:t>
                      </a:r>
                      <a:r>
                        <a:rPr lang="en-US" sz="1600" b="1" baseline="0" dirty="0"/>
                        <a:t>PC</a:t>
                      </a:r>
                      <a:r>
                        <a:rPr lang="en-US" sz="1600" b="0" baseline="0" dirty="0"/>
                        <a:t>+4) + </a:t>
                      </a:r>
                      <a:r>
                        <a:rPr lang="en-US" sz="1600" b="1" baseline="0" dirty="0"/>
                        <a:t>ofst</a:t>
                      </a:r>
                      <a:r>
                        <a:rPr lang="en-US" sz="1600" b="1" baseline="0" dirty="0">
                          <a:sym typeface="Symbol" panose="05050102010706020507" pitchFamily="18" charset="2"/>
                        </a:rPr>
                        <a:t>4</a:t>
                      </a: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54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Memory</a:t>
                      </a:r>
                    </a:p>
                    <a:p>
                      <a:pPr algn="ctr"/>
                      <a:r>
                        <a:rPr lang="en-US" sz="1600" b="1" dirty="0"/>
                        <a:t>Access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Use </a:t>
                      </a:r>
                      <a:r>
                        <a:rPr lang="en-US" sz="16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MemAddr</a:t>
                      </a:r>
                      <a:r>
                        <a:rPr lang="en-US" sz="1600" baseline="0" dirty="0"/>
                        <a:t> to read from memory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54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Result Write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600" dirty="0"/>
                        <a:t> stored in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  <a:r>
                        <a:rPr lang="en-US" sz="1600" dirty="0"/>
                        <a:t> data</a:t>
                      </a:r>
                      <a:r>
                        <a:rPr lang="en-US" sz="1600" baseline="0" dirty="0"/>
                        <a:t> stored in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if (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Taken</a:t>
                      </a:r>
                      <a:r>
                        <a:rPr lang="en-US" sz="1600" dirty="0"/>
                        <a:t>)</a:t>
                      </a:r>
                    </a:p>
                    <a:p>
                      <a:r>
                        <a:rPr lang="en-US" sz="1600" baseline="0" dirty="0"/>
                        <a:t>    </a:t>
                      </a:r>
                      <a:r>
                        <a:rPr lang="en-US" sz="1600" b="1" baseline="0" dirty="0"/>
                        <a:t>PC</a:t>
                      </a:r>
                      <a:r>
                        <a:rPr lang="en-US" sz="1600" baseline="0" dirty="0"/>
                        <a:t> =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284E0246-B0EB-4938-A927-B33052DDC063}"/>
              </a:ext>
            </a:extLst>
          </p:cNvPr>
          <p:cNvSpPr/>
          <p:nvPr/>
        </p:nvSpPr>
        <p:spPr>
          <a:xfrm>
            <a:off x="1457385" y="2618369"/>
            <a:ext cx="209909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$3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A3C8DE-3CB4-412E-ACFF-C7C1A6306429}"/>
              </a:ext>
            </a:extLst>
          </p:cNvPr>
          <p:cNvSpPr/>
          <p:nvPr/>
        </p:nvSpPr>
        <p:spPr>
          <a:xfrm>
            <a:off x="3745127" y="2618369"/>
            <a:ext cx="2286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$3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BA9F12-C778-4CE3-BFE2-7B5CED56D52F}"/>
              </a:ext>
            </a:extLst>
          </p:cNvPr>
          <p:cNvSpPr/>
          <p:nvPr/>
        </p:nvSpPr>
        <p:spPr>
          <a:xfrm>
            <a:off x="6286500" y="2618369"/>
            <a:ext cx="2514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ofst</a:t>
            </a:r>
            <a:endParaRPr lang="en-US" sz="18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92708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Let’s Build a MIPS Processor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E8384B-D361-4473-A87F-757625561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4871"/>
            <a:ext cx="8229600" cy="4987925"/>
          </a:xfrm>
        </p:spPr>
        <p:txBody>
          <a:bodyPr/>
          <a:lstStyle/>
          <a:p>
            <a:pPr marL="271463" indent="-271463">
              <a:buFont typeface="Wingdings" panose="05000000000000000000" pitchFamily="2" charset="2"/>
              <a:buChar char="§"/>
            </a:pPr>
            <a:r>
              <a:rPr lang="en-US" sz="2800" dirty="0"/>
              <a:t>What we are going to do: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sz="2400" dirty="0"/>
              <a:t>Look at each stage closely, figure out the requirements and processes 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sz="2400" dirty="0"/>
              <a:t>Sketch a high level block diagram, then zoom in for each elements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sz="2400" dirty="0"/>
              <a:t>With the simple starting design, check whether different type of instructions can be handled:</a:t>
            </a:r>
          </a:p>
          <a:p>
            <a:pPr marL="989013" lvl="2" indent="-273050">
              <a:buFont typeface="Wingdings" panose="05000000000000000000" pitchFamily="2" charset="2"/>
              <a:buChar char="§"/>
            </a:pPr>
            <a:r>
              <a:rPr lang="en-US" sz="2200" dirty="0"/>
              <a:t>Add modifications when needed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444500" indent="-444500">
              <a:buNone/>
            </a:pPr>
            <a:r>
              <a:rPr lang="en-US" dirty="0">
                <a:sym typeface="Wingdings" pitchFamily="2" charset="2"/>
              </a:rPr>
              <a:t> 	</a:t>
            </a:r>
            <a:r>
              <a:rPr lang="en-US" sz="2800" dirty="0">
                <a:sym typeface="Wingdings" pitchFamily="2" charset="2"/>
              </a:rPr>
              <a:t>Study the design from the viewpoint of a designer, instead of a "tourist" </a:t>
            </a:r>
            <a:endParaRPr lang="en-US" sz="28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19333</TotalTime>
  <Words>6026</Words>
  <Application>Microsoft Office PowerPoint</Application>
  <PresentationFormat>On-screen Show (4:3)</PresentationFormat>
  <Paragraphs>2272</Paragraphs>
  <Slides>69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9" baseType="lpstr">
      <vt:lpstr>Arial</vt:lpstr>
      <vt:lpstr>Calibri</vt:lpstr>
      <vt:lpstr>Consolas</vt:lpstr>
      <vt:lpstr>Courier New</vt:lpstr>
      <vt:lpstr>Helvetica</vt:lpstr>
      <vt:lpstr>Symbol</vt:lpstr>
      <vt:lpstr>Times New Roman</vt:lpstr>
      <vt:lpstr>Verdana</vt:lpstr>
      <vt:lpstr>Wingdings</vt:lpstr>
      <vt:lpstr>Clarity</vt:lpstr>
      <vt:lpstr>http://www.comp.nus.edu.sg/~cs2100/</vt:lpstr>
      <vt:lpstr>Lecture #11: Processor: Datapath (1/2)</vt:lpstr>
      <vt:lpstr>Lecture #11: Processor: Datapath (2/2)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2083</cp:revision>
  <cp:lastPrinted>2017-06-30T03:15:07Z</cp:lastPrinted>
  <dcterms:created xsi:type="dcterms:W3CDTF">1998-09-05T15:03:32Z</dcterms:created>
  <dcterms:modified xsi:type="dcterms:W3CDTF">2019-12-23T01:23:02Z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