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737" r:id="rId4"/>
    <p:sldId id="639" r:id="rId5"/>
    <p:sldId id="729" r:id="rId6"/>
    <p:sldId id="601" r:id="rId7"/>
    <p:sldId id="728" r:id="rId8"/>
    <p:sldId id="604" r:id="rId9"/>
    <p:sldId id="605" r:id="rId10"/>
    <p:sldId id="739" r:id="rId11"/>
    <p:sldId id="740" r:id="rId12"/>
    <p:sldId id="741" r:id="rId13"/>
    <p:sldId id="742" r:id="rId14"/>
    <p:sldId id="743" r:id="rId15"/>
    <p:sldId id="744" r:id="rId16"/>
    <p:sldId id="745" r:id="rId17"/>
    <p:sldId id="700" r:id="rId18"/>
    <p:sldId id="726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6" r:id="rId34"/>
    <p:sldId id="760" r:id="rId35"/>
    <p:sldId id="761" r:id="rId36"/>
    <p:sldId id="762" r:id="rId37"/>
    <p:sldId id="763" r:id="rId38"/>
    <p:sldId id="764" r:id="rId39"/>
    <p:sldId id="738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B3"/>
    <a:srgbClr val="FFCC99"/>
    <a:srgbClr val="FFFFCC"/>
    <a:srgbClr val="E2FFC5"/>
    <a:srgbClr val="006600"/>
    <a:srgbClr val="FFFFFF"/>
    <a:srgbClr val="000000"/>
    <a:srgbClr val="E9D7D3"/>
    <a:srgbClr val="AD8F6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1625" autoAdjust="0"/>
  </p:normalViewPr>
  <p:slideViewPr>
    <p:cSldViewPr snapToGrid="0">
      <p:cViewPr varScale="1">
        <p:scale>
          <a:sx n="64" d="100"/>
          <a:sy n="64" d="100"/>
        </p:scale>
        <p:origin x="82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12/22/2019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0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5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3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Control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No register write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New value will be written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3259810" y="5362414"/>
            <a:ext cx="816244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2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384942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Operand2 = Register Read Data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Operand2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453180" y="4572002"/>
            <a:ext cx="618441" cy="29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MemRead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 Not performing memory read access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 Read memory using </a:t>
            </a:r>
            <a:r>
              <a:rPr lang="en-US" b="1" i="1" dirty="0"/>
              <a:t>Address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35851" y="5951351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False (0)</a:t>
            </a:r>
            <a:r>
              <a:rPr lang="en-US" sz="2600" dirty="0"/>
              <a:t>:	 Not performing memory write operation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True (1)</a:t>
            </a:r>
            <a:r>
              <a:rPr lang="en-US" sz="2600" dirty="0"/>
              <a:t>:	 memory[</a:t>
            </a:r>
            <a:r>
              <a:rPr lang="en-US" sz="2600" b="1" i="1" dirty="0"/>
              <a:t>Address</a:t>
            </a:r>
            <a:r>
              <a:rPr lang="en-US" sz="2600" dirty="0"/>
              <a:t>] </a:t>
            </a:r>
            <a:r>
              <a:rPr lang="en-US" sz="2600" dirty="0">
                <a:sym typeface="Wingdings" pitchFamily="2" charset="2"/>
              </a:rPr>
              <a:t></a:t>
            </a:r>
            <a:r>
              <a:rPr lang="en-US" sz="2600" dirty="0"/>
              <a:t> Register Read Data 2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01499" y="4359986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 Register write data = Memory read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Register write data = ALU result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6762174" y="5030606"/>
            <a:ext cx="845257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91400" y="20574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7086600" y="3505200"/>
            <a:ext cx="1828800" cy="11430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Courier New" pitchFamily="49" charset="0"/>
              </a:rPr>
              <a:t>IMPORTANT: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The input of MUX is swapped in this case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(1/2)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dirty="0"/>
              <a:t>The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" signal from the ALU gives us the actual branch outcome (taken/not taken)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b="1" dirty="0"/>
              <a:t>Idea: </a:t>
            </a:r>
            <a:r>
              <a:rPr lang="en-US" dirty="0"/>
              <a:t>“If instruction is a branch </a:t>
            </a:r>
            <a:r>
              <a:rPr lang="en-US" b="1" dirty="0"/>
              <a:t>AND</a:t>
            </a:r>
            <a:r>
              <a:rPr lang="en-US" dirty="0"/>
              <a:t> taken, then…”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60663" y="3382428"/>
            <a:ext cx="598182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2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(2/2)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91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Next PC = PC + 4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</a:t>
            </a:r>
            <a:r>
              <a:rPr lang="en-US" sz="2600" dirty="0"/>
              <a:t> </a:t>
            </a:r>
            <a:r>
              <a:rPr lang="en-US" dirty="0"/>
              <a:t>Next PC 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 &lt;&lt; 2  + (PC + </a:t>
            </a:r>
            <a:r>
              <a:rPr lang="en-US" sz="2600" dirty="0"/>
              <a:t>4)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943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7247466" y="2286000"/>
            <a:ext cx="1667933" cy="10668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cs typeface="Courier New" pitchFamily="49" charset="0"/>
              </a:rPr>
              <a:t>PCSrc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=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( Branch </a:t>
            </a:r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AND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Courier New" pitchFamily="49" charset="0"/>
              </a:rPr>
              <a:t>isZero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48047" y="3116520"/>
            <a:ext cx="1172042" cy="54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516"/>
              </p:ext>
            </p:extLst>
          </p:nvPr>
        </p:nvGraphicFramePr>
        <p:xfrm>
          <a:off x="4159955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474515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4201469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57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598311"/>
            <a:ext cx="8567088" cy="5791200"/>
            <a:chOff x="424512" y="228600"/>
            <a:chExt cx="8567088" cy="579120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>
              <a:endCxn id="30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1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9"/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9" name="Text Box 310"/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0" name="Text Box 324"/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hape 39"/>
            <p:cNvCxnSpPr>
              <a:stCxn id="19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3"/>
              <a:endCxn id="32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3"/>
            <p:cNvCxnSpPr>
              <a:stCxn id="48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24"/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Sign Extend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/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/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68" name="Elbow Connector 67"/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3"/>
              <a:endCxn id="64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91"/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47" name="Rectangle 146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1" name="Group 109"/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72" name="Elbow Connector 71"/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100"/>
            <p:cNvCxnSpPr>
              <a:stCxn id="102" idx="3"/>
              <a:endCxn id="37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6600"/>
                  </a:solidFill>
                </a:rPr>
                <a:t>Left Shift 2-bit</a:t>
              </a:r>
              <a:endParaRPr lang="en-SG" sz="1100" b="1" dirty="0">
                <a:solidFill>
                  <a:srgbClr val="006600"/>
                </a:solidFill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PC</a:t>
              </a:r>
            </a:p>
          </p:txBody>
        </p:sp>
        <p:grpSp>
          <p:nvGrpSpPr>
            <p:cNvPr id="77" name="Group 170"/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133" name="Line 155"/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Line 156"/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5" name="Line 157"/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6" name="Line 158"/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7" name="Line 159"/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8" name="Line 160"/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9" name="Line 161"/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40" name="Text Box 162"/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78" name="Line 163"/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79" name="Text Box 167"/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Line 175"/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1" name="Straight Arrow Connector 136"/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4" name="Group 108"/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125" name="Line 176"/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Line 179"/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Line 180"/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Line 181"/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Line 182"/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2" name="Text Box 183"/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6" name="Straight Arrow Connector 136"/>
            <p:cNvCxnSpPr>
              <a:stCxn id="113" idx="3"/>
              <a:endCxn id="76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Straight Connector 86"/>
            <p:cNvCxnSpPr>
              <a:endCxn id="75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2" name="Straight Arrow Connector 136"/>
            <p:cNvCxnSpPr>
              <a:endCxn id="91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93" name="Text Box 56"/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94" name="Straight Arrow Connector 136"/>
            <p:cNvCxnSpPr>
              <a:stCxn id="93" idx="1"/>
              <a:endCxn id="149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5" name="Left Bracket 94"/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 Box 319"/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Control</a:t>
              </a:r>
            </a:p>
          </p:txBody>
        </p:sp>
        <p:cxnSp>
          <p:nvCxnSpPr>
            <p:cNvPr id="104" name="Elbow Connector 167"/>
            <p:cNvCxnSpPr>
              <a:endCxn id="123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3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319"/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14" name="Elbow Connector 167"/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67"/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Delay 116"/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 Box 319"/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Verdana" pitchFamily="34" charset="0"/>
                </a:rPr>
                <a:t>Branch</a:t>
              </a: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1" name="Text Box 324"/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[31:26]</a:t>
              </a:r>
            </a:p>
          </p:txBody>
        </p:sp>
        <p:sp>
          <p:nvSpPr>
            <p:cNvPr id="122" name="Text Box 319"/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3" name="Text Box 63"/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4" name="Text Box 319"/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8610600" y="0"/>
            <a:ext cx="533400" cy="32004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v0.5</a:t>
            </a:r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Closer Look at ALU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2183086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ALU is a combinational circuit: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Capable of performing several arithmetic operations</a:t>
            </a:r>
          </a:p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Lecture #11: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noted the required operations for the MIPS subset</a:t>
            </a:r>
          </a:p>
          <a:p>
            <a:endParaRPr lang="en-US" dirty="0"/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7774"/>
              </p:ext>
            </p:extLst>
          </p:nvPr>
        </p:nvGraphicFramePr>
        <p:xfrm>
          <a:off x="5486400" y="3429000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16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Question: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is the </a:t>
            </a:r>
            <a:r>
              <a:rPr kumimoji="0" lang="en-US" sz="2600" b="1" i="0" u="none" strike="noStrike" kern="0" cap="none" spc="0" normalizeH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ALUcontrol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signal designed?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E2092-C33B-42C6-9741-54DDD5207E4A}"/>
              </a:ext>
            </a:extLst>
          </p:cNvPr>
          <p:cNvSpPr txBox="1"/>
          <p:nvPr/>
        </p:nvSpPr>
        <p:spPr>
          <a:xfrm>
            <a:off x="5486400" y="646451"/>
            <a:ext cx="3356811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Note: We will cover combinational circuits after the recess.</a:t>
            </a:r>
          </a:p>
        </p:txBody>
      </p:sp>
    </p:spTree>
    <p:extLst>
      <p:ext uri="{BB962C8B-B14F-4D97-AF65-F5344CB8AC3E}">
        <p14:creationId xmlns:p14="http://schemas.microsoft.com/office/powerpoint/2010/main" val="324067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#12: Processor: Control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Identified 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Generating Control Signals: Idea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Control Unit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ALU Control Signal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</a:t>
            </a:r>
            <a:endParaRPr lang="en-GB" sz="24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64157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564157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marR="0" lvl="0" indent="-271463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control bits are needed: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NYU Course CSCI-UA.0436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97123-699F-44ED-AB9A-4A9691B16DF1}"/>
              </a:ext>
            </a:extLst>
          </p:cNvPr>
          <p:cNvSpPr txBox="1"/>
          <p:nvPr/>
        </p:nvSpPr>
        <p:spPr>
          <a:xfrm>
            <a:off x="4875797" y="527349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Note: We will revisit this when we cover combinational circuits later.</a:t>
            </a:r>
          </a:p>
        </p:txBody>
      </p:sp>
    </p:spTree>
    <p:extLst>
      <p:ext uri="{BB962C8B-B14F-4D97-AF65-F5344CB8AC3E}">
        <p14:creationId xmlns:p14="http://schemas.microsoft.com/office/powerpoint/2010/main" val="18731019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3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422" y="2885041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NYU Course CSCI-UA.0436 </a:t>
            </a:r>
          </a:p>
        </p:txBody>
      </p:sp>
      <p:graphicFrame>
        <p:nvGraphicFramePr>
          <p:cNvPr id="17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14253"/>
              </p:ext>
            </p:extLst>
          </p:nvPr>
        </p:nvGraphicFramePr>
        <p:xfrm>
          <a:off x="457200" y="2570444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77143"/>
              </p:ext>
            </p:extLst>
          </p:nvPr>
        </p:nvGraphicFramePr>
        <p:xfrm>
          <a:off x="2667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grpSp>
        <p:nvGrpSpPr>
          <p:cNvPr id="10" name="Group 91"/>
          <p:cNvGrpSpPr/>
          <p:nvPr/>
        </p:nvGrpSpPr>
        <p:grpSpPr>
          <a:xfrm rot="5400000">
            <a:off x="-13716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 rot="5400000">
            <a:off x="-990600" y="3886200"/>
            <a:ext cx="4114800" cy="304800"/>
            <a:chOff x="457200" y="3429000"/>
            <a:chExt cx="8229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Line 125"/>
          <p:cNvSpPr>
            <a:spLocks noChangeShapeType="1"/>
          </p:cNvSpPr>
          <p:nvPr/>
        </p:nvSpPr>
        <p:spPr bwMode="auto">
          <a:xfrm>
            <a:off x="1219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Line 144"/>
          <p:cNvSpPr>
            <a:spLocks noChangeShapeType="1"/>
          </p:cNvSpPr>
          <p:nvPr/>
        </p:nvSpPr>
        <p:spPr bwMode="auto">
          <a:xfrm flipH="1">
            <a:off x="2362200" y="22892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9"/>
          <p:cNvSpPr txBox="1">
            <a:spLocks noChangeArrowheads="1"/>
          </p:cNvSpPr>
          <p:nvPr/>
        </p:nvSpPr>
        <p:spPr bwMode="auto">
          <a:xfrm>
            <a:off x="2262588" y="2115074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0" name="Rounded Rectangle 29"/>
          <p:cNvSpPr/>
          <p:nvPr/>
        </p:nvSpPr>
        <p:spPr>
          <a:xfrm rot="5400000">
            <a:off x="2590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1219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57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33" name="Line 145"/>
          <p:cNvSpPr>
            <a:spLocks noChangeShapeType="1"/>
          </p:cNvSpPr>
          <p:nvPr/>
        </p:nvSpPr>
        <p:spPr bwMode="auto">
          <a:xfrm flipH="1">
            <a:off x="2362200" y="5638800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148"/>
          <p:cNvSpPr txBox="1">
            <a:spLocks noChangeArrowheads="1"/>
          </p:cNvSpPr>
          <p:nvPr/>
        </p:nvSpPr>
        <p:spPr bwMode="auto">
          <a:xfrm>
            <a:off x="2209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35" name="Group 122"/>
          <p:cNvGrpSpPr>
            <a:grpSpLocks/>
          </p:cNvGrpSpPr>
          <p:nvPr/>
        </p:nvGrpSpPr>
        <p:grpSpPr bwMode="auto">
          <a:xfrm>
            <a:off x="4800600" y="3429000"/>
            <a:ext cx="981075" cy="1294248"/>
            <a:chOff x="4608" y="2988"/>
            <a:chExt cx="618" cy="804"/>
          </a:xfrm>
        </p:grpSpPr>
        <p:sp>
          <p:nvSpPr>
            <p:cNvPr id="36" name="Freeform 123"/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38" name="Line 141"/>
          <p:cNvSpPr>
            <a:spLocks noChangeShapeType="1"/>
          </p:cNvSpPr>
          <p:nvPr/>
        </p:nvSpPr>
        <p:spPr bwMode="auto">
          <a:xfrm>
            <a:off x="4495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42"/>
          <p:cNvSpPr>
            <a:spLocks noChangeShapeType="1"/>
          </p:cNvSpPr>
          <p:nvPr/>
        </p:nvSpPr>
        <p:spPr bwMode="auto">
          <a:xfrm>
            <a:off x="4495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3"/>
          <p:cNvSpPr>
            <a:spLocks noChangeShapeType="1"/>
          </p:cNvSpPr>
          <p:nvPr/>
        </p:nvSpPr>
        <p:spPr bwMode="auto">
          <a:xfrm>
            <a:off x="5791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stCxn id="30" idx="3"/>
          </p:cNvCxnSpPr>
          <p:nvPr/>
        </p:nvCxnSpPr>
        <p:spPr>
          <a:xfrm rot="16200000" flipH="1">
            <a:off x="2324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46"/>
          <p:cNvSpPr>
            <a:spLocks noChangeShapeType="1"/>
          </p:cNvSpPr>
          <p:nvPr/>
        </p:nvSpPr>
        <p:spPr bwMode="auto">
          <a:xfrm flipH="1">
            <a:off x="5257800" y="472653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51"/>
          <p:cNvSpPr txBox="1">
            <a:spLocks noChangeArrowheads="1"/>
          </p:cNvSpPr>
          <p:nvPr/>
        </p:nvSpPr>
        <p:spPr bwMode="auto">
          <a:xfrm>
            <a:off x="5334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44" name="Elbow Connector 43"/>
          <p:cNvCxnSpPr>
            <a:endCxn id="32" idx="3"/>
          </p:cNvCxnSpPr>
          <p:nvPr/>
        </p:nvCxnSpPr>
        <p:spPr>
          <a:xfrm rot="5400000">
            <a:off x="4572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278275" y="4747779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380115" y="3306861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H="1">
            <a:off x="3200400" y="33560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3276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1295400" y="3668058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5470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2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12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57" name="Group 23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2435428"/>
              </p:ext>
            </p:extLst>
          </p:nvPr>
        </p:nvGraphicFramePr>
        <p:xfrm>
          <a:off x="457200" y="136750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667742"/>
              </p:ext>
            </p:extLst>
          </p:nvPr>
        </p:nvGraphicFramePr>
        <p:xfrm>
          <a:off x="6781800" y="395830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19667" y="548230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sz="1800" dirty="0">
              <a:solidFill>
                <a:schemeClr val="tx1"/>
              </a:solidFill>
            </a:endParaRPr>
          </a:p>
        </p:txBody>
      </p:sp>
      <p:graphicFrame>
        <p:nvGraphicFramePr>
          <p:cNvPr id="87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047870"/>
              </p:ext>
            </p:extLst>
          </p:nvPr>
        </p:nvGraphicFramePr>
        <p:xfrm>
          <a:off x="6934200" y="144370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5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129540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40" name="Group 2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282174"/>
              </p:ext>
            </p:extLst>
          </p:nvPr>
        </p:nvGraphicFramePr>
        <p:xfrm>
          <a:off x="457200" y="2512339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8703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57577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6553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38200" y="1806222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78B30F5-FCFE-4A7D-A8C8-528A3D4C65EF}"/>
              </a:ext>
            </a:extLst>
          </p:cNvPr>
          <p:cNvSpPr txBox="1"/>
          <p:nvPr/>
        </p:nvSpPr>
        <p:spPr>
          <a:xfrm>
            <a:off x="4767554" y="1260261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Note: We will revisit this when we cover combinational circuits later.</a:t>
            </a:r>
          </a:p>
        </p:txBody>
      </p:sp>
    </p:spTree>
    <p:extLst>
      <p:ext uri="{BB962C8B-B14F-4D97-AF65-F5344CB8AC3E}">
        <p14:creationId xmlns:p14="http://schemas.microsoft.com/office/powerpoint/2010/main" val="5056077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Finale: Control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73" name="Content Placeholder 9"/>
          <p:cNvSpPr>
            <a:spLocks noGrp="1"/>
          </p:cNvSpPr>
          <p:nvPr>
            <p:ph idx="1"/>
          </p:nvPr>
        </p:nvSpPr>
        <p:spPr>
          <a:xfrm>
            <a:off x="457200" y="1343379"/>
            <a:ext cx="8229600" cy="4191000"/>
          </a:xfrm>
        </p:spPr>
        <p:txBody>
          <a:bodyPr/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now considered all individual signals and their expected values</a:t>
            </a:r>
          </a:p>
          <a:p>
            <a:pPr marL="631825" lvl="1" indent="-269875">
              <a:buClr>
                <a:srgbClr val="0000FF"/>
              </a:buClr>
              <a:buSzPct val="80000"/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Ready to design the controller itself</a:t>
            </a:r>
            <a:endParaRPr lang="en-US" dirty="0"/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Typical digital design steps: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Fill in truth table</a:t>
            </a: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Input</a:t>
            </a:r>
            <a:r>
              <a:rPr lang="en-US" b="1" dirty="0">
                <a:sym typeface="Wingdings" pitchFamily="2" charset="2"/>
              </a:rPr>
              <a:t>:</a:t>
            </a: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Opcode</a:t>
            </a:r>
            <a:endParaRPr lang="en-US" dirty="0">
              <a:sym typeface="Wingdings" pitchFamily="2" charset="2"/>
            </a:endParaRP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Output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Various control signals as discussed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Derive simplified expression for each signal</a:t>
            </a:r>
          </a:p>
        </p:txBody>
      </p:sp>
    </p:spTree>
    <p:extLst>
      <p:ext uri="{BB962C8B-B14F-4D97-AF65-F5344CB8AC3E}">
        <p14:creationId xmlns:p14="http://schemas.microsoft.com/office/powerpoint/2010/main" val="16595936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24512" y="22066"/>
            <a:ext cx="8706597" cy="6714014"/>
            <a:chOff x="424512" y="-160814"/>
            <a:chExt cx="8706597" cy="6714014"/>
          </a:xfrm>
        </p:grpSpPr>
        <p:grpSp>
          <p:nvGrpSpPr>
            <p:cNvPr id="9" name="Group 8"/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" name="Straight Connector 16"/>
              <p:cNvCxnSpPr>
                <a:endCxn id="32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33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309"/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22" name="Text Box 310"/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23" name="Text Box 324"/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5" name="Shape 39"/>
              <p:cNvCxnSpPr>
                <a:stCxn id="22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3"/>
                <a:endCxn id="34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3"/>
              <p:cNvCxnSpPr>
                <a:stCxn id="50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24"/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909757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909757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2" name="Text Box 36"/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2677375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51236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651236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6600"/>
                    </a:solidFill>
                  </a:rPr>
                  <a:t>Sign Extend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59" name="Text Box 44"/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62" name="Text Box 48"/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6753497" y="3801534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Text Box 55"/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66" name="Text Box 56"/>
              <p:cNvSpPr txBox="1">
                <a:spLocks noChangeArrowheads="1"/>
              </p:cNvSpPr>
              <p:nvPr/>
            </p:nvSpPr>
            <p:spPr bwMode="auto">
              <a:xfrm>
                <a:off x="6753497" y="3952347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67" name="Text Box 57"/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45066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8" name="Text Box 59"/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47638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3"/>
                <a:endCxn id="66" idx="1"/>
              </p:cNvCxnSpPr>
              <p:nvPr/>
            </p:nvCxnSpPr>
            <p:spPr>
              <a:xfrm>
                <a:off x="6400800" y="4068763"/>
                <a:ext cx="352697" cy="58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91"/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74" name="Group 109"/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75" name="Elbow Connector 74"/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100"/>
              <p:cNvCxnSpPr>
                <a:stCxn id="105" idx="3"/>
                <a:endCxn id="39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Left Shift 2-bit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Rectangle 152"/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80" name="Group 170"/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142" name="Line 155"/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3" name="Line 156"/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7" name="Line 160"/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1" name="Line 163"/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 Box 167"/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83" name="Line 175"/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4" name="Straight Arrow Connector 136"/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6" name="Line 28"/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87" name="Group 108"/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134" name="Line 176"/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5" name="Line 177"/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6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8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9" name="Line 181"/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0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9" name="Straight Arrow Connector 136"/>
              <p:cNvCxnSpPr>
                <a:stCxn id="118" idx="3"/>
                <a:endCxn id="79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Straight Connector 89"/>
              <p:cNvCxnSpPr>
                <a:endCxn id="78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092245" y="1600200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95" name="Straight Arrow Connector 136"/>
              <p:cNvCxnSpPr>
                <a:endCxn id="94" idx="3"/>
              </p:cNvCxnSpPr>
              <p:nvPr/>
            </p:nvCxnSpPr>
            <p:spPr>
              <a:xfrm rot="5400000">
                <a:off x="1615281" y="823119"/>
                <a:ext cx="960438" cy="838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96" name="Text Box 56"/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97" name="Straight Arrow Connector 136"/>
              <p:cNvCxnSpPr>
                <a:stCxn id="96" idx="1"/>
                <a:endCxn id="158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Left Bracket 97"/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Text Box 319"/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Text Box 62"/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07" name="Elbow Connector 106"/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67"/>
              <p:cNvCxnSpPr>
                <a:endCxn id="132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06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12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319"/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19" name="Elbow Connector 167"/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67"/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lowchart: Delay 121"/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319"/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46"/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28" name="Text Box 324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129" name="Text Box 324"/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130" name="Text Box 319"/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1" name="Text Box 319"/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2" name="Text Box 63"/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3" name="Text Box 319"/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597709" y="-160814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Datapath</a:t>
              </a:r>
              <a:r>
                <a:rPr lang="en-US" sz="2400" b="1" dirty="0">
                  <a:solidFill>
                    <a:schemeClr val="tx1"/>
                  </a:solidFill>
                </a:rPr>
                <a:t> &amp;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84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5466597" y="271143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6749724" y="3409175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962625" y="4388460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845566" y="569199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3075770" y="4849848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694220" y="3771498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6783962" y="209376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941946" y="4999023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19717"/>
              </p:ext>
            </p:extLst>
          </p:nvPr>
        </p:nvGraphicFramePr>
        <p:xfrm>
          <a:off x="304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79865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371600" y="1743747"/>
            <a:ext cx="7239000" cy="338554"/>
            <a:chOff x="1371600" y="1743747"/>
            <a:chExt cx="7239000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1600" y="2082301"/>
            <a:ext cx="7239000" cy="338554"/>
            <a:chOff x="1371600" y="1743747"/>
            <a:chExt cx="7239000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71600" y="2392371"/>
            <a:ext cx="7239000" cy="338554"/>
            <a:chOff x="1371600" y="1743747"/>
            <a:chExt cx="7239000" cy="338554"/>
          </a:xfrm>
        </p:grpSpPr>
        <p:sp>
          <p:nvSpPr>
            <p:cNvPr id="35" name="TextBox 34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71600" y="2686231"/>
            <a:ext cx="7239000" cy="338554"/>
            <a:chOff x="1371600" y="1743747"/>
            <a:chExt cx="7239000" cy="338554"/>
          </a:xfrm>
        </p:grpSpPr>
        <p:sp>
          <p:nvSpPr>
            <p:cNvPr id="45" name="TextBox 44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Inputs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57" name="Content Placeholder 12"/>
          <p:cNvSpPr>
            <a:spLocks noGrp="1"/>
          </p:cNvSpPr>
          <p:nvPr>
            <p:ph idx="1"/>
          </p:nvPr>
        </p:nvSpPr>
        <p:spPr>
          <a:xfrm>
            <a:off x="457200" y="5068368"/>
            <a:ext cx="7851422" cy="804403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the input (opcode) and output (control signals), let’s design the circuit</a:t>
            </a:r>
          </a:p>
        </p:txBody>
      </p:sp>
      <p:graphicFrame>
        <p:nvGraphicFramePr>
          <p:cNvPr id="58" name="Group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45729"/>
              </p:ext>
            </p:extLst>
          </p:nvPr>
        </p:nvGraphicFramePr>
        <p:xfrm>
          <a:off x="381000" y="1219200"/>
          <a:ext cx="8229600" cy="3444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2114797" y="2543299"/>
            <a:ext cx="6114803" cy="400110"/>
            <a:chOff x="2114797" y="2590800"/>
            <a:chExt cx="611480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14797" y="3083933"/>
            <a:ext cx="6114803" cy="400110"/>
            <a:chOff x="2114797" y="2590800"/>
            <a:chExt cx="6114803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14797" y="3657600"/>
            <a:ext cx="6114803" cy="400110"/>
            <a:chOff x="2114797" y="2590800"/>
            <a:chExt cx="6114803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2B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14797" y="4191000"/>
            <a:ext cx="6114803" cy="400110"/>
            <a:chOff x="2114797" y="2590800"/>
            <a:chExt cx="6114803" cy="400110"/>
          </a:xfrm>
        </p:grpSpPr>
        <p:sp>
          <p:nvSpPr>
            <p:cNvPr id="84" name="TextBox 83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420070"/>
              </p:ext>
            </p:extLst>
          </p:nvPr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4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7">
            <a:extLst>
              <a:ext uri="{FF2B5EF4-FFF2-40B4-BE49-F238E27FC236}">
                <a16:creationId xmlns:a16="http://schemas.microsoft.com/office/drawing/2014/main" id="{1B700B56-3C6A-4DD6-8125-61A8111D2C3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7F19E44-B461-4089-8FC3-15935171832D}"/>
              </a:ext>
            </a:extLst>
          </p:cNvPr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99">
            <a:extLst>
              <a:ext uri="{FF2B5EF4-FFF2-40B4-BE49-F238E27FC236}">
                <a16:creationId xmlns:a16="http://schemas.microsoft.com/office/drawing/2014/main" id="{15C21446-5D51-4358-BA3F-86511569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880FD66-384D-4A7A-A82F-318816AEE225}"/>
              </a:ext>
            </a:extLst>
          </p:cNvPr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9">
            <a:extLst>
              <a:ext uri="{FF2B5EF4-FFF2-40B4-BE49-F238E27FC236}">
                <a16:creationId xmlns:a16="http://schemas.microsoft.com/office/drawing/2014/main" id="{4BDE59DE-6F68-43B3-959B-3836D976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25">
            <a:extLst>
              <a:ext uri="{FF2B5EF4-FFF2-40B4-BE49-F238E27FC236}">
                <a16:creationId xmlns:a16="http://schemas.microsoft.com/office/drawing/2014/main" id="{69F6E6E1-376A-4CE9-BC71-AD5E299DD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67003"/>
              </p:ext>
            </p:extLst>
          </p:nvPr>
        </p:nvGraphicFramePr>
        <p:xfrm>
          <a:off x="4572000" y="1084926"/>
          <a:ext cx="4426748" cy="1692255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41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70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226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Big Picture: Instruction Execution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146482"/>
            <a:ext cx="8305800" cy="441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Execution =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Read contents of one or more storage elements (register/memory)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Perform computation through some combinational logic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Write results to one or more storage elements (register/memory)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All these performed </a:t>
            </a:r>
            <a:r>
              <a:rPr lang="en-US" b="1" dirty="0"/>
              <a:t>within a clock period</a:t>
            </a:r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974726" y="3677444"/>
            <a:ext cx="7453312" cy="2105025"/>
            <a:chOff x="615" y="2371"/>
            <a:chExt cx="4695" cy="132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2162" y="2874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662" y="2855"/>
              <a:ext cx="1234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Read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Compute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896" y="2855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Write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C00000"/>
                  </a:solidFill>
                  <a:latin typeface="Verdana" pitchFamily="34" charset="0"/>
                </a:rPr>
                <a:t>Don’t want to read a storage element when it is being written.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697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</a:rPr>
              <a:t>6. Single Cycle Implementation: Shortcoming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0668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cycle time assuming negligible delays: memory (2ns), ALU/adders (2ns), register file access (1ns)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759263"/>
              </p:ext>
            </p:extLst>
          </p:nvPr>
        </p:nvGraphicFramePr>
        <p:xfrm>
          <a:off x="1143000" y="2362200"/>
          <a:ext cx="6781799" cy="2091373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457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instructions take as much time as the slowest one (i.e., load)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sz="2000" dirty="0"/>
              <a:t>Long cycle time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193076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6. Solution #1: Multicycle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06828"/>
            <a:ext cx="8229600" cy="511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Break up the instructions into execution steps: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fetch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decode and register read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ALU operation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Memory read/write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Register write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execution step</a:t>
            </a:r>
            <a:r>
              <a:rPr lang="en-US" b="1" dirty="0"/>
              <a:t> takes one clock cycle</a:t>
            </a:r>
          </a:p>
          <a:p>
            <a:pPr marL="982663" lvl="1" indent="-4032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>
                <a:solidFill>
                  <a:srgbClr val="660066"/>
                </a:solidFill>
                <a:sym typeface="Wingdings" pitchFamily="2" charset="2"/>
              </a:rPr>
              <a:t> Cycle time is much shorter, i.e., clock frequency is much higher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Instructions take </a:t>
            </a:r>
            <a:r>
              <a:rPr lang="en-US" u="sng" dirty="0">
                <a:sym typeface="Wingdings" pitchFamily="2" charset="2"/>
              </a:rPr>
              <a:t>variable number of clock cycles</a:t>
            </a:r>
            <a:r>
              <a:rPr lang="en-US" dirty="0">
                <a:sym typeface="Wingdings" pitchFamily="2" charset="2"/>
              </a:rPr>
              <a:t> to complete execution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Not covered in class:</a:t>
            </a:r>
          </a:p>
          <a:p>
            <a:pPr marL="631825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See Section 5.5 of COD if interested</a:t>
            </a:r>
          </a:p>
        </p:txBody>
      </p:sp>
    </p:spTree>
    <p:extLst>
      <p:ext uri="{BB962C8B-B14F-4D97-AF65-F5344CB8AC3E}">
        <p14:creationId xmlns:p14="http://schemas.microsoft.com/office/powerpoint/2010/main" val="228531802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Solution #2: Pipelining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Break up the instructions into execution steps one per clock cycle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u="sng" dirty="0"/>
              <a:t>different instructions to be in different execution steps simultaneously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Covered in a later lecture </a:t>
            </a:r>
          </a:p>
        </p:txBody>
      </p:sp>
    </p:spTree>
    <p:extLst>
      <p:ext uri="{BB962C8B-B14F-4D97-AF65-F5344CB8AC3E}">
        <p14:creationId xmlns:p14="http://schemas.microsoft.com/office/powerpoint/2010/main" val="35764320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46482"/>
            <a:ext cx="8229600" cy="45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very simple implementation of MIPS </a:t>
            </a:r>
            <a:r>
              <a:rPr lang="en-US" sz="2800" dirty="0" err="1"/>
              <a:t>datapath</a:t>
            </a:r>
            <a:r>
              <a:rPr lang="en-US" sz="2800" dirty="0"/>
              <a:t> and control for a subset of its instructions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Concepts: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executes in a single clock cycle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storage elements, compute, write to storage elements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Datapath</a:t>
            </a:r>
            <a:r>
              <a:rPr lang="en-US" sz="2400" dirty="0"/>
              <a:t> is shared among different instructions types using MUXs and control signals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signals are generated from the machine language encoding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56278712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5.4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4.4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478" y="4844508"/>
            <a:ext cx="1996722" cy="1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2985511"/>
            <a:ext cx="8229600" cy="217678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60066"/>
                </a:solidFill>
              </a:rPr>
              <a:t>Exploration: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ALU design and implementation: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edition (MIPS): Appendix C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http://cs.nyu.edu/courses/fall11/CSCI-UA.0436-001/class-notes.html</a:t>
            </a:r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868"/>
              </p:ext>
            </p:extLst>
          </p:nvPr>
        </p:nvGraphicFramePr>
        <p:xfrm>
          <a:off x="457200" y="1347061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combinational circuit to generate these signals based on Opcode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8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7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8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27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9" idx="3"/>
              <a:endCxn id="39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34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8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77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1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11" idx="3"/>
              <a:endCxn id="44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12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2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3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86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9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12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4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6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7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8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90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93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90" idx="3"/>
              <a:endCxn id="12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6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8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9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0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01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5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6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7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6040" y="4377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34566" y="1572384"/>
            <a:ext cx="6172200" cy="4191000"/>
            <a:chOff x="2333896" y="1540679"/>
            <a:chExt cx="6172200" cy="4191000"/>
          </a:xfrm>
        </p:grpSpPr>
        <p:grpSp>
          <p:nvGrpSpPr>
            <p:cNvPr id="3" name="Group 2"/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144" name="Rounded Rectangle 143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45" name="Elbow Connector 144"/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8610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Let’s Implement the Control Unit!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note of the instruction subset to be implemented: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Opcode</a:t>
            </a:r>
            <a:r>
              <a:rPr lang="en-US" sz="2000" dirty="0"/>
              <a:t> and Function Code (if applicable)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Go through each signal: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Observe how the signal is generated based on the instruction </a:t>
            </a:r>
            <a:r>
              <a:rPr lang="en-US" sz="2000" dirty="0" err="1"/>
              <a:t>opcode</a:t>
            </a:r>
            <a:r>
              <a:rPr lang="en-US" sz="2000" dirty="0"/>
              <a:t> and/or function code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Construct truth table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Design the control unit using logic gates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717673" y="1234159"/>
            <a:ext cx="8114145" cy="5008562"/>
            <a:chOff x="720848" y="1011238"/>
            <a:chExt cx="8114145" cy="5008562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3" name="AutoShape 154"/>
            <p:cNvSpPr>
              <a:spLocks/>
            </p:cNvSpPr>
            <p:nvPr/>
          </p:nvSpPr>
          <p:spPr bwMode="auto">
            <a:xfrm>
              <a:off x="7499350" y="1371600"/>
              <a:ext cx="349250" cy="2514600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3" name="AutoShape 156"/>
            <p:cNvSpPr>
              <a:spLocks/>
            </p:cNvSpPr>
            <p:nvPr/>
          </p:nvSpPr>
          <p:spPr bwMode="auto">
            <a:xfrm>
              <a:off x="7499350" y="4267200"/>
              <a:ext cx="349250" cy="1752600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7467600" y="1066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428068" y="5470902"/>
            <a:ext cx="702590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19515</TotalTime>
  <Words>3051</Words>
  <Application>Microsoft Office PowerPoint</Application>
  <PresentationFormat>On-screen Show (4:3)</PresentationFormat>
  <Paragraphs>1129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Wingdings</vt:lpstr>
      <vt:lpstr>Clarity</vt:lpstr>
      <vt:lpstr>http://www.comp.nus.edu.sg/~cs2100/</vt:lpstr>
      <vt:lpstr>Lecture #12: Processor: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2153</cp:revision>
  <cp:lastPrinted>2017-06-30T03:15:07Z</cp:lastPrinted>
  <dcterms:created xsi:type="dcterms:W3CDTF">1998-09-05T15:03:32Z</dcterms:created>
  <dcterms:modified xsi:type="dcterms:W3CDTF">2019-12-22T05:25:46Z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