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0000FF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 autoAdjust="0"/>
    <p:restoredTop sz="91625" autoAdjust="0"/>
  </p:normalViewPr>
  <p:slideViewPr>
    <p:cSldViewPr snapToGrid="0">
      <p:cViewPr varScale="1">
        <p:scale>
          <a:sx n="82" d="100"/>
          <a:sy n="82" d="100"/>
        </p:scale>
        <p:origin x="108" y="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12/23/2019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17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34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6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94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66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18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8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36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07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25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5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67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5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3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3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5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Boolean Algebra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 Laws of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6556D9-1641-40BC-B58E-57B4BF158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50311"/>
              </p:ext>
            </p:extLst>
          </p:nvPr>
        </p:nvGraphicFramePr>
        <p:xfrm>
          <a:off x="647700" y="1308642"/>
          <a:ext cx="7848600" cy="4419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SG" sz="2400" b="0" dirty="0">
                          <a:solidFill>
                            <a:srgbClr val="C00000"/>
                          </a:solidFill>
                        </a:rPr>
                        <a:t>Identity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+ 0 = 0 + A =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1 = 1  A = A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Inverse/complement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/>
                        <a:t>A + A' = 1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A </a:t>
                      </a:r>
                      <a:r>
                        <a:rPr lang="en-US" sz="2200" baseline="0" dirty="0">
                          <a:sym typeface="Symbol" pitchFamily="18" charset="2"/>
                        </a:rPr>
                        <a:t> A' = 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Commutative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B = B + A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B = B  A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Associative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+ C) = (A + B) +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 C) = (A  B)  C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Distributive laws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 (B + C) = (A  B) + (A  C) 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aseline="0" dirty="0">
                          <a:sym typeface="Symbol" pitchFamily="18" charset="2"/>
                        </a:rPr>
                        <a:t>A + (B  C) = (A + B)  (A + C)</a:t>
                      </a:r>
                      <a:endParaRPr lang="en-SG" sz="22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8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6. Duality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5E1E51-8F08-4652-ACEE-062CA1E1834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AND/OR operators and identity elements 0/1 in a Boolean equation are interchanged, it remains valid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marL="536575" lvl="1" indent="-1825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dual equation of </a:t>
            </a:r>
            <a:r>
              <a:rPr lang="en-US" dirty="0">
                <a:solidFill>
                  <a:srgbClr val="0000CC"/>
                </a:solidFill>
              </a:rPr>
              <a:t>a+(</a:t>
            </a:r>
            <a:r>
              <a:rPr lang="en-US" dirty="0" err="1">
                <a:solidFill>
                  <a:srgbClr val="0000CC"/>
                </a:solidFill>
              </a:rPr>
              <a:t>b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b+c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)=(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)+(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ac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Duality gives free theorems – “two for the price of one”. You prove one theorem and the other comes for free!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x+y+z</a:t>
            </a:r>
            <a:r>
              <a:rPr lang="en-US" dirty="0">
                <a:solidFill>
                  <a:srgbClr val="0000CC"/>
                </a:solidFill>
              </a:rPr>
              <a:t>)' = </a:t>
            </a:r>
            <a:r>
              <a:rPr lang="en-US" dirty="0" err="1">
                <a:solidFill>
                  <a:srgbClr val="0000CC"/>
                </a:solidFill>
              </a:rPr>
              <a:t>x'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y'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 </a:t>
            </a:r>
            <a:r>
              <a:rPr lang="en-US" dirty="0"/>
              <a:t>is valid, then its dual is also valid:</a:t>
            </a:r>
            <a:br>
              <a:rPr lang="en-US" dirty="0"/>
            </a:b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)'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x'+y'+z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If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x+1 = 1 </a:t>
            </a:r>
            <a:r>
              <a:rPr lang="en-US" dirty="0">
                <a:sym typeface="Symbol" pitchFamily="18" charset="2"/>
              </a:rPr>
              <a:t>is valid, then its dual is also valid: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x0 = 0</a:t>
            </a:r>
          </a:p>
        </p:txBody>
      </p:sp>
    </p:spTree>
    <p:extLst>
      <p:ext uri="{BB962C8B-B14F-4D97-AF65-F5344CB8AC3E}">
        <p14:creationId xmlns:p14="http://schemas.microsoft.com/office/powerpoint/2010/main" val="40183039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Theorems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A1149D-DEEA-4214-842A-A0E90F080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69062"/>
              </p:ext>
            </p:extLst>
          </p:nvPr>
        </p:nvGraphicFramePr>
        <p:xfrm>
          <a:off x="609600" y="1169233"/>
          <a:ext cx="7924800" cy="5382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79388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207326613"/>
                    </a:ext>
                  </a:extLst>
                </a:gridCol>
              </a:tblGrid>
              <a:tr h="383481">
                <a:tc gridSpan="2">
                  <a:txBody>
                    <a:bodyPr/>
                    <a:lstStyle/>
                    <a:p>
                      <a:r>
                        <a:rPr lang="en-SG" sz="2000" b="0" baseline="0" dirty="0">
                          <a:solidFill>
                            <a:srgbClr val="C00000"/>
                          </a:solidFill>
                        </a:rPr>
                        <a:t>Idempotency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089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X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X </a:t>
                      </a:r>
                      <a:r>
                        <a:rPr lang="en-US" sz="1800" dirty="0">
                          <a:sym typeface="Symbol" pitchFamily="18" charset="2"/>
                        </a:rPr>
                        <a:t> X = X </a:t>
                      </a:r>
                      <a:endParaRPr lang="en-US" sz="1800" baseline="0" dirty="0">
                        <a:sym typeface="Symbol" pitchFamily="18" charset="2"/>
                      </a:endParaRP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23440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One element / Zero element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8266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/>
                        <a:t>   X +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1800" dirty="0"/>
                        <a:t>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/>
                        <a:t>   X 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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  <a:r>
                        <a:rPr lang="en-US" sz="1800" baseline="0" dirty="0">
                          <a:sym typeface="Symbol" pitchFamily="18" charset="2"/>
                        </a:rPr>
                        <a:t> = </a:t>
                      </a:r>
                      <a:r>
                        <a:rPr lang="en-US" sz="1800" baseline="0" dirty="0">
                          <a:solidFill>
                            <a:srgbClr val="C00000"/>
                          </a:solidFill>
                          <a:sym typeface="Symbol" pitchFamily="18" charset="2"/>
                        </a:rPr>
                        <a:t>0</a:t>
                      </a:r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58373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Involution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69258"/>
                  </a:ext>
                </a:extLst>
              </a:tr>
              <a:tr h="353982"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( X' )' = X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2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83484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 smtClean="0">
                          <a:solidFill>
                            <a:srgbClr val="C00000"/>
                          </a:solidFill>
                        </a:rPr>
                        <a:t>Absorption 1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35043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XY = X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 + Y) = X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43195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>
                          <a:solidFill>
                            <a:srgbClr val="C00000"/>
                          </a:solidFill>
                        </a:rPr>
                        <a:t>Absorption </a:t>
                      </a:r>
                      <a:r>
                        <a:rPr lang="en-SG" sz="2000" baseline="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26557"/>
                  </a:ext>
                </a:extLst>
              </a:tr>
              <a:tr h="353982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 + X'Y = X + Y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X(X' + Y) = XY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1764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1800" baseline="0" dirty="0" err="1">
                          <a:solidFill>
                            <a:srgbClr val="C00000"/>
                          </a:solidFill>
                        </a:rPr>
                        <a:t>DeMorgans</a:t>
                      </a:r>
                      <a:r>
                        <a:rPr lang="en-SG" sz="1800" baseline="0" dirty="0">
                          <a:solidFill>
                            <a:srgbClr val="C00000"/>
                          </a:solidFill>
                        </a:rPr>
                        <a:t>’ </a:t>
                      </a:r>
                      <a:r>
                        <a:rPr lang="en-SG" sz="1800" baseline="0" dirty="0">
                          <a:solidFill>
                            <a:srgbClr val="006600"/>
                          </a:solidFill>
                        </a:rPr>
                        <a:t>(can be generalised to more than 2 variables)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371467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/>
                        <a:t>   (X + Y)' = X' </a:t>
                      </a:r>
                      <a:r>
                        <a:rPr lang="en-US" sz="1800" dirty="0">
                          <a:sym typeface="Symbol" pitchFamily="18" charset="2"/>
                        </a:rPr>
                        <a:t></a:t>
                      </a:r>
                      <a:r>
                        <a:rPr lang="en-US" sz="1800" dirty="0"/>
                        <a:t> Y' 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(X </a:t>
                      </a:r>
                      <a:r>
                        <a:rPr lang="en-US" sz="2000" dirty="0">
                          <a:sym typeface="Symbol" pitchFamily="18" charset="2"/>
                        </a:rPr>
                        <a:t> Y)' = X' + Y'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866561"/>
                  </a:ext>
                </a:extLst>
              </a:tr>
              <a:tr h="383481">
                <a:tc gridSpan="2">
                  <a:txBody>
                    <a:bodyPr/>
                    <a:lstStyle/>
                    <a:p>
                      <a:r>
                        <a:rPr lang="en-SG" sz="2000" baseline="0" dirty="0" smtClean="0">
                          <a:solidFill>
                            <a:srgbClr val="C00000"/>
                          </a:solidFill>
                        </a:rPr>
                        <a:t>Consensus</a:t>
                      </a:r>
                      <a:endParaRPr lang="en-SG" sz="2000" baseline="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sz="20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271329"/>
                  </a:ext>
                </a:extLst>
              </a:tr>
              <a:tr h="383481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Symbol" pitchFamily="18" charset="2"/>
                        </a:rPr>
                        <a:t>   XY + X'Z + YZ = XY + X'Z</a:t>
                      </a:r>
                      <a:endParaRPr lang="en-SG" sz="18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Symbol" pitchFamily="18" charset="2"/>
                        </a:rPr>
                        <a:t>   (X+Y)(X'+Z)(Y+Z) = (X+Y)(X'+Z)</a:t>
                      </a:r>
                      <a:endParaRPr lang="en-SG" sz="2000" baseline="0" dirty="0"/>
                    </a:p>
                  </a:txBody>
                  <a:tcPr anchor="ctr"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9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61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7. Proving a Theorem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9564AB-A660-476B-9E7E-EEF77EC3050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Theorems can be proved using truth table, or by algebraic manipulation using other theorems/laws.</a:t>
            </a:r>
          </a:p>
          <a:p>
            <a:pPr marL="268288" indent="-268288" fontAlgn="auto">
              <a:spcBef>
                <a:spcPts val="12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Prove absorption theorem </a:t>
            </a:r>
            <a:r>
              <a:rPr lang="en-US" dirty="0">
                <a:solidFill>
                  <a:srgbClr val="800000"/>
                </a:solidFill>
              </a:rPr>
              <a:t>X + X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Y = X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	X + XY	= X1 + XY (by identity)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     	= X(1+Y) (by 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X(Y+1) (by commutativity) 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Wingdings" pitchFamily="2" charset="2"/>
              <a:buNone/>
              <a:tabLst>
                <a:tab pos="1608138" algn="l"/>
              </a:tabLst>
            </a:pPr>
            <a:r>
              <a:rPr lang="en-US" dirty="0">
                <a:sym typeface="Symbol" pitchFamily="18" charset="2"/>
              </a:rPr>
              <a:t>                	= X1 (by one element)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	= X (by identity)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By duality, we can also cite (without proof) that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X(X+Y) = X</a:t>
            </a:r>
          </a:p>
        </p:txBody>
      </p:sp>
    </p:spTree>
    <p:extLst>
      <p:ext uri="{BB962C8B-B14F-4D97-AF65-F5344CB8AC3E}">
        <p14:creationId xmlns:p14="http://schemas.microsoft.com/office/powerpoint/2010/main" val="143029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8. Boolean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20B0E0-2656-40BD-A8D1-E79A104B530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3820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Boolean functions (logic equations):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800000"/>
                </a:solidFill>
              </a:rPr>
              <a:t>F1(</a:t>
            </a:r>
            <a:r>
              <a:rPr lang="en-US" dirty="0" err="1">
                <a:solidFill>
                  <a:srgbClr val="800000"/>
                </a:solidFill>
              </a:rPr>
              <a:t>x,y,z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 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F2(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) = x + 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y'z</a:t>
            </a:r>
            <a:r>
              <a:rPr lang="en-US" dirty="0">
                <a:solidFill>
                  <a:srgbClr val="006600"/>
                </a:solidFill>
                <a:sym typeface="Symbol" pitchFamily="18" charset="2"/>
              </a:rPr>
              <a:t>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F3(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x'y'z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x'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yz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CC3300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' 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 F4(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x,y,z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 =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x'z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10" name="Group 117">
            <a:extLst>
              <a:ext uri="{FF2B5EF4-FFF2-40B4-BE49-F238E27FC236}">
                <a16:creationId xmlns:a16="http://schemas.microsoft.com/office/drawing/2014/main" id="{998F94BE-AE04-4F32-B462-6FC57ECC9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89401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Text Box 118">
            <a:extLst>
              <a:ext uri="{FF2B5EF4-FFF2-40B4-BE49-F238E27FC236}">
                <a16:creationId xmlns:a16="http://schemas.microsoft.com/office/drawing/2014/main" id="{313E00E1-2D94-4EB2-84B4-A3BED446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81600"/>
            <a:ext cx="717804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From the truth table, F3 = F4.</a:t>
            </a:r>
          </a:p>
          <a:p>
            <a:pPr>
              <a:spcBef>
                <a:spcPct val="20000"/>
              </a:spcBef>
            </a:pPr>
            <a:r>
              <a:rPr lang="en-US" sz="2400" dirty="0"/>
              <a:t>Can you prove F3 = F4 by using Boolean Algebra? </a:t>
            </a:r>
          </a:p>
        </p:txBody>
      </p:sp>
      <p:graphicFrame>
        <p:nvGraphicFramePr>
          <p:cNvPr id="13" name="Group 117">
            <a:extLst>
              <a:ext uri="{FF2B5EF4-FFF2-40B4-BE49-F238E27FC236}">
                <a16:creationId xmlns:a16="http://schemas.microsoft.com/office/drawing/2014/main" id="{A3B83685-8B72-4706-837F-4892134D9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255245"/>
              </p:ext>
            </p:extLst>
          </p:nvPr>
        </p:nvGraphicFramePr>
        <p:xfrm>
          <a:off x="4648200" y="1981200"/>
          <a:ext cx="4267200" cy="3017520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0532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9. Complement Functions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Text Box 249">
            <a:extLst>
              <a:ext uri="{FF2B5EF4-FFF2-40B4-BE49-F238E27FC236}">
                <a16:creationId xmlns:a16="http://schemas.microsoft.com/office/drawing/2014/main" id="{2388F5CB-E6C1-4830-AAC5-C8B37A85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Boolean function F, the </a:t>
            </a:r>
            <a:r>
              <a:rPr lang="en-US" dirty="0">
                <a:solidFill>
                  <a:srgbClr val="800000"/>
                </a:solidFill>
              </a:rPr>
              <a:t>complement</a:t>
            </a:r>
            <a:r>
              <a:rPr lang="en-US" dirty="0"/>
              <a:t> of F, denoted as </a:t>
            </a:r>
            <a:r>
              <a:rPr lang="en-US" dirty="0">
                <a:solidFill>
                  <a:srgbClr val="A50021"/>
                </a:solidFill>
              </a:rPr>
              <a:t>F'</a:t>
            </a:r>
            <a:r>
              <a:rPr lang="en-US" dirty="0"/>
              <a:t>, is obtained by </a:t>
            </a:r>
            <a:r>
              <a:rPr lang="en-US" u="sng" dirty="0"/>
              <a:t>interchanging 1 with 0</a:t>
            </a:r>
            <a:r>
              <a:rPr lang="en-US" dirty="0"/>
              <a:t> in the function’s output values.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F1 = </a:t>
            </a:r>
            <a:r>
              <a:rPr lang="en-US" dirty="0" err="1">
                <a:solidFill>
                  <a:srgbClr val="800000"/>
                </a:solidFill>
              </a:rPr>
              <a:t>x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is F1' ?</a:t>
            </a:r>
          </a:p>
          <a:p>
            <a:pPr marL="622300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F1' = (</a:t>
            </a:r>
            <a:r>
              <a:rPr lang="en-US" dirty="0" err="1"/>
              <a:t>x</a:t>
            </a:r>
            <a:r>
              <a:rPr lang="en-US" dirty="0" err="1">
                <a:sym typeface="Symbol" pitchFamily="18" charset="2"/>
              </a:rPr>
              <a:t>yz</a:t>
            </a:r>
            <a:r>
              <a:rPr lang="en-US" dirty="0">
                <a:sym typeface="Symbol" pitchFamily="18" charset="2"/>
              </a:rPr>
              <a:t>')'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x' + y' + (z')' 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=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x' + y' + z</a:t>
            </a:r>
            <a:r>
              <a:rPr lang="en-US" dirty="0">
                <a:sym typeface="Symbol" pitchFamily="18" charset="2"/>
              </a:rPr>
              <a:t>     (Involution)</a:t>
            </a:r>
          </a:p>
        </p:txBody>
      </p:sp>
      <p:graphicFrame>
        <p:nvGraphicFramePr>
          <p:cNvPr id="16" name="Group 91">
            <a:extLst>
              <a:ext uri="{FF2B5EF4-FFF2-40B4-BE49-F238E27FC236}">
                <a16:creationId xmlns:a16="http://schemas.microsoft.com/office/drawing/2014/main" id="{6A939A4D-4301-43E3-A9E6-45516779E0A4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91">
            <a:extLst>
              <a:ext uri="{FF2B5EF4-FFF2-40B4-BE49-F238E27FC236}">
                <a16:creationId xmlns:a16="http://schemas.microsoft.com/office/drawing/2014/main" id="{34186140-A0F0-44BD-8EB5-2F470EFB950F}"/>
              </a:ext>
            </a:extLst>
          </p:cNvPr>
          <p:cNvGraphicFramePr>
            <a:graphicFrameLocks/>
          </p:cNvGraphicFramePr>
          <p:nvPr/>
        </p:nvGraphicFramePr>
        <p:xfrm>
          <a:off x="5257800" y="2590800"/>
          <a:ext cx="2740025" cy="301752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F1'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697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89392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Certain types of Boolean expressions lead to circuits that are desirable from an implementation viewpoint.</a:t>
            </a:r>
            <a:endParaRPr lang="en-US" b="1" dirty="0"/>
          </a:p>
          <a:p>
            <a:pPr marL="268288" indent="-268288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standard forms: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Boolean variable on its own or in its complemented form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x'</a:t>
            </a:r>
            <a:r>
              <a:rPr lang="en-US" dirty="0"/>
              <a:t>, (3)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y'</a:t>
            </a:r>
            <a:r>
              <a:rPr lang="en-US" dirty="0"/>
              <a:t> </a:t>
            </a: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 term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literal or a logical product (AND) of several literals</a:t>
            </a:r>
          </a:p>
          <a:p>
            <a:pPr marL="622300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yz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A'B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dg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vw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9351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10. Standard Forms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7CB386E8-DBDF-45B1-9337-9A53A18D17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69233"/>
            <a:ext cx="8089392" cy="5487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 term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single literal or a logical sum (OR) of several literals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 err="1">
                <a:solidFill>
                  <a:srgbClr val="0000CC"/>
                </a:solidFill>
              </a:rPr>
              <a:t>x+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A'+B</a:t>
            </a:r>
            <a:r>
              <a:rPr lang="en-US" dirty="0">
                <a:sym typeface="Symbol" pitchFamily="18" charset="2"/>
              </a:rPr>
              <a:t>,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A+B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c+d+h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'+j</a:t>
            </a:r>
            <a:endParaRPr lang="en-US" b="1" dirty="0"/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Sum-of-Products (SOP)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product term or a logical sum (OR) of several product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 + </a:t>
            </a:r>
            <a:r>
              <a:rPr lang="en-US" dirty="0" err="1">
                <a:solidFill>
                  <a:srgbClr val="0000CC"/>
                </a:solidFill>
              </a:rPr>
              <a:t>y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dirty="0" err="1">
                <a:solidFill>
                  <a:srgbClr val="0000CC"/>
                </a:solidFill>
              </a:rPr>
              <a:t>z</a:t>
            </a:r>
            <a:r>
              <a:rPr lang="en-US" dirty="0">
                <a:solidFill>
                  <a:srgbClr val="0000CC"/>
                </a:solidFill>
              </a:rPr>
              <a:t>'</a:t>
            </a:r>
            <a:r>
              <a:rPr lang="en-US" dirty="0"/>
              <a:t>, (3) </a:t>
            </a:r>
            <a:r>
              <a:rPr lang="en-US" dirty="0" err="1">
                <a:solidFill>
                  <a:srgbClr val="0000CC"/>
                </a:solidFill>
              </a:rPr>
              <a:t>x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y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 + x'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yz</a:t>
            </a:r>
            <a:r>
              <a:rPr lang="en-US" dirty="0"/>
              <a:t>, (4)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B + A'B'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        (5) </a:t>
            </a:r>
            <a:r>
              <a:rPr lang="en-US" dirty="0">
                <a:solidFill>
                  <a:srgbClr val="0000CC"/>
                </a:solidFill>
              </a:rPr>
              <a:t>A + B'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C + AC' + CD</a:t>
            </a:r>
            <a:r>
              <a:rPr lang="en-US" dirty="0"/>
              <a:t> 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Product-of-Sums (POS) expression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sum term or a logical product (AND) of several sum terms</a:t>
            </a:r>
          </a:p>
          <a:p>
            <a:pPr marL="622300" lvl="1" indent="-268288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Examples: (1)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(2)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, (3)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')(x'+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y+z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   (4)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(A+B)(A'+B')</a:t>
            </a:r>
            <a:r>
              <a:rPr lang="en-US" dirty="0">
                <a:sym typeface="Symbol" pitchFamily="18" charset="2"/>
              </a:rPr>
              <a:t>, (5)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(A+B+C)D'(B'+D+E') </a:t>
            </a:r>
          </a:p>
          <a:p>
            <a:pPr marL="268288" indent="-268288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Every Boolean expression can be expressed in SOP or POS form.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192769-D5D3-44D1-B2EC-36EC635EB3C1}"/>
              </a:ext>
            </a:extLst>
          </p:cNvPr>
          <p:cNvSpPr txBox="1">
            <a:spLocks noChangeArrowheads="1"/>
          </p:cNvSpPr>
          <p:nvPr/>
        </p:nvSpPr>
        <p:spPr>
          <a:xfrm>
            <a:off x="2921508" y="5836199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3-2 to 3-5.</a:t>
            </a:r>
          </a:p>
        </p:txBody>
      </p:sp>
    </p:spTree>
    <p:extLst>
      <p:ext uri="{BB962C8B-B14F-4D97-AF65-F5344CB8AC3E}">
        <p14:creationId xmlns:p14="http://schemas.microsoft.com/office/powerpoint/2010/main" val="2029117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Quiz Time!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46BF20D-149B-4A72-A39E-2A3F77141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253098-D472-425F-8FF8-E4B203629724}"/>
              </a:ext>
            </a:extLst>
          </p:cNvPr>
          <p:cNvSpPr txBox="1">
            <a:spLocks noChangeArrowheads="1"/>
          </p:cNvSpPr>
          <p:nvPr/>
        </p:nvSpPr>
        <p:spPr>
          <a:xfrm>
            <a:off x="495758" y="1855033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800000"/>
                </a:solidFill>
              </a:rPr>
              <a:t>Put the right ticks in the following table.</a:t>
            </a:r>
            <a:endParaRPr lang="en-US" b="1" dirty="0"/>
          </a:p>
        </p:txBody>
      </p:sp>
      <p:graphicFrame>
        <p:nvGraphicFramePr>
          <p:cNvPr id="10" name="Group 48">
            <a:extLst>
              <a:ext uri="{FF2B5EF4-FFF2-40B4-BE49-F238E27FC236}">
                <a16:creationId xmlns:a16="http://schemas.microsoft.com/office/drawing/2014/main" id="{846307A2-2478-42AA-B482-6D2449FCF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599486"/>
              </p:ext>
            </p:extLst>
          </p:nvPr>
        </p:nvGraphicFramePr>
        <p:xfrm>
          <a:off x="1410158" y="2388433"/>
          <a:ext cx="6019800" cy="3581401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Expression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SOP?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 + X∙Y' + X∙Y∙Z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(X+Y')∙(X'+Y)∙(X'+Z')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 + Y + 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X∙(W' + Y∙Z)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X∙Y∙Z'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Wingdings 2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W∙X'∙Y + V∙(X∙Z + W')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 Box 49">
            <a:extLst>
              <a:ext uri="{FF2B5EF4-FFF2-40B4-BE49-F238E27FC236}">
                <a16:creationId xmlns:a16="http://schemas.microsoft.com/office/drawing/2014/main" id="{78ECB040-CDAC-4730-9F14-80E6EB8E1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29980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8E948E50-D1FC-4403-A9A9-50AA2E4C4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58" y="35314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4" name="Text Box 51">
            <a:extLst>
              <a:ext uri="{FF2B5EF4-FFF2-40B4-BE49-F238E27FC236}">
                <a16:creationId xmlns:a16="http://schemas.microsoft.com/office/drawing/2014/main" id="{63318922-7F94-45CD-B07C-BC725DE0E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39886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6" name="Text Box 52">
            <a:extLst>
              <a:ext uri="{FF2B5EF4-FFF2-40B4-BE49-F238E27FC236}">
                <a16:creationId xmlns:a16="http://schemas.microsoft.com/office/drawing/2014/main" id="{591CBA25-B061-444C-8FBF-5C191A80A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58" y="39886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D407405C-1C42-4DCD-B5A5-040838CF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50554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8" name="Text Box 54">
            <a:extLst>
              <a:ext uri="{FF2B5EF4-FFF2-40B4-BE49-F238E27FC236}">
                <a16:creationId xmlns:a16="http://schemas.microsoft.com/office/drawing/2014/main" id="{E04B9AF2-5EF1-408F-9F86-EC230FAF4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558" y="50554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00CC"/>
                </a:solidFill>
                <a:sym typeface="Wingdings 2" pitchFamily="18" charset="2"/>
              </a:rPr>
              <a:t></a:t>
            </a:r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3342B931-CD71-44A6-85EF-491789AED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58" y="29980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46856ECB-5EF8-4F60-89A2-565643C6B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35314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1" name="Text Box 57">
            <a:extLst>
              <a:ext uri="{FF2B5EF4-FFF2-40B4-BE49-F238E27FC236}">
                <a16:creationId xmlns:a16="http://schemas.microsoft.com/office/drawing/2014/main" id="{2A8E3B77-B703-4915-95E1-8E34D56F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45220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id="{CCA2BE34-4797-43A9-805A-F0C2A377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58" y="45220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3" name="Text Box 59">
            <a:extLst>
              <a:ext uri="{FF2B5EF4-FFF2-40B4-BE49-F238E27FC236}">
                <a16:creationId xmlns:a16="http://schemas.microsoft.com/office/drawing/2014/main" id="{57F3D6B8-63A3-40AF-B4F7-56B3BC82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158" y="55126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4" name="Text Box 60">
            <a:extLst>
              <a:ext uri="{FF2B5EF4-FFF2-40B4-BE49-F238E27FC236}">
                <a16:creationId xmlns:a16="http://schemas.microsoft.com/office/drawing/2014/main" id="{A8D32FC9-0676-4B2D-A851-D8690E5C0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558" y="5512633"/>
            <a:ext cx="381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800000"/>
                </a:solidFill>
                <a:sym typeface="Wingdings 2" pitchFamily="18" charset="2"/>
              </a:rPr>
              <a:t>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B03CB-8205-452B-BFCF-E4D8CCA487DD}"/>
              </a:ext>
            </a:extLst>
          </p:cNvPr>
          <p:cNvSpPr txBox="1"/>
          <p:nvPr/>
        </p:nvSpPr>
        <p:spPr>
          <a:xfrm>
            <a:off x="724358" y="1169233"/>
            <a:ext cx="77724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SOP </a:t>
            </a:r>
            <a:r>
              <a:rPr lang="en-US" dirty="0" err="1"/>
              <a:t>expr</a:t>
            </a:r>
            <a:r>
              <a:rPr lang="en-US" dirty="0"/>
              <a:t>: A product term or a logical sum (OR) of several product terms.</a:t>
            </a:r>
          </a:p>
          <a:p>
            <a:r>
              <a:rPr lang="en-US" b="1" dirty="0"/>
              <a:t>POS</a:t>
            </a:r>
            <a:r>
              <a:rPr lang="en-US" dirty="0"/>
              <a:t> </a:t>
            </a:r>
            <a:r>
              <a:rPr lang="en-US" dirty="0" err="1"/>
              <a:t>expr</a:t>
            </a:r>
            <a:r>
              <a:rPr lang="en-US" dirty="0"/>
              <a:t>: A sum term or a logical product (AND) of several sum terms.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8476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0CD9F56-5680-43AD-9633-46E0E092538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 err="1">
                <a:solidFill>
                  <a:srgbClr val="800000"/>
                </a:solidFill>
              </a:rPr>
              <a:t>minterm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product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622300" algn="l"/>
              </a:tabLst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</a:t>
            </a:r>
            <a:r>
              <a:rPr lang="en-US" sz="2400" dirty="0" err="1"/>
              <a:t>minterms</a:t>
            </a:r>
            <a:r>
              <a:rPr lang="en-US" sz="2400" dirty="0"/>
              <a:t> are: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x'∙y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x∙y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800000"/>
                </a:solidFill>
              </a:rPr>
              <a:t>maxterm</a:t>
            </a:r>
            <a:r>
              <a:rPr lang="en-US" sz="2800" dirty="0"/>
              <a:t> of </a:t>
            </a:r>
            <a:r>
              <a:rPr lang="en-US" sz="2800" i="1" dirty="0"/>
              <a:t>n</a:t>
            </a:r>
            <a:r>
              <a:rPr lang="en-US" sz="2800" dirty="0"/>
              <a:t> variables is a </a:t>
            </a:r>
            <a:r>
              <a:rPr lang="en-US" sz="2800" u="sng" dirty="0"/>
              <a:t>sum term</a:t>
            </a:r>
            <a:r>
              <a:rPr lang="en-US" sz="2800" dirty="0"/>
              <a:t> that contains </a:t>
            </a:r>
            <a:r>
              <a:rPr lang="en-US" sz="2800" i="1" dirty="0"/>
              <a:t>n</a:t>
            </a:r>
            <a:r>
              <a:rPr lang="en-US" sz="2800" dirty="0"/>
              <a:t> literals from all the variables.</a:t>
            </a:r>
          </a:p>
          <a:p>
            <a:pPr marL="62230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On 2 variables </a:t>
            </a:r>
            <a:r>
              <a:rPr lang="en-US" sz="2400" dirty="0">
                <a:solidFill>
                  <a:srgbClr val="0000CC"/>
                </a:solidFill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y</a:t>
            </a:r>
            <a:r>
              <a:rPr lang="en-US" sz="2400" dirty="0"/>
              <a:t>, the maxterms are:</a:t>
            </a:r>
          </a:p>
          <a:p>
            <a:pPr marL="622300" lvl="1" indent="-2682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x'+y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r>
              <a:rPr lang="en-US" sz="2400" dirty="0">
                <a:solidFill>
                  <a:srgbClr val="0000CC"/>
                </a:solidFill>
              </a:rPr>
              <a:t>'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CC"/>
                </a:solidFill>
              </a:rPr>
              <a:t>x+y</a:t>
            </a:r>
            <a:endParaRPr lang="en-US" sz="2400" dirty="0">
              <a:solidFill>
                <a:srgbClr val="0000CC"/>
              </a:solidFill>
            </a:endParaRP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with </a:t>
            </a:r>
            <a:r>
              <a:rPr lang="en-US" sz="2800" i="1" dirty="0"/>
              <a:t>n</a:t>
            </a:r>
            <a:r>
              <a:rPr lang="en-US" sz="2800" dirty="0"/>
              <a:t> variables we have up to 2</a:t>
            </a:r>
            <a:r>
              <a:rPr lang="en-US" sz="2800" i="1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minterms</a:t>
            </a:r>
            <a:r>
              <a:rPr lang="en-US" sz="2800" dirty="0"/>
              <a:t> and 2</a:t>
            </a:r>
            <a:r>
              <a:rPr lang="en-US" sz="2800" i="1" baseline="30000" dirty="0"/>
              <a:t>n</a:t>
            </a:r>
            <a:r>
              <a:rPr lang="en-US" sz="2800" dirty="0"/>
              <a:t> maxterms.</a:t>
            </a:r>
          </a:p>
        </p:txBody>
      </p:sp>
    </p:spTree>
    <p:extLst>
      <p:ext uri="{BB962C8B-B14F-4D97-AF65-F5344CB8AC3E}">
        <p14:creationId xmlns:p14="http://schemas.microsoft.com/office/powerpoint/2010/main" val="36495386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#13: Boolean Algebra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9360"/>
            <a:ext cx="8420559" cy="5247640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Digital Circuits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Truth Table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Precedence of Operators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Laws of Boolean Algebra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Duality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Theorems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Boolean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Complement Functions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Standard Forms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Minterms</a:t>
            </a:r>
            <a:r>
              <a:rPr lang="en-GB" dirty="0"/>
              <a:t> and </a:t>
            </a:r>
            <a:r>
              <a:rPr lang="en-GB" dirty="0" err="1"/>
              <a:t>Maxterms</a:t>
            </a:r>
            <a:endParaRPr lang="en-GB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Canonical Forms: </a:t>
            </a:r>
            <a:br>
              <a:rPr lang="en-GB" dirty="0"/>
            </a:br>
            <a:r>
              <a:rPr lang="en-GB" dirty="0"/>
              <a:t>Sum-of-</a:t>
            </a:r>
            <a:r>
              <a:rPr lang="en-GB" dirty="0" err="1"/>
              <a:t>Minterms</a:t>
            </a:r>
            <a:r>
              <a:rPr lang="en-GB" dirty="0"/>
              <a:t> and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11.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and Maxterms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84329-AFFB-472A-A275-F3237DF8642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077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 err="1">
                <a:solidFill>
                  <a:srgbClr val="A50021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A50021"/>
                </a:solidFill>
              </a:rPr>
              <a:t>maxterms</a:t>
            </a:r>
            <a:r>
              <a:rPr lang="en-US" dirty="0"/>
              <a:t> on 2 variables are denoted by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M0 to M3</a:t>
            </a:r>
            <a:r>
              <a:rPr lang="en-US" dirty="0"/>
              <a:t> respectively.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E235A26-CAC3-4D2C-B610-625748D01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19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</a:t>
            </a:r>
            <a:r>
              <a:rPr lang="en-US" sz="2400" dirty="0" err="1"/>
              <a:t>minterm</a:t>
            </a:r>
            <a:r>
              <a:rPr lang="en-US" sz="2400" dirty="0"/>
              <a:t> is the </a:t>
            </a:r>
            <a:r>
              <a:rPr lang="en-US" sz="2400" u="sng" dirty="0"/>
              <a:t>complement</a:t>
            </a:r>
            <a:r>
              <a:rPr lang="en-US" sz="2400" dirty="0"/>
              <a:t> of the corresponding maxterm</a:t>
            </a:r>
          </a:p>
          <a:p>
            <a:pPr marL="687387" lvl="1" indent="-342900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m2 = </a:t>
            </a:r>
            <a:r>
              <a:rPr lang="en-US" sz="2200" dirty="0" err="1"/>
              <a:t>x∙y</a:t>
            </a:r>
            <a:r>
              <a:rPr lang="en-US" sz="2200" dirty="0"/>
              <a:t>' </a:t>
            </a:r>
            <a:br>
              <a:rPr lang="en-US" sz="2200" dirty="0"/>
            </a:br>
            <a:r>
              <a:rPr lang="en-US" sz="2200" dirty="0"/>
              <a:t>                m2' = ( </a:t>
            </a:r>
            <a:r>
              <a:rPr lang="en-US" sz="2200" dirty="0" err="1"/>
              <a:t>x∙y</a:t>
            </a:r>
            <a:r>
              <a:rPr lang="en-US" sz="2200" dirty="0"/>
              <a:t>' )' = x' + ( y' )' = x' + y = M2</a:t>
            </a:r>
          </a:p>
        </p:txBody>
      </p:sp>
      <p:graphicFrame>
        <p:nvGraphicFramePr>
          <p:cNvPr id="11" name="Group 163">
            <a:extLst>
              <a:ext uri="{FF2B5EF4-FFF2-40B4-BE49-F238E27FC236}">
                <a16:creationId xmlns:a16="http://schemas.microsoft.com/office/drawing/2014/main" id="{2BB5426B-A2AB-4292-B369-4B3BE4F88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550003"/>
              </p:ext>
            </p:extLst>
          </p:nvPr>
        </p:nvGraphicFramePr>
        <p:xfrm>
          <a:off x="2362200" y="2148840"/>
          <a:ext cx="5257800" cy="21945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Minterms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Maxterms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Term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x'∙y'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x+y'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x∙y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x'+y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' 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0791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 Canonical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6C1D49-BC63-431E-A24E-00346CAB1EC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Canonical/normal form: </a:t>
            </a:r>
            <a:r>
              <a:rPr lang="en-US" sz="2800" dirty="0"/>
              <a:t>a unique form of representation.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>
                <a:solidFill>
                  <a:srgbClr val="800000"/>
                </a:solidFill>
              </a:rPr>
              <a:t> = Canonical sum-of-products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Product-of-maxterms = Canonical product-of-sums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712471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12.1 Sum-of-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34F2B3AA-39AF-4C42-A284-B08D5C03E65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6" name="Group 157">
            <a:extLst>
              <a:ext uri="{FF2B5EF4-FFF2-40B4-BE49-F238E27FC236}">
                <a16:creationId xmlns:a16="http://schemas.microsoft.com/office/drawing/2014/main" id="{20A301EB-62EB-47B2-BBFE-CE5982BAA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878970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" name="Rectangle 158">
            <a:extLst>
              <a:ext uri="{FF2B5EF4-FFF2-40B4-BE49-F238E27FC236}">
                <a16:creationId xmlns:a16="http://schemas.microsoft.com/office/drawing/2014/main" id="{1866E3F5-4A1B-4657-9912-CE61F4E5C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sum-of-</a:t>
            </a:r>
            <a:r>
              <a:rPr lang="en-US" sz="2400" dirty="0" err="1">
                <a:solidFill>
                  <a:srgbClr val="800000"/>
                </a:solidFill>
              </a:rPr>
              <a:t>minterms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minterms</a:t>
            </a:r>
            <a:r>
              <a:rPr lang="en-US" sz="2400" dirty="0"/>
              <a:t> of the function (where output is 1).</a:t>
            </a:r>
          </a:p>
        </p:txBody>
      </p:sp>
      <p:sp>
        <p:nvSpPr>
          <p:cNvPr id="28" name="Text Box 163">
            <a:extLst>
              <a:ext uri="{FF2B5EF4-FFF2-40B4-BE49-F238E27FC236}">
                <a16:creationId xmlns:a16="http://schemas.microsoft.com/office/drawing/2014/main" id="{8B824248-C64E-4A10-B1D8-A1EBC6C1B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</a:t>
            </a:r>
            <a:r>
              <a:rPr lang="en-US" sz="2000" dirty="0" err="1">
                <a:solidFill>
                  <a:srgbClr val="006600"/>
                </a:solidFill>
              </a:rPr>
              <a:t>x'∙y'∙z</a:t>
            </a:r>
            <a:r>
              <a:rPr lang="en-US" sz="2000" dirty="0">
                <a:solidFill>
                  <a:srgbClr val="006600"/>
                </a:solidFill>
              </a:rPr>
              <a:t> + x'∙</a:t>
            </a:r>
            <a:r>
              <a:rPr lang="en-US" sz="2000" dirty="0" err="1">
                <a:solidFill>
                  <a:srgbClr val="006600"/>
                </a:solidFill>
              </a:rPr>
              <a:t>y∙z</a:t>
            </a:r>
            <a:r>
              <a:rPr lang="en-US" sz="2000" dirty="0">
                <a:solidFill>
                  <a:srgbClr val="006600"/>
                </a:solidFill>
              </a:rPr>
              <a:t>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'∙z' + </a:t>
            </a:r>
            <a:r>
              <a:rPr lang="en-US" sz="2000" dirty="0" err="1">
                <a:solidFill>
                  <a:srgbClr val="006600"/>
                </a:solidFill>
              </a:rPr>
              <a:t>x∙y</a:t>
            </a:r>
            <a:r>
              <a:rPr lang="en-US" sz="2000" dirty="0">
                <a:solidFill>
                  <a:srgbClr val="006600"/>
                </a:solidFill>
              </a:rPr>
              <a:t>'∙z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m1 + m3 + m4 + m5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m(1,3,4,5)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S</a:t>
            </a:r>
            <a:r>
              <a:rPr lang="en-US" sz="2000" dirty="0">
                <a:solidFill>
                  <a:srgbClr val="006600"/>
                </a:solidFill>
              </a:rPr>
              <a:t>m(1,3 – 5) </a:t>
            </a:r>
          </a:p>
        </p:txBody>
      </p:sp>
      <p:grpSp>
        <p:nvGrpSpPr>
          <p:cNvPr id="29" name="Group 165">
            <a:extLst>
              <a:ext uri="{FF2B5EF4-FFF2-40B4-BE49-F238E27FC236}">
                <a16:creationId xmlns:a16="http://schemas.microsoft.com/office/drawing/2014/main" id="{53FC89C1-8C29-4F77-A7E6-87D54ECBF69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886200"/>
            <a:ext cx="6553200" cy="549275"/>
            <a:chOff x="528" y="2448"/>
            <a:chExt cx="4128" cy="346"/>
          </a:xfrm>
        </p:grpSpPr>
        <p:sp>
          <p:nvSpPr>
            <p:cNvPr id="30" name="Text Box 160">
              <a:extLst>
                <a:ext uri="{FF2B5EF4-FFF2-40B4-BE49-F238E27FC236}">
                  <a16:creationId xmlns:a16="http://schemas.microsoft.com/office/drawing/2014/main" id="{4B424661-25AB-4A7D-A601-9CC443F70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44"/>
              <a:ext cx="23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800000"/>
                  </a:solidFill>
                </a:rPr>
                <a:t>F1 = x∙y∙z' = m6</a:t>
              </a:r>
            </a:p>
          </p:txBody>
        </p:sp>
        <p:sp>
          <p:nvSpPr>
            <p:cNvPr id="31" name="Oval 164">
              <a:extLst>
                <a:ext uri="{FF2B5EF4-FFF2-40B4-BE49-F238E27FC236}">
                  <a16:creationId xmlns:a16="http://schemas.microsoft.com/office/drawing/2014/main" id="{386D7624-ABF7-44B3-B649-8916F89A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grpSp>
        <p:nvGrpSpPr>
          <p:cNvPr id="32" name="Group 172">
            <a:extLst>
              <a:ext uri="{FF2B5EF4-FFF2-40B4-BE49-F238E27FC236}">
                <a16:creationId xmlns:a16="http://schemas.microsoft.com/office/drawing/2014/main" id="{3852B10B-E3A6-4BF0-9C5B-A3B1BE4D1B0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057400"/>
            <a:ext cx="7315200" cy="3222625"/>
            <a:chOff x="528" y="1296"/>
            <a:chExt cx="4608" cy="2030"/>
          </a:xfrm>
        </p:grpSpPr>
        <p:sp>
          <p:nvSpPr>
            <p:cNvPr id="33" name="Text Box 161">
              <a:extLst>
                <a:ext uri="{FF2B5EF4-FFF2-40B4-BE49-F238E27FC236}">
                  <a16:creationId xmlns:a16="http://schemas.microsoft.com/office/drawing/2014/main" id="{4ADA5D52-67E2-45D5-B628-D5537AEEF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60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F2 = </a:t>
              </a:r>
              <a:r>
                <a:rPr lang="en-US" sz="2000" dirty="0" err="1">
                  <a:solidFill>
                    <a:srgbClr val="0000CC"/>
                  </a:solidFill>
                </a:rPr>
                <a:t>x'∙y'∙z</a:t>
              </a:r>
              <a:r>
                <a:rPr lang="en-US" sz="2000" dirty="0">
                  <a:solidFill>
                    <a:srgbClr val="0000CC"/>
                  </a:solidFill>
                </a:rPr>
                <a:t>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'∙z' + </a:t>
              </a:r>
              <a:r>
                <a:rPr lang="en-US" sz="2000" dirty="0" err="1">
                  <a:solidFill>
                    <a:srgbClr val="0000CC"/>
                  </a:solidFill>
                </a:rPr>
                <a:t>x∙y</a:t>
              </a:r>
              <a:r>
                <a:rPr lang="en-US" sz="2000" dirty="0">
                  <a:solidFill>
                    <a:srgbClr val="0000CC"/>
                  </a:solidFill>
                </a:rPr>
                <a:t>'∙z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' + </a:t>
              </a:r>
              <a:r>
                <a:rPr lang="en-US" sz="2000" dirty="0" err="1">
                  <a:solidFill>
                    <a:srgbClr val="0000CC"/>
                  </a:solidFill>
                </a:rPr>
                <a:t>x∙y∙z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br>
                <a:rPr lang="en-US" sz="2000" dirty="0">
                  <a:solidFill>
                    <a:srgbClr val="0000CC"/>
                  </a:solidFill>
                </a:rPr>
              </a:br>
              <a:r>
                <a:rPr lang="en-US" sz="2000" dirty="0">
                  <a:solidFill>
                    <a:srgbClr val="0000CC"/>
                  </a:solidFill>
                </a:rPr>
                <a:t>     = m1 + m4 + m5 + m6 + m7 =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m(1,4,5,6,7) </a:t>
              </a:r>
              <a:r>
                <a:rPr lang="en-US" sz="2000" dirty="0"/>
                <a:t>or</a:t>
              </a:r>
              <a:r>
                <a:rPr lang="en-US" sz="2000" dirty="0">
                  <a:solidFill>
                    <a:srgbClr val="0000CC"/>
                  </a:solidFill>
                </a:rPr>
                <a:t> </a:t>
              </a:r>
              <a:r>
                <a:rPr lang="en-US" sz="2000" dirty="0">
                  <a:solidFill>
                    <a:srgbClr val="0000CC"/>
                  </a:solidFill>
                  <a:latin typeface="Symbol" pitchFamily="18" charset="2"/>
                </a:rPr>
                <a:t>S</a:t>
              </a:r>
              <a:r>
                <a:rPr lang="en-US" sz="2000" dirty="0">
                  <a:solidFill>
                    <a:srgbClr val="0000CC"/>
                  </a:solidFill>
                </a:rPr>
                <a:t>m(1,4 – 7) </a:t>
              </a:r>
            </a:p>
          </p:txBody>
        </p:sp>
        <p:sp>
          <p:nvSpPr>
            <p:cNvPr id="34" name="Oval 167">
              <a:extLst>
                <a:ext uri="{FF2B5EF4-FFF2-40B4-BE49-F238E27FC236}">
                  <a16:creationId xmlns:a16="http://schemas.microsoft.com/office/drawing/2014/main" id="{F54ECE2C-5933-47DA-99A3-76095374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9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5" name="Oval 168">
              <a:extLst>
                <a:ext uri="{FF2B5EF4-FFF2-40B4-BE49-F238E27FC236}">
                  <a16:creationId xmlns:a16="http://schemas.microsoft.com/office/drawing/2014/main" id="{70233C35-4FBC-4EF7-9299-6B6C783D1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96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6" name="Oval 169">
              <a:extLst>
                <a:ext uri="{FF2B5EF4-FFF2-40B4-BE49-F238E27FC236}">
                  <a16:creationId xmlns:a16="http://schemas.microsoft.com/office/drawing/2014/main" id="{5CE65776-1284-4130-8A03-BCC029D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0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7" name="Oval 170">
              <a:extLst>
                <a:ext uri="{FF2B5EF4-FFF2-40B4-BE49-F238E27FC236}">
                  <a16:creationId xmlns:a16="http://schemas.microsoft.com/office/drawing/2014/main" id="{9DF1F957-2BD7-4BC0-9E7F-2A65FF85E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38" name="Oval 171">
              <a:extLst>
                <a:ext uri="{FF2B5EF4-FFF2-40B4-BE49-F238E27FC236}">
                  <a16:creationId xmlns:a16="http://schemas.microsoft.com/office/drawing/2014/main" id="{2B20F4AC-F19F-4C90-A08C-63C9FB229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808544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12.2 Product-of-Maxterms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1871654E-CF4C-4C6B-851F-35B05057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FDB40F85-B210-4E81-B53D-5B4DF6471C2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truth table, example: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9F4E1355-5707-410E-B698-418E30656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799064"/>
              </p:ext>
            </p:extLst>
          </p:nvPr>
        </p:nvGraphicFramePr>
        <p:xfrm>
          <a:off x="5410200" y="1295400"/>
          <a:ext cx="3048000" cy="32918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76">
            <a:extLst>
              <a:ext uri="{FF2B5EF4-FFF2-40B4-BE49-F238E27FC236}">
                <a16:creationId xmlns:a16="http://schemas.microsoft.com/office/drawing/2014/main" id="{05E67932-099A-44B4-9436-CD336911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0"/>
            <a:ext cx="4724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</a:t>
            </a:r>
            <a:r>
              <a:rPr lang="en-US" sz="2400" dirty="0">
                <a:solidFill>
                  <a:srgbClr val="800000"/>
                </a:solidFill>
              </a:rPr>
              <a:t>product-of-</a:t>
            </a:r>
            <a:r>
              <a:rPr lang="en-US" sz="2400" dirty="0" err="1">
                <a:solidFill>
                  <a:srgbClr val="800000"/>
                </a:solidFill>
              </a:rPr>
              <a:t>maxterms</a:t>
            </a:r>
            <a:r>
              <a:rPr lang="en-US" sz="2400" dirty="0"/>
              <a:t> expression by gathering the </a:t>
            </a:r>
            <a:r>
              <a:rPr lang="en-US" sz="2400" dirty="0" err="1"/>
              <a:t>maxterms</a:t>
            </a:r>
            <a:r>
              <a:rPr lang="en-US" sz="2400" dirty="0"/>
              <a:t> of the function (where output is 0).</a:t>
            </a:r>
          </a:p>
        </p:txBody>
      </p:sp>
      <p:sp>
        <p:nvSpPr>
          <p:cNvPr id="24" name="Text Box 78">
            <a:extLst>
              <a:ext uri="{FF2B5EF4-FFF2-40B4-BE49-F238E27FC236}">
                <a16:creationId xmlns:a16="http://schemas.microsoft.com/office/drawing/2014/main" id="{227DB6D8-0F7C-49FD-981E-36FD8A59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6600"/>
                </a:solidFill>
              </a:rPr>
              <a:t>F3 = (</a:t>
            </a:r>
            <a:r>
              <a:rPr lang="en-US" sz="2000" dirty="0" err="1">
                <a:solidFill>
                  <a:srgbClr val="006600"/>
                </a:solidFill>
              </a:rPr>
              <a:t>x+y+z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x+y</a:t>
            </a:r>
            <a:r>
              <a:rPr lang="en-US" sz="2000" dirty="0">
                <a:solidFill>
                  <a:srgbClr val="006600"/>
                </a:solidFill>
              </a:rPr>
              <a:t>'+z)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) ∙ (</a:t>
            </a:r>
            <a:r>
              <a:rPr lang="en-US" sz="2000" dirty="0" err="1">
                <a:solidFill>
                  <a:srgbClr val="006600"/>
                </a:solidFill>
              </a:rPr>
              <a:t>x'+y'+z</a:t>
            </a:r>
            <a:r>
              <a:rPr lang="en-US" sz="2000" dirty="0">
                <a:solidFill>
                  <a:srgbClr val="006600"/>
                </a:solidFill>
              </a:rPr>
              <a:t>')  </a:t>
            </a:r>
            <a:br>
              <a:rPr lang="en-US" sz="2000" dirty="0">
                <a:solidFill>
                  <a:srgbClr val="006600"/>
                </a:solidFill>
              </a:rPr>
            </a:br>
            <a:r>
              <a:rPr lang="en-US" sz="2000" dirty="0">
                <a:solidFill>
                  <a:srgbClr val="006600"/>
                </a:solidFill>
              </a:rPr>
              <a:t>     = M0 ∙ M2 ∙ M6 ∙ M7 = </a:t>
            </a:r>
            <a:r>
              <a:rPr lang="en-US" sz="2000" dirty="0">
                <a:solidFill>
                  <a:srgbClr val="006600"/>
                </a:solidFill>
                <a:latin typeface="Symbol" pitchFamily="18" charset="2"/>
              </a:rPr>
              <a:t>P</a:t>
            </a:r>
            <a:r>
              <a:rPr lang="en-US" sz="2000" dirty="0">
                <a:solidFill>
                  <a:srgbClr val="006600"/>
                </a:solidFill>
              </a:rPr>
              <a:t>M(0,2,6,7)</a:t>
            </a:r>
          </a:p>
        </p:txBody>
      </p:sp>
      <p:grpSp>
        <p:nvGrpSpPr>
          <p:cNvPr id="40" name="Group 89">
            <a:extLst>
              <a:ext uri="{FF2B5EF4-FFF2-40B4-BE49-F238E27FC236}">
                <a16:creationId xmlns:a16="http://schemas.microsoft.com/office/drawing/2014/main" id="{06EBB5D2-005F-477C-8BF8-A1D73CB16EB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7010400" cy="3597275"/>
            <a:chOff x="528" y="1056"/>
            <a:chExt cx="4416" cy="2266"/>
          </a:xfrm>
        </p:grpSpPr>
        <p:sp>
          <p:nvSpPr>
            <p:cNvPr id="41" name="Text Box 83">
              <a:extLst>
                <a:ext uri="{FF2B5EF4-FFF2-40B4-BE49-F238E27FC236}">
                  <a16:creationId xmlns:a16="http://schemas.microsoft.com/office/drawing/2014/main" id="{507E70AE-F943-49D7-ADD1-CFCFBD5A8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0"/>
              <a:ext cx="427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F2 = (x+y+z) ∙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00CC"/>
                  </a:solidFill>
                </a:rPr>
                <a:t>(x+y'+z) ∙ (x+y'+z') </a:t>
              </a:r>
              <a:br>
                <a:rPr lang="en-US" sz="2000">
                  <a:solidFill>
                    <a:srgbClr val="0000CC"/>
                  </a:solidFill>
                </a:rPr>
              </a:br>
              <a:r>
                <a:rPr lang="en-US" sz="2000">
                  <a:solidFill>
                    <a:srgbClr val="0000CC"/>
                  </a:solidFill>
                </a:rPr>
                <a:t>     = M0 ∙ M2 ∙ M3 = </a:t>
              </a:r>
              <a:r>
                <a:rPr lang="en-US" sz="2000">
                  <a:solidFill>
                    <a:srgbClr val="0000CC"/>
                  </a:solidFill>
                  <a:latin typeface="Symbol" pitchFamily="18" charset="2"/>
                </a:rPr>
                <a:t>P</a:t>
              </a:r>
              <a:r>
                <a:rPr lang="en-US" sz="2000">
                  <a:solidFill>
                    <a:srgbClr val="0000CC"/>
                  </a:solidFill>
                </a:rPr>
                <a:t>M(0,2,3)</a:t>
              </a:r>
            </a:p>
          </p:txBody>
        </p:sp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5EDA19B6-6B9D-4A47-B484-AF751FD8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5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3" name="Oval 85">
              <a:extLst>
                <a:ext uri="{FF2B5EF4-FFF2-40B4-BE49-F238E27FC236}">
                  <a16:creationId xmlns:a16="http://schemas.microsoft.com/office/drawing/2014/main" id="{9490175F-A9D7-4D5B-8794-107FD409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53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44" name="Oval 86">
              <a:extLst>
                <a:ext uri="{FF2B5EF4-FFF2-40B4-BE49-F238E27FC236}">
                  <a16:creationId xmlns:a16="http://schemas.microsoft.com/office/drawing/2014/main" id="{74093FFD-EBEE-49F3-9A1F-975049F45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192" cy="192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42405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12.3 Conversion of Standard Forms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DCB6D34-397F-49AD-9E56-7904377F133D}"/>
              </a:ext>
            </a:extLst>
          </p:cNvPr>
          <p:cNvSpPr txBox="1">
            <a:spLocks noChangeArrowheads="1"/>
          </p:cNvSpPr>
          <p:nvPr/>
        </p:nvSpPr>
        <p:spPr>
          <a:xfrm>
            <a:off x="418641" y="1464275"/>
            <a:ext cx="6834775" cy="1612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convert between </a:t>
            </a:r>
            <a:r>
              <a:rPr lang="en-US" dirty="0">
                <a:solidFill>
                  <a:srgbClr val="C00000"/>
                </a:solidFill>
              </a:rPr>
              <a:t>sum-of-</a:t>
            </a:r>
            <a:r>
              <a:rPr lang="en-US" dirty="0" err="1">
                <a:solidFill>
                  <a:srgbClr val="C00000"/>
                </a:solidFill>
              </a:rPr>
              <a:t>minterms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product-of-maxterms</a:t>
            </a:r>
            <a:r>
              <a:rPr lang="en-US" dirty="0"/>
              <a:t> easily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F2 = </a:t>
            </a:r>
            <a:r>
              <a:rPr lang="en-US" dirty="0">
                <a:latin typeface="Symbol" pitchFamily="18" charset="2"/>
              </a:rPr>
              <a:t>S</a:t>
            </a:r>
            <a:r>
              <a:rPr lang="en-US" dirty="0"/>
              <a:t>m(1,4,5,6,7) =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M(0,2,3)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Why? See F2' in truth table.</a:t>
            </a:r>
          </a:p>
        </p:txBody>
      </p:sp>
      <p:graphicFrame>
        <p:nvGraphicFramePr>
          <p:cNvPr id="17" name="Group 90">
            <a:extLst>
              <a:ext uri="{FF2B5EF4-FFF2-40B4-BE49-F238E27FC236}">
                <a16:creationId xmlns:a16="http://schemas.microsoft.com/office/drawing/2014/main" id="{9D87068F-481A-43E6-8EBD-89A07FADDC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133427"/>
              </p:ext>
            </p:extLst>
          </p:nvPr>
        </p:nvGraphicFramePr>
        <p:xfrm>
          <a:off x="6120545" y="2797767"/>
          <a:ext cx="2514600" cy="329184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F2'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Rectangle 91">
            <a:extLst>
              <a:ext uri="{FF2B5EF4-FFF2-40B4-BE49-F238E27FC236}">
                <a16:creationId xmlns:a16="http://schemas.microsoft.com/office/drawing/2014/main" id="{FA72C685-D2C7-43CB-8926-4C7BF4635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463716"/>
            <a:ext cx="5701903" cy="22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F2' = m0 + m2 + m3</a:t>
            </a:r>
            <a:br>
              <a:rPr lang="en-US" sz="2400" dirty="0"/>
            </a:br>
            <a:r>
              <a:rPr lang="en-US" sz="2400" dirty="0"/>
              <a:t>Therefore,</a:t>
            </a:r>
            <a:br>
              <a:rPr lang="en-US" sz="2400" dirty="0"/>
            </a:br>
            <a:r>
              <a:rPr lang="en-US" sz="2400" dirty="0"/>
              <a:t>F2 = (m0 + m2 + m3)' </a:t>
            </a:r>
            <a:br>
              <a:rPr lang="en-US" sz="2400" dirty="0"/>
            </a:br>
            <a:r>
              <a:rPr lang="en-US" sz="2400" dirty="0"/>
              <a:t>     = m0' ∙ m2' ∙ m3' (by </a:t>
            </a:r>
            <a:r>
              <a:rPr lang="en-US" sz="2400" dirty="0" err="1"/>
              <a:t>DeMorgan’s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     = M0 ∙ M2 ∙ M3   (as m</a:t>
            </a:r>
            <a:r>
              <a:rPr lang="en-US" sz="2400" i="1" dirty="0"/>
              <a:t>x</a:t>
            </a:r>
            <a:r>
              <a:rPr lang="en-US" sz="2400" dirty="0"/>
              <a:t>' = M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C88C477-0BE7-4014-B717-DBD692B242E3}"/>
              </a:ext>
            </a:extLst>
          </p:cNvPr>
          <p:cNvSpPr txBox="1">
            <a:spLocks noChangeArrowheads="1"/>
          </p:cNvSpPr>
          <p:nvPr/>
        </p:nvSpPr>
        <p:spPr>
          <a:xfrm>
            <a:off x="86496" y="5756026"/>
            <a:ext cx="7887463" cy="904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Read up DLD section 3.4,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57 – 58.</a:t>
            </a:r>
          </a:p>
          <a:p>
            <a:pPr marL="542925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Quick Review Questions: </a:t>
            </a:r>
            <a:r>
              <a:rPr lang="en-US" sz="2400" dirty="0" err="1">
                <a:solidFill>
                  <a:srgbClr val="006600"/>
                </a:solidFill>
              </a:rPr>
              <a:t>pg</a:t>
            </a:r>
            <a:r>
              <a:rPr lang="en-US" sz="2400" dirty="0">
                <a:solidFill>
                  <a:srgbClr val="006600"/>
                </a:solidFill>
              </a:rPr>
              <a:t> 60 – 61, Q3-6 to 3-13.</a:t>
            </a:r>
          </a:p>
        </p:txBody>
      </p:sp>
    </p:spTree>
    <p:extLst>
      <p:ext uri="{BB962C8B-B14F-4D97-AF65-F5344CB8AC3E}">
        <p14:creationId xmlns:p14="http://schemas.microsoft.com/office/powerpoint/2010/main" val="3798755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4722" y="1568151"/>
            <a:ext cx="39873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Two voltage levels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High/true/1/asserted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Low/false/0/</a:t>
            </a:r>
            <a:r>
              <a:rPr lang="en-SG" sz="2000" dirty="0" err="1"/>
              <a:t>deasserted</a:t>
            </a:r>
            <a:endParaRPr lang="en-US" sz="2000" dirty="0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64043" y="1710139"/>
            <a:ext cx="4575157" cy="1128662"/>
            <a:chOff x="384" y="1920"/>
            <a:chExt cx="3478" cy="858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528" y="2544"/>
              <a:ext cx="1536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digital circuit</a:t>
              </a:r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456" y="1968"/>
              <a:ext cx="1241" cy="436"/>
            </a:xfrm>
            <a:custGeom>
              <a:avLst/>
              <a:gdLst>
                <a:gd name="T0" fmla="*/ 0 w 1241"/>
                <a:gd name="T1" fmla="*/ 436 h 436"/>
                <a:gd name="T2" fmla="*/ 110 w 1241"/>
                <a:gd name="T3" fmla="*/ 407 h 436"/>
                <a:gd name="T4" fmla="*/ 227 w 1241"/>
                <a:gd name="T5" fmla="*/ 269 h 436"/>
                <a:gd name="T6" fmla="*/ 296 w 1241"/>
                <a:gd name="T7" fmla="*/ 117 h 436"/>
                <a:gd name="T8" fmla="*/ 365 w 1241"/>
                <a:gd name="T9" fmla="*/ 62 h 436"/>
                <a:gd name="T10" fmla="*/ 469 w 1241"/>
                <a:gd name="T11" fmla="*/ 83 h 436"/>
                <a:gd name="T12" fmla="*/ 503 w 1241"/>
                <a:gd name="T13" fmla="*/ 214 h 436"/>
                <a:gd name="T14" fmla="*/ 621 w 1241"/>
                <a:gd name="T15" fmla="*/ 283 h 436"/>
                <a:gd name="T16" fmla="*/ 710 w 1241"/>
                <a:gd name="T17" fmla="*/ 235 h 436"/>
                <a:gd name="T18" fmla="*/ 745 w 1241"/>
                <a:gd name="T19" fmla="*/ 97 h 436"/>
                <a:gd name="T20" fmla="*/ 814 w 1241"/>
                <a:gd name="T21" fmla="*/ 14 h 436"/>
                <a:gd name="T22" fmla="*/ 917 w 1241"/>
                <a:gd name="T23" fmla="*/ 14 h 436"/>
                <a:gd name="T24" fmla="*/ 965 w 1241"/>
                <a:gd name="T25" fmla="*/ 76 h 436"/>
                <a:gd name="T26" fmla="*/ 986 w 1241"/>
                <a:gd name="T27" fmla="*/ 179 h 436"/>
                <a:gd name="T28" fmla="*/ 1055 w 1241"/>
                <a:gd name="T29" fmla="*/ 283 h 436"/>
                <a:gd name="T30" fmla="*/ 1138 w 1241"/>
                <a:gd name="T31" fmla="*/ 317 h 436"/>
                <a:gd name="T32" fmla="*/ 1241 w 1241"/>
                <a:gd name="T33" fmla="*/ 269 h 4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41"/>
                <a:gd name="T52" fmla="*/ 0 h 436"/>
                <a:gd name="T53" fmla="*/ 1241 w 1241"/>
                <a:gd name="T54" fmla="*/ 436 h 4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41" h="436">
                  <a:moveTo>
                    <a:pt x="0" y="436"/>
                  </a:moveTo>
                  <a:cubicBezTo>
                    <a:pt x="36" y="435"/>
                    <a:pt x="72" y="435"/>
                    <a:pt x="110" y="407"/>
                  </a:cubicBezTo>
                  <a:cubicBezTo>
                    <a:pt x="148" y="379"/>
                    <a:pt x="196" y="317"/>
                    <a:pt x="227" y="269"/>
                  </a:cubicBezTo>
                  <a:cubicBezTo>
                    <a:pt x="258" y="221"/>
                    <a:pt x="273" y="152"/>
                    <a:pt x="296" y="117"/>
                  </a:cubicBezTo>
                  <a:cubicBezTo>
                    <a:pt x="319" y="82"/>
                    <a:pt x="336" y="68"/>
                    <a:pt x="365" y="62"/>
                  </a:cubicBezTo>
                  <a:cubicBezTo>
                    <a:pt x="394" y="56"/>
                    <a:pt x="446" y="58"/>
                    <a:pt x="469" y="83"/>
                  </a:cubicBezTo>
                  <a:cubicBezTo>
                    <a:pt x="492" y="108"/>
                    <a:pt x="478" y="181"/>
                    <a:pt x="503" y="214"/>
                  </a:cubicBezTo>
                  <a:cubicBezTo>
                    <a:pt x="528" y="247"/>
                    <a:pt x="587" y="280"/>
                    <a:pt x="621" y="283"/>
                  </a:cubicBezTo>
                  <a:cubicBezTo>
                    <a:pt x="655" y="286"/>
                    <a:pt x="689" y="266"/>
                    <a:pt x="710" y="235"/>
                  </a:cubicBezTo>
                  <a:cubicBezTo>
                    <a:pt x="731" y="204"/>
                    <a:pt x="728" y="134"/>
                    <a:pt x="745" y="97"/>
                  </a:cubicBezTo>
                  <a:cubicBezTo>
                    <a:pt x="762" y="60"/>
                    <a:pt x="785" y="28"/>
                    <a:pt x="814" y="14"/>
                  </a:cubicBezTo>
                  <a:cubicBezTo>
                    <a:pt x="843" y="0"/>
                    <a:pt x="892" y="4"/>
                    <a:pt x="917" y="14"/>
                  </a:cubicBezTo>
                  <a:cubicBezTo>
                    <a:pt x="942" y="24"/>
                    <a:pt x="954" y="48"/>
                    <a:pt x="965" y="76"/>
                  </a:cubicBezTo>
                  <a:cubicBezTo>
                    <a:pt x="976" y="104"/>
                    <a:pt x="971" y="145"/>
                    <a:pt x="986" y="179"/>
                  </a:cubicBezTo>
                  <a:cubicBezTo>
                    <a:pt x="1001" y="213"/>
                    <a:pt x="1030" y="260"/>
                    <a:pt x="1055" y="283"/>
                  </a:cubicBezTo>
                  <a:cubicBezTo>
                    <a:pt x="1080" y="306"/>
                    <a:pt x="1107" y="319"/>
                    <a:pt x="1138" y="317"/>
                  </a:cubicBezTo>
                  <a:cubicBezTo>
                    <a:pt x="1169" y="315"/>
                    <a:pt x="1205" y="292"/>
                    <a:pt x="1241" y="269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384" y="1920"/>
              <a:ext cx="1680" cy="570"/>
              <a:chOff x="384" y="1920"/>
              <a:chExt cx="1680" cy="570"/>
            </a:xfrm>
          </p:grpSpPr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768" y="2016"/>
                <a:ext cx="1296" cy="384"/>
                <a:chOff x="1440" y="2976"/>
                <a:chExt cx="1296" cy="384"/>
              </a:xfrm>
            </p:grpSpPr>
            <p:sp>
              <p:nvSpPr>
                <p:cNvPr id="19" name="Line 6"/>
                <p:cNvSpPr>
                  <a:spLocks noChangeShapeType="1"/>
                </p:cNvSpPr>
                <p:nvPr/>
              </p:nvSpPr>
              <p:spPr bwMode="auto">
                <a:xfrm>
                  <a:off x="1440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7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"/>
                <p:cNvSpPr>
                  <a:spLocks noChangeShapeType="1"/>
                </p:cNvSpPr>
                <p:nvPr/>
              </p:nvSpPr>
              <p:spPr bwMode="auto">
                <a:xfrm>
                  <a:off x="1632" y="2976"/>
                  <a:ext cx="288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9"/>
                <p:cNvSpPr>
                  <a:spLocks noChangeShapeType="1"/>
                </p:cNvSpPr>
                <p:nvPr/>
              </p:nvSpPr>
              <p:spPr bwMode="auto">
                <a:xfrm>
                  <a:off x="192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0"/>
                <p:cNvSpPr>
                  <a:spLocks noChangeShapeType="1"/>
                </p:cNvSpPr>
                <p:nvPr/>
              </p:nvSpPr>
              <p:spPr bwMode="auto">
                <a:xfrm>
                  <a:off x="1920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"/>
                <p:cNvSpPr>
                  <a:spLocks noChangeShapeType="1"/>
                </p:cNvSpPr>
                <p:nvPr/>
              </p:nvSpPr>
              <p:spPr bwMode="auto">
                <a:xfrm>
                  <a:off x="2064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064" y="2976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3"/>
                <p:cNvSpPr>
                  <a:spLocks noChangeShapeType="1"/>
                </p:cNvSpPr>
                <p:nvPr/>
              </p:nvSpPr>
              <p:spPr bwMode="auto">
                <a:xfrm>
                  <a:off x="2208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4"/>
                <p:cNvSpPr>
                  <a:spLocks noChangeShapeType="1"/>
                </p:cNvSpPr>
                <p:nvPr/>
              </p:nvSpPr>
              <p:spPr bwMode="auto">
                <a:xfrm>
                  <a:off x="2208" y="3360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5"/>
                <p:cNvSpPr>
                  <a:spLocks noChangeShapeType="1"/>
                </p:cNvSpPr>
                <p:nvPr/>
              </p:nvSpPr>
              <p:spPr bwMode="auto">
                <a:xfrm>
                  <a:off x="2400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400" y="2976"/>
                  <a:ext cx="192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2976"/>
                  <a:ext cx="0" cy="384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3360"/>
                  <a:ext cx="144" cy="0"/>
                </a:xfrm>
                <a:prstGeom prst="line">
                  <a:avLst/>
                </a:prstGeom>
                <a:noFill/>
                <a:ln w="254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384" y="1920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High</a:t>
                </a:r>
              </a:p>
            </p:txBody>
          </p:sp>
          <p:sp>
            <p:nvSpPr>
              <p:cNvPr id="18" name="Text Box 21"/>
              <p:cNvSpPr txBox="1">
                <a:spLocks noChangeArrowheads="1"/>
              </p:cNvSpPr>
              <p:nvPr/>
            </p:nvSpPr>
            <p:spPr bwMode="auto">
              <a:xfrm>
                <a:off x="384" y="2256"/>
                <a:ext cx="432" cy="23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dirty="0"/>
                  <a:t>Low</a:t>
                </a:r>
              </a:p>
            </p:txBody>
          </p:sp>
        </p:grp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2290" y="2544"/>
              <a:ext cx="1572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/>
                <a:t>Signals in analog circuit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9283" y="3079031"/>
            <a:ext cx="78502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Advantages of digital circuits over </a:t>
            </a:r>
            <a:r>
              <a:rPr lang="en-SG" sz="2400" dirty="0" err="1"/>
              <a:t>analog</a:t>
            </a:r>
            <a:r>
              <a:rPr lang="en-SG" sz="2400" dirty="0"/>
              <a:t> circuits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More reliable (simpler circuits, less noise-prone 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Specified accuracy (determinable)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Abstraction can be applied using  simple mathematical model – </a:t>
            </a:r>
            <a:r>
              <a:rPr lang="en-US" sz="2000" dirty="0">
                <a:solidFill>
                  <a:srgbClr val="800000"/>
                </a:solidFill>
              </a:rPr>
              <a:t>Boolean Algebra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Ease design, analysis and simplification of digital circuit – </a:t>
            </a:r>
            <a:r>
              <a:rPr lang="en-US" sz="2000" dirty="0">
                <a:solidFill>
                  <a:srgbClr val="800000"/>
                </a:solidFill>
              </a:rPr>
              <a:t>Digital Logic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Digital Circuits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Combinational: no memory, output depends solely on the input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Decoders, multiplexers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Adders, multipliers</a:t>
            </a:r>
          </a:p>
          <a:p>
            <a:pPr marL="360363" indent="-3603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Sequential: with memory, output depends on both input and current state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Counters, registers</a:t>
            </a:r>
          </a:p>
          <a:p>
            <a:pPr marL="719138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Memories</a:t>
            </a: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457200" y="1500554"/>
                <a:ext cx="3200400" cy="46303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9875" indent="-269875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Boolean values: </a:t>
                </a:r>
                <a:endParaRPr lang="en-US" dirty="0"/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True (T or </a:t>
                </a:r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False (F or </a:t>
                </a:r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</a:t>
                </a:r>
              </a:p>
              <a:p>
                <a:pPr marL="269875" indent="-269875" fontAlgn="auto">
                  <a:spcBef>
                    <a:spcPct val="600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rgbClr val="800000"/>
                    </a:solidFill>
                  </a:rPr>
                  <a:t>Connectives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Conjunction (AND)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b="1" dirty="0">
                    <a:sym typeface="Symbol" pitchFamily="18" charset="2"/>
                  </a:rPr>
                  <a:t></a:t>
                </a:r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en-US" dirty="0"/>
                  <a:t>B; A </a:t>
                </a:r>
                <a:r>
                  <a:rPr lang="en-US" b="1" dirty="0">
                    <a:sym typeface="Symbol" pitchFamily="18" charset="2"/>
                  </a:rPr>
                  <a:t>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Disjunction (OR)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A + B; A </a:t>
                </a:r>
                <a:r>
                  <a:rPr lang="en-US" b="1" dirty="0">
                    <a:sym typeface="Symbol" pitchFamily="18" charset="2"/>
                  </a:rPr>
                  <a:t></a:t>
                </a:r>
                <a:r>
                  <a:rPr lang="en-US" dirty="0"/>
                  <a:t> B</a:t>
                </a:r>
              </a:p>
              <a:p>
                <a:pPr lvl="1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Negation (NOT)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; </a:t>
                </a:r>
                <a14:m>
                  <m:oMath xmlns:m="http://schemas.openxmlformats.org/officeDocument/2006/math">
                    <m:r>
                      <a:rPr lang="en-US" sz="20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m:rPr>
                        <m:nor/>
                      </m:rPr>
                      <a:rPr lang="en-SG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; A'</a:t>
                </a:r>
                <a:endParaRPr lang="he-IL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00554"/>
                <a:ext cx="3200400" cy="4630371"/>
              </a:xfrm>
              <a:prstGeom prst="rect">
                <a:avLst/>
              </a:prstGeom>
              <a:blipFill>
                <a:blip r:embed="rId3"/>
                <a:stretch>
                  <a:fillRect l="-1714" t="-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565708" y="1239633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Truth tables </a:t>
            </a:r>
            <a:endParaRPr lang="en-US" sz="2400" dirty="0"/>
          </a:p>
        </p:txBody>
      </p:sp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23719"/>
              </p:ext>
            </p:extLst>
          </p:nvPr>
        </p:nvGraphicFramePr>
        <p:xfrm>
          <a:off x="4022908" y="1773033"/>
          <a:ext cx="1676400" cy="17526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8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71482966"/>
              </p:ext>
            </p:extLst>
          </p:nvPr>
        </p:nvGraphicFramePr>
        <p:xfrm>
          <a:off x="4017062" y="3664915"/>
          <a:ext cx="1676400" cy="1773239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+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27774"/>
              </p:ext>
            </p:extLst>
          </p:nvPr>
        </p:nvGraphicFramePr>
        <p:xfrm>
          <a:off x="4494365" y="5562866"/>
          <a:ext cx="914539" cy="10652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'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4" marR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23"/>
          <p:cNvSpPr>
            <a:spLocks noChangeArrowheads="1"/>
          </p:cNvSpPr>
          <p:nvPr/>
        </p:nvSpPr>
        <p:spPr bwMode="auto">
          <a:xfrm>
            <a:off x="6047065" y="1239633"/>
            <a:ext cx="2279651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solidFill>
                  <a:srgbClr val="800000"/>
                </a:solidFill>
              </a:rPr>
              <a:t>Logic gates</a:t>
            </a:r>
            <a:endParaRPr lang="en-US" sz="2400" dirty="0"/>
          </a:p>
        </p:txBody>
      </p:sp>
      <p:grpSp>
        <p:nvGrpSpPr>
          <p:cNvPr id="16" name="Group 131"/>
          <p:cNvGrpSpPr>
            <a:grpSpLocks/>
          </p:cNvGrpSpPr>
          <p:nvPr/>
        </p:nvGrpSpPr>
        <p:grpSpPr bwMode="auto">
          <a:xfrm>
            <a:off x="6047065" y="2212295"/>
            <a:ext cx="2459038" cy="703263"/>
            <a:chOff x="2771" y="2716"/>
            <a:chExt cx="1549" cy="443"/>
          </a:xfrm>
        </p:grpSpPr>
        <p:grpSp>
          <p:nvGrpSpPr>
            <p:cNvPr id="17" name="Group 124"/>
            <p:cNvGrpSpPr>
              <a:grpSpLocks/>
            </p:cNvGrpSpPr>
            <p:nvPr/>
          </p:nvGrpSpPr>
          <p:grpSpPr bwMode="auto">
            <a:xfrm>
              <a:off x="2771" y="2716"/>
              <a:ext cx="1186" cy="443"/>
              <a:chOff x="1056" y="2784"/>
              <a:chExt cx="1186" cy="443"/>
            </a:xfrm>
          </p:grpSpPr>
          <p:sp>
            <p:nvSpPr>
              <p:cNvPr id="19" name="AutoShape 125"/>
              <p:cNvSpPr>
                <a:spLocks noChangeArrowheads="1"/>
              </p:cNvSpPr>
              <p:nvPr/>
            </p:nvSpPr>
            <p:spPr bwMode="auto">
              <a:xfrm>
                <a:off x="1536" y="2880"/>
                <a:ext cx="403" cy="316"/>
              </a:xfrm>
              <a:prstGeom prst="flowChartDelay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Line 126"/>
              <p:cNvSpPr>
                <a:spLocks noChangeShapeType="1"/>
              </p:cNvSpPr>
              <p:nvPr/>
            </p:nvSpPr>
            <p:spPr bwMode="auto">
              <a:xfrm>
                <a:off x="1248" y="2928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" name="Line 127"/>
              <p:cNvSpPr>
                <a:spLocks noChangeShapeType="1"/>
              </p:cNvSpPr>
              <p:nvPr/>
            </p:nvSpPr>
            <p:spPr bwMode="auto">
              <a:xfrm>
                <a:off x="1248" y="3120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8"/>
              <p:cNvSpPr>
                <a:spLocks noChangeShapeType="1"/>
              </p:cNvSpPr>
              <p:nvPr/>
            </p:nvSpPr>
            <p:spPr bwMode="auto">
              <a:xfrm>
                <a:off x="1954" y="3024"/>
                <a:ext cx="288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29"/>
              <p:cNvSpPr txBox="1">
                <a:spLocks noChangeArrowheads="1"/>
              </p:cNvSpPr>
              <p:nvPr/>
            </p:nvSpPr>
            <p:spPr bwMode="auto">
              <a:xfrm>
                <a:off x="1056" y="2784"/>
                <a:ext cx="192" cy="44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  <a:p>
                <a:pPr algn="r" eaLnBrk="0" hangingPunct="0">
                  <a:spcBef>
                    <a:spcPct val="50000"/>
                  </a:spcBef>
                </a:pPr>
                <a:r>
                  <a:rPr lang="en-GB" sz="1600"/>
                  <a:t>B</a:t>
                </a:r>
              </a:p>
            </p:txBody>
          </p:sp>
        </p:grpSp>
        <p:sp>
          <p:nvSpPr>
            <p:cNvPr id="18" name="Text Box 130"/>
            <p:cNvSpPr txBox="1">
              <a:spLocks noChangeArrowheads="1"/>
            </p:cNvSpPr>
            <p:nvPr/>
          </p:nvSpPr>
          <p:spPr bwMode="auto">
            <a:xfrm>
              <a:off x="3936" y="2832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A</a:t>
              </a:r>
              <a:r>
                <a:rPr lang="en-GB" sz="1600" b="1" dirty="0">
                  <a:sym typeface="Symbol" pitchFamily="18" charset="2"/>
                </a:rPr>
                <a:t></a:t>
              </a:r>
              <a:r>
                <a:rPr lang="en-GB" sz="1600" dirty="0"/>
                <a:t>B</a:t>
              </a:r>
            </a:p>
          </p:txBody>
        </p:sp>
      </p:grpSp>
      <p:grpSp>
        <p:nvGrpSpPr>
          <p:cNvPr id="24" name="Group 132"/>
          <p:cNvGrpSpPr>
            <a:grpSpLocks/>
          </p:cNvGrpSpPr>
          <p:nvPr/>
        </p:nvGrpSpPr>
        <p:grpSpPr bwMode="auto">
          <a:xfrm>
            <a:off x="6047065" y="3898733"/>
            <a:ext cx="2449513" cy="703263"/>
            <a:chOff x="2544" y="2791"/>
            <a:chExt cx="1543" cy="443"/>
          </a:xfrm>
        </p:grpSpPr>
        <p:grpSp>
          <p:nvGrpSpPr>
            <p:cNvPr id="25" name="Group 133"/>
            <p:cNvGrpSpPr>
              <a:grpSpLocks/>
            </p:cNvGrpSpPr>
            <p:nvPr/>
          </p:nvGrpSpPr>
          <p:grpSpPr bwMode="auto">
            <a:xfrm>
              <a:off x="3024" y="2880"/>
              <a:ext cx="403" cy="317"/>
              <a:chOff x="6768" y="11808"/>
              <a:chExt cx="1008" cy="792"/>
            </a:xfrm>
          </p:grpSpPr>
          <p:sp>
            <p:nvSpPr>
              <p:cNvPr id="31" name="Freeform 134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72 w 288"/>
                  <a:gd name="T3" fmla="*/ 363 h 864"/>
                  <a:gd name="T4" fmla="*/ 0 w 288"/>
                  <a:gd name="T5" fmla="*/ 726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135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36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547 w 576"/>
                  <a:gd name="T3" fmla="*/ 144 h 432"/>
                  <a:gd name="T4" fmla="*/ 729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>
              <a:off x="2758" y="2935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>
              <a:off x="2758" y="3127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2544" y="2791"/>
              <a:ext cx="214" cy="44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>
              <a:off x="3430" y="3039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43"/>
            <p:cNvSpPr txBox="1">
              <a:spLocks noChangeArrowheads="1"/>
            </p:cNvSpPr>
            <p:nvPr/>
          </p:nvSpPr>
          <p:spPr bwMode="auto">
            <a:xfrm>
              <a:off x="3703" y="2927"/>
              <a:ext cx="38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A+B</a:t>
              </a:r>
            </a:p>
          </p:txBody>
        </p:sp>
      </p:grpSp>
      <p:grpSp>
        <p:nvGrpSpPr>
          <p:cNvPr id="36" name="Group 144"/>
          <p:cNvGrpSpPr>
            <a:grpSpLocks/>
          </p:cNvGrpSpPr>
          <p:nvPr/>
        </p:nvGrpSpPr>
        <p:grpSpPr bwMode="auto">
          <a:xfrm>
            <a:off x="6064433" y="5620096"/>
            <a:ext cx="2165350" cy="609600"/>
            <a:chOff x="4156" y="2832"/>
            <a:chExt cx="1364" cy="384"/>
          </a:xfrm>
        </p:grpSpPr>
        <p:grpSp>
          <p:nvGrpSpPr>
            <p:cNvPr id="37" name="Group 145"/>
            <p:cNvGrpSpPr>
              <a:grpSpLocks/>
            </p:cNvGrpSpPr>
            <p:nvPr/>
          </p:nvGrpSpPr>
          <p:grpSpPr bwMode="auto">
            <a:xfrm>
              <a:off x="4656" y="2832"/>
              <a:ext cx="350" cy="384"/>
              <a:chOff x="2952" y="12888"/>
              <a:chExt cx="801" cy="792"/>
            </a:xfrm>
          </p:grpSpPr>
          <p:sp>
            <p:nvSpPr>
              <p:cNvPr id="42" name="AutoShape 146"/>
              <p:cNvSpPr>
                <a:spLocks noChangeArrowheads="1"/>
              </p:cNvSpPr>
              <p:nvPr/>
            </p:nvSpPr>
            <p:spPr bwMode="auto">
              <a:xfrm rot="-5400000">
                <a:off x="2880" y="12960"/>
                <a:ext cx="792" cy="648"/>
              </a:xfrm>
              <a:prstGeom prst="flowChartMerge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3" name="Oval 147"/>
              <p:cNvSpPr>
                <a:spLocks noChangeArrowheads="1"/>
              </p:cNvSpPr>
              <p:nvPr/>
            </p:nvSpPr>
            <p:spPr bwMode="auto">
              <a:xfrm>
                <a:off x="3609" y="13236"/>
                <a:ext cx="144" cy="144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4368" y="3052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5015" y="3044"/>
              <a:ext cx="28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150"/>
            <p:cNvSpPr txBox="1">
              <a:spLocks noChangeArrowheads="1"/>
            </p:cNvSpPr>
            <p:nvPr/>
          </p:nvSpPr>
          <p:spPr bwMode="auto">
            <a:xfrm>
              <a:off x="4156" y="2921"/>
              <a:ext cx="214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41" name="Text Box 151"/>
            <p:cNvSpPr txBox="1">
              <a:spLocks noChangeArrowheads="1"/>
            </p:cNvSpPr>
            <p:nvPr/>
          </p:nvSpPr>
          <p:spPr bwMode="auto">
            <a:xfrm>
              <a:off x="5280" y="2928"/>
              <a:ext cx="24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lang="en-GB" sz="1600"/>
                <a:t>A'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8642" y="5508881"/>
            <a:ext cx="3496059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 </a:t>
            </a:r>
            <a:r>
              <a:rPr lang="en-SG" dirty="0" err="1"/>
              <a:t>CS2100</a:t>
            </a:r>
            <a:r>
              <a:rPr lang="en-SG" dirty="0"/>
              <a:t>, we use the symbols </a:t>
            </a:r>
            <a:r>
              <a:rPr lang="en-SG" dirty="0">
                <a:solidFill>
                  <a:srgbClr val="C00000"/>
                </a:solidFill>
              </a:rPr>
              <a:t>∙ </a:t>
            </a:r>
            <a:r>
              <a:rPr lang="en-SG" dirty="0"/>
              <a:t>for AND, </a:t>
            </a:r>
            <a:r>
              <a:rPr lang="en-SG" dirty="0">
                <a:solidFill>
                  <a:srgbClr val="C00000"/>
                </a:solidFill>
              </a:rPr>
              <a:t>+</a:t>
            </a:r>
            <a:r>
              <a:rPr lang="en-SG" dirty="0"/>
              <a:t> for OR, and </a:t>
            </a:r>
            <a:r>
              <a:rPr lang="en-SG" dirty="0">
                <a:solidFill>
                  <a:srgbClr val="C00000"/>
                </a:solidFill>
              </a:rPr>
              <a:t>'</a:t>
            </a:r>
            <a:r>
              <a:rPr lang="en-SG" dirty="0"/>
              <a:t> for negation (you may use the accent bar). Please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81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Boolean Algebra: AND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979422"/>
            <a:ext cx="8382000" cy="41515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Do write the AND operator </a:t>
            </a:r>
            <a:r>
              <a:rPr lang="en-US" sz="2800" dirty="0">
                <a:solidFill>
                  <a:srgbClr val="800000"/>
                </a:solidFill>
              </a:rPr>
              <a:t>∙ </a:t>
            </a:r>
            <a:r>
              <a:rPr lang="en-US" sz="2800" dirty="0"/>
              <a:t>(instead of omitting it)</a:t>
            </a:r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 Write </a:t>
            </a:r>
            <a:r>
              <a:rPr lang="en-US" sz="2400" b="1" i="1" dirty="0" err="1">
                <a:solidFill>
                  <a:srgbClr val="0000CC"/>
                </a:solidFill>
              </a:rPr>
              <a:t>a∙b</a:t>
            </a:r>
            <a:r>
              <a:rPr lang="en-US" sz="2400" dirty="0"/>
              <a:t> instead of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endParaRPr lang="en-US" sz="2400" dirty="0"/>
          </a:p>
          <a:p>
            <a:pPr marL="622300" lvl="1" indent="-268288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Why? Writing </a:t>
            </a:r>
            <a:r>
              <a:rPr lang="en-US" sz="2400" b="1" i="1" dirty="0">
                <a:solidFill>
                  <a:srgbClr val="0000CC"/>
                </a:solidFill>
              </a:rPr>
              <a:t>ab</a:t>
            </a:r>
            <a:r>
              <a:rPr lang="en-US" sz="2400" dirty="0"/>
              <a:t> could mean that it is a </a:t>
            </a:r>
            <a:r>
              <a:rPr lang="en-US" sz="2400" dirty="0">
                <a:solidFill>
                  <a:srgbClr val="006600"/>
                </a:solidFill>
              </a:rPr>
              <a:t>2-bit value</a:t>
            </a:r>
            <a:r>
              <a:rPr lang="en-US" sz="2400" dirty="0"/>
              <a:t>.</a:t>
            </a:r>
          </a:p>
        </p:txBody>
      </p:sp>
      <p:pic>
        <p:nvPicPr>
          <p:cNvPr id="44" name="Picture 4" descr="MCj0424830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67786" y="347472"/>
            <a:ext cx="18415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1127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46417"/>
            <a:ext cx="4114800" cy="3732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a listing of every possible combination of inputs and its corresponding outputs.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Inputs are usually listed in binary sequence.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with 3 inputs x, y, z and 2 outputs </a:t>
            </a:r>
            <a:r>
              <a:rPr lang="en-US" dirty="0">
                <a:solidFill>
                  <a:srgbClr val="C00000"/>
                </a:solidFill>
              </a:rPr>
              <a:t>(y + z)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(x </a:t>
            </a:r>
            <a:r>
              <a:rPr 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 </a:t>
            </a:r>
            <a:r>
              <a:rPr lang="en-US" dirty="0">
                <a:solidFill>
                  <a:srgbClr val="0000FF"/>
                </a:solidFill>
              </a:rPr>
              <a:t>(y + z))</a:t>
            </a:r>
          </a:p>
        </p:txBody>
      </p:sp>
      <p:graphicFrame>
        <p:nvGraphicFramePr>
          <p:cNvPr id="10" name="Group 8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66867110"/>
              </p:ext>
            </p:extLst>
          </p:nvPr>
        </p:nvGraphicFramePr>
        <p:xfrm>
          <a:off x="5105400" y="1562895"/>
          <a:ext cx="3352800" cy="3167064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017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Proof using Truth Table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7848600" cy="119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Prove: </a:t>
            </a:r>
            <a:r>
              <a:rPr lang="en-US" b="1" dirty="0"/>
              <a:t>x </a:t>
            </a:r>
            <a:r>
              <a:rPr lang="en-US" b="1" dirty="0">
                <a:sym typeface="Symbol" pitchFamily="18" charset="2"/>
              </a:rPr>
              <a:t> (y + z) = (x  y) + (x  z)</a:t>
            </a:r>
            <a:endParaRPr lang="en-US" b="1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truth table for LHS and RHS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" y="5257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25475" lvl="1" indent="-282575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Check that column for LHS = column for RHS</a:t>
            </a:r>
          </a:p>
        </p:txBody>
      </p:sp>
      <p:graphicFrame>
        <p:nvGraphicFramePr>
          <p:cNvPr id="13" name="Group 1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56961735"/>
              </p:ext>
            </p:extLst>
          </p:nvPr>
        </p:nvGraphicFramePr>
        <p:xfrm>
          <a:off x="1478280" y="2209800"/>
          <a:ext cx="6019800" cy="2743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 +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(y +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(x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 y) + (x  z)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" name="Group 155"/>
          <p:cNvGrpSpPr>
            <a:grpSpLocks/>
          </p:cNvGrpSpPr>
          <p:nvPr/>
        </p:nvGrpSpPr>
        <p:grpSpPr bwMode="auto">
          <a:xfrm>
            <a:off x="3611880" y="2057400"/>
            <a:ext cx="3733800" cy="3048000"/>
            <a:chOff x="2352" y="1392"/>
            <a:chExt cx="2352" cy="1920"/>
          </a:xfrm>
        </p:grpSpPr>
        <p:sp>
          <p:nvSpPr>
            <p:cNvPr id="15" name="Rectangle 153"/>
            <p:cNvSpPr>
              <a:spLocks noChangeArrowheads="1"/>
            </p:cNvSpPr>
            <p:nvPr/>
          </p:nvSpPr>
          <p:spPr bwMode="auto">
            <a:xfrm>
              <a:off x="2352" y="1392"/>
              <a:ext cx="624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6" name="Rectangle 154"/>
            <p:cNvSpPr>
              <a:spLocks noChangeArrowheads="1"/>
            </p:cNvSpPr>
            <p:nvPr/>
          </p:nvSpPr>
          <p:spPr bwMode="auto">
            <a:xfrm>
              <a:off x="3888" y="1392"/>
              <a:ext cx="816" cy="19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17" name="Text Box 151">
            <a:extLst>
              <a:ext uri="{FF2B5EF4-FFF2-40B4-BE49-F238E27FC236}">
                <a16:creationId xmlns:a16="http://schemas.microsoft.com/office/drawing/2014/main" id="{76069DBE-7516-4746-85E0-C6CA60B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0C5838C-5522-4049-B96E-D167DCFEED0B}"/>
              </a:ext>
            </a:extLst>
          </p:cNvPr>
          <p:cNvSpPr txBox="1">
            <a:spLocks noChangeArrowheads="1"/>
          </p:cNvSpPr>
          <p:nvPr/>
        </p:nvSpPr>
        <p:spPr>
          <a:xfrm>
            <a:off x="568452" y="5781780"/>
            <a:ext cx="6129528" cy="820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59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 3-1.</a:t>
            </a:r>
          </a:p>
        </p:txBody>
      </p:sp>
    </p:spTree>
    <p:extLst>
      <p:ext uri="{BB962C8B-B14F-4D97-AF65-F5344CB8AC3E}">
        <p14:creationId xmlns:p14="http://schemas.microsoft.com/office/powerpoint/2010/main" val="32714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Precedence of Operators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#13: Boolean Algebra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Precedence from highest to lowest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(')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And (</a:t>
            </a:r>
            <a:r>
              <a:rPr lang="en-US" dirty="0">
                <a:sym typeface="Symbol" pitchFamily="18" charset="2"/>
              </a:rPr>
              <a:t>)</a:t>
            </a:r>
            <a:endParaRPr lang="en-US" dirty="0"/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Or (+)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 B + C = (A  B) + C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X + Y' = X + (Y')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P + Q'  R = P + ((Q')  R)</a:t>
            </a:r>
            <a:endParaRPr lang="en-US" dirty="0"/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Use parenthesis to overwrite precedence. Examples: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684463" algn="l"/>
              </a:tabLst>
            </a:pPr>
            <a:r>
              <a:rPr lang="en-US" dirty="0">
                <a:sym typeface="Symbol" pitchFamily="18" charset="2"/>
              </a:rPr>
              <a:t>A  (B + C) 	[ Without parenthesis: A  B + C ]</a:t>
            </a:r>
          </a:p>
          <a:p>
            <a:pPr marL="536575" lvl="1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2684463" algn="l"/>
              </a:tabLst>
            </a:pPr>
            <a:r>
              <a:rPr lang="en-US" dirty="0">
                <a:sym typeface="Symbol" pitchFamily="18" charset="2"/>
              </a:rPr>
              <a:t>(P + Q)'  R	[ Without parenthesis: P + Q'  R ]</a:t>
            </a:r>
          </a:p>
        </p:txBody>
      </p:sp>
    </p:spTree>
    <p:extLst>
      <p:ext uri="{BB962C8B-B14F-4D97-AF65-F5344CB8AC3E}">
        <p14:creationId xmlns:p14="http://schemas.microsoft.com/office/powerpoint/2010/main" val="1320348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17784</TotalTime>
  <Words>2674</Words>
  <Application>Microsoft Office PowerPoint</Application>
  <PresentationFormat>On-screen Show (4:3)</PresentationFormat>
  <Paragraphs>858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Wingdings</vt:lpstr>
      <vt:lpstr>Wingdings 2</vt:lpstr>
      <vt:lpstr>Clarity</vt:lpstr>
      <vt:lpstr>http://www.comp.nus.edu.sg/~cs2100/</vt:lpstr>
      <vt:lpstr>Lecture #13: Boolean Algebra</vt:lpstr>
      <vt:lpstr>1. Digital Circuits (1/2)</vt:lpstr>
      <vt:lpstr>1. Digital Circuits (2/2)</vt:lpstr>
      <vt:lpstr>2. Boolean Algebra</vt:lpstr>
      <vt:lpstr>2. Boolean Algebra: AND</vt:lpstr>
      <vt:lpstr>3. Truth Table</vt:lpstr>
      <vt:lpstr>3. Proof using Truth Table</vt:lpstr>
      <vt:lpstr>4. Precedence of Operators</vt:lpstr>
      <vt:lpstr>5. Laws of Boolean Algebra</vt:lpstr>
      <vt:lpstr>6. Duality</vt:lpstr>
      <vt:lpstr>7. Theorems</vt:lpstr>
      <vt:lpstr>7. Proving a Theorem</vt:lpstr>
      <vt:lpstr>8. Boolean Functions</vt:lpstr>
      <vt:lpstr>9. Complement Functions</vt:lpstr>
      <vt:lpstr>10. Standard Forms (1/2)</vt:lpstr>
      <vt:lpstr>10. Standard Forms (2/2)</vt:lpstr>
      <vt:lpstr>Quiz Time!</vt:lpstr>
      <vt:lpstr>11. Minterms and Maxterms (1/2)</vt:lpstr>
      <vt:lpstr>11. Minterms and Maxterms (2/2)</vt:lpstr>
      <vt:lpstr>12. Canonical Forms</vt:lpstr>
      <vt:lpstr>12.1 Sum-of-Minterms</vt:lpstr>
      <vt:lpstr>12.2 Product-of-Maxterms</vt:lpstr>
      <vt:lpstr>12.3 Conversion of Standard Forms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1517</cp:revision>
  <cp:lastPrinted>2017-06-30T03:15:07Z</cp:lastPrinted>
  <dcterms:created xsi:type="dcterms:W3CDTF">1998-09-05T15:03:32Z</dcterms:created>
  <dcterms:modified xsi:type="dcterms:W3CDTF">2019-12-23T02:00:00Z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