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9"/>
  </p:notesMasterIdLst>
  <p:handoutMasterIdLst>
    <p:handoutMasterId r:id="rId60"/>
  </p:handoutMasterIdLst>
  <p:sldIdLst>
    <p:sldId id="256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6" r:id="rId10"/>
    <p:sldId id="477" r:id="rId11"/>
    <p:sldId id="478" r:id="rId12"/>
    <p:sldId id="475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21" r:id="rId49"/>
    <p:sldId id="522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308" r:id="rId5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65" d="100"/>
          <a:sy n="65" d="100"/>
        </p:scale>
        <p:origin x="78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3/2/2020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4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9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0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3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7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8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9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7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1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0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9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2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75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9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2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5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8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42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15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Simplification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 err="1" smtClean="0">
                <a:solidFill>
                  <a:srgbClr val="0000FF"/>
                </a:solidFill>
              </a:rPr>
              <a:t>Gray</a:t>
            </a:r>
            <a:r>
              <a:rPr lang="en-GB" sz="3600" dirty="0" smtClean="0">
                <a:solidFill>
                  <a:srgbClr val="0000FF"/>
                </a:solidFill>
              </a:rPr>
              <a:t> Code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are many Gray code sequences.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For 3 bits, here are some possible Gray code sequences: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975" y="2729948"/>
            <a:ext cx="924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000</a:t>
            </a:r>
          </a:p>
          <a:p>
            <a:r>
              <a:rPr lang="en-SG" sz="2400" dirty="0" smtClean="0"/>
              <a:t>001</a:t>
            </a:r>
          </a:p>
          <a:p>
            <a:r>
              <a:rPr lang="en-SG" sz="2400" dirty="0" smtClean="0"/>
              <a:t>011</a:t>
            </a:r>
          </a:p>
          <a:p>
            <a:r>
              <a:rPr lang="en-SG" sz="2400" dirty="0" smtClean="0"/>
              <a:t>010</a:t>
            </a:r>
          </a:p>
          <a:p>
            <a:r>
              <a:rPr lang="en-SG" sz="2400" dirty="0" smtClean="0"/>
              <a:t>110</a:t>
            </a:r>
          </a:p>
          <a:p>
            <a:r>
              <a:rPr lang="en-SG" sz="2400" dirty="0" smtClean="0"/>
              <a:t>111</a:t>
            </a:r>
          </a:p>
          <a:p>
            <a:r>
              <a:rPr lang="en-SG" sz="2400" dirty="0" smtClean="0"/>
              <a:t>101</a:t>
            </a:r>
          </a:p>
          <a:p>
            <a:r>
              <a:rPr lang="en-SG" sz="2400" dirty="0" smtClean="0"/>
              <a:t>100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691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000</a:t>
            </a:r>
          </a:p>
          <a:p>
            <a:r>
              <a:rPr lang="en-SG" sz="2400" dirty="0" smtClean="0"/>
              <a:t>010</a:t>
            </a:r>
          </a:p>
          <a:p>
            <a:r>
              <a:rPr lang="en-SG" sz="2400" dirty="0" smtClean="0"/>
              <a:t>110</a:t>
            </a:r>
          </a:p>
          <a:p>
            <a:r>
              <a:rPr lang="en-SG" sz="2400" dirty="0" smtClean="0"/>
              <a:t>111</a:t>
            </a:r>
          </a:p>
          <a:p>
            <a:r>
              <a:rPr lang="en-SG" sz="2400" dirty="0" smtClean="0"/>
              <a:t>011</a:t>
            </a:r>
          </a:p>
          <a:p>
            <a:r>
              <a:rPr lang="en-SG" sz="2400" dirty="0" smtClean="0"/>
              <a:t>001</a:t>
            </a:r>
          </a:p>
          <a:p>
            <a:r>
              <a:rPr lang="en-SG" sz="2400" dirty="0" smtClean="0"/>
              <a:t>101</a:t>
            </a:r>
          </a:p>
          <a:p>
            <a:r>
              <a:rPr lang="en-SG" sz="2400" dirty="0" smtClean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25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110</a:t>
            </a:r>
          </a:p>
          <a:p>
            <a:r>
              <a:rPr lang="en-SG" sz="2400" dirty="0" smtClean="0"/>
              <a:t>111</a:t>
            </a:r>
          </a:p>
          <a:p>
            <a:r>
              <a:rPr lang="en-SG" sz="2400" dirty="0" smtClean="0"/>
              <a:t>101</a:t>
            </a:r>
          </a:p>
          <a:p>
            <a:r>
              <a:rPr lang="en-SG" sz="2400" dirty="0" smtClean="0"/>
              <a:t>100</a:t>
            </a:r>
          </a:p>
          <a:p>
            <a:r>
              <a:rPr lang="en-SG" sz="2400" dirty="0" smtClean="0"/>
              <a:t>000</a:t>
            </a:r>
          </a:p>
          <a:p>
            <a:r>
              <a:rPr lang="en-SG" sz="2400" dirty="0" smtClean="0"/>
              <a:t>001</a:t>
            </a:r>
          </a:p>
          <a:p>
            <a:r>
              <a:rPr lang="en-SG" sz="2400" dirty="0" smtClean="0"/>
              <a:t>011</a:t>
            </a:r>
          </a:p>
          <a:p>
            <a:r>
              <a:rPr lang="en-SG" sz="2400" dirty="0" smtClean="0"/>
              <a:t>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050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7546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7717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</a:t>
            </a:r>
            <a:r>
              <a:rPr lang="en-SG" sz="2400" dirty="0" smtClean="0">
                <a:solidFill>
                  <a:srgbClr val="006600"/>
                </a:solidFill>
              </a:rPr>
              <a:t>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335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5113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6936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4264" y="5709527"/>
            <a:ext cx="4598504" cy="781877"/>
            <a:chOff x="664264" y="5709527"/>
            <a:chExt cx="4598504" cy="781877"/>
          </a:xfrm>
        </p:grpSpPr>
        <p:sp>
          <p:nvSpPr>
            <p:cNvPr id="5" name="TextBox 4"/>
            <p:cNvSpPr txBox="1"/>
            <p:nvPr/>
          </p:nvSpPr>
          <p:spPr>
            <a:xfrm>
              <a:off x="664264" y="6029739"/>
              <a:ext cx="459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smtClean="0">
                  <a:solidFill>
                    <a:srgbClr val="C00000"/>
                  </a:solidFill>
                </a:rPr>
                <a:t>This is the standard </a:t>
              </a:r>
              <a:r>
                <a:rPr lang="en-SG" sz="2400" dirty="0" err="1" smtClean="0">
                  <a:solidFill>
                    <a:srgbClr val="C00000"/>
                  </a:solidFill>
                </a:rPr>
                <a:t>Gray</a:t>
              </a:r>
              <a:r>
                <a:rPr lang="en-SG" sz="2400" dirty="0" smtClean="0">
                  <a:solidFill>
                    <a:srgbClr val="C00000"/>
                  </a:solidFill>
                </a:rPr>
                <a:t> Code</a:t>
              </a:r>
              <a:r>
                <a:rPr lang="en-SG" dirty="0" smtClean="0"/>
                <a:t>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759217" y="5709527"/>
              <a:ext cx="245165" cy="3975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898662" y="2564802"/>
            <a:ext cx="870499" cy="32661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8017" y="2358887"/>
            <a:ext cx="416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0000FF"/>
                </a:solidFill>
              </a:rPr>
              <a:t>These are NOT </a:t>
            </a:r>
            <a:r>
              <a:rPr lang="en-SG" sz="2000" dirty="0" err="1" smtClean="0">
                <a:solidFill>
                  <a:srgbClr val="0000FF"/>
                </a:solidFill>
              </a:rPr>
              <a:t>Gray</a:t>
            </a:r>
            <a:r>
              <a:rPr lang="en-SG" sz="2000" dirty="0" smtClean="0">
                <a:solidFill>
                  <a:srgbClr val="0000FF"/>
                </a:solidFill>
              </a:rPr>
              <a:t> codes (why?)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4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3" grpId="0"/>
      <p:bldP spid="14" grpId="0"/>
      <p:bldP spid="4" grpId="0"/>
      <p:bldP spid="16" grpId="0"/>
      <p:bldP spid="17" grpId="0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 err="1" smtClean="0">
                <a:solidFill>
                  <a:srgbClr val="0000FF"/>
                </a:solidFill>
              </a:rPr>
              <a:t>Gray</a:t>
            </a:r>
            <a:r>
              <a:rPr lang="en-GB" sz="3600" dirty="0" smtClean="0">
                <a:solidFill>
                  <a:srgbClr val="0000FF"/>
                </a:solidFill>
              </a:rPr>
              <a:t> Code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57200" y="1346199"/>
            <a:ext cx="8229600" cy="55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Generating a 4-bit standard Gray code sequence.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16764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219392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0 1 0 0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0 1 0 1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0 1 1 1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0 1 1 0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57200" y="5332988"/>
            <a:ext cx="79446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How </a:t>
            </a:r>
            <a:r>
              <a:rPr lang="en-US" sz="2400" dirty="0"/>
              <a:t>to generate 5-bit standard Gray code sequence? 6-bit standard Gray code sequence?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57401" y="2652009"/>
            <a:ext cx="304800" cy="8309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676400" y="3581400"/>
            <a:ext cx="381000" cy="156966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962400" y="1981200"/>
            <a:ext cx="3810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0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/>
      <p:bldP spid="24" grpId="0" autoUpdateAnimBg="0"/>
      <p:bldP spid="25" grpId="0" autoUpdateAnimBg="0"/>
      <p:bldP spid="26" grpId="0" build="p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Introduction to K-maps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Systematic method to obtain </a:t>
            </a:r>
            <a:r>
              <a:rPr lang="en-US" dirty="0" smtClean="0">
                <a:solidFill>
                  <a:srgbClr val="800000"/>
                </a:solidFill>
              </a:rPr>
              <a:t>simplified sum-of-products (SOP) expressions</a:t>
            </a:r>
            <a:r>
              <a:rPr lang="en-US" dirty="0" smtClean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Objective: </a:t>
            </a:r>
            <a:r>
              <a:rPr lang="en-US" i="1" dirty="0" smtClean="0">
                <a:sym typeface="Symbol" pitchFamily="18" charset="2"/>
              </a:rPr>
              <a:t>Fewest</a:t>
            </a:r>
            <a:r>
              <a:rPr lang="en-US" dirty="0" smtClean="0">
                <a:sym typeface="Symbol" pitchFamily="18" charset="2"/>
              </a:rPr>
              <a:t> possible product terms and literals.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Diagrammatic technique based on a special form of </a:t>
            </a:r>
            <a:r>
              <a:rPr lang="en-US" i="1" dirty="0" smtClean="0">
                <a:sym typeface="Symbol" pitchFamily="18" charset="2"/>
              </a:rPr>
              <a:t>Venn diagram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Advantage: Easy to use.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Disadvantage: Limited to 5 or 6 variables.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Karnaugh</a:t>
            </a:r>
            <a:r>
              <a:rPr lang="en-US" dirty="0"/>
              <a:t>-map (K-map) is an abstract form of Venn diagram, </a:t>
            </a:r>
            <a:r>
              <a:rPr lang="en-US" dirty="0" err="1"/>
              <a:t>organised</a:t>
            </a:r>
            <a:r>
              <a:rPr lang="en-US" dirty="0"/>
              <a:t> as </a:t>
            </a:r>
            <a:r>
              <a:rPr lang="en-US" dirty="0">
                <a:solidFill>
                  <a:srgbClr val="800000"/>
                </a:solidFill>
              </a:rPr>
              <a:t>a matrix of squares</a:t>
            </a:r>
            <a:r>
              <a:rPr lang="en-US" dirty="0"/>
              <a:t>, where</a:t>
            </a: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represents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endParaRPr lang="en-US" dirty="0">
              <a:solidFill>
                <a:srgbClr val="800000"/>
              </a:solidFill>
            </a:endParaRP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adjacent squares represent </a:t>
            </a:r>
            <a:r>
              <a:rPr lang="en-US" dirty="0" err="1"/>
              <a:t>minterms</a:t>
            </a:r>
            <a:r>
              <a:rPr lang="en-US" dirty="0"/>
              <a:t> that </a:t>
            </a:r>
            <a:r>
              <a:rPr lang="en-US" dirty="0">
                <a:solidFill>
                  <a:srgbClr val="800000"/>
                </a:solidFill>
              </a:rPr>
              <a:t>differ by exactly one literal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020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2-Variable K-maps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Let the 2 variables be </a:t>
            </a:r>
            <a:r>
              <a:rPr lang="en-US" sz="2000" dirty="0" smtClean="0">
                <a:solidFill>
                  <a:srgbClr val="0000FF"/>
                </a:solidFill>
              </a:rPr>
              <a:t>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b</a:t>
            </a:r>
            <a:r>
              <a:rPr lang="en-US" sz="2000" dirty="0" smtClean="0"/>
              <a:t>. The K-map can be drawn as…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 smtClean="0"/>
              <a:t>Alternative </a:t>
            </a:r>
            <a:r>
              <a:rPr lang="en-SG" sz="2000" dirty="0" smtClean="0">
                <a:solidFill>
                  <a:srgbClr val="C00000"/>
                </a:solidFill>
              </a:rPr>
              <a:t>layouts</a:t>
            </a:r>
            <a:r>
              <a:rPr lang="en-SG" sz="2000" dirty="0" smtClean="0"/>
              <a:t> of a 2-variable (a, b) K-map:</a:t>
            </a:r>
            <a:endParaRPr 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850295" y="2269435"/>
            <a:ext cx="3128963" cy="1758950"/>
            <a:chOff x="3216" y="1248"/>
            <a:chExt cx="1971" cy="110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3216" y="1488"/>
              <a:ext cx="867" cy="868"/>
              <a:chOff x="1825" y="2396"/>
              <a:chExt cx="867" cy="868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113" y="267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113" y="296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2401" y="267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113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400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2113" y="3030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402" y="302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825" y="299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2001" y="2981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 rot="5400000" flipV="1">
                <a:off x="2510" y="2468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2420" y="2396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4320" y="1440"/>
              <a:ext cx="867" cy="897"/>
              <a:chOff x="3455" y="2369"/>
              <a:chExt cx="867" cy="897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743" y="268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743" y="296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031" y="268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3743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030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3743" y="303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4032" y="302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3455" y="300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2" name="AutoShape 26"/>
              <p:cNvSpPr>
                <a:spLocks/>
              </p:cNvSpPr>
              <p:nvPr/>
            </p:nvSpPr>
            <p:spPr bwMode="auto">
              <a:xfrm>
                <a:off x="3631" y="2983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27"/>
              <p:cNvSpPr>
                <a:spLocks/>
              </p:cNvSpPr>
              <p:nvPr/>
            </p:nvSpPr>
            <p:spPr bwMode="auto">
              <a:xfrm rot="5400000" flipV="1">
                <a:off x="4140" y="247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4050" y="236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4176" y="1584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3216" y="1248"/>
              <a:ext cx="108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2:</a:t>
              </a:r>
              <a:endParaRPr lang="en-GB" sz="2000" b="1">
                <a:latin typeface="Tahoma" pitchFamily="34" charset="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192695" y="2269435"/>
            <a:ext cx="3205163" cy="1758950"/>
            <a:chOff x="912" y="1248"/>
            <a:chExt cx="2019" cy="1108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912" y="1488"/>
              <a:ext cx="867" cy="868"/>
              <a:chOff x="2156" y="7508"/>
              <a:chExt cx="2168" cy="2169"/>
            </a:xfrm>
          </p:grpSpPr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877" y="8213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4"/>
              <p:cNvSpPr>
                <a:spLocks noChangeShapeType="1"/>
              </p:cNvSpPr>
              <p:nvPr/>
            </p:nvSpPr>
            <p:spPr bwMode="auto">
              <a:xfrm>
                <a:off x="2877" y="8933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5"/>
              <p:cNvSpPr>
                <a:spLocks noChangeShapeType="1"/>
              </p:cNvSpPr>
              <p:nvPr/>
            </p:nvSpPr>
            <p:spPr bwMode="auto">
              <a:xfrm>
                <a:off x="3597" y="8213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877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3593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2876" y="909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3600" y="907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60" name="Text Box 40"/>
              <p:cNvSpPr txBox="1">
                <a:spLocks noChangeArrowheads="1"/>
              </p:cNvSpPr>
              <p:nvPr/>
            </p:nvSpPr>
            <p:spPr bwMode="auto">
              <a:xfrm>
                <a:off x="2156" y="9012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41"/>
              <p:cNvSpPr>
                <a:spLocks/>
              </p:cNvSpPr>
              <p:nvPr/>
            </p:nvSpPr>
            <p:spPr bwMode="auto">
              <a:xfrm>
                <a:off x="2597" y="8969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2"/>
              <p:cNvSpPr>
                <a:spLocks/>
              </p:cNvSpPr>
              <p:nvPr/>
            </p:nvSpPr>
            <p:spPr bwMode="auto">
              <a:xfrm rot="5400000" flipV="1">
                <a:off x="3868" y="7688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3"/>
              <p:cNvSpPr txBox="1">
                <a:spLocks noChangeArrowheads="1"/>
              </p:cNvSpPr>
              <p:nvPr/>
            </p:nvSpPr>
            <p:spPr bwMode="auto">
              <a:xfrm>
                <a:off x="3644" y="75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064" y="1488"/>
              <a:ext cx="867" cy="865"/>
              <a:chOff x="3032" y="2848"/>
              <a:chExt cx="867" cy="865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3320" y="31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3320" y="34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3608" y="31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3320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607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320" y="347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3610" y="3471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032" y="3447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0" name="AutoShape 53"/>
              <p:cNvSpPr>
                <a:spLocks/>
              </p:cNvSpPr>
              <p:nvPr/>
            </p:nvSpPr>
            <p:spPr bwMode="auto">
              <a:xfrm>
                <a:off x="3208" y="343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54"/>
              <p:cNvSpPr>
                <a:spLocks/>
              </p:cNvSpPr>
              <p:nvPr/>
            </p:nvSpPr>
            <p:spPr bwMode="auto">
              <a:xfrm rot="5400000" flipV="1">
                <a:off x="3717" y="29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55"/>
              <p:cNvSpPr txBox="1">
                <a:spLocks noChangeArrowheads="1"/>
              </p:cNvSpPr>
              <p:nvPr/>
            </p:nvSpPr>
            <p:spPr bwMode="auto">
              <a:xfrm>
                <a:off x="3627" y="2848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39" name="Text Box 56"/>
            <p:cNvSpPr txBox="1">
              <a:spLocks noChangeArrowheads="1"/>
            </p:cNvSpPr>
            <p:nvPr/>
          </p:nvSpPr>
          <p:spPr bwMode="auto">
            <a:xfrm>
              <a:off x="1056" y="1248"/>
              <a:ext cx="112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1:</a:t>
              </a: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1872" y="1584"/>
              <a:ext cx="3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  <a:endParaRPr lang="en-GB" b="1">
                <a:latin typeface="Tahoma" pitchFamily="34" charset="0"/>
              </a:endParaRPr>
            </a:p>
          </p:txBody>
        </p:sp>
      </p:grp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1192695" y="4250635"/>
            <a:ext cx="3251200" cy="1849438"/>
            <a:chOff x="912" y="2496"/>
            <a:chExt cx="2048" cy="1165"/>
          </a:xfrm>
        </p:grpSpPr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912" y="2784"/>
              <a:ext cx="858" cy="862"/>
              <a:chOff x="1840" y="2930"/>
              <a:chExt cx="858" cy="862"/>
            </a:xfrm>
          </p:grpSpPr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20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2120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2408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120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4" name="Text Box 64"/>
              <p:cNvSpPr txBox="1">
                <a:spLocks noChangeArrowheads="1"/>
              </p:cNvSpPr>
              <p:nvPr/>
            </p:nvSpPr>
            <p:spPr bwMode="auto">
              <a:xfrm>
                <a:off x="2407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5" name="Text Box 65"/>
              <p:cNvSpPr txBox="1">
                <a:spLocks noChangeArrowheads="1"/>
              </p:cNvSpPr>
              <p:nvPr/>
            </p:nvSpPr>
            <p:spPr bwMode="auto">
              <a:xfrm>
                <a:off x="2120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6" name="Text Box 66"/>
              <p:cNvSpPr txBox="1">
                <a:spLocks noChangeArrowheads="1"/>
              </p:cNvSpPr>
              <p:nvPr/>
            </p:nvSpPr>
            <p:spPr bwMode="auto">
              <a:xfrm>
                <a:off x="2410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1840" y="3269"/>
                <a:ext cx="20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8" name="AutoShape 68"/>
              <p:cNvSpPr>
                <a:spLocks/>
              </p:cNvSpPr>
              <p:nvPr/>
            </p:nvSpPr>
            <p:spPr bwMode="auto">
              <a:xfrm>
                <a:off x="2000" y="32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69"/>
              <p:cNvSpPr>
                <a:spLocks/>
              </p:cNvSpPr>
              <p:nvPr/>
            </p:nvSpPr>
            <p:spPr bwMode="auto">
              <a:xfrm rot="5400000" flipV="1">
                <a:off x="2221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2130" y="293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66" name="Group 71"/>
            <p:cNvGrpSpPr>
              <a:grpSpLocks/>
            </p:cNvGrpSpPr>
            <p:nvPr/>
          </p:nvGrpSpPr>
          <p:grpSpPr bwMode="auto">
            <a:xfrm>
              <a:off x="2064" y="2784"/>
              <a:ext cx="896" cy="877"/>
              <a:chOff x="3338" y="2915"/>
              <a:chExt cx="896" cy="877"/>
            </a:xfrm>
          </p:grpSpPr>
          <p:sp>
            <p:nvSpPr>
              <p:cNvPr id="69" name="Rectangle 72"/>
              <p:cNvSpPr>
                <a:spLocks noChangeArrowheads="1"/>
              </p:cNvSpPr>
              <p:nvPr/>
            </p:nvSpPr>
            <p:spPr bwMode="auto">
              <a:xfrm>
                <a:off x="3656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3656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>
                <a:off x="3944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75"/>
              <p:cNvSpPr txBox="1">
                <a:spLocks noChangeArrowheads="1"/>
              </p:cNvSpPr>
              <p:nvPr/>
            </p:nvSpPr>
            <p:spPr bwMode="auto">
              <a:xfrm>
                <a:off x="3656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3943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74" name="Text Box 77"/>
              <p:cNvSpPr txBox="1">
                <a:spLocks noChangeArrowheads="1"/>
              </p:cNvSpPr>
              <p:nvPr/>
            </p:nvSpPr>
            <p:spPr bwMode="auto">
              <a:xfrm>
                <a:off x="3656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3946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3338" y="3240"/>
                <a:ext cx="257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77" name="AutoShape 80"/>
              <p:cNvSpPr>
                <a:spLocks/>
              </p:cNvSpPr>
              <p:nvPr/>
            </p:nvSpPr>
            <p:spPr bwMode="auto">
              <a:xfrm>
                <a:off x="3541" y="3209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utoShape 81"/>
              <p:cNvSpPr>
                <a:spLocks/>
              </p:cNvSpPr>
              <p:nvPr/>
            </p:nvSpPr>
            <p:spPr bwMode="auto">
              <a:xfrm rot="5400000" flipV="1">
                <a:off x="3754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82"/>
              <p:cNvSpPr txBox="1">
                <a:spLocks noChangeArrowheads="1"/>
              </p:cNvSpPr>
              <p:nvPr/>
            </p:nvSpPr>
            <p:spPr bwMode="auto">
              <a:xfrm>
                <a:off x="3675" y="2915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1824" y="2832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68" name="Text Box 84"/>
            <p:cNvSpPr txBox="1">
              <a:spLocks noChangeArrowheads="1"/>
            </p:cNvSpPr>
            <p:nvPr/>
          </p:nvSpPr>
          <p:spPr bwMode="auto">
            <a:xfrm>
              <a:off x="1008" y="2496"/>
              <a:ext cx="110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3:</a:t>
              </a:r>
              <a:endParaRPr lang="en-GB" sz="1400" b="1">
                <a:latin typeface="Tahoma" pitchFamily="34" charset="0"/>
              </a:endParaRPr>
            </a:p>
          </p:txBody>
        </p:sp>
      </p:grp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5307495" y="5165035"/>
            <a:ext cx="1676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and others…</a:t>
            </a:r>
            <a:endParaRPr lang="en-GB" sz="1400" b="1" dirty="0">
              <a:latin typeface="Tahoma" pitchFamily="34" charset="0"/>
            </a:endParaRPr>
          </a:p>
        </p:txBody>
      </p:sp>
      <p:grpSp>
        <p:nvGrpSpPr>
          <p:cNvPr id="92" name="Group 88"/>
          <p:cNvGrpSpPr>
            <a:grpSpLocks/>
          </p:cNvGrpSpPr>
          <p:nvPr/>
        </p:nvGrpSpPr>
        <p:grpSpPr bwMode="auto">
          <a:xfrm>
            <a:off x="1345095" y="2269435"/>
            <a:ext cx="6858000" cy="4114800"/>
            <a:chOff x="864" y="1296"/>
            <a:chExt cx="4320" cy="2592"/>
          </a:xfrm>
        </p:grpSpPr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864" y="249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2976" y="12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43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2-Variable K-maps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8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Alternative </a:t>
            </a:r>
            <a:r>
              <a:rPr lang="en-US" dirty="0" smtClean="0">
                <a:solidFill>
                  <a:srgbClr val="800000"/>
                </a:solidFill>
              </a:rPr>
              <a:t>labelling</a:t>
            </a:r>
            <a:r>
              <a:rPr lang="en-US" dirty="0" smtClean="0"/>
              <a:t> of a 2-variable (a, b) K-map: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6" name="Group 88"/>
          <p:cNvGrpSpPr>
            <a:grpSpLocks/>
          </p:cNvGrpSpPr>
          <p:nvPr/>
        </p:nvGrpSpPr>
        <p:grpSpPr bwMode="auto">
          <a:xfrm>
            <a:off x="2209800" y="2209800"/>
            <a:ext cx="4876800" cy="3116263"/>
            <a:chOff x="1426" y="1518"/>
            <a:chExt cx="3072" cy="1963"/>
          </a:xfrm>
        </p:grpSpPr>
        <p:grpSp>
          <p:nvGrpSpPr>
            <p:cNvPr id="97" name="Group 89"/>
            <p:cNvGrpSpPr>
              <a:grpSpLocks/>
            </p:cNvGrpSpPr>
            <p:nvPr/>
          </p:nvGrpSpPr>
          <p:grpSpPr bwMode="auto">
            <a:xfrm>
              <a:off x="1445" y="1518"/>
              <a:ext cx="867" cy="867"/>
              <a:chOff x="2708" y="3062"/>
              <a:chExt cx="2168" cy="2169"/>
            </a:xfrm>
          </p:grpSpPr>
          <p:sp>
            <p:nvSpPr>
              <p:cNvPr id="127" name="Rectangle 90"/>
              <p:cNvSpPr>
                <a:spLocks noChangeArrowheads="1"/>
              </p:cNvSpPr>
              <p:nvPr/>
            </p:nvSpPr>
            <p:spPr bwMode="auto">
              <a:xfrm>
                <a:off x="3429" y="3767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1"/>
              <p:cNvSpPr>
                <a:spLocks noChangeShapeType="1"/>
              </p:cNvSpPr>
              <p:nvPr/>
            </p:nvSpPr>
            <p:spPr bwMode="auto">
              <a:xfrm>
                <a:off x="3429" y="448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92"/>
              <p:cNvSpPr>
                <a:spLocks noChangeShapeType="1"/>
              </p:cNvSpPr>
              <p:nvPr/>
            </p:nvSpPr>
            <p:spPr bwMode="auto">
              <a:xfrm>
                <a:off x="4149" y="3767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Text Box 93"/>
              <p:cNvSpPr txBox="1">
                <a:spLocks noChangeArrowheads="1"/>
              </p:cNvSpPr>
              <p:nvPr/>
            </p:nvSpPr>
            <p:spPr bwMode="auto">
              <a:xfrm>
                <a:off x="2708" y="4566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1" name="AutoShape 94"/>
              <p:cNvSpPr>
                <a:spLocks/>
              </p:cNvSpPr>
              <p:nvPr/>
            </p:nvSpPr>
            <p:spPr bwMode="auto">
              <a:xfrm>
                <a:off x="3149" y="4523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AutoShape 95"/>
              <p:cNvSpPr>
                <a:spLocks/>
              </p:cNvSpPr>
              <p:nvPr/>
            </p:nvSpPr>
            <p:spPr bwMode="auto">
              <a:xfrm rot="5400000" flipV="1">
                <a:off x="4420" y="3242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96"/>
              <p:cNvSpPr txBox="1">
                <a:spLocks noChangeArrowheads="1"/>
              </p:cNvSpPr>
              <p:nvPr/>
            </p:nvSpPr>
            <p:spPr bwMode="auto">
              <a:xfrm>
                <a:off x="4196" y="3062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2456" y="1908"/>
              <a:ext cx="10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</a:t>
              </a:r>
              <a:r>
                <a:rPr lang="en-GB" b="1"/>
                <a:t>: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3442" y="1545"/>
              <a:ext cx="926" cy="824"/>
              <a:chOff x="7668" y="3108"/>
              <a:chExt cx="2316" cy="2061"/>
            </a:xfrm>
          </p:grpSpPr>
          <p:sp>
            <p:nvSpPr>
              <p:cNvPr id="119" name="Rectangle 99"/>
              <p:cNvSpPr>
                <a:spLocks noChangeArrowheads="1"/>
              </p:cNvSpPr>
              <p:nvPr/>
            </p:nvSpPr>
            <p:spPr bwMode="auto">
              <a:xfrm>
                <a:off x="8353" y="3729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0"/>
              <p:cNvSpPr>
                <a:spLocks noChangeShapeType="1"/>
              </p:cNvSpPr>
              <p:nvPr/>
            </p:nvSpPr>
            <p:spPr bwMode="auto">
              <a:xfrm>
                <a:off x="8353" y="444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1"/>
              <p:cNvSpPr>
                <a:spLocks noChangeShapeType="1"/>
              </p:cNvSpPr>
              <p:nvPr/>
            </p:nvSpPr>
            <p:spPr bwMode="auto">
              <a:xfrm>
                <a:off x="9073" y="372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102"/>
              <p:cNvSpPr txBox="1">
                <a:spLocks noChangeArrowheads="1"/>
              </p:cNvSpPr>
              <p:nvPr/>
            </p:nvSpPr>
            <p:spPr bwMode="auto">
              <a:xfrm>
                <a:off x="7668" y="3284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" name="Text Box 103"/>
              <p:cNvSpPr txBox="1">
                <a:spLocks noChangeArrowheads="1"/>
              </p:cNvSpPr>
              <p:nvPr/>
            </p:nvSpPr>
            <p:spPr bwMode="auto">
              <a:xfrm>
                <a:off x="7992" y="31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4" name="Line 104"/>
              <p:cNvSpPr>
                <a:spLocks noChangeShapeType="1"/>
              </p:cNvSpPr>
              <p:nvPr/>
            </p:nvSpPr>
            <p:spPr bwMode="auto">
              <a:xfrm flipH="1" flipV="1">
                <a:off x="7920" y="3168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05"/>
              <p:cNvSpPr txBox="1">
                <a:spLocks noChangeArrowheads="1"/>
              </p:cNvSpPr>
              <p:nvPr/>
            </p:nvSpPr>
            <p:spPr bwMode="auto">
              <a:xfrm>
                <a:off x="8532" y="3240"/>
                <a:ext cx="1452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126" name="Text Box 106"/>
              <p:cNvSpPr txBox="1">
                <a:spLocks noChangeArrowheads="1"/>
              </p:cNvSpPr>
              <p:nvPr/>
            </p:nvSpPr>
            <p:spPr bwMode="auto">
              <a:xfrm>
                <a:off x="7732" y="3872"/>
                <a:ext cx="632" cy="1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1426" y="2505"/>
              <a:ext cx="3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08"/>
            <p:cNvGrpSpPr>
              <a:grpSpLocks/>
            </p:cNvGrpSpPr>
            <p:nvPr/>
          </p:nvGrpSpPr>
          <p:grpSpPr bwMode="auto">
            <a:xfrm>
              <a:off x="1459" y="2621"/>
              <a:ext cx="865" cy="860"/>
              <a:chOff x="1329" y="2660"/>
              <a:chExt cx="865" cy="860"/>
            </a:xfrm>
          </p:grpSpPr>
          <p:sp>
            <p:nvSpPr>
              <p:cNvPr id="112" name="Rectangle 109"/>
              <p:cNvSpPr>
                <a:spLocks noChangeArrowheads="1"/>
              </p:cNvSpPr>
              <p:nvPr/>
            </p:nvSpPr>
            <p:spPr bwMode="auto">
              <a:xfrm>
                <a:off x="1618" y="2934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1618" y="322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1906" y="293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1329" y="3254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AutoShape 113"/>
              <p:cNvSpPr>
                <a:spLocks/>
              </p:cNvSpPr>
              <p:nvPr/>
            </p:nvSpPr>
            <p:spPr bwMode="auto">
              <a:xfrm>
                <a:off x="1506" y="3237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114"/>
              <p:cNvSpPr>
                <a:spLocks/>
              </p:cNvSpPr>
              <p:nvPr/>
            </p:nvSpPr>
            <p:spPr bwMode="auto">
              <a:xfrm rot="5400000" flipV="1">
                <a:off x="1726" y="2732"/>
                <a:ext cx="82" cy="284"/>
              </a:xfrm>
              <a:prstGeom prst="leftBrace">
                <a:avLst>
                  <a:gd name="adj1" fmla="val 2886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15"/>
              <p:cNvSpPr txBox="1">
                <a:spLocks noChangeArrowheads="1"/>
              </p:cNvSpPr>
              <p:nvPr/>
            </p:nvSpPr>
            <p:spPr bwMode="auto">
              <a:xfrm>
                <a:off x="1637" y="2660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02" name="Text Box 116"/>
            <p:cNvSpPr txBox="1">
              <a:spLocks noChangeArrowheads="1"/>
            </p:cNvSpPr>
            <p:nvPr/>
          </p:nvSpPr>
          <p:spPr bwMode="auto">
            <a:xfrm>
              <a:off x="2482" y="2985"/>
              <a:ext cx="101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to:</a:t>
              </a:r>
              <a:endParaRPr lang="en-GB" b="1"/>
            </a:p>
          </p:txBody>
        </p: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3456" y="2640"/>
              <a:ext cx="927" cy="825"/>
              <a:chOff x="3326" y="2679"/>
              <a:chExt cx="927" cy="825"/>
            </a:xfrm>
          </p:grpSpPr>
          <p:sp>
            <p:nvSpPr>
              <p:cNvPr id="104" name="Rectangle 11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3326" y="275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08" name="Text Box 122"/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 flipH="1" flipV="1">
                <a:off x="3427" y="2703"/>
                <a:ext cx="17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24"/>
              <p:cNvSpPr txBox="1">
                <a:spLocks noChangeArrowheads="1"/>
              </p:cNvSpPr>
              <p:nvPr/>
            </p:nvSpPr>
            <p:spPr bwMode="auto">
              <a:xfrm>
                <a:off x="3672" y="2732"/>
                <a:ext cx="58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111" name="Text Box 125"/>
              <p:cNvSpPr txBox="1">
                <a:spLocks noChangeArrowheads="1"/>
              </p:cNvSpPr>
              <p:nvPr/>
            </p:nvSpPr>
            <p:spPr bwMode="auto">
              <a:xfrm>
                <a:off x="3352" y="2985"/>
                <a:ext cx="253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21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2-Variable K-maps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3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K-map for a function is filled by putting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A ‘1’ in the square the corresponds to a </a:t>
            </a:r>
            <a:r>
              <a:rPr lang="en-US" dirty="0" err="1" smtClean="0">
                <a:solidFill>
                  <a:srgbClr val="800000"/>
                </a:solidFill>
              </a:rPr>
              <a:t>minterm</a:t>
            </a:r>
            <a:r>
              <a:rPr lang="en-US" dirty="0" smtClean="0">
                <a:solidFill>
                  <a:srgbClr val="800000"/>
                </a:solidFill>
              </a:rPr>
              <a:t> of the function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A ‘0’ otherwise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Half adder.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65" name="Group 46"/>
          <p:cNvGrpSpPr>
            <a:grpSpLocks/>
          </p:cNvGrpSpPr>
          <p:nvPr/>
        </p:nvGrpSpPr>
        <p:grpSpPr bwMode="auto">
          <a:xfrm>
            <a:off x="2743200" y="3962400"/>
            <a:ext cx="912813" cy="831850"/>
            <a:chOff x="624" y="3162"/>
            <a:chExt cx="575" cy="524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624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911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624" y="345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69" name="Group 48"/>
          <p:cNvGrpSpPr>
            <a:grpSpLocks/>
          </p:cNvGrpSpPr>
          <p:nvPr/>
        </p:nvGrpSpPr>
        <p:grpSpPr bwMode="auto">
          <a:xfrm>
            <a:off x="5181600" y="3962400"/>
            <a:ext cx="915988" cy="819150"/>
            <a:chOff x="4464" y="1584"/>
            <a:chExt cx="577" cy="516"/>
          </a:xfrm>
        </p:grpSpPr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4464" y="15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4753" y="187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2286000" y="3429000"/>
            <a:ext cx="4114800" cy="2039938"/>
            <a:chOff x="1440" y="2160"/>
            <a:chExt cx="2592" cy="1285"/>
          </a:xfrm>
        </p:grpSpPr>
        <p:grpSp>
          <p:nvGrpSpPr>
            <p:cNvPr id="73" name="Group 43"/>
            <p:cNvGrpSpPr>
              <a:grpSpLocks/>
            </p:cNvGrpSpPr>
            <p:nvPr/>
          </p:nvGrpSpPr>
          <p:grpSpPr bwMode="auto">
            <a:xfrm>
              <a:off x="1440" y="2160"/>
              <a:ext cx="867" cy="868"/>
              <a:chOff x="1440" y="2160"/>
              <a:chExt cx="867" cy="868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728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1728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2016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8" name="AutoShape 14"/>
              <p:cNvSpPr>
                <a:spLocks/>
              </p:cNvSpPr>
              <p:nvPr/>
            </p:nvSpPr>
            <p:spPr bwMode="auto">
              <a:xfrm>
                <a:off x="1616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15"/>
              <p:cNvSpPr>
                <a:spLocks/>
              </p:cNvSpPr>
              <p:nvPr/>
            </p:nvSpPr>
            <p:spPr bwMode="auto">
              <a:xfrm rot="5400000" flipV="1">
                <a:off x="2125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2035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74" name="Group 42"/>
            <p:cNvGrpSpPr>
              <a:grpSpLocks/>
            </p:cNvGrpSpPr>
            <p:nvPr/>
          </p:nvGrpSpPr>
          <p:grpSpPr bwMode="auto">
            <a:xfrm>
              <a:off x="2949" y="2160"/>
              <a:ext cx="867" cy="868"/>
              <a:chOff x="2949" y="2160"/>
              <a:chExt cx="867" cy="868"/>
            </a:xfrm>
          </p:grpSpPr>
          <p:sp>
            <p:nvSpPr>
              <p:cNvPr id="77" name="Rectangle 18"/>
              <p:cNvSpPr>
                <a:spLocks noChangeArrowheads="1"/>
              </p:cNvSpPr>
              <p:nvPr/>
            </p:nvSpPr>
            <p:spPr bwMode="auto">
              <a:xfrm>
                <a:off x="3237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3237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3525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2949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1" name="AutoShape 26"/>
              <p:cNvSpPr>
                <a:spLocks/>
              </p:cNvSpPr>
              <p:nvPr/>
            </p:nvSpPr>
            <p:spPr bwMode="auto">
              <a:xfrm>
                <a:off x="3125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7"/>
              <p:cNvSpPr>
                <a:spLocks/>
              </p:cNvSpPr>
              <p:nvPr/>
            </p:nvSpPr>
            <p:spPr bwMode="auto">
              <a:xfrm rot="5400000" flipV="1">
                <a:off x="3634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3544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536" y="3216"/>
              <a:ext cx="9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C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976" y="3216"/>
              <a:ext cx="105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 smtClean="0">
                  <a:solidFill>
                    <a:srgbClr val="0000FF"/>
                  </a:solidFill>
                </a:rPr>
                <a:t>S = </a:t>
              </a:r>
              <a:r>
                <a:rPr lang="en-GB" b="1" dirty="0" err="1" smtClean="0">
                  <a:solidFill>
                    <a:srgbClr val="0000FF"/>
                  </a:solidFill>
                </a:rPr>
                <a:t>a∙b</a:t>
              </a:r>
              <a:r>
                <a:rPr lang="en-GB" b="1" dirty="0" smtClean="0">
                  <a:solidFill>
                    <a:srgbClr val="0000FF"/>
                  </a:solidFill>
                </a:rPr>
                <a:t>' + </a:t>
              </a:r>
              <a:r>
                <a:rPr lang="en-GB" b="1" dirty="0" err="1" smtClean="0">
                  <a:solidFill>
                    <a:srgbClr val="0000FF"/>
                  </a:solidFill>
                </a:rPr>
                <a:t>a'∙b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3200400" y="4391025"/>
            <a:ext cx="457200" cy="720725"/>
            <a:chOff x="2016" y="2766"/>
            <a:chExt cx="288" cy="454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2040" y="2766"/>
              <a:ext cx="249" cy="454"/>
              <a:chOff x="1957" y="3146"/>
              <a:chExt cx="249" cy="454"/>
            </a:xfrm>
          </p:grpSpPr>
          <p:sp>
            <p:nvSpPr>
              <p:cNvPr id="94" name="Oval 31"/>
              <p:cNvSpPr>
                <a:spLocks noChangeArrowheads="1"/>
              </p:cNvSpPr>
              <p:nvPr/>
            </p:nvSpPr>
            <p:spPr bwMode="auto">
              <a:xfrm>
                <a:off x="1957" y="3146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 flipH="1" flipV="1">
                <a:off x="2109" y="3332"/>
                <a:ext cx="61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5"/>
              <p:cNvSpPr>
                <a:spLocks/>
              </p:cNvSpPr>
              <p:nvPr/>
            </p:nvSpPr>
            <p:spPr bwMode="auto">
              <a:xfrm>
                <a:off x="2098" y="3412"/>
                <a:ext cx="108" cy="188"/>
              </a:xfrm>
              <a:custGeom>
                <a:avLst/>
                <a:gdLst>
                  <a:gd name="T0" fmla="*/ 6 w 271"/>
                  <a:gd name="T1" fmla="*/ 0 h 472"/>
                  <a:gd name="T2" fmla="*/ 6 w 271"/>
                  <a:gd name="T3" fmla="*/ 4 h 472"/>
                  <a:gd name="T4" fmla="*/ 4 w 271"/>
                  <a:gd name="T5" fmla="*/ 8 h 472"/>
                  <a:gd name="T6" fmla="*/ 0 w 271"/>
                  <a:gd name="T7" fmla="*/ 12 h 4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472"/>
                  <a:gd name="T14" fmla="*/ 271 w 271"/>
                  <a:gd name="T15" fmla="*/ 472 h 4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472">
                    <a:moveTo>
                      <a:pt x="228" y="0"/>
                    </a:moveTo>
                    <a:cubicBezTo>
                      <a:pt x="249" y="48"/>
                      <a:pt x="271" y="97"/>
                      <a:pt x="260" y="152"/>
                    </a:cubicBezTo>
                    <a:cubicBezTo>
                      <a:pt x="249" y="207"/>
                      <a:pt x="203" y="279"/>
                      <a:pt x="160" y="332"/>
                    </a:cubicBezTo>
                    <a:cubicBezTo>
                      <a:pt x="117" y="385"/>
                      <a:pt x="58" y="428"/>
                      <a:pt x="0" y="47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47"/>
          <p:cNvGrpSpPr>
            <a:grpSpLocks/>
          </p:cNvGrpSpPr>
          <p:nvPr/>
        </p:nvGrpSpPr>
        <p:grpSpPr bwMode="auto">
          <a:xfrm>
            <a:off x="5181600" y="3933825"/>
            <a:ext cx="1204913" cy="1211263"/>
            <a:chOff x="4464" y="1566"/>
            <a:chExt cx="759" cy="763"/>
          </a:xfrm>
        </p:grpSpPr>
        <p:sp>
          <p:nvSpPr>
            <p:cNvPr id="137" name="Text Box 22"/>
            <p:cNvSpPr txBox="1">
              <a:spLocks noChangeArrowheads="1"/>
            </p:cNvSpPr>
            <p:nvPr/>
          </p:nvSpPr>
          <p:spPr bwMode="auto">
            <a:xfrm>
              <a:off x="4751" y="1584"/>
              <a:ext cx="24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8" name="Text Box 23"/>
            <p:cNvSpPr txBox="1">
              <a:spLocks noChangeArrowheads="1"/>
            </p:cNvSpPr>
            <p:nvPr/>
          </p:nvSpPr>
          <p:spPr bwMode="auto">
            <a:xfrm>
              <a:off x="4464" y="1878"/>
              <a:ext cx="2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39" name="Group 41"/>
            <p:cNvGrpSpPr>
              <a:grpSpLocks/>
            </p:cNvGrpSpPr>
            <p:nvPr/>
          </p:nvGrpSpPr>
          <p:grpSpPr bwMode="auto">
            <a:xfrm>
              <a:off x="4464" y="1566"/>
              <a:ext cx="759" cy="763"/>
              <a:chOff x="3267" y="2453"/>
              <a:chExt cx="759" cy="763"/>
            </a:xfrm>
          </p:grpSpPr>
          <p:sp>
            <p:nvSpPr>
              <p:cNvPr id="140" name="Oval 32"/>
              <p:cNvSpPr>
                <a:spLocks noChangeArrowheads="1"/>
              </p:cNvSpPr>
              <p:nvPr/>
            </p:nvSpPr>
            <p:spPr bwMode="auto">
              <a:xfrm>
                <a:off x="3267" y="2751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33"/>
              <p:cNvSpPr>
                <a:spLocks noChangeArrowheads="1"/>
              </p:cNvSpPr>
              <p:nvPr/>
            </p:nvSpPr>
            <p:spPr bwMode="auto">
              <a:xfrm>
                <a:off x="3547" y="2453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3405" y="2992"/>
                <a:ext cx="3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H="1" flipV="1">
                <a:off x="3757" y="2648"/>
                <a:ext cx="160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8"/>
              <p:cNvSpPr>
                <a:spLocks/>
              </p:cNvSpPr>
              <p:nvPr/>
            </p:nvSpPr>
            <p:spPr bwMode="auto">
              <a:xfrm>
                <a:off x="3861" y="2740"/>
                <a:ext cx="165" cy="460"/>
              </a:xfrm>
              <a:custGeom>
                <a:avLst/>
                <a:gdLst>
                  <a:gd name="T0" fmla="*/ 2 w 413"/>
                  <a:gd name="T1" fmla="*/ 0 h 1152"/>
                  <a:gd name="T2" fmla="*/ 10 w 413"/>
                  <a:gd name="T3" fmla="*/ 6 h 1152"/>
                  <a:gd name="T4" fmla="*/ 8 w 413"/>
                  <a:gd name="T5" fmla="*/ 17 h 1152"/>
                  <a:gd name="T6" fmla="*/ 0 w 413"/>
                  <a:gd name="T7" fmla="*/ 29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152"/>
                  <a:gd name="T14" fmla="*/ 413 w 413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152">
                    <a:moveTo>
                      <a:pt x="100" y="0"/>
                    </a:moveTo>
                    <a:cubicBezTo>
                      <a:pt x="223" y="70"/>
                      <a:pt x="347" y="140"/>
                      <a:pt x="380" y="252"/>
                    </a:cubicBezTo>
                    <a:cubicBezTo>
                      <a:pt x="413" y="364"/>
                      <a:pt x="363" y="522"/>
                      <a:pt x="300" y="672"/>
                    </a:cubicBezTo>
                    <a:cubicBezTo>
                      <a:pt x="237" y="822"/>
                      <a:pt x="118" y="987"/>
                      <a:pt x="0" y="115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5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2770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3-Variable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As there are 8 </a:t>
            </a:r>
            <a:r>
              <a:rPr lang="en-US" dirty="0" err="1" smtClean="0"/>
              <a:t>minterms</a:t>
            </a:r>
            <a:r>
              <a:rPr lang="en-US" dirty="0" smtClean="0"/>
              <a:t> for 3 variables, so there are 8 squares in a 3-variable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Let the variables be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dirty="0" smtClean="0"/>
              <a:t>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838200" y="2438400"/>
            <a:ext cx="6931025" cy="2078038"/>
            <a:chOff x="528" y="1536"/>
            <a:chExt cx="4366" cy="1309"/>
          </a:xfrm>
        </p:grpSpPr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528" y="1536"/>
              <a:ext cx="1968" cy="1309"/>
              <a:chOff x="1360" y="1094"/>
              <a:chExt cx="1822" cy="1309"/>
            </a:xfrm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1800" y="1545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2"/>
              <p:cNvSpPr>
                <a:spLocks noChangeShapeType="1"/>
              </p:cNvSpPr>
              <p:nvPr/>
            </p:nvSpPr>
            <p:spPr bwMode="auto">
              <a:xfrm>
                <a:off x="1800" y="183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3"/>
              <p:cNvSpPr>
                <a:spLocks noChangeShapeType="1"/>
              </p:cNvSpPr>
              <p:nvPr/>
            </p:nvSpPr>
            <p:spPr bwMode="auto">
              <a:xfrm>
                <a:off x="2146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44"/>
              <p:cNvSpPr txBox="1">
                <a:spLocks noChangeArrowheads="1"/>
              </p:cNvSpPr>
              <p:nvPr/>
            </p:nvSpPr>
            <p:spPr bwMode="auto">
              <a:xfrm>
                <a:off x="1800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 smtClean="0">
                    <a:latin typeface="Tahoma" pitchFamily="34" charset="0"/>
                  </a:rPr>
                  <a:t>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11" name="Text Box 45"/>
              <p:cNvSpPr txBox="1">
                <a:spLocks noChangeArrowheads="1"/>
              </p:cNvSpPr>
              <p:nvPr/>
            </p:nvSpPr>
            <p:spPr bwMode="auto">
              <a:xfrm>
                <a:off x="2146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 smtClean="0">
                    <a:latin typeface="Tahoma" pitchFamily="34" charset="0"/>
                  </a:rPr>
                  <a:t>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2" name="Text Box 46"/>
              <p:cNvSpPr txBox="1">
                <a:spLocks noChangeArrowheads="1"/>
              </p:cNvSpPr>
              <p:nvPr/>
            </p:nvSpPr>
            <p:spPr bwMode="auto">
              <a:xfrm>
                <a:off x="1360" y="187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3" name="AutoShape 47"/>
              <p:cNvSpPr>
                <a:spLocks/>
              </p:cNvSpPr>
              <p:nvPr/>
            </p:nvSpPr>
            <p:spPr bwMode="auto">
              <a:xfrm>
                <a:off x="1570" y="1833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AutoShape 48"/>
              <p:cNvSpPr>
                <a:spLocks/>
              </p:cNvSpPr>
              <p:nvPr/>
            </p:nvSpPr>
            <p:spPr bwMode="auto">
              <a:xfrm rot="5400000" flipV="1">
                <a:off x="2799" y="982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49"/>
              <p:cNvSpPr txBox="1">
                <a:spLocks noChangeArrowheads="1"/>
              </p:cNvSpPr>
              <p:nvPr/>
            </p:nvSpPr>
            <p:spPr bwMode="auto">
              <a:xfrm>
                <a:off x="2714" y="1094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Line 50"/>
              <p:cNvSpPr>
                <a:spLocks noChangeShapeType="1"/>
              </p:cNvSpPr>
              <p:nvPr/>
            </p:nvSpPr>
            <p:spPr bwMode="auto">
              <a:xfrm>
                <a:off x="2491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1"/>
              <p:cNvSpPr>
                <a:spLocks noChangeShapeType="1"/>
              </p:cNvSpPr>
              <p:nvPr/>
            </p:nvSpPr>
            <p:spPr bwMode="auto">
              <a:xfrm>
                <a:off x="2837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2"/>
              <p:cNvSpPr txBox="1">
                <a:spLocks noChangeArrowheads="1"/>
              </p:cNvSpPr>
              <p:nvPr/>
            </p:nvSpPr>
            <p:spPr bwMode="auto">
              <a:xfrm>
                <a:off x="2491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9" name="Text Box 53"/>
              <p:cNvSpPr txBox="1">
                <a:spLocks noChangeArrowheads="1"/>
              </p:cNvSpPr>
              <p:nvPr/>
            </p:nvSpPr>
            <p:spPr bwMode="auto">
              <a:xfrm>
                <a:off x="2837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0" name="Text Box 54"/>
              <p:cNvSpPr txBox="1">
                <a:spLocks noChangeArrowheads="1"/>
              </p:cNvSpPr>
              <p:nvPr/>
            </p:nvSpPr>
            <p:spPr bwMode="auto">
              <a:xfrm>
                <a:off x="1800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1" name="Text Box 55"/>
              <p:cNvSpPr txBox="1">
                <a:spLocks noChangeArrowheads="1"/>
              </p:cNvSpPr>
              <p:nvPr/>
            </p:nvSpPr>
            <p:spPr bwMode="auto">
              <a:xfrm>
                <a:off x="2146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a'∙b'∙c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2491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</a:t>
                </a:r>
                <a:r>
                  <a:rPr lang="en-GB" sz="1000" b="1" dirty="0" smtClean="0">
                    <a:latin typeface="Tahoma" pitchFamily="34" charset="0"/>
                  </a:rPr>
                  <a:t>'∙</a:t>
                </a:r>
                <a:r>
                  <a:rPr lang="en-GB" sz="1000" b="1" dirty="0" err="1" smtClean="0">
                    <a:latin typeface="Tahoma" pitchFamily="34" charset="0"/>
                  </a:rPr>
                  <a:t>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3" name="Text Box 57"/>
              <p:cNvSpPr txBox="1">
                <a:spLocks noChangeArrowheads="1"/>
              </p:cNvSpPr>
              <p:nvPr/>
            </p:nvSpPr>
            <p:spPr bwMode="auto">
              <a:xfrm>
                <a:off x="2837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</a:t>
                </a:r>
                <a:r>
                  <a:rPr lang="en-GB" sz="1000" b="1" dirty="0" smtClean="0">
                    <a:latin typeface="Tahoma" pitchFamily="34" charset="0"/>
                  </a:rPr>
                  <a:t>'∙</a:t>
                </a:r>
                <a:r>
                  <a:rPr lang="en-GB" sz="1000" b="1" dirty="0" err="1" smtClean="0">
                    <a:latin typeface="Tahoma" pitchFamily="34" charset="0"/>
                  </a:rPr>
                  <a:t>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4" name="Text Box 58"/>
              <p:cNvSpPr txBox="1">
                <a:spLocks noChangeArrowheads="1"/>
              </p:cNvSpPr>
              <p:nvPr/>
            </p:nvSpPr>
            <p:spPr bwMode="auto">
              <a:xfrm>
                <a:off x="1627" y="1603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25" name="Text Box 59"/>
              <p:cNvSpPr txBox="1">
                <a:spLocks noChangeArrowheads="1"/>
              </p:cNvSpPr>
              <p:nvPr/>
            </p:nvSpPr>
            <p:spPr bwMode="auto">
              <a:xfrm>
                <a:off x="1858" y="136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126" name="AutoShape 60"/>
              <p:cNvSpPr>
                <a:spLocks/>
              </p:cNvSpPr>
              <p:nvPr/>
            </p:nvSpPr>
            <p:spPr bwMode="auto">
              <a:xfrm rot="-5400000">
                <a:off x="2439" y="1875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61"/>
              <p:cNvSpPr txBox="1">
                <a:spLocks noChangeArrowheads="1"/>
              </p:cNvSpPr>
              <p:nvPr/>
            </p:nvSpPr>
            <p:spPr bwMode="auto">
              <a:xfrm>
                <a:off x="2362" y="2230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 flipH="1" flipV="1">
                <a:off x="1570" y="1303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63"/>
              <p:cNvSpPr txBox="1">
                <a:spLocks noChangeArrowheads="1"/>
              </p:cNvSpPr>
              <p:nvPr/>
            </p:nvSpPr>
            <p:spPr bwMode="auto">
              <a:xfrm>
                <a:off x="1485" y="134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1594" y="123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</p:grp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688" y="2160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grpSp>
          <p:nvGrpSpPr>
            <p:cNvPr id="52" name="Group 109"/>
            <p:cNvGrpSpPr>
              <a:grpSpLocks/>
            </p:cNvGrpSpPr>
            <p:nvPr/>
          </p:nvGrpSpPr>
          <p:grpSpPr bwMode="auto">
            <a:xfrm>
              <a:off x="3072" y="1536"/>
              <a:ext cx="1822" cy="1309"/>
              <a:chOff x="2976" y="1536"/>
              <a:chExt cx="1822" cy="1309"/>
            </a:xfrm>
          </p:grpSpPr>
          <p:sp>
            <p:nvSpPr>
              <p:cNvPr id="53" name="Rectangle 69"/>
              <p:cNvSpPr>
                <a:spLocks noChangeArrowheads="1"/>
              </p:cNvSpPr>
              <p:nvPr/>
            </p:nvSpPr>
            <p:spPr bwMode="auto">
              <a:xfrm>
                <a:off x="3416" y="1987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>
                <a:off x="3416" y="227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1"/>
              <p:cNvSpPr>
                <a:spLocks noChangeShapeType="1"/>
              </p:cNvSpPr>
              <p:nvPr/>
            </p:nvSpPr>
            <p:spPr bwMode="auto">
              <a:xfrm>
                <a:off x="3762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3416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57" name="Text Box 73"/>
              <p:cNvSpPr txBox="1">
                <a:spLocks noChangeArrowheads="1"/>
              </p:cNvSpPr>
              <p:nvPr/>
            </p:nvSpPr>
            <p:spPr bwMode="auto">
              <a:xfrm>
                <a:off x="3762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2976" y="2319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9" name="AutoShape 75"/>
              <p:cNvSpPr>
                <a:spLocks/>
              </p:cNvSpPr>
              <p:nvPr/>
            </p:nvSpPr>
            <p:spPr bwMode="auto">
              <a:xfrm>
                <a:off x="3186" y="2275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76"/>
              <p:cNvSpPr>
                <a:spLocks/>
              </p:cNvSpPr>
              <p:nvPr/>
            </p:nvSpPr>
            <p:spPr bwMode="auto">
              <a:xfrm rot="5400000" flipV="1">
                <a:off x="4415" y="1424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4330" y="1536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>
                <a:off x="4107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>
                <a:off x="4453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4107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95" name="Text Box 81"/>
              <p:cNvSpPr txBox="1">
                <a:spLocks noChangeArrowheads="1"/>
              </p:cNvSpPr>
              <p:nvPr/>
            </p:nvSpPr>
            <p:spPr bwMode="auto">
              <a:xfrm>
                <a:off x="4453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96" name="Text Box 82"/>
              <p:cNvSpPr txBox="1">
                <a:spLocks noChangeArrowheads="1"/>
              </p:cNvSpPr>
              <p:nvPr/>
            </p:nvSpPr>
            <p:spPr bwMode="auto">
              <a:xfrm>
                <a:off x="3416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97" name="Text Box 83"/>
              <p:cNvSpPr txBox="1">
                <a:spLocks noChangeArrowheads="1"/>
              </p:cNvSpPr>
              <p:nvPr/>
            </p:nvSpPr>
            <p:spPr bwMode="auto">
              <a:xfrm>
                <a:off x="3762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98" name="Text Box 84"/>
              <p:cNvSpPr txBox="1">
                <a:spLocks noChangeArrowheads="1"/>
              </p:cNvSpPr>
              <p:nvPr/>
            </p:nvSpPr>
            <p:spPr bwMode="auto">
              <a:xfrm>
                <a:off x="4107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99" name="Text Box 85"/>
              <p:cNvSpPr txBox="1">
                <a:spLocks noChangeArrowheads="1"/>
              </p:cNvSpPr>
              <p:nvPr/>
            </p:nvSpPr>
            <p:spPr bwMode="auto">
              <a:xfrm>
                <a:off x="4453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00" name="AutoShape 88"/>
              <p:cNvSpPr>
                <a:spLocks/>
              </p:cNvSpPr>
              <p:nvPr/>
            </p:nvSpPr>
            <p:spPr bwMode="auto">
              <a:xfrm rot="-5400000">
                <a:off x="4055" y="2316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 Box 89"/>
              <p:cNvSpPr txBox="1">
                <a:spLocks noChangeArrowheads="1"/>
              </p:cNvSpPr>
              <p:nvPr/>
            </p:nvSpPr>
            <p:spPr bwMode="auto">
              <a:xfrm>
                <a:off x="3978" y="2672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 flipH="1" flipV="1">
                <a:off x="3176" y="1750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3056" y="180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4" name="Text Box 92"/>
              <p:cNvSpPr txBox="1">
                <a:spLocks noChangeArrowheads="1"/>
              </p:cNvSpPr>
              <p:nvPr/>
            </p:nvSpPr>
            <p:spPr bwMode="auto">
              <a:xfrm>
                <a:off x="3210" y="168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  <p:sp>
            <p:nvSpPr>
              <p:cNvPr id="105" name="Text Box 86"/>
              <p:cNvSpPr txBox="1">
                <a:spLocks noChangeArrowheads="1"/>
              </p:cNvSpPr>
              <p:nvPr/>
            </p:nvSpPr>
            <p:spPr bwMode="auto">
              <a:xfrm>
                <a:off x="3243" y="2045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3474" y="1803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 dirty="0">
                    <a:latin typeface="Times New Roman" pitchFamily="18" charset="0"/>
                  </a:rPr>
                  <a:t>00       01      11       10</a:t>
                </a:r>
              </a:p>
            </p:txBody>
          </p:sp>
        </p:grpSp>
      </p:grpSp>
      <p:grpSp>
        <p:nvGrpSpPr>
          <p:cNvPr id="131" name="Group 111"/>
          <p:cNvGrpSpPr>
            <a:grpSpLocks/>
          </p:cNvGrpSpPr>
          <p:nvPr/>
        </p:nvGrpSpPr>
        <p:grpSpPr bwMode="auto">
          <a:xfrm>
            <a:off x="5333999" y="2895600"/>
            <a:ext cx="3355975" cy="3124200"/>
            <a:chOff x="3888" y="2856"/>
            <a:chExt cx="2114" cy="1968"/>
          </a:xfrm>
        </p:grpSpPr>
        <p:sp>
          <p:nvSpPr>
            <p:cNvPr id="132" name="Line 95"/>
            <p:cNvSpPr>
              <a:spLocks noChangeShapeType="1"/>
            </p:cNvSpPr>
            <p:nvPr/>
          </p:nvSpPr>
          <p:spPr bwMode="auto">
            <a:xfrm flipH="1" flipV="1">
              <a:off x="3984" y="3648"/>
              <a:ext cx="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 flipH="1" flipV="1">
              <a:off x="5472" y="2976"/>
              <a:ext cx="9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 noChangeArrowheads="1"/>
            </p:cNvSpPr>
            <p:nvPr/>
          </p:nvSpPr>
          <p:spPr bwMode="auto">
            <a:xfrm>
              <a:off x="4440" y="4009"/>
              <a:ext cx="1562" cy="815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67"/>
            <p:cNvSpPr>
              <a:spLocks noChangeArrowheads="1"/>
            </p:cNvSpPr>
            <p:nvPr/>
          </p:nvSpPr>
          <p:spPr bwMode="auto">
            <a:xfrm>
              <a:off x="3888" y="3064"/>
              <a:ext cx="139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68"/>
            <p:cNvSpPr>
              <a:spLocks noChangeArrowheads="1"/>
            </p:cNvSpPr>
            <p:nvPr/>
          </p:nvSpPr>
          <p:spPr bwMode="auto">
            <a:xfrm>
              <a:off x="3976" y="2856"/>
              <a:ext cx="1498" cy="1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94"/>
            <p:cNvSpPr txBox="1">
              <a:spLocks noChangeArrowheads="1"/>
            </p:cNvSpPr>
            <p:nvPr/>
          </p:nvSpPr>
          <p:spPr bwMode="auto">
            <a:xfrm>
              <a:off x="4504" y="4118"/>
              <a:ext cx="1498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Note </a:t>
              </a:r>
              <a:r>
                <a:rPr lang="en-GB" sz="1400" i="1" dirty="0">
                  <a:solidFill>
                    <a:srgbClr val="800000"/>
                  </a:solidFill>
                  <a:latin typeface="+mn-lt"/>
                </a:rPr>
                <a:t>Gray code</a:t>
              </a:r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 </a:t>
              </a:r>
              <a:r>
                <a:rPr lang="en-GB" sz="1400" dirty="0" smtClean="0">
                  <a:solidFill>
                    <a:srgbClr val="800000"/>
                  </a:solidFill>
                  <a:latin typeface="+mn-lt"/>
                </a:rPr>
                <a:t>sequence</a:t>
              </a:r>
            </a:p>
            <a:p>
              <a:pPr eaLnBrk="0" hangingPunct="0"/>
              <a:r>
                <a:rPr lang="en-GB" sz="1400" dirty="0" smtClean="0">
                  <a:latin typeface="+mn-lt"/>
                </a:rPr>
                <a:t>A </a:t>
              </a:r>
              <a:r>
                <a:rPr lang="en-GB" sz="1400" dirty="0" err="1" smtClean="0">
                  <a:latin typeface="+mn-lt"/>
                </a:rPr>
                <a:t>Gray</a:t>
              </a:r>
              <a:r>
                <a:rPr lang="en-GB" sz="1400" dirty="0" smtClean="0">
                  <a:latin typeface="+mn-lt"/>
                </a:rPr>
                <a:t> code sequence is one where the value differs from its previous by 1 bit.</a:t>
              </a:r>
              <a:endParaRPr lang="en-GB" sz="1400" dirty="0">
                <a:latin typeface="+mn-lt"/>
              </a:endParaRPr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>
              <a:off x="5149" y="3034"/>
              <a:ext cx="530" cy="1057"/>
            </a:xfrm>
            <a:custGeom>
              <a:avLst/>
              <a:gdLst>
                <a:gd name="T0" fmla="*/ 26 w 1325"/>
                <a:gd name="T1" fmla="*/ 0 h 2644"/>
                <a:gd name="T2" fmla="*/ 33 w 1325"/>
                <a:gd name="T3" fmla="*/ 10 h 2644"/>
                <a:gd name="T4" fmla="*/ 30 w 1325"/>
                <a:gd name="T5" fmla="*/ 29 h 2644"/>
                <a:gd name="T6" fmla="*/ 22 w 1325"/>
                <a:gd name="T7" fmla="*/ 44 h 2644"/>
                <a:gd name="T8" fmla="*/ 12 w 1325"/>
                <a:gd name="T9" fmla="*/ 58 h 2644"/>
                <a:gd name="T10" fmla="*/ 0 w 1325"/>
                <a:gd name="T11" fmla="*/ 68 h 2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5"/>
                <a:gd name="T19" fmla="*/ 0 h 2644"/>
                <a:gd name="T20" fmla="*/ 1325 w 1325"/>
                <a:gd name="T21" fmla="*/ 2644 h 2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5" h="2644">
                  <a:moveTo>
                    <a:pt x="1032" y="0"/>
                  </a:moveTo>
                  <a:cubicBezTo>
                    <a:pt x="1153" y="106"/>
                    <a:pt x="1275" y="213"/>
                    <a:pt x="1300" y="404"/>
                  </a:cubicBezTo>
                  <a:cubicBezTo>
                    <a:pt x="1325" y="595"/>
                    <a:pt x="1253" y="924"/>
                    <a:pt x="1180" y="1144"/>
                  </a:cubicBezTo>
                  <a:cubicBezTo>
                    <a:pt x="1107" y="1364"/>
                    <a:pt x="977" y="1534"/>
                    <a:pt x="860" y="1724"/>
                  </a:cubicBezTo>
                  <a:cubicBezTo>
                    <a:pt x="743" y="1914"/>
                    <a:pt x="623" y="2131"/>
                    <a:pt x="480" y="2284"/>
                  </a:cubicBezTo>
                  <a:cubicBezTo>
                    <a:pt x="337" y="2437"/>
                    <a:pt x="80" y="2584"/>
                    <a:pt x="0" y="264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98"/>
            <p:cNvSpPr>
              <a:spLocks/>
            </p:cNvSpPr>
            <p:nvPr/>
          </p:nvSpPr>
          <p:spPr bwMode="auto">
            <a:xfrm>
              <a:off x="4007" y="3725"/>
              <a:ext cx="950" cy="366"/>
            </a:xfrm>
            <a:custGeom>
              <a:avLst/>
              <a:gdLst>
                <a:gd name="T0" fmla="*/ 0 w 2376"/>
                <a:gd name="T1" fmla="*/ 0 h 916"/>
                <a:gd name="T2" fmla="*/ 6 w 2376"/>
                <a:gd name="T3" fmla="*/ 9 h 916"/>
                <a:gd name="T4" fmla="*/ 22 w 2376"/>
                <a:gd name="T5" fmla="*/ 16 h 916"/>
                <a:gd name="T6" fmla="*/ 37 w 2376"/>
                <a:gd name="T7" fmla="*/ 19 h 916"/>
                <a:gd name="T8" fmla="*/ 52 w 2376"/>
                <a:gd name="T9" fmla="*/ 22 h 916"/>
                <a:gd name="T10" fmla="*/ 61 w 2376"/>
                <a:gd name="T11" fmla="*/ 23 h 9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16"/>
                <a:gd name="T20" fmla="*/ 2376 w 2376"/>
                <a:gd name="T21" fmla="*/ 916 h 9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16">
                  <a:moveTo>
                    <a:pt x="0" y="0"/>
                  </a:moveTo>
                  <a:cubicBezTo>
                    <a:pt x="48" y="125"/>
                    <a:pt x="97" y="250"/>
                    <a:pt x="236" y="356"/>
                  </a:cubicBezTo>
                  <a:cubicBezTo>
                    <a:pt x="375" y="462"/>
                    <a:pt x="633" y="569"/>
                    <a:pt x="836" y="636"/>
                  </a:cubicBezTo>
                  <a:cubicBezTo>
                    <a:pt x="1039" y="703"/>
                    <a:pt x="1256" y="716"/>
                    <a:pt x="1456" y="756"/>
                  </a:cubicBezTo>
                  <a:cubicBezTo>
                    <a:pt x="1656" y="796"/>
                    <a:pt x="1883" y="849"/>
                    <a:pt x="2036" y="876"/>
                  </a:cubicBezTo>
                  <a:cubicBezTo>
                    <a:pt x="2189" y="903"/>
                    <a:pt x="2282" y="909"/>
                    <a:pt x="2376" y="91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99"/>
          <p:cNvSpPr>
            <a:spLocks noChangeArrowheads="1"/>
          </p:cNvSpPr>
          <p:nvPr/>
        </p:nvSpPr>
        <p:spPr bwMode="auto">
          <a:xfrm>
            <a:off x="622671" y="4558004"/>
            <a:ext cx="462560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Above arrangement ensures that </a:t>
            </a:r>
            <a:r>
              <a:rPr lang="en-US" dirty="0" err="1"/>
              <a:t>minterms</a:t>
            </a:r>
            <a:r>
              <a:rPr lang="en-US" dirty="0"/>
              <a:t> of adjacent cells </a:t>
            </a:r>
            <a:r>
              <a:rPr lang="en-US" dirty="0">
                <a:solidFill>
                  <a:srgbClr val="0000FF"/>
                </a:solidFill>
              </a:rPr>
              <a:t>differ by only </a:t>
            </a:r>
            <a:r>
              <a:rPr lang="en-US" i="1" dirty="0">
                <a:solidFill>
                  <a:srgbClr val="0000FF"/>
                </a:solidFill>
              </a:rPr>
              <a:t>ONE literal</a:t>
            </a:r>
            <a:r>
              <a:rPr lang="en-US" dirty="0"/>
              <a:t>.  (Other arrangements which satisfy </a:t>
            </a:r>
            <a:r>
              <a:rPr lang="en-US" dirty="0" smtClean="0"/>
              <a:t>this criterion </a:t>
            </a:r>
            <a:r>
              <a:rPr lang="en-US" dirty="0"/>
              <a:t>may also be used.)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8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3-Variable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9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is </a:t>
            </a:r>
            <a:r>
              <a:rPr lang="en-US" dirty="0" smtClean="0">
                <a:solidFill>
                  <a:srgbClr val="800000"/>
                </a:solidFill>
              </a:rPr>
              <a:t>wrap-around</a:t>
            </a:r>
            <a:r>
              <a:rPr lang="en-US" dirty="0" smtClean="0"/>
              <a:t> in the K-map: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a'∙b'∙c</a:t>
            </a:r>
            <a:r>
              <a:rPr lang="en-US" dirty="0" smtClean="0">
                <a:sym typeface="Symbol" pitchFamily="18" charset="2"/>
              </a:rPr>
              <a:t>' (</a:t>
            </a:r>
            <a:r>
              <a:rPr lang="en-US" i="1" dirty="0" smtClean="0">
                <a:sym typeface="Symbol" pitchFamily="18" charset="2"/>
              </a:rPr>
              <a:t>m0</a:t>
            </a:r>
            <a:r>
              <a:rPr lang="en-US" dirty="0" smtClean="0">
                <a:sym typeface="Symbol" pitchFamily="18" charset="2"/>
              </a:rPr>
              <a:t>) is adjacent to a'∙</a:t>
            </a:r>
            <a:r>
              <a:rPr lang="en-US" dirty="0" err="1" smtClean="0">
                <a:sym typeface="Symbol" pitchFamily="18" charset="2"/>
              </a:rPr>
              <a:t>b∙c</a:t>
            </a:r>
            <a:r>
              <a:rPr lang="en-US" dirty="0" smtClean="0">
                <a:sym typeface="Symbol" pitchFamily="18" charset="2"/>
              </a:rPr>
              <a:t>' (</a:t>
            </a:r>
            <a:r>
              <a:rPr lang="en-US" i="1" dirty="0" smtClean="0">
                <a:sym typeface="Symbol" pitchFamily="18" charset="2"/>
              </a:rPr>
              <a:t>m2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a∙b</a:t>
            </a:r>
            <a:r>
              <a:rPr lang="en-US" dirty="0" smtClean="0">
                <a:sym typeface="Symbol" pitchFamily="18" charset="2"/>
              </a:rPr>
              <a:t>'∙c' (</a:t>
            </a:r>
            <a:r>
              <a:rPr lang="en-US" i="1" dirty="0" smtClean="0">
                <a:sym typeface="Symbol" pitchFamily="18" charset="2"/>
              </a:rPr>
              <a:t>m4</a:t>
            </a:r>
            <a:r>
              <a:rPr lang="en-US" dirty="0" smtClean="0">
                <a:sym typeface="Symbol" pitchFamily="18" charset="2"/>
              </a:rPr>
              <a:t>) is adjacent to </a:t>
            </a:r>
            <a:r>
              <a:rPr lang="en-US" dirty="0" err="1" smtClean="0">
                <a:sym typeface="Symbol" pitchFamily="18" charset="2"/>
              </a:rPr>
              <a:t>a∙b∙c</a:t>
            </a:r>
            <a:r>
              <a:rPr lang="en-US" dirty="0" smtClean="0">
                <a:sym typeface="Symbol" pitchFamily="18" charset="2"/>
              </a:rPr>
              <a:t>' (</a:t>
            </a:r>
            <a:r>
              <a:rPr lang="en-US" i="1" dirty="0" smtClean="0">
                <a:sym typeface="Symbol" pitchFamily="18" charset="2"/>
              </a:rPr>
              <a:t>m6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2133600" y="2819400"/>
            <a:ext cx="3657600" cy="1582738"/>
            <a:chOff x="1584" y="1920"/>
            <a:chExt cx="2304" cy="997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03" y="2226"/>
              <a:ext cx="138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103" y="2513"/>
              <a:ext cx="1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2448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2103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2448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2794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3139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2794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3139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2103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2448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2794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139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1930" y="2283"/>
              <a:ext cx="195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2160" y="2042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1810" y="1944"/>
              <a:ext cx="28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787" y="2021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1896" y="1920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auto">
            <a:xfrm>
              <a:off x="1584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25"/>
            <p:cNvSpPr>
              <a:spLocks noChangeArrowheads="1"/>
            </p:cNvSpPr>
            <p:nvPr/>
          </p:nvSpPr>
          <p:spPr bwMode="auto">
            <a:xfrm flipH="1">
              <a:off x="3600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997572" y="4680295"/>
            <a:ext cx="7209181" cy="15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Each cell in a 3-variable K-map has 3 adjacent neighbours. For example, </a:t>
            </a:r>
            <a:r>
              <a:rPr lang="en-GB" sz="2000" i="1" dirty="0"/>
              <a:t>m0</a:t>
            </a:r>
            <a:r>
              <a:rPr lang="en-GB" sz="2000" dirty="0"/>
              <a:t> has 3 adjacent neighbours: </a:t>
            </a:r>
            <a:r>
              <a:rPr lang="en-GB" sz="2000" i="1" dirty="0"/>
              <a:t>m1</a:t>
            </a:r>
            <a:r>
              <a:rPr lang="en-GB" sz="2000" dirty="0"/>
              <a:t>, </a:t>
            </a:r>
            <a:r>
              <a:rPr lang="en-GB" sz="2000" i="1" dirty="0"/>
              <a:t>m2</a:t>
            </a:r>
            <a:r>
              <a:rPr lang="en-GB" sz="2000" dirty="0"/>
              <a:t> and </a:t>
            </a:r>
            <a:r>
              <a:rPr lang="en-GB" sz="2000" i="1" dirty="0"/>
              <a:t>m4</a:t>
            </a:r>
            <a:r>
              <a:rPr lang="en-GB" sz="2000" dirty="0" smtClean="0"/>
              <a:t>.</a:t>
            </a:r>
          </a:p>
          <a:p>
            <a:pPr eaLnBrk="0" hangingPunct="0"/>
            <a:endParaRPr lang="en-GB" sz="2000" dirty="0"/>
          </a:p>
          <a:p>
            <a:pPr eaLnBrk="0" hangingPunct="0"/>
            <a:r>
              <a:rPr lang="en-GB" sz="2000" dirty="0" smtClean="0"/>
              <a:t>In </a:t>
            </a:r>
            <a:r>
              <a:rPr lang="en-GB" sz="2000" dirty="0"/>
              <a:t>general, each cell in an </a:t>
            </a:r>
            <a:r>
              <a:rPr lang="en-GB" sz="2000" i="1" dirty="0"/>
              <a:t>n</a:t>
            </a:r>
            <a:r>
              <a:rPr lang="en-GB" sz="2000" dirty="0"/>
              <a:t>-variable K-map has </a:t>
            </a:r>
            <a:r>
              <a:rPr lang="en-GB" sz="2000" i="1" dirty="0"/>
              <a:t>n</a:t>
            </a:r>
            <a:r>
              <a:rPr lang="en-GB" sz="2000" dirty="0"/>
              <a:t> adjacent neighbours.  </a:t>
            </a:r>
          </a:p>
        </p:txBody>
      </p:sp>
    </p:spTree>
    <p:extLst>
      <p:ext uri="{BB962C8B-B14F-4D97-AF65-F5344CB8AC3E}">
        <p14:creationId xmlns:p14="http://schemas.microsoft.com/office/powerpoint/2010/main" val="327941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Quick Review Questions #1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DLD page 106, questions 5-1 to 5-2.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  <a:tabLst>
                <a:tab pos="898525" algn="l"/>
              </a:tabLst>
            </a:pPr>
            <a:r>
              <a:rPr lang="en-US" dirty="0" smtClean="0"/>
              <a:t>	5-1.	</a:t>
            </a:r>
            <a:r>
              <a:rPr lang="en-GB" dirty="0" smtClean="0"/>
              <a:t>The K-map of a 3-variable function </a:t>
            </a:r>
            <a:r>
              <a:rPr lang="en-GB" i="1" dirty="0" smtClean="0"/>
              <a:t>F</a:t>
            </a:r>
            <a:r>
              <a:rPr lang="en-GB" dirty="0" smtClean="0"/>
              <a:t> is shown below.  What is the sum-of-</a:t>
            </a:r>
            <a:r>
              <a:rPr lang="en-GB" dirty="0" err="1" smtClean="0"/>
              <a:t>minterms</a:t>
            </a:r>
            <a:r>
              <a:rPr lang="en-GB" dirty="0" smtClean="0"/>
              <a:t> expression of </a:t>
            </a:r>
            <a:r>
              <a:rPr lang="en-GB" i="1" dirty="0" smtClean="0"/>
              <a:t>F</a:t>
            </a:r>
            <a:r>
              <a:rPr lang="en-GB" dirty="0" smtClean="0"/>
              <a:t>? </a:t>
            </a:r>
          </a:p>
          <a:p>
            <a:pPr marL="274638" indent="-274638" fontAlgn="auto">
              <a:spcBef>
                <a:spcPct val="620000"/>
              </a:spcBef>
              <a:spcAft>
                <a:spcPts val="0"/>
              </a:spcAft>
              <a:buSzPct val="120000"/>
              <a:buFont typeface="Wingdings" pitchFamily="2" charset="2"/>
              <a:buNone/>
              <a:tabLst>
                <a:tab pos="898525" algn="l"/>
              </a:tabLst>
            </a:pPr>
            <a:r>
              <a:rPr lang="en-GB" dirty="0" smtClean="0"/>
              <a:t>	5-2.	Draw the K-map for this function </a:t>
            </a:r>
            <a:r>
              <a:rPr lang="en-GB" i="1" dirty="0" smtClean="0"/>
              <a:t>A</a:t>
            </a:r>
            <a:r>
              <a:rPr lang="en-GB" dirty="0" smtClean="0"/>
              <a:t>: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dirty="0" smtClean="0"/>
              <a:t>		</a:t>
            </a:r>
            <a:r>
              <a:rPr lang="en-GB" i="1" dirty="0" smtClean="0"/>
              <a:t>A</a:t>
            </a:r>
            <a:r>
              <a:rPr lang="en-GB" dirty="0" smtClean="0"/>
              <a:t>(x, y, z) = </a:t>
            </a:r>
            <a:r>
              <a:rPr lang="en-GB" dirty="0" err="1" smtClean="0"/>
              <a:t>x∙y</a:t>
            </a:r>
            <a:r>
              <a:rPr lang="en-GB" dirty="0" smtClean="0"/>
              <a:t> + </a:t>
            </a:r>
            <a:r>
              <a:rPr lang="en-GB" dirty="0" err="1" smtClean="0"/>
              <a:t>y∙z</a:t>
            </a:r>
            <a:r>
              <a:rPr lang="en-GB" dirty="0" smtClean="0"/>
              <a:t>' + </a:t>
            </a:r>
            <a:r>
              <a:rPr lang="en-GB" dirty="0" err="1" smtClean="0"/>
              <a:t>x'∙y'∙z</a:t>
            </a:r>
            <a:endParaRPr lang="en-GB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3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2590800" y="2590800"/>
            <a:ext cx="3124200" cy="2078038"/>
            <a:chOff x="1632" y="1536"/>
            <a:chExt cx="1968" cy="1309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07" y="198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07" y="227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481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107" y="233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481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632" y="232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>
              <a:off x="1859" y="227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13"/>
            <p:cNvSpPr>
              <a:spLocks/>
            </p:cNvSpPr>
            <p:nvPr/>
          </p:nvSpPr>
          <p:spPr bwMode="auto">
            <a:xfrm rot="5400000" flipV="1">
              <a:off x="3190" y="139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94" y="153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854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27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854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3227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107" y="204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481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854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227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920" y="204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170" y="180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1" name="AutoShape 25"/>
            <p:cNvSpPr>
              <a:spLocks/>
            </p:cNvSpPr>
            <p:nvPr/>
          </p:nvSpPr>
          <p:spPr bwMode="auto">
            <a:xfrm rot="-5400000">
              <a:off x="2801" y="229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714" y="267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 flipV="1">
              <a:off x="1859" y="17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767" y="17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885" y="16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096000" y="2895600"/>
            <a:ext cx="2590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 typeface="Symbol" pitchFamily="18" charset="2"/>
              <a:buChar char="S"/>
            </a:pPr>
            <a:r>
              <a:rPr lang="en-US" sz="2000" b="1" i="1">
                <a:solidFill>
                  <a:srgbClr val="0000CC"/>
                </a:solidFill>
              </a:rPr>
              <a:t>m</a:t>
            </a:r>
            <a:r>
              <a:rPr lang="en-US" sz="2000" b="1">
                <a:solidFill>
                  <a:srgbClr val="0000CC"/>
                </a:solidFill>
              </a:rPr>
              <a:t>(0, 2, 5)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2000" b="1">
                <a:solidFill>
                  <a:srgbClr val="0000CC"/>
                </a:solidFill>
              </a:rPr>
              <a:t>= </a:t>
            </a:r>
            <a:r>
              <a:rPr lang="en-US" sz="1600" b="1">
                <a:solidFill>
                  <a:srgbClr val="0000CC"/>
                </a:solidFill>
              </a:rPr>
              <a:t>a'∙b'∙c' + a'∙b∙c' + a∙b'∙c</a:t>
            </a: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5791200" y="4360863"/>
            <a:ext cx="3138488" cy="1831975"/>
            <a:chOff x="3648" y="2747"/>
            <a:chExt cx="1977" cy="1154"/>
          </a:xfrm>
        </p:grpSpPr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4123" y="3043"/>
              <a:ext cx="1493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4123" y="3331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4497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3648" y="3376"/>
              <a:ext cx="4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62" name="AutoShape 39"/>
            <p:cNvSpPr>
              <a:spLocks/>
            </p:cNvSpPr>
            <p:nvPr/>
          </p:nvSpPr>
          <p:spPr bwMode="auto">
            <a:xfrm>
              <a:off x="3936" y="3331"/>
              <a:ext cx="137" cy="283"/>
            </a:xfrm>
            <a:prstGeom prst="leftBrace">
              <a:avLst>
                <a:gd name="adj1" fmla="val 172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40"/>
            <p:cNvSpPr>
              <a:spLocks/>
            </p:cNvSpPr>
            <p:nvPr/>
          </p:nvSpPr>
          <p:spPr bwMode="auto">
            <a:xfrm rot="5400000" flipV="1">
              <a:off x="5216" y="2608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5120" y="2747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4870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3"/>
            <p:cNvSpPr>
              <a:spLocks noChangeShapeType="1"/>
            </p:cNvSpPr>
            <p:nvPr/>
          </p:nvSpPr>
          <p:spPr bwMode="auto">
            <a:xfrm>
              <a:off x="5243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52"/>
            <p:cNvSpPr>
              <a:spLocks/>
            </p:cNvSpPr>
            <p:nvPr/>
          </p:nvSpPr>
          <p:spPr bwMode="auto">
            <a:xfrm rot="-5400000">
              <a:off x="4817" y="3346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53"/>
            <p:cNvSpPr txBox="1">
              <a:spLocks noChangeArrowheads="1"/>
            </p:cNvSpPr>
            <p:nvPr/>
          </p:nvSpPr>
          <p:spPr bwMode="auto">
            <a:xfrm>
              <a:off x="4730" y="3728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7239000" y="4876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3" name="Group 60"/>
          <p:cNvGrpSpPr>
            <a:grpSpLocks/>
          </p:cNvGrpSpPr>
          <p:nvPr/>
        </p:nvGrpSpPr>
        <p:grpSpPr bwMode="auto">
          <a:xfrm>
            <a:off x="7772400" y="5334000"/>
            <a:ext cx="1066800" cy="304800"/>
            <a:chOff x="4896" y="3360"/>
            <a:chExt cx="672" cy="192"/>
          </a:xfrm>
        </p:grpSpPr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489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6" name="Text Box 61"/>
          <p:cNvSpPr txBox="1">
            <a:spLocks noChangeArrowheads="1"/>
          </p:cNvSpPr>
          <p:nvPr/>
        </p:nvSpPr>
        <p:spPr bwMode="auto">
          <a:xfrm>
            <a:off x="8382000" y="4876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7" name="Group 65"/>
          <p:cNvGrpSpPr>
            <a:grpSpLocks/>
          </p:cNvGrpSpPr>
          <p:nvPr/>
        </p:nvGrpSpPr>
        <p:grpSpPr bwMode="auto">
          <a:xfrm>
            <a:off x="6629400" y="4876800"/>
            <a:ext cx="1676400" cy="762000"/>
            <a:chOff x="4176" y="3072"/>
            <a:chExt cx="1056" cy="480"/>
          </a:xfrm>
        </p:grpSpPr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4176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417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456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5859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2" grpId="0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4-Variable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are 16 square cells in a 4-variable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Let the variables be </a:t>
            </a:r>
            <a:r>
              <a:rPr lang="en-US" dirty="0" smtClean="0">
                <a:solidFill>
                  <a:srgbClr val="0000CC"/>
                </a:solidFill>
              </a:rPr>
              <a:t>w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  <a:r>
              <a:rPr lang="en-US" dirty="0" smtClean="0"/>
              <a:t>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46853" y="2384425"/>
            <a:ext cx="4572000" cy="3794125"/>
            <a:chOff x="1440" y="1440"/>
            <a:chExt cx="2880" cy="239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7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67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15: Simplification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Function Simplification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Algebraic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Half Adder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 smtClean="0"/>
              <a:t>Gray</a:t>
            </a:r>
            <a:r>
              <a:rPr lang="en-GB" dirty="0" smtClean="0"/>
              <a:t> Code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K-maps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5.1</a:t>
            </a:r>
            <a:r>
              <a:rPr lang="en-GB" dirty="0"/>
              <a:t>	</a:t>
            </a:r>
            <a:r>
              <a:rPr lang="en-GB" dirty="0" smtClean="0"/>
              <a:t>Introduction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5.2	How to use K-maps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.3	Converting to </a:t>
            </a:r>
            <a:r>
              <a:rPr lang="en-GB" dirty="0" err="1" smtClean="0"/>
              <a:t>Minterms</a:t>
            </a:r>
            <a:r>
              <a:rPr lang="en-GB" dirty="0" smtClean="0"/>
              <a:t> Form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.4	Prime </a:t>
            </a:r>
            <a:r>
              <a:rPr lang="en-GB" dirty="0" err="1" smtClean="0"/>
              <a:t>Implicants</a:t>
            </a:r>
            <a:r>
              <a:rPr lang="en-GB" dirty="0" smtClean="0"/>
              <a:t> (PIs) and Essential Prime </a:t>
            </a:r>
            <a:r>
              <a:rPr lang="en-GB" dirty="0" err="1" smtClean="0"/>
              <a:t>Implicants</a:t>
            </a:r>
            <a:r>
              <a:rPr lang="en-GB" dirty="0" smtClean="0"/>
              <a:t> (EPIs)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.5	Finding Simplified SOP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.6	Finding Simplified POS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.7	Don’t-care Conditions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More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4-Variable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7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are 2 wrap-</a:t>
            </a:r>
            <a:r>
              <a:rPr lang="en-US" dirty="0" err="1" smtClean="0"/>
              <a:t>arounds</a:t>
            </a:r>
            <a:r>
              <a:rPr lang="en-US" dirty="0" smtClean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Every cell has 4 </a:t>
            </a:r>
            <a:r>
              <a:rPr lang="en-US" dirty="0" err="1" smtClean="0"/>
              <a:t>neighbours</a:t>
            </a:r>
            <a:r>
              <a:rPr lang="en-US" dirty="0" smtClean="0"/>
              <a:t>. 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Example: The cell corresponding to </a:t>
            </a:r>
            <a:r>
              <a:rPr lang="en-US" dirty="0" err="1" smtClean="0">
                <a:sym typeface="Symbol" pitchFamily="18" charset="2"/>
              </a:rPr>
              <a:t>minterm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m0</a:t>
            </a:r>
            <a:r>
              <a:rPr lang="en-US" dirty="0" smtClean="0">
                <a:sym typeface="Symbol" pitchFamily="18" charset="2"/>
              </a:rPr>
              <a:t> has </a:t>
            </a:r>
            <a:r>
              <a:rPr lang="en-US" dirty="0" err="1" smtClean="0">
                <a:sym typeface="Symbol" pitchFamily="18" charset="2"/>
              </a:rPr>
              <a:t>neighbours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m1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m2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m4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i="1" dirty="0" smtClean="0">
                <a:sym typeface="Symbol" pitchFamily="18" charset="2"/>
              </a:rPr>
              <a:t>m8</a:t>
            </a:r>
            <a:r>
              <a:rPr lang="en-US" dirty="0" smtClean="0">
                <a:sym typeface="Symbol" pitchFamily="18" charset="2"/>
              </a:rPr>
              <a:t>.</a:t>
            </a:r>
          </a:p>
        </p:txBody>
      </p:sp>
      <p:grpSp>
        <p:nvGrpSpPr>
          <p:cNvPr id="70" name="Group 47"/>
          <p:cNvGrpSpPr>
            <a:grpSpLocks/>
          </p:cNvGrpSpPr>
          <p:nvPr/>
        </p:nvGrpSpPr>
        <p:grpSpPr bwMode="auto">
          <a:xfrm>
            <a:off x="2514600" y="3210728"/>
            <a:ext cx="3595688" cy="2865438"/>
            <a:chOff x="3024" y="2208"/>
            <a:chExt cx="2265" cy="1709"/>
          </a:xfrm>
        </p:grpSpPr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3579" y="2633"/>
              <a:ext cx="1196" cy="8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579" y="2850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878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579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3878" y="2893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Text Box 53"/>
            <p:cNvSpPr txBox="1">
              <a:spLocks noChangeArrowheads="1"/>
            </p:cNvSpPr>
            <p:nvPr/>
          </p:nvSpPr>
          <p:spPr bwMode="auto">
            <a:xfrm>
              <a:off x="3268" y="320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77" name="AutoShape 54"/>
            <p:cNvSpPr>
              <a:spLocks/>
            </p:cNvSpPr>
            <p:nvPr/>
          </p:nvSpPr>
          <p:spPr bwMode="auto">
            <a:xfrm>
              <a:off x="3456" y="307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55"/>
            <p:cNvSpPr>
              <a:spLocks/>
            </p:cNvSpPr>
            <p:nvPr/>
          </p:nvSpPr>
          <p:spPr bwMode="auto">
            <a:xfrm rot="5400000" flipV="1">
              <a:off x="4451" y="2267"/>
              <a:ext cx="68" cy="584"/>
            </a:xfrm>
            <a:prstGeom prst="leftBrace">
              <a:avLst>
                <a:gd name="adj1" fmla="val 71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4373" y="2389"/>
              <a:ext cx="2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41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44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4176" y="2893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83" name="Text Box 60"/>
            <p:cNvSpPr txBox="1">
              <a:spLocks noChangeArrowheads="1"/>
            </p:cNvSpPr>
            <p:nvPr/>
          </p:nvSpPr>
          <p:spPr bwMode="auto">
            <a:xfrm>
              <a:off x="4476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3579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</a:p>
          </p:txBody>
        </p:sp>
        <p:sp>
          <p:nvSpPr>
            <p:cNvPr id="85" name="Text Box 62"/>
            <p:cNvSpPr txBox="1">
              <a:spLocks noChangeArrowheads="1"/>
            </p:cNvSpPr>
            <p:nvPr/>
          </p:nvSpPr>
          <p:spPr bwMode="auto">
            <a:xfrm>
              <a:off x="3878" y="2677"/>
              <a:ext cx="2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000" b="1" i="1">
                <a:latin typeface="Tahoma" pitchFamily="34" charset="0"/>
              </a:endParaRP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4176" y="267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4476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8" name="AutoShape 65"/>
            <p:cNvSpPr>
              <a:spLocks/>
            </p:cNvSpPr>
            <p:nvPr/>
          </p:nvSpPr>
          <p:spPr bwMode="auto">
            <a:xfrm rot="-5400000">
              <a:off x="4136" y="3266"/>
              <a:ext cx="67" cy="584"/>
            </a:xfrm>
            <a:prstGeom prst="leftBrace">
              <a:avLst>
                <a:gd name="adj1" fmla="val 726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66"/>
            <p:cNvSpPr txBox="1">
              <a:spLocks noChangeArrowheads="1"/>
            </p:cNvSpPr>
            <p:nvPr/>
          </p:nvSpPr>
          <p:spPr bwMode="auto">
            <a:xfrm>
              <a:off x="4065" y="3570"/>
              <a:ext cx="21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 flipH="1" flipV="1">
              <a:off x="3371" y="2454"/>
              <a:ext cx="20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120" y="2498"/>
              <a:ext cx="36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3401" y="2402"/>
              <a:ext cx="25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3579" y="3067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3579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m12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3878" y="3111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4176" y="3111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476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>
              <a:off x="3579" y="3502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3579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m8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3878" y="332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107" name="Text Box 80"/>
            <p:cNvSpPr txBox="1">
              <a:spLocks noChangeArrowheads="1"/>
            </p:cNvSpPr>
            <p:nvPr/>
          </p:nvSpPr>
          <p:spPr bwMode="auto">
            <a:xfrm>
              <a:off x="4176" y="3328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108" name="Text Box 81"/>
            <p:cNvSpPr txBox="1">
              <a:spLocks noChangeArrowheads="1"/>
            </p:cNvSpPr>
            <p:nvPr/>
          </p:nvSpPr>
          <p:spPr bwMode="auto">
            <a:xfrm>
              <a:off x="4476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 dirty="0">
                  <a:latin typeface="Tahoma" pitchFamily="34" charset="0"/>
                </a:rPr>
                <a:t>m10</a:t>
              </a:r>
              <a:endParaRPr lang="en-GB" sz="1200" b="1" i="1" dirty="0">
                <a:latin typeface="Tahoma" pitchFamily="34" charset="0"/>
              </a:endParaRPr>
            </a:p>
          </p:txBody>
        </p:sp>
        <p:sp>
          <p:nvSpPr>
            <p:cNvPr id="109" name="AutoShape 82"/>
            <p:cNvSpPr>
              <a:spLocks/>
            </p:cNvSpPr>
            <p:nvPr/>
          </p:nvSpPr>
          <p:spPr bwMode="auto">
            <a:xfrm flipH="1">
              <a:off x="4814" y="286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83"/>
            <p:cNvSpPr txBox="1">
              <a:spLocks noChangeArrowheads="1"/>
            </p:cNvSpPr>
            <p:nvPr/>
          </p:nvSpPr>
          <p:spPr bwMode="auto">
            <a:xfrm>
              <a:off x="4831" y="300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11" name="AutoShape 84"/>
            <p:cNvSpPr>
              <a:spLocks noChangeArrowheads="1"/>
            </p:cNvSpPr>
            <p:nvPr/>
          </p:nvSpPr>
          <p:spPr bwMode="auto">
            <a:xfrm>
              <a:off x="3024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AutoShape 85"/>
            <p:cNvSpPr>
              <a:spLocks noChangeArrowheads="1"/>
            </p:cNvSpPr>
            <p:nvPr/>
          </p:nvSpPr>
          <p:spPr bwMode="auto">
            <a:xfrm flipH="1">
              <a:off x="5040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AutoShape 86"/>
            <p:cNvSpPr>
              <a:spLocks noChangeArrowheads="1"/>
            </p:cNvSpPr>
            <p:nvPr/>
          </p:nvSpPr>
          <p:spPr bwMode="auto">
            <a:xfrm>
              <a:off x="4032" y="3744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AutoShape 87"/>
            <p:cNvSpPr>
              <a:spLocks noChangeArrowheads="1"/>
            </p:cNvSpPr>
            <p:nvPr/>
          </p:nvSpPr>
          <p:spPr bwMode="auto">
            <a:xfrm flipV="1">
              <a:off x="4032" y="2208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07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5-Variable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K-maps of more than 4 variables are more difficult to use because the geometry (hypercube configurations) for combining adjacent squares becomes more involved.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For 5 variables, e.g.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w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  <a:r>
              <a:rPr lang="en-US" dirty="0" smtClean="0"/>
              <a:t>, we need 2</a:t>
            </a:r>
            <a:r>
              <a:rPr lang="en-US" baseline="30000" dirty="0" smtClean="0"/>
              <a:t>5</a:t>
            </a:r>
            <a:r>
              <a:rPr lang="en-US" dirty="0" smtClean="0"/>
              <a:t> = 32 squares.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square has 5 </a:t>
            </a:r>
            <a:r>
              <a:rPr lang="en-US" dirty="0" err="1" smtClean="0"/>
              <a:t>neighbours</a:t>
            </a:r>
            <a:r>
              <a:rPr lang="en-US" dirty="0" smtClean="0"/>
              <a:t>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718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5-Variable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91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Organised</a:t>
            </a:r>
            <a:r>
              <a:rPr lang="en-US" dirty="0" smtClean="0"/>
              <a:t> as two 4-variable K-maps. One for v' and the other for v.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215231" y="1989137"/>
            <a:ext cx="6942138" cy="3192463"/>
            <a:chOff x="1056" y="1200"/>
            <a:chExt cx="4373" cy="201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216" y="1392"/>
              <a:ext cx="2022" cy="1819"/>
              <a:chOff x="3216" y="1392"/>
              <a:chExt cx="2022" cy="1819"/>
            </a:xfrm>
          </p:grpSpPr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372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372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407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9"/>
              <p:cNvSpPr txBox="1">
                <a:spLocks noChangeArrowheads="1"/>
              </p:cNvSpPr>
              <p:nvPr/>
            </p:nvSpPr>
            <p:spPr bwMode="auto">
              <a:xfrm>
                <a:off x="372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321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1" name="AutoShape 12"/>
              <p:cNvSpPr>
                <a:spLocks/>
              </p:cNvSpPr>
              <p:nvPr/>
            </p:nvSpPr>
            <p:spPr bwMode="auto">
              <a:xfrm>
                <a:off x="343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13"/>
              <p:cNvSpPr>
                <a:spLocks/>
              </p:cNvSpPr>
              <p:nvPr/>
            </p:nvSpPr>
            <p:spPr bwMode="auto">
              <a:xfrm rot="5400000" flipV="1">
                <a:off x="470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41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476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41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476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372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407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441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76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349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378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74" name="AutoShape 25"/>
              <p:cNvSpPr>
                <a:spLocks/>
              </p:cNvSpPr>
              <p:nvPr/>
            </p:nvSpPr>
            <p:spPr bwMode="auto">
              <a:xfrm rot="-5400000">
                <a:off x="436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428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H="1" flipV="1">
                <a:off x="348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28"/>
              <p:cNvSpPr txBox="1">
                <a:spLocks noChangeArrowheads="1"/>
              </p:cNvSpPr>
              <p:nvPr/>
            </p:nvSpPr>
            <p:spPr bwMode="auto">
              <a:xfrm>
                <a:off x="332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352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72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3"/>
              <p:cNvSpPr txBox="1">
                <a:spLocks noChangeArrowheads="1"/>
              </p:cNvSpPr>
              <p:nvPr/>
            </p:nvSpPr>
            <p:spPr bwMode="auto">
              <a:xfrm>
                <a:off x="372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/>
            </p:nvSpPr>
            <p:spPr bwMode="auto">
              <a:xfrm>
                <a:off x="407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4" name="Text Box 35"/>
              <p:cNvSpPr txBox="1">
                <a:spLocks noChangeArrowheads="1"/>
              </p:cNvSpPr>
              <p:nvPr/>
            </p:nvSpPr>
            <p:spPr bwMode="auto">
              <a:xfrm>
                <a:off x="441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85" name="Text Box 36"/>
              <p:cNvSpPr txBox="1">
                <a:spLocks noChangeArrowheads="1"/>
              </p:cNvSpPr>
              <p:nvPr/>
            </p:nvSpPr>
            <p:spPr bwMode="auto">
              <a:xfrm>
                <a:off x="476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372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  <p:sp>
            <p:nvSpPr>
              <p:cNvPr id="88" name="Text Box 39"/>
              <p:cNvSpPr txBox="1">
                <a:spLocks noChangeArrowheads="1"/>
              </p:cNvSpPr>
              <p:nvPr/>
            </p:nvSpPr>
            <p:spPr bwMode="auto">
              <a:xfrm>
                <a:off x="407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9" name="Text Box 40"/>
              <p:cNvSpPr txBox="1">
                <a:spLocks noChangeArrowheads="1"/>
              </p:cNvSpPr>
              <p:nvPr/>
            </p:nvSpPr>
            <p:spPr bwMode="auto">
              <a:xfrm>
                <a:off x="441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90" name="Text Box 41"/>
              <p:cNvSpPr txBox="1">
                <a:spLocks noChangeArrowheads="1"/>
              </p:cNvSpPr>
              <p:nvPr/>
            </p:nvSpPr>
            <p:spPr bwMode="auto">
              <a:xfrm>
                <a:off x="476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91" name="AutoShape 42"/>
              <p:cNvSpPr>
                <a:spLocks/>
              </p:cNvSpPr>
              <p:nvPr/>
            </p:nvSpPr>
            <p:spPr bwMode="auto">
              <a:xfrm flipH="1">
                <a:off x="515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5174" y="2283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056" y="1392"/>
              <a:ext cx="2213" cy="1819"/>
              <a:chOff x="1056" y="1392"/>
              <a:chExt cx="2213" cy="1819"/>
            </a:xfrm>
          </p:grpSpPr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156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6"/>
              <p:cNvSpPr>
                <a:spLocks noChangeShapeType="1"/>
              </p:cNvSpPr>
              <p:nvPr/>
            </p:nvSpPr>
            <p:spPr bwMode="auto">
              <a:xfrm>
                <a:off x="156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191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56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191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22" name="AutoShape 51"/>
              <p:cNvSpPr>
                <a:spLocks/>
              </p:cNvSpPr>
              <p:nvPr/>
            </p:nvSpPr>
            <p:spPr bwMode="auto">
              <a:xfrm>
                <a:off x="127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52"/>
              <p:cNvSpPr>
                <a:spLocks/>
              </p:cNvSpPr>
              <p:nvPr/>
            </p:nvSpPr>
            <p:spPr bwMode="auto">
              <a:xfrm rot="5400000" flipV="1">
                <a:off x="254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225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260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225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28" name="Text Box 57"/>
              <p:cNvSpPr txBox="1">
                <a:spLocks noChangeArrowheads="1"/>
              </p:cNvSpPr>
              <p:nvPr/>
            </p:nvSpPr>
            <p:spPr bwMode="auto">
              <a:xfrm>
                <a:off x="260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56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91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225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260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33" name="Text Box 62"/>
              <p:cNvSpPr txBox="1">
                <a:spLocks noChangeArrowheads="1"/>
              </p:cNvSpPr>
              <p:nvPr/>
            </p:nvSpPr>
            <p:spPr bwMode="auto">
              <a:xfrm>
                <a:off x="133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62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35" name="AutoShape 64"/>
              <p:cNvSpPr>
                <a:spLocks/>
              </p:cNvSpPr>
              <p:nvPr/>
            </p:nvSpPr>
            <p:spPr bwMode="auto">
              <a:xfrm rot="-5400000">
                <a:off x="220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65"/>
              <p:cNvSpPr txBox="1">
                <a:spLocks noChangeArrowheads="1"/>
              </p:cNvSpPr>
              <p:nvPr/>
            </p:nvSpPr>
            <p:spPr bwMode="auto">
              <a:xfrm>
                <a:off x="212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 flipH="1" flipV="1">
                <a:off x="132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116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136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40" name="Line 69"/>
              <p:cNvSpPr>
                <a:spLocks noChangeShapeType="1"/>
              </p:cNvSpPr>
              <p:nvPr/>
            </p:nvSpPr>
            <p:spPr bwMode="auto">
              <a:xfrm>
                <a:off x="156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0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156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44" name="Text Box 73"/>
              <p:cNvSpPr txBox="1">
                <a:spLocks noChangeArrowheads="1"/>
              </p:cNvSpPr>
              <p:nvPr/>
            </p:nvSpPr>
            <p:spPr bwMode="auto">
              <a:xfrm>
                <a:off x="191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45" name="Text Box 74"/>
              <p:cNvSpPr txBox="1">
                <a:spLocks noChangeArrowheads="1"/>
              </p:cNvSpPr>
              <p:nvPr/>
            </p:nvSpPr>
            <p:spPr bwMode="auto">
              <a:xfrm>
                <a:off x="225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46" name="Text Box 75"/>
              <p:cNvSpPr txBox="1">
                <a:spLocks noChangeArrowheads="1"/>
              </p:cNvSpPr>
              <p:nvPr/>
            </p:nvSpPr>
            <p:spPr bwMode="auto">
              <a:xfrm>
                <a:off x="260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47" name="Line 76"/>
              <p:cNvSpPr>
                <a:spLocks noChangeShapeType="1"/>
              </p:cNvSpPr>
              <p:nvPr/>
            </p:nvSpPr>
            <p:spPr bwMode="auto">
              <a:xfrm>
                <a:off x="156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77"/>
              <p:cNvSpPr txBox="1">
                <a:spLocks noChangeArrowheads="1"/>
              </p:cNvSpPr>
              <p:nvPr/>
            </p:nvSpPr>
            <p:spPr bwMode="auto">
              <a:xfrm>
                <a:off x="156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50" name="Text Box 78"/>
              <p:cNvSpPr txBox="1">
                <a:spLocks noChangeArrowheads="1"/>
              </p:cNvSpPr>
              <p:nvPr/>
            </p:nvSpPr>
            <p:spPr bwMode="auto">
              <a:xfrm>
                <a:off x="191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51" name="Text Box 79"/>
              <p:cNvSpPr txBox="1">
                <a:spLocks noChangeArrowheads="1"/>
              </p:cNvSpPr>
              <p:nvPr/>
            </p:nvSpPr>
            <p:spPr bwMode="auto">
              <a:xfrm>
                <a:off x="225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60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  <p:sp>
            <p:nvSpPr>
              <p:cNvPr id="53" name="AutoShape 81"/>
              <p:cNvSpPr>
                <a:spLocks/>
              </p:cNvSpPr>
              <p:nvPr/>
            </p:nvSpPr>
            <p:spPr bwMode="auto">
              <a:xfrm flipH="1">
                <a:off x="299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3014" y="2283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4" name="Text Box 83"/>
            <p:cNvSpPr txBox="1">
              <a:spLocks noChangeArrowheads="1"/>
            </p:cNvSpPr>
            <p:nvPr/>
          </p:nvSpPr>
          <p:spPr bwMode="auto">
            <a:xfrm>
              <a:off x="2064" y="12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 '</a:t>
              </a:r>
            </a:p>
          </p:txBody>
        </p:sp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4224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92" name="Rectangle 85"/>
          <p:cNvSpPr>
            <a:spLocks noChangeArrowheads="1"/>
          </p:cNvSpPr>
          <p:nvPr/>
        </p:nvSpPr>
        <p:spPr bwMode="auto">
          <a:xfrm>
            <a:off x="1447800" y="5181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dirty="0"/>
              <a:t>Corresponding squares of each map are adjacent.</a:t>
            </a:r>
          </a:p>
          <a:p>
            <a:pPr eaLnBrk="0" hangingPunct="0"/>
            <a:r>
              <a:rPr lang="en-GB" dirty="0"/>
              <a:t>Can visualise this as </a:t>
            </a:r>
            <a:r>
              <a:rPr lang="en-GB" i="1" dirty="0"/>
              <a:t>one 4-variable K-map</a:t>
            </a:r>
            <a:r>
              <a:rPr lang="en-GB" dirty="0"/>
              <a:t> being on TOP </a:t>
            </a:r>
            <a:r>
              <a:rPr lang="en-GB" i="1" dirty="0"/>
              <a:t>of the other 4-variable K-map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3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Larger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6-variable K-map is pushing the limit of human’s “pattern-recognition” capability.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K-maps larger than 6 variables are practically unheard of!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Normally, a 6-variable K-map is </a:t>
            </a:r>
            <a:r>
              <a:rPr lang="en-US" dirty="0" err="1" smtClean="0"/>
              <a:t>organised</a:t>
            </a:r>
            <a:r>
              <a:rPr lang="en-US" dirty="0" smtClean="0"/>
              <a:t> as four 4-variable K-maps, mirrored along two axes.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3103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Larger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905000" y="914400"/>
            <a:ext cx="5426075" cy="4556125"/>
            <a:chOff x="1200" y="576"/>
            <a:chExt cx="3418" cy="2870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392" y="2208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64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a'∙b'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296" y="864"/>
              <a:ext cx="1536" cy="1199"/>
              <a:chOff x="1488" y="1201"/>
              <a:chExt cx="1536" cy="1247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"/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22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440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23" name="Text Box 14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124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6" name="Text Box 17"/>
              <p:cNvSpPr txBox="1">
                <a:spLocks noChangeArrowheads="1"/>
              </p:cNvSpPr>
              <p:nvPr/>
            </p:nvSpPr>
            <p:spPr bwMode="auto">
              <a:xfrm>
                <a:off x="1666" y="120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132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2688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34" name="Line 25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139" name="Line 3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141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142" name="Text Box 33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2688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144" name="Line 35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3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147" name="Text Box 38"/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148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296" y="2160"/>
              <a:ext cx="1536" cy="1249"/>
              <a:chOff x="1296" y="2207"/>
              <a:chExt cx="1536" cy="1288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1680" y="2255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2"/>
              <p:cNvSpPr>
                <a:spLocks noChangeShapeType="1"/>
              </p:cNvSpPr>
              <p:nvPr/>
            </p:nvSpPr>
            <p:spPr bwMode="auto">
              <a:xfrm>
                <a:off x="1680" y="249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968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auto">
              <a:xfrm>
                <a:off x="1632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m40</a:t>
                </a:r>
              </a:p>
            </p:txBody>
          </p:sp>
          <p:sp>
            <p:nvSpPr>
              <p:cNvPr id="9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2207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91" name="Text Box 46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92" name="Line 47"/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48"/>
              <p:cNvSpPr txBox="1">
                <a:spLocks noChangeArrowheads="1"/>
              </p:cNvSpPr>
              <p:nvPr/>
            </p:nvSpPr>
            <p:spPr bwMode="auto">
              <a:xfrm>
                <a:off x="1296" y="32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5" name="Text Box 49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2544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2256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54"/>
              <p:cNvSpPr txBox="1">
                <a:spLocks noChangeArrowheads="1"/>
              </p:cNvSpPr>
              <p:nvPr/>
            </p:nvSpPr>
            <p:spPr bwMode="auto">
              <a:xfrm>
                <a:off x="1920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m41</a:t>
                </a:r>
              </a:p>
            </p:txBody>
          </p:sp>
          <p:sp>
            <p:nvSpPr>
              <p:cNvPr id="101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m43</a:t>
                </a: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2496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m42</a:t>
                </a: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58"/>
              <p:cNvSpPr txBox="1">
                <a:spLocks noChangeArrowheads="1"/>
              </p:cNvSpPr>
              <p:nvPr/>
            </p:nvSpPr>
            <p:spPr bwMode="auto">
              <a:xfrm>
                <a:off x="1632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m44</a:t>
                </a: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1920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m45</a:t>
                </a: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2208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m47</a:t>
                </a:r>
              </a:p>
            </p:txBody>
          </p:sp>
          <p:sp>
            <p:nvSpPr>
              <p:cNvPr id="107" name="Text Box 61"/>
              <p:cNvSpPr txBox="1">
                <a:spLocks noChangeArrowheads="1"/>
              </p:cNvSpPr>
              <p:nvPr/>
            </p:nvSpPr>
            <p:spPr bwMode="auto">
              <a:xfrm>
                <a:off x="2496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m46</a:t>
                </a:r>
              </a:p>
            </p:txBody>
          </p:sp>
          <p:sp>
            <p:nvSpPr>
              <p:cNvPr id="108" name="Line 62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63"/>
              <p:cNvSpPr txBox="1">
                <a:spLocks noChangeArrowheads="1"/>
              </p:cNvSpPr>
              <p:nvPr/>
            </p:nvSpPr>
            <p:spPr bwMode="auto">
              <a:xfrm>
                <a:off x="1632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m36</a:t>
                </a:r>
              </a:p>
            </p:txBody>
          </p:sp>
          <p:sp>
            <p:nvSpPr>
              <p:cNvPr id="110" name="Text Box 64"/>
              <p:cNvSpPr txBox="1">
                <a:spLocks noChangeArrowheads="1"/>
              </p:cNvSpPr>
              <p:nvPr/>
            </p:nvSpPr>
            <p:spPr bwMode="auto">
              <a:xfrm>
                <a:off x="1920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m37</a:t>
                </a:r>
              </a:p>
            </p:txBody>
          </p: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2208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m39</a:t>
                </a:r>
              </a:p>
            </p:txBody>
          </p:sp>
          <p:sp>
            <p:nvSpPr>
              <p:cNvPr id="112" name="Text Box 66"/>
              <p:cNvSpPr txBox="1">
                <a:spLocks noChangeArrowheads="1"/>
              </p:cNvSpPr>
              <p:nvPr/>
            </p:nvSpPr>
            <p:spPr bwMode="auto">
              <a:xfrm>
                <a:off x="2496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m38</a:t>
                </a:r>
              </a:p>
            </p:txBody>
          </p:sp>
          <p:sp>
            <p:nvSpPr>
              <p:cNvPr id="113" name="Line 67"/>
              <p:cNvSpPr>
                <a:spLocks noChangeShapeType="1"/>
              </p:cNvSpPr>
              <p:nvPr/>
            </p:nvSpPr>
            <p:spPr bwMode="auto">
              <a:xfrm>
                <a:off x="1680" y="321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8"/>
              <p:cNvSpPr txBox="1">
                <a:spLocks noChangeArrowheads="1"/>
              </p:cNvSpPr>
              <p:nvPr/>
            </p:nvSpPr>
            <p:spPr bwMode="auto">
              <a:xfrm>
                <a:off x="1632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m32</a:t>
                </a:r>
              </a:p>
            </p:txBody>
          </p:sp>
          <p:sp>
            <p:nvSpPr>
              <p:cNvPr id="115" name="Text Box 69"/>
              <p:cNvSpPr txBox="1">
                <a:spLocks noChangeArrowheads="1"/>
              </p:cNvSpPr>
              <p:nvPr/>
            </p:nvSpPr>
            <p:spPr bwMode="auto">
              <a:xfrm>
                <a:off x="1920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m33</a:t>
                </a:r>
              </a:p>
            </p:txBody>
          </p:sp>
          <p:sp>
            <p:nvSpPr>
              <p:cNvPr id="116" name="Text Box 70"/>
              <p:cNvSpPr txBox="1">
                <a:spLocks noChangeArrowheads="1"/>
              </p:cNvSpPr>
              <p:nvPr/>
            </p:nvSpPr>
            <p:spPr bwMode="auto">
              <a:xfrm>
                <a:off x="2208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m35</a:t>
                </a:r>
              </a:p>
            </p:txBody>
          </p:sp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2496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m34</a:t>
                </a:r>
              </a:p>
            </p:txBody>
          </p:sp>
        </p:grpSp>
        <p:sp>
          <p:nvSpPr>
            <p:cNvPr id="14" name="AutoShape 72"/>
            <p:cNvSpPr>
              <a:spLocks/>
            </p:cNvSpPr>
            <p:nvPr/>
          </p:nvSpPr>
          <p:spPr bwMode="auto">
            <a:xfrm rot="5400000" flipV="1">
              <a:off x="3576" y="26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3"/>
            <p:cNvGrpSpPr>
              <a:grpSpLocks/>
            </p:cNvGrpSpPr>
            <p:nvPr/>
          </p:nvGrpSpPr>
          <p:grpSpPr bwMode="auto">
            <a:xfrm>
              <a:off x="3024" y="864"/>
              <a:ext cx="1546" cy="1199"/>
              <a:chOff x="3072" y="864"/>
              <a:chExt cx="1546" cy="1199"/>
            </a:xfrm>
          </p:grpSpPr>
          <p:sp>
            <p:nvSpPr>
              <p:cNvPr id="55" name="Rectangle 74"/>
              <p:cNvSpPr>
                <a:spLocks noChangeArrowheads="1"/>
              </p:cNvSpPr>
              <p:nvPr/>
            </p:nvSpPr>
            <p:spPr bwMode="auto">
              <a:xfrm>
                <a:off x="3120" y="1140"/>
                <a:ext cx="1152" cy="9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>
                <a:off x="3120" y="137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6"/>
              <p:cNvSpPr>
                <a:spLocks noChangeShapeType="1"/>
              </p:cNvSpPr>
              <p:nvPr/>
            </p:nvSpPr>
            <p:spPr bwMode="auto">
              <a:xfrm>
                <a:off x="3408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056"/>
                <a:ext cx="253" cy="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3120" y="955"/>
                <a:ext cx="115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61" name="Line 80"/>
              <p:cNvSpPr>
                <a:spLocks noChangeShapeType="1"/>
              </p:cNvSpPr>
              <p:nvPr/>
            </p:nvSpPr>
            <p:spPr bwMode="auto">
              <a:xfrm flipV="1">
                <a:off x="4272" y="912"/>
                <a:ext cx="231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4320" y="1008"/>
                <a:ext cx="29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4176" y="864"/>
                <a:ext cx="29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3984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3696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87"/>
              <p:cNvSpPr txBox="1">
                <a:spLocks noChangeArrowheads="1"/>
              </p:cNvSpPr>
              <p:nvPr/>
            </p:nvSpPr>
            <p:spPr bwMode="auto">
              <a:xfrm>
                <a:off x="3360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69" name="Text Box 88"/>
              <p:cNvSpPr txBox="1">
                <a:spLocks noChangeArrowheads="1"/>
              </p:cNvSpPr>
              <p:nvPr/>
            </p:nvSpPr>
            <p:spPr bwMode="auto">
              <a:xfrm>
                <a:off x="3648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89"/>
              <p:cNvSpPr txBox="1">
                <a:spLocks noChangeArrowheads="1"/>
              </p:cNvSpPr>
              <p:nvPr/>
            </p:nvSpPr>
            <p:spPr bwMode="auto">
              <a:xfrm>
                <a:off x="3936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91"/>
              <p:cNvSpPr txBox="1">
                <a:spLocks noChangeArrowheads="1"/>
              </p:cNvSpPr>
              <p:nvPr/>
            </p:nvSpPr>
            <p:spPr bwMode="auto">
              <a:xfrm>
                <a:off x="3072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73" name="Text Box 92"/>
              <p:cNvSpPr txBox="1">
                <a:spLocks noChangeArrowheads="1"/>
              </p:cNvSpPr>
              <p:nvPr/>
            </p:nvSpPr>
            <p:spPr bwMode="auto">
              <a:xfrm>
                <a:off x="3360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74" name="Text Box 93"/>
              <p:cNvSpPr txBox="1">
                <a:spLocks noChangeArrowheads="1"/>
              </p:cNvSpPr>
              <p:nvPr/>
            </p:nvSpPr>
            <p:spPr bwMode="auto">
              <a:xfrm>
                <a:off x="3648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75" name="Text Box 94"/>
              <p:cNvSpPr txBox="1">
                <a:spLocks noChangeArrowheads="1"/>
              </p:cNvSpPr>
              <p:nvPr/>
            </p:nvSpPr>
            <p:spPr bwMode="auto">
              <a:xfrm>
                <a:off x="3936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76" name="Line 95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96"/>
              <p:cNvSpPr txBox="1">
                <a:spLocks noChangeArrowheads="1"/>
              </p:cNvSpPr>
              <p:nvPr/>
            </p:nvSpPr>
            <p:spPr bwMode="auto">
              <a:xfrm>
                <a:off x="3072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 dirty="0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3360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79" name="Text Box 98"/>
              <p:cNvSpPr txBox="1">
                <a:spLocks noChangeArrowheads="1"/>
              </p:cNvSpPr>
              <p:nvPr/>
            </p:nvSpPr>
            <p:spPr bwMode="auto">
              <a:xfrm>
                <a:off x="3648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0" name="Text Box 99"/>
              <p:cNvSpPr txBox="1">
                <a:spLocks noChangeArrowheads="1"/>
              </p:cNvSpPr>
              <p:nvPr/>
            </p:nvSpPr>
            <p:spPr bwMode="auto">
              <a:xfrm>
                <a:off x="3936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1" name="Line 100"/>
              <p:cNvSpPr>
                <a:spLocks noChangeShapeType="1"/>
              </p:cNvSpPr>
              <p:nvPr/>
            </p:nvSpPr>
            <p:spPr bwMode="auto">
              <a:xfrm>
                <a:off x="3120" y="2063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101"/>
              <p:cNvSpPr txBox="1">
                <a:spLocks noChangeArrowheads="1"/>
              </p:cNvSpPr>
              <p:nvPr/>
            </p:nvSpPr>
            <p:spPr bwMode="auto">
              <a:xfrm>
                <a:off x="3072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83" name="Text Box 102"/>
              <p:cNvSpPr txBox="1">
                <a:spLocks noChangeArrowheads="1"/>
              </p:cNvSpPr>
              <p:nvPr/>
            </p:nvSpPr>
            <p:spPr bwMode="auto">
              <a:xfrm>
                <a:off x="3360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84" name="Text Box 103"/>
              <p:cNvSpPr txBox="1">
                <a:spLocks noChangeArrowheads="1"/>
              </p:cNvSpPr>
              <p:nvPr/>
            </p:nvSpPr>
            <p:spPr bwMode="auto">
              <a:xfrm>
                <a:off x="3648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3936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</p:grp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3024" y="2160"/>
              <a:ext cx="1594" cy="1233"/>
              <a:chOff x="3072" y="2160"/>
              <a:chExt cx="1594" cy="1233"/>
            </a:xfrm>
          </p:grpSpPr>
          <p:sp>
            <p:nvSpPr>
              <p:cNvPr id="24" name="Rectangle 106"/>
              <p:cNvSpPr>
                <a:spLocks noChangeArrowheads="1"/>
              </p:cNvSpPr>
              <p:nvPr/>
            </p:nvSpPr>
            <p:spPr bwMode="auto">
              <a:xfrm>
                <a:off x="3120" y="2207"/>
                <a:ext cx="1152" cy="9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7"/>
              <p:cNvSpPr>
                <a:spLocks noChangeShapeType="1"/>
              </p:cNvSpPr>
              <p:nvPr/>
            </p:nvSpPr>
            <p:spPr bwMode="auto">
              <a:xfrm>
                <a:off x="3120" y="2439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08"/>
              <p:cNvSpPr>
                <a:spLocks noChangeShapeType="1"/>
              </p:cNvSpPr>
              <p:nvPr/>
            </p:nvSpPr>
            <p:spPr bwMode="auto">
              <a:xfrm>
                <a:off x="3408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09"/>
              <p:cNvSpPr txBox="1">
                <a:spLocks noChangeArrowheads="1"/>
              </p:cNvSpPr>
              <p:nvPr/>
            </p:nvSpPr>
            <p:spPr bwMode="auto">
              <a:xfrm>
                <a:off x="3072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m58</a:t>
                </a:r>
              </a:p>
            </p:txBody>
          </p:sp>
          <p:sp>
            <p:nvSpPr>
              <p:cNvPr id="28" name="Text Box 110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253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29" name="Text Box 111"/>
              <p:cNvSpPr txBox="1">
                <a:spLocks noChangeArrowheads="1"/>
              </p:cNvSpPr>
              <p:nvPr/>
            </p:nvSpPr>
            <p:spPr bwMode="auto">
              <a:xfrm>
                <a:off x="3120" y="3138"/>
                <a:ext cx="115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30" name="Line 112"/>
              <p:cNvSpPr>
                <a:spLocks noChangeShapeType="1"/>
              </p:cNvSpPr>
              <p:nvPr/>
            </p:nvSpPr>
            <p:spPr bwMode="auto">
              <a:xfrm>
                <a:off x="4272" y="3120"/>
                <a:ext cx="231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13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2" name="Text Box 114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9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33" name="Line 115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6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17"/>
              <p:cNvSpPr>
                <a:spLocks noChangeShapeType="1"/>
              </p:cNvSpPr>
              <p:nvPr/>
            </p:nvSpPr>
            <p:spPr bwMode="auto">
              <a:xfrm>
                <a:off x="3984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8"/>
              <p:cNvSpPr>
                <a:spLocks noChangeShapeType="1"/>
              </p:cNvSpPr>
              <p:nvPr/>
            </p:nvSpPr>
            <p:spPr bwMode="auto">
              <a:xfrm>
                <a:off x="3696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19"/>
              <p:cNvSpPr txBox="1">
                <a:spLocks noChangeArrowheads="1"/>
              </p:cNvSpPr>
              <p:nvPr/>
            </p:nvSpPr>
            <p:spPr bwMode="auto">
              <a:xfrm>
                <a:off x="3360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m59</a:t>
                </a:r>
              </a:p>
            </p:txBody>
          </p:sp>
          <p:sp>
            <p:nvSpPr>
              <p:cNvPr id="38" name="Text Box 120"/>
              <p:cNvSpPr txBox="1">
                <a:spLocks noChangeArrowheads="1"/>
              </p:cNvSpPr>
              <p:nvPr/>
            </p:nvSpPr>
            <p:spPr bwMode="auto">
              <a:xfrm>
                <a:off x="3648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m57</a:t>
                </a:r>
              </a:p>
            </p:txBody>
          </p:sp>
          <p:sp>
            <p:nvSpPr>
              <p:cNvPr id="39" name="Text Box 121"/>
              <p:cNvSpPr txBox="1">
                <a:spLocks noChangeArrowheads="1"/>
              </p:cNvSpPr>
              <p:nvPr/>
            </p:nvSpPr>
            <p:spPr bwMode="auto">
              <a:xfrm>
                <a:off x="3936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m56</a:t>
                </a:r>
              </a:p>
            </p:txBody>
          </p:sp>
          <p:sp>
            <p:nvSpPr>
              <p:cNvPr id="40" name="Line 122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23"/>
              <p:cNvSpPr txBox="1">
                <a:spLocks noChangeArrowheads="1"/>
              </p:cNvSpPr>
              <p:nvPr/>
            </p:nvSpPr>
            <p:spPr bwMode="auto">
              <a:xfrm>
                <a:off x="3072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m62</a:t>
                </a:r>
              </a:p>
            </p:txBody>
          </p:sp>
          <p:sp>
            <p:nvSpPr>
              <p:cNvPr id="42" name="Text Box 124"/>
              <p:cNvSpPr txBox="1">
                <a:spLocks noChangeArrowheads="1"/>
              </p:cNvSpPr>
              <p:nvPr/>
            </p:nvSpPr>
            <p:spPr bwMode="auto">
              <a:xfrm>
                <a:off x="3360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m63</a:t>
                </a:r>
              </a:p>
            </p:txBody>
          </p:sp>
          <p:sp>
            <p:nvSpPr>
              <p:cNvPr id="43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m61</a:t>
                </a:r>
              </a:p>
            </p:txBody>
          </p:sp>
          <p:sp>
            <p:nvSpPr>
              <p:cNvPr id="44" name="Text Box 126"/>
              <p:cNvSpPr txBox="1">
                <a:spLocks noChangeArrowheads="1"/>
              </p:cNvSpPr>
              <p:nvPr/>
            </p:nvSpPr>
            <p:spPr bwMode="auto">
              <a:xfrm>
                <a:off x="3936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m60</a:t>
                </a:r>
              </a:p>
            </p:txBody>
          </p:sp>
          <p:sp>
            <p:nvSpPr>
              <p:cNvPr id="45" name="Line 127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28"/>
              <p:cNvSpPr txBox="1">
                <a:spLocks noChangeArrowheads="1"/>
              </p:cNvSpPr>
              <p:nvPr/>
            </p:nvSpPr>
            <p:spPr bwMode="auto">
              <a:xfrm>
                <a:off x="3072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m54</a:t>
                </a:r>
              </a:p>
            </p:txBody>
          </p:sp>
          <p:sp>
            <p:nvSpPr>
              <p:cNvPr id="47" name="Text Box 129"/>
              <p:cNvSpPr txBox="1">
                <a:spLocks noChangeArrowheads="1"/>
              </p:cNvSpPr>
              <p:nvPr/>
            </p:nvSpPr>
            <p:spPr bwMode="auto">
              <a:xfrm>
                <a:off x="3360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m55</a:t>
                </a:r>
              </a:p>
            </p:txBody>
          </p:sp>
          <p:sp>
            <p:nvSpPr>
              <p:cNvPr id="48" name="Text Box 130"/>
              <p:cNvSpPr txBox="1">
                <a:spLocks noChangeArrowheads="1"/>
              </p:cNvSpPr>
              <p:nvPr/>
            </p:nvSpPr>
            <p:spPr bwMode="auto">
              <a:xfrm>
                <a:off x="3648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m53</a:t>
                </a:r>
              </a:p>
            </p:txBody>
          </p:sp>
          <p:sp>
            <p:nvSpPr>
              <p:cNvPr id="49" name="Text Box 131"/>
              <p:cNvSpPr txBox="1">
                <a:spLocks noChangeArrowheads="1"/>
              </p:cNvSpPr>
              <p:nvPr/>
            </p:nvSpPr>
            <p:spPr bwMode="auto">
              <a:xfrm>
                <a:off x="3936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m52</a:t>
                </a:r>
              </a:p>
            </p:txBody>
          </p:sp>
          <p:sp>
            <p:nvSpPr>
              <p:cNvPr id="50" name="Line 132"/>
              <p:cNvSpPr>
                <a:spLocks noChangeShapeType="1"/>
              </p:cNvSpPr>
              <p:nvPr/>
            </p:nvSpPr>
            <p:spPr bwMode="auto">
              <a:xfrm>
                <a:off x="3120" y="313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33"/>
              <p:cNvSpPr txBox="1">
                <a:spLocks noChangeArrowheads="1"/>
              </p:cNvSpPr>
              <p:nvPr/>
            </p:nvSpPr>
            <p:spPr bwMode="auto">
              <a:xfrm>
                <a:off x="3072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m50</a:t>
                </a:r>
              </a:p>
            </p:txBody>
          </p:sp>
          <p:sp>
            <p:nvSpPr>
              <p:cNvPr id="52" name="Text Box 134"/>
              <p:cNvSpPr txBox="1">
                <a:spLocks noChangeArrowheads="1"/>
              </p:cNvSpPr>
              <p:nvPr/>
            </p:nvSpPr>
            <p:spPr bwMode="auto">
              <a:xfrm>
                <a:off x="3360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m51</a:t>
                </a:r>
              </a:p>
            </p:txBody>
          </p:sp>
          <p:sp>
            <p:nvSpPr>
              <p:cNvPr id="53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m49</a:t>
                </a:r>
              </a:p>
            </p:txBody>
          </p:sp>
          <p:sp>
            <p:nvSpPr>
              <p:cNvPr id="54" name="Text Box 136"/>
              <p:cNvSpPr txBox="1">
                <a:spLocks noChangeArrowheads="1"/>
              </p:cNvSpPr>
              <p:nvPr/>
            </p:nvSpPr>
            <p:spPr bwMode="auto">
              <a:xfrm>
                <a:off x="3936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m48</a:t>
                </a:r>
              </a:p>
            </p:txBody>
          </p:sp>
        </p:grpSp>
        <p:sp>
          <p:nvSpPr>
            <p:cNvPr id="17" name="Text Box 137"/>
            <p:cNvSpPr txBox="1">
              <a:spLocks noChangeArrowheads="1"/>
            </p:cNvSpPr>
            <p:nvPr/>
          </p:nvSpPr>
          <p:spPr bwMode="auto">
            <a:xfrm>
              <a:off x="3456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</a:t>
              </a:r>
            </a:p>
          </p:txBody>
        </p:sp>
        <p:sp>
          <p:nvSpPr>
            <p:cNvPr id="18" name="Text Box 138"/>
            <p:cNvSpPr txBox="1">
              <a:spLocks noChangeArrowheads="1"/>
            </p:cNvSpPr>
            <p:nvPr/>
          </p:nvSpPr>
          <p:spPr bwMode="auto">
            <a:xfrm>
              <a:off x="201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a∙b'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9" name="Text Box 139"/>
            <p:cNvSpPr txBox="1">
              <a:spLocks noChangeArrowheads="1"/>
            </p:cNvSpPr>
            <p:nvPr/>
          </p:nvSpPr>
          <p:spPr bwMode="auto">
            <a:xfrm>
              <a:off x="345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</a:t>
              </a:r>
            </a:p>
          </p:txBody>
        </p:sp>
        <p:sp>
          <p:nvSpPr>
            <p:cNvPr id="20" name="Text Box 140"/>
            <p:cNvSpPr txBox="1">
              <a:spLocks noChangeArrowheads="1"/>
            </p:cNvSpPr>
            <p:nvPr/>
          </p:nvSpPr>
          <p:spPr bwMode="auto">
            <a:xfrm>
              <a:off x="1200" y="2544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a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1" name="Text Box 141"/>
            <p:cNvSpPr txBox="1">
              <a:spLocks noChangeArrowheads="1"/>
            </p:cNvSpPr>
            <p:nvPr/>
          </p:nvSpPr>
          <p:spPr bwMode="auto">
            <a:xfrm>
              <a:off x="3504" y="576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b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1680" y="2112"/>
              <a:ext cx="2544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3"/>
            <p:cNvSpPr>
              <a:spLocks noChangeArrowheads="1"/>
            </p:cNvSpPr>
            <p:nvPr/>
          </p:nvSpPr>
          <p:spPr bwMode="auto">
            <a:xfrm rot="5400000">
              <a:off x="1944" y="2136"/>
              <a:ext cx="2016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Rectangle 146"/>
          <p:cNvSpPr txBox="1">
            <a:spLocks noChangeArrowheads="1"/>
          </p:cNvSpPr>
          <p:nvPr/>
        </p:nvSpPr>
        <p:spPr>
          <a:xfrm>
            <a:off x="533400" y="5562600"/>
            <a:ext cx="8001000" cy="860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 smtClean="0"/>
              <a:t>	</a:t>
            </a:r>
            <a:r>
              <a:rPr lang="en-GB" sz="1800" dirty="0" smtClean="0"/>
              <a:t>Try stretching your recognition capability by finding simplest sum-of-products expression for </a:t>
            </a:r>
            <a:r>
              <a:rPr lang="en-GB" sz="1800" b="1" dirty="0" smtClean="0">
                <a:latin typeface="Symbol" pitchFamily="18" charset="2"/>
              </a:rPr>
              <a:t>S</a:t>
            </a:r>
            <a:r>
              <a:rPr lang="en-GB" sz="1800" dirty="0" smtClean="0"/>
              <a:t> m(6,8,14,18,23,25,27,29,41,45,57,61).</a:t>
            </a:r>
          </a:p>
        </p:txBody>
      </p:sp>
    </p:spTree>
    <p:extLst>
      <p:ext uri="{BB962C8B-B14F-4D97-AF65-F5344CB8AC3E}">
        <p14:creationId xmlns:p14="http://schemas.microsoft.com/office/powerpoint/2010/main" val="498596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(1/7)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Based on the </a:t>
            </a:r>
            <a:r>
              <a:rPr lang="en-US" dirty="0" smtClean="0">
                <a:solidFill>
                  <a:srgbClr val="800000"/>
                </a:solidFill>
              </a:rPr>
              <a:t>Unifying Theorem</a:t>
            </a:r>
            <a:r>
              <a:rPr lang="en-US" dirty="0" smtClean="0"/>
              <a:t> (complement law):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sz="2400" b="1" dirty="0" smtClean="0">
                <a:solidFill>
                  <a:srgbClr val="800000"/>
                </a:solidFill>
              </a:rPr>
              <a:t>A + A' = 1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a K-map, each cell containing a ‘1’ corresponds to a </a:t>
            </a:r>
            <a:r>
              <a:rPr lang="en-US" dirty="0" err="1" smtClean="0"/>
              <a:t>minterm</a:t>
            </a:r>
            <a:r>
              <a:rPr lang="en-US" dirty="0" smtClean="0"/>
              <a:t> of a given function </a:t>
            </a:r>
            <a:r>
              <a:rPr lang="en-US" i="1" dirty="0" smtClean="0"/>
              <a:t>F</a:t>
            </a:r>
            <a:r>
              <a:rPr lang="en-US" dirty="0" smtClean="0"/>
              <a:t> where the output is 1.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valid grouping of adjacent cells containing ‘1’ then corresponds to a </a:t>
            </a:r>
            <a:r>
              <a:rPr lang="en-US" dirty="0" smtClean="0">
                <a:solidFill>
                  <a:srgbClr val="800000"/>
                </a:solidFill>
              </a:rPr>
              <a:t>simpler product term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group must have size in </a:t>
            </a:r>
            <a:r>
              <a:rPr lang="en-US" dirty="0" smtClean="0">
                <a:solidFill>
                  <a:srgbClr val="800000"/>
                </a:solidFill>
              </a:rPr>
              <a:t>powers of two</a:t>
            </a:r>
            <a:r>
              <a:rPr lang="en-US" dirty="0" smtClean="0"/>
              <a:t>: 1, 2, 4, 8, …</a:t>
            </a:r>
            <a:endParaRPr lang="en-US" dirty="0" smtClean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i="1" baseline="30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cells eliminates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08085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(2/7)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8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larger the group, the fewer the number of literals in the resulting product term.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dirty="0" err="1" smtClean="0">
                <a:solidFill>
                  <a:srgbClr val="800000"/>
                </a:solidFill>
              </a:rPr>
              <a:t>minterms</a:t>
            </a:r>
            <a:r>
              <a:rPr lang="en-US" dirty="0" smtClean="0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fewer the groups, the fewer is the number of product terms in the simplified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94152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(3/7)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48633"/>
            <a:ext cx="8229600" cy="192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 smtClean="0"/>
              <a:t>		 F</a:t>
            </a:r>
            <a:r>
              <a:rPr lang="en-US" dirty="0" smtClean="0"/>
              <a:t> (</a:t>
            </a:r>
            <a:r>
              <a:rPr lang="en-US" dirty="0" err="1" smtClean="0"/>
              <a:t>w,x,y,z</a:t>
            </a:r>
            <a:r>
              <a:rPr lang="en-US" dirty="0" smtClean="0"/>
              <a:t>)	= w'∙</a:t>
            </a:r>
            <a:r>
              <a:rPr lang="en-US" dirty="0" err="1" smtClean="0"/>
              <a:t>x∙y</a:t>
            </a:r>
            <a:r>
              <a:rPr lang="en-US" dirty="0" smtClean="0"/>
              <a:t>'∙z' + w'∙</a:t>
            </a:r>
            <a:r>
              <a:rPr lang="en-US" dirty="0" err="1" smtClean="0"/>
              <a:t>x∙y</a:t>
            </a:r>
            <a:r>
              <a:rPr lang="en-US" dirty="0" smtClean="0"/>
              <a:t>'∙z + </a:t>
            </a:r>
            <a:r>
              <a:rPr lang="en-US" dirty="0" err="1" smtClean="0"/>
              <a:t>w∙x</a:t>
            </a:r>
            <a:r>
              <a:rPr lang="en-US" dirty="0" smtClean="0"/>
              <a:t>'∙</a:t>
            </a:r>
            <a:r>
              <a:rPr lang="en-US" dirty="0" err="1" smtClean="0"/>
              <a:t>y∙z</a:t>
            </a:r>
            <a:r>
              <a:rPr lang="en-US" dirty="0" smtClean="0"/>
              <a:t>' 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                              	   + </a:t>
            </a:r>
            <a:r>
              <a:rPr lang="en-US" dirty="0" err="1" smtClean="0"/>
              <a:t>w∙x</a:t>
            </a:r>
            <a:r>
              <a:rPr lang="en-US" dirty="0" smtClean="0"/>
              <a:t>'∙</a:t>
            </a:r>
            <a:r>
              <a:rPr lang="en-US" dirty="0" err="1" smtClean="0"/>
              <a:t>y∙z</a:t>
            </a:r>
            <a:r>
              <a:rPr lang="en-US" dirty="0" smtClean="0"/>
              <a:t> + </a:t>
            </a:r>
            <a:r>
              <a:rPr lang="en-US" dirty="0" err="1" smtClean="0"/>
              <a:t>w∙x∙y∙z</a:t>
            </a:r>
            <a:r>
              <a:rPr lang="en-US" dirty="0" smtClean="0"/>
              <a:t>' + </a:t>
            </a:r>
            <a:r>
              <a:rPr lang="en-US" dirty="0" err="1" smtClean="0"/>
              <a:t>w∙x∙y∙z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 smtClean="0"/>
              <a:t>		                  	</a:t>
            </a:r>
            <a:r>
              <a:rPr lang="en-US" dirty="0" smtClean="0"/>
              <a:t>= </a:t>
            </a:r>
            <a:r>
              <a:rPr lang="en-US" b="1" dirty="0" smtClean="0">
                <a:sym typeface="Symbol" pitchFamily="18" charset="2"/>
              </a:rPr>
              <a:t>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(4, 5, 10, 11, 14, 15)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09912" y="448519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9187" y="4485193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606875" y="49423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56150" y="49423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606875" y="53995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156150" y="53995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1381" y="3240594"/>
            <a:ext cx="3511550" cy="3081382"/>
            <a:chOff x="1676400" y="3200400"/>
            <a:chExt cx="3511550" cy="3081382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486025" y="3916363"/>
              <a:ext cx="2193925" cy="1827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86025" y="43719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035300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676400" y="5153025"/>
              <a:ext cx="4032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020888" y="4873625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2"/>
            <p:cNvSpPr>
              <a:spLocks/>
            </p:cNvSpPr>
            <p:nvPr/>
          </p:nvSpPr>
          <p:spPr bwMode="auto">
            <a:xfrm rot="5400000" flipV="1">
              <a:off x="4071937" y="3021013"/>
              <a:ext cx="142875" cy="1071563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7000" y="320040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2988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32263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20900" y="4006850"/>
              <a:ext cx="40005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578100" y="3624263"/>
              <a:ext cx="20447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 rot="16200000">
              <a:off x="3500437" y="5326063"/>
              <a:ext cx="141288" cy="1071563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2105025" y="3540125"/>
              <a:ext cx="365125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46263" y="3632200"/>
              <a:ext cx="47148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159000" y="3430588"/>
              <a:ext cx="47148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2486025" y="48307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486025" y="52879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486025" y="52863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486025" y="57435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0"/>
            <p:cNvSpPr>
              <a:spLocks/>
            </p:cNvSpPr>
            <p:nvPr/>
          </p:nvSpPr>
          <p:spPr bwMode="auto">
            <a:xfrm flipH="1">
              <a:off x="4754563" y="4398963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784725" y="4689475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3369468" y="5915069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z</a:t>
              </a:r>
              <a:endParaRPr lang="en-GB" sz="1200" b="1" dirty="0">
                <a:latin typeface="Tahom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0640" y="4053395"/>
            <a:ext cx="2193198" cy="1748404"/>
            <a:chOff x="2491450" y="3988464"/>
            <a:chExt cx="2193198" cy="1748404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059905" y="398846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91450" y="399095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136960" y="399127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568505" y="3993762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127146" y="442449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8691" y="442698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059905" y="491490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91450" y="491738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060140" y="5367669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2491685" y="5370155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12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(4/7)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458951"/>
            <a:ext cx="8229600" cy="3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group of adjacent </a:t>
            </a:r>
            <a:r>
              <a:rPr lang="en-US" dirty="0" err="1" smtClean="0"/>
              <a:t>minterms</a:t>
            </a:r>
            <a:r>
              <a:rPr lang="en-US" dirty="0" smtClean="0"/>
              <a:t> corresponds to a possible product term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Here, there are 2 groups of </a:t>
            </a:r>
            <a:r>
              <a:rPr lang="en-US" dirty="0" err="1" smtClean="0"/>
              <a:t>minterms</a:t>
            </a:r>
            <a:r>
              <a:rPr lang="en-US" dirty="0" smtClean="0"/>
              <a:t>, A and B: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A</a:t>
            </a:r>
            <a:r>
              <a:rPr lang="en-US" dirty="0" smtClean="0"/>
              <a:t>	=  </a:t>
            </a:r>
            <a:r>
              <a:rPr lang="en-US" dirty="0" err="1" smtClean="0"/>
              <a:t>w'.x.y'.z</a:t>
            </a:r>
            <a:r>
              <a:rPr lang="en-US" dirty="0" smtClean="0"/>
              <a:t>' + </a:t>
            </a:r>
            <a:r>
              <a:rPr lang="en-US" dirty="0" err="1" smtClean="0"/>
              <a:t>w'.x.y'.z</a:t>
            </a:r>
            <a:r>
              <a:rPr lang="en-US" dirty="0" smtClean="0"/>
              <a:t> =  w'.</a:t>
            </a:r>
            <a:r>
              <a:rPr lang="en-US" dirty="0" err="1" smtClean="0"/>
              <a:t>x.y</a:t>
            </a:r>
            <a:r>
              <a:rPr lang="en-US" dirty="0" smtClean="0"/>
              <a:t>'.(z' + z) =  </a:t>
            </a:r>
            <a:r>
              <a:rPr lang="en-US" b="1" dirty="0" smtClean="0">
                <a:solidFill>
                  <a:srgbClr val="0000CC"/>
                </a:solidFill>
              </a:rPr>
              <a:t>w'.</a:t>
            </a:r>
            <a:r>
              <a:rPr lang="en-US" b="1" dirty="0" err="1" smtClean="0">
                <a:solidFill>
                  <a:srgbClr val="0000CC"/>
                </a:solidFill>
              </a:rPr>
              <a:t>x.y</a:t>
            </a:r>
            <a:r>
              <a:rPr lang="en-US" b="1" dirty="0" smtClean="0">
                <a:solidFill>
                  <a:srgbClr val="0000CC"/>
                </a:solidFill>
              </a:rPr>
              <a:t>'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/>
              <a:t>	=  w.x'.</a:t>
            </a:r>
            <a:r>
              <a:rPr lang="en-US" dirty="0" err="1" smtClean="0"/>
              <a:t>y.z</a:t>
            </a:r>
            <a:r>
              <a:rPr lang="en-US" dirty="0" smtClean="0"/>
              <a:t>' + w.x'.</a:t>
            </a:r>
            <a:r>
              <a:rPr lang="en-US" dirty="0" err="1" smtClean="0"/>
              <a:t>y.z</a:t>
            </a:r>
            <a:r>
              <a:rPr lang="en-US" dirty="0" smtClean="0"/>
              <a:t> + </a:t>
            </a:r>
            <a:r>
              <a:rPr lang="en-US" dirty="0" err="1" smtClean="0"/>
              <a:t>w.x.y.z</a:t>
            </a:r>
            <a:r>
              <a:rPr lang="en-US" dirty="0" smtClean="0"/>
              <a:t>' + </a:t>
            </a:r>
            <a:r>
              <a:rPr lang="en-US" dirty="0" err="1" smtClean="0"/>
              <a:t>w.x.y.z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</a:t>
            </a:r>
            <a:r>
              <a:rPr lang="en-US" dirty="0" err="1" smtClean="0"/>
              <a:t>w.x'.y</a:t>
            </a:r>
            <a:r>
              <a:rPr lang="en-US" dirty="0" smtClean="0"/>
              <a:t>.(z' + z) + </a:t>
            </a:r>
            <a:r>
              <a:rPr lang="en-US" dirty="0" err="1" smtClean="0"/>
              <a:t>w.x.y</a:t>
            </a:r>
            <a:r>
              <a:rPr lang="en-US" dirty="0" smtClean="0"/>
              <a:t>.(z' + z)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</a:t>
            </a:r>
            <a:r>
              <a:rPr lang="en-US" dirty="0" err="1" smtClean="0"/>
              <a:t>w.x'.y</a:t>
            </a:r>
            <a:r>
              <a:rPr lang="en-US" dirty="0" smtClean="0"/>
              <a:t> + </a:t>
            </a:r>
            <a:r>
              <a:rPr lang="en-US" dirty="0" err="1" smtClean="0"/>
              <a:t>w.x.y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w.(</a:t>
            </a:r>
            <a:r>
              <a:rPr lang="en-US" dirty="0" err="1" smtClean="0"/>
              <a:t>x'+x</a:t>
            </a:r>
            <a:r>
              <a:rPr lang="en-US" dirty="0" smtClean="0"/>
              <a:t>).y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</a:t>
            </a:r>
            <a:r>
              <a:rPr lang="en-US" b="1" dirty="0" err="1" smtClean="0">
                <a:solidFill>
                  <a:srgbClr val="800000"/>
                </a:solidFill>
              </a:rPr>
              <a:t>w.y</a:t>
            </a:r>
            <a:endParaRPr lang="en-US" b="1" dirty="0" smtClean="0">
              <a:solidFill>
                <a:srgbClr val="8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433" y="4399533"/>
            <a:ext cx="1985963" cy="617537"/>
            <a:chOff x="4975660" y="4412117"/>
            <a:chExt cx="1985963" cy="617537"/>
          </a:xfrm>
        </p:grpSpPr>
        <p:sp>
          <p:nvSpPr>
            <p:cNvPr id="55" name="AutoShape 71"/>
            <p:cNvSpPr>
              <a:spLocks noChangeArrowheads="1"/>
            </p:cNvSpPr>
            <p:nvPr/>
          </p:nvSpPr>
          <p:spPr bwMode="auto">
            <a:xfrm>
              <a:off x="6107548" y="4705804"/>
              <a:ext cx="854075" cy="323850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99"/>
            <p:cNvSpPr txBox="1">
              <a:spLocks noChangeArrowheads="1"/>
            </p:cNvSpPr>
            <p:nvPr/>
          </p:nvSpPr>
          <p:spPr bwMode="auto">
            <a:xfrm>
              <a:off x="4975660" y="4412117"/>
              <a:ext cx="30956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>
              <a:off x="5285223" y="4594679"/>
              <a:ext cx="820738" cy="111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5160" y="5165765"/>
            <a:ext cx="1577975" cy="844550"/>
            <a:chOff x="7055285" y="5147129"/>
            <a:chExt cx="1577975" cy="844550"/>
          </a:xfrm>
        </p:grpSpPr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7055285" y="5147129"/>
              <a:ext cx="749300" cy="787400"/>
            </a:xfrm>
            <a:prstGeom prst="flowChartAlternateProcess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00"/>
            <p:cNvSpPr txBox="1">
              <a:spLocks noChangeArrowheads="1"/>
            </p:cNvSpPr>
            <p:nvPr/>
          </p:nvSpPr>
          <p:spPr bwMode="auto">
            <a:xfrm>
              <a:off x="8325285" y="5531304"/>
              <a:ext cx="30797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dirty="0">
                  <a:solidFill>
                    <a:srgbClr val="8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 flipH="1" flipV="1">
              <a:off x="7831573" y="5613854"/>
              <a:ext cx="525463" cy="128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2535" y="3445329"/>
            <a:ext cx="2963863" cy="2971800"/>
            <a:chOff x="5372535" y="3445329"/>
            <a:chExt cx="2963863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6086910" y="4700437"/>
              <a:ext cx="1786425" cy="1290637"/>
              <a:chOff x="6056748" y="4704217"/>
              <a:chExt cx="1851025" cy="1290637"/>
            </a:xfrm>
          </p:grpSpPr>
          <p:sp>
            <p:nvSpPr>
              <p:cNvPr id="76" name="Text Box 92"/>
              <p:cNvSpPr txBox="1">
                <a:spLocks noChangeArrowheads="1"/>
              </p:cNvSpPr>
              <p:nvPr/>
            </p:nvSpPr>
            <p:spPr bwMode="auto">
              <a:xfrm>
                <a:off x="6982260" y="5166179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7445810" y="5166179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6982260" y="5626554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7445810" y="5626554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6056748" y="4704217"/>
                <a:ext cx="4619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76"/>
              <p:cNvSpPr txBox="1">
                <a:spLocks noChangeArrowheads="1"/>
              </p:cNvSpPr>
              <p:nvPr/>
            </p:nvSpPr>
            <p:spPr bwMode="auto">
              <a:xfrm>
                <a:off x="6518710" y="4704217"/>
                <a:ext cx="4635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72535" y="3445329"/>
              <a:ext cx="2963863" cy="2971800"/>
              <a:chOff x="5372535" y="3445329"/>
              <a:chExt cx="2963863" cy="2971800"/>
            </a:xfrm>
          </p:grpSpPr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6056748" y="4151767"/>
                <a:ext cx="1851025" cy="18430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3"/>
              <p:cNvSpPr>
                <a:spLocks noChangeShapeType="1"/>
              </p:cNvSpPr>
              <p:nvPr/>
            </p:nvSpPr>
            <p:spPr bwMode="auto">
              <a:xfrm>
                <a:off x="6056748" y="4612142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65187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5372535" y="5397954"/>
                <a:ext cx="3413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2" name="AutoShape 78"/>
              <p:cNvSpPr>
                <a:spLocks/>
              </p:cNvSpPr>
              <p:nvPr/>
            </p:nvSpPr>
            <p:spPr bwMode="auto">
              <a:xfrm>
                <a:off x="5664635" y="5116967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9"/>
              <p:cNvSpPr>
                <a:spLocks/>
              </p:cNvSpPr>
              <p:nvPr/>
            </p:nvSpPr>
            <p:spPr bwMode="auto">
              <a:xfrm rot="5400000" flipV="1">
                <a:off x="7383898" y="3337379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698226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74458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5585260" y="4245429"/>
                <a:ext cx="501650" cy="1906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7" name="Text Box 83"/>
              <p:cNvSpPr txBox="1">
                <a:spLocks noChangeArrowheads="1"/>
              </p:cNvSpPr>
              <p:nvPr/>
            </p:nvSpPr>
            <p:spPr bwMode="auto">
              <a:xfrm>
                <a:off x="6132948" y="3858079"/>
                <a:ext cx="18907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00       01      11       10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8" name="AutoShape 84"/>
              <p:cNvSpPr>
                <a:spLocks/>
              </p:cNvSpPr>
              <p:nvPr/>
            </p:nvSpPr>
            <p:spPr bwMode="auto">
              <a:xfrm rot="16200000">
                <a:off x="6901298" y="5658304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85"/>
              <p:cNvSpPr txBox="1">
                <a:spLocks noChangeArrowheads="1"/>
              </p:cNvSpPr>
              <p:nvPr/>
            </p:nvSpPr>
            <p:spPr bwMode="auto">
              <a:xfrm>
                <a:off x="6809223" y="6140904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H="1" flipV="1">
                <a:off x="5736073" y="3773942"/>
                <a:ext cx="307975" cy="368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5509060" y="3902529"/>
                <a:ext cx="48260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2" name="Text Box 88"/>
              <p:cNvSpPr txBox="1">
                <a:spLocks noChangeArrowheads="1"/>
              </p:cNvSpPr>
              <p:nvPr/>
            </p:nvSpPr>
            <p:spPr bwMode="auto">
              <a:xfrm>
                <a:off x="5778935" y="3662817"/>
                <a:ext cx="4000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3" name="Line 89"/>
              <p:cNvSpPr>
                <a:spLocks noChangeShapeType="1"/>
              </p:cNvSpPr>
              <p:nvPr/>
            </p:nvSpPr>
            <p:spPr bwMode="auto">
              <a:xfrm>
                <a:off x="6056748" y="507410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0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4"/>
              <p:cNvSpPr>
                <a:spLocks noChangeShapeType="1"/>
              </p:cNvSpPr>
              <p:nvPr/>
            </p:nvSpPr>
            <p:spPr bwMode="auto">
              <a:xfrm>
                <a:off x="6056748" y="599485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97"/>
              <p:cNvSpPr>
                <a:spLocks/>
              </p:cNvSpPr>
              <p:nvPr/>
            </p:nvSpPr>
            <p:spPr bwMode="auto">
              <a:xfrm flipH="1">
                <a:off x="7971273" y="4639129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7996673" y="4932817"/>
                <a:ext cx="33972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103"/>
              <p:cNvSpPr txBox="1">
                <a:spLocks noChangeArrowheads="1"/>
              </p:cNvSpPr>
              <p:nvPr/>
            </p:nvSpPr>
            <p:spPr bwMode="auto">
              <a:xfrm>
                <a:off x="7290235" y="3445329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079368" y="4247244"/>
              <a:ext cx="1828405" cy="1748404"/>
              <a:chOff x="2491450" y="3988464"/>
              <a:chExt cx="2193198" cy="1748404"/>
            </a:xfrm>
          </p:grpSpPr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398846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399095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4136960" y="399127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2" name="Text Box 26"/>
              <p:cNvSpPr txBox="1">
                <a:spLocks noChangeArrowheads="1"/>
              </p:cNvSpPr>
              <p:nvPr/>
            </p:nvSpPr>
            <p:spPr bwMode="auto">
              <a:xfrm>
                <a:off x="3568505" y="3993762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3" name="Text Box 26"/>
              <p:cNvSpPr txBox="1">
                <a:spLocks noChangeArrowheads="1"/>
              </p:cNvSpPr>
              <p:nvPr/>
            </p:nvSpPr>
            <p:spPr bwMode="auto">
              <a:xfrm>
                <a:off x="4127146" y="442449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3558691" y="442698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491490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491738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7" name="Text Box 26"/>
              <p:cNvSpPr txBox="1">
                <a:spLocks noChangeArrowheads="1"/>
              </p:cNvSpPr>
              <p:nvPr/>
            </p:nvSpPr>
            <p:spPr bwMode="auto">
              <a:xfrm>
                <a:off x="3060140" y="5367669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2491685" y="5370155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52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(5/7)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457200" y="1540042"/>
            <a:ext cx="8229600" cy="459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product term that corresponds to a group, </a:t>
            </a:r>
            <a:r>
              <a:rPr lang="en-US" dirty="0" smtClean="0">
                <a:solidFill>
                  <a:srgbClr val="C00000"/>
                </a:solidFill>
              </a:rPr>
              <a:t>w'∙</a:t>
            </a:r>
            <a:r>
              <a:rPr lang="en-US" dirty="0" err="1" smtClean="0">
                <a:solidFill>
                  <a:srgbClr val="C00000"/>
                </a:solidFill>
              </a:rPr>
              <a:t>x∙y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w∙y</a:t>
            </a:r>
            <a:r>
              <a:rPr lang="en-US" dirty="0" smtClean="0"/>
              <a:t>, represents the sum of </a:t>
            </a:r>
            <a:r>
              <a:rPr lang="en-US" dirty="0" err="1" smtClean="0"/>
              <a:t>minterms</a:t>
            </a:r>
            <a:r>
              <a:rPr lang="en-US" dirty="0" smtClean="0"/>
              <a:t> in that group.</a:t>
            </a:r>
          </a:p>
          <a:p>
            <a:pPr marL="273050" indent="-27305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Boolean expression is therefore the sum of product terms (SOP) that represent all groups of the </a:t>
            </a:r>
            <a:r>
              <a:rPr lang="en-US" dirty="0" err="1" smtClean="0"/>
              <a:t>minterms</a:t>
            </a:r>
            <a:r>
              <a:rPr lang="en-US" dirty="0" smtClean="0"/>
              <a:t> of the function: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dirty="0" err="1" smtClean="0"/>
              <a:t>w,x,y,z</a:t>
            </a:r>
            <a:r>
              <a:rPr lang="en-US" sz="2400" dirty="0" smtClean="0"/>
              <a:t>) = group A + group B = </a:t>
            </a:r>
            <a:r>
              <a:rPr lang="en-US" sz="2400" dirty="0" smtClean="0">
                <a:solidFill>
                  <a:srgbClr val="800000"/>
                </a:solidFill>
              </a:rPr>
              <a:t>w'∙</a:t>
            </a:r>
            <a:r>
              <a:rPr lang="en-US" sz="2400" dirty="0" err="1" smtClean="0">
                <a:solidFill>
                  <a:srgbClr val="800000"/>
                </a:solidFill>
              </a:rPr>
              <a:t>x∙y</a:t>
            </a:r>
            <a:r>
              <a:rPr lang="en-US" sz="2400" dirty="0" smtClean="0">
                <a:solidFill>
                  <a:srgbClr val="800000"/>
                </a:solidFill>
              </a:rPr>
              <a:t>' + </a:t>
            </a:r>
            <a:r>
              <a:rPr lang="en-US" sz="2400" dirty="0" err="1" smtClean="0">
                <a:solidFill>
                  <a:srgbClr val="800000"/>
                </a:solidFill>
              </a:rPr>
              <a:t>w∙y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50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</a:t>
            </a:r>
            <a:r>
              <a:rPr lang="en-GB" sz="3600" dirty="0" smtClean="0">
                <a:solidFill>
                  <a:srgbClr val="0000FF"/>
                </a:solidFill>
              </a:rPr>
              <a:t>Function Simplification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6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5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Why simplify?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Simpler expression leads to circuit that uses </a:t>
            </a:r>
            <a:r>
              <a:rPr lang="en-US" dirty="0" smtClean="0">
                <a:solidFill>
                  <a:srgbClr val="0000FF"/>
                </a:solidFill>
              </a:rPr>
              <a:t>fewer logic gates</a:t>
            </a:r>
            <a:r>
              <a:rPr lang="en-US" dirty="0" smtClean="0"/>
              <a:t>.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Thus </a:t>
            </a:r>
            <a:r>
              <a:rPr lang="en-US" dirty="0" smtClean="0">
                <a:solidFill>
                  <a:srgbClr val="0000FF"/>
                </a:solidFill>
              </a:rPr>
              <a:t>cheaper, uses less power, (sometimes) faster</a:t>
            </a:r>
            <a:r>
              <a:rPr lang="en-US" dirty="0" smtClean="0"/>
              <a:t>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Techniques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Algebraic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theorems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Open-ended; requires skills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Karnaugh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 Maps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Easy to use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Limited to no more than 6 variables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Quine-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McCluskey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(non-examinable)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Suitable for automation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Can handle many variables (but 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(6/7)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larger the group </a:t>
            </a:r>
            <a:r>
              <a:rPr lang="en-US" dirty="0" smtClean="0"/>
              <a:t>(the more </a:t>
            </a:r>
            <a:r>
              <a:rPr lang="en-US" dirty="0" err="1" smtClean="0"/>
              <a:t>minterms</a:t>
            </a:r>
            <a:r>
              <a:rPr lang="en-US" dirty="0" smtClean="0"/>
              <a:t> it contains), the </a:t>
            </a:r>
            <a:r>
              <a:rPr lang="en-US" dirty="0" smtClean="0">
                <a:solidFill>
                  <a:srgbClr val="C00000"/>
                </a:solidFill>
              </a:rPr>
              <a:t>fewer is the number of literals </a:t>
            </a:r>
            <a:r>
              <a:rPr lang="en-US" dirty="0" smtClean="0"/>
              <a:t>in the associated product term.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Recall that a group must have size in powers of two.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For a 4-variable K-map with variables w, x, y, z</a:t>
            </a:r>
            <a:br>
              <a:rPr lang="en-US" dirty="0" smtClean="0"/>
            </a:br>
            <a:r>
              <a:rPr lang="en-US" dirty="0" smtClean="0"/>
              <a:t>	1 cell 	= 4 literals. Examples: </a:t>
            </a:r>
            <a:r>
              <a:rPr lang="en-US" dirty="0" err="1" smtClean="0"/>
              <a:t>w∙x∙y∙z</a:t>
            </a:r>
            <a:r>
              <a:rPr lang="en-US" dirty="0" smtClean="0"/>
              <a:t>, w'∙</a:t>
            </a:r>
            <a:r>
              <a:rPr lang="en-US" dirty="0" err="1" smtClean="0"/>
              <a:t>x∙y</a:t>
            </a:r>
            <a:r>
              <a:rPr lang="en-US" dirty="0" smtClean="0"/>
              <a:t>'∙z</a:t>
            </a:r>
            <a:br>
              <a:rPr lang="en-US" dirty="0" smtClean="0"/>
            </a:br>
            <a:r>
              <a:rPr lang="en-US" dirty="0" smtClean="0"/>
              <a:t>	2 cells	= 3 literals. Examples: </a:t>
            </a:r>
            <a:r>
              <a:rPr lang="en-US" dirty="0" err="1" smtClean="0"/>
              <a:t>w∙x∙y</a:t>
            </a:r>
            <a:r>
              <a:rPr lang="en-US" dirty="0" smtClean="0"/>
              <a:t>, </a:t>
            </a:r>
            <a:r>
              <a:rPr lang="en-US" dirty="0" err="1" smtClean="0"/>
              <a:t>w∙y</a:t>
            </a:r>
            <a:r>
              <a:rPr lang="en-US" dirty="0" smtClean="0"/>
              <a:t>'∙z' </a:t>
            </a:r>
            <a:br>
              <a:rPr lang="en-US" dirty="0" smtClean="0"/>
            </a:br>
            <a:r>
              <a:rPr lang="en-US" dirty="0" smtClean="0"/>
              <a:t>	4 cells	= 2 literals. Examples: </a:t>
            </a:r>
            <a:r>
              <a:rPr lang="en-US" dirty="0" err="1" smtClean="0"/>
              <a:t>w∙x</a:t>
            </a:r>
            <a:r>
              <a:rPr lang="en-US" dirty="0" smtClean="0"/>
              <a:t>, </a:t>
            </a:r>
            <a:r>
              <a:rPr lang="en-US" dirty="0" err="1" smtClean="0"/>
              <a:t>x'∙y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8 cells	= 1 literal. Examples: w, y', z </a:t>
            </a:r>
            <a:br>
              <a:rPr lang="en-US" dirty="0" smtClean="0"/>
            </a:br>
            <a:r>
              <a:rPr lang="en-US" dirty="0" smtClean="0"/>
              <a:t>	16 cells	= no literal (i.e. logical constant 1). Example: 1 </a:t>
            </a:r>
          </a:p>
        </p:txBody>
      </p:sp>
    </p:spTree>
    <p:extLst>
      <p:ext uri="{BB962C8B-B14F-4D97-AF65-F5344CB8AC3E}">
        <p14:creationId xmlns:p14="http://schemas.microsoft.com/office/powerpoint/2010/main" val="22336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(7/7)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524000" y="1981200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867025" y="4191000"/>
            <a:ext cx="3840163" cy="1981200"/>
            <a:chOff x="1488" y="2553"/>
            <a:chExt cx="2419" cy="1248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5.3 Converting to </a:t>
            </a:r>
            <a:r>
              <a:rPr lang="en-GB" sz="3600" dirty="0" err="1" smtClean="0">
                <a:solidFill>
                  <a:srgbClr val="0000FF"/>
                </a:solidFill>
              </a:rPr>
              <a:t>Minterms</a:t>
            </a:r>
            <a:r>
              <a:rPr lang="en-GB" sz="3600" dirty="0" smtClean="0">
                <a:solidFill>
                  <a:srgbClr val="0000FF"/>
                </a:solidFill>
              </a:rPr>
              <a:t> Form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K-map of a function can be easily filled in when the function is given in sum-of-</a:t>
            </a:r>
            <a:r>
              <a:rPr lang="en-US" dirty="0" err="1" smtClean="0"/>
              <a:t>minterms</a:t>
            </a:r>
            <a:r>
              <a:rPr lang="en-US" dirty="0" smtClean="0"/>
              <a:t> form.</a:t>
            </a:r>
          </a:p>
          <a:p>
            <a:pPr marL="273050" indent="-2730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What if it is not in sum-of-</a:t>
            </a:r>
            <a:r>
              <a:rPr lang="en-US" dirty="0" err="1" smtClean="0"/>
              <a:t>minterms</a:t>
            </a:r>
            <a:r>
              <a:rPr lang="en-US" dirty="0" smtClean="0"/>
              <a:t> form?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Convert it into sum-of-products (SOP) form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Expand the SOP expression into sum-of-</a:t>
            </a:r>
            <a:r>
              <a:rPr lang="en-US" dirty="0" err="1" smtClean="0"/>
              <a:t>minterms</a:t>
            </a:r>
            <a:r>
              <a:rPr lang="en-US" dirty="0" smtClean="0"/>
              <a:t> expression, or fill in the K-map directly based on the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49077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5.3 Converting to </a:t>
            </a:r>
            <a:r>
              <a:rPr lang="en-GB" sz="3600" dirty="0" err="1" smtClean="0">
                <a:solidFill>
                  <a:srgbClr val="0000FF"/>
                </a:solidFill>
              </a:rPr>
              <a:t>Minterms</a:t>
            </a:r>
            <a:r>
              <a:rPr lang="en-GB" sz="3600" dirty="0" smtClean="0">
                <a:solidFill>
                  <a:srgbClr val="0000FF"/>
                </a:solidFill>
              </a:rPr>
              <a:t> Form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200" dirty="0" smtClean="0"/>
              <a:t>	F(A,B,C,D) =  A.(C+D)'.(B'+D') + C.(B+C'+A'.D)</a:t>
            </a:r>
            <a:br>
              <a:rPr lang="en-US" sz="2200" dirty="0" smtClean="0"/>
            </a:br>
            <a:r>
              <a:rPr lang="en-US" sz="2200" dirty="0" smtClean="0"/>
              <a:t>		   = A.(C'.D').(B'+D') + B.C + C.C' + A'.C.D </a:t>
            </a:r>
            <a:br>
              <a:rPr lang="en-US" sz="2200" dirty="0" smtClean="0"/>
            </a:br>
            <a:r>
              <a:rPr lang="en-US" sz="2200" dirty="0" smtClean="0"/>
              <a:t>		   = A.B'.C'.D' + A.C'.D' + B.C + A'.C.D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91400" y="3604533"/>
            <a:ext cx="406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010400" y="3604533"/>
            <a:ext cx="406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486400" y="2918733"/>
            <a:ext cx="2722563" cy="2559050"/>
            <a:chOff x="3456" y="1872"/>
            <a:chExt cx="1715" cy="1612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892" y="2261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892" y="251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149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514" y="2934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3675" y="2782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5400000" flipV="1">
              <a:off x="4627" y="1816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570" y="1872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405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661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86" y="2311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935" y="2103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 rot="-5400000">
              <a:off x="4360" y="3070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9" y="3335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3714" y="2057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456" y="2107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739" y="1987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892" y="2759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92" y="325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/>
            </p:cNvSpPr>
            <p:nvPr/>
          </p:nvSpPr>
          <p:spPr bwMode="auto">
            <a:xfrm flipH="1">
              <a:off x="4952" y="2524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982" y="2678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</p:grp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72200" y="4366533"/>
            <a:ext cx="4079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6553200" y="4366533"/>
            <a:ext cx="865188" cy="696913"/>
            <a:chOff x="1344" y="2448"/>
            <a:chExt cx="545" cy="439"/>
          </a:xfrm>
        </p:grpSpPr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344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632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344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632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6629400" y="4366533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6172200" y="4366533"/>
            <a:ext cx="762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061200" y="3628346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819400" y="2693233"/>
            <a:ext cx="1166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343400" y="2693233"/>
            <a:ext cx="762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5486400" y="269323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6248400" y="2693233"/>
            <a:ext cx="7620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838994" y="3402563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A.B'.C'.D' + </a:t>
            </a:r>
            <a:r>
              <a:rPr lang="en-US" sz="1700" dirty="0">
                <a:solidFill>
                  <a:srgbClr val="FF0000"/>
                </a:solidFill>
              </a:rPr>
              <a:t>A.C'.D'</a:t>
            </a:r>
            <a:r>
              <a:rPr lang="en-US" sz="1700" dirty="0"/>
              <a:t> + 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A.C'.D'.(B+B') + </a:t>
            </a:r>
            <a:r>
              <a:rPr lang="en-US" sz="1700" dirty="0">
                <a:solidFill>
                  <a:srgbClr val="FF0000"/>
                </a:solidFill>
              </a:rPr>
              <a:t>B.C</a:t>
            </a:r>
            <a:r>
              <a:rPr lang="en-US" sz="1700" dirty="0"/>
              <a:t>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A.B'.C'.D' + B.C.(A+A')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 + A'.B.C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A.B.C.(D+D') + A'.B.C.(D+D') + A'.C.D.(B+B')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A.B.C.D + A.B.C.D' + A'.B.C.D + A'.B.C.D' + A'.</a:t>
            </a:r>
            <a:r>
              <a:rPr lang="en-US" sz="1700" dirty="0" smtClean="0"/>
              <a:t>B'.C.D</a:t>
            </a:r>
            <a:endParaRPr lang="en-US" sz="2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6156" y="3074070"/>
            <a:ext cx="50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Expanding it to sum of </a:t>
            </a:r>
            <a:r>
              <a:rPr lang="en-US" dirty="0" err="1" smtClean="0"/>
              <a:t>minterms</a:t>
            </a:r>
            <a:r>
              <a:rPr lang="en-US" dirty="0" smtClean="0"/>
              <a:t> (unnecessary):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84107" y="3575957"/>
            <a:ext cx="1639093" cy="1496841"/>
            <a:chOff x="6184107" y="3575957"/>
            <a:chExt cx="1639093" cy="1496841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6205537" y="357595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586538" y="35918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20156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59338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99531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741680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7414419" y="436899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184107" y="474118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7406845" y="4756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81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utoUpdateAnimBg="0"/>
      <p:bldP spid="10" grpId="0" autoUpdateAnimBg="0"/>
      <p:bldP spid="35" grpId="0" autoUpdateAnimBg="0"/>
      <p:bldP spid="41" grpId="0" animBg="1"/>
      <p:bldP spid="42" grpId="0" animBg="1" autoUpdateAnimBg="0"/>
      <p:bldP spid="43" grpId="0" animBg="1"/>
      <p:bldP spid="44" grpId="0" animBg="1"/>
      <p:bldP spid="45" grpId="0" animBg="1"/>
      <p:bldP spid="46" grpId="0" animBg="1"/>
      <p:bldP spid="47" grpId="0" animBg="1"/>
      <p:bldP spid="48" grpId="0" autoUpdateAnimBg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5.4 PIs and EPIs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 find the simplest (minimal) SOP expression from a K-map, you need to obtain: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Minimum number of literals per product term;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Minimum number of product terms.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Achieved through K-map using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Symbol" pitchFamily="18" charset="2"/>
              </a:rPr>
              <a:t>Bigger groupings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dirty="0" err="1" smtClean="0">
                <a:sym typeface="Symbol" pitchFamily="18" charset="2"/>
              </a:rPr>
              <a:t>minterms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en-US" dirty="0" smtClean="0">
                <a:solidFill>
                  <a:srgbClr val="0000CC"/>
                </a:solidFill>
                <a:sym typeface="Symbol" pitchFamily="18" charset="2"/>
              </a:rPr>
              <a:t>prime </a:t>
            </a:r>
            <a:r>
              <a:rPr lang="en-US" dirty="0" err="1" smtClean="0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 smtClean="0">
                <a:sym typeface="Symbol" pitchFamily="18" charset="2"/>
              </a:rPr>
              <a:t>) where possible;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Symbol" pitchFamily="18" charset="2"/>
              </a:rPr>
              <a:t>No redundant groupings</a:t>
            </a:r>
            <a:r>
              <a:rPr lang="en-US" dirty="0" smtClean="0">
                <a:sym typeface="Symbol" pitchFamily="18" charset="2"/>
              </a:rPr>
              <a:t> (look for </a:t>
            </a:r>
            <a:r>
              <a:rPr lang="en-US" dirty="0" smtClean="0">
                <a:solidFill>
                  <a:srgbClr val="0000CC"/>
                </a:solidFill>
                <a:sym typeface="Symbol" pitchFamily="18" charset="2"/>
              </a:rPr>
              <a:t>essential prime </a:t>
            </a:r>
            <a:r>
              <a:rPr lang="en-US" dirty="0" err="1" smtClean="0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Implicant</a:t>
            </a:r>
            <a:r>
              <a:rPr lang="en-US" dirty="0" smtClean="0">
                <a:sym typeface="Symbol" pitchFamily="18" charset="2"/>
              </a:rPr>
              <a:t>: a product term that could be used to cover </a:t>
            </a:r>
            <a:r>
              <a:rPr lang="en-US" dirty="0" err="1" smtClean="0">
                <a:sym typeface="Symbol" pitchFamily="18" charset="2"/>
              </a:rPr>
              <a:t>minterms</a:t>
            </a:r>
            <a:r>
              <a:rPr lang="en-US" dirty="0" smtClean="0">
                <a:sym typeface="Symbol" pitchFamily="18" charset="2"/>
              </a:rPr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26573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5.4 PIs and EPIs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22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Prime </a:t>
            </a:r>
            <a:r>
              <a:rPr lang="en-US" dirty="0" err="1" smtClean="0">
                <a:solidFill>
                  <a:srgbClr val="800000"/>
                </a:solidFill>
              </a:rPr>
              <a:t>implicant</a:t>
            </a:r>
            <a:r>
              <a:rPr lang="en-US" dirty="0" smtClean="0"/>
              <a:t> (PI): a product term obtained by combining the </a:t>
            </a:r>
            <a:r>
              <a:rPr lang="en-US" i="1" dirty="0" smtClean="0"/>
              <a:t>maximum possible number of </a:t>
            </a:r>
            <a:r>
              <a:rPr lang="en-US" i="1" dirty="0" err="1" smtClean="0"/>
              <a:t>minterms</a:t>
            </a:r>
            <a:r>
              <a:rPr lang="en-US" dirty="0" smtClean="0"/>
              <a:t> from </a:t>
            </a:r>
            <a:r>
              <a:rPr lang="en-US" i="1" dirty="0" smtClean="0"/>
              <a:t>adjacent</a:t>
            </a:r>
            <a:r>
              <a:rPr lang="en-US" dirty="0" smtClean="0"/>
              <a:t> squares in the map.  (That is, it is the biggest grouping possible.)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Always look for prime </a:t>
            </a:r>
            <a:r>
              <a:rPr lang="en-US" dirty="0" err="1" smtClean="0"/>
              <a:t>implicants</a:t>
            </a:r>
            <a:r>
              <a:rPr lang="en-US" dirty="0" smtClean="0"/>
              <a:t> in a K-map.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09800" y="3886200"/>
            <a:ext cx="5029200" cy="1447800"/>
            <a:chOff x="1632" y="2496"/>
            <a:chExt cx="3168" cy="91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632" y="2496"/>
              <a:ext cx="1378" cy="912"/>
              <a:chOff x="1632" y="2496"/>
              <a:chExt cx="1378" cy="912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102" y="2533"/>
                <a:ext cx="381" cy="39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884" y="2530"/>
                <a:ext cx="161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632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632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075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632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2298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853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075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2298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075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853" y="2699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565" y="2707"/>
                <a:ext cx="445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408" y="2496"/>
              <a:ext cx="1392" cy="912"/>
              <a:chOff x="3408" y="2496"/>
              <a:chExt cx="1392" cy="912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408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408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630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408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074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4074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630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3853" y="2496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074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3853" y="2724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3630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>
                <a:off x="3655" y="2516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utoShape 37"/>
              <p:cNvSpPr>
                <a:spLocks noChangeArrowheads="1"/>
              </p:cNvSpPr>
              <p:nvPr/>
            </p:nvSpPr>
            <p:spPr bwMode="auto">
              <a:xfrm>
                <a:off x="3877" y="2522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4357" y="2686"/>
                <a:ext cx="443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6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5.4 PIs and EPIs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 redundant groups: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86000" y="1981200"/>
            <a:ext cx="5105400" cy="1524000"/>
            <a:chOff x="1536" y="1680"/>
            <a:chExt cx="3216" cy="960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39" y="1680"/>
              <a:ext cx="1413" cy="942"/>
              <a:chOff x="3339" y="1680"/>
              <a:chExt cx="1413" cy="94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339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>
                <a:off x="3339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>
                <a:off x="3339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56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79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339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401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4015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3565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15"/>
              <p:cNvSpPr txBox="1">
                <a:spLocks noChangeArrowheads="1"/>
              </p:cNvSpPr>
              <p:nvPr/>
            </p:nvSpPr>
            <p:spPr bwMode="auto">
              <a:xfrm>
                <a:off x="3790" y="1680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auto">
              <a:xfrm>
                <a:off x="4015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3790" y="1915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565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3590" y="2197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0"/>
              <p:cNvSpPr>
                <a:spLocks noChangeArrowheads="1"/>
              </p:cNvSpPr>
              <p:nvPr/>
            </p:nvSpPr>
            <p:spPr bwMode="auto">
              <a:xfrm>
                <a:off x="3815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4302" y="1876"/>
                <a:ext cx="450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3790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3790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536" y="1680"/>
              <a:ext cx="1399" cy="960"/>
              <a:chOff x="1536" y="1680"/>
              <a:chExt cx="1399" cy="960"/>
            </a:xfrm>
          </p:grpSpPr>
          <p:sp>
            <p:nvSpPr>
              <p:cNvPr id="49" name="AutoShape 25"/>
              <p:cNvSpPr>
                <a:spLocks noChangeArrowheads="1"/>
              </p:cNvSpPr>
              <p:nvPr/>
            </p:nvSpPr>
            <p:spPr bwMode="auto">
              <a:xfrm>
                <a:off x="2032" y="1699"/>
                <a:ext cx="146" cy="941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536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536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176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1986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536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212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33"/>
              <p:cNvSpPr txBox="1">
                <a:spLocks noChangeArrowheads="1"/>
              </p:cNvSpPr>
              <p:nvPr/>
            </p:nvSpPr>
            <p:spPr bwMode="auto">
              <a:xfrm>
                <a:off x="2212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1760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1986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36"/>
              <p:cNvSpPr txBox="1">
                <a:spLocks noChangeArrowheads="1"/>
              </p:cNvSpPr>
              <p:nvPr/>
            </p:nvSpPr>
            <p:spPr bwMode="auto">
              <a:xfrm>
                <a:off x="2212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1986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1760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483" y="1898"/>
                <a:ext cx="452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1986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986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AutoShape 42"/>
              <p:cNvSpPr>
                <a:spLocks noChangeArrowheads="1"/>
              </p:cNvSpPr>
              <p:nvPr/>
            </p:nvSpPr>
            <p:spPr bwMode="auto">
              <a:xfrm>
                <a:off x="1780" y="2194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AutoShape 43"/>
              <p:cNvSpPr>
                <a:spLocks noChangeArrowheads="1"/>
              </p:cNvSpPr>
              <p:nvPr/>
            </p:nvSpPr>
            <p:spPr bwMode="auto">
              <a:xfrm>
                <a:off x="2014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457200" y="4267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Essential prime </a:t>
            </a:r>
            <a:r>
              <a:rPr lang="en-US" sz="2400" dirty="0" err="1">
                <a:solidFill>
                  <a:srgbClr val="800000"/>
                </a:solidFill>
              </a:rPr>
              <a:t>implicant</a:t>
            </a:r>
            <a:r>
              <a:rPr lang="en-US" sz="2400" dirty="0"/>
              <a:t> (EPI): a prime </a:t>
            </a:r>
            <a:r>
              <a:rPr lang="en-US" sz="2400" dirty="0" err="1"/>
              <a:t>implicant</a:t>
            </a:r>
            <a:r>
              <a:rPr lang="en-US" sz="2400" dirty="0"/>
              <a:t> that includes at least one </a:t>
            </a:r>
            <a:r>
              <a:rPr lang="en-US" sz="2400" dirty="0" err="1"/>
              <a:t>minterm</a:t>
            </a:r>
            <a:r>
              <a:rPr lang="en-US" sz="2400" dirty="0"/>
              <a:t> that is not covered by any other prime </a:t>
            </a:r>
            <a:r>
              <a:rPr lang="en-US" sz="2400" dirty="0" err="1"/>
              <a:t>implicant</a:t>
            </a:r>
            <a:r>
              <a:rPr lang="en-US" sz="2400" dirty="0"/>
              <a:t>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7" name="Group 45"/>
          <p:cNvGrpSpPr>
            <a:grpSpLocks/>
          </p:cNvGrpSpPr>
          <p:nvPr/>
        </p:nvGrpSpPr>
        <p:grpSpPr bwMode="auto">
          <a:xfrm>
            <a:off x="2816226" y="2676526"/>
            <a:ext cx="3733800" cy="1387475"/>
            <a:chOff x="1872" y="1872"/>
            <a:chExt cx="2352" cy="874"/>
          </a:xfrm>
        </p:grpSpPr>
        <p:sp>
          <p:nvSpPr>
            <p:cNvPr id="88" name="Line 46"/>
            <p:cNvSpPr>
              <a:spLocks noChangeShapeType="1"/>
            </p:cNvSpPr>
            <p:nvPr/>
          </p:nvSpPr>
          <p:spPr bwMode="auto">
            <a:xfrm flipV="1">
              <a:off x="2304" y="187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2112" y="249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Essential prime </a:t>
              </a:r>
              <a:r>
                <a:rPr lang="en-US" sz="2000" dirty="0" err="1">
                  <a:latin typeface="+mn-lt"/>
                </a:rPr>
                <a:t>implicants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Quick Review Questions #2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DLD page 106, question 5-3.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5-3.	</a:t>
            </a:r>
            <a:r>
              <a:rPr lang="en-GB" dirty="0" smtClean="0"/>
              <a:t>Identify the prime </a:t>
            </a:r>
            <a:r>
              <a:rPr lang="en-GB" dirty="0" err="1" smtClean="0"/>
              <a:t>implicants</a:t>
            </a:r>
            <a:r>
              <a:rPr lang="en-GB" dirty="0" smtClean="0"/>
              <a:t> and essential prime </a:t>
            </a:r>
            <a:r>
              <a:rPr lang="en-GB" dirty="0" err="1" smtClean="0"/>
              <a:t>implicants</a:t>
            </a:r>
            <a:r>
              <a:rPr lang="en-GB" dirty="0" smtClean="0"/>
              <a:t> of the two K-maps below. </a:t>
            </a:r>
            <a:endParaRPr lang="en-US" dirty="0" smtClean="0"/>
          </a:p>
        </p:txBody>
      </p:sp>
      <p:pic>
        <p:nvPicPr>
          <p:cNvPr id="93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62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4343400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209800" y="36576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1600200" y="3657600"/>
            <a:ext cx="1066800" cy="3810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2209800" y="4114800"/>
            <a:ext cx="381000" cy="381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209800" y="3657600"/>
            <a:ext cx="381000" cy="838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3397370" y="3663351"/>
            <a:ext cx="381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600200" y="3657600"/>
            <a:ext cx="2286000" cy="381000"/>
            <a:chOff x="1600200" y="3657600"/>
            <a:chExt cx="2286000" cy="381000"/>
          </a:xfrm>
        </p:grpSpPr>
        <p:sp>
          <p:nvSpPr>
            <p:cNvPr id="160" name="Left Bracket 159"/>
            <p:cNvSpPr/>
            <p:nvPr/>
          </p:nvSpPr>
          <p:spPr>
            <a:xfrm>
              <a:off x="3505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ket 160"/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8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PIs?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743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8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EPIs?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743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324600" y="3429000"/>
            <a:ext cx="304800" cy="1600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4400" y="3124200"/>
            <a:ext cx="2209800" cy="2209800"/>
            <a:chOff x="4724400" y="3124200"/>
            <a:chExt cx="2209800" cy="2209800"/>
          </a:xfrm>
        </p:grpSpPr>
        <p:sp>
          <p:nvSpPr>
            <p:cNvPr id="168" name="Arc 167"/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/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5943600" y="3886200"/>
            <a:ext cx="685800" cy="3048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5105400" y="3505200"/>
            <a:ext cx="685800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5105400" y="4267200"/>
            <a:ext cx="685800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5943600" y="4648200"/>
            <a:ext cx="685800" cy="30480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066581" y="4247071"/>
            <a:ext cx="1614578" cy="851141"/>
            <a:chOff x="5066581" y="4247071"/>
            <a:chExt cx="1614578" cy="851141"/>
          </a:xfrm>
        </p:grpSpPr>
        <p:sp>
          <p:nvSpPr>
            <p:cNvPr id="177" name="Left Bracket 176"/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Left Bracket 177"/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2484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PIs?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153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4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EPIs?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153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 EPIs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26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62" grpId="0"/>
      <p:bldP spid="163" grpId="0"/>
      <p:bldP spid="164" grpId="0"/>
      <p:bldP spid="165" grpId="0"/>
      <p:bldP spid="166" grpId="0" animBg="1"/>
      <p:bldP spid="172" grpId="0" animBg="1"/>
      <p:bldP spid="173" grpId="0" animBg="1"/>
      <p:bldP spid="174" grpId="0" animBg="1"/>
      <p:bldP spid="175" grpId="0" animBg="1"/>
      <p:bldP spid="179" grpId="0"/>
      <p:bldP spid="180" grpId="0"/>
      <p:bldP spid="181" grpId="0"/>
      <p:bldP spid="1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752600"/>
            <a:ext cx="82296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Algorithm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/>
              <a:t>Circle all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 on the K-map.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/>
              <a:t>Identify and select all essential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 for the cover.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/>
              <a:t>Select a minimum subset of the remaining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 to complete the cover, that is, to cover those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not covered by the essential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71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895600" y="4724400"/>
            <a:ext cx="1601788" cy="265113"/>
            <a:chOff x="4032" y="3494"/>
            <a:chExt cx="1009" cy="167"/>
          </a:xfrm>
        </p:grpSpPr>
        <p:sp>
          <p:nvSpPr>
            <p:cNvPr id="14" name="AutoShape 8"/>
            <p:cNvSpPr>
              <a:spLocks/>
            </p:cNvSpPr>
            <p:nvPr/>
          </p:nvSpPr>
          <p:spPr bwMode="auto">
            <a:xfrm flipH="1">
              <a:off x="4867" y="349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>
              <a:off x="4032" y="350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129816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2895520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902504" y="3437583"/>
            <a:ext cx="1627950" cy="157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902504" y="3831723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309492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95520" y="4281714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309492" y="3911058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01229" y="4505123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C</a:t>
            </a:r>
          </a:p>
        </p:txBody>
      </p:sp>
      <p:sp>
        <p:nvSpPr>
          <p:cNvPr id="23" name="AutoShape 17"/>
          <p:cNvSpPr>
            <a:spLocks/>
          </p:cNvSpPr>
          <p:nvPr/>
        </p:nvSpPr>
        <p:spPr bwMode="auto">
          <a:xfrm>
            <a:off x="2557739" y="4264578"/>
            <a:ext cx="97779" cy="745755"/>
          </a:xfrm>
          <a:prstGeom prst="leftBrace">
            <a:avLst>
              <a:gd name="adj1" fmla="val 6358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8"/>
          <p:cNvSpPr>
            <a:spLocks/>
          </p:cNvSpPr>
          <p:nvPr/>
        </p:nvSpPr>
        <p:spPr bwMode="auto">
          <a:xfrm rot="5400000" flipV="1">
            <a:off x="4069522" y="2730393"/>
            <a:ext cx="123129" cy="795562"/>
          </a:xfrm>
          <a:prstGeom prst="leftBrace">
            <a:avLst>
              <a:gd name="adj1" fmla="val 5382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978069" y="2819400"/>
            <a:ext cx="299685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A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3716480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123467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575517" y="3516919"/>
            <a:ext cx="353019" cy="16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00</a:t>
            </a: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   01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10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69807" y="3185613"/>
            <a:ext cx="151683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b="1">
                <a:latin typeface="Times New Roman" pitchFamily="18" charset="0"/>
              </a:rPr>
              <a:t>00      01      11      10</a:t>
            </a:r>
          </a:p>
        </p:txBody>
      </p:sp>
      <p:sp>
        <p:nvSpPr>
          <p:cNvPr id="30" name="AutoShape 24"/>
          <p:cNvSpPr>
            <a:spLocks/>
          </p:cNvSpPr>
          <p:nvPr/>
        </p:nvSpPr>
        <p:spPr bwMode="auto">
          <a:xfrm rot="16200000">
            <a:off x="3645391" y="4720131"/>
            <a:ext cx="123129" cy="794927"/>
          </a:xfrm>
          <a:prstGeom prst="leftBrace">
            <a:avLst>
              <a:gd name="adj1" fmla="val 5378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563462" y="5141712"/>
            <a:ext cx="299685" cy="2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B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619962" y="3113259"/>
            <a:ext cx="271113" cy="31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09800" y="3191960"/>
            <a:ext cx="568259" cy="26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CD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659328" y="3002189"/>
            <a:ext cx="464766" cy="2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AB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902504" y="422713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2902504" y="462190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902504" y="462127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716480" y="430583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718384" y="391613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2902504" y="501604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3306952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" name="AutoShape 37"/>
          <p:cNvSpPr>
            <a:spLocks/>
          </p:cNvSpPr>
          <p:nvPr/>
        </p:nvSpPr>
        <p:spPr bwMode="auto">
          <a:xfrm flipH="1">
            <a:off x="4585058" y="3854571"/>
            <a:ext cx="97779" cy="745120"/>
          </a:xfrm>
          <a:prstGeom prst="leftBrace">
            <a:avLst>
              <a:gd name="adj1" fmla="val 6352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632678" y="4098925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D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4129816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06952" y="4281714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88168"/>
            <a:ext cx="8229600" cy="11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#1: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b="1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 m(2,3,4,5,7,8,10,13,15)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029201" y="3622675"/>
            <a:ext cx="3040063" cy="396875"/>
            <a:chOff x="3168" y="2186"/>
            <a:chExt cx="1915" cy="25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499" y="218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All prime </a:t>
              </a:r>
              <a:r>
                <a:rPr lang="en-GB" sz="2000" dirty="0" err="1"/>
                <a:t>implicants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168" y="2208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42"/>
          <p:cNvSpPr>
            <a:spLocks noChangeArrowheads="1"/>
          </p:cNvSpPr>
          <p:nvPr/>
        </p:nvSpPr>
        <p:spPr bwMode="auto">
          <a:xfrm>
            <a:off x="3352800" y="3886200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3"/>
          <p:cNvSpPr>
            <a:spLocks noChangeArrowheads="1"/>
          </p:cNvSpPr>
          <p:nvPr/>
        </p:nvSpPr>
        <p:spPr bwMode="auto">
          <a:xfrm>
            <a:off x="2971800" y="4267200"/>
            <a:ext cx="274638" cy="6842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44"/>
          <p:cNvSpPr>
            <a:spLocks noChangeArrowheads="1"/>
          </p:cNvSpPr>
          <p:nvPr/>
        </p:nvSpPr>
        <p:spPr bwMode="auto">
          <a:xfrm>
            <a:off x="3395663" y="3513138"/>
            <a:ext cx="274637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45"/>
          <p:cNvSpPr>
            <a:spLocks noChangeArrowheads="1"/>
          </p:cNvSpPr>
          <p:nvPr/>
        </p:nvSpPr>
        <p:spPr bwMode="auto">
          <a:xfrm>
            <a:off x="2987675" y="4321175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46"/>
          <p:cNvGrpSpPr>
            <a:grpSpLocks/>
          </p:cNvGrpSpPr>
          <p:nvPr/>
        </p:nvGrpSpPr>
        <p:grpSpPr bwMode="auto">
          <a:xfrm>
            <a:off x="4191000" y="3505200"/>
            <a:ext cx="249238" cy="1509713"/>
            <a:chOff x="4838" y="2746"/>
            <a:chExt cx="157" cy="951"/>
          </a:xfrm>
        </p:grpSpPr>
        <p:sp>
          <p:nvSpPr>
            <p:cNvPr id="53" name="AutoShape 47"/>
            <p:cNvSpPr>
              <a:spLocks/>
            </p:cNvSpPr>
            <p:nvPr/>
          </p:nvSpPr>
          <p:spPr bwMode="auto">
            <a:xfrm rot="-5400000" flipH="1" flipV="1">
              <a:off x="4830" y="275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48"/>
            <p:cNvSpPr>
              <a:spLocks/>
            </p:cNvSpPr>
            <p:nvPr/>
          </p:nvSpPr>
          <p:spPr bwMode="auto">
            <a:xfrm rot="5400000" flipH="1">
              <a:off x="4830" y="3531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2908853" y="349956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3745568" y="34884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911069" y="385996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4117119" y="38806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4125369" y="424461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3316397" y="4670141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3701480" y="467014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045749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Algebraic Simplification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319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Aims to </a:t>
            </a:r>
            <a:r>
              <a:rPr lang="en-US" dirty="0" err="1" smtClean="0"/>
              <a:t>minimise</a:t>
            </a:r>
            <a:endParaRPr lang="en-US" dirty="0" smtClean="0"/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Number of literals, and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Number of terms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But sometimes conflicting, so let’s aim at reducing the </a:t>
            </a:r>
            <a:r>
              <a:rPr lang="en-US" dirty="0" smtClean="0">
                <a:solidFill>
                  <a:srgbClr val="0000FF"/>
                </a:solidFill>
              </a:rPr>
              <a:t>number of literals </a:t>
            </a:r>
            <a:r>
              <a:rPr lang="en-US" dirty="0" smtClean="0"/>
              <a:t>for the examples in the next few slides.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Challenging – requires good algebraic manipulation skills.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1219200" y="1422617"/>
            <a:ext cx="2103438" cy="1962150"/>
            <a:chOff x="960" y="720"/>
            <a:chExt cx="1325" cy="1236"/>
          </a:xfrm>
        </p:grpSpPr>
        <p:sp>
          <p:nvSpPr>
            <p:cNvPr id="63" name="AutoShape 52"/>
            <p:cNvSpPr>
              <a:spLocks/>
            </p:cNvSpPr>
            <p:nvPr/>
          </p:nvSpPr>
          <p:spPr bwMode="auto">
            <a:xfrm rot="-5400000" flipH="1" flipV="1">
              <a:off x="1880" y="1054"/>
              <a:ext cx="124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utoShape 53"/>
            <p:cNvSpPr>
              <a:spLocks/>
            </p:cNvSpPr>
            <p:nvPr/>
          </p:nvSpPr>
          <p:spPr bwMode="auto">
            <a:xfrm flipH="1">
              <a:off x="1906" y="1583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54"/>
            <p:cNvSpPr>
              <a:spLocks/>
            </p:cNvSpPr>
            <p:nvPr/>
          </p:nvSpPr>
          <p:spPr bwMode="auto">
            <a:xfrm>
              <a:off x="1305" y="1601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1585" y="1801"/>
              <a:ext cx="1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B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302" y="1018"/>
              <a:ext cx="746" cy="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1302" y="1196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1488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1298" y="1398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1488" y="1231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960" y="1479"/>
              <a:ext cx="20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C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3" name="AutoShape 62"/>
            <p:cNvSpPr>
              <a:spLocks/>
            </p:cNvSpPr>
            <p:nvPr/>
          </p:nvSpPr>
          <p:spPr bwMode="auto">
            <a:xfrm>
              <a:off x="1143" y="1391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AutoShape 63"/>
            <p:cNvSpPr>
              <a:spLocks/>
            </p:cNvSpPr>
            <p:nvPr/>
          </p:nvSpPr>
          <p:spPr bwMode="auto">
            <a:xfrm rot="5400000" flipV="1">
              <a:off x="1837" y="696"/>
              <a:ext cx="56" cy="365"/>
            </a:xfrm>
            <a:prstGeom prst="leftBrace">
              <a:avLst>
                <a:gd name="adj1" fmla="val 543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765" y="720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A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1675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>
              <a:off x="1861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67"/>
            <p:cNvSpPr txBox="1">
              <a:spLocks noChangeArrowheads="1"/>
            </p:cNvSpPr>
            <p:nvPr/>
          </p:nvSpPr>
          <p:spPr bwMode="auto">
            <a:xfrm>
              <a:off x="1107" y="1028"/>
              <a:ext cx="233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9" name="Text Box 68"/>
            <p:cNvSpPr txBox="1">
              <a:spLocks noChangeArrowheads="1"/>
            </p:cNvSpPr>
            <p:nvPr/>
          </p:nvSpPr>
          <p:spPr bwMode="auto">
            <a:xfrm>
              <a:off x="1310" y="864"/>
              <a:ext cx="7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000" b="1">
                  <a:latin typeface="Times New Roman" pitchFamily="18" charset="0"/>
                </a:rPr>
                <a:t>00      01     11</a:t>
              </a:r>
              <a:r>
                <a:rPr lang="en-US" sz="1200" b="1">
                  <a:latin typeface="Times New Roman" pitchFamily="18" charset="0"/>
                </a:rPr>
                <a:t>    </a:t>
              </a:r>
              <a:r>
                <a:rPr lang="en-US" sz="10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0" name="AutoShape 69"/>
            <p:cNvSpPr>
              <a:spLocks/>
            </p:cNvSpPr>
            <p:nvPr/>
          </p:nvSpPr>
          <p:spPr bwMode="auto">
            <a:xfrm rot="-5400000">
              <a:off x="1642" y="1593"/>
              <a:ext cx="55" cy="364"/>
            </a:xfrm>
            <a:prstGeom prst="leftBrace">
              <a:avLst>
                <a:gd name="adj1" fmla="val 551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H="1" flipV="1">
              <a:off x="1172" y="872"/>
              <a:ext cx="124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1017" y="875"/>
              <a:ext cx="2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CD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1128" y="788"/>
              <a:ext cx="2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AB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1302" y="1374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76"/>
            <p:cNvSpPr txBox="1">
              <a:spLocks noChangeArrowheads="1"/>
            </p:cNvSpPr>
            <p:nvPr/>
          </p:nvSpPr>
          <p:spPr bwMode="auto">
            <a:xfrm>
              <a:off x="1675" y="140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77"/>
            <p:cNvSpPr txBox="1">
              <a:spLocks noChangeArrowheads="1"/>
            </p:cNvSpPr>
            <p:nvPr/>
          </p:nvSpPr>
          <p:spPr bwMode="auto">
            <a:xfrm>
              <a:off x="1676" y="1234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1302" y="1729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79"/>
            <p:cNvSpPr txBox="1">
              <a:spLocks noChangeArrowheads="1"/>
            </p:cNvSpPr>
            <p:nvPr/>
          </p:nvSpPr>
          <p:spPr bwMode="auto">
            <a:xfrm>
              <a:off x="1487" y="104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1864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81"/>
            <p:cNvSpPr>
              <a:spLocks/>
            </p:cNvSpPr>
            <p:nvPr/>
          </p:nvSpPr>
          <p:spPr bwMode="auto">
            <a:xfrm flipH="1">
              <a:off x="2073" y="1206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82"/>
            <p:cNvSpPr txBox="1">
              <a:spLocks noChangeArrowheads="1"/>
            </p:cNvSpPr>
            <p:nvPr/>
          </p:nvSpPr>
          <p:spPr bwMode="auto">
            <a:xfrm>
              <a:off x="2128" y="1303"/>
              <a:ext cx="15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D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94" name="Text Box 83"/>
            <p:cNvSpPr txBox="1">
              <a:spLocks noChangeArrowheads="1"/>
            </p:cNvSpPr>
            <p:nvPr/>
          </p:nvSpPr>
          <p:spPr bwMode="auto">
            <a:xfrm>
              <a:off x="1298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84"/>
            <p:cNvSpPr txBox="1">
              <a:spLocks noChangeArrowheads="1"/>
            </p:cNvSpPr>
            <p:nvPr/>
          </p:nvSpPr>
          <p:spPr bwMode="auto">
            <a:xfrm>
              <a:off x="1864" y="1049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85"/>
            <p:cNvSpPr txBox="1">
              <a:spLocks noChangeArrowheads="1"/>
            </p:cNvSpPr>
            <p:nvPr/>
          </p:nvSpPr>
          <p:spPr bwMode="auto">
            <a:xfrm>
              <a:off x="1487" y="1398"/>
              <a:ext cx="1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7" name="AutoShape 86"/>
            <p:cNvSpPr>
              <a:spLocks noChangeArrowheads="1"/>
            </p:cNvSpPr>
            <p:nvPr/>
          </p:nvSpPr>
          <p:spPr bwMode="auto">
            <a:xfrm>
              <a:off x="1508" y="1213"/>
              <a:ext cx="335" cy="32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utoShape 87"/>
            <p:cNvSpPr>
              <a:spLocks noChangeArrowheads="1"/>
            </p:cNvSpPr>
            <p:nvPr/>
          </p:nvSpPr>
          <p:spPr bwMode="auto">
            <a:xfrm>
              <a:off x="1330" y="1391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88"/>
            <p:cNvSpPr>
              <a:spLocks noChangeArrowheads="1"/>
            </p:cNvSpPr>
            <p:nvPr/>
          </p:nvSpPr>
          <p:spPr bwMode="auto">
            <a:xfrm>
              <a:off x="1528" y="1045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89"/>
            <p:cNvSpPr>
              <a:spLocks noChangeArrowheads="1"/>
            </p:cNvSpPr>
            <p:nvPr/>
          </p:nvSpPr>
          <p:spPr bwMode="auto">
            <a:xfrm>
              <a:off x="1340" y="1409"/>
              <a:ext cx="315" cy="1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90"/>
            <p:cNvSpPr>
              <a:spLocks/>
            </p:cNvSpPr>
            <p:nvPr/>
          </p:nvSpPr>
          <p:spPr bwMode="auto">
            <a:xfrm rot="5400000" flipH="1">
              <a:off x="1890" y="1583"/>
              <a:ext cx="125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91"/>
          <p:cNvGrpSpPr>
            <a:grpSpLocks/>
          </p:cNvGrpSpPr>
          <p:nvPr/>
        </p:nvGrpSpPr>
        <p:grpSpPr bwMode="auto">
          <a:xfrm>
            <a:off x="3657600" y="1346417"/>
            <a:ext cx="5410200" cy="2514600"/>
            <a:chOff x="2208" y="768"/>
            <a:chExt cx="3408" cy="1584"/>
          </a:xfrm>
        </p:grpSpPr>
        <p:grpSp>
          <p:nvGrpSpPr>
            <p:cNvPr id="103" name="Group 92"/>
            <p:cNvGrpSpPr>
              <a:grpSpLocks/>
            </p:cNvGrpSpPr>
            <p:nvPr/>
          </p:nvGrpSpPr>
          <p:grpSpPr bwMode="auto">
            <a:xfrm>
              <a:off x="2208" y="768"/>
              <a:ext cx="1716" cy="1584"/>
              <a:chOff x="2208" y="768"/>
              <a:chExt cx="1716" cy="1584"/>
            </a:xfrm>
          </p:grpSpPr>
          <p:sp>
            <p:nvSpPr>
              <p:cNvPr id="107" name="AutoShape 93"/>
              <p:cNvSpPr>
                <a:spLocks/>
              </p:cNvSpPr>
              <p:nvPr/>
            </p:nvSpPr>
            <p:spPr bwMode="auto">
              <a:xfrm rot="5400000" flipH="1">
                <a:off x="3440" y="1963"/>
                <a:ext cx="171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utoShape 94"/>
              <p:cNvSpPr>
                <a:spLocks/>
              </p:cNvSpPr>
              <p:nvPr/>
            </p:nvSpPr>
            <p:spPr bwMode="auto">
              <a:xfrm rot="-5400000" flipH="1" flipV="1">
                <a:off x="3440" y="1199"/>
                <a:ext cx="172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9" name="Group 95"/>
              <p:cNvGrpSpPr>
                <a:grpSpLocks/>
              </p:cNvGrpSpPr>
              <p:nvPr/>
            </p:nvGrpSpPr>
            <p:grpSpPr bwMode="auto">
              <a:xfrm>
                <a:off x="2208" y="768"/>
                <a:ext cx="1716" cy="1584"/>
                <a:chOff x="2880" y="2520"/>
                <a:chExt cx="4288" cy="4032"/>
              </a:xfrm>
            </p:grpSpPr>
            <p:sp>
              <p:nvSpPr>
                <p:cNvPr id="112" name="Rectangle 96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97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98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18" name="AutoShape 102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AutoShape 103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21" name="Line 105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06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25" name="AutoShape 109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27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30" name="Line 114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15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16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5" name="Line 119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8" name="AutoShape 122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4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10" name="AutoShape 127"/>
              <p:cNvSpPr>
                <a:spLocks noChangeArrowheads="1"/>
              </p:cNvSpPr>
              <p:nvPr/>
            </p:nvSpPr>
            <p:spPr bwMode="auto">
              <a:xfrm>
                <a:off x="2928" y="1419"/>
                <a:ext cx="461" cy="45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AutoShape 128"/>
              <p:cNvSpPr>
                <a:spLocks noChangeArrowheads="1"/>
              </p:cNvSpPr>
              <p:nvPr/>
            </p:nvSpPr>
            <p:spPr bwMode="auto">
              <a:xfrm>
                <a:off x="2956" y="1188"/>
                <a:ext cx="172" cy="42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3984" y="1152"/>
              <a:ext cx="1632" cy="442"/>
              <a:chOff x="3984" y="1152"/>
              <a:chExt cx="1632" cy="442"/>
            </a:xfrm>
          </p:grpSpPr>
          <p:sp>
            <p:nvSpPr>
              <p:cNvPr id="105" name="Text Box 130"/>
              <p:cNvSpPr txBox="1">
                <a:spLocks noChangeArrowheads="1"/>
              </p:cNvSpPr>
              <p:nvPr/>
            </p:nvSpPr>
            <p:spPr bwMode="auto">
              <a:xfrm>
                <a:off x="4272" y="1152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dirty="0"/>
                  <a:t>Essential prime </a:t>
                </a:r>
                <a:r>
                  <a:rPr lang="en-GB" sz="2000" dirty="0" err="1"/>
                  <a:t>implicants</a:t>
                </a:r>
                <a:endParaRPr lang="en-GB" sz="2400" dirty="0">
                  <a:latin typeface="Times New Roman" pitchFamily="18" charset="0"/>
                </a:endParaRPr>
              </a:p>
            </p:txBody>
          </p:sp>
          <p:sp>
            <p:nvSpPr>
              <p:cNvPr id="106" name="AutoShape 131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oup 132"/>
          <p:cNvGrpSpPr>
            <a:grpSpLocks/>
          </p:cNvGrpSpPr>
          <p:nvPr/>
        </p:nvGrpSpPr>
        <p:grpSpPr bwMode="auto">
          <a:xfrm>
            <a:off x="2209800" y="3708617"/>
            <a:ext cx="5562600" cy="2560638"/>
            <a:chOff x="1296" y="2256"/>
            <a:chExt cx="3504" cy="1613"/>
          </a:xfrm>
        </p:grpSpPr>
        <p:grpSp>
          <p:nvGrpSpPr>
            <p:cNvPr id="144" name="Group 133"/>
            <p:cNvGrpSpPr>
              <a:grpSpLocks/>
            </p:cNvGrpSpPr>
            <p:nvPr/>
          </p:nvGrpSpPr>
          <p:grpSpPr bwMode="auto">
            <a:xfrm>
              <a:off x="1296" y="2256"/>
              <a:ext cx="1715" cy="1613"/>
              <a:chOff x="1296" y="2256"/>
              <a:chExt cx="1715" cy="1613"/>
            </a:xfrm>
          </p:grpSpPr>
          <p:sp>
            <p:nvSpPr>
              <p:cNvPr id="148" name="AutoShape 134"/>
              <p:cNvSpPr>
                <a:spLocks/>
              </p:cNvSpPr>
              <p:nvPr/>
            </p:nvSpPr>
            <p:spPr bwMode="auto">
              <a:xfrm rot="5400000" flipH="1">
                <a:off x="2526" y="3474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135"/>
              <p:cNvSpPr>
                <a:spLocks/>
              </p:cNvSpPr>
              <p:nvPr/>
            </p:nvSpPr>
            <p:spPr bwMode="auto">
              <a:xfrm rot="-5400000" flipH="1" flipV="1">
                <a:off x="2526" y="2696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136"/>
              <p:cNvGrpSpPr>
                <a:grpSpLocks/>
              </p:cNvGrpSpPr>
              <p:nvPr/>
            </p:nvGrpSpPr>
            <p:grpSpPr bwMode="auto">
              <a:xfrm>
                <a:off x="1296" y="2256"/>
                <a:ext cx="1715" cy="1613"/>
                <a:chOff x="2880" y="2520"/>
                <a:chExt cx="4288" cy="4032"/>
              </a:xfrm>
            </p:grpSpPr>
            <p:sp>
              <p:nvSpPr>
                <p:cNvPr id="1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38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Line 139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8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60" name="AutoShape 143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AutoShape 144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63" name="Line 146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47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66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67" name="AutoShape 150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69" name="Line 152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72" name="Line 155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56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57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6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7" name="Line 160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0" name="AutoShape 163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82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3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51" name="AutoShape 168"/>
              <p:cNvSpPr>
                <a:spLocks noChangeArrowheads="1"/>
              </p:cNvSpPr>
              <p:nvPr/>
            </p:nvSpPr>
            <p:spPr bwMode="auto">
              <a:xfrm>
                <a:off x="2016" y="2918"/>
                <a:ext cx="461" cy="461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169"/>
              <p:cNvSpPr>
                <a:spLocks noChangeArrowheads="1"/>
              </p:cNvSpPr>
              <p:nvPr/>
            </p:nvSpPr>
            <p:spPr bwMode="auto">
              <a:xfrm>
                <a:off x="1771" y="3168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utoShape 170"/>
              <p:cNvSpPr>
                <a:spLocks noChangeArrowheads="1"/>
              </p:cNvSpPr>
              <p:nvPr/>
            </p:nvSpPr>
            <p:spPr bwMode="auto">
              <a:xfrm>
                <a:off x="2043" y="2683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171"/>
            <p:cNvGrpSpPr>
              <a:grpSpLocks/>
            </p:cNvGrpSpPr>
            <p:nvPr/>
          </p:nvGrpSpPr>
          <p:grpSpPr bwMode="auto">
            <a:xfrm>
              <a:off x="3186" y="2640"/>
              <a:ext cx="1614" cy="250"/>
              <a:chOff x="3186" y="2640"/>
              <a:chExt cx="1614" cy="250"/>
            </a:xfrm>
          </p:grpSpPr>
          <p:sp>
            <p:nvSpPr>
              <p:cNvPr id="146" name="Text Box 172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13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/>
                  <a:t>Answer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7" name="AutoShape 173"/>
              <p:cNvSpPr>
                <a:spLocks noChangeArrowheads="1"/>
              </p:cNvSpPr>
              <p:nvPr/>
            </p:nvSpPr>
            <p:spPr bwMode="auto">
              <a:xfrm>
                <a:off x="3186" y="2655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457200" y="2049164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PIs</a:t>
            </a:r>
            <a:endParaRPr lang="en-US" dirty="0"/>
          </a:p>
        </p:txBody>
      </p:sp>
      <p:sp>
        <p:nvSpPr>
          <p:cNvPr id="186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195878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grpSp>
        <p:nvGrpSpPr>
          <p:cNvPr id="186" name="Group 127"/>
          <p:cNvGrpSpPr>
            <a:grpSpLocks/>
          </p:cNvGrpSpPr>
          <p:nvPr/>
        </p:nvGrpSpPr>
        <p:grpSpPr bwMode="auto">
          <a:xfrm>
            <a:off x="2895600" y="1828800"/>
            <a:ext cx="2722563" cy="2560638"/>
            <a:chOff x="1728" y="1200"/>
            <a:chExt cx="1715" cy="1613"/>
          </a:xfrm>
        </p:grpSpPr>
        <p:sp>
          <p:nvSpPr>
            <p:cNvPr id="187" name="AutoShape 128"/>
            <p:cNvSpPr>
              <a:spLocks/>
            </p:cNvSpPr>
            <p:nvPr/>
          </p:nvSpPr>
          <p:spPr bwMode="auto">
            <a:xfrm rot="5400000" flipH="1">
              <a:off x="2958" y="2418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AutoShape 129"/>
            <p:cNvSpPr>
              <a:spLocks/>
            </p:cNvSpPr>
            <p:nvPr/>
          </p:nvSpPr>
          <p:spPr bwMode="auto">
            <a:xfrm rot="-5400000" flipH="1" flipV="1">
              <a:off x="2958" y="1640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" name="Group 130"/>
            <p:cNvGrpSpPr>
              <a:grpSpLocks/>
            </p:cNvGrpSpPr>
            <p:nvPr/>
          </p:nvGrpSpPr>
          <p:grpSpPr bwMode="auto">
            <a:xfrm>
              <a:off x="1728" y="1200"/>
              <a:ext cx="1715" cy="1613"/>
              <a:chOff x="2880" y="2520"/>
              <a:chExt cx="4288" cy="4032"/>
            </a:xfrm>
          </p:grpSpPr>
          <p:sp>
            <p:nvSpPr>
              <p:cNvPr id="193" name="Rectangle 131"/>
              <p:cNvSpPr>
                <a:spLocks noChangeArrowheads="1"/>
              </p:cNvSpPr>
              <p:nvPr/>
            </p:nvSpPr>
            <p:spPr bwMode="auto">
              <a:xfrm>
                <a:off x="3971" y="3494"/>
                <a:ext cx="2564" cy="24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32"/>
              <p:cNvSpPr>
                <a:spLocks noChangeShapeType="1"/>
              </p:cNvSpPr>
              <p:nvPr/>
            </p:nvSpPr>
            <p:spPr bwMode="auto">
              <a:xfrm>
                <a:off x="3971" y="4115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33"/>
              <p:cNvSpPr>
                <a:spLocks noChangeShapeType="1"/>
              </p:cNvSpPr>
              <p:nvPr/>
            </p:nvSpPr>
            <p:spPr bwMode="auto">
              <a:xfrm>
                <a:off x="4612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Text Box 134"/>
              <p:cNvSpPr txBox="1">
                <a:spLocks noChangeArrowheads="1"/>
              </p:cNvSpPr>
              <p:nvPr/>
            </p:nvSpPr>
            <p:spPr bwMode="auto">
              <a:xfrm>
                <a:off x="3960" y="4824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7" name="Text Box 135"/>
              <p:cNvSpPr txBox="1">
                <a:spLocks noChangeArrowheads="1"/>
              </p:cNvSpPr>
              <p:nvPr/>
            </p:nvSpPr>
            <p:spPr bwMode="auto">
              <a:xfrm>
                <a:off x="4612" y="4240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8" name="Text Box 136"/>
              <p:cNvSpPr txBox="1">
                <a:spLocks noChangeArrowheads="1"/>
              </p:cNvSpPr>
              <p:nvPr/>
            </p:nvSpPr>
            <p:spPr bwMode="auto">
              <a:xfrm>
                <a:off x="3024" y="517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99" name="AutoShape 137"/>
              <p:cNvSpPr>
                <a:spLocks/>
              </p:cNvSpPr>
              <p:nvPr/>
            </p:nvSpPr>
            <p:spPr bwMode="auto">
              <a:xfrm>
                <a:off x="3428" y="4797"/>
                <a:ext cx="154" cy="1175"/>
              </a:xfrm>
              <a:prstGeom prst="leftBrace">
                <a:avLst>
                  <a:gd name="adj1" fmla="val 6358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/>
              </p:cNvSpPr>
              <p:nvPr/>
            </p:nvSpPr>
            <p:spPr bwMode="auto">
              <a:xfrm rot="5400000" flipV="1">
                <a:off x="5809" y="2380"/>
                <a:ext cx="194" cy="1253"/>
              </a:xfrm>
              <a:prstGeom prst="leftBrace">
                <a:avLst>
                  <a:gd name="adj1" fmla="val 5382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Text Box 139"/>
              <p:cNvSpPr txBox="1">
                <a:spLocks noChangeArrowheads="1"/>
              </p:cNvSpPr>
              <p:nvPr/>
            </p:nvSpPr>
            <p:spPr bwMode="auto">
              <a:xfrm>
                <a:off x="5665" y="2520"/>
                <a:ext cx="472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02" name="Line 140"/>
              <p:cNvSpPr>
                <a:spLocks noChangeShapeType="1"/>
              </p:cNvSpPr>
              <p:nvPr/>
            </p:nvSpPr>
            <p:spPr bwMode="auto">
              <a:xfrm>
                <a:off x="5253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41"/>
              <p:cNvSpPr>
                <a:spLocks noChangeShapeType="1"/>
              </p:cNvSpPr>
              <p:nvPr/>
            </p:nvSpPr>
            <p:spPr bwMode="auto">
              <a:xfrm>
                <a:off x="5894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Text Box 142"/>
              <p:cNvSpPr txBox="1">
                <a:spLocks noChangeArrowheads="1"/>
              </p:cNvSpPr>
              <p:nvPr/>
            </p:nvSpPr>
            <p:spPr bwMode="auto">
              <a:xfrm>
                <a:off x="3456" y="3619"/>
                <a:ext cx="556" cy="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05" name="Text Box 143"/>
              <p:cNvSpPr txBox="1">
                <a:spLocks noChangeArrowheads="1"/>
              </p:cNvSpPr>
              <p:nvPr/>
            </p:nvSpPr>
            <p:spPr bwMode="auto">
              <a:xfrm>
                <a:off x="4077" y="3097"/>
                <a:ext cx="2389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206" name="AutoShape 144"/>
              <p:cNvSpPr>
                <a:spLocks/>
              </p:cNvSpPr>
              <p:nvPr/>
            </p:nvSpPr>
            <p:spPr bwMode="auto">
              <a:xfrm rot="-5400000">
                <a:off x="5141" y="5515"/>
                <a:ext cx="194" cy="1252"/>
              </a:xfrm>
              <a:prstGeom prst="leftBrace">
                <a:avLst>
                  <a:gd name="adj1" fmla="val 5378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Text Box 145"/>
              <p:cNvSpPr txBox="1">
                <a:spLocks noChangeArrowheads="1"/>
              </p:cNvSpPr>
              <p:nvPr/>
            </p:nvSpPr>
            <p:spPr bwMode="auto">
              <a:xfrm>
                <a:off x="5012" y="6179"/>
                <a:ext cx="472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08" name="Line 146"/>
              <p:cNvSpPr>
                <a:spLocks noChangeShapeType="1"/>
              </p:cNvSpPr>
              <p:nvPr/>
            </p:nvSpPr>
            <p:spPr bwMode="auto">
              <a:xfrm flipH="1" flipV="1">
                <a:off x="3526" y="2983"/>
                <a:ext cx="427" cy="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Text Box 147"/>
              <p:cNvSpPr txBox="1">
                <a:spLocks noChangeArrowheads="1"/>
              </p:cNvSpPr>
              <p:nvPr/>
            </p:nvSpPr>
            <p:spPr bwMode="auto">
              <a:xfrm>
                <a:off x="2880" y="3107"/>
                <a:ext cx="895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10" name="Text Box 148"/>
              <p:cNvSpPr txBox="1">
                <a:spLocks noChangeArrowheads="1"/>
              </p:cNvSpPr>
              <p:nvPr/>
            </p:nvSpPr>
            <p:spPr bwMode="auto">
              <a:xfrm>
                <a:off x="3588" y="2808"/>
                <a:ext cx="732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11" name="Line 149"/>
              <p:cNvSpPr>
                <a:spLocks noChangeShapeType="1"/>
              </p:cNvSpPr>
              <p:nvPr/>
            </p:nvSpPr>
            <p:spPr bwMode="auto">
              <a:xfrm>
                <a:off x="3971" y="4738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50"/>
              <p:cNvSpPr>
                <a:spLocks noChangeShapeType="1"/>
              </p:cNvSpPr>
              <p:nvPr/>
            </p:nvSpPr>
            <p:spPr bwMode="auto">
              <a:xfrm>
                <a:off x="3971" y="5360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51"/>
              <p:cNvSpPr>
                <a:spLocks noChangeShapeType="1"/>
              </p:cNvSpPr>
              <p:nvPr/>
            </p:nvSpPr>
            <p:spPr bwMode="auto">
              <a:xfrm>
                <a:off x="3971" y="5359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52"/>
              <p:cNvSpPr txBox="1">
                <a:spLocks noChangeArrowheads="1"/>
              </p:cNvSpPr>
              <p:nvPr/>
            </p:nvSpPr>
            <p:spPr bwMode="auto">
              <a:xfrm>
                <a:off x="5253" y="486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5" name="Text Box 153"/>
              <p:cNvSpPr txBox="1">
                <a:spLocks noChangeArrowheads="1"/>
              </p:cNvSpPr>
              <p:nvPr/>
            </p:nvSpPr>
            <p:spPr bwMode="auto">
              <a:xfrm>
                <a:off x="5256" y="42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6" name="Line 154"/>
              <p:cNvSpPr>
                <a:spLocks noChangeShapeType="1"/>
              </p:cNvSpPr>
              <p:nvPr/>
            </p:nvSpPr>
            <p:spPr bwMode="auto">
              <a:xfrm>
                <a:off x="3971" y="5981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Text Box 155"/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8" name="Text Box 156"/>
              <p:cNvSpPr txBox="1">
                <a:spLocks noChangeArrowheads="1"/>
              </p:cNvSpPr>
              <p:nvPr/>
            </p:nvSpPr>
            <p:spPr bwMode="auto">
              <a:xfrm>
                <a:off x="5904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9" name="AutoShape 157"/>
              <p:cNvSpPr>
                <a:spLocks/>
              </p:cNvSpPr>
              <p:nvPr/>
            </p:nvSpPr>
            <p:spPr bwMode="auto">
              <a:xfrm flipH="1">
                <a:off x="6621" y="4151"/>
                <a:ext cx="154" cy="1174"/>
              </a:xfrm>
              <a:prstGeom prst="leftBrace">
                <a:avLst>
                  <a:gd name="adj1" fmla="val 6352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58"/>
              <p:cNvSpPr txBox="1">
                <a:spLocks noChangeArrowheads="1"/>
              </p:cNvSpPr>
              <p:nvPr/>
            </p:nvSpPr>
            <p:spPr bwMode="auto">
              <a:xfrm>
                <a:off x="6696" y="453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21" name="Text Box 159"/>
              <p:cNvSpPr txBox="1">
                <a:spLocks noChangeArrowheads="1"/>
              </p:cNvSpPr>
              <p:nvPr/>
            </p:nvSpPr>
            <p:spPr bwMode="auto">
              <a:xfrm>
                <a:off x="3960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2" name="Text Box 160"/>
              <p:cNvSpPr txBox="1">
                <a:spLocks noChangeArrowheads="1"/>
              </p:cNvSpPr>
              <p:nvPr/>
            </p:nvSpPr>
            <p:spPr bwMode="auto">
              <a:xfrm>
                <a:off x="5904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3" name="Text Box 161"/>
              <p:cNvSpPr txBox="1">
                <a:spLocks noChangeArrowheads="1"/>
              </p:cNvSpPr>
              <p:nvPr/>
            </p:nvSpPr>
            <p:spPr bwMode="auto">
              <a:xfrm>
                <a:off x="4608" y="4824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90" name="AutoShape 162"/>
            <p:cNvSpPr>
              <a:spLocks noChangeArrowheads="1"/>
            </p:cNvSpPr>
            <p:nvPr/>
          </p:nvSpPr>
          <p:spPr bwMode="auto">
            <a:xfrm>
              <a:off x="2448" y="1862"/>
              <a:ext cx="461" cy="46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utoShape 163"/>
            <p:cNvSpPr>
              <a:spLocks noChangeArrowheads="1"/>
            </p:cNvSpPr>
            <p:nvPr/>
          </p:nvSpPr>
          <p:spPr bwMode="auto">
            <a:xfrm>
              <a:off x="2203" y="2112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utoShape 164"/>
            <p:cNvSpPr>
              <a:spLocks noChangeArrowheads="1"/>
            </p:cNvSpPr>
            <p:nvPr/>
          </p:nvSpPr>
          <p:spPr bwMode="auto">
            <a:xfrm>
              <a:off x="2475" y="1627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165"/>
          <p:cNvGrpSpPr>
            <a:grpSpLocks/>
          </p:cNvGrpSpPr>
          <p:nvPr/>
        </p:nvGrpSpPr>
        <p:grpSpPr bwMode="auto">
          <a:xfrm>
            <a:off x="4724400" y="3352800"/>
            <a:ext cx="2057400" cy="701675"/>
            <a:chOff x="2880" y="2160"/>
            <a:chExt cx="1296" cy="442"/>
          </a:xfrm>
        </p:grpSpPr>
        <p:sp>
          <p:nvSpPr>
            <p:cNvPr id="225" name="Line 166"/>
            <p:cNvSpPr>
              <a:spLocks noChangeShapeType="1"/>
            </p:cNvSpPr>
            <p:nvPr/>
          </p:nvSpPr>
          <p:spPr bwMode="auto">
            <a:xfrm flipH="1" flipV="1">
              <a:off x="2880" y="2160"/>
              <a:ext cx="816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Text Box 167"/>
            <p:cNvSpPr txBox="1">
              <a:spLocks noChangeArrowheads="1"/>
            </p:cNvSpPr>
            <p:nvPr/>
          </p:nvSpPr>
          <p:spPr bwMode="auto">
            <a:xfrm>
              <a:off x="3744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B</a:t>
              </a:r>
              <a:r>
                <a:rPr lang="en-GB"/>
                <a:t>∙</a:t>
              </a:r>
              <a:r>
                <a:rPr lang="en-GB" sz="2000"/>
                <a:t>D</a:t>
              </a:r>
            </a:p>
          </p:txBody>
        </p:sp>
      </p:grpSp>
      <p:grpSp>
        <p:nvGrpSpPr>
          <p:cNvPr id="227" name="Group 178"/>
          <p:cNvGrpSpPr>
            <a:grpSpLocks/>
          </p:cNvGrpSpPr>
          <p:nvPr/>
        </p:nvGrpSpPr>
        <p:grpSpPr bwMode="auto">
          <a:xfrm>
            <a:off x="5181600" y="2438400"/>
            <a:ext cx="1905000" cy="396875"/>
            <a:chOff x="3264" y="1536"/>
            <a:chExt cx="1200" cy="250"/>
          </a:xfrm>
        </p:grpSpPr>
        <p:sp>
          <p:nvSpPr>
            <p:cNvPr id="228" name="Line 169"/>
            <p:cNvSpPr>
              <a:spLocks noChangeShapeType="1"/>
            </p:cNvSpPr>
            <p:nvPr/>
          </p:nvSpPr>
          <p:spPr bwMode="auto">
            <a:xfrm flipH="1">
              <a:off x="3264" y="1632"/>
              <a:ext cx="4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170"/>
            <p:cNvSpPr txBox="1">
              <a:spLocks noChangeArrowheads="1"/>
            </p:cNvSpPr>
            <p:nvPr/>
          </p:nvSpPr>
          <p:spPr bwMode="auto">
            <a:xfrm>
              <a:off x="3792" y="153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D'</a:t>
              </a:r>
            </a:p>
          </p:txBody>
        </p:sp>
      </p:grpSp>
      <p:grpSp>
        <p:nvGrpSpPr>
          <p:cNvPr id="230" name="Group 179"/>
          <p:cNvGrpSpPr>
            <a:grpSpLocks/>
          </p:cNvGrpSpPr>
          <p:nvPr/>
        </p:nvGrpSpPr>
        <p:grpSpPr bwMode="auto">
          <a:xfrm>
            <a:off x="1752600" y="2286000"/>
            <a:ext cx="2286000" cy="396875"/>
            <a:chOff x="1104" y="1440"/>
            <a:chExt cx="1440" cy="250"/>
          </a:xfrm>
        </p:grpSpPr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1776" y="1536"/>
              <a:ext cx="768" cy="9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173"/>
            <p:cNvSpPr txBox="1">
              <a:spLocks noChangeArrowheads="1"/>
            </p:cNvSpPr>
            <p:nvPr/>
          </p:nvSpPr>
          <p:spPr bwMode="auto">
            <a:xfrm>
              <a:off x="1104" y="144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A'∙B</a:t>
              </a:r>
              <a:r>
                <a:rPr lang="en-GB"/>
                <a:t>∙</a:t>
              </a:r>
              <a:r>
                <a:rPr lang="en-GB" sz="2000"/>
                <a:t>C'</a:t>
              </a:r>
            </a:p>
          </p:txBody>
        </p:sp>
      </p:grpSp>
      <p:grpSp>
        <p:nvGrpSpPr>
          <p:cNvPr id="233" name="Group 180"/>
          <p:cNvGrpSpPr>
            <a:grpSpLocks/>
          </p:cNvGrpSpPr>
          <p:nvPr/>
        </p:nvGrpSpPr>
        <p:grpSpPr bwMode="auto">
          <a:xfrm>
            <a:off x="2133600" y="3962400"/>
            <a:ext cx="1524000" cy="854075"/>
            <a:chOff x="1344" y="2496"/>
            <a:chExt cx="960" cy="538"/>
          </a:xfrm>
        </p:grpSpPr>
        <p:sp>
          <p:nvSpPr>
            <p:cNvPr id="234" name="Line 175"/>
            <p:cNvSpPr>
              <a:spLocks noChangeShapeType="1"/>
            </p:cNvSpPr>
            <p:nvPr/>
          </p:nvSpPr>
          <p:spPr bwMode="auto">
            <a:xfrm flipV="1">
              <a:off x="1968" y="2496"/>
              <a:ext cx="336" cy="33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176"/>
            <p:cNvSpPr txBox="1">
              <a:spLocks noChangeArrowheads="1"/>
            </p:cNvSpPr>
            <p:nvPr/>
          </p:nvSpPr>
          <p:spPr bwMode="auto">
            <a:xfrm>
              <a:off x="1344" y="2784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C</a:t>
              </a:r>
            </a:p>
          </p:txBody>
        </p:sp>
      </p:grpSp>
      <p:sp>
        <p:nvSpPr>
          <p:cNvPr id="236" name="Text Box 177"/>
          <p:cNvSpPr txBox="1">
            <a:spLocks noChangeArrowheads="1"/>
          </p:cNvSpPr>
          <p:nvPr/>
        </p:nvSpPr>
        <p:spPr bwMode="auto">
          <a:xfrm>
            <a:off x="1066800" y="5029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="1">
                <a:solidFill>
                  <a:srgbClr val="800000"/>
                </a:solidFill>
              </a:rPr>
              <a:t>F(A,B,C,D) = B∙D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C' + A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D'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</a:t>
            </a:r>
          </a:p>
        </p:txBody>
      </p:sp>
      <p:sp>
        <p:nvSpPr>
          <p:cNvPr id="237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11022" y="2484437"/>
            <a:ext cx="1599289" cy="1531488"/>
            <a:chOff x="3611022" y="2484437"/>
            <a:chExt cx="1599289" cy="1531488"/>
          </a:xfrm>
        </p:grpSpPr>
        <p:sp>
          <p:nvSpPr>
            <p:cNvPr id="58" name="Text Box 160"/>
            <p:cNvSpPr txBox="1">
              <a:spLocks noChangeArrowheads="1"/>
            </p:cNvSpPr>
            <p:nvPr/>
          </p:nvSpPr>
          <p:spPr bwMode="auto">
            <a:xfrm>
              <a:off x="3611022" y="2485474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9" name="Text Box 160"/>
            <p:cNvSpPr txBox="1">
              <a:spLocks noChangeArrowheads="1"/>
            </p:cNvSpPr>
            <p:nvPr/>
          </p:nvSpPr>
          <p:spPr bwMode="auto">
            <a:xfrm>
              <a:off x="4408330" y="248443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0" name="Text Box 160"/>
            <p:cNvSpPr txBox="1">
              <a:spLocks noChangeArrowheads="1"/>
            </p:cNvSpPr>
            <p:nvPr/>
          </p:nvSpPr>
          <p:spPr bwMode="auto">
            <a:xfrm>
              <a:off x="3618539" y="287656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90219" y="2877840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4803323" y="329321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3" name="Text Box 160"/>
            <p:cNvSpPr txBox="1">
              <a:spLocks noChangeArrowheads="1"/>
            </p:cNvSpPr>
            <p:nvPr/>
          </p:nvSpPr>
          <p:spPr bwMode="auto">
            <a:xfrm>
              <a:off x="4000501" y="369965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4" name="Text Box 160"/>
            <p:cNvSpPr txBox="1">
              <a:spLocks noChangeArrowheads="1"/>
            </p:cNvSpPr>
            <p:nvPr/>
          </p:nvSpPr>
          <p:spPr bwMode="auto">
            <a:xfrm>
              <a:off x="4387053" y="3697109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20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Quick Review Questions #3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DLD pages 106-107, questions 5-4 to 5-7.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5-4.	</a:t>
            </a:r>
            <a:r>
              <a:rPr lang="en-GB" dirty="0" smtClean="0"/>
              <a:t>Find the minimal SOP expression for G(A,B,C,D).</a:t>
            </a:r>
            <a:endParaRPr lang="en-US" dirty="0" smtClean="0"/>
          </a:p>
        </p:txBody>
      </p:sp>
      <p:pic>
        <p:nvPicPr>
          <p:cNvPr id="189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0" name="Group 65"/>
          <p:cNvGrpSpPr>
            <a:grpSpLocks/>
          </p:cNvGrpSpPr>
          <p:nvPr/>
        </p:nvGrpSpPr>
        <p:grpSpPr bwMode="auto">
          <a:xfrm>
            <a:off x="3048000" y="2590800"/>
            <a:ext cx="2722563" cy="2559050"/>
            <a:chOff x="1968" y="1536"/>
            <a:chExt cx="1715" cy="1612"/>
          </a:xfrm>
        </p:grpSpPr>
        <p:sp>
          <p:nvSpPr>
            <p:cNvPr id="191" name="Text Box 66"/>
            <p:cNvSpPr txBox="1">
              <a:spLocks noChangeArrowheads="1"/>
            </p:cNvSpPr>
            <p:nvPr/>
          </p:nvSpPr>
          <p:spPr bwMode="auto">
            <a:xfrm>
              <a:off x="2663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404" y="1925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68"/>
            <p:cNvSpPr>
              <a:spLocks noChangeShapeType="1"/>
            </p:cNvSpPr>
            <p:nvPr/>
          </p:nvSpPr>
          <p:spPr bwMode="auto">
            <a:xfrm>
              <a:off x="2404" y="2174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2661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70"/>
            <p:cNvSpPr txBox="1">
              <a:spLocks noChangeArrowheads="1"/>
            </p:cNvSpPr>
            <p:nvPr/>
          </p:nvSpPr>
          <p:spPr bwMode="auto">
            <a:xfrm>
              <a:off x="2026" y="2598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96" name="AutoShape 71"/>
            <p:cNvSpPr>
              <a:spLocks/>
            </p:cNvSpPr>
            <p:nvPr/>
          </p:nvSpPr>
          <p:spPr bwMode="auto">
            <a:xfrm>
              <a:off x="2187" y="2446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utoShape 72"/>
            <p:cNvSpPr>
              <a:spLocks/>
            </p:cNvSpPr>
            <p:nvPr/>
          </p:nvSpPr>
          <p:spPr bwMode="auto">
            <a:xfrm rot="5400000" flipV="1">
              <a:off x="3139" y="1480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3082" y="1536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99" name="Line 74"/>
            <p:cNvSpPr>
              <a:spLocks noChangeShapeType="1"/>
            </p:cNvSpPr>
            <p:nvPr/>
          </p:nvSpPr>
          <p:spPr bwMode="auto">
            <a:xfrm>
              <a:off x="2917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75"/>
            <p:cNvSpPr>
              <a:spLocks noChangeShapeType="1"/>
            </p:cNvSpPr>
            <p:nvPr/>
          </p:nvSpPr>
          <p:spPr bwMode="auto">
            <a:xfrm>
              <a:off x="3173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76"/>
            <p:cNvSpPr txBox="1">
              <a:spLocks noChangeArrowheads="1"/>
            </p:cNvSpPr>
            <p:nvPr/>
          </p:nvSpPr>
          <p:spPr bwMode="auto">
            <a:xfrm>
              <a:off x="2198" y="1975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447" y="1767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03" name="AutoShape 78"/>
            <p:cNvSpPr>
              <a:spLocks/>
            </p:cNvSpPr>
            <p:nvPr/>
          </p:nvSpPr>
          <p:spPr bwMode="auto">
            <a:xfrm rot="-5400000">
              <a:off x="2872" y="2734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79"/>
            <p:cNvSpPr txBox="1">
              <a:spLocks noChangeArrowheads="1"/>
            </p:cNvSpPr>
            <p:nvPr/>
          </p:nvSpPr>
          <p:spPr bwMode="auto">
            <a:xfrm>
              <a:off x="2821" y="2999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5" name="Line 80"/>
            <p:cNvSpPr>
              <a:spLocks noChangeShapeType="1"/>
            </p:cNvSpPr>
            <p:nvPr/>
          </p:nvSpPr>
          <p:spPr bwMode="auto">
            <a:xfrm flipH="1" flipV="1">
              <a:off x="2226" y="1721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81"/>
            <p:cNvSpPr txBox="1">
              <a:spLocks noChangeArrowheads="1"/>
            </p:cNvSpPr>
            <p:nvPr/>
          </p:nvSpPr>
          <p:spPr bwMode="auto">
            <a:xfrm>
              <a:off x="1968" y="1771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07" name="Text Box 82"/>
            <p:cNvSpPr txBox="1">
              <a:spLocks noChangeArrowheads="1"/>
            </p:cNvSpPr>
            <p:nvPr/>
          </p:nvSpPr>
          <p:spPr bwMode="auto">
            <a:xfrm>
              <a:off x="2251" y="1651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08" name="Line 83"/>
            <p:cNvSpPr>
              <a:spLocks noChangeShapeType="1"/>
            </p:cNvSpPr>
            <p:nvPr/>
          </p:nvSpPr>
          <p:spPr bwMode="auto">
            <a:xfrm>
              <a:off x="2404" y="242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84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85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86"/>
            <p:cNvSpPr>
              <a:spLocks noChangeShapeType="1"/>
            </p:cNvSpPr>
            <p:nvPr/>
          </p:nvSpPr>
          <p:spPr bwMode="auto">
            <a:xfrm>
              <a:off x="2404" y="292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AutoShape 87"/>
            <p:cNvSpPr>
              <a:spLocks/>
            </p:cNvSpPr>
            <p:nvPr/>
          </p:nvSpPr>
          <p:spPr bwMode="auto">
            <a:xfrm flipH="1">
              <a:off x="3464" y="2188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Text Box 88"/>
            <p:cNvSpPr txBox="1">
              <a:spLocks noChangeArrowheads="1"/>
            </p:cNvSpPr>
            <p:nvPr/>
          </p:nvSpPr>
          <p:spPr bwMode="auto">
            <a:xfrm>
              <a:off x="3494" y="2342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14" name="Text Box 89"/>
            <p:cNvSpPr txBox="1">
              <a:spLocks noChangeArrowheads="1"/>
            </p:cNvSpPr>
            <p:nvPr/>
          </p:nvSpPr>
          <p:spPr bwMode="auto">
            <a:xfrm>
              <a:off x="2407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5" name="Text Box 90"/>
            <p:cNvSpPr txBox="1">
              <a:spLocks noChangeArrowheads="1"/>
            </p:cNvSpPr>
            <p:nvPr/>
          </p:nvSpPr>
          <p:spPr bwMode="auto">
            <a:xfrm>
              <a:off x="2663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6" name="Text Box 91"/>
            <p:cNvSpPr txBox="1">
              <a:spLocks noChangeArrowheads="1"/>
            </p:cNvSpPr>
            <p:nvPr/>
          </p:nvSpPr>
          <p:spPr bwMode="auto">
            <a:xfrm>
              <a:off x="2928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7" name="Text Box 92"/>
            <p:cNvSpPr txBox="1">
              <a:spLocks noChangeArrowheads="1"/>
            </p:cNvSpPr>
            <p:nvPr/>
          </p:nvSpPr>
          <p:spPr bwMode="auto">
            <a:xfrm>
              <a:off x="2928" y="2690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8" name="Text Box 93"/>
            <p:cNvSpPr txBox="1">
              <a:spLocks noChangeArrowheads="1"/>
            </p:cNvSpPr>
            <p:nvPr/>
          </p:nvSpPr>
          <p:spPr bwMode="auto">
            <a:xfrm>
              <a:off x="2663" y="1955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9" name="Text Box 94"/>
            <p:cNvSpPr txBox="1">
              <a:spLocks noChangeArrowheads="1"/>
            </p:cNvSpPr>
            <p:nvPr/>
          </p:nvSpPr>
          <p:spPr bwMode="auto">
            <a:xfrm>
              <a:off x="2928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0" name="Text Box 95"/>
            <p:cNvSpPr txBox="1">
              <a:spLocks noChangeArrowheads="1"/>
            </p:cNvSpPr>
            <p:nvPr/>
          </p:nvSpPr>
          <p:spPr bwMode="auto">
            <a:xfrm>
              <a:off x="3176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85800" y="24040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2" name="AutoShape 162"/>
          <p:cNvSpPr>
            <a:spLocks noChangeArrowheads="1"/>
          </p:cNvSpPr>
          <p:nvPr/>
        </p:nvSpPr>
        <p:spPr bwMode="auto">
          <a:xfrm>
            <a:off x="4167188" y="3622675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" name="AutoShape 163"/>
          <p:cNvSpPr>
            <a:spLocks noChangeArrowheads="1"/>
          </p:cNvSpPr>
          <p:nvPr/>
        </p:nvSpPr>
        <p:spPr bwMode="auto">
          <a:xfrm>
            <a:off x="4610101" y="4052888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" name="AutoShape 164"/>
          <p:cNvSpPr>
            <a:spLocks noChangeArrowheads="1"/>
          </p:cNvSpPr>
          <p:nvPr/>
        </p:nvSpPr>
        <p:spPr bwMode="auto">
          <a:xfrm>
            <a:off x="4209257" y="3269512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" name="AutoShape 163"/>
          <p:cNvSpPr>
            <a:spLocks noChangeArrowheads="1"/>
          </p:cNvSpPr>
          <p:nvPr/>
        </p:nvSpPr>
        <p:spPr bwMode="auto">
          <a:xfrm rot="16200000">
            <a:off x="4841081" y="3441753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" name="AutoShape 163"/>
          <p:cNvSpPr>
            <a:spLocks noChangeArrowheads="1"/>
          </p:cNvSpPr>
          <p:nvPr/>
        </p:nvSpPr>
        <p:spPr bwMode="auto">
          <a:xfrm rot="16200000">
            <a:off x="4015582" y="3874294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85800" y="365807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Essential prime </a:t>
            </a:r>
            <a:r>
              <a:rPr lang="en-US" dirty="0" err="1" smtClean="0"/>
              <a:t>implicants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43327" y="3237309"/>
            <a:ext cx="1623218" cy="1514834"/>
            <a:chOff x="3743327" y="3237309"/>
            <a:chExt cx="1623218" cy="1514834"/>
          </a:xfrm>
        </p:grpSpPr>
        <p:sp>
          <p:nvSpPr>
            <p:cNvPr id="228" name="Text Box 95"/>
            <p:cNvSpPr txBox="1">
              <a:spLocks noChangeArrowheads="1"/>
            </p:cNvSpPr>
            <p:nvPr/>
          </p:nvSpPr>
          <p:spPr bwMode="auto">
            <a:xfrm>
              <a:off x="3747295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29" name="Text Box 95"/>
            <p:cNvSpPr txBox="1">
              <a:spLocks noChangeArrowheads="1"/>
            </p:cNvSpPr>
            <p:nvPr/>
          </p:nvSpPr>
          <p:spPr bwMode="auto">
            <a:xfrm>
              <a:off x="4563270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4958953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1" name="Text Box 95"/>
            <p:cNvSpPr txBox="1">
              <a:spLocks noChangeArrowheads="1"/>
            </p:cNvSpPr>
            <p:nvPr/>
          </p:nvSpPr>
          <p:spPr bwMode="auto">
            <a:xfrm>
              <a:off x="3743327" y="3649663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2" name="Text Box 95"/>
            <p:cNvSpPr txBox="1">
              <a:spLocks noChangeArrowheads="1"/>
            </p:cNvSpPr>
            <p:nvPr/>
          </p:nvSpPr>
          <p:spPr bwMode="auto">
            <a:xfrm>
              <a:off x="4960145" y="4045061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3" name="Text Box 95"/>
            <p:cNvSpPr txBox="1">
              <a:spLocks noChangeArrowheads="1"/>
            </p:cNvSpPr>
            <p:nvPr/>
          </p:nvSpPr>
          <p:spPr bwMode="auto">
            <a:xfrm>
              <a:off x="3754041" y="442991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4" name="Text Box 95"/>
            <p:cNvSpPr txBox="1">
              <a:spLocks noChangeArrowheads="1"/>
            </p:cNvSpPr>
            <p:nvPr/>
          </p:nvSpPr>
          <p:spPr bwMode="auto">
            <a:xfrm>
              <a:off x="4137712" y="4437818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5" name="Text Box 95"/>
            <p:cNvSpPr txBox="1">
              <a:spLocks noChangeArrowheads="1"/>
            </p:cNvSpPr>
            <p:nvPr/>
          </p:nvSpPr>
          <p:spPr bwMode="auto">
            <a:xfrm>
              <a:off x="4949031" y="440939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575" y="2792119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B∙D,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6525" y="2790997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A'∙B∙C',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27071" y="2773363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A∙C'∙D,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8583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A∙B∙</a:t>
            </a:r>
            <a:r>
              <a:rPr lang="en-SG" dirty="0">
                <a:solidFill>
                  <a:srgbClr val="C00000"/>
                </a:solidFill>
              </a:rPr>
              <a:t>C</a:t>
            </a:r>
            <a:r>
              <a:rPr lang="en-SG" dirty="0" smtClean="0">
                <a:solidFill>
                  <a:srgbClr val="C00000"/>
                </a:solidFill>
              </a:rPr>
              <a:t>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7871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A'∙C∙D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7259" y="4291751"/>
            <a:ext cx="21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All</a:t>
            </a:r>
            <a:r>
              <a:rPr lang="en-SG" dirty="0">
                <a:solidFill>
                  <a:srgbClr val="C00000"/>
                </a:solidFill>
              </a:rPr>
              <a:t>, except B∙</a:t>
            </a:r>
            <a:r>
              <a:rPr lang="en-SG" dirty="0" smtClean="0">
                <a:solidFill>
                  <a:srgbClr val="C00000"/>
                </a:solidFill>
              </a:rPr>
              <a:t>D, are essential.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339" y="5264794"/>
            <a:ext cx="623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00FF"/>
                </a:solidFill>
              </a:rPr>
              <a:t>G = A</a:t>
            </a:r>
            <a:r>
              <a:rPr lang="en-SG" sz="2400" dirty="0">
                <a:solidFill>
                  <a:srgbClr val="0000FF"/>
                </a:solidFill>
              </a:rPr>
              <a:t>'∙B∙</a:t>
            </a:r>
            <a:r>
              <a:rPr lang="en-SG" sz="2400" dirty="0" smtClean="0">
                <a:solidFill>
                  <a:srgbClr val="0000FF"/>
                </a:solidFill>
              </a:rPr>
              <a:t>C' + </a:t>
            </a:r>
            <a:r>
              <a:rPr lang="en-SG" sz="2400" dirty="0">
                <a:solidFill>
                  <a:srgbClr val="0000FF"/>
                </a:solidFill>
              </a:rPr>
              <a:t>A∙C'∙</a:t>
            </a:r>
            <a:r>
              <a:rPr lang="en-SG" sz="2400" dirty="0" smtClean="0">
                <a:solidFill>
                  <a:srgbClr val="0000FF"/>
                </a:solidFill>
              </a:rPr>
              <a:t>D + </a:t>
            </a:r>
            <a:r>
              <a:rPr lang="en-SG" sz="2400" dirty="0">
                <a:solidFill>
                  <a:srgbClr val="0000FF"/>
                </a:solidFill>
              </a:rPr>
              <a:t>A∙B∙</a:t>
            </a:r>
            <a:r>
              <a:rPr lang="en-SG" sz="2400" dirty="0" smtClean="0">
                <a:solidFill>
                  <a:srgbClr val="0000FF"/>
                </a:solidFill>
              </a:rPr>
              <a:t>C + </a:t>
            </a:r>
            <a:r>
              <a:rPr lang="en-SG" sz="2400" dirty="0">
                <a:solidFill>
                  <a:srgbClr val="0000FF"/>
                </a:solidFill>
              </a:rPr>
              <a:t>A'∙C∙</a:t>
            </a:r>
            <a:r>
              <a:rPr lang="en-SG" sz="2400" dirty="0" smtClean="0">
                <a:solidFill>
                  <a:srgbClr val="0000FF"/>
                </a:solidFill>
              </a:rPr>
              <a:t>D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90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5.6 Finding Simplified POS Expression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19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Simplified POS expression</a:t>
            </a:r>
            <a:r>
              <a:rPr lang="en-US" dirty="0" smtClean="0"/>
              <a:t> can be obtained by grouping the </a:t>
            </a:r>
            <a:r>
              <a:rPr lang="en-US" dirty="0" err="1" smtClean="0"/>
              <a:t>maxterms</a:t>
            </a:r>
            <a:r>
              <a:rPr lang="en-US" dirty="0" smtClean="0"/>
              <a:t> (i.e. 0s)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Given F =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m(0,1,2,3,5,7,8,9,10,11), we first draw the K-map, then group the </a:t>
            </a:r>
            <a:r>
              <a:rPr lang="en-US" dirty="0" err="1" smtClean="0">
                <a:sym typeface="Symbol" pitchFamily="18" charset="2"/>
              </a:rPr>
              <a:t>maxterms</a:t>
            </a:r>
            <a:r>
              <a:rPr lang="en-US" dirty="0" smtClean="0">
                <a:sym typeface="Symbol" pitchFamily="18" charset="2"/>
              </a:rPr>
              <a:t> together: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3200400" y="3581400"/>
            <a:ext cx="2724150" cy="2514600"/>
            <a:chOff x="3168" y="2256"/>
            <a:chExt cx="1716" cy="1584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6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3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H="1" flipV="1">
              <a:off x="3427" y="2438"/>
              <a:ext cx="1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3168" y="2487"/>
              <a:ext cx="35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451" y="2369"/>
              <a:ext cx="2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119" y="2935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6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AutoShape 36"/>
            <p:cNvSpPr>
              <a:spLocks/>
            </p:cNvSpPr>
            <p:nvPr/>
          </p:nvSpPr>
          <p:spPr bwMode="auto">
            <a:xfrm rot="5400000" flipH="1">
              <a:off x="4018" y="3278"/>
              <a:ext cx="171" cy="432"/>
            </a:xfrm>
            <a:prstGeom prst="rightBracket">
              <a:avLst>
                <a:gd name="adj" fmla="val 210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37"/>
            <p:cNvSpPr>
              <a:spLocks/>
            </p:cNvSpPr>
            <p:nvPr/>
          </p:nvSpPr>
          <p:spPr bwMode="auto">
            <a:xfrm rot="-5400000" flipH="1" flipV="1">
              <a:off x="4018" y="2558"/>
              <a:ext cx="172" cy="432"/>
            </a:xfrm>
            <a:prstGeom prst="rightBracket">
              <a:avLst>
                <a:gd name="adj" fmla="val 2093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12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12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AutoShape 45"/>
            <p:cNvSpPr>
              <a:spLocks noChangeArrowheads="1"/>
            </p:cNvSpPr>
            <p:nvPr/>
          </p:nvSpPr>
          <p:spPr bwMode="auto">
            <a:xfrm>
              <a:off x="4153" y="2716"/>
              <a:ext cx="192" cy="8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5.6 Finding Simplified POS Expression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7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This gives the SOP of </a:t>
            </a:r>
            <a:r>
              <a:rPr lang="en-US" smtClean="0">
                <a:solidFill>
                  <a:srgbClr val="C00000"/>
                </a:solidFill>
              </a:rPr>
              <a:t>F'</a:t>
            </a:r>
            <a:r>
              <a:rPr lang="en-US" smtClean="0"/>
              <a:t> to be</a:t>
            </a:r>
            <a:br>
              <a:rPr lang="en-US" smtClean="0"/>
            </a:br>
            <a:r>
              <a:rPr lang="en-US" smtClean="0"/>
              <a:t>	F' = B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D' + A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B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 smtClean="0"/>
              <a:t>To get POS of </a:t>
            </a:r>
            <a:r>
              <a:rPr lang="en-US" smtClean="0">
                <a:solidFill>
                  <a:srgbClr val="C00000"/>
                </a:solidFill>
              </a:rPr>
              <a:t>F</a:t>
            </a:r>
            <a:r>
              <a:rPr lang="en-US" smtClean="0"/>
              <a:t>, we have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F 	= (BD' + AB)'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= (BD')'  (AB)' 		(DeMorgan)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= </a:t>
            </a:r>
            <a:r>
              <a:rPr lang="en-US" b="1" smtClean="0">
                <a:solidFill>
                  <a:srgbClr val="800000"/>
                </a:solidFill>
                <a:sym typeface="Symbol" pitchFamily="18" charset="2"/>
              </a:rPr>
              <a:t>(B'+D)  (A'+B')</a:t>
            </a:r>
            <a:r>
              <a:rPr lang="en-US" smtClean="0">
                <a:sym typeface="Symbol" pitchFamily="18" charset="2"/>
              </a:rPr>
              <a:t>	(DeMorgan) 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50" name="Group 132"/>
          <p:cNvGrpSpPr>
            <a:grpSpLocks/>
          </p:cNvGrpSpPr>
          <p:nvPr/>
        </p:nvGrpSpPr>
        <p:grpSpPr bwMode="auto">
          <a:xfrm>
            <a:off x="838200" y="1143000"/>
            <a:ext cx="3352800" cy="2438400"/>
            <a:chOff x="528" y="720"/>
            <a:chExt cx="2112" cy="1536"/>
          </a:xfrm>
        </p:grpSpPr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1008" y="720"/>
              <a:ext cx="1632" cy="1536"/>
              <a:chOff x="3264" y="672"/>
              <a:chExt cx="1632" cy="1536"/>
            </a:xfrm>
          </p:grpSpPr>
          <p:sp>
            <p:nvSpPr>
              <p:cNvPr id="53" name="Rectangle 89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1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92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Text Box 93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1" name="Text Box 94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AutoShape 95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96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97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00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09" name="AutoShape 102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3" name="Text Box 106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4" name="Line 107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10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8" name="Text Box 111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9" name="Line 112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3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1" name="Text Box 114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6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4" name="Text Box 117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5" name="Text Box 118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6" name="Text Box 119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7" name="AutoShape 120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121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122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0" name="Text Box 123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AutoShape 129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130"/>
            <p:cNvSpPr txBox="1">
              <a:spLocks noChangeArrowheads="1"/>
            </p:cNvSpPr>
            <p:nvPr/>
          </p:nvSpPr>
          <p:spPr bwMode="auto">
            <a:xfrm>
              <a:off x="528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37" name="Group 133"/>
          <p:cNvGrpSpPr>
            <a:grpSpLocks/>
          </p:cNvGrpSpPr>
          <p:nvPr/>
        </p:nvGrpSpPr>
        <p:grpSpPr bwMode="auto">
          <a:xfrm>
            <a:off x="4648200" y="1143000"/>
            <a:ext cx="3505200" cy="2438400"/>
            <a:chOff x="2928" y="720"/>
            <a:chExt cx="2208" cy="1536"/>
          </a:xfrm>
        </p:grpSpPr>
        <p:grpSp>
          <p:nvGrpSpPr>
            <p:cNvPr id="138" name="Group 46"/>
            <p:cNvGrpSpPr>
              <a:grpSpLocks/>
            </p:cNvGrpSpPr>
            <p:nvPr/>
          </p:nvGrpSpPr>
          <p:grpSpPr bwMode="auto">
            <a:xfrm>
              <a:off x="2928" y="720"/>
              <a:ext cx="1632" cy="1536"/>
              <a:chOff x="3264" y="672"/>
              <a:chExt cx="1632" cy="1536"/>
            </a:xfrm>
          </p:grpSpPr>
          <p:sp>
            <p:nvSpPr>
              <p:cNvPr id="140" name="Rectangle 47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50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4" name="Text Box 51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Text Box 52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6" name="AutoShape 53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utoShape 54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Text Box 55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58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52" name="Text Box 59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53" name="AutoShape 60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61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63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57" name="Text Box 64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58" name="Line 65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67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62" name="Text Box 69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63" name="Line 70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1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5" name="Text Box 72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6" name="AutoShape 73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Text Box 74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8" name="Text Box 75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" name="Text Box 77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78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79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80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4" name="Text Box 81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5" name="Text Box 82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87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4512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F'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27031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</a:t>
            </a:r>
            <a:r>
              <a:rPr lang="en-GB" sz="3600" dirty="0" smtClean="0">
                <a:solidFill>
                  <a:srgbClr val="0000FF"/>
                </a:solidFill>
              </a:rPr>
              <a:t>1/5)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346417"/>
            <a:ext cx="8458200" cy="258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certain problems, some outputs are not specified or are invalid. Hence, these outputs can be either ‘1’ or ‘0’.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They are called </a:t>
            </a:r>
            <a:r>
              <a:rPr lang="en-US" dirty="0" smtClean="0">
                <a:solidFill>
                  <a:srgbClr val="800000"/>
                </a:solidFill>
              </a:rPr>
              <a:t>don’t-care conditions</a:t>
            </a:r>
            <a:r>
              <a:rPr lang="en-US" dirty="0" smtClean="0"/>
              <a:t>, denoted by X (or d).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A circuit takes in a 3-bit value ABC and outputs 2-bit value FG which is the sum of the input bits. It is also known that inputs 000 and 111 never occur.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14400" y="3930316"/>
            <a:ext cx="2819399" cy="2468880"/>
            <a:chOff x="609600" y="3599498"/>
            <a:chExt cx="2819399" cy="2468880"/>
          </a:xfrm>
        </p:grpSpPr>
        <p:graphicFrame>
          <p:nvGraphicFramePr>
            <p:cNvPr id="97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2940424"/>
                </p:ext>
              </p:extLst>
            </p:nvPr>
          </p:nvGraphicFramePr>
          <p:xfrm>
            <a:off x="1905000" y="3599498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609600" y="39624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Assuming all inputs are valid.</a:t>
              </a:r>
              <a:endParaRPr lang="en-US" sz="1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33950" y="3922035"/>
            <a:ext cx="2781299" cy="2468880"/>
            <a:chOff x="4762499" y="3591217"/>
            <a:chExt cx="2781299" cy="2468880"/>
          </a:xfrm>
        </p:grpSpPr>
        <p:graphicFrame>
          <p:nvGraphicFramePr>
            <p:cNvPr id="100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4570838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81" name="TextBox 180"/>
            <p:cNvSpPr txBox="1"/>
            <p:nvPr/>
          </p:nvSpPr>
          <p:spPr>
            <a:xfrm>
              <a:off x="4762499" y="395336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Assuming inputs 000 and 111 are invalid.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540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</a:t>
            </a:r>
            <a:r>
              <a:rPr lang="en-GB" sz="3600" dirty="0" smtClean="0">
                <a:solidFill>
                  <a:srgbClr val="0000FF"/>
                </a:solidFill>
              </a:rPr>
              <a:t>2/5)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2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Don’t-care conditions can be used to help simplify Boolean expression further in K-maps.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They could be chosen to be </a:t>
            </a:r>
            <a:r>
              <a:rPr lang="en-US" u="sng" dirty="0" smtClean="0"/>
              <a:t>either</a:t>
            </a:r>
            <a:r>
              <a:rPr lang="en-US" dirty="0" smtClean="0"/>
              <a:t> ‘1’ or ‘0’, depending on which choice results in a simpler expression.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usually use the notation </a:t>
            </a:r>
            <a:r>
              <a:rPr lang="en-US" b="1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d</a:t>
            </a:r>
            <a:r>
              <a:rPr lang="en-US" dirty="0" smtClean="0"/>
              <a:t> to denote the set of don’t-care </a:t>
            </a:r>
            <a:r>
              <a:rPr lang="en-US" dirty="0" err="1" smtClean="0"/>
              <a:t>minterms</a:t>
            </a:r>
            <a:r>
              <a:rPr lang="en-US" dirty="0" smtClean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7911" y="3771950"/>
            <a:ext cx="2686049" cy="2468880"/>
            <a:chOff x="4857749" y="3591217"/>
            <a:chExt cx="2686049" cy="2468880"/>
          </a:xfrm>
        </p:grpSpPr>
        <p:graphicFrame>
          <p:nvGraphicFramePr>
            <p:cNvPr id="15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8980785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4857749" y="397935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Assuming inputs 000 and 111 are invalid.</a:t>
              </a:r>
              <a:endParaRPr lang="en-US" sz="1400" dirty="0"/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686" y="3898231"/>
            <a:ext cx="4623289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 smtClean="0">
                <a:sym typeface="Symbol" pitchFamily="18" charset="2"/>
              </a:rPr>
              <a:t>Example: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kern="0" dirty="0" smtClean="0">
                <a:sym typeface="Symbol" pitchFamily="18" charset="2"/>
              </a:rPr>
              <a:t>		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 smtClean="0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2000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sz="2000" kern="0" dirty="0" smtClean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G(A,B,C)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m(1, 2, 4)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56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</a:t>
            </a:r>
            <a:r>
              <a:rPr lang="en-GB" sz="3600" dirty="0" smtClean="0">
                <a:solidFill>
                  <a:srgbClr val="0000FF"/>
                </a:solidFill>
              </a:rPr>
              <a:t>3/5)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8229600" cy="47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Comparison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4958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 don’t-cares: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1573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ym typeface="Symbol" pitchFamily="18" charset="2"/>
              </a:rPr>
              <a:t>Without </a:t>
            </a:r>
            <a:r>
              <a:rPr lang="en-US" sz="2000" dirty="0">
                <a:sym typeface="Symbol" pitchFamily="18" charset="2"/>
              </a:rPr>
              <a:t>don’t-cares: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22533" y="2185197"/>
            <a:ext cx="2991338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m(3, 5, 6,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G(A,B,C)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m(1, 2, 4, 7)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8236" y="2185197"/>
            <a:ext cx="3809999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 smtClean="0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G (A,B,C)=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m(1, 2, 4)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95238" y="4753346"/>
            <a:ext cx="2101798" cy="1389660"/>
            <a:chOff x="1042258" y="2922609"/>
            <a:chExt cx="2500956" cy="1557717"/>
          </a:xfrm>
        </p:grpSpPr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3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G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191638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F = A∙C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A∙B + B∙C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9072" y="6102867"/>
            <a:ext cx="4333876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G =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∙B'∙C'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A'∙B'∙C + A∙B∙C +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A'∙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B∙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C'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95238" y="2992307"/>
            <a:ext cx="2101798" cy="1389660"/>
            <a:chOff x="1042258" y="2922609"/>
            <a:chExt cx="2500956" cy="1557717"/>
          </a:xfrm>
        </p:grpSpPr>
        <p:grpSp>
          <p:nvGrpSpPr>
            <p:cNvPr id="47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61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F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96528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31580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223480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5515904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F = A∙C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A∙B + B∙C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631578" y="2992307"/>
            <a:ext cx="2101798" cy="1389660"/>
            <a:chOff x="1042258" y="2922609"/>
            <a:chExt cx="2500956" cy="1557717"/>
          </a:xfrm>
        </p:grpSpPr>
        <p:grpSp>
          <p:nvGrpSpPr>
            <p:cNvPr id="7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8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9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  <a:endParaRPr lang="en-GB" sz="1200" b="1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F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  <a:endParaRPr lang="en-GB" sz="1200" b="1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60162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95214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687114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631578" y="4753346"/>
            <a:ext cx="2101798" cy="1389660"/>
            <a:chOff x="1042258" y="2922609"/>
            <a:chExt cx="2500956" cy="1557717"/>
          </a:xfrm>
        </p:grpSpPr>
        <p:grpSp>
          <p:nvGrpSpPr>
            <p:cNvPr id="98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112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115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G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  <a:endParaRPr lang="en-GB" sz="1200" b="1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6194430" y="5185482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rot="16200000">
            <a:off x="6058985" y="5347623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>
            <a:off x="7376090" y="5172390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ket 121"/>
          <p:cNvSpPr/>
          <p:nvPr/>
        </p:nvSpPr>
        <p:spPr>
          <a:xfrm flipH="1">
            <a:off x="6180507" y="5170247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515904" y="6102867"/>
            <a:ext cx="2739704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G = B'∙C'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A'∙B' + A'∙C' 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21036" y="1856004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01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68" grpId="0" animBg="1"/>
      <p:bldP spid="69" grpId="0" animBg="1"/>
      <p:bldP spid="70" grpId="0" animBg="1"/>
      <p:bldP spid="71" grpId="0"/>
      <p:bldP spid="94" grpId="0" animBg="1"/>
      <p:bldP spid="95" grpId="0" animBg="1"/>
      <p:bldP spid="96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</a:t>
            </a:r>
            <a:r>
              <a:rPr lang="en-GB" sz="3600" dirty="0" smtClean="0">
                <a:solidFill>
                  <a:srgbClr val="0000FF"/>
                </a:solidFill>
              </a:rPr>
              <a:t>(4/5)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6"/>
            <a:ext cx="5841481" cy="984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Suppose you are given the truth table for a function F(</a:t>
            </a:r>
            <a:r>
              <a:rPr lang="en-US" dirty="0" err="1" smtClean="0"/>
              <a:t>K,L,M,N</a:t>
            </a:r>
            <a:r>
              <a:rPr lang="en-US" dirty="0" smtClean="0"/>
              <a:t>) as follows:</a:t>
            </a:r>
            <a:endParaRPr lang="en-US" dirty="0" smtClean="0"/>
          </a:p>
        </p:txBody>
      </p:sp>
      <p:grpSp>
        <p:nvGrpSpPr>
          <p:cNvPr id="14342" name="Group 14341"/>
          <p:cNvGrpSpPr/>
          <p:nvPr/>
        </p:nvGrpSpPr>
        <p:grpSpPr>
          <a:xfrm>
            <a:off x="508259" y="3715086"/>
            <a:ext cx="3329721" cy="2401866"/>
            <a:chOff x="1395046" y="2191086"/>
            <a:chExt cx="3329721" cy="2401866"/>
          </a:xfrm>
        </p:grpSpPr>
        <p:grpSp>
          <p:nvGrpSpPr>
            <p:cNvPr id="146" name="Group 145"/>
            <p:cNvGrpSpPr/>
            <p:nvPr/>
          </p:nvGrpSpPr>
          <p:grpSpPr>
            <a:xfrm>
              <a:off x="3174337" y="2191086"/>
              <a:ext cx="1245263" cy="2038016"/>
              <a:chOff x="1666824" y="2216120"/>
              <a:chExt cx="1245263" cy="2038016"/>
            </a:xfrm>
          </p:grpSpPr>
          <p:sp>
            <p:nvSpPr>
              <p:cNvPr id="147" name="Rectangle 5"/>
              <p:cNvSpPr>
                <a:spLocks noChangeArrowheads="1"/>
              </p:cNvSpPr>
              <p:nvPr/>
            </p:nvSpPr>
            <p:spPr bwMode="auto">
              <a:xfrm>
                <a:off x="1700213" y="2265926"/>
                <a:ext cx="1211874" cy="1988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6"/>
              <p:cNvSpPr txBox="1">
                <a:spLocks noChangeArrowheads="1"/>
              </p:cNvSpPr>
              <p:nvPr/>
            </p:nvSpPr>
            <p:spPr bwMode="auto">
              <a:xfrm>
                <a:off x="1996510" y="2216120"/>
                <a:ext cx="5858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sym typeface="Symbol" panose="05050102010706020507" pitchFamily="18" charset="2"/>
                  </a:rPr>
                  <a:t>?</a:t>
                </a:r>
                <a:endParaRPr lang="en-US" sz="2000" dirty="0"/>
              </a:p>
            </p:txBody>
          </p:sp>
          <p:sp>
            <p:nvSpPr>
              <p:cNvPr id="149" name="Text Box 11"/>
              <p:cNvSpPr txBox="1">
                <a:spLocks noChangeArrowheads="1"/>
              </p:cNvSpPr>
              <p:nvPr/>
            </p:nvSpPr>
            <p:spPr bwMode="auto">
              <a:xfrm>
                <a:off x="1666824" y="2566423"/>
                <a:ext cx="381000" cy="143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K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L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M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N</a:t>
                </a:r>
                <a:endParaRPr lang="en-US" dirty="0"/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2531087" y="3075365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95046" y="2219596"/>
              <a:ext cx="1219567" cy="1082968"/>
              <a:chOff x="1395046" y="2219596"/>
              <a:chExt cx="1219567" cy="108296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28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 smtClean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  <a:endParaRPr lang="en-US" dirty="0"/>
                </a:p>
              </p:txBody>
            </p:sp>
            <p:sp>
              <p:nvSpPr>
                <p:cNvPr id="1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1395046" y="3509984"/>
              <a:ext cx="1219567" cy="1082968"/>
              <a:chOff x="1395046" y="2219596"/>
              <a:chExt cx="1219567" cy="108296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56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 smtClean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  <a:endParaRPr lang="en-US" dirty="0"/>
                </a:p>
              </p:txBody>
            </p:sp>
            <p:sp>
              <p:nvSpPr>
                <p:cNvPr id="1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2614613" y="2737353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14613" y="3077322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1" name="Group 14340"/>
            <p:cNvGrpSpPr/>
            <p:nvPr/>
          </p:nvGrpSpPr>
          <p:grpSpPr>
            <a:xfrm>
              <a:off x="2630182" y="3417291"/>
              <a:ext cx="577544" cy="651495"/>
              <a:chOff x="2630182" y="3417291"/>
              <a:chExt cx="577544" cy="651495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2630182" y="4068786"/>
                <a:ext cx="171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01815" y="3417291"/>
                <a:ext cx="4059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01815" y="3417291"/>
                <a:ext cx="0" cy="6514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39" name="Group 14338"/>
            <p:cNvGrpSpPr/>
            <p:nvPr/>
          </p:nvGrpSpPr>
          <p:grpSpPr>
            <a:xfrm>
              <a:off x="2598859" y="3743038"/>
              <a:ext cx="608867" cy="624672"/>
              <a:chOff x="2598859" y="3743038"/>
              <a:chExt cx="608867" cy="624672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954215" y="3743038"/>
                <a:ext cx="0" cy="6184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98859" y="4367710"/>
                <a:ext cx="355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954215" y="3746414"/>
                <a:ext cx="253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/>
            <p:cNvCxnSpPr/>
            <p:nvPr/>
          </p:nvCxnSpPr>
          <p:spPr>
            <a:xfrm>
              <a:off x="4419600" y="3256969"/>
              <a:ext cx="30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7672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K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L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M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N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F</a:t>
                      </a:r>
                      <a:endParaRPr lang="en-US" sz="140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sp>
        <p:nvSpPr>
          <p:cNvPr id="176" name="Rectangle 3"/>
          <p:cNvSpPr txBox="1">
            <a:spLocks noChangeArrowheads="1"/>
          </p:cNvSpPr>
          <p:nvPr/>
        </p:nvSpPr>
        <p:spPr>
          <a:xfrm>
            <a:off x="418642" y="2272356"/>
            <a:ext cx="520087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You are also told that the inputs K, L, M, N are taken from the outputs of two half adders as shown:</a:t>
            </a:r>
            <a:endParaRPr lang="en-US" dirty="0" smtClean="0"/>
          </a:p>
        </p:txBody>
      </p:sp>
      <p:sp>
        <p:nvSpPr>
          <p:cNvPr id="177" name="Rectangle 3"/>
          <p:cNvSpPr txBox="1">
            <a:spLocks noChangeArrowheads="1"/>
          </p:cNvSpPr>
          <p:nvPr/>
        </p:nvSpPr>
        <p:spPr>
          <a:xfrm>
            <a:off x="3620454" y="3526662"/>
            <a:ext cx="244916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Then you may revise the truth table:</a:t>
            </a:r>
            <a:endParaRPr lang="en-US" dirty="0" smtClean="0"/>
          </a:p>
        </p:txBody>
      </p:sp>
      <p:grpSp>
        <p:nvGrpSpPr>
          <p:cNvPr id="14346" name="Group 14345"/>
          <p:cNvGrpSpPr/>
          <p:nvPr/>
        </p:nvGrpSpPr>
        <p:grpSpPr>
          <a:xfrm>
            <a:off x="8181785" y="2675562"/>
            <a:ext cx="406400" cy="3945304"/>
            <a:chOff x="8181785" y="2675562"/>
            <a:chExt cx="406400" cy="3945304"/>
          </a:xfrm>
        </p:grpSpPr>
        <p:sp>
          <p:nvSpPr>
            <p:cNvPr id="178" name="Text Box 41"/>
            <p:cNvSpPr txBox="1">
              <a:spLocks noChangeArrowheads="1"/>
            </p:cNvSpPr>
            <p:nvPr/>
          </p:nvSpPr>
          <p:spPr bwMode="auto">
            <a:xfrm>
              <a:off x="8181785" y="26755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9" name="Text Box 41"/>
            <p:cNvSpPr txBox="1">
              <a:spLocks noChangeArrowheads="1"/>
            </p:cNvSpPr>
            <p:nvPr/>
          </p:nvSpPr>
          <p:spPr bwMode="auto">
            <a:xfrm>
              <a:off x="8181785" y="3892215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8181785" y="60283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1" name="Text Box 41"/>
            <p:cNvSpPr txBox="1">
              <a:spLocks noChangeArrowheads="1"/>
            </p:cNvSpPr>
            <p:nvPr/>
          </p:nvSpPr>
          <p:spPr bwMode="auto">
            <a:xfrm>
              <a:off x="8181785" y="6309716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3" name="Text Box 41"/>
            <p:cNvSpPr txBox="1">
              <a:spLocks noChangeArrowheads="1"/>
            </p:cNvSpPr>
            <p:nvPr/>
          </p:nvSpPr>
          <p:spPr bwMode="auto">
            <a:xfrm>
              <a:off x="8181785" y="5111463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4" name="Text Box 41"/>
            <p:cNvSpPr txBox="1">
              <a:spLocks noChangeArrowheads="1"/>
            </p:cNvSpPr>
            <p:nvPr/>
          </p:nvSpPr>
          <p:spPr bwMode="auto">
            <a:xfrm>
              <a:off x="8181785" y="5414337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5" name="Text Box 41"/>
            <p:cNvSpPr txBox="1">
              <a:spLocks noChangeArrowheads="1"/>
            </p:cNvSpPr>
            <p:nvPr/>
          </p:nvSpPr>
          <p:spPr bwMode="auto">
            <a:xfrm>
              <a:off x="8181785" y="5721899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54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</a:t>
            </a:r>
            <a:r>
              <a:rPr lang="en-GB" sz="3600" dirty="0" smtClean="0">
                <a:solidFill>
                  <a:srgbClr val="0000FF"/>
                </a:solidFill>
              </a:rPr>
              <a:t>(5/5)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5841481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K-map of </a:t>
            </a:r>
            <a:r>
              <a:rPr lang="en-US" i="1" dirty="0" smtClean="0"/>
              <a:t>F</a:t>
            </a:r>
            <a:r>
              <a:rPr lang="en-US" dirty="0" smtClean="0"/>
              <a:t>:</a:t>
            </a:r>
            <a:endParaRPr lang="en-US" dirty="0" smtClean="0"/>
          </a:p>
        </p:txBody>
      </p: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9078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K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L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M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N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F</a:t>
                      </a:r>
                      <a:endParaRPr lang="en-US" sz="140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2597776" y="1169233"/>
            <a:ext cx="2632075" cy="2514600"/>
            <a:chOff x="3226" y="2256"/>
            <a:chExt cx="1658" cy="158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K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49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M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56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N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4119" y="2917"/>
              <a:ext cx="26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9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L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1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1</a:t>
              </a:r>
              <a:endParaRPr lang="en-US" sz="1400" b="1" dirty="0">
                <a:latin typeface="Tahoma" pitchFamily="34" charset="0"/>
              </a:endParaRPr>
            </a:p>
          </p:txBody>
        </p:sp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4128" y="3407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4137" y="2679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sp>
        <p:nvSpPr>
          <p:cNvPr id="84" name="AutoShape 162"/>
          <p:cNvSpPr>
            <a:spLocks noChangeArrowheads="1"/>
          </p:cNvSpPr>
          <p:nvPr/>
        </p:nvSpPr>
        <p:spPr bwMode="auto">
          <a:xfrm>
            <a:off x="4065411" y="1819131"/>
            <a:ext cx="731838" cy="69410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AutoShape 162"/>
          <p:cNvSpPr>
            <a:spLocks noChangeArrowheads="1"/>
          </p:cNvSpPr>
          <p:nvPr/>
        </p:nvSpPr>
        <p:spPr bwMode="auto">
          <a:xfrm>
            <a:off x="3237539" y="2626544"/>
            <a:ext cx="320066" cy="68122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529767" y="3855211"/>
            <a:ext cx="5449001" cy="114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PIs: </a:t>
            </a:r>
            <a:r>
              <a:rPr lang="en-US" dirty="0" err="1" smtClean="0">
                <a:solidFill>
                  <a:srgbClr val="0000FF"/>
                </a:solidFill>
              </a:rPr>
              <a:t>K'</a:t>
            </a:r>
            <a:r>
              <a:rPr lang="en-US" kern="0" dirty="0" err="1" smtClean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L</a:t>
            </a:r>
            <a:r>
              <a:rPr lang="en-US" kern="0" dirty="0" err="1" smtClean="0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, and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N'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  	(Note: </a:t>
            </a:r>
            <a:r>
              <a:rPr lang="en-US" sz="1800" dirty="0" err="1" smtClean="0">
                <a:sym typeface="Symbol" pitchFamily="18" charset="2"/>
              </a:rPr>
              <a:t>K</a:t>
            </a:r>
            <a:r>
              <a:rPr lang="en-US" sz="1800" kern="0" dirty="0" err="1" smtClean="0">
                <a:sym typeface="Symbol" pitchFamily="18" charset="2"/>
              </a:rPr>
              <a:t>∙</a:t>
            </a:r>
            <a:r>
              <a:rPr lang="en-US" sz="1800" dirty="0" err="1" smtClean="0">
                <a:sym typeface="Symbol" pitchFamily="18" charset="2"/>
              </a:rPr>
              <a:t>L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M</a:t>
            </a:r>
            <a:r>
              <a:rPr lang="en-US" sz="1800" kern="0" dirty="0" err="1" smtClean="0">
                <a:sym typeface="Symbol" pitchFamily="18" charset="2"/>
              </a:rPr>
              <a:t>∙</a:t>
            </a:r>
            <a:r>
              <a:rPr lang="en-US" sz="1800" dirty="0" err="1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u="sng" dirty="0" smtClean="0">
                <a:sym typeface="Symbol" pitchFamily="18" charset="2"/>
              </a:rPr>
              <a:t>not</a:t>
            </a:r>
            <a:r>
              <a:rPr lang="en-US" sz="1800" dirty="0" smtClean="0">
                <a:sym typeface="Symbol" pitchFamily="18" charset="2"/>
              </a:rPr>
              <a:t> considered PIs as they consist of only X’s.)  </a:t>
            </a:r>
            <a:r>
              <a:rPr lang="en-US" sz="1800" dirty="0" smtClean="0"/>
              <a:t> </a:t>
            </a:r>
            <a:endParaRPr lang="en-US" sz="1800" dirty="0" smtClean="0"/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46880" y="4993435"/>
            <a:ext cx="5202818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EPIs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K'</a:t>
            </a:r>
            <a:r>
              <a:rPr lang="en-US" kern="0" dirty="0" err="1" smtClean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N'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562344" y="5563361"/>
            <a:ext cx="5202818" cy="85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Simplified SOP: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dirty="0" smtClean="0"/>
              <a:t>F = </a:t>
            </a:r>
            <a:r>
              <a:rPr lang="en-US" dirty="0" err="1" smtClean="0"/>
              <a:t>K'</a:t>
            </a:r>
            <a:r>
              <a:rPr lang="en-US" kern="0" dirty="0" err="1" smtClean="0">
                <a:sym typeface="Symbol" pitchFamily="18" charset="2"/>
              </a:rPr>
              <a:t>∙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err="1" smtClean="0">
                <a:sym typeface="Symbol" pitchFamily="18" charset="2"/>
              </a:rPr>
              <a:t>K</a:t>
            </a:r>
            <a:r>
              <a:rPr lang="en-US" kern="0" dirty="0" err="1" smtClean="0">
                <a:sym typeface="Symbol" pitchFamily="18" charset="2"/>
              </a:rPr>
              <a:t>∙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'</a:t>
            </a:r>
            <a:r>
              <a:rPr lang="en-US" kern="0" dirty="0" smtClean="0">
                <a:sym typeface="Symbol" pitchFamily="18" charset="2"/>
              </a:rPr>
              <a:t>∙</a:t>
            </a:r>
            <a:r>
              <a:rPr lang="en-US" dirty="0" smtClean="0">
                <a:sym typeface="Symbol" pitchFamily="18" charset="2"/>
              </a:rPr>
              <a:t>N' 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90" name="AutoShape 162"/>
          <p:cNvSpPr>
            <a:spLocks noChangeArrowheads="1"/>
          </p:cNvSpPr>
          <p:nvPr/>
        </p:nvSpPr>
        <p:spPr bwMode="auto">
          <a:xfrm>
            <a:off x="4054307" y="2207458"/>
            <a:ext cx="731838" cy="70802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5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Algebraic Simplification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387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214813" algn="l"/>
              </a:tabLst>
            </a:pPr>
            <a:r>
              <a:rPr lang="en-US" dirty="0" smtClean="0"/>
              <a:t>Example 1: Simplify 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 err="1" smtClean="0">
                <a:solidFill>
                  <a:srgbClr val="800000"/>
                </a:solidFill>
              </a:rPr>
              <a:t>x+y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x+y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')(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x'+z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None/>
              <a:tabLst>
                <a:tab pos="4214813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CC"/>
                </a:solidFill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</a:rPr>
              <a:t>x+y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 smtClean="0">
                <a:sym typeface="Symbol" pitchFamily="18" charset="2"/>
              </a:rPr>
              <a:t>(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xy</a:t>
            </a:r>
            <a:r>
              <a:rPr lang="en-US" dirty="0" smtClean="0">
                <a:sym typeface="Symbol" pitchFamily="18" charset="2"/>
              </a:rPr>
              <a:t>' + </a:t>
            </a:r>
            <a:r>
              <a:rPr lang="en-US" dirty="0" err="1" smtClean="0">
                <a:sym typeface="Symbol" pitchFamily="18" charset="2"/>
              </a:rPr>
              <a:t>xy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yy</a:t>
            </a:r>
            <a:r>
              <a:rPr lang="en-US" dirty="0" smtClean="0">
                <a:sym typeface="Symbol" pitchFamily="18" charset="2"/>
              </a:rPr>
              <a:t>')  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(</a:t>
            </a:r>
            <a:r>
              <a:rPr lang="en-US" dirty="0" err="1" smtClean="0">
                <a:sym typeface="Symbol" pitchFamily="18" charset="2"/>
              </a:rPr>
              <a:t>distributivity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'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 smtClean="0">
                <a:sym typeface="Symbol" pitchFamily="18" charset="2"/>
              </a:rPr>
              <a:t>idempotency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(x + x(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y'+y</a:t>
            </a:r>
            <a:r>
              <a:rPr lang="en-US" dirty="0" smtClean="0">
                <a:sym typeface="Symbol" pitchFamily="18" charset="2"/>
              </a:rPr>
              <a:t>) + </a:t>
            </a:r>
            <a:r>
              <a:rPr lang="en-US" b="1" dirty="0" err="1">
                <a:solidFill>
                  <a:srgbClr val="006600"/>
                </a:solidFill>
                <a:sym typeface="Symbol" pitchFamily="18" charset="2"/>
              </a:rPr>
              <a:t>yy</a:t>
            </a: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'</a:t>
            </a:r>
            <a:r>
              <a:rPr lang="en-US" dirty="0" smtClean="0">
                <a:sym typeface="Symbol" pitchFamily="18" charset="2"/>
              </a:rPr>
              <a:t>)  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(</a:t>
            </a:r>
            <a:r>
              <a:rPr lang="en-US" dirty="0" err="1" smtClean="0">
                <a:sym typeface="Symbol" pitchFamily="18" charset="2"/>
              </a:rPr>
              <a:t>distributivity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</a:t>
            </a:r>
            <a:r>
              <a:rPr lang="en-US" dirty="0" smtClean="0">
                <a:sym typeface="Symbol" pitchFamily="18" charset="2"/>
              </a:rPr>
              <a:t>(1) </a:t>
            </a:r>
            <a:r>
              <a:rPr lang="en-US" dirty="0">
                <a:sym typeface="Symbol" pitchFamily="18" charset="2"/>
              </a:rPr>
              <a:t>+ 0)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</a:t>
            </a:r>
            <a:r>
              <a:rPr lang="en-US" dirty="0" smtClean="0">
                <a:sym typeface="Symbol" pitchFamily="18" charset="2"/>
              </a:rPr>
              <a:t>(complement)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(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x + x</a:t>
            </a:r>
            <a:r>
              <a:rPr lang="en-US" dirty="0" smtClean="0">
                <a:sym typeface="Symbol" pitchFamily="18" charset="2"/>
              </a:rPr>
              <a:t>)  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(identity)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x  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x'+z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	(</a:t>
            </a:r>
            <a:r>
              <a:rPr lang="en-US" dirty="0" err="1" smtClean="0">
                <a:sym typeface="Symbol" pitchFamily="18" charset="2"/>
              </a:rPr>
              <a:t>idempotency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xz</a:t>
            </a:r>
            <a:r>
              <a:rPr lang="en-US" dirty="0" smtClean="0">
                <a:sym typeface="Symbol" pitchFamily="18" charset="2"/>
              </a:rPr>
              <a:t> 	(</a:t>
            </a:r>
            <a:r>
              <a:rPr lang="en-US" dirty="0" err="1" smtClean="0">
                <a:sym typeface="Symbol" pitchFamily="18" charset="2"/>
              </a:rPr>
              <a:t>distributivity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xz</a:t>
            </a:r>
            <a:r>
              <a:rPr lang="en-US" dirty="0" smtClean="0">
                <a:sym typeface="Symbol" pitchFamily="18" charset="2"/>
              </a:rPr>
              <a:t> 	(complement)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dirty="0" err="1" smtClean="0">
                <a:sym typeface="Symbol" pitchFamily="18" charset="2"/>
              </a:rPr>
              <a:t>xz</a:t>
            </a:r>
            <a:r>
              <a:rPr lang="en-US" dirty="0" smtClean="0">
                <a:sym typeface="Symbol" pitchFamily="18" charset="2"/>
              </a:rPr>
              <a:t> 	(identity)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Number of literals reduced from 6 to 2.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88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(1/6)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+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127" name="Group 50"/>
          <p:cNvGrpSpPr>
            <a:grpSpLocks/>
          </p:cNvGrpSpPr>
          <p:nvPr/>
        </p:nvGrpSpPr>
        <p:grpSpPr bwMode="auto">
          <a:xfrm>
            <a:off x="5029200" y="3505200"/>
            <a:ext cx="3168650" cy="400050"/>
            <a:chOff x="3168" y="2208"/>
            <a:chExt cx="1996" cy="252"/>
          </a:xfrm>
        </p:grpSpPr>
        <p:sp>
          <p:nvSpPr>
            <p:cNvPr id="160" name="Text Box 51"/>
            <p:cNvSpPr txBox="1">
              <a:spLocks noChangeArrowheads="1"/>
            </p:cNvSpPr>
            <p:nvPr/>
          </p:nvSpPr>
          <p:spPr bwMode="auto">
            <a:xfrm>
              <a:off x="3504" y="2208"/>
              <a:ext cx="16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</a:t>
              </a:r>
              <a:r>
                <a:rPr lang="en-GB" sz="2000" dirty="0" smtClean="0"/>
                <a:t>1’s and 0’s.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61" name="AutoShape 52"/>
            <p:cNvSpPr>
              <a:spLocks noChangeArrowheads="1"/>
            </p:cNvSpPr>
            <p:nvPr/>
          </p:nvSpPr>
          <p:spPr bwMode="auto">
            <a:xfrm>
              <a:off x="3168" y="2208"/>
              <a:ext cx="240" cy="25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9800" y="2667000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(2/6)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+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01875" y="2426368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 dirty="0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5273675" y="3051007"/>
            <a:ext cx="3048000" cy="396875"/>
            <a:chOff x="3264" y="2064"/>
            <a:chExt cx="1920" cy="250"/>
          </a:xfrm>
        </p:grpSpPr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3600" y="206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Find all PIs: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2" name="AutoShape 43"/>
            <p:cNvSpPr>
              <a:spLocks noChangeArrowheads="1"/>
            </p:cNvSpPr>
            <p:nvPr/>
          </p:nvSpPr>
          <p:spPr bwMode="auto">
            <a:xfrm>
              <a:off x="3264" y="2083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98"/>
          <p:cNvGrpSpPr>
            <a:grpSpLocks/>
          </p:cNvGrpSpPr>
          <p:nvPr/>
        </p:nvGrpSpPr>
        <p:grpSpPr bwMode="auto">
          <a:xfrm>
            <a:off x="3876675" y="3490744"/>
            <a:ext cx="2627312" cy="685800"/>
            <a:chOff x="2473" y="2208"/>
            <a:chExt cx="1655" cy="432"/>
          </a:xfrm>
        </p:grpSpPr>
        <p:grpSp>
          <p:nvGrpSpPr>
            <p:cNvPr id="54" name="Group 93"/>
            <p:cNvGrpSpPr>
              <a:grpSpLocks/>
            </p:cNvGrpSpPr>
            <p:nvPr/>
          </p:nvGrpSpPr>
          <p:grpSpPr bwMode="auto">
            <a:xfrm>
              <a:off x="2473" y="2208"/>
              <a:ext cx="1208" cy="432"/>
              <a:chOff x="2488" y="2208"/>
              <a:chExt cx="1208" cy="432"/>
            </a:xfrm>
          </p:grpSpPr>
          <p:sp>
            <p:nvSpPr>
              <p:cNvPr id="56" name="AutoShape 80"/>
              <p:cNvSpPr>
                <a:spLocks noChangeArrowheads="1"/>
              </p:cNvSpPr>
              <p:nvPr/>
            </p:nvSpPr>
            <p:spPr bwMode="auto">
              <a:xfrm>
                <a:off x="2488" y="220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2"/>
              <p:cNvSpPr>
                <a:spLocks noChangeShapeType="1"/>
              </p:cNvSpPr>
              <p:nvPr/>
            </p:nvSpPr>
            <p:spPr bwMode="auto">
              <a:xfrm flipH="1" flipV="1">
                <a:off x="2880" y="2352"/>
                <a:ext cx="816" cy="96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3696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0000CC"/>
                  </a:solidFill>
                </a:rPr>
                <a:t>A</a:t>
              </a:r>
              <a:r>
                <a:rPr lang="en-GB" sz="2000">
                  <a:solidFill>
                    <a:srgbClr val="0000CC"/>
                  </a:solidFill>
                  <a:sym typeface="Symbol" pitchFamily="18" charset="2"/>
                </a:rPr>
                <a:t>D</a:t>
              </a:r>
              <a:endParaRPr lang="en-GB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3881688" y="3895599"/>
            <a:ext cx="2627312" cy="685800"/>
            <a:chOff x="2473" y="2444"/>
            <a:chExt cx="1655" cy="432"/>
          </a:xfrm>
        </p:grpSpPr>
        <p:grpSp>
          <p:nvGrpSpPr>
            <p:cNvPr id="59" name="Group 94"/>
            <p:cNvGrpSpPr>
              <a:grpSpLocks/>
            </p:cNvGrpSpPr>
            <p:nvPr/>
          </p:nvGrpSpPr>
          <p:grpSpPr bwMode="auto">
            <a:xfrm>
              <a:off x="2473" y="2444"/>
              <a:ext cx="1224" cy="432"/>
              <a:chOff x="2472" y="2448"/>
              <a:chExt cx="1224" cy="432"/>
            </a:xfrm>
          </p:grpSpPr>
          <p:sp>
            <p:nvSpPr>
              <p:cNvPr id="61" name="AutoShape 81"/>
              <p:cNvSpPr>
                <a:spLocks noChangeArrowheads="1"/>
              </p:cNvSpPr>
              <p:nvPr/>
            </p:nvSpPr>
            <p:spPr bwMode="auto">
              <a:xfrm>
                <a:off x="2472" y="244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3"/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864" cy="48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800000"/>
                  </a:solidFill>
                </a:rPr>
                <a:t>A</a:t>
              </a:r>
              <a:r>
                <a:rPr lang="en-GB" sz="2000">
                  <a:solidFill>
                    <a:srgbClr val="800000"/>
                  </a:solidFill>
                  <a:sym typeface="Symbol" pitchFamily="18" charset="2"/>
                </a:rPr>
                <a:t>C</a:t>
              </a:r>
              <a:endParaRPr lang="en-GB" sz="24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4307137" y="3066131"/>
            <a:ext cx="2362200" cy="2073275"/>
            <a:chOff x="2736" y="1968"/>
            <a:chExt cx="1488" cy="1306"/>
          </a:xfrm>
        </p:grpSpPr>
        <p:grpSp>
          <p:nvGrpSpPr>
            <p:cNvPr id="64" name="Group 95"/>
            <p:cNvGrpSpPr>
              <a:grpSpLocks/>
            </p:cNvGrpSpPr>
            <p:nvPr/>
          </p:nvGrpSpPr>
          <p:grpSpPr bwMode="auto">
            <a:xfrm>
              <a:off x="2736" y="1968"/>
              <a:ext cx="960" cy="1152"/>
              <a:chOff x="2736" y="1968"/>
              <a:chExt cx="960" cy="1152"/>
            </a:xfrm>
          </p:grpSpPr>
          <p:sp>
            <p:nvSpPr>
              <p:cNvPr id="66" name="AutoShape 8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144" cy="96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7"/>
              <p:cNvSpPr>
                <a:spLocks noChangeShapeType="1"/>
              </p:cNvSpPr>
              <p:nvPr/>
            </p:nvSpPr>
            <p:spPr bwMode="auto">
              <a:xfrm flipH="1" flipV="1">
                <a:off x="2880" y="2064"/>
                <a:ext cx="816" cy="105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3696" y="302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solidFill>
                    <a:srgbClr val="006600"/>
                  </a:solidFill>
                </a:rPr>
                <a:t>A</a:t>
              </a:r>
              <a:r>
                <a:rPr lang="en-GB" sz="2000" dirty="0">
                  <a:solidFill>
                    <a:srgbClr val="006600"/>
                  </a:solidFill>
                  <a:sym typeface="Symbol" pitchFamily="18" charset="2"/>
                </a:rPr>
                <a:t>B'</a:t>
              </a:r>
              <a:endParaRPr lang="en-GB" sz="2400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8" name="Group 100"/>
          <p:cNvGrpSpPr>
            <a:grpSpLocks/>
          </p:cNvGrpSpPr>
          <p:nvPr/>
        </p:nvGrpSpPr>
        <p:grpSpPr bwMode="auto">
          <a:xfrm>
            <a:off x="2935537" y="2924843"/>
            <a:ext cx="3733800" cy="1844675"/>
            <a:chOff x="1872" y="1872"/>
            <a:chExt cx="2352" cy="1162"/>
          </a:xfrm>
        </p:grpSpPr>
        <p:grpSp>
          <p:nvGrpSpPr>
            <p:cNvPr id="69" name="Group 96"/>
            <p:cNvGrpSpPr>
              <a:grpSpLocks/>
            </p:cNvGrpSpPr>
            <p:nvPr/>
          </p:nvGrpSpPr>
          <p:grpSpPr bwMode="auto">
            <a:xfrm>
              <a:off x="1872" y="1872"/>
              <a:ext cx="1056" cy="1070"/>
              <a:chOff x="1920" y="1920"/>
              <a:chExt cx="1056" cy="1070"/>
            </a:xfrm>
          </p:grpSpPr>
          <p:sp>
            <p:nvSpPr>
              <p:cNvPr id="72" name="Arc 45"/>
              <p:cNvSpPr>
                <a:spLocks/>
              </p:cNvSpPr>
              <p:nvPr/>
            </p:nvSpPr>
            <p:spPr bwMode="auto">
              <a:xfrm flipH="1">
                <a:off x="2688" y="2688"/>
                <a:ext cx="24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Arc 46"/>
              <p:cNvSpPr>
                <a:spLocks/>
              </p:cNvSpPr>
              <p:nvPr/>
            </p:nvSpPr>
            <p:spPr bwMode="auto">
              <a:xfrm>
                <a:off x="1920" y="2688"/>
                <a:ext cx="28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Arc 47"/>
              <p:cNvSpPr>
                <a:spLocks/>
              </p:cNvSpPr>
              <p:nvPr/>
            </p:nvSpPr>
            <p:spPr bwMode="auto">
              <a:xfrm flipH="1" flipV="1">
                <a:off x="2688" y="1920"/>
                <a:ext cx="2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Arc 48"/>
              <p:cNvSpPr>
                <a:spLocks/>
              </p:cNvSpPr>
              <p:nvPr/>
            </p:nvSpPr>
            <p:spPr bwMode="auto">
              <a:xfrm flipV="1">
                <a:off x="1920" y="1920"/>
                <a:ext cx="296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 flipH="1">
              <a:off x="2880" y="2880"/>
              <a:ext cx="81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90"/>
            <p:cNvSpPr txBox="1">
              <a:spLocks noChangeArrowheads="1"/>
            </p:cNvSpPr>
            <p:nvPr/>
          </p:nvSpPr>
          <p:spPr bwMode="auto">
            <a:xfrm>
              <a:off x="3696" y="278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B'</a:t>
              </a:r>
              <a:r>
                <a:rPr lang="en-GB" sz="2000">
                  <a:sym typeface="Symbol" pitchFamily="18" charset="2"/>
                </a:rPr>
                <a:t>D'</a:t>
              </a:r>
              <a:endParaRPr lang="en-GB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62000" y="5255293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000" dirty="0"/>
              <a:t>A.D, A.C and B'.D' are EPIs, and they cover all the </a:t>
            </a:r>
            <a:r>
              <a:rPr lang="en-GB" sz="2000" dirty="0" err="1"/>
              <a:t>minterms</a:t>
            </a:r>
            <a:r>
              <a:rPr lang="en-GB" sz="2000" dirty="0"/>
              <a:t>. 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dirty="0"/>
              <a:t>So the answer is: </a:t>
            </a:r>
            <a:r>
              <a:rPr lang="en-GB" sz="2000" b="1" dirty="0">
                <a:solidFill>
                  <a:srgbClr val="800000"/>
                </a:solidFill>
              </a:rPr>
              <a:t>F(A,B,C,D) =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 +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C + B'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D'</a:t>
            </a:r>
            <a:endParaRPr lang="en-GB" sz="20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66978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(3/6)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m(2,8,10,15)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3505200"/>
            <a:ext cx="3352800" cy="396875"/>
            <a:chOff x="4724400" y="3505200"/>
            <a:chExt cx="3352800" cy="396875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2819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X’s.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81" name="AutoShape 43"/>
            <p:cNvSpPr>
              <a:spLocks noChangeArrowheads="1"/>
            </p:cNvSpPr>
            <p:nvPr/>
          </p:nvSpPr>
          <p:spPr bwMode="auto">
            <a:xfrm>
              <a:off x="4724400" y="3527425"/>
              <a:ext cx="381000" cy="304800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50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(4/6)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m(2,8,10,15)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2590800" y="3276600"/>
            <a:ext cx="1612900" cy="1698625"/>
            <a:chOff x="1824" y="2064"/>
            <a:chExt cx="1016" cy="1070"/>
          </a:xfrm>
        </p:grpSpPr>
        <p:sp>
          <p:nvSpPr>
            <p:cNvPr id="51" name="Arc 41"/>
            <p:cNvSpPr>
              <a:spLocks/>
            </p:cNvSpPr>
            <p:nvPr/>
          </p:nvSpPr>
          <p:spPr bwMode="auto">
            <a:xfrm flipH="1">
              <a:off x="2592" y="283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42"/>
            <p:cNvSpPr>
              <a:spLocks/>
            </p:cNvSpPr>
            <p:nvPr/>
          </p:nvSpPr>
          <p:spPr bwMode="auto">
            <a:xfrm>
              <a:off x="1824" y="2832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rc 43"/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44"/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3048000" y="41148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5105400" y="2971800"/>
            <a:ext cx="3200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Do we need to have an additional term </a:t>
            </a:r>
            <a:r>
              <a:rPr lang="en-GB" sz="2000" dirty="0">
                <a:solidFill>
                  <a:srgbClr val="006600"/>
                </a:solidFill>
              </a:rPr>
              <a:t>A'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2000" dirty="0">
                <a:solidFill>
                  <a:srgbClr val="006600"/>
                </a:solidFill>
              </a:rPr>
              <a:t>B'</a:t>
            </a:r>
            <a:r>
              <a:rPr lang="en-GB" sz="2000" dirty="0"/>
              <a:t> to cover the 2 remaining X’s?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No, because all the 1’s (</a:t>
            </a:r>
            <a:r>
              <a:rPr lang="en-GB" sz="2000" dirty="0" err="1"/>
              <a:t>minterms</a:t>
            </a:r>
            <a:r>
              <a:rPr lang="en-GB" sz="2000" dirty="0"/>
              <a:t>) have been covered.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1828800" y="54102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Answer:</a:t>
            </a:r>
            <a:r>
              <a:rPr lang="en-GB" sz="2400">
                <a:solidFill>
                  <a:schemeClr val="hlink"/>
                </a:solidFill>
              </a:rPr>
              <a:t> </a:t>
            </a:r>
            <a:r>
              <a:rPr lang="en-GB" sz="2400" b="1">
                <a:solidFill>
                  <a:srgbClr val="800000"/>
                </a:solidFill>
              </a:rPr>
              <a:t>F(A,B,C,D) = B'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D' + B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C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 </a:t>
            </a:r>
            <a:endParaRPr lang="en-GB" sz="2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160828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(5/6)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57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Find the simplest POS expression for example #2: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800000"/>
                </a:solidFill>
              </a:rPr>
              <a:t>F(A,B,C,D)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+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 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Draw the K-map of the complement of F, that is, F'.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133" name="Text Box 78"/>
          <p:cNvSpPr txBox="1">
            <a:spLocks noChangeArrowheads="1"/>
          </p:cNvSpPr>
          <p:nvPr/>
        </p:nvSpPr>
        <p:spPr bwMode="auto">
          <a:xfrm>
            <a:off x="4648200" y="32004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F' =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Using </a:t>
            </a:r>
            <a:r>
              <a:rPr lang="en-GB" sz="2000" dirty="0" err="1"/>
              <a:t>DeMorgan’s</a:t>
            </a:r>
            <a:r>
              <a:rPr lang="en-GB" sz="2000" dirty="0"/>
              <a:t>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= (A'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   = </a:t>
            </a:r>
            <a:r>
              <a:rPr lang="en-GB" sz="2000" b="1" dirty="0">
                <a:solidFill>
                  <a:srgbClr val="800000"/>
                </a:solidFill>
              </a:rPr>
              <a:t>(A+B')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(A+D')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(B'+C+D)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048000"/>
            <a:ext cx="2722563" cy="2559050"/>
            <a:chOff x="1447800" y="3048000"/>
            <a:chExt cx="2722563" cy="2559050"/>
          </a:xfrm>
        </p:grpSpPr>
        <p:grpSp>
          <p:nvGrpSpPr>
            <p:cNvPr id="60" name="Group 44"/>
            <p:cNvGrpSpPr>
              <a:grpSpLocks/>
            </p:cNvGrpSpPr>
            <p:nvPr/>
          </p:nvGrpSpPr>
          <p:grpSpPr bwMode="auto">
            <a:xfrm>
              <a:off x="1447800" y="3048000"/>
              <a:ext cx="2722563" cy="2559050"/>
              <a:chOff x="1152" y="2016"/>
              <a:chExt cx="1715" cy="1612"/>
            </a:xfrm>
          </p:grpSpPr>
          <p:grpSp>
            <p:nvGrpSpPr>
              <p:cNvPr id="61" name="Group 45"/>
              <p:cNvGrpSpPr>
                <a:grpSpLocks/>
              </p:cNvGrpSpPr>
              <p:nvPr/>
            </p:nvGrpSpPr>
            <p:grpSpPr bwMode="auto">
              <a:xfrm>
                <a:off x="1152" y="2016"/>
                <a:ext cx="1715" cy="1612"/>
                <a:chOff x="1392" y="2160"/>
                <a:chExt cx="1715" cy="1612"/>
              </a:xfrm>
            </p:grpSpPr>
            <p:sp>
              <p:nvSpPr>
                <p:cNvPr id="65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8" y="2549"/>
                  <a:ext cx="1026" cy="9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47"/>
                <p:cNvSpPr>
                  <a:spLocks noChangeShapeType="1"/>
                </p:cNvSpPr>
                <p:nvPr/>
              </p:nvSpPr>
              <p:spPr bwMode="auto">
                <a:xfrm>
                  <a:off x="1828" y="2798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48"/>
                <p:cNvSpPr>
                  <a:spLocks noChangeShapeType="1"/>
                </p:cNvSpPr>
                <p:nvPr/>
              </p:nvSpPr>
              <p:spPr bwMode="auto">
                <a:xfrm>
                  <a:off x="2085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6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6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24" y="3072"/>
                  <a:ext cx="256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7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50" y="3222"/>
                  <a:ext cx="188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71" name="AutoShape 52"/>
                <p:cNvSpPr>
                  <a:spLocks/>
                </p:cNvSpPr>
                <p:nvPr/>
              </p:nvSpPr>
              <p:spPr bwMode="auto">
                <a:xfrm>
                  <a:off x="1611" y="3070"/>
                  <a:ext cx="62" cy="470"/>
                </a:xfrm>
                <a:prstGeom prst="leftBrace">
                  <a:avLst>
                    <a:gd name="adj1" fmla="val 6317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AutoShape 53"/>
                <p:cNvSpPr>
                  <a:spLocks/>
                </p:cNvSpPr>
                <p:nvPr/>
              </p:nvSpPr>
              <p:spPr bwMode="auto">
                <a:xfrm rot="5400000" flipV="1">
                  <a:off x="2563" y="2104"/>
                  <a:ext cx="77" cy="502"/>
                </a:xfrm>
                <a:prstGeom prst="leftBrace">
                  <a:avLst>
                    <a:gd name="adj1" fmla="val 54329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06" y="2160"/>
                  <a:ext cx="189" cy="1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74" name="Line 55"/>
                <p:cNvSpPr>
                  <a:spLocks noChangeShapeType="1"/>
                </p:cNvSpPr>
                <p:nvPr/>
              </p:nvSpPr>
              <p:spPr bwMode="auto">
                <a:xfrm>
                  <a:off x="2341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56"/>
                <p:cNvSpPr>
                  <a:spLocks noChangeShapeType="1"/>
                </p:cNvSpPr>
                <p:nvPr/>
              </p:nvSpPr>
              <p:spPr bwMode="auto">
                <a:xfrm>
                  <a:off x="2597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22" y="2599"/>
                  <a:ext cx="223" cy="10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871" y="2391"/>
                  <a:ext cx="955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79" name="AutoShape 59"/>
                <p:cNvSpPr>
                  <a:spLocks/>
                </p:cNvSpPr>
                <p:nvPr/>
              </p:nvSpPr>
              <p:spPr bwMode="auto">
                <a:xfrm rot="-5400000">
                  <a:off x="2296" y="3358"/>
                  <a:ext cx="77" cy="500"/>
                </a:xfrm>
                <a:prstGeom prst="leftBrace">
                  <a:avLst>
                    <a:gd name="adj1" fmla="val 5411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45" y="3623"/>
                  <a:ext cx="188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0" y="2345"/>
                  <a:ext cx="171" cy="1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92" y="2395"/>
                  <a:ext cx="358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75" y="2275"/>
                  <a:ext cx="293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22" name="Line 64"/>
                <p:cNvSpPr>
                  <a:spLocks noChangeShapeType="1"/>
                </p:cNvSpPr>
                <p:nvPr/>
              </p:nvSpPr>
              <p:spPr bwMode="auto">
                <a:xfrm>
                  <a:off x="1828" y="3047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65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66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64" y="307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064" y="3312"/>
                  <a:ext cx="257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7" name="Line 69"/>
                <p:cNvSpPr>
                  <a:spLocks noChangeShapeType="1"/>
                </p:cNvSpPr>
                <p:nvPr/>
              </p:nvSpPr>
              <p:spPr bwMode="auto">
                <a:xfrm>
                  <a:off x="1828" y="3544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AutoShape 70"/>
                <p:cNvSpPr>
                  <a:spLocks/>
                </p:cNvSpPr>
                <p:nvPr/>
              </p:nvSpPr>
              <p:spPr bwMode="auto">
                <a:xfrm flipH="1">
                  <a:off x="2888" y="2812"/>
                  <a:ext cx="62" cy="469"/>
                </a:xfrm>
                <a:prstGeom prst="leftBrace">
                  <a:avLst>
                    <a:gd name="adj1" fmla="val 6303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18" y="2966"/>
                  <a:ext cx="189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3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352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4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62" name="AutoShape 75"/>
              <p:cNvSpPr>
                <a:spLocks noChangeArrowheads="1"/>
              </p:cNvSpPr>
              <p:nvPr/>
            </p:nvSpPr>
            <p:spPr bwMode="auto">
              <a:xfrm>
                <a:off x="1897" y="2447"/>
                <a:ext cx="432" cy="179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6"/>
              <p:cNvSpPr>
                <a:spLocks noChangeArrowheads="1"/>
              </p:cNvSpPr>
              <p:nvPr/>
            </p:nvSpPr>
            <p:spPr bwMode="auto">
              <a:xfrm rot="-5400000">
                <a:off x="1516" y="2787"/>
                <a:ext cx="928" cy="21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77"/>
              <p:cNvSpPr>
                <a:spLocks noChangeArrowheads="1"/>
              </p:cNvSpPr>
              <p:nvPr/>
            </p:nvSpPr>
            <p:spPr bwMode="auto">
              <a:xfrm rot="-5400000">
                <a:off x="1621" y="2690"/>
                <a:ext cx="432" cy="45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" name="Text Box 72"/>
            <p:cNvSpPr txBox="1">
              <a:spLocks noChangeArrowheads="1"/>
            </p:cNvSpPr>
            <p:nvPr/>
          </p:nvSpPr>
          <p:spPr bwMode="auto">
            <a:xfrm>
              <a:off x="2144713" y="371236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3389313" y="3710491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961482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7" name="Text Box 72"/>
            <p:cNvSpPr txBox="1">
              <a:spLocks noChangeArrowheads="1"/>
            </p:cNvSpPr>
            <p:nvPr/>
          </p:nvSpPr>
          <p:spPr bwMode="auto">
            <a:xfrm>
              <a:off x="3389313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8" name="Text Box 72"/>
            <p:cNvSpPr txBox="1">
              <a:spLocks noChangeArrowheads="1"/>
            </p:cNvSpPr>
            <p:nvPr/>
          </p:nvSpPr>
          <p:spPr bwMode="auto">
            <a:xfrm>
              <a:off x="2960688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3388519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2959102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1" name="Text Box 72"/>
            <p:cNvSpPr txBox="1">
              <a:spLocks noChangeArrowheads="1"/>
            </p:cNvSpPr>
            <p:nvPr/>
          </p:nvSpPr>
          <p:spPr bwMode="auto">
            <a:xfrm>
              <a:off x="3386933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2" name="Text Box 72"/>
            <p:cNvSpPr txBox="1">
              <a:spLocks noChangeArrowheads="1"/>
            </p:cNvSpPr>
            <p:nvPr/>
          </p:nvSpPr>
          <p:spPr bwMode="auto">
            <a:xfrm>
              <a:off x="2119314" y="489404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500" y="2732128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9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(6/6)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9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Find the simplest POS expression for example #3: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m(2,8,10,15)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</a:t>
            </a:r>
            <a:endParaRPr lang="en-US" dirty="0" smtClean="0">
              <a:solidFill>
                <a:srgbClr val="800000"/>
              </a:solidFill>
              <a:sym typeface="Symbol" pitchFamily="18" charset="2"/>
            </a:endParaRP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Draw the K-map of the complement of F, that is, F'.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800000"/>
                </a:solidFill>
              </a:rPr>
              <a:t>F'(A,B,C,D) 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m(4,5,6,9,11,12,13,14)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</a:t>
            </a:r>
            <a:endParaRPr lang="en-US" dirty="0" smtClean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118" name="Text Box 8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' =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Using DeMorgan’s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= (B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   = </a:t>
            </a:r>
            <a:r>
              <a:rPr lang="en-GB" sz="2000" b="1">
                <a:solidFill>
                  <a:srgbClr val="800000"/>
                </a:solidFill>
              </a:rPr>
              <a:t>(B'+C)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(B'+D)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(B+D')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3505200"/>
            <a:ext cx="2722563" cy="2559051"/>
            <a:chOff x="1371600" y="3505200"/>
            <a:chExt cx="2722563" cy="2559051"/>
          </a:xfrm>
        </p:grpSpPr>
        <p:sp>
          <p:nvSpPr>
            <p:cNvPr id="56" name="AutoShape 41"/>
            <p:cNvSpPr>
              <a:spLocks/>
            </p:cNvSpPr>
            <p:nvPr/>
          </p:nvSpPr>
          <p:spPr bwMode="auto">
            <a:xfrm flipH="1">
              <a:off x="33528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42"/>
            <p:cNvSpPr>
              <a:spLocks/>
            </p:cNvSpPr>
            <p:nvPr/>
          </p:nvSpPr>
          <p:spPr bwMode="auto">
            <a:xfrm>
              <a:off x="21336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43"/>
            <p:cNvSpPr>
              <a:spLocks/>
            </p:cNvSpPr>
            <p:nvPr/>
          </p:nvSpPr>
          <p:spPr bwMode="auto">
            <a:xfrm rot="5400000" flipH="1">
              <a:off x="2705100" y="51435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44"/>
            <p:cNvSpPr>
              <a:spLocks/>
            </p:cNvSpPr>
            <p:nvPr/>
          </p:nvSpPr>
          <p:spPr bwMode="auto">
            <a:xfrm rot="16200000" flipH="1" flipV="1">
              <a:off x="2705100" y="39243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2063750" y="4122738"/>
              <a:ext cx="1628775" cy="1579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2063750" y="4518025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24717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Text Box 49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1463675" y="5191125"/>
              <a:ext cx="29845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89" name="AutoShape 51"/>
            <p:cNvSpPr>
              <a:spLocks/>
            </p:cNvSpPr>
            <p:nvPr/>
          </p:nvSpPr>
          <p:spPr bwMode="auto">
            <a:xfrm>
              <a:off x="1719263" y="4949825"/>
              <a:ext cx="98425" cy="746125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52"/>
            <p:cNvSpPr>
              <a:spLocks/>
            </p:cNvSpPr>
            <p:nvPr/>
          </p:nvSpPr>
          <p:spPr bwMode="auto">
            <a:xfrm rot="5400000" flipV="1">
              <a:off x="3230563" y="3416300"/>
              <a:ext cx="122238" cy="796925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53"/>
            <p:cNvSpPr txBox="1">
              <a:spLocks noChangeArrowheads="1"/>
            </p:cNvSpPr>
            <p:nvPr/>
          </p:nvSpPr>
          <p:spPr bwMode="auto">
            <a:xfrm>
              <a:off x="3140075" y="3505200"/>
              <a:ext cx="3000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>
              <a:off x="28781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>
              <a:off x="32845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56"/>
            <p:cNvSpPr txBox="1">
              <a:spLocks noChangeArrowheads="1"/>
            </p:cNvSpPr>
            <p:nvPr/>
          </p:nvSpPr>
          <p:spPr bwMode="auto">
            <a:xfrm>
              <a:off x="1736725" y="4202113"/>
              <a:ext cx="354013" cy="163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2132013" y="3871913"/>
              <a:ext cx="1516063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6" name="AutoShape 58"/>
            <p:cNvSpPr>
              <a:spLocks/>
            </p:cNvSpPr>
            <p:nvPr/>
          </p:nvSpPr>
          <p:spPr bwMode="auto">
            <a:xfrm rot="16200000">
              <a:off x="2806700" y="5407025"/>
              <a:ext cx="122238" cy="79375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59"/>
            <p:cNvSpPr txBox="1">
              <a:spLocks noChangeArrowheads="1"/>
            </p:cNvSpPr>
            <p:nvPr/>
          </p:nvSpPr>
          <p:spPr bwMode="auto">
            <a:xfrm>
              <a:off x="2725738" y="5827713"/>
              <a:ext cx="29845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 flipV="1">
              <a:off x="1781175" y="3798888"/>
              <a:ext cx="271463" cy="315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1371600" y="3878263"/>
              <a:ext cx="5683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820863" y="3687763"/>
              <a:ext cx="46513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>
              <a:off x="2063750" y="49133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>
              <a:off x="24384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>
              <a:off x="2063750" y="57023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69"/>
            <p:cNvSpPr>
              <a:spLocks/>
            </p:cNvSpPr>
            <p:nvPr/>
          </p:nvSpPr>
          <p:spPr bwMode="auto">
            <a:xfrm flipH="1">
              <a:off x="3746500" y="4540250"/>
              <a:ext cx="98425" cy="744538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3794125" y="4784725"/>
              <a:ext cx="30003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72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1" name="Text Box 73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74"/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2438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5" name="Text Box 77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6" name="AutoShape 78"/>
            <p:cNvSpPr>
              <a:spLocks noChangeArrowheads="1"/>
            </p:cNvSpPr>
            <p:nvPr/>
          </p:nvSpPr>
          <p:spPr bwMode="auto">
            <a:xfrm>
              <a:off x="2514600" y="4191000"/>
              <a:ext cx="685800" cy="6858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28956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9" name="Text Box 72"/>
            <p:cNvSpPr txBox="1">
              <a:spLocks noChangeArrowheads="1"/>
            </p:cNvSpPr>
            <p:nvPr/>
          </p:nvSpPr>
          <p:spPr bwMode="auto">
            <a:xfrm>
              <a:off x="3301999" y="415210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3" name="Text Box 72"/>
            <p:cNvSpPr txBox="1">
              <a:spLocks noChangeArrowheads="1"/>
            </p:cNvSpPr>
            <p:nvPr/>
          </p:nvSpPr>
          <p:spPr bwMode="auto">
            <a:xfrm>
              <a:off x="2883046" y="49387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2069307" y="532967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5" name="Text Box 72"/>
            <p:cNvSpPr txBox="1">
              <a:spLocks noChangeArrowheads="1"/>
            </p:cNvSpPr>
            <p:nvPr/>
          </p:nvSpPr>
          <p:spPr bwMode="auto">
            <a:xfrm>
              <a:off x="3284825" y="532115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89273" y="323429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7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Reading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800000"/>
                </a:solidFill>
              </a:rPr>
              <a:t>Alternative Solutions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Read up DLD section 5.8, </a:t>
            </a:r>
            <a:r>
              <a:rPr lang="en-US" sz="2400" dirty="0" err="1" smtClean="0"/>
              <a:t>pg</a:t>
            </a:r>
            <a:r>
              <a:rPr lang="en-US" sz="2400" dirty="0" smtClean="0"/>
              <a:t> 101.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800000"/>
                </a:solidFill>
              </a:rPr>
              <a:t>Quine-</a:t>
            </a:r>
            <a:r>
              <a:rPr lang="en-US" sz="2800" dirty="0" err="1" smtClean="0">
                <a:solidFill>
                  <a:srgbClr val="800000"/>
                </a:solidFill>
              </a:rPr>
              <a:t>McCluskey</a:t>
            </a:r>
            <a:endParaRPr lang="en-US" sz="2800" dirty="0" smtClean="0">
              <a:solidFill>
                <a:srgbClr val="800000"/>
              </a:solidFill>
            </a:endParaRP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Not included in syllabus, but helps in further understanding.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Read up DLD section 5.10, </a:t>
            </a:r>
            <a:r>
              <a:rPr lang="en-US" sz="2400" dirty="0" err="1" smtClean="0"/>
              <a:t>pg</a:t>
            </a:r>
            <a:r>
              <a:rPr lang="en-US" sz="2400" dirty="0" smtClean="0"/>
              <a:t> 103 – 105.</a:t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5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668004"/>
            <a:ext cx="22098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35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Algebraic Simplification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399"/>
            <a:ext cx="8229600" cy="399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2: Find </a:t>
            </a:r>
            <a:r>
              <a:rPr lang="en-US" dirty="0" smtClean="0"/>
              <a:t>the simplified SOP </a:t>
            </a:r>
            <a:r>
              <a:rPr lang="en-US" dirty="0"/>
              <a:t>expression of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</a:t>
            </a:r>
            <a:r>
              <a:rPr lang="en-US" dirty="0" err="1">
                <a:solidFill>
                  <a:srgbClr val="800000"/>
                </a:solidFill>
              </a:rPr>
              <a:t>a,b,c,d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a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a'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abd</a:t>
            </a:r>
            <a:r>
              <a:rPr lang="en-US" dirty="0">
                <a:sym typeface="Symbol" pitchFamily="18" charset="2"/>
              </a:rPr>
              <a:t> + a'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a'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</a:t>
            </a:r>
            <a:r>
              <a:rPr lang="en-US" dirty="0" smtClean="0">
                <a:sym typeface="Symbol" pitchFamily="18" charset="2"/>
              </a:rPr>
              <a:t>absorption 2)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</a:rPr>
              <a:t>a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bc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</a:t>
            </a:r>
            <a:r>
              <a:rPr lang="en-US" dirty="0" smtClean="0">
                <a:sym typeface="Symbol" pitchFamily="18" charset="2"/>
              </a:rPr>
              <a:t>absorption 2)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		(</a:t>
            </a:r>
            <a:r>
              <a:rPr lang="en-US" dirty="0" smtClean="0">
                <a:sym typeface="Symbol" pitchFamily="18" charset="2"/>
              </a:rPr>
              <a:t>absorption 1)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c'+d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 	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)'</a:t>
            </a:r>
            <a:r>
              <a:rPr lang="en-US" dirty="0">
                <a:sym typeface="Symbol" pitchFamily="18" charset="2"/>
              </a:rPr>
              <a:t>  		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			(</a:t>
            </a:r>
            <a:r>
              <a:rPr lang="en-US" dirty="0" smtClean="0">
                <a:sym typeface="Symbol" pitchFamily="18" charset="2"/>
              </a:rPr>
              <a:t>absorption 1)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b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				(</a:t>
            </a:r>
            <a:r>
              <a:rPr lang="en-US" dirty="0" smtClean="0">
                <a:sym typeface="Symbol" pitchFamily="18" charset="2"/>
              </a:rPr>
              <a:t>absorption 1)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Number of literals reduced from 13 to 3.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1722783" y="2160104"/>
            <a:ext cx="84813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9894" y="2180252"/>
            <a:ext cx="63088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56313" y="2180252"/>
            <a:ext cx="3882887" cy="1200329"/>
            <a:chOff x="4956313" y="2180252"/>
            <a:chExt cx="3882887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877878" y="2180252"/>
              <a:ext cx="196132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abd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dirty="0" smtClean="0">
                  <a:sym typeface="Symbol" pitchFamily="18" charset="2"/>
                </a:rPr>
                <a:t>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dirty="0" smtClean="0">
                <a:sym typeface="Symbol" pitchFamily="18" charset="2"/>
              </a:endParaRPr>
            </a:p>
            <a:p>
              <a:r>
                <a:rPr lang="en-SG" dirty="0" smtClean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</a:t>
              </a:r>
              <a:r>
                <a:rPr lang="en-US" b="1" dirty="0" smtClean="0">
                  <a:solidFill>
                    <a:srgbClr val="0000CC"/>
                  </a:solidFill>
                  <a:sym typeface="Symbol" pitchFamily="18" charset="2"/>
                </a:rPr>
                <a:t> </a:t>
              </a:r>
              <a:r>
                <a:rPr lang="en-US" dirty="0" smtClean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 err="1" smtClean="0">
                  <a:solidFill>
                    <a:srgbClr val="0000CC"/>
                  </a:solidFill>
                  <a:sym typeface="Symbol" pitchFamily="18" charset="2"/>
                </a:rPr>
                <a:t>a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smtClean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 smtClean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</a:t>
              </a:r>
              <a:r>
                <a:rPr lang="en-US" dirty="0" smtClean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 smtClean="0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r>
                <a:rPr lang="en-US" dirty="0" smtClean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</a:t>
              </a:r>
              <a:r>
                <a:rPr lang="en-US" b="1" dirty="0" err="1" smtClean="0">
                  <a:solidFill>
                    <a:srgbClr val="0000CC"/>
                  </a:solidFill>
                  <a:sym typeface="Symbol" pitchFamily="18" charset="2"/>
                </a:rPr>
                <a:t>b</a:t>
              </a:r>
              <a:r>
                <a:rPr lang="en-US" dirty="0" smtClean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6313" y="2345634"/>
              <a:ext cx="1921565" cy="201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8070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Half Adder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196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800000"/>
                </a:solidFill>
              </a:rPr>
              <a:t>Half adder</a:t>
            </a:r>
            <a:r>
              <a:rPr lang="en-US" dirty="0" smtClean="0"/>
              <a:t> is a circuit that adds 2 single bits (X, Y) to produce a result of 2 bits (C, S).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800000"/>
                </a:solidFill>
              </a:rPr>
              <a:t>black-box representation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800000"/>
                </a:solidFill>
              </a:rPr>
              <a:t>truth table</a:t>
            </a:r>
            <a:r>
              <a:rPr lang="en-US" dirty="0" smtClean="0"/>
              <a:t> for half adder are shown below.</a:t>
            </a: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26" name="Group 15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5213081"/>
              </p:ext>
            </p:extLst>
          </p:nvPr>
        </p:nvGraphicFramePr>
        <p:xfrm>
          <a:off x="5486400" y="3200400"/>
          <a:ext cx="2209800" cy="21945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43000" y="3687472"/>
            <a:ext cx="3833813" cy="1082968"/>
            <a:chOff x="1143000" y="3687472"/>
            <a:chExt cx="3833813" cy="1082968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1143000" y="3733802"/>
              <a:ext cx="3833813" cy="1036638"/>
              <a:chOff x="1137" y="3168"/>
              <a:chExt cx="2415" cy="653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576" cy="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776" y="3360"/>
                <a:ext cx="57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n-US" dirty="0"/>
                  <a:t>Half adder</a:t>
                </a:r>
                <a:endParaRPr lang="en-US" sz="2000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352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137" y="3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137" y="348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976" y="336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(X+Y)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2745" y="319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</a:t>
                </a: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745" y="3471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314524" y="3687472"/>
              <a:ext cx="585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sym typeface="Symbol" panose="05050102010706020507" pitchFamily="18" charset="2"/>
                </a:rPr>
                <a:t>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52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Half Adder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canonical form (sum-of-</a:t>
            </a:r>
            <a:r>
              <a:rPr lang="en-US" dirty="0" err="1" smtClean="0"/>
              <a:t>minterms</a:t>
            </a:r>
            <a:r>
              <a:rPr lang="en-US" dirty="0" smtClean="0"/>
              <a:t>):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800000"/>
                </a:solidFill>
              </a:rPr>
              <a:t>C = X∙Y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CC"/>
                </a:solidFill>
              </a:rPr>
              <a:t>S = X'∙Y + X∙Y'</a:t>
            </a:r>
            <a:r>
              <a:rPr lang="en-US" sz="2200" dirty="0" smtClean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Output S can be simplified further (though no longer in SOP form):</a:t>
            </a:r>
          </a:p>
          <a:p>
            <a:pPr marL="622300" lvl="1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CC"/>
                </a:solidFill>
              </a:rPr>
              <a:t>S = X'∙Y + X∙Y' = X </a:t>
            </a:r>
            <a:r>
              <a:rPr lang="en-US" sz="2200" dirty="0" smtClean="0">
                <a:solidFill>
                  <a:srgbClr val="0000CC"/>
                </a:solidFill>
                <a:sym typeface="Symbol" pitchFamily="18" charset="2"/>
              </a:rPr>
              <a:t> Y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Implementation of a half adder</a:t>
            </a: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73368088"/>
              </p:ext>
            </p:extLst>
          </p:nvPr>
        </p:nvGraphicFramePr>
        <p:xfrm>
          <a:off x="6553200" y="914400"/>
          <a:ext cx="1905000" cy="1828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121"/>
          <p:cNvGrpSpPr>
            <a:grpSpLocks/>
          </p:cNvGrpSpPr>
          <p:nvPr/>
        </p:nvGrpSpPr>
        <p:grpSpPr bwMode="auto">
          <a:xfrm>
            <a:off x="5334000" y="4114800"/>
            <a:ext cx="3067050" cy="1692275"/>
            <a:chOff x="3024" y="2544"/>
            <a:chExt cx="1932" cy="1066"/>
          </a:xfrm>
        </p:grpSpPr>
        <p:sp>
          <p:nvSpPr>
            <p:cNvPr id="30" name="AutoShape 122"/>
            <p:cNvSpPr>
              <a:spLocks noChangeArrowheads="1"/>
            </p:cNvSpPr>
            <p:nvPr/>
          </p:nvSpPr>
          <p:spPr bwMode="auto">
            <a:xfrm>
              <a:off x="3891" y="3240"/>
              <a:ext cx="476" cy="37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/>
            <p:cNvSpPr>
              <a:spLocks noChangeShapeType="1"/>
            </p:cNvSpPr>
            <p:nvPr/>
          </p:nvSpPr>
          <p:spPr bwMode="auto">
            <a:xfrm flipV="1">
              <a:off x="3248" y="2668"/>
              <a:ext cx="6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3231" y="283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V="1">
              <a:off x="4360" y="274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flipV="1">
              <a:off x="3571" y="3332"/>
              <a:ext cx="32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flipH="1">
              <a:off x="3571" y="2665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flipH="1">
              <a:off x="3401" y="283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flipV="1">
              <a:off x="3401" y="3504"/>
              <a:ext cx="48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flipV="1">
              <a:off x="4368" y="341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3385" y="2810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32"/>
            <p:cNvSpPr>
              <a:spLocks noChangeArrowheads="1"/>
            </p:cNvSpPr>
            <p:nvPr/>
          </p:nvSpPr>
          <p:spPr bwMode="auto">
            <a:xfrm>
              <a:off x="3551" y="2634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33"/>
            <p:cNvGrpSpPr>
              <a:grpSpLocks/>
            </p:cNvGrpSpPr>
            <p:nvPr/>
          </p:nvGrpSpPr>
          <p:grpSpPr bwMode="auto">
            <a:xfrm>
              <a:off x="3830" y="2564"/>
              <a:ext cx="523" cy="370"/>
              <a:chOff x="2279" y="2352"/>
              <a:chExt cx="523" cy="370"/>
            </a:xfrm>
          </p:grpSpPr>
          <p:sp>
            <p:nvSpPr>
              <p:cNvPr id="46" name="Freeform 134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5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6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37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39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40"/>
            <p:cNvSpPr txBox="1">
              <a:spLocks noChangeArrowheads="1"/>
            </p:cNvSpPr>
            <p:nvPr/>
          </p:nvSpPr>
          <p:spPr bwMode="auto">
            <a:xfrm>
              <a:off x="3024" y="2544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4726" y="2634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45" name="Text Box 142"/>
            <p:cNvSpPr txBox="1">
              <a:spLocks noChangeArrowheads="1"/>
            </p:cNvSpPr>
            <p:nvPr/>
          </p:nvSpPr>
          <p:spPr bwMode="auto">
            <a:xfrm>
              <a:off x="4719" y="3299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637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 err="1" smtClean="0">
                <a:solidFill>
                  <a:srgbClr val="0000FF"/>
                </a:solidFill>
              </a:rPr>
              <a:t>Gray</a:t>
            </a:r>
            <a:r>
              <a:rPr lang="en-GB" sz="3600" dirty="0" smtClean="0">
                <a:solidFill>
                  <a:srgbClr val="0000FF"/>
                </a:solidFill>
              </a:rPr>
              <a:t> Code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0"/>
            <a:ext cx="8382000" cy="278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Unweighted</a:t>
            </a:r>
            <a:r>
              <a:rPr lang="en-US" dirty="0" smtClean="0"/>
              <a:t> (not an arithmetic code)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Only a </a:t>
            </a:r>
            <a:r>
              <a:rPr lang="en-US" dirty="0" smtClean="0">
                <a:solidFill>
                  <a:srgbClr val="800000"/>
                </a:solidFill>
              </a:rPr>
              <a:t>single bit change</a:t>
            </a:r>
            <a:r>
              <a:rPr lang="en-US" dirty="0" smtClean="0"/>
              <a:t> from one code value to the next.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Not restricted to decimal digits: </a:t>
            </a:r>
            <a:r>
              <a:rPr lang="en-US" i="1" dirty="0" smtClean="0"/>
              <a:t>n</a:t>
            </a:r>
            <a:r>
              <a:rPr lang="en-US" dirty="0" smtClean="0"/>
              <a:t> bits </a:t>
            </a:r>
            <a:r>
              <a:rPr lang="en-US" dirty="0" smtClean="0">
                <a:sym typeface="Wingdings" pitchFamily="2" charset="2"/>
              </a:rPr>
              <a:t> 2</a:t>
            </a:r>
            <a:r>
              <a:rPr lang="en-US" i="1" baseline="30000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values.</a:t>
            </a:r>
            <a:endParaRPr lang="en-US" dirty="0" smtClean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Good for error detection.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/>
              <a:t>Named after Frank </a:t>
            </a:r>
            <a:r>
              <a:rPr lang="en-SG" dirty="0" err="1" smtClean="0"/>
              <a:t>Gray</a:t>
            </a:r>
            <a:r>
              <a:rPr lang="en-SG" dirty="0" smtClean="0"/>
              <a:t>; also called </a:t>
            </a:r>
            <a:r>
              <a:rPr lang="en-SG" dirty="0" smtClean="0">
                <a:solidFill>
                  <a:srgbClr val="0000FF"/>
                </a:solidFill>
              </a:rPr>
              <a:t>reflected binary code</a:t>
            </a:r>
            <a:r>
              <a:rPr lang="en-SG" dirty="0" smtClean="0"/>
              <a:t>.</a:t>
            </a:r>
            <a:endParaRPr lang="en-US" dirty="0" smtClean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4-bit standard Gray code</a:t>
            </a:r>
          </a:p>
        </p:txBody>
      </p:sp>
      <p:graphicFrame>
        <p:nvGraphicFramePr>
          <p:cNvPr id="5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2129903"/>
              </p:ext>
            </p:extLst>
          </p:nvPr>
        </p:nvGraphicFramePr>
        <p:xfrm>
          <a:off x="1222512" y="3988904"/>
          <a:ext cx="6955819" cy="25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Document" r:id="rId4" imgW="6043320" imgH="2649600" progId="Word.Document.8">
                  <p:embed/>
                </p:oleObj>
              </mc:Choice>
              <mc:Fallback>
                <p:oleObj name="Document" r:id="rId4" imgW="6043320" imgH="2649600" progId="Word.Document.8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28"/>
                      <a:stretch>
                        <a:fillRect/>
                      </a:stretch>
                    </p:blipFill>
                    <p:spPr bwMode="auto">
                      <a:xfrm>
                        <a:off x="1222512" y="3988904"/>
                        <a:ext cx="6955819" cy="2597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69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18238</TotalTime>
  <Words>5397</Words>
  <Application>Microsoft Office PowerPoint</Application>
  <PresentationFormat>On-screen Show (4:3)</PresentationFormat>
  <Paragraphs>2086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ZapfDingbats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#15: Simplification</vt:lpstr>
      <vt:lpstr>1. Function Simplification</vt:lpstr>
      <vt:lpstr>2. Algebraic Simplification (1/3)</vt:lpstr>
      <vt:lpstr>2. Algebraic Simplification (2/3)</vt:lpstr>
      <vt:lpstr>2. Algebraic Simplification (3/3)</vt:lpstr>
      <vt:lpstr>3. Half Adder (1/2)</vt:lpstr>
      <vt:lpstr>3. Half Adder (2/2)</vt:lpstr>
      <vt:lpstr>4. Gray Code (1/3)</vt:lpstr>
      <vt:lpstr>4. Gray Code (2/3)</vt:lpstr>
      <vt:lpstr>4. Gray Code (3/3)</vt:lpstr>
      <vt:lpstr>5.1 Introduction to K-maps</vt:lpstr>
      <vt:lpstr>5.1 2-Variable K-maps (1/3)</vt:lpstr>
      <vt:lpstr>5.1 2-Variable K-maps (2/3)</vt:lpstr>
      <vt:lpstr>5.1 2-Variable K-maps (3/3)</vt:lpstr>
      <vt:lpstr>5.1 3-Variable K-maps (1/2)</vt:lpstr>
      <vt:lpstr>5.1 3-Variable K-maps (2/2)</vt:lpstr>
      <vt:lpstr>Quick Review Questions #1</vt:lpstr>
      <vt:lpstr>5.1 4-Variable K-maps (1/2)</vt:lpstr>
      <vt:lpstr>5.1 4-Variable K-maps (2/2)</vt:lpstr>
      <vt:lpstr>5.1 5-Variable K-maps (1/2)</vt:lpstr>
      <vt:lpstr>5.1 5-Variable K-maps (2/2)</vt:lpstr>
      <vt:lpstr>5.1 Larger K-maps (1/2)</vt:lpstr>
      <vt:lpstr>5.1 Larger K-maps (2/2)</vt:lpstr>
      <vt:lpstr>5.2 How to Use K-maps (1/7)</vt:lpstr>
      <vt:lpstr>5.2 How to Use K-maps (2/7)</vt:lpstr>
      <vt:lpstr>5.2 How to Use K-maps (3/7)</vt:lpstr>
      <vt:lpstr>5.2 How to Use K-maps (4/7)</vt:lpstr>
      <vt:lpstr>5.2 How to Use K-maps (5/7)</vt:lpstr>
      <vt:lpstr>5.2 How to Use K-maps (6/7)</vt:lpstr>
      <vt:lpstr>5.2 How to Use K-maps (7/7)</vt:lpstr>
      <vt:lpstr>5.3 Converting to Minterms Form (1/2)</vt:lpstr>
      <vt:lpstr>5.3 Converting to Minterms Form (2/2)</vt:lpstr>
      <vt:lpstr>5.4 PIs and EPIs (1/3)</vt:lpstr>
      <vt:lpstr>5.4 PIs and EPIs (2/3)</vt:lpstr>
      <vt:lpstr>5.4 PIs and EPIs (3/3)</vt:lpstr>
      <vt:lpstr>Quick Review Questions #2</vt:lpstr>
      <vt:lpstr>5.5 Finding Simplified SOP Expression (1/4)</vt:lpstr>
      <vt:lpstr>5.5 Finding Simplified SOP Expression (2/4)</vt:lpstr>
      <vt:lpstr>5.5 Finding Simplified SOP Expression (3/4)</vt:lpstr>
      <vt:lpstr>5.5 Finding Simplified SOP Expression (4/4)</vt:lpstr>
      <vt:lpstr>Quick Review Questions #3</vt:lpstr>
      <vt:lpstr>5.6 Finding Simplified POS Expression (1/2)</vt:lpstr>
      <vt:lpstr>5.6 Finding Simplified POS Expression (2/2)</vt:lpstr>
      <vt:lpstr>5.7 Don’t-Care Conditions (1/5)</vt:lpstr>
      <vt:lpstr>5.7 Don’t-Care Conditions (2/5)</vt:lpstr>
      <vt:lpstr>5.7 Don’t-Care Conditions (3/5)</vt:lpstr>
      <vt:lpstr>5.7 Don’t-Care Conditions (4/5)</vt:lpstr>
      <vt:lpstr>5.7 Don’t-Care Conditions (5/5)</vt:lpstr>
      <vt:lpstr>6. More Examples (1/6)</vt:lpstr>
      <vt:lpstr>6. More Examples (2/6)</vt:lpstr>
      <vt:lpstr>6. More Examples (3/6)</vt:lpstr>
      <vt:lpstr>6. More Examples (4/6)</vt:lpstr>
      <vt:lpstr>6. More Examples (5/6)</vt:lpstr>
      <vt:lpstr>6. More Examples (6/6)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1656</cp:revision>
  <cp:lastPrinted>2017-06-30T03:15:07Z</cp:lastPrinted>
  <dcterms:created xsi:type="dcterms:W3CDTF">1998-09-05T15:03:32Z</dcterms:created>
  <dcterms:modified xsi:type="dcterms:W3CDTF">2020-03-02T05:01:17Z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