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469" r:id="rId4"/>
    <p:sldId id="470" r:id="rId5"/>
    <p:sldId id="472" r:id="rId6"/>
    <p:sldId id="473" r:id="rId7"/>
    <p:sldId id="474" r:id="rId8"/>
    <p:sldId id="475" r:id="rId9"/>
    <p:sldId id="308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0000FF"/>
    <a:srgbClr val="006600"/>
    <a:srgbClr val="FFFFCC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82" d="100"/>
          <a:sy n="8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Quine-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McCluskey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#16: Quine-</a:t>
            </a:r>
            <a:r>
              <a:rPr lang="en-GB" sz="3600" dirty="0" err="1">
                <a:solidFill>
                  <a:srgbClr val="0000FF"/>
                </a:solidFill>
              </a:rPr>
              <a:t>McCluskey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CDDD2-4A6A-4EE4-A4A1-8622E5C100E7}"/>
              </a:ext>
            </a:extLst>
          </p:cNvPr>
          <p:cNvSpPr txBox="1"/>
          <p:nvPr/>
        </p:nvSpPr>
        <p:spPr>
          <a:xfrm>
            <a:off x="2794000" y="1243584"/>
            <a:ext cx="6045200" cy="4616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This topic is only for your own reading only.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00A475B-7E50-451E-AAB0-8EE20EF96F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16608"/>
            <a:ext cx="8115300" cy="4450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tabulation method </a:t>
            </a:r>
            <a:r>
              <a:rPr lang="en-US" sz="2800" dirty="0">
                <a:solidFill>
                  <a:srgbClr val="0000CC"/>
                </a:solidFill>
              </a:rPr>
              <a:t>similar in concept </a:t>
            </a:r>
            <a:r>
              <a:rPr lang="en-US" sz="2800" dirty="0"/>
              <a:t>to K-map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Applicable for functions with any number of variables</a:t>
            </a:r>
          </a:p>
          <a:p>
            <a:pPr marL="719138" lvl="1" indent="-3651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K-maps are useful for functions with at most 5 or 6 variables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Tedious on paper, but can be automated (programmed)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Non-examinable</a:t>
            </a:r>
          </a:p>
          <a:p>
            <a:pPr marL="719138" lvl="1" indent="-3651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But knowing it may enhance your understanding of K-maps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PIs and EPIs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22D86B9-9143-4CF1-9C23-A876353CC6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find the simplest SOP expression from a K-map, you need to obtain: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Minimum number of literals per product term; and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Minimum number of product terms.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Achieved through K-map using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itchFamily="18" charset="2"/>
              </a:rPr>
              <a:t>Biggest groupings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 err="1">
                <a:sym typeface="Symbol" pitchFamily="18" charset="2"/>
              </a:rPr>
              <a:t>minterms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prime implicants</a:t>
            </a:r>
            <a:r>
              <a:rPr lang="en-US" sz="2400" dirty="0">
                <a:sym typeface="Symbol" pitchFamily="18" charset="2"/>
              </a:rPr>
              <a:t>) where possible; and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itchFamily="18" charset="2"/>
              </a:rPr>
              <a:t>No redundant groupings</a:t>
            </a:r>
            <a:r>
              <a:rPr lang="en-US" sz="2400" dirty="0">
                <a:sym typeface="Symbol" pitchFamily="18" charset="2"/>
              </a:rPr>
              <a:t> (look for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essential prime implicants</a:t>
            </a:r>
            <a:r>
              <a:rPr lang="en-US" sz="2400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8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Font typeface="Arial" pitchFamily="34" charset="0"/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1:</a:t>
            </a:r>
            <a:r>
              <a:rPr lang="en-US" dirty="0"/>
              <a:t>	List out all </a:t>
            </a:r>
            <a:r>
              <a:rPr lang="en-US" dirty="0" err="1"/>
              <a:t>minterms</a:t>
            </a:r>
            <a:r>
              <a:rPr lang="en-US" dirty="0"/>
              <a:t> in groups with same number of 1s in their binary codes.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7A5884A1-33EB-41F9-9B16-EF487BFAFB70}"/>
              </a:ext>
            </a:extLst>
          </p:cNvPr>
          <p:cNvGrpSpPr>
            <a:grpSpLocks/>
          </p:cNvGrpSpPr>
          <p:nvPr/>
        </p:nvGrpSpPr>
        <p:grpSpPr bwMode="auto">
          <a:xfrm>
            <a:off x="6182518" y="2149475"/>
            <a:ext cx="2722563" cy="2559050"/>
            <a:chOff x="2880" y="2520"/>
            <a:chExt cx="4288" cy="4032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222A77AC-17D8-4369-9081-FAF265B6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C871ABB0-5D13-4FF4-B248-D0DFBAFC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8D3BF5B-B959-4627-BD68-ABC240F3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73749966-FDF8-46AF-954B-D3687B4D5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01DAA10-A68C-4C20-B8FD-80615B14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3F40BEE9-693D-4EAC-AA06-224ACF26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DF8B98DD-E094-4DBD-8B20-32B8B592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69B014C-A963-4F1B-9B1F-975650A4186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6CACD72D-6698-498A-A92D-DED2D8A3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BBE256B7-6A84-469F-80E9-4067E717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0D923B3-141A-47C7-BADA-EEFCCA09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D6F79E86-BE9D-4407-AD84-B3C08F479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F16056C1-D6E4-4497-A914-49897982B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C796035C-F7BB-485F-93F7-3745084CE2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57C5D4DC-99BE-4685-9894-717E6A0A4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928406C7-BB00-4569-99AF-B08A4407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891DF063-4A48-4C43-ABEF-8E96D7199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56964608-574C-4375-BDAB-51F3FADFC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B7DC7676-DF18-4A4A-8A74-B6C48D7E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4F532AB9-074B-44A8-BC7D-942604E14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6BD36C7F-6417-4945-BED6-E95D38F9B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44E79ABF-0C1B-415A-944C-1B3D2A9B9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39B36E66-96AA-43BB-91B3-AA5D0023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D56B260D-42D4-423E-9151-9EE1B4DC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37756023-5DBD-4075-86FA-AB83C078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D9C6167A-B6A1-4C76-9830-A96076340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616061AC-8A62-46CD-8754-4AB01D2A7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1F2651E5-FF8D-465A-9C98-DC22803E4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1E7F9B49-778B-4FC9-99E2-CA2165693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5F9D96FB-9E84-44AF-9C6A-7851453A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BF8626B8-1EA5-4719-960C-55D9B9F8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DFC2BB3-A5DC-4A38-92DA-7DBD7D1280AF}"/>
              </a:ext>
            </a:extLst>
          </p:cNvPr>
          <p:cNvSpPr txBox="1"/>
          <p:nvPr/>
        </p:nvSpPr>
        <p:spPr>
          <a:xfrm>
            <a:off x="205242" y="2532342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48BAD713-DC66-411F-B315-A990DCD38112}"/>
              </a:ext>
            </a:extLst>
          </p:cNvPr>
          <p:cNvSpPr/>
          <p:nvPr/>
        </p:nvSpPr>
        <p:spPr>
          <a:xfrm>
            <a:off x="7360782" y="2915584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54">
            <a:extLst>
              <a:ext uri="{FF2B5EF4-FFF2-40B4-BE49-F238E27FC236}">
                <a16:creationId xmlns:a16="http://schemas.microsoft.com/office/drawing/2014/main" id="{05A1C86E-81EC-4D98-87E7-EFBF6E3C9083}"/>
              </a:ext>
            </a:extLst>
          </p:cNvPr>
          <p:cNvSpPr/>
          <p:nvPr/>
        </p:nvSpPr>
        <p:spPr>
          <a:xfrm>
            <a:off x="8183646" y="2878671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55">
            <a:extLst>
              <a:ext uri="{FF2B5EF4-FFF2-40B4-BE49-F238E27FC236}">
                <a16:creationId xmlns:a16="http://schemas.microsoft.com/office/drawing/2014/main" id="{771FF202-E4A3-40E2-9400-0EB38E82EB16}"/>
              </a:ext>
            </a:extLst>
          </p:cNvPr>
          <p:cNvSpPr/>
          <p:nvPr/>
        </p:nvSpPr>
        <p:spPr>
          <a:xfrm>
            <a:off x="7363322" y="328455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56">
            <a:extLst>
              <a:ext uri="{FF2B5EF4-FFF2-40B4-BE49-F238E27FC236}">
                <a16:creationId xmlns:a16="http://schemas.microsoft.com/office/drawing/2014/main" id="{6DA548FF-F612-4B63-A4C3-5CDA6960694F}"/>
              </a:ext>
            </a:extLst>
          </p:cNvPr>
          <p:cNvSpPr/>
          <p:nvPr/>
        </p:nvSpPr>
        <p:spPr>
          <a:xfrm>
            <a:off x="7757946" y="328455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57">
            <a:extLst>
              <a:ext uri="{FF2B5EF4-FFF2-40B4-BE49-F238E27FC236}">
                <a16:creationId xmlns:a16="http://schemas.microsoft.com/office/drawing/2014/main" id="{6DE4690E-F032-483C-8F43-9089DD0A5179}"/>
              </a:ext>
            </a:extLst>
          </p:cNvPr>
          <p:cNvSpPr/>
          <p:nvPr/>
        </p:nvSpPr>
        <p:spPr>
          <a:xfrm>
            <a:off x="6949350" y="3655208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52D5178C-E7FE-4540-9907-137CC4CECBCA}"/>
              </a:ext>
            </a:extLst>
          </p:cNvPr>
          <p:cNvSpPr/>
          <p:nvPr/>
        </p:nvSpPr>
        <p:spPr>
          <a:xfrm>
            <a:off x="7363322" y="3642760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59">
            <a:extLst>
              <a:ext uri="{FF2B5EF4-FFF2-40B4-BE49-F238E27FC236}">
                <a16:creationId xmlns:a16="http://schemas.microsoft.com/office/drawing/2014/main" id="{47E8B345-22C7-4FC8-ACEF-5B64E1ECCCD0}"/>
              </a:ext>
            </a:extLst>
          </p:cNvPr>
          <p:cNvSpPr/>
          <p:nvPr/>
        </p:nvSpPr>
        <p:spPr>
          <a:xfrm>
            <a:off x="7757946" y="3655208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60">
            <a:extLst>
              <a:ext uri="{FF2B5EF4-FFF2-40B4-BE49-F238E27FC236}">
                <a16:creationId xmlns:a16="http://schemas.microsoft.com/office/drawing/2014/main" id="{C1524C26-6698-4F30-BBB2-8BE406A50FAF}"/>
              </a:ext>
            </a:extLst>
          </p:cNvPr>
          <p:cNvSpPr/>
          <p:nvPr/>
        </p:nvSpPr>
        <p:spPr>
          <a:xfrm>
            <a:off x="6924135" y="4066801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61">
            <a:extLst>
              <a:ext uri="{FF2B5EF4-FFF2-40B4-BE49-F238E27FC236}">
                <a16:creationId xmlns:a16="http://schemas.microsoft.com/office/drawing/2014/main" id="{31FA63E9-1DE6-4BE0-8D74-C3059B0C7A63}"/>
              </a:ext>
            </a:extLst>
          </p:cNvPr>
          <p:cNvSpPr/>
          <p:nvPr/>
        </p:nvSpPr>
        <p:spPr>
          <a:xfrm>
            <a:off x="8172078" y="408444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B5FA44-5BBB-4C72-8EC1-57C7647A72A0}"/>
              </a:ext>
            </a:extLst>
          </p:cNvPr>
          <p:cNvGrpSpPr/>
          <p:nvPr/>
        </p:nvGrpSpPr>
        <p:grpSpPr>
          <a:xfrm>
            <a:off x="1474484" y="2889100"/>
            <a:ext cx="2464558" cy="774734"/>
            <a:chOff x="1524000" y="2448854"/>
            <a:chExt cx="2464558" cy="774734"/>
          </a:xfrm>
        </p:grpSpPr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BCD7FC6E-E1AE-43C0-99E5-E187AAEB8190}"/>
                </a:ext>
              </a:extLst>
            </p:cNvPr>
            <p:cNvSpPr/>
            <p:nvPr/>
          </p:nvSpPr>
          <p:spPr>
            <a:xfrm>
              <a:off x="1524000" y="2448854"/>
              <a:ext cx="152400" cy="774734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0D4B60-9DF6-4680-B338-59C49FC509DB}"/>
                </a:ext>
              </a:extLst>
            </p:cNvPr>
            <p:cNvSpPr txBox="1"/>
            <p:nvPr/>
          </p:nvSpPr>
          <p:spPr>
            <a:xfrm>
              <a:off x="1702558" y="2651555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one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A5094D-E650-4C02-81D0-282F17F18940}"/>
              </a:ext>
            </a:extLst>
          </p:cNvPr>
          <p:cNvGrpSpPr/>
          <p:nvPr/>
        </p:nvGrpSpPr>
        <p:grpSpPr>
          <a:xfrm>
            <a:off x="1474484" y="3960889"/>
            <a:ext cx="2464558" cy="774734"/>
            <a:chOff x="1497842" y="3520643"/>
            <a:chExt cx="2464558" cy="774734"/>
          </a:xfrm>
        </p:grpSpPr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363E87A7-F762-438E-9043-92DE4FE4AF60}"/>
                </a:ext>
              </a:extLst>
            </p:cNvPr>
            <p:cNvSpPr/>
            <p:nvPr/>
          </p:nvSpPr>
          <p:spPr>
            <a:xfrm>
              <a:off x="1497842" y="3520643"/>
              <a:ext cx="152400" cy="774734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36ADF4-EB4B-4564-A4CF-1766E5F332B2}"/>
                </a:ext>
              </a:extLst>
            </p:cNvPr>
            <p:cNvSpPr txBox="1"/>
            <p:nvPr/>
          </p:nvSpPr>
          <p:spPr>
            <a:xfrm>
              <a:off x="1676400" y="372334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two 1s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4A3A81-0EA8-4F62-9A64-22C0478A8E7A}"/>
              </a:ext>
            </a:extLst>
          </p:cNvPr>
          <p:cNvGrpSpPr/>
          <p:nvPr/>
        </p:nvGrpSpPr>
        <p:grpSpPr>
          <a:xfrm>
            <a:off x="1474484" y="5012246"/>
            <a:ext cx="2464558" cy="685800"/>
            <a:chOff x="1497842" y="3520643"/>
            <a:chExt cx="2464558" cy="685800"/>
          </a:xfrm>
        </p:grpSpPr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91CE9162-C33D-4DC8-999E-FD3A45CD4E03}"/>
                </a:ext>
              </a:extLst>
            </p:cNvPr>
            <p:cNvSpPr/>
            <p:nvPr/>
          </p:nvSpPr>
          <p:spPr>
            <a:xfrm>
              <a:off x="1497842" y="3520643"/>
              <a:ext cx="102358" cy="68580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BA848-8389-44AF-B96A-47C4098E56AA}"/>
                </a:ext>
              </a:extLst>
            </p:cNvPr>
            <p:cNvSpPr txBox="1"/>
            <p:nvPr/>
          </p:nvSpPr>
          <p:spPr>
            <a:xfrm>
              <a:off x="1676400" y="367887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three 1s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3C4449-3B23-4D48-8CC6-70D31FEF272C}"/>
              </a:ext>
            </a:extLst>
          </p:cNvPr>
          <p:cNvGrpSpPr/>
          <p:nvPr/>
        </p:nvGrpSpPr>
        <p:grpSpPr>
          <a:xfrm>
            <a:off x="1474484" y="5748952"/>
            <a:ext cx="2464558" cy="369332"/>
            <a:chOff x="1497842" y="3520643"/>
            <a:chExt cx="2464558" cy="369332"/>
          </a:xfrm>
        </p:grpSpPr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6BBDE929-1514-4517-8215-B5E908A479DC}"/>
                </a:ext>
              </a:extLst>
            </p:cNvPr>
            <p:cNvSpPr/>
            <p:nvPr/>
          </p:nvSpPr>
          <p:spPr>
            <a:xfrm>
              <a:off x="1497842" y="3533859"/>
              <a:ext cx="80749" cy="34290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3A8419-62C3-4B5B-A3E9-F1DDD4E9D47B}"/>
                </a:ext>
              </a:extLst>
            </p:cNvPr>
            <p:cNvSpPr txBox="1"/>
            <p:nvPr/>
          </p:nvSpPr>
          <p:spPr>
            <a:xfrm>
              <a:off x="1676400" y="352064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four 1s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8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2:</a:t>
            </a:r>
            <a:r>
              <a:rPr lang="en-US" dirty="0"/>
              <a:t>	Combine codes that differ by 1 bit into bigger group, write the combined code in next column.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65" name="Group 10">
            <a:extLst>
              <a:ext uri="{FF2B5EF4-FFF2-40B4-BE49-F238E27FC236}">
                <a16:creationId xmlns:a16="http://schemas.microsoft.com/office/drawing/2014/main" id="{162B8E3C-A211-4E71-8806-CA681EB72251}"/>
              </a:ext>
            </a:extLst>
          </p:cNvPr>
          <p:cNvGrpSpPr>
            <a:grpSpLocks/>
          </p:cNvGrpSpPr>
          <p:nvPr/>
        </p:nvGrpSpPr>
        <p:grpSpPr bwMode="auto">
          <a:xfrm>
            <a:off x="6208150" y="2167280"/>
            <a:ext cx="2722563" cy="2559050"/>
            <a:chOff x="2880" y="2520"/>
            <a:chExt cx="4288" cy="4032"/>
          </a:xfrm>
        </p:grpSpPr>
        <p:sp>
          <p:nvSpPr>
            <p:cNvPr id="66" name="Rectangle 11">
              <a:extLst>
                <a:ext uri="{FF2B5EF4-FFF2-40B4-BE49-F238E27FC236}">
                  <a16:creationId xmlns:a16="http://schemas.microsoft.com/office/drawing/2014/main" id="{2D0B6185-7750-4953-9064-47D4C38A2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">
              <a:extLst>
                <a:ext uri="{FF2B5EF4-FFF2-40B4-BE49-F238E27FC236}">
                  <a16:creationId xmlns:a16="http://schemas.microsoft.com/office/drawing/2014/main" id="{86933214-B7CB-4C2F-87D3-4AD8650A9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3">
              <a:extLst>
                <a:ext uri="{FF2B5EF4-FFF2-40B4-BE49-F238E27FC236}">
                  <a16:creationId xmlns:a16="http://schemas.microsoft.com/office/drawing/2014/main" id="{265E390C-8F58-4BDF-B8C1-EEFCB5C99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14">
              <a:extLst>
                <a:ext uri="{FF2B5EF4-FFF2-40B4-BE49-F238E27FC236}">
                  <a16:creationId xmlns:a16="http://schemas.microsoft.com/office/drawing/2014/main" id="{AFB293FF-3B4A-4F00-979B-9809AC92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0" name="Text Box 15">
              <a:extLst>
                <a:ext uri="{FF2B5EF4-FFF2-40B4-BE49-F238E27FC236}">
                  <a16:creationId xmlns:a16="http://schemas.microsoft.com/office/drawing/2014/main" id="{83E702A7-29F7-4B57-825E-229039D8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A061F68A-2C61-435E-B3D8-6DF11B026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72" name="AutoShape 17">
              <a:extLst>
                <a:ext uri="{FF2B5EF4-FFF2-40B4-BE49-F238E27FC236}">
                  <a16:creationId xmlns:a16="http://schemas.microsoft.com/office/drawing/2014/main" id="{28B7A896-E723-4D79-BB7C-BB1B3919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AutoShape 18">
              <a:extLst>
                <a:ext uri="{FF2B5EF4-FFF2-40B4-BE49-F238E27FC236}">
                  <a16:creationId xmlns:a16="http://schemas.microsoft.com/office/drawing/2014/main" id="{BE071843-1145-498A-98DD-CCF76E81234E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>
              <a:extLst>
                <a:ext uri="{FF2B5EF4-FFF2-40B4-BE49-F238E27FC236}">
                  <a16:creationId xmlns:a16="http://schemas.microsoft.com/office/drawing/2014/main" id="{B2B8039D-756F-40E7-9305-9F680AAC2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90CD91BA-613B-4412-8024-C9CCDAE73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55DAC452-A3D2-47A3-9DD3-237578397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22">
              <a:extLst>
                <a:ext uri="{FF2B5EF4-FFF2-40B4-BE49-F238E27FC236}">
                  <a16:creationId xmlns:a16="http://schemas.microsoft.com/office/drawing/2014/main" id="{53D12A43-D8D9-43D2-8B72-D3B027497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8" name="Text Box 23">
              <a:extLst>
                <a:ext uri="{FF2B5EF4-FFF2-40B4-BE49-F238E27FC236}">
                  <a16:creationId xmlns:a16="http://schemas.microsoft.com/office/drawing/2014/main" id="{17EBE677-BEDD-42FB-8586-FA969CE99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9" name="AutoShape 24">
              <a:extLst>
                <a:ext uri="{FF2B5EF4-FFF2-40B4-BE49-F238E27FC236}">
                  <a16:creationId xmlns:a16="http://schemas.microsoft.com/office/drawing/2014/main" id="{7A2CD676-AA4E-4987-970C-91199914F6F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25">
              <a:extLst>
                <a:ext uri="{FF2B5EF4-FFF2-40B4-BE49-F238E27FC236}">
                  <a16:creationId xmlns:a16="http://schemas.microsoft.com/office/drawing/2014/main" id="{9A592F3C-8D9D-4F58-ADCE-722B18CEB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C352D125-87BC-4543-AA04-49F597733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7">
              <a:extLst>
                <a:ext uri="{FF2B5EF4-FFF2-40B4-BE49-F238E27FC236}">
                  <a16:creationId xmlns:a16="http://schemas.microsoft.com/office/drawing/2014/main" id="{627EB35E-3972-4038-8A0D-B172997EA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83" name="Text Box 28">
              <a:extLst>
                <a:ext uri="{FF2B5EF4-FFF2-40B4-BE49-F238E27FC236}">
                  <a16:creationId xmlns:a16="http://schemas.microsoft.com/office/drawing/2014/main" id="{7FF2C20F-744F-4EF7-A7FB-64FC74111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B851A7E8-81DB-4394-ADEC-0A931B970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9DAD725-4410-404B-BD3E-B7746EA5B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012ECD0D-37DC-4E43-9A1C-47983E17E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>
              <a:extLst>
                <a:ext uri="{FF2B5EF4-FFF2-40B4-BE49-F238E27FC236}">
                  <a16:creationId xmlns:a16="http://schemas.microsoft.com/office/drawing/2014/main" id="{696F9202-09F5-4D0A-8A03-71D0E4733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33">
              <a:extLst>
                <a:ext uri="{FF2B5EF4-FFF2-40B4-BE49-F238E27FC236}">
                  <a16:creationId xmlns:a16="http://schemas.microsoft.com/office/drawing/2014/main" id="{D226CDE1-1F7F-4603-91B5-D1C11E248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34">
              <a:extLst>
                <a:ext uri="{FF2B5EF4-FFF2-40B4-BE49-F238E27FC236}">
                  <a16:creationId xmlns:a16="http://schemas.microsoft.com/office/drawing/2014/main" id="{34DAEE02-089A-45E1-AEEF-E11286488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35">
              <a:extLst>
                <a:ext uri="{FF2B5EF4-FFF2-40B4-BE49-F238E27FC236}">
                  <a16:creationId xmlns:a16="http://schemas.microsoft.com/office/drawing/2014/main" id="{938C5AF7-1B80-4E76-9B05-3BD52839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1" name="Text Box 36">
              <a:extLst>
                <a:ext uri="{FF2B5EF4-FFF2-40B4-BE49-F238E27FC236}">
                  <a16:creationId xmlns:a16="http://schemas.microsoft.com/office/drawing/2014/main" id="{A38FB3E9-76FB-4987-91C6-F5CEA115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37">
              <a:extLst>
                <a:ext uri="{FF2B5EF4-FFF2-40B4-BE49-F238E27FC236}">
                  <a16:creationId xmlns:a16="http://schemas.microsoft.com/office/drawing/2014/main" id="{CC3B1421-A161-4C88-A086-011BF0B6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>
              <a:extLst>
                <a:ext uri="{FF2B5EF4-FFF2-40B4-BE49-F238E27FC236}">
                  <a16:creationId xmlns:a16="http://schemas.microsoft.com/office/drawing/2014/main" id="{447D48EC-7EFB-4299-B4D0-A15F52D20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94" name="Text Box 39">
              <a:extLst>
                <a:ext uri="{FF2B5EF4-FFF2-40B4-BE49-F238E27FC236}">
                  <a16:creationId xmlns:a16="http://schemas.microsoft.com/office/drawing/2014/main" id="{38AFAE99-F81E-4323-8DBC-E705A0B0D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>
              <a:extLst>
                <a:ext uri="{FF2B5EF4-FFF2-40B4-BE49-F238E27FC236}">
                  <a16:creationId xmlns:a16="http://schemas.microsoft.com/office/drawing/2014/main" id="{120555A2-DF9C-4EB1-A755-B5EDDA341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41">
              <a:extLst>
                <a:ext uri="{FF2B5EF4-FFF2-40B4-BE49-F238E27FC236}">
                  <a16:creationId xmlns:a16="http://schemas.microsoft.com/office/drawing/2014/main" id="{22831DAE-D62F-4E37-8DE8-6E0DF5CBA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FFCF5D9-A752-4CD4-8500-4210FDA36052}"/>
              </a:ext>
            </a:extLst>
          </p:cNvPr>
          <p:cNvSpPr txBox="1"/>
          <p:nvPr/>
        </p:nvSpPr>
        <p:spPr>
          <a:xfrm>
            <a:off x="230874" y="2550147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9218D153-318C-40BD-B93A-E6DE43ACF931}"/>
              </a:ext>
            </a:extLst>
          </p:cNvPr>
          <p:cNvSpPr/>
          <p:nvPr/>
        </p:nvSpPr>
        <p:spPr>
          <a:xfrm>
            <a:off x="7386414" y="2933389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54">
            <a:extLst>
              <a:ext uri="{FF2B5EF4-FFF2-40B4-BE49-F238E27FC236}">
                <a16:creationId xmlns:a16="http://schemas.microsoft.com/office/drawing/2014/main" id="{ECA7CF1E-6123-4B40-BD32-1BAC3D840DE2}"/>
              </a:ext>
            </a:extLst>
          </p:cNvPr>
          <p:cNvSpPr/>
          <p:nvPr/>
        </p:nvSpPr>
        <p:spPr>
          <a:xfrm>
            <a:off x="8209278" y="2896476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55">
            <a:extLst>
              <a:ext uri="{FF2B5EF4-FFF2-40B4-BE49-F238E27FC236}">
                <a16:creationId xmlns:a16="http://schemas.microsoft.com/office/drawing/2014/main" id="{A858156F-5F24-41F5-8003-ADAE96BBE9B7}"/>
              </a:ext>
            </a:extLst>
          </p:cNvPr>
          <p:cNvSpPr/>
          <p:nvPr/>
        </p:nvSpPr>
        <p:spPr>
          <a:xfrm>
            <a:off x="7388954" y="330235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56">
            <a:extLst>
              <a:ext uri="{FF2B5EF4-FFF2-40B4-BE49-F238E27FC236}">
                <a16:creationId xmlns:a16="http://schemas.microsoft.com/office/drawing/2014/main" id="{21359584-3885-4E28-9E41-72DC8A13362C}"/>
              </a:ext>
            </a:extLst>
          </p:cNvPr>
          <p:cNvSpPr/>
          <p:nvPr/>
        </p:nvSpPr>
        <p:spPr>
          <a:xfrm>
            <a:off x="7783578" y="330235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57">
            <a:extLst>
              <a:ext uri="{FF2B5EF4-FFF2-40B4-BE49-F238E27FC236}">
                <a16:creationId xmlns:a16="http://schemas.microsoft.com/office/drawing/2014/main" id="{C4B61843-D7B6-4EDB-8E06-264290F15AC5}"/>
              </a:ext>
            </a:extLst>
          </p:cNvPr>
          <p:cNvSpPr/>
          <p:nvPr/>
        </p:nvSpPr>
        <p:spPr>
          <a:xfrm>
            <a:off x="6974982" y="3673013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58">
            <a:extLst>
              <a:ext uri="{FF2B5EF4-FFF2-40B4-BE49-F238E27FC236}">
                <a16:creationId xmlns:a16="http://schemas.microsoft.com/office/drawing/2014/main" id="{6E4DD8B0-B16D-4BB0-834A-F94BC1862ADE}"/>
              </a:ext>
            </a:extLst>
          </p:cNvPr>
          <p:cNvSpPr/>
          <p:nvPr/>
        </p:nvSpPr>
        <p:spPr>
          <a:xfrm>
            <a:off x="7388954" y="366056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59">
            <a:extLst>
              <a:ext uri="{FF2B5EF4-FFF2-40B4-BE49-F238E27FC236}">
                <a16:creationId xmlns:a16="http://schemas.microsoft.com/office/drawing/2014/main" id="{19B7E377-0A91-48C2-ABCC-93D67F2E53BA}"/>
              </a:ext>
            </a:extLst>
          </p:cNvPr>
          <p:cNvSpPr/>
          <p:nvPr/>
        </p:nvSpPr>
        <p:spPr>
          <a:xfrm>
            <a:off x="7783578" y="3673013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60">
            <a:extLst>
              <a:ext uri="{FF2B5EF4-FFF2-40B4-BE49-F238E27FC236}">
                <a16:creationId xmlns:a16="http://schemas.microsoft.com/office/drawing/2014/main" id="{8A81657D-DB62-4D4F-B8AE-EEC53EA54363}"/>
              </a:ext>
            </a:extLst>
          </p:cNvPr>
          <p:cNvSpPr/>
          <p:nvPr/>
        </p:nvSpPr>
        <p:spPr>
          <a:xfrm>
            <a:off x="6984774" y="4084606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61">
            <a:extLst>
              <a:ext uri="{FF2B5EF4-FFF2-40B4-BE49-F238E27FC236}">
                <a16:creationId xmlns:a16="http://schemas.microsoft.com/office/drawing/2014/main" id="{C6761276-ABE8-477D-8B49-9F0E619A31D5}"/>
              </a:ext>
            </a:extLst>
          </p:cNvPr>
          <p:cNvSpPr/>
          <p:nvPr/>
        </p:nvSpPr>
        <p:spPr>
          <a:xfrm>
            <a:off x="8197710" y="410224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E013AF-1DC3-44C1-81D3-33EA8A8DAF1C}"/>
              </a:ext>
            </a:extLst>
          </p:cNvPr>
          <p:cNvSpPr txBox="1"/>
          <p:nvPr/>
        </p:nvSpPr>
        <p:spPr>
          <a:xfrm>
            <a:off x="1748050" y="2550147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 baseline="30000"/>
              <a:t>nd</a:t>
            </a:r>
            <a:r>
              <a:rPr lang="en-US" b="1"/>
              <a:t> column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E54FC2-AD6E-48B9-BE7C-1EC92813A1AB}"/>
              </a:ext>
            </a:extLst>
          </p:cNvPr>
          <p:cNvSpPr txBox="1"/>
          <p:nvPr/>
        </p:nvSpPr>
        <p:spPr>
          <a:xfrm>
            <a:off x="78474" y="28331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3448F0E-9AA6-4C3E-B90D-E0BA040CCF79}"/>
              </a:ext>
            </a:extLst>
          </p:cNvPr>
          <p:cNvSpPr txBox="1"/>
          <p:nvPr/>
        </p:nvSpPr>
        <p:spPr>
          <a:xfrm>
            <a:off x="78474" y="39438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0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6984774" y="3673833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A77895-1E07-497E-BE89-471A3A28C483}"/>
              </a:ext>
            </a:extLst>
          </p:cNvPr>
          <p:cNvSpPr txBox="1"/>
          <p:nvPr/>
        </p:nvSpPr>
        <p:spPr>
          <a:xfrm>
            <a:off x="1612710" y="313103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2,10: -010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EFDA2C-9FDD-4804-8E92-A92C779DF612}"/>
              </a:ext>
            </a:extLst>
          </p:cNvPr>
          <p:cNvSpPr txBox="1"/>
          <p:nvPr/>
        </p:nvSpPr>
        <p:spPr>
          <a:xfrm>
            <a:off x="1618397" y="38648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2F27C9-D9A0-4C4D-9CD3-CB2D4AFB4447}"/>
              </a:ext>
            </a:extLst>
          </p:cNvPr>
          <p:cNvSpPr txBox="1"/>
          <p:nvPr/>
        </p:nvSpPr>
        <p:spPr>
          <a:xfrm>
            <a:off x="1748050" y="2826110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2,3: 001-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78474" y="27557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FB95D0-4E4B-40EC-B2AD-A95DE7BEE778}"/>
              </a:ext>
            </a:extLst>
          </p:cNvPr>
          <p:cNvSpPr txBox="1"/>
          <p:nvPr/>
        </p:nvSpPr>
        <p:spPr>
          <a:xfrm>
            <a:off x="38668" y="45013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743EC16B-01DD-4B06-9937-C84924078BB1}"/>
              </a:ext>
            </a:extLst>
          </p:cNvPr>
          <p:cNvSpPr/>
          <p:nvPr/>
        </p:nvSpPr>
        <p:spPr>
          <a:xfrm>
            <a:off x="8209278" y="4027628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A05380F2-E4EB-44A7-A91A-67191289C8A3}"/>
              </a:ext>
            </a:extLst>
          </p:cNvPr>
          <p:cNvSpPr/>
          <p:nvPr/>
        </p:nvSpPr>
        <p:spPr>
          <a:xfrm flipH="1">
            <a:off x="6984774" y="4026047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30E299-1131-4358-BC95-7CEF618E7D86}"/>
              </a:ext>
            </a:extLst>
          </p:cNvPr>
          <p:cNvSpPr txBox="1"/>
          <p:nvPr/>
        </p:nvSpPr>
        <p:spPr>
          <a:xfrm>
            <a:off x="87573" y="31030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D6E6D02-FA0B-4D3D-BE45-7CD65B03459F}"/>
              </a:ext>
            </a:extLst>
          </p:cNvPr>
          <p:cNvSpPr txBox="1"/>
          <p:nvPr/>
        </p:nvSpPr>
        <p:spPr>
          <a:xfrm>
            <a:off x="4549" y="423862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CACB14-0622-42F7-863E-502AD53F5321}"/>
              </a:ext>
            </a:extLst>
          </p:cNvPr>
          <p:cNvSpPr txBox="1"/>
          <p:nvPr/>
        </p:nvSpPr>
        <p:spPr>
          <a:xfrm>
            <a:off x="1612710" y="3429873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4,5: 010-</a:t>
            </a:r>
          </a:p>
        </p:txBody>
      </p:sp>
      <p:sp>
        <p:nvSpPr>
          <p:cNvPr id="121" name="Rounded Rectangle 75">
            <a:extLst>
              <a:ext uri="{FF2B5EF4-FFF2-40B4-BE49-F238E27FC236}">
                <a16:creationId xmlns:a16="http://schemas.microsoft.com/office/drawing/2014/main" id="{4A1E7D2C-8C3D-40DD-8762-79B2219F82BF}"/>
              </a:ext>
            </a:extLst>
          </p:cNvPr>
          <p:cNvSpPr/>
          <p:nvPr/>
        </p:nvSpPr>
        <p:spPr>
          <a:xfrm>
            <a:off x="7388954" y="2912017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DA41CB-3089-4940-BAFA-067FF2228ABD}"/>
              </a:ext>
            </a:extLst>
          </p:cNvPr>
          <p:cNvSpPr txBox="1"/>
          <p:nvPr/>
        </p:nvSpPr>
        <p:spPr>
          <a:xfrm>
            <a:off x="87573" y="34053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D013657-983D-40E5-81D9-83346D4D1431}"/>
              </a:ext>
            </a:extLst>
          </p:cNvPr>
          <p:cNvSpPr txBox="1"/>
          <p:nvPr/>
        </p:nvSpPr>
        <p:spPr>
          <a:xfrm>
            <a:off x="84161" y="44880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729FBD-69CB-4BD2-83C3-46289DCB41FE}"/>
              </a:ext>
            </a:extLst>
          </p:cNvPr>
          <p:cNvSpPr txBox="1"/>
          <p:nvPr/>
        </p:nvSpPr>
        <p:spPr>
          <a:xfrm>
            <a:off x="1567217" y="3716947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8,10: 10-0</a:t>
            </a:r>
          </a:p>
        </p:txBody>
      </p:sp>
      <p:sp>
        <p:nvSpPr>
          <p:cNvPr id="125" name="Left Bracket 124">
            <a:extLst>
              <a:ext uri="{FF2B5EF4-FFF2-40B4-BE49-F238E27FC236}">
                <a16:creationId xmlns:a16="http://schemas.microsoft.com/office/drawing/2014/main" id="{8D8A1065-585E-4663-8212-BED54B556908}"/>
              </a:ext>
            </a:extLst>
          </p:cNvPr>
          <p:cNvSpPr/>
          <p:nvPr/>
        </p:nvSpPr>
        <p:spPr>
          <a:xfrm rot="16200000" flipV="1">
            <a:off x="8254216" y="2843187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Bracket 125">
            <a:extLst>
              <a:ext uri="{FF2B5EF4-FFF2-40B4-BE49-F238E27FC236}">
                <a16:creationId xmlns:a16="http://schemas.microsoft.com/office/drawing/2014/main" id="{C0F72FF7-D2B4-4128-A935-5145886F891C}"/>
              </a:ext>
            </a:extLst>
          </p:cNvPr>
          <p:cNvSpPr/>
          <p:nvPr/>
        </p:nvSpPr>
        <p:spPr>
          <a:xfrm rot="5400000">
            <a:off x="8204057" y="4064147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B7065D-15C6-45D6-97F1-97378D437091}"/>
              </a:ext>
            </a:extLst>
          </p:cNvPr>
          <p:cNvSpPr txBox="1"/>
          <p:nvPr/>
        </p:nvSpPr>
        <p:spPr>
          <a:xfrm>
            <a:off x="131928" y="395467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4C2862-A798-4595-923B-9742EE624BAC}"/>
              </a:ext>
            </a:extLst>
          </p:cNvPr>
          <p:cNvSpPr txBox="1"/>
          <p:nvPr/>
        </p:nvSpPr>
        <p:spPr>
          <a:xfrm>
            <a:off x="38668" y="50218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0BFCAE-ECCF-440D-ABE5-284330765CB0}"/>
              </a:ext>
            </a:extLst>
          </p:cNvPr>
          <p:cNvSpPr txBox="1"/>
          <p:nvPr/>
        </p:nvSpPr>
        <p:spPr>
          <a:xfrm>
            <a:off x="1728715" y="4049484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3,7: 0-11</a:t>
            </a:r>
          </a:p>
        </p:txBody>
      </p:sp>
      <p:sp>
        <p:nvSpPr>
          <p:cNvPr id="130" name="Rounded Rectangle 84">
            <a:extLst>
              <a:ext uri="{FF2B5EF4-FFF2-40B4-BE49-F238E27FC236}">
                <a16:creationId xmlns:a16="http://schemas.microsoft.com/office/drawing/2014/main" id="{7C1AEEF7-F215-47C3-A767-761E39BE15BA}"/>
              </a:ext>
            </a:extLst>
          </p:cNvPr>
          <p:cNvSpPr/>
          <p:nvPr/>
        </p:nvSpPr>
        <p:spPr>
          <a:xfrm rot="16200000">
            <a:off x="7199834" y="3484713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E8BC68-BA07-49BD-AEB5-F1EE09F69108}"/>
              </a:ext>
            </a:extLst>
          </p:cNvPr>
          <p:cNvSpPr txBox="1"/>
          <p:nvPr/>
        </p:nvSpPr>
        <p:spPr>
          <a:xfrm>
            <a:off x="87573" y="42395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A720DF-84E4-4D24-A4CA-1CD5774D46ED}"/>
              </a:ext>
            </a:extLst>
          </p:cNvPr>
          <p:cNvSpPr txBox="1"/>
          <p:nvPr/>
        </p:nvSpPr>
        <p:spPr>
          <a:xfrm>
            <a:off x="84161" y="50305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4EB26-18CE-45AF-ADE1-7FB1F9D972DD}"/>
              </a:ext>
            </a:extLst>
          </p:cNvPr>
          <p:cNvSpPr txBox="1"/>
          <p:nvPr/>
        </p:nvSpPr>
        <p:spPr>
          <a:xfrm>
            <a:off x="141027" y="4226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8C42092-64AE-4D32-A49B-F9F48E23D968}"/>
              </a:ext>
            </a:extLst>
          </p:cNvPr>
          <p:cNvSpPr txBox="1"/>
          <p:nvPr/>
        </p:nvSpPr>
        <p:spPr>
          <a:xfrm>
            <a:off x="30707" y="5291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42D4544-8DA7-4121-B06D-D6F8FA349FAE}"/>
              </a:ext>
            </a:extLst>
          </p:cNvPr>
          <p:cNvSpPr txBox="1"/>
          <p:nvPr/>
        </p:nvSpPr>
        <p:spPr>
          <a:xfrm>
            <a:off x="184245" y="50123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8FE79F-E55D-4056-9266-9E651D5D4D79}"/>
              </a:ext>
            </a:extLst>
          </p:cNvPr>
          <p:cNvSpPr txBox="1"/>
          <p:nvPr/>
        </p:nvSpPr>
        <p:spPr>
          <a:xfrm>
            <a:off x="0" y="585644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BACD0C-5B1F-4DAF-B609-660FD8523C85}"/>
              </a:ext>
            </a:extLst>
          </p:cNvPr>
          <p:cNvSpPr txBox="1"/>
          <p:nvPr/>
        </p:nvSpPr>
        <p:spPr>
          <a:xfrm>
            <a:off x="113731" y="5291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AF219AE-AE4F-4407-B1B3-5850B423B0F7}"/>
              </a:ext>
            </a:extLst>
          </p:cNvPr>
          <p:cNvSpPr txBox="1"/>
          <p:nvPr/>
        </p:nvSpPr>
        <p:spPr>
          <a:xfrm>
            <a:off x="93259" y="58438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9" name="Rounded Rectangle 93">
            <a:extLst>
              <a:ext uri="{FF2B5EF4-FFF2-40B4-BE49-F238E27FC236}">
                <a16:creationId xmlns:a16="http://schemas.microsoft.com/office/drawing/2014/main" id="{1656AB61-F238-4DC2-B371-CDAFEEB01144}"/>
              </a:ext>
            </a:extLst>
          </p:cNvPr>
          <p:cNvSpPr/>
          <p:nvPr/>
        </p:nvSpPr>
        <p:spPr>
          <a:xfrm>
            <a:off x="7378100" y="3278609"/>
            <a:ext cx="244764" cy="623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90177C-B255-479D-B4AA-E0C5721F45C6}"/>
              </a:ext>
            </a:extLst>
          </p:cNvPr>
          <p:cNvSpPr txBox="1"/>
          <p:nvPr/>
        </p:nvSpPr>
        <p:spPr>
          <a:xfrm>
            <a:off x="1728714" y="4364559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5,7: 01-1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3A55DD-CB94-4690-AFDA-359C6AB1BC1A}"/>
              </a:ext>
            </a:extLst>
          </p:cNvPr>
          <p:cNvSpPr txBox="1"/>
          <p:nvPr/>
        </p:nvSpPr>
        <p:spPr>
          <a:xfrm>
            <a:off x="1715065" y="4695089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5,13: -101</a:t>
            </a:r>
          </a:p>
        </p:txBody>
      </p:sp>
      <p:sp>
        <p:nvSpPr>
          <p:cNvPr id="142" name="Rounded Rectangle 96">
            <a:extLst>
              <a:ext uri="{FF2B5EF4-FFF2-40B4-BE49-F238E27FC236}">
                <a16:creationId xmlns:a16="http://schemas.microsoft.com/office/drawing/2014/main" id="{781B1CC5-F512-4F19-A391-33C857ED643F}"/>
              </a:ext>
            </a:extLst>
          </p:cNvPr>
          <p:cNvSpPr/>
          <p:nvPr/>
        </p:nvSpPr>
        <p:spPr>
          <a:xfrm rot="16200000">
            <a:off x="7609273" y="3110550"/>
            <a:ext cx="244764" cy="6230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49CCF9-89D7-4015-96DE-2C118786996E}"/>
              </a:ext>
            </a:extLst>
          </p:cNvPr>
          <p:cNvSpPr txBox="1"/>
          <p:nvPr/>
        </p:nvSpPr>
        <p:spPr>
          <a:xfrm>
            <a:off x="1715065" y="5064421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7,15: -111</a:t>
            </a:r>
          </a:p>
        </p:txBody>
      </p:sp>
      <p:sp>
        <p:nvSpPr>
          <p:cNvPr id="144" name="Rounded Rectangle 98">
            <a:extLst>
              <a:ext uri="{FF2B5EF4-FFF2-40B4-BE49-F238E27FC236}">
                <a16:creationId xmlns:a16="http://schemas.microsoft.com/office/drawing/2014/main" id="{680E774D-522D-4697-BD46-FE37DE195210}"/>
              </a:ext>
            </a:extLst>
          </p:cNvPr>
          <p:cNvSpPr/>
          <p:nvPr/>
        </p:nvSpPr>
        <p:spPr>
          <a:xfrm rot="16200000">
            <a:off x="7594458" y="3483893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EB2EBA-ECC7-4A1B-B4D5-2BB4C66D859C}"/>
              </a:ext>
            </a:extLst>
          </p:cNvPr>
          <p:cNvSpPr txBox="1"/>
          <p:nvPr/>
        </p:nvSpPr>
        <p:spPr>
          <a:xfrm>
            <a:off x="1614985" y="5405001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13,15: 11-1</a:t>
            </a:r>
          </a:p>
        </p:txBody>
      </p:sp>
      <p:sp>
        <p:nvSpPr>
          <p:cNvPr id="146" name="Rounded Rectangle 100">
            <a:extLst>
              <a:ext uri="{FF2B5EF4-FFF2-40B4-BE49-F238E27FC236}">
                <a16:creationId xmlns:a16="http://schemas.microsoft.com/office/drawing/2014/main" id="{50537DAA-4EEF-4AC3-AF38-354F981D7A83}"/>
              </a:ext>
            </a:extLst>
          </p:cNvPr>
          <p:cNvSpPr/>
          <p:nvPr/>
        </p:nvSpPr>
        <p:spPr>
          <a:xfrm>
            <a:off x="7798393" y="3322663"/>
            <a:ext cx="244764" cy="623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6342EE2-D4AD-4A41-9B8B-84DCDD9B7B59}"/>
              </a:ext>
            </a:extLst>
          </p:cNvPr>
          <p:cNvGrpSpPr/>
          <p:nvPr/>
        </p:nvGrpSpPr>
        <p:grpSpPr>
          <a:xfrm>
            <a:off x="3137848" y="2919479"/>
            <a:ext cx="2464558" cy="1049672"/>
            <a:chOff x="1524000" y="2448854"/>
            <a:chExt cx="2464558" cy="1049672"/>
          </a:xfrm>
        </p:grpSpPr>
        <p:sp>
          <p:nvSpPr>
            <p:cNvPr id="148" name="Right Brace 147">
              <a:extLst>
                <a:ext uri="{FF2B5EF4-FFF2-40B4-BE49-F238E27FC236}">
                  <a16:creationId xmlns:a16="http://schemas.microsoft.com/office/drawing/2014/main" id="{0BB7FE23-2E08-4117-85E2-BA80A4998F82}"/>
                </a:ext>
              </a:extLst>
            </p:cNvPr>
            <p:cNvSpPr/>
            <p:nvPr/>
          </p:nvSpPr>
          <p:spPr>
            <a:xfrm>
              <a:off x="1524000" y="2448854"/>
              <a:ext cx="178558" cy="1049672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A02B5B-A9DE-4F74-B52A-963F7E4279EF}"/>
                </a:ext>
              </a:extLst>
            </p:cNvPr>
            <p:cNvSpPr txBox="1"/>
            <p:nvPr/>
          </p:nvSpPr>
          <p:spPr>
            <a:xfrm>
              <a:off x="1702558" y="278902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one 1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6CA52A5-8815-45CB-91E8-025624736B1F}"/>
              </a:ext>
            </a:extLst>
          </p:cNvPr>
          <p:cNvGrpSpPr/>
          <p:nvPr/>
        </p:nvGrpSpPr>
        <p:grpSpPr>
          <a:xfrm>
            <a:off x="3090080" y="4178447"/>
            <a:ext cx="2464558" cy="833857"/>
            <a:chOff x="1524000" y="2448854"/>
            <a:chExt cx="2464558" cy="833857"/>
          </a:xfrm>
        </p:grpSpPr>
        <p:sp>
          <p:nvSpPr>
            <p:cNvPr id="151" name="Right Brace 150">
              <a:extLst>
                <a:ext uri="{FF2B5EF4-FFF2-40B4-BE49-F238E27FC236}">
                  <a16:creationId xmlns:a16="http://schemas.microsoft.com/office/drawing/2014/main" id="{984B2E42-19BD-43E2-8C85-E18C285EC3E0}"/>
                </a:ext>
              </a:extLst>
            </p:cNvPr>
            <p:cNvSpPr/>
            <p:nvPr/>
          </p:nvSpPr>
          <p:spPr>
            <a:xfrm>
              <a:off x="1524000" y="2448854"/>
              <a:ext cx="178558" cy="833857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785CDEC-55FB-4F77-BC90-596AB9B6758C}"/>
                </a:ext>
              </a:extLst>
            </p:cNvPr>
            <p:cNvSpPr txBox="1"/>
            <p:nvPr/>
          </p:nvSpPr>
          <p:spPr>
            <a:xfrm>
              <a:off x="1702558" y="2681116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two 1s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2A32754B-0E60-4C58-85E5-5FD9EA488686}"/>
              </a:ext>
            </a:extLst>
          </p:cNvPr>
          <p:cNvSpPr txBox="1"/>
          <p:nvPr/>
        </p:nvSpPr>
        <p:spPr>
          <a:xfrm>
            <a:off x="1622946" y="487975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FF4809E-8924-48C9-9126-A57836006509}"/>
              </a:ext>
            </a:extLst>
          </p:cNvPr>
          <p:cNvGrpSpPr/>
          <p:nvPr/>
        </p:nvGrpSpPr>
        <p:grpSpPr>
          <a:xfrm>
            <a:off x="3078707" y="5262255"/>
            <a:ext cx="2464558" cy="466488"/>
            <a:chOff x="1524000" y="2516407"/>
            <a:chExt cx="2464558" cy="466488"/>
          </a:xfrm>
        </p:grpSpPr>
        <p:sp>
          <p:nvSpPr>
            <p:cNvPr id="155" name="Right Brace 154">
              <a:extLst>
                <a:ext uri="{FF2B5EF4-FFF2-40B4-BE49-F238E27FC236}">
                  <a16:creationId xmlns:a16="http://schemas.microsoft.com/office/drawing/2014/main" id="{70B5FD00-2675-449C-A6AC-83FD17364150}"/>
                </a:ext>
              </a:extLst>
            </p:cNvPr>
            <p:cNvSpPr/>
            <p:nvPr/>
          </p:nvSpPr>
          <p:spPr>
            <a:xfrm>
              <a:off x="1524000" y="2516407"/>
              <a:ext cx="158086" cy="466488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5E737F2-C7B4-4BAD-9873-F9D946EAB06D}"/>
                </a:ext>
              </a:extLst>
            </p:cNvPr>
            <p:cNvSpPr txBox="1"/>
            <p:nvPr/>
          </p:nvSpPr>
          <p:spPr>
            <a:xfrm>
              <a:off x="1702558" y="2564985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three 1s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/>
      <p:bldP spid="109" grpId="0"/>
      <p:bldP spid="110" grpId="0" animBg="1"/>
      <p:bldP spid="111" grpId="0"/>
      <p:bldP spid="112" grpId="0"/>
      <p:bldP spid="113" grpId="0"/>
      <p:bldP spid="114" grpId="0"/>
      <p:bldP spid="115" grpId="0"/>
      <p:bldP spid="116" grpId="0" animBg="1"/>
      <p:bldP spid="117" grpId="0" animBg="1"/>
      <p:bldP spid="118" grpId="0"/>
      <p:bldP spid="119" grpId="0"/>
      <p:bldP spid="120" grpId="0"/>
      <p:bldP spid="121" grpId="0" animBg="1"/>
      <p:bldP spid="122" grpId="0"/>
      <p:bldP spid="123" grpId="0"/>
      <p:bldP spid="124" grpId="0"/>
      <p:bldP spid="125" grpId="0" animBg="1"/>
      <p:bldP spid="126" grpId="0" animBg="1"/>
      <p:bldP spid="127" grpId="0"/>
      <p:bldP spid="128" grpId="0"/>
      <p:bldP spid="129" grpId="0"/>
      <p:bldP spid="130" grpId="0" animBg="1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 animBg="1"/>
      <p:bldP spid="140" grpId="0"/>
      <p:bldP spid="141" grpId="0"/>
      <p:bldP spid="142" grpId="0" animBg="1"/>
      <p:bldP spid="143" grpId="0"/>
      <p:bldP spid="144" grpId="0" animBg="1"/>
      <p:bldP spid="145" grpId="0"/>
      <p:bldP spid="146" grpId="0" animBg="1"/>
      <p:bldP spid="1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992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3:</a:t>
            </a:r>
            <a:r>
              <a:rPr lang="en-US" dirty="0"/>
              <a:t>	Repeat step 2 – Combine codes that differ by 1 bit into bigger group, write the combined code in next column.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7" name="Rounded Rectangle 52">
            <a:extLst>
              <a:ext uri="{FF2B5EF4-FFF2-40B4-BE49-F238E27FC236}">
                <a16:creationId xmlns:a16="http://schemas.microsoft.com/office/drawing/2014/main" id="{FB4CEE23-CB31-4093-8A69-E30CB14DF0DF}"/>
              </a:ext>
            </a:extLst>
          </p:cNvPr>
          <p:cNvSpPr/>
          <p:nvPr/>
        </p:nvSpPr>
        <p:spPr>
          <a:xfrm>
            <a:off x="7022642" y="3643201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58" name="Left Bracket 157">
            <a:extLst>
              <a:ext uri="{FF2B5EF4-FFF2-40B4-BE49-F238E27FC236}">
                <a16:creationId xmlns:a16="http://schemas.microsoft.com/office/drawing/2014/main" id="{64FCFA15-6724-4F95-BCE4-B853C7997819}"/>
              </a:ext>
            </a:extLst>
          </p:cNvPr>
          <p:cNvSpPr/>
          <p:nvPr/>
        </p:nvSpPr>
        <p:spPr>
          <a:xfrm flipH="1">
            <a:off x="7022642" y="3995415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84">
            <a:extLst>
              <a:ext uri="{FF2B5EF4-FFF2-40B4-BE49-F238E27FC236}">
                <a16:creationId xmlns:a16="http://schemas.microsoft.com/office/drawing/2014/main" id="{2F68274C-D295-4C72-830C-9D32962A44EC}"/>
              </a:ext>
            </a:extLst>
          </p:cNvPr>
          <p:cNvSpPr/>
          <p:nvPr/>
        </p:nvSpPr>
        <p:spPr>
          <a:xfrm rot="16200000">
            <a:off x="7237702" y="3454081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0" name="Rounded Rectangle 96">
            <a:extLst>
              <a:ext uri="{FF2B5EF4-FFF2-40B4-BE49-F238E27FC236}">
                <a16:creationId xmlns:a16="http://schemas.microsoft.com/office/drawing/2014/main" id="{8CF776A0-8DF0-4120-8728-B6848DC1B8C8}"/>
              </a:ext>
            </a:extLst>
          </p:cNvPr>
          <p:cNvSpPr/>
          <p:nvPr/>
        </p:nvSpPr>
        <p:spPr>
          <a:xfrm rot="16200000">
            <a:off x="7647141" y="3079918"/>
            <a:ext cx="244764" cy="6230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1" name="Rounded Rectangle 93">
            <a:extLst>
              <a:ext uri="{FF2B5EF4-FFF2-40B4-BE49-F238E27FC236}">
                <a16:creationId xmlns:a16="http://schemas.microsoft.com/office/drawing/2014/main" id="{F4A46861-FF1F-45A4-BD58-B7430F55C36D}"/>
              </a:ext>
            </a:extLst>
          </p:cNvPr>
          <p:cNvSpPr/>
          <p:nvPr/>
        </p:nvSpPr>
        <p:spPr>
          <a:xfrm>
            <a:off x="7415968" y="3247977"/>
            <a:ext cx="244764" cy="623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2" name="Rounded Rectangle 75">
            <a:extLst>
              <a:ext uri="{FF2B5EF4-FFF2-40B4-BE49-F238E27FC236}">
                <a16:creationId xmlns:a16="http://schemas.microsoft.com/office/drawing/2014/main" id="{289BF42D-1CC7-4D63-8BC7-26DEDC4E3A38}"/>
              </a:ext>
            </a:extLst>
          </p:cNvPr>
          <p:cNvSpPr/>
          <p:nvPr/>
        </p:nvSpPr>
        <p:spPr>
          <a:xfrm>
            <a:off x="7426822" y="2881385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3" name="Rounded Rectangle 100">
            <a:extLst>
              <a:ext uri="{FF2B5EF4-FFF2-40B4-BE49-F238E27FC236}">
                <a16:creationId xmlns:a16="http://schemas.microsoft.com/office/drawing/2014/main" id="{82AC9FBF-4F6D-43DD-AB18-512B1473CE32}"/>
              </a:ext>
            </a:extLst>
          </p:cNvPr>
          <p:cNvSpPr/>
          <p:nvPr/>
        </p:nvSpPr>
        <p:spPr>
          <a:xfrm>
            <a:off x="7836261" y="3292031"/>
            <a:ext cx="244764" cy="623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4" name="Left Bracket 163">
            <a:extLst>
              <a:ext uri="{FF2B5EF4-FFF2-40B4-BE49-F238E27FC236}">
                <a16:creationId xmlns:a16="http://schemas.microsoft.com/office/drawing/2014/main" id="{D85B70D9-2C1B-4B95-A967-99535CEE6E2E}"/>
              </a:ext>
            </a:extLst>
          </p:cNvPr>
          <p:cNvSpPr/>
          <p:nvPr/>
        </p:nvSpPr>
        <p:spPr>
          <a:xfrm>
            <a:off x="8247146" y="3996996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eft Bracket 164">
            <a:extLst>
              <a:ext uri="{FF2B5EF4-FFF2-40B4-BE49-F238E27FC236}">
                <a16:creationId xmlns:a16="http://schemas.microsoft.com/office/drawing/2014/main" id="{C211D301-A1A3-42F3-94DC-B5013F83421D}"/>
              </a:ext>
            </a:extLst>
          </p:cNvPr>
          <p:cNvSpPr/>
          <p:nvPr/>
        </p:nvSpPr>
        <p:spPr>
          <a:xfrm rot="5400000">
            <a:off x="8241925" y="4033515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eft Bracket 165">
            <a:extLst>
              <a:ext uri="{FF2B5EF4-FFF2-40B4-BE49-F238E27FC236}">
                <a16:creationId xmlns:a16="http://schemas.microsoft.com/office/drawing/2014/main" id="{63B129FD-C245-4581-8BED-E53831D53030}"/>
              </a:ext>
            </a:extLst>
          </p:cNvPr>
          <p:cNvSpPr/>
          <p:nvPr/>
        </p:nvSpPr>
        <p:spPr>
          <a:xfrm rot="16200000" flipV="1">
            <a:off x="8292084" y="2812555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0">
            <a:extLst>
              <a:ext uri="{FF2B5EF4-FFF2-40B4-BE49-F238E27FC236}">
                <a16:creationId xmlns:a16="http://schemas.microsoft.com/office/drawing/2014/main" id="{C6823E83-76BA-40A5-92E6-2E72A9368980}"/>
              </a:ext>
            </a:extLst>
          </p:cNvPr>
          <p:cNvGrpSpPr>
            <a:grpSpLocks/>
          </p:cNvGrpSpPr>
          <p:nvPr/>
        </p:nvGrpSpPr>
        <p:grpSpPr bwMode="auto">
          <a:xfrm>
            <a:off x="6246018" y="2136648"/>
            <a:ext cx="2722563" cy="2559050"/>
            <a:chOff x="2880" y="2520"/>
            <a:chExt cx="4288" cy="4032"/>
          </a:xfrm>
        </p:grpSpPr>
        <p:sp>
          <p:nvSpPr>
            <p:cNvPr id="168" name="Rectangle 11">
              <a:extLst>
                <a:ext uri="{FF2B5EF4-FFF2-40B4-BE49-F238E27FC236}">
                  <a16:creationId xmlns:a16="http://schemas.microsoft.com/office/drawing/2014/main" id="{95677A4F-74DC-4588-BE2A-2BD75921A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2">
              <a:extLst>
                <a:ext uri="{FF2B5EF4-FFF2-40B4-BE49-F238E27FC236}">
                  <a16:creationId xmlns:a16="http://schemas.microsoft.com/office/drawing/2014/main" id="{5AE47D72-41B9-4226-BC32-8B31AD5C1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3">
              <a:extLst>
                <a:ext uri="{FF2B5EF4-FFF2-40B4-BE49-F238E27FC236}">
                  <a16:creationId xmlns:a16="http://schemas.microsoft.com/office/drawing/2014/main" id="{DB217888-0F57-48CB-9B62-34CA382D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Text Box 14">
              <a:extLst>
                <a:ext uri="{FF2B5EF4-FFF2-40B4-BE49-F238E27FC236}">
                  <a16:creationId xmlns:a16="http://schemas.microsoft.com/office/drawing/2014/main" id="{FD467AE4-1045-4B86-9ED1-04032A42E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2" name="Text Box 15">
              <a:extLst>
                <a:ext uri="{FF2B5EF4-FFF2-40B4-BE49-F238E27FC236}">
                  <a16:creationId xmlns:a16="http://schemas.microsoft.com/office/drawing/2014/main" id="{F1944BE9-0A21-4600-B3B0-F7BDD1020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3" name="Text Box 16">
              <a:extLst>
                <a:ext uri="{FF2B5EF4-FFF2-40B4-BE49-F238E27FC236}">
                  <a16:creationId xmlns:a16="http://schemas.microsoft.com/office/drawing/2014/main" id="{B6C5CCC9-05A4-450C-8909-8833D67C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4" name="AutoShape 17">
              <a:extLst>
                <a:ext uri="{FF2B5EF4-FFF2-40B4-BE49-F238E27FC236}">
                  <a16:creationId xmlns:a16="http://schemas.microsoft.com/office/drawing/2014/main" id="{C8CE0717-C222-404B-A717-68B28C439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AutoShape 18">
              <a:extLst>
                <a:ext uri="{FF2B5EF4-FFF2-40B4-BE49-F238E27FC236}">
                  <a16:creationId xmlns:a16="http://schemas.microsoft.com/office/drawing/2014/main" id="{644B1857-C08B-43C3-AD5B-485925C033C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Text Box 19">
              <a:extLst>
                <a:ext uri="{FF2B5EF4-FFF2-40B4-BE49-F238E27FC236}">
                  <a16:creationId xmlns:a16="http://schemas.microsoft.com/office/drawing/2014/main" id="{D1327AFB-B8EB-4D55-A85D-D157D9224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77" name="Line 20">
              <a:extLst>
                <a:ext uri="{FF2B5EF4-FFF2-40B4-BE49-F238E27FC236}">
                  <a16:creationId xmlns:a16="http://schemas.microsoft.com/office/drawing/2014/main" id="{533628BF-65B4-4D87-A3F4-9E20CC35E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21">
              <a:extLst>
                <a:ext uri="{FF2B5EF4-FFF2-40B4-BE49-F238E27FC236}">
                  <a16:creationId xmlns:a16="http://schemas.microsoft.com/office/drawing/2014/main" id="{DBF8F8AD-0DD5-4156-917D-C8C27CD4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22">
              <a:extLst>
                <a:ext uri="{FF2B5EF4-FFF2-40B4-BE49-F238E27FC236}">
                  <a16:creationId xmlns:a16="http://schemas.microsoft.com/office/drawing/2014/main" id="{2A1F6BD9-9B21-4628-A947-254E0798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80" name="Text Box 23">
              <a:extLst>
                <a:ext uri="{FF2B5EF4-FFF2-40B4-BE49-F238E27FC236}">
                  <a16:creationId xmlns:a16="http://schemas.microsoft.com/office/drawing/2014/main" id="{E1AC1D90-9B7D-4B29-9342-5943640CC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181" name="AutoShape 24">
              <a:extLst>
                <a:ext uri="{FF2B5EF4-FFF2-40B4-BE49-F238E27FC236}">
                  <a16:creationId xmlns:a16="http://schemas.microsoft.com/office/drawing/2014/main" id="{A05CAD1A-FD32-4C30-AD16-24A76AF2A40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Text Box 25">
              <a:extLst>
                <a:ext uri="{FF2B5EF4-FFF2-40B4-BE49-F238E27FC236}">
                  <a16:creationId xmlns:a16="http://schemas.microsoft.com/office/drawing/2014/main" id="{E92A1702-625B-4BC4-999E-544422C7C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83" name="Line 26">
              <a:extLst>
                <a:ext uri="{FF2B5EF4-FFF2-40B4-BE49-F238E27FC236}">
                  <a16:creationId xmlns:a16="http://schemas.microsoft.com/office/drawing/2014/main" id="{D647EDC0-FFA8-4BB6-8816-597139E2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2DD1A28-316B-4CC1-986F-76CBE8C0B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8D704D2-6453-4B83-AF93-A22C3C16C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86" name="Line 29">
              <a:extLst>
                <a:ext uri="{FF2B5EF4-FFF2-40B4-BE49-F238E27FC236}">
                  <a16:creationId xmlns:a16="http://schemas.microsoft.com/office/drawing/2014/main" id="{A7999B62-121B-47C5-8C10-44E964DBC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30">
              <a:extLst>
                <a:ext uri="{FF2B5EF4-FFF2-40B4-BE49-F238E27FC236}">
                  <a16:creationId xmlns:a16="http://schemas.microsoft.com/office/drawing/2014/main" id="{EC2FB8B2-2518-413C-BCB4-D11EEF49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31">
              <a:extLst>
                <a:ext uri="{FF2B5EF4-FFF2-40B4-BE49-F238E27FC236}">
                  <a16:creationId xmlns:a16="http://schemas.microsoft.com/office/drawing/2014/main" id="{5827D6D6-121F-4BE5-950E-B98381B1B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 Box 32">
              <a:extLst>
                <a:ext uri="{FF2B5EF4-FFF2-40B4-BE49-F238E27FC236}">
                  <a16:creationId xmlns:a16="http://schemas.microsoft.com/office/drawing/2014/main" id="{CCD8CF7F-4567-4870-A06E-81D035C9E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2B200057-D108-4B06-AA97-7692DA3FC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8EC70D7D-DEA4-472D-8E48-6A9745DF9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 Box 35">
              <a:extLst>
                <a:ext uri="{FF2B5EF4-FFF2-40B4-BE49-F238E27FC236}">
                  <a16:creationId xmlns:a16="http://schemas.microsoft.com/office/drawing/2014/main" id="{7F377756-002C-4BBD-B5D2-CB6B61FA0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3" name="Text Box 36">
              <a:extLst>
                <a:ext uri="{FF2B5EF4-FFF2-40B4-BE49-F238E27FC236}">
                  <a16:creationId xmlns:a16="http://schemas.microsoft.com/office/drawing/2014/main" id="{EF0EF4E7-EF47-4527-BF16-FD092D632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4" name="AutoShape 37">
              <a:extLst>
                <a:ext uri="{FF2B5EF4-FFF2-40B4-BE49-F238E27FC236}">
                  <a16:creationId xmlns:a16="http://schemas.microsoft.com/office/drawing/2014/main" id="{9C2E60B6-16C8-4F6E-AC7E-CED598B320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38">
              <a:extLst>
                <a:ext uri="{FF2B5EF4-FFF2-40B4-BE49-F238E27FC236}">
                  <a16:creationId xmlns:a16="http://schemas.microsoft.com/office/drawing/2014/main" id="{21513114-9CBE-4F04-ACA3-3D7B8B0CC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96" name="Text Box 39">
              <a:extLst>
                <a:ext uri="{FF2B5EF4-FFF2-40B4-BE49-F238E27FC236}">
                  <a16:creationId xmlns:a16="http://schemas.microsoft.com/office/drawing/2014/main" id="{78E38572-296D-4FA0-A086-DB682005D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7" name="Text Box 40">
              <a:extLst>
                <a:ext uri="{FF2B5EF4-FFF2-40B4-BE49-F238E27FC236}">
                  <a16:creationId xmlns:a16="http://schemas.microsoft.com/office/drawing/2014/main" id="{BB566D41-A0BA-4A84-B630-8910C3B1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8" name="Text Box 41">
              <a:extLst>
                <a:ext uri="{FF2B5EF4-FFF2-40B4-BE49-F238E27FC236}">
                  <a16:creationId xmlns:a16="http://schemas.microsoft.com/office/drawing/2014/main" id="{8049CD28-D047-40E3-BCFE-DAB7DCECE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C81C5B9-4964-495E-A949-3F3CBDE5EBE3}"/>
              </a:ext>
            </a:extLst>
          </p:cNvPr>
          <p:cNvSpPr txBox="1"/>
          <p:nvPr/>
        </p:nvSpPr>
        <p:spPr>
          <a:xfrm>
            <a:off x="268742" y="2519515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1F74653-73A3-49B0-AB78-F2A5127DE66F}"/>
              </a:ext>
            </a:extLst>
          </p:cNvPr>
          <p:cNvSpPr txBox="1"/>
          <p:nvPr/>
        </p:nvSpPr>
        <p:spPr>
          <a:xfrm>
            <a:off x="89615" y="27796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1ED10F4-261D-4286-8423-CA431E8BD3F1}"/>
              </a:ext>
            </a:extLst>
          </p:cNvPr>
          <p:cNvSpPr txBox="1"/>
          <p:nvPr/>
        </p:nvSpPr>
        <p:spPr>
          <a:xfrm>
            <a:off x="1848470" y="2549246"/>
            <a:ext cx="1512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 baseline="30000"/>
              <a:t>nd</a:t>
            </a:r>
            <a:r>
              <a:rPr lang="en-US" b="1"/>
              <a:t> column</a:t>
            </a:r>
          </a:p>
          <a:p>
            <a:r>
              <a:rPr lang="en-US"/>
              <a:t>   2,3: 001-</a:t>
            </a:r>
          </a:p>
          <a:p>
            <a:r>
              <a:rPr lang="en-US"/>
              <a:t> 2,10: -010</a:t>
            </a:r>
          </a:p>
          <a:p>
            <a:r>
              <a:rPr lang="en-US"/>
              <a:t>   4,5: 010-</a:t>
            </a:r>
          </a:p>
          <a:p>
            <a:r>
              <a:rPr lang="en-US"/>
              <a:t> 8,10: 10-0</a:t>
            </a:r>
          </a:p>
          <a:p>
            <a:r>
              <a:rPr lang="en-US"/>
              <a:t>----------------</a:t>
            </a:r>
          </a:p>
          <a:p>
            <a:r>
              <a:rPr lang="en-US"/>
              <a:t>   3,7: 0-11</a:t>
            </a:r>
          </a:p>
          <a:p>
            <a:r>
              <a:rPr lang="en-US"/>
              <a:t>   5,7: 01-1</a:t>
            </a:r>
          </a:p>
          <a:p>
            <a:r>
              <a:rPr lang="en-US"/>
              <a:t> 5,13: -101</a:t>
            </a:r>
          </a:p>
          <a:p>
            <a:r>
              <a:rPr lang="en-US"/>
              <a:t>----------------</a:t>
            </a:r>
          </a:p>
          <a:p>
            <a:r>
              <a:rPr lang="en-US"/>
              <a:t>  7,15: -111</a:t>
            </a:r>
          </a:p>
          <a:p>
            <a:r>
              <a:rPr lang="en-US"/>
              <a:t>13,15: 11-1</a:t>
            </a:r>
          </a:p>
        </p:txBody>
      </p:sp>
      <p:sp>
        <p:nvSpPr>
          <p:cNvPr id="202" name="Rounded Rectangle 98">
            <a:extLst>
              <a:ext uri="{FF2B5EF4-FFF2-40B4-BE49-F238E27FC236}">
                <a16:creationId xmlns:a16="http://schemas.microsoft.com/office/drawing/2014/main" id="{E19D3829-B523-4921-BF39-CF1A1979B58C}"/>
              </a:ext>
            </a:extLst>
          </p:cNvPr>
          <p:cNvSpPr/>
          <p:nvPr/>
        </p:nvSpPr>
        <p:spPr>
          <a:xfrm rot="16200000">
            <a:off x="7632326" y="3453261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F13320-901D-4DA2-BC50-997B4ADAC96D}"/>
              </a:ext>
            </a:extLst>
          </p:cNvPr>
          <p:cNvSpPr txBox="1"/>
          <p:nvPr/>
        </p:nvSpPr>
        <p:spPr>
          <a:xfrm>
            <a:off x="89615" y="309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840DB5D-924D-4E5B-8523-162F900426B7}"/>
              </a:ext>
            </a:extLst>
          </p:cNvPr>
          <p:cNvSpPr txBox="1"/>
          <p:nvPr/>
        </p:nvSpPr>
        <p:spPr>
          <a:xfrm>
            <a:off x="89615" y="33962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B93FC59-F8EC-4701-818C-64C15E1D90B1}"/>
              </a:ext>
            </a:extLst>
          </p:cNvPr>
          <p:cNvSpPr txBox="1"/>
          <p:nvPr/>
        </p:nvSpPr>
        <p:spPr>
          <a:xfrm>
            <a:off x="89615" y="38968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0292235-D5C6-4940-9F87-37A384F37F4F}"/>
              </a:ext>
            </a:extLst>
          </p:cNvPr>
          <p:cNvSpPr txBox="1"/>
          <p:nvPr/>
        </p:nvSpPr>
        <p:spPr>
          <a:xfrm>
            <a:off x="89615" y="42053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25B05C0-0B02-44BB-B032-A6BE0ED61746}"/>
              </a:ext>
            </a:extLst>
          </p:cNvPr>
          <p:cNvSpPr txBox="1"/>
          <p:nvPr/>
        </p:nvSpPr>
        <p:spPr>
          <a:xfrm>
            <a:off x="89615" y="45046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8B0535-A8B8-479C-8C72-8AF9DD5DBE4E}"/>
              </a:ext>
            </a:extLst>
          </p:cNvPr>
          <p:cNvSpPr txBox="1"/>
          <p:nvPr/>
        </p:nvSpPr>
        <p:spPr>
          <a:xfrm>
            <a:off x="89615" y="50140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69866B-5FEA-47F1-BD0E-4DFD190B8CAB}"/>
              </a:ext>
            </a:extLst>
          </p:cNvPr>
          <p:cNvSpPr txBox="1"/>
          <p:nvPr/>
        </p:nvSpPr>
        <p:spPr>
          <a:xfrm>
            <a:off x="89615" y="52551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A33C11-E886-4E11-8F73-C4F1461CE7F9}"/>
              </a:ext>
            </a:extLst>
          </p:cNvPr>
          <p:cNvSpPr txBox="1"/>
          <p:nvPr/>
        </p:nvSpPr>
        <p:spPr>
          <a:xfrm>
            <a:off x="89615" y="58435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8EDB183-DC14-4EF4-9224-EA696927DAB4}"/>
              </a:ext>
            </a:extLst>
          </p:cNvPr>
          <p:cNvSpPr txBox="1"/>
          <p:nvPr/>
        </p:nvSpPr>
        <p:spPr>
          <a:xfrm>
            <a:off x="3584102" y="254924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b="1" baseline="30000"/>
              <a:t>rd</a:t>
            </a:r>
            <a:r>
              <a:rPr lang="en-US" b="1"/>
              <a:t> column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768B852-0A2E-4101-A18F-4E812D668AD9}"/>
              </a:ext>
            </a:extLst>
          </p:cNvPr>
          <p:cNvSpPr txBox="1"/>
          <p:nvPr/>
        </p:nvSpPr>
        <p:spPr>
          <a:xfrm>
            <a:off x="3552258" y="2922699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5,7,13,15: -1-1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FDB66D8-802A-484E-B38A-2B0DF2B3B8EA}"/>
              </a:ext>
            </a:extLst>
          </p:cNvPr>
          <p:cNvSpPr txBox="1"/>
          <p:nvPr/>
        </p:nvSpPr>
        <p:spPr>
          <a:xfrm>
            <a:off x="1696070" y="55962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F60FD2A-C5EB-4315-A501-7303B9C4D4E5}"/>
              </a:ext>
            </a:extLst>
          </p:cNvPr>
          <p:cNvSpPr txBox="1"/>
          <p:nvPr/>
        </p:nvSpPr>
        <p:spPr>
          <a:xfrm>
            <a:off x="1696070" y="45197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85CA243-2373-4155-A0A9-E145C1D5D938}"/>
              </a:ext>
            </a:extLst>
          </p:cNvPr>
          <p:cNvSpPr txBox="1"/>
          <p:nvPr/>
        </p:nvSpPr>
        <p:spPr>
          <a:xfrm>
            <a:off x="3534061" y="3247977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5,7,13,15: -1-1</a:t>
            </a:r>
          </a:p>
        </p:txBody>
      </p:sp>
      <p:sp>
        <p:nvSpPr>
          <p:cNvPr id="216" name="Rounded Rectangle 120">
            <a:extLst>
              <a:ext uri="{FF2B5EF4-FFF2-40B4-BE49-F238E27FC236}">
                <a16:creationId xmlns:a16="http://schemas.microsoft.com/office/drawing/2014/main" id="{92D975F3-7D38-47AF-B1C6-8146035EBD7E}"/>
              </a:ext>
            </a:extLst>
          </p:cNvPr>
          <p:cNvSpPr/>
          <p:nvPr/>
        </p:nvSpPr>
        <p:spPr>
          <a:xfrm>
            <a:off x="7360084" y="3192887"/>
            <a:ext cx="780553" cy="709227"/>
          </a:xfrm>
          <a:prstGeom prst="roundRect">
            <a:avLst/>
          </a:prstGeom>
          <a:solidFill>
            <a:srgbClr val="D9D9D9">
              <a:alpha val="30196"/>
            </a:srgb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FD880B-F276-4A36-A239-6FAD2B2C4E4D}"/>
              </a:ext>
            </a:extLst>
          </p:cNvPr>
          <p:cNvSpPr txBox="1"/>
          <p:nvPr/>
        </p:nvSpPr>
        <p:spPr>
          <a:xfrm>
            <a:off x="1716451" y="52551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3C7DFF0-CA9B-4288-B348-B969C3A5FA70}"/>
              </a:ext>
            </a:extLst>
          </p:cNvPr>
          <p:cNvSpPr txBox="1"/>
          <p:nvPr/>
        </p:nvSpPr>
        <p:spPr>
          <a:xfrm>
            <a:off x="1695979" y="47680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667274A-20B1-44EB-8C14-80E787287061}"/>
              </a:ext>
            </a:extLst>
          </p:cNvPr>
          <p:cNvCxnSpPr>
            <a:stCxn id="215" idx="1"/>
            <a:endCxn id="215" idx="3"/>
          </p:cNvCxnSpPr>
          <p:nvPr/>
        </p:nvCxnSpPr>
        <p:spPr>
          <a:xfrm>
            <a:off x="3534061" y="3432643"/>
            <a:ext cx="1942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7ACF185C-B484-4323-89E5-043BF1B94AFC}"/>
              </a:ext>
            </a:extLst>
          </p:cNvPr>
          <p:cNvSpPr txBox="1"/>
          <p:nvPr/>
        </p:nvSpPr>
        <p:spPr>
          <a:xfrm>
            <a:off x="3678849" y="4793442"/>
            <a:ext cx="3760279" cy="1200329"/>
          </a:xfrm>
          <a:prstGeom prst="rect">
            <a:avLst/>
          </a:prstGeom>
          <a:solidFill>
            <a:srgbClr val="FFF0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have completed </a:t>
            </a:r>
            <a:r>
              <a:rPr lang="en-US" sz="2400" dirty="0">
                <a:solidFill>
                  <a:srgbClr val="0000CC"/>
                </a:solidFill>
              </a:rPr>
              <a:t>Phase 1</a:t>
            </a:r>
            <a:r>
              <a:rPr lang="en-US" sz="2400" dirty="0"/>
              <a:t>: Identifying all the Prime </a:t>
            </a:r>
            <a:r>
              <a:rPr lang="en-US" sz="2400" dirty="0" err="1"/>
              <a:t>Implicants</a:t>
            </a:r>
            <a:r>
              <a:rPr lang="en-US" sz="2400" dirty="0"/>
              <a:t> (PIs)!</a:t>
            </a:r>
          </a:p>
        </p:txBody>
      </p:sp>
      <p:sp>
        <p:nvSpPr>
          <p:cNvPr id="221" name="Rounded Rectangle 6">
            <a:extLst>
              <a:ext uri="{FF2B5EF4-FFF2-40B4-BE49-F238E27FC236}">
                <a16:creationId xmlns:a16="http://schemas.microsoft.com/office/drawing/2014/main" id="{633DF691-F68B-4F4C-9307-4DAC6DD2A450}"/>
              </a:ext>
            </a:extLst>
          </p:cNvPr>
          <p:cNvSpPr/>
          <p:nvPr/>
        </p:nvSpPr>
        <p:spPr>
          <a:xfrm>
            <a:off x="1716451" y="2881385"/>
            <a:ext cx="1524092" cy="1638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72">
            <a:extLst>
              <a:ext uri="{FF2B5EF4-FFF2-40B4-BE49-F238E27FC236}">
                <a16:creationId xmlns:a16="http://schemas.microsoft.com/office/drawing/2014/main" id="{CE094BE4-87E9-4749-8910-7A4709E78A66}"/>
              </a:ext>
            </a:extLst>
          </p:cNvPr>
          <p:cNvSpPr/>
          <p:nvPr/>
        </p:nvSpPr>
        <p:spPr>
          <a:xfrm>
            <a:off x="3540218" y="2877905"/>
            <a:ext cx="1833924" cy="401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1" grpId="0" animBg="1"/>
      <p:bldP spid="163" grpId="0" animBg="1"/>
      <p:bldP spid="202" grpId="0" animBg="1"/>
      <p:bldP spid="212" grpId="0"/>
      <p:bldP spid="213" grpId="0"/>
      <p:bldP spid="214" grpId="0"/>
      <p:bldP spid="215" grpId="0"/>
      <p:bldP spid="216" grpId="0" animBg="1"/>
      <p:bldP spid="217" grpId="0"/>
      <p:bldP spid="218" grpId="0"/>
      <p:bldP spid="220" grpId="0" animBg="1"/>
      <p:bldP spid="221" grpId="0" animBg="1"/>
      <p:bldP spid="2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#16: Quine-</a:t>
            </a:r>
            <a:r>
              <a:rPr lang="en-SG" dirty="0" err="1"/>
              <a:t>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ounded Rectangle 52">
            <a:extLst>
              <a:ext uri="{FF2B5EF4-FFF2-40B4-BE49-F238E27FC236}">
                <a16:creationId xmlns:a16="http://schemas.microsoft.com/office/drawing/2014/main" id="{E2CC9D8A-D706-4986-BC37-E87DF4F1D536}"/>
              </a:ext>
            </a:extLst>
          </p:cNvPr>
          <p:cNvSpPr/>
          <p:nvPr/>
        </p:nvSpPr>
        <p:spPr>
          <a:xfrm>
            <a:off x="6981110" y="3621327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6E9BD84A-CAB2-43E1-90F1-9D76121CB9AE}"/>
              </a:ext>
            </a:extLst>
          </p:cNvPr>
          <p:cNvSpPr/>
          <p:nvPr/>
        </p:nvSpPr>
        <p:spPr>
          <a:xfrm flipH="1">
            <a:off x="6981110" y="3973541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84">
            <a:extLst>
              <a:ext uri="{FF2B5EF4-FFF2-40B4-BE49-F238E27FC236}">
                <a16:creationId xmlns:a16="http://schemas.microsoft.com/office/drawing/2014/main" id="{7C996D64-0392-4B48-A35F-2CCC3969CE07}"/>
              </a:ext>
            </a:extLst>
          </p:cNvPr>
          <p:cNvSpPr/>
          <p:nvPr/>
        </p:nvSpPr>
        <p:spPr>
          <a:xfrm rot="16200000">
            <a:off x="7196170" y="3432207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8E6827E-470E-45FE-AF0B-7EAC421E3C78}"/>
              </a:ext>
            </a:extLst>
          </p:cNvPr>
          <p:cNvSpPr/>
          <p:nvPr/>
        </p:nvSpPr>
        <p:spPr>
          <a:xfrm>
            <a:off x="7385290" y="2859511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7" name="Left Bracket 76">
            <a:extLst>
              <a:ext uri="{FF2B5EF4-FFF2-40B4-BE49-F238E27FC236}">
                <a16:creationId xmlns:a16="http://schemas.microsoft.com/office/drawing/2014/main" id="{53C4FAF3-71E1-433E-9549-BC6361629682}"/>
              </a:ext>
            </a:extLst>
          </p:cNvPr>
          <p:cNvSpPr/>
          <p:nvPr/>
        </p:nvSpPr>
        <p:spPr>
          <a:xfrm>
            <a:off x="8205614" y="3975122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ket 77">
            <a:extLst>
              <a:ext uri="{FF2B5EF4-FFF2-40B4-BE49-F238E27FC236}">
                <a16:creationId xmlns:a16="http://schemas.microsoft.com/office/drawing/2014/main" id="{AF200A3C-DA3C-460A-AF80-4A440643C202}"/>
              </a:ext>
            </a:extLst>
          </p:cNvPr>
          <p:cNvSpPr/>
          <p:nvPr/>
        </p:nvSpPr>
        <p:spPr>
          <a:xfrm rot="5400000">
            <a:off x="8200393" y="4011641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C22DF2F9-E259-41AB-BED7-7EA1FC0A4650}"/>
              </a:ext>
            </a:extLst>
          </p:cNvPr>
          <p:cNvSpPr/>
          <p:nvPr/>
        </p:nvSpPr>
        <p:spPr>
          <a:xfrm rot="16200000" flipV="1">
            <a:off x="8250552" y="2790681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5C4F1739-D0D4-4400-99A8-5CF709E0B00D}"/>
              </a:ext>
            </a:extLst>
          </p:cNvPr>
          <p:cNvSpPr txBox="1">
            <a:spLocks noChangeArrowheads="1"/>
          </p:cNvSpPr>
          <p:nvPr/>
        </p:nvSpPr>
        <p:spPr>
          <a:xfrm>
            <a:off x="370455" y="1319760"/>
            <a:ext cx="8406751" cy="89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3938" indent="-1023938" fontAlgn="auto">
              <a:spcAft>
                <a:spcPts val="0"/>
              </a:spcAft>
              <a:buFont typeface="Arial" pitchFamily="34" charset="0"/>
              <a:buNone/>
              <a:tabLst>
                <a:tab pos="1023938" algn="l"/>
              </a:tabLst>
            </a:pPr>
            <a:r>
              <a:rPr lang="en-US" dirty="0">
                <a:solidFill>
                  <a:srgbClr val="0000CC"/>
                </a:solidFill>
              </a:rPr>
              <a:t>Phase 2:</a:t>
            </a:r>
            <a:r>
              <a:rPr lang="en-US" dirty="0"/>
              <a:t> Identify the </a:t>
            </a:r>
            <a:r>
              <a:rPr lang="en-US" dirty="0">
                <a:solidFill>
                  <a:srgbClr val="C00000"/>
                </a:solidFill>
              </a:rPr>
              <a:t>Essential Prime Implicants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EPIs</a:t>
            </a:r>
            <a:r>
              <a:rPr lang="en-US" dirty="0"/>
              <a:t>)</a:t>
            </a:r>
          </a:p>
          <a:p>
            <a:pPr marL="579438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>
                <a:tab pos="1023938" algn="l"/>
              </a:tabLst>
            </a:pPr>
            <a:r>
              <a:rPr lang="en-US" sz="2000" dirty="0"/>
              <a:t>Draw the </a:t>
            </a:r>
            <a:r>
              <a:rPr lang="en-US" sz="2000" dirty="0">
                <a:solidFill>
                  <a:srgbClr val="0000CC"/>
                </a:solidFill>
              </a:rPr>
              <a:t>PI chart</a:t>
            </a:r>
          </a:p>
        </p:txBody>
      </p:sp>
      <p:grpSp>
        <p:nvGrpSpPr>
          <p:cNvPr id="81" name="Group 10">
            <a:extLst>
              <a:ext uri="{FF2B5EF4-FFF2-40B4-BE49-F238E27FC236}">
                <a16:creationId xmlns:a16="http://schemas.microsoft.com/office/drawing/2014/main" id="{9C524A16-DECE-4C1C-A195-D4345A90352F}"/>
              </a:ext>
            </a:extLst>
          </p:cNvPr>
          <p:cNvGrpSpPr>
            <a:grpSpLocks/>
          </p:cNvGrpSpPr>
          <p:nvPr/>
        </p:nvGrpSpPr>
        <p:grpSpPr bwMode="auto">
          <a:xfrm>
            <a:off x="6204486" y="2114774"/>
            <a:ext cx="2722563" cy="2559050"/>
            <a:chOff x="2880" y="2520"/>
            <a:chExt cx="4288" cy="4032"/>
          </a:xfrm>
        </p:grpSpPr>
        <p:sp>
          <p:nvSpPr>
            <p:cNvPr id="82" name="Text Box 39">
              <a:extLst>
                <a:ext uri="{FF2B5EF4-FFF2-40B4-BE49-F238E27FC236}">
                  <a16:creationId xmlns:a16="http://schemas.microsoft.com/office/drawing/2014/main" id="{0CB168E4-1912-4937-AF80-CBB8EC247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3" name="Text Box 41">
              <a:extLst>
                <a:ext uri="{FF2B5EF4-FFF2-40B4-BE49-F238E27FC236}">
                  <a16:creationId xmlns:a16="http://schemas.microsoft.com/office/drawing/2014/main" id="{50F75E01-61F9-42D7-8019-0DC451460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4" name="Text Box 14">
              <a:extLst>
                <a:ext uri="{FF2B5EF4-FFF2-40B4-BE49-F238E27FC236}">
                  <a16:creationId xmlns:a16="http://schemas.microsoft.com/office/drawing/2014/main" id="{262C0F40-CC30-4330-B0AA-C9AB887D8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5" name="Rectangle 11">
              <a:extLst>
                <a:ext uri="{FF2B5EF4-FFF2-40B4-BE49-F238E27FC236}">
                  <a16:creationId xmlns:a16="http://schemas.microsoft.com/office/drawing/2014/main" id="{C810B8E5-CC52-4183-9946-C6C30F400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2">
              <a:extLst>
                <a:ext uri="{FF2B5EF4-FFF2-40B4-BE49-F238E27FC236}">
                  <a16:creationId xmlns:a16="http://schemas.microsoft.com/office/drawing/2014/main" id="{F2B9D138-204D-498E-B99A-9534CB143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3">
              <a:extLst>
                <a:ext uri="{FF2B5EF4-FFF2-40B4-BE49-F238E27FC236}">
                  <a16:creationId xmlns:a16="http://schemas.microsoft.com/office/drawing/2014/main" id="{7751A2E2-B8F8-4219-A65B-61A6098B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Text Box 15">
              <a:extLst>
                <a:ext uri="{FF2B5EF4-FFF2-40B4-BE49-F238E27FC236}">
                  <a16:creationId xmlns:a16="http://schemas.microsoft.com/office/drawing/2014/main" id="{8807E68E-2772-4F7C-AF65-5430B7ED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46048ED8-987A-4FED-8E8F-C7832D2C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90" name="AutoShape 17">
              <a:extLst>
                <a:ext uri="{FF2B5EF4-FFF2-40B4-BE49-F238E27FC236}">
                  <a16:creationId xmlns:a16="http://schemas.microsoft.com/office/drawing/2014/main" id="{39FA3DB6-4B9B-4442-AB42-2C4E123A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AutoShape 18">
              <a:extLst>
                <a:ext uri="{FF2B5EF4-FFF2-40B4-BE49-F238E27FC236}">
                  <a16:creationId xmlns:a16="http://schemas.microsoft.com/office/drawing/2014/main" id="{5F9515C9-A0B3-4456-84D2-C5E7809018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19">
              <a:extLst>
                <a:ext uri="{FF2B5EF4-FFF2-40B4-BE49-F238E27FC236}">
                  <a16:creationId xmlns:a16="http://schemas.microsoft.com/office/drawing/2014/main" id="{C968AD0A-6438-48A3-BAE7-DF31B4167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7AF5D5F-BE04-4F4E-889F-D230F9226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84111DA8-6B7C-42F2-A876-6E018AD94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22">
              <a:extLst>
                <a:ext uri="{FF2B5EF4-FFF2-40B4-BE49-F238E27FC236}">
                  <a16:creationId xmlns:a16="http://schemas.microsoft.com/office/drawing/2014/main" id="{D72EFBB3-B6C5-4A1B-B7EA-CC0AA2F3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6" name="Text Box 23">
              <a:extLst>
                <a:ext uri="{FF2B5EF4-FFF2-40B4-BE49-F238E27FC236}">
                  <a16:creationId xmlns:a16="http://schemas.microsoft.com/office/drawing/2014/main" id="{777DD2AB-C84D-42EE-AFDA-3AD0C8085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484EDF69-D45E-4DEB-8360-80FC2F63D9D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25">
              <a:extLst>
                <a:ext uri="{FF2B5EF4-FFF2-40B4-BE49-F238E27FC236}">
                  <a16:creationId xmlns:a16="http://schemas.microsoft.com/office/drawing/2014/main" id="{C83DA569-CD57-4B9F-BA4A-C3A4FD303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9" name="Line 26">
              <a:extLst>
                <a:ext uri="{FF2B5EF4-FFF2-40B4-BE49-F238E27FC236}">
                  <a16:creationId xmlns:a16="http://schemas.microsoft.com/office/drawing/2014/main" id="{6B45C6D6-AEA7-47FE-81EE-3B9431F4F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23BA3F04-24F2-4441-9ECC-653256692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1" name="Text Box 28">
              <a:extLst>
                <a:ext uri="{FF2B5EF4-FFF2-40B4-BE49-F238E27FC236}">
                  <a16:creationId xmlns:a16="http://schemas.microsoft.com/office/drawing/2014/main" id="{B6C508E8-8A53-4D2A-B930-09BD8D4C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2" name="Line 29">
              <a:extLst>
                <a:ext uri="{FF2B5EF4-FFF2-40B4-BE49-F238E27FC236}">
                  <a16:creationId xmlns:a16="http://schemas.microsoft.com/office/drawing/2014/main" id="{1D9E078C-8696-4860-AE3E-0AEAF79D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FD73658-6074-4352-9D9C-FA9843DA4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EF759EC3-DB58-49F6-B3D6-D38D32CDE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32">
              <a:extLst>
                <a:ext uri="{FF2B5EF4-FFF2-40B4-BE49-F238E27FC236}">
                  <a16:creationId xmlns:a16="http://schemas.microsoft.com/office/drawing/2014/main" id="{BF5C516F-E6D0-46A3-A610-7D28AEAB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Text Box 33">
              <a:extLst>
                <a:ext uri="{FF2B5EF4-FFF2-40B4-BE49-F238E27FC236}">
                  <a16:creationId xmlns:a16="http://schemas.microsoft.com/office/drawing/2014/main" id="{67235510-FA58-4D12-878F-117E87543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7" name="Line 34">
              <a:extLst>
                <a:ext uri="{FF2B5EF4-FFF2-40B4-BE49-F238E27FC236}">
                  <a16:creationId xmlns:a16="http://schemas.microsoft.com/office/drawing/2014/main" id="{987FBC68-2B6E-4F8D-BE7F-2AEB8DEC3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35">
              <a:extLst>
                <a:ext uri="{FF2B5EF4-FFF2-40B4-BE49-F238E27FC236}">
                  <a16:creationId xmlns:a16="http://schemas.microsoft.com/office/drawing/2014/main" id="{975C048F-2DC6-4FC3-A27A-A432678D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36">
              <a:extLst>
                <a:ext uri="{FF2B5EF4-FFF2-40B4-BE49-F238E27FC236}">
                  <a16:creationId xmlns:a16="http://schemas.microsoft.com/office/drawing/2014/main" id="{3E86379C-0B2B-4F9D-A9DE-E9ED3A059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AutoShape 37">
              <a:extLst>
                <a:ext uri="{FF2B5EF4-FFF2-40B4-BE49-F238E27FC236}">
                  <a16:creationId xmlns:a16="http://schemas.microsoft.com/office/drawing/2014/main" id="{121E453D-B39D-4E14-A3F2-DF83040AE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38">
              <a:extLst>
                <a:ext uri="{FF2B5EF4-FFF2-40B4-BE49-F238E27FC236}">
                  <a16:creationId xmlns:a16="http://schemas.microsoft.com/office/drawing/2014/main" id="{6EF31187-DECC-4C6E-A18B-8EBF2189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12" name="Text Box 40">
              <a:extLst>
                <a:ext uri="{FF2B5EF4-FFF2-40B4-BE49-F238E27FC236}">
                  <a16:creationId xmlns:a16="http://schemas.microsoft.com/office/drawing/2014/main" id="{82D57393-A738-4082-AB53-E41CC382B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13" name="Rounded Rectangle 120">
            <a:extLst>
              <a:ext uri="{FF2B5EF4-FFF2-40B4-BE49-F238E27FC236}">
                <a16:creationId xmlns:a16="http://schemas.microsoft.com/office/drawing/2014/main" id="{71EADD0B-7D39-4F59-B8CB-8906BE831C32}"/>
              </a:ext>
            </a:extLst>
          </p:cNvPr>
          <p:cNvSpPr/>
          <p:nvPr/>
        </p:nvSpPr>
        <p:spPr>
          <a:xfrm>
            <a:off x="7318552" y="3171013"/>
            <a:ext cx="780553" cy="709227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233BFCB8-B9BA-4CE0-BAE1-B5BC04FCC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0154"/>
              </p:ext>
            </p:extLst>
          </p:nvPr>
        </p:nvGraphicFramePr>
        <p:xfrm>
          <a:off x="455811" y="2184575"/>
          <a:ext cx="58401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2,3: 001-</a:t>
                      </a:r>
                      <a:r>
                        <a:rPr lang="en-US" sz="1400" baseline="0" dirty="0"/>
                        <a:t> (A'.B'.C)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2,10: -101 (B.C'.D)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4,5: 010- (A'.B.C')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8,10: 10-0 (A.B'.D')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3,7: 0-11 (A'.C.D)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5,7,13,15: -1-1 </a:t>
                      </a:r>
                      <a:r>
                        <a:rPr lang="en-US" sz="1400" dirty="0"/>
                        <a:t>(B.D)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6EB8AEFB-3018-461C-9C60-08026C634A8F}"/>
              </a:ext>
            </a:extLst>
          </p:cNvPr>
          <p:cNvSpPr txBox="1"/>
          <p:nvPr/>
        </p:nvSpPr>
        <p:spPr>
          <a:xfrm>
            <a:off x="325966" y="4882235"/>
            <a:ext cx="26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are the EPIs?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A5F49A2-76EC-47C1-AC93-628C7EB298CB}"/>
              </a:ext>
            </a:extLst>
          </p:cNvPr>
          <p:cNvSpPr txBox="1"/>
          <p:nvPr/>
        </p:nvSpPr>
        <p:spPr>
          <a:xfrm>
            <a:off x="2840567" y="4882235"/>
            <a:ext cx="488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Look for columns containing a single tick.</a:t>
            </a:r>
          </a:p>
        </p:txBody>
      </p:sp>
      <p:sp>
        <p:nvSpPr>
          <p:cNvPr id="117" name="Rounded Rectangle 15">
            <a:extLst>
              <a:ext uri="{FF2B5EF4-FFF2-40B4-BE49-F238E27FC236}">
                <a16:creationId xmlns:a16="http://schemas.microsoft.com/office/drawing/2014/main" id="{106E7F7D-A17D-4CC7-8F72-58CFD1D9B28C}"/>
              </a:ext>
            </a:extLst>
          </p:cNvPr>
          <p:cNvSpPr/>
          <p:nvPr/>
        </p:nvSpPr>
        <p:spPr>
          <a:xfrm>
            <a:off x="30847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0760ACF-EB00-45C0-8B9D-DBF40A1897F0}"/>
              </a:ext>
            </a:extLst>
          </p:cNvPr>
          <p:cNvGrpSpPr/>
          <p:nvPr/>
        </p:nvGrpSpPr>
        <p:grpSpPr>
          <a:xfrm>
            <a:off x="69122" y="3297766"/>
            <a:ext cx="434643" cy="323560"/>
            <a:chOff x="1649578" y="5334001"/>
            <a:chExt cx="434643" cy="323560"/>
          </a:xfrm>
        </p:grpSpPr>
        <p:sp>
          <p:nvSpPr>
            <p:cNvPr id="119" name="Right Arrow 16">
              <a:extLst>
                <a:ext uri="{FF2B5EF4-FFF2-40B4-BE49-F238E27FC236}">
                  <a16:creationId xmlns:a16="http://schemas.microsoft.com/office/drawing/2014/main" id="{11BCB909-2466-4E30-A2EB-64AE2327692E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FD5CAC0-96C5-456D-BE28-0A17BF67BADD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21" name="Rounded Rectangle 87">
            <a:extLst>
              <a:ext uri="{FF2B5EF4-FFF2-40B4-BE49-F238E27FC236}">
                <a16:creationId xmlns:a16="http://schemas.microsoft.com/office/drawing/2014/main" id="{48FB1924-5E21-4D80-9FFE-3D35EC050F5D}"/>
              </a:ext>
            </a:extLst>
          </p:cNvPr>
          <p:cNvSpPr/>
          <p:nvPr/>
        </p:nvSpPr>
        <p:spPr>
          <a:xfrm>
            <a:off x="44944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C158DB3-F318-4ACF-AC8D-45D0925E640B}"/>
              </a:ext>
            </a:extLst>
          </p:cNvPr>
          <p:cNvGrpSpPr/>
          <p:nvPr/>
        </p:nvGrpSpPr>
        <p:grpSpPr>
          <a:xfrm>
            <a:off x="69122" y="3666309"/>
            <a:ext cx="434643" cy="323560"/>
            <a:chOff x="1649578" y="5334001"/>
            <a:chExt cx="434643" cy="323560"/>
          </a:xfrm>
        </p:grpSpPr>
        <p:sp>
          <p:nvSpPr>
            <p:cNvPr id="123" name="Right Arrow 89">
              <a:extLst>
                <a:ext uri="{FF2B5EF4-FFF2-40B4-BE49-F238E27FC236}">
                  <a16:creationId xmlns:a16="http://schemas.microsoft.com/office/drawing/2014/main" id="{397A1A4D-74D8-49B3-8BD4-A27C5F094AFE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435E8-F177-4EA1-AA7D-2001D5D99A85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25" name="Rounded Rectangle 91">
            <a:extLst>
              <a:ext uri="{FF2B5EF4-FFF2-40B4-BE49-F238E27FC236}">
                <a16:creationId xmlns:a16="http://schemas.microsoft.com/office/drawing/2014/main" id="{41987533-4773-40BB-A743-237204447084}"/>
              </a:ext>
            </a:extLst>
          </p:cNvPr>
          <p:cNvSpPr/>
          <p:nvPr/>
        </p:nvSpPr>
        <p:spPr>
          <a:xfrm>
            <a:off x="54088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92">
            <a:extLst>
              <a:ext uri="{FF2B5EF4-FFF2-40B4-BE49-F238E27FC236}">
                <a16:creationId xmlns:a16="http://schemas.microsoft.com/office/drawing/2014/main" id="{79988CD4-6011-4C2D-87E3-62FDB96BCDE0}"/>
              </a:ext>
            </a:extLst>
          </p:cNvPr>
          <p:cNvSpPr/>
          <p:nvPr/>
        </p:nvSpPr>
        <p:spPr>
          <a:xfrm>
            <a:off x="5831953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1B28E5-1B7A-48DE-80E3-23A6F72F4601}"/>
              </a:ext>
            </a:extLst>
          </p:cNvPr>
          <p:cNvGrpSpPr/>
          <p:nvPr/>
        </p:nvGrpSpPr>
        <p:grpSpPr>
          <a:xfrm>
            <a:off x="69122" y="4393675"/>
            <a:ext cx="434643" cy="323560"/>
            <a:chOff x="1649578" y="5334001"/>
            <a:chExt cx="434643" cy="323560"/>
          </a:xfrm>
        </p:grpSpPr>
        <p:sp>
          <p:nvSpPr>
            <p:cNvPr id="128" name="Right Arrow 95">
              <a:extLst>
                <a:ext uri="{FF2B5EF4-FFF2-40B4-BE49-F238E27FC236}">
                  <a16:creationId xmlns:a16="http://schemas.microsoft.com/office/drawing/2014/main" id="{D178BCEC-D37F-4A2A-8802-EF187940D533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8E874C0-346B-42CF-96F5-CBFF11339922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63432D2-16AB-4BC3-A211-6BF1A7F1AEB0}"/>
              </a:ext>
            </a:extLst>
          </p:cNvPr>
          <p:cNvSpPr txBox="1"/>
          <p:nvPr/>
        </p:nvSpPr>
        <p:spPr>
          <a:xfrm>
            <a:off x="2867514" y="5277024"/>
            <a:ext cx="469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EPIs are: A'.B.C', A.B'.D', and B.D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915936-AE6F-4116-A93D-F25990D5871B}"/>
              </a:ext>
            </a:extLst>
          </p:cNvPr>
          <p:cNvSpPr txBox="1"/>
          <p:nvPr/>
        </p:nvSpPr>
        <p:spPr>
          <a:xfrm>
            <a:off x="457200" y="5891945"/>
            <a:ext cx="7400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 we are not done yet. There are still </a:t>
            </a:r>
            <a:r>
              <a:rPr lang="en-US" sz="2000" dirty="0" err="1"/>
              <a:t>minterms</a:t>
            </a:r>
            <a:r>
              <a:rPr lang="en-US" sz="2000" dirty="0"/>
              <a:t> not covered by the EPIs!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7" grpId="0" animBg="1"/>
      <p:bldP spid="115" grpId="0"/>
      <p:bldP spid="116" grpId="0"/>
      <p:bldP spid="117" grpId="0" animBg="1"/>
      <p:bldP spid="121" grpId="0" animBg="1"/>
      <p:bldP spid="125" grpId="0" animBg="1"/>
      <p:bldP spid="126" grpId="0" animBg="1"/>
      <p:bldP spid="130" grpId="0"/>
      <p:bldP spid="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5C4F1739-D0D4-4400-99A8-5CF709E0B00D}"/>
              </a:ext>
            </a:extLst>
          </p:cNvPr>
          <p:cNvSpPr txBox="1">
            <a:spLocks noChangeArrowheads="1"/>
          </p:cNvSpPr>
          <p:nvPr/>
        </p:nvSpPr>
        <p:spPr>
          <a:xfrm>
            <a:off x="370455" y="1319760"/>
            <a:ext cx="8406751" cy="89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3938" indent="-1023938" fontAlgn="auto">
              <a:spcAft>
                <a:spcPts val="0"/>
              </a:spcAft>
              <a:buNone/>
              <a:tabLst>
                <a:tab pos="1023938" algn="l"/>
              </a:tabLst>
            </a:pPr>
            <a:r>
              <a:rPr lang="en-US" dirty="0">
                <a:solidFill>
                  <a:srgbClr val="0000CC"/>
                </a:solidFill>
              </a:rPr>
              <a:t>Phase 2:</a:t>
            </a:r>
            <a:r>
              <a:rPr lang="en-US" dirty="0"/>
              <a:t> After identifying the EPIs</a:t>
            </a:r>
          </a:p>
          <a:p>
            <a:pPr marL="579438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>
                <a:tab pos="1023938" algn="l"/>
              </a:tabLst>
            </a:pPr>
            <a:r>
              <a:rPr lang="en-US" sz="2000" dirty="0"/>
              <a:t>Draw the </a:t>
            </a:r>
            <a:r>
              <a:rPr lang="en-US" sz="2000" dirty="0">
                <a:solidFill>
                  <a:srgbClr val="0000CC"/>
                </a:solidFill>
              </a:rPr>
              <a:t>reduced PI chart </a:t>
            </a:r>
            <a:r>
              <a:rPr lang="en-US" sz="2000" dirty="0"/>
              <a:t>if there are </a:t>
            </a:r>
            <a:r>
              <a:rPr lang="en-US" sz="2000" dirty="0" err="1"/>
              <a:t>minterms</a:t>
            </a:r>
            <a:r>
              <a:rPr lang="en-US" sz="2000" dirty="0"/>
              <a:t> not covered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65" name="Rounded Rectangle 52">
            <a:extLst>
              <a:ext uri="{FF2B5EF4-FFF2-40B4-BE49-F238E27FC236}">
                <a16:creationId xmlns:a16="http://schemas.microsoft.com/office/drawing/2014/main" id="{67308A53-8C72-4CD6-83F7-FFC18A90CF89}"/>
              </a:ext>
            </a:extLst>
          </p:cNvPr>
          <p:cNvSpPr/>
          <p:nvPr/>
        </p:nvSpPr>
        <p:spPr>
          <a:xfrm>
            <a:off x="6931107" y="3641329"/>
            <a:ext cx="244764" cy="623004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66" name="Rounded Rectangle 75">
            <a:extLst>
              <a:ext uri="{FF2B5EF4-FFF2-40B4-BE49-F238E27FC236}">
                <a16:creationId xmlns:a16="http://schemas.microsoft.com/office/drawing/2014/main" id="{B4C0DC6B-0F61-4B89-A182-E3DF9C96EF86}"/>
              </a:ext>
            </a:extLst>
          </p:cNvPr>
          <p:cNvSpPr/>
          <p:nvPr/>
        </p:nvSpPr>
        <p:spPr>
          <a:xfrm>
            <a:off x="7357881" y="2879514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A6418B8C-9406-4357-8CE3-124DCDCD0F80}"/>
              </a:ext>
            </a:extLst>
          </p:cNvPr>
          <p:cNvSpPr/>
          <p:nvPr/>
        </p:nvSpPr>
        <p:spPr>
          <a:xfrm rot="5400000">
            <a:off x="8172984" y="4031644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B0F377AF-0089-494C-B984-163D9EE3F0C0}"/>
              </a:ext>
            </a:extLst>
          </p:cNvPr>
          <p:cNvSpPr/>
          <p:nvPr/>
        </p:nvSpPr>
        <p:spPr>
          <a:xfrm rot="16200000" flipV="1">
            <a:off x="8223143" y="2810684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10">
            <a:extLst>
              <a:ext uri="{FF2B5EF4-FFF2-40B4-BE49-F238E27FC236}">
                <a16:creationId xmlns:a16="http://schemas.microsoft.com/office/drawing/2014/main" id="{BDB45AA9-2C3F-4936-B65E-65838D82E701}"/>
              </a:ext>
            </a:extLst>
          </p:cNvPr>
          <p:cNvGrpSpPr>
            <a:grpSpLocks/>
          </p:cNvGrpSpPr>
          <p:nvPr/>
        </p:nvGrpSpPr>
        <p:grpSpPr bwMode="auto">
          <a:xfrm>
            <a:off x="6177077" y="2134777"/>
            <a:ext cx="2722563" cy="2559050"/>
            <a:chOff x="2880" y="2520"/>
            <a:chExt cx="4288" cy="4032"/>
          </a:xfrm>
        </p:grpSpPr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27909158-B7A6-4FD6-BCB1-FC0575D5D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41">
              <a:extLst>
                <a:ext uri="{FF2B5EF4-FFF2-40B4-BE49-F238E27FC236}">
                  <a16:creationId xmlns:a16="http://schemas.microsoft.com/office/drawing/2014/main" id="{424207CA-A6A7-48A6-AC5E-2CA08C18F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23A13326-4F66-4A9F-A762-FAC66ABF4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53A669EB-1472-46B0-8340-A28589A9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">
              <a:extLst>
                <a:ext uri="{FF2B5EF4-FFF2-40B4-BE49-F238E27FC236}">
                  <a16:creationId xmlns:a16="http://schemas.microsoft.com/office/drawing/2014/main" id="{4F6B149F-44BC-41E1-9EE4-2D5169357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3">
              <a:extLst>
                <a:ext uri="{FF2B5EF4-FFF2-40B4-BE49-F238E27FC236}">
                  <a16:creationId xmlns:a16="http://schemas.microsoft.com/office/drawing/2014/main" id="{005BFA87-7CEE-463D-80B0-3E7E9CF3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0B6EFE0C-02B3-47F9-B116-AB110AC36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6" name="Text Box 16">
              <a:extLst>
                <a:ext uri="{FF2B5EF4-FFF2-40B4-BE49-F238E27FC236}">
                  <a16:creationId xmlns:a16="http://schemas.microsoft.com/office/drawing/2014/main" id="{8E7F2CA5-D60B-4D74-BE8C-7022DD17C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37" name="AutoShape 17">
              <a:extLst>
                <a:ext uri="{FF2B5EF4-FFF2-40B4-BE49-F238E27FC236}">
                  <a16:creationId xmlns:a16="http://schemas.microsoft.com/office/drawing/2014/main" id="{03A251E5-8421-474B-9281-D176A7B0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AutoShape 18">
              <a:extLst>
                <a:ext uri="{FF2B5EF4-FFF2-40B4-BE49-F238E27FC236}">
                  <a16:creationId xmlns:a16="http://schemas.microsoft.com/office/drawing/2014/main" id="{D83C67E3-9D73-4678-9D4F-799CF45F82BD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Text Box 19">
              <a:extLst>
                <a:ext uri="{FF2B5EF4-FFF2-40B4-BE49-F238E27FC236}">
                  <a16:creationId xmlns:a16="http://schemas.microsoft.com/office/drawing/2014/main" id="{26CC7ECF-8C16-4224-9E2C-47008D66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40" name="Line 20">
              <a:extLst>
                <a:ext uri="{FF2B5EF4-FFF2-40B4-BE49-F238E27FC236}">
                  <a16:creationId xmlns:a16="http://schemas.microsoft.com/office/drawing/2014/main" id="{9F13FF08-077C-480B-8EFB-B89833141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1">
              <a:extLst>
                <a:ext uri="{FF2B5EF4-FFF2-40B4-BE49-F238E27FC236}">
                  <a16:creationId xmlns:a16="http://schemas.microsoft.com/office/drawing/2014/main" id="{B6DD976C-2BA0-4C6C-A03F-CE84CC03B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22">
              <a:extLst>
                <a:ext uri="{FF2B5EF4-FFF2-40B4-BE49-F238E27FC236}">
                  <a16:creationId xmlns:a16="http://schemas.microsoft.com/office/drawing/2014/main" id="{40DB7CD0-05EF-42CF-8D6F-DA67FFA60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E6D322BE-5711-41F5-AF9B-C4B38FE4F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144" name="AutoShape 24">
              <a:extLst>
                <a:ext uri="{FF2B5EF4-FFF2-40B4-BE49-F238E27FC236}">
                  <a16:creationId xmlns:a16="http://schemas.microsoft.com/office/drawing/2014/main" id="{A1CB9D18-2463-40EF-828B-7E6511F5461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5">
              <a:extLst>
                <a:ext uri="{FF2B5EF4-FFF2-40B4-BE49-F238E27FC236}">
                  <a16:creationId xmlns:a16="http://schemas.microsoft.com/office/drawing/2014/main" id="{3CE107E4-456E-4F8B-837D-1E1CBE62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6" name="Line 26">
              <a:extLst>
                <a:ext uri="{FF2B5EF4-FFF2-40B4-BE49-F238E27FC236}">
                  <a16:creationId xmlns:a16="http://schemas.microsoft.com/office/drawing/2014/main" id="{91CEB8A1-11A8-41CE-AEA1-C12F96492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Text Box 27">
              <a:extLst>
                <a:ext uri="{FF2B5EF4-FFF2-40B4-BE49-F238E27FC236}">
                  <a16:creationId xmlns:a16="http://schemas.microsoft.com/office/drawing/2014/main" id="{F8D7B350-0570-42E0-8725-A947645B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48" name="Text Box 28">
              <a:extLst>
                <a:ext uri="{FF2B5EF4-FFF2-40B4-BE49-F238E27FC236}">
                  <a16:creationId xmlns:a16="http://schemas.microsoft.com/office/drawing/2014/main" id="{FABDA82D-14BE-46AB-A30A-2811813B1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49" name="Line 29">
              <a:extLst>
                <a:ext uri="{FF2B5EF4-FFF2-40B4-BE49-F238E27FC236}">
                  <a16:creationId xmlns:a16="http://schemas.microsoft.com/office/drawing/2014/main" id="{C4C41957-AB58-40CB-8B07-B24B0D28C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FBB93B56-BDC3-4281-895D-1B0888732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9BFDA2F6-8CC2-4661-932A-E8B082651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2">
              <a:extLst>
                <a:ext uri="{FF2B5EF4-FFF2-40B4-BE49-F238E27FC236}">
                  <a16:creationId xmlns:a16="http://schemas.microsoft.com/office/drawing/2014/main" id="{7D8DED61-092D-4C27-B2B2-84ECC48A7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3" name="Text Box 33">
              <a:extLst>
                <a:ext uri="{FF2B5EF4-FFF2-40B4-BE49-F238E27FC236}">
                  <a16:creationId xmlns:a16="http://schemas.microsoft.com/office/drawing/2014/main" id="{70E91997-5A6F-4718-BB9F-0D3CB199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4" name="Line 34">
              <a:extLst>
                <a:ext uri="{FF2B5EF4-FFF2-40B4-BE49-F238E27FC236}">
                  <a16:creationId xmlns:a16="http://schemas.microsoft.com/office/drawing/2014/main" id="{65B47F1F-6857-4ED0-B605-292E39B46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Text Box 35">
              <a:extLst>
                <a:ext uri="{FF2B5EF4-FFF2-40B4-BE49-F238E27FC236}">
                  <a16:creationId xmlns:a16="http://schemas.microsoft.com/office/drawing/2014/main" id="{EB847B1A-C4D8-4924-BD27-758D386C1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6" name="Text Box 36">
              <a:extLst>
                <a:ext uri="{FF2B5EF4-FFF2-40B4-BE49-F238E27FC236}">
                  <a16:creationId xmlns:a16="http://schemas.microsoft.com/office/drawing/2014/main" id="{131A3763-7A7C-4448-B5FD-8DAAC0611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7" name="AutoShape 37">
              <a:extLst>
                <a:ext uri="{FF2B5EF4-FFF2-40B4-BE49-F238E27FC236}">
                  <a16:creationId xmlns:a16="http://schemas.microsoft.com/office/drawing/2014/main" id="{816A3DB5-CAD9-487F-8DA7-8B8CA1189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Text Box 38">
              <a:extLst>
                <a:ext uri="{FF2B5EF4-FFF2-40B4-BE49-F238E27FC236}">
                  <a16:creationId xmlns:a16="http://schemas.microsoft.com/office/drawing/2014/main" id="{1060457F-93E7-47A9-8BF9-A828E50B0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FDE69149-597E-41D2-B4C9-CFAB4C987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291996DE-C539-4BE6-A475-D6C240B72053}"/>
              </a:ext>
            </a:extLst>
          </p:cNvPr>
          <p:cNvSpPr/>
          <p:nvPr/>
        </p:nvSpPr>
        <p:spPr>
          <a:xfrm>
            <a:off x="7291143" y="3191016"/>
            <a:ext cx="780553" cy="709227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6BE94344-916A-42B8-BDCA-9AB5EFA13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43630"/>
              </p:ext>
            </p:extLst>
          </p:nvPr>
        </p:nvGraphicFramePr>
        <p:xfrm>
          <a:off x="394206" y="2204578"/>
          <a:ext cx="58742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2,3: 001-</a:t>
                      </a:r>
                      <a:r>
                        <a:rPr lang="en-US" sz="1400" baseline="0" dirty="0"/>
                        <a:t> (A'.B'.C)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2,10: -101 (B.C'.D)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4,5: 010- (A'.B.C')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8,10: 10-0 (A.B'.D')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3,7: 0-11 (A'.C.D)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5,7,13,15: -1-1 </a:t>
                      </a:r>
                      <a:r>
                        <a:rPr lang="en-US" sz="1400" dirty="0"/>
                        <a:t>(B.D)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" name="TextBox 161">
            <a:extLst>
              <a:ext uri="{FF2B5EF4-FFF2-40B4-BE49-F238E27FC236}">
                <a16:creationId xmlns:a16="http://schemas.microsoft.com/office/drawing/2014/main" id="{B10EEAA3-F5DB-4B86-B7A5-DDBD72A4F8EB}"/>
              </a:ext>
            </a:extLst>
          </p:cNvPr>
          <p:cNvSpPr txBox="1"/>
          <p:nvPr/>
        </p:nvSpPr>
        <p:spPr>
          <a:xfrm>
            <a:off x="394204" y="5088505"/>
            <a:ext cx="663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/>
              <a:t>1. 	Find out what are the </a:t>
            </a:r>
            <a:r>
              <a:rPr lang="en-US" dirty="0" err="1"/>
              <a:t>minterms</a:t>
            </a:r>
            <a:r>
              <a:rPr lang="en-US" dirty="0"/>
              <a:t> covered by the </a:t>
            </a:r>
            <a:r>
              <a:rPr lang="en-US" dirty="0" err="1"/>
              <a:t>EPIs.</a:t>
            </a:r>
            <a:endParaRPr lang="en-US" dirty="0"/>
          </a:p>
        </p:txBody>
      </p:sp>
      <p:sp>
        <p:nvSpPr>
          <p:cNvPr id="163" name="Rounded Rectangle 15">
            <a:extLst>
              <a:ext uri="{FF2B5EF4-FFF2-40B4-BE49-F238E27FC236}">
                <a16:creationId xmlns:a16="http://schemas.microsoft.com/office/drawing/2014/main" id="{46C6DE0F-C60E-48A0-9219-21C62DF2A8EF}"/>
              </a:ext>
            </a:extLst>
          </p:cNvPr>
          <p:cNvSpPr/>
          <p:nvPr/>
        </p:nvSpPr>
        <p:spPr>
          <a:xfrm>
            <a:off x="30573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39E4E47-18D7-434A-9656-57EF7A2C3570}"/>
              </a:ext>
            </a:extLst>
          </p:cNvPr>
          <p:cNvGrpSpPr/>
          <p:nvPr/>
        </p:nvGrpSpPr>
        <p:grpSpPr>
          <a:xfrm>
            <a:off x="41713" y="3317769"/>
            <a:ext cx="434643" cy="323560"/>
            <a:chOff x="1649578" y="5334001"/>
            <a:chExt cx="434643" cy="323560"/>
          </a:xfrm>
        </p:grpSpPr>
        <p:sp>
          <p:nvSpPr>
            <p:cNvPr id="165" name="Right Arrow 16">
              <a:extLst>
                <a:ext uri="{FF2B5EF4-FFF2-40B4-BE49-F238E27FC236}">
                  <a16:creationId xmlns:a16="http://schemas.microsoft.com/office/drawing/2014/main" id="{FB38214E-5D58-497F-B951-BBF7E41461BA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D3BB1DC-FA07-4747-9993-1970427FDEB8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67" name="Rounded Rectangle 87">
            <a:extLst>
              <a:ext uri="{FF2B5EF4-FFF2-40B4-BE49-F238E27FC236}">
                <a16:creationId xmlns:a16="http://schemas.microsoft.com/office/drawing/2014/main" id="{5E375735-351C-4744-981B-C5A75329654A}"/>
              </a:ext>
            </a:extLst>
          </p:cNvPr>
          <p:cNvSpPr/>
          <p:nvPr/>
        </p:nvSpPr>
        <p:spPr>
          <a:xfrm>
            <a:off x="44670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806F26-02CF-43F1-A5F1-64E642AF6B34}"/>
              </a:ext>
            </a:extLst>
          </p:cNvPr>
          <p:cNvGrpSpPr/>
          <p:nvPr/>
        </p:nvGrpSpPr>
        <p:grpSpPr>
          <a:xfrm>
            <a:off x="41713" y="3686312"/>
            <a:ext cx="434643" cy="323560"/>
            <a:chOff x="1649578" y="5334001"/>
            <a:chExt cx="434643" cy="323560"/>
          </a:xfrm>
        </p:grpSpPr>
        <p:sp>
          <p:nvSpPr>
            <p:cNvPr id="169" name="Right Arrow 89">
              <a:extLst>
                <a:ext uri="{FF2B5EF4-FFF2-40B4-BE49-F238E27FC236}">
                  <a16:creationId xmlns:a16="http://schemas.microsoft.com/office/drawing/2014/main" id="{1D2CF5A7-2E39-4DF9-8DE6-C09837B068A6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9ECFCD7-4883-4AF9-A797-22BA4BE94CC4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71" name="Rounded Rectangle 91">
            <a:extLst>
              <a:ext uri="{FF2B5EF4-FFF2-40B4-BE49-F238E27FC236}">
                <a16:creationId xmlns:a16="http://schemas.microsoft.com/office/drawing/2014/main" id="{061253F1-5534-46C1-B40B-9C2DCE07D83E}"/>
              </a:ext>
            </a:extLst>
          </p:cNvPr>
          <p:cNvSpPr/>
          <p:nvPr/>
        </p:nvSpPr>
        <p:spPr>
          <a:xfrm>
            <a:off x="53814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92">
            <a:extLst>
              <a:ext uri="{FF2B5EF4-FFF2-40B4-BE49-F238E27FC236}">
                <a16:creationId xmlns:a16="http://schemas.microsoft.com/office/drawing/2014/main" id="{EF1B4F52-E16D-4FC4-970B-D8CBE2330CA6}"/>
              </a:ext>
            </a:extLst>
          </p:cNvPr>
          <p:cNvSpPr/>
          <p:nvPr/>
        </p:nvSpPr>
        <p:spPr>
          <a:xfrm>
            <a:off x="5804544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3BB5B0-C79C-4807-96B8-64C8A2ADB377}"/>
              </a:ext>
            </a:extLst>
          </p:cNvPr>
          <p:cNvGrpSpPr/>
          <p:nvPr/>
        </p:nvGrpSpPr>
        <p:grpSpPr>
          <a:xfrm>
            <a:off x="41713" y="4413678"/>
            <a:ext cx="434643" cy="323560"/>
            <a:chOff x="1649578" y="5334001"/>
            <a:chExt cx="434643" cy="323560"/>
          </a:xfrm>
        </p:grpSpPr>
        <p:sp>
          <p:nvSpPr>
            <p:cNvPr id="174" name="Right Arrow 95">
              <a:extLst>
                <a:ext uri="{FF2B5EF4-FFF2-40B4-BE49-F238E27FC236}">
                  <a16:creationId xmlns:a16="http://schemas.microsoft.com/office/drawing/2014/main" id="{369913C9-7249-4101-A8B6-A61A7FF6680C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BFEB15B-0270-48CD-9BA0-27F56F4358DC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871C8BFB-0EA4-4803-A565-B42FEA0838A3}"/>
              </a:ext>
            </a:extLst>
          </p:cNvPr>
          <p:cNvSpPr/>
          <p:nvPr/>
        </p:nvSpPr>
        <p:spPr>
          <a:xfrm>
            <a:off x="3065768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B17BB5C-1237-40B7-A072-144FB174398A}"/>
              </a:ext>
            </a:extLst>
          </p:cNvPr>
          <p:cNvSpPr/>
          <p:nvPr/>
        </p:nvSpPr>
        <p:spPr>
          <a:xfrm>
            <a:off x="3522968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3B936E8-D900-4308-A6F9-53C6A86C12DD}"/>
              </a:ext>
            </a:extLst>
          </p:cNvPr>
          <p:cNvSpPr/>
          <p:nvPr/>
        </p:nvSpPr>
        <p:spPr>
          <a:xfrm>
            <a:off x="4479701" y="2226235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3D4B36E-7EF4-4EB5-92A3-76817D694E47}"/>
              </a:ext>
            </a:extLst>
          </p:cNvPr>
          <p:cNvSpPr/>
          <p:nvPr/>
        </p:nvSpPr>
        <p:spPr>
          <a:xfrm>
            <a:off x="4936901" y="2226235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CA373B5-1A30-4352-8AFE-28C30902689B}"/>
              </a:ext>
            </a:extLst>
          </p:cNvPr>
          <p:cNvSpPr/>
          <p:nvPr/>
        </p:nvSpPr>
        <p:spPr>
          <a:xfrm>
            <a:off x="5368511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635DC06-894A-423B-AF0B-D47197892712}"/>
              </a:ext>
            </a:extLst>
          </p:cNvPr>
          <p:cNvSpPr/>
          <p:nvPr/>
        </p:nvSpPr>
        <p:spPr>
          <a:xfrm>
            <a:off x="5825711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E2D3612-D338-4DF2-B32D-044DB51386F6}"/>
              </a:ext>
            </a:extLst>
          </p:cNvPr>
          <p:cNvSpPr/>
          <p:nvPr/>
        </p:nvSpPr>
        <p:spPr>
          <a:xfrm>
            <a:off x="3509012" y="2214764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8DDE8FE-7E2B-4F73-8675-128C1A62DD82}"/>
              </a:ext>
            </a:extLst>
          </p:cNvPr>
          <p:cNvSpPr/>
          <p:nvPr/>
        </p:nvSpPr>
        <p:spPr>
          <a:xfrm>
            <a:off x="3966212" y="2214764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0972225-8B87-44BB-BBCF-BD8BF4C9BD02}"/>
              </a:ext>
            </a:extLst>
          </p:cNvPr>
          <p:cNvSpPr/>
          <p:nvPr/>
        </p:nvSpPr>
        <p:spPr>
          <a:xfrm>
            <a:off x="3057301" y="2114365"/>
            <a:ext cx="3211205" cy="2883183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3D89938-6639-493D-A24D-5778C06565C4}"/>
              </a:ext>
            </a:extLst>
          </p:cNvPr>
          <p:cNvSpPr/>
          <p:nvPr/>
        </p:nvSpPr>
        <p:spPr>
          <a:xfrm>
            <a:off x="95356" y="3299927"/>
            <a:ext cx="6173150" cy="776655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E8A994D-1FEA-4292-8BBE-B5B29B2D7A20}"/>
              </a:ext>
            </a:extLst>
          </p:cNvPr>
          <p:cNvSpPr/>
          <p:nvPr/>
        </p:nvSpPr>
        <p:spPr>
          <a:xfrm>
            <a:off x="103823" y="4406633"/>
            <a:ext cx="6173150" cy="583870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22856AA-5F72-4083-8C3C-2C63BA2353C2}"/>
              </a:ext>
            </a:extLst>
          </p:cNvPr>
          <p:cNvSpPr txBox="1"/>
          <p:nvPr/>
        </p:nvSpPr>
        <p:spPr>
          <a:xfrm>
            <a:off x="394204" y="5449427"/>
            <a:ext cx="498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tabLst>
                <a:tab pos="347663" algn="l"/>
              </a:tabLst>
            </a:pPr>
            <a:r>
              <a:rPr lang="en-US" dirty="0"/>
              <a:t>2.	Remove the EPIs and </a:t>
            </a:r>
            <a:r>
              <a:rPr lang="en-US" dirty="0" err="1"/>
              <a:t>minterms</a:t>
            </a:r>
            <a:r>
              <a:rPr lang="en-US" dirty="0"/>
              <a:t> they cover from the chart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anose="05000000000000000000" pitchFamily="2" charset="2"/>
              </a:rPr>
              <a:t>reduced PI chart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8190C56-730A-466E-9A96-53A0F044668C}"/>
              </a:ext>
            </a:extLst>
          </p:cNvPr>
          <p:cNvSpPr txBox="1"/>
          <p:nvPr/>
        </p:nvSpPr>
        <p:spPr>
          <a:xfrm>
            <a:off x="394203" y="6148678"/>
            <a:ext cx="83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tabLst>
                <a:tab pos="347663" algn="l"/>
              </a:tabLst>
            </a:pPr>
            <a:r>
              <a:rPr lang="en-US" dirty="0"/>
              <a:t>3.	Find the minimum number of remaining PIs to cover the remaining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</p:txBody>
      </p:sp>
      <p:sp>
        <p:nvSpPr>
          <p:cNvPr id="189" name="Rounded Rectangle 6">
            <a:extLst>
              <a:ext uri="{FF2B5EF4-FFF2-40B4-BE49-F238E27FC236}">
                <a16:creationId xmlns:a16="http://schemas.microsoft.com/office/drawing/2014/main" id="{AC31DB9A-E5FA-43B2-ADF9-B339741EB35F}"/>
              </a:ext>
            </a:extLst>
          </p:cNvPr>
          <p:cNvSpPr/>
          <p:nvPr/>
        </p:nvSpPr>
        <p:spPr>
          <a:xfrm>
            <a:off x="285855" y="2584134"/>
            <a:ext cx="2771445" cy="29538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99DA114-6B16-4CE5-A45E-FBA84A2FCAC0}"/>
              </a:ext>
            </a:extLst>
          </p:cNvPr>
          <p:cNvSpPr txBox="1"/>
          <p:nvPr/>
        </p:nvSpPr>
        <p:spPr>
          <a:xfrm>
            <a:off x="6484501" y="4997548"/>
            <a:ext cx="243843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  <a:p>
            <a:r>
              <a:rPr lang="en-US" dirty="0">
                <a:solidFill>
                  <a:srgbClr val="C00000"/>
                </a:solidFill>
              </a:rPr>
              <a:t>B.D + A'.B.C' + A.B'.D' + A'.B'.C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62" grpId="0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88" grpId="0"/>
      <p:bldP spid="189" grpId="0" animBg="1"/>
      <p:bldP spid="1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18194</TotalTime>
  <Words>947</Words>
  <Application>Microsoft Office PowerPoint</Application>
  <PresentationFormat>On-screen Show (4:3)</PresentationFormat>
  <Paragraphs>352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Tahoma</vt:lpstr>
      <vt:lpstr>Times New Roman</vt:lpstr>
      <vt:lpstr>Wingdings</vt:lpstr>
      <vt:lpstr>Clarity</vt:lpstr>
      <vt:lpstr>http://www.comp.nus.edu.sg/~cs2100/</vt:lpstr>
      <vt:lpstr>Lecture #16: Quine-McCluskey</vt:lpstr>
      <vt:lpstr>PIs and EPIs</vt:lpstr>
      <vt:lpstr>Eg: F(A,B,C,D) = m(2,3,4,5,7,8,10,13,15)</vt:lpstr>
      <vt:lpstr>Eg: F(A,B,C,D) = m(2,3,4,5,7,8,10,13,15)</vt:lpstr>
      <vt:lpstr>Eg: F(A,B,C,D) = m(2,3,4,5,7,8,10,13,15)</vt:lpstr>
      <vt:lpstr>Eg: F(A,B,C,D) = m(2,3,4,5,7,8,10,13,15)</vt:lpstr>
      <vt:lpstr>Eg: F(A,B,C,D) = m(2,3,4,5,7,8,10,13,15)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1653</cp:revision>
  <cp:lastPrinted>2017-06-30T03:15:07Z</cp:lastPrinted>
  <dcterms:created xsi:type="dcterms:W3CDTF">1998-09-05T15:03:32Z</dcterms:created>
  <dcterms:modified xsi:type="dcterms:W3CDTF">2019-12-23T02:03:25Z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