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6"/>
  </p:notesMasterIdLst>
  <p:handoutMasterIdLst>
    <p:handoutMasterId r:id="rId57"/>
  </p:handoutMasterIdLst>
  <p:sldIdLst>
    <p:sldId id="256" r:id="rId2"/>
    <p:sldId id="468" r:id="rId3"/>
    <p:sldId id="469" r:id="rId4"/>
    <p:sldId id="507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501" r:id="rId31"/>
    <p:sldId id="496" r:id="rId32"/>
    <p:sldId id="508" r:id="rId33"/>
    <p:sldId id="497" r:id="rId34"/>
    <p:sldId id="498" r:id="rId35"/>
    <p:sldId id="499" r:id="rId36"/>
    <p:sldId id="500" r:id="rId37"/>
    <p:sldId id="502" r:id="rId38"/>
    <p:sldId id="503" r:id="rId39"/>
    <p:sldId id="504" r:id="rId40"/>
    <p:sldId id="505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06" r:id="rId54"/>
    <p:sldId id="308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MSI Components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91916"/>
            <a:ext cx="8229600" cy="483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40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512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 of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b="0" dirty="0">
                <a:sym typeface="Symbol" pitchFamily="18" charset="2"/>
              </a:rPr>
              <a:t>:</a:t>
            </a:r>
            <a:endParaRPr lang="en-US" sz="2400" b="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38400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3000"/>
              </p:ext>
            </p:extLst>
          </p:nvPr>
        </p:nvGraphicFramePr>
        <p:xfrm>
          <a:off x="948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5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99" y="5643208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8378"/>
              </p:ext>
            </p:extLst>
          </p:nvPr>
        </p:nvGraphicFramePr>
        <p:xfrm>
          <a:off x="899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33"/>
              </p:ext>
            </p:extLst>
          </p:nvPr>
        </p:nvGraphicFramePr>
        <p:xfrm>
          <a:off x="4943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724400"/>
            <a:ext cx="381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306321"/>
            <a:ext cx="2667000" cy="1384300"/>
            <a:chOff x="3264" y="768"/>
            <a:chExt cx="1680" cy="872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  <a:endParaRPr lang="en-GB" sz="1400" b="0"/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613619" y="6057900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3BC1B-C2A9-4899-A12F-91EC9714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Exercise: </a:t>
            </a:r>
            <a:r>
              <a:rPr lang="en-US" dirty="0"/>
              <a:t>What modifications should be made to provide an ENABLE input for the 3</a:t>
            </a:r>
            <a:r>
              <a:rPr lang="en-US" dirty="0">
                <a:sym typeface="Symbol" pitchFamily="18" charset="2"/>
              </a:rPr>
              <a:t>8 decoder and the 416 decoder created in the previous two examples?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Exercise:</a:t>
            </a:r>
            <a:r>
              <a:rPr lang="en-US" dirty="0">
                <a:sym typeface="Symbol" pitchFamily="18" charset="2"/>
              </a:rPr>
              <a:t> How to construct a 416 decoder using five 24 decoders with enable?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606184"/>
            <a:ext cx="8229600" cy="205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may also have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 and/or </a:t>
            </a:r>
            <a:r>
              <a:rPr lang="en-US" dirty="0">
                <a:solidFill>
                  <a:srgbClr val="800000"/>
                </a:solidFill>
              </a:rPr>
              <a:t>negated 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#18: MSI Components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Encoders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Demultiplexers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 </a:t>
              </a:r>
            </a:p>
            <a:p>
              <a:pPr eaLnBrk="0" hangingPunct="0"/>
              <a:r>
                <a:rPr lang="en-US" sz="2000" b="0" dirty="0"/>
                <a:t> (d) Generic symbol. </a:t>
              </a:r>
            </a:p>
            <a:p>
              <a:pPr eaLnBrk="0" hangingPunct="0"/>
              <a:r>
                <a:rPr lang="en-US" sz="2000" b="0" dirty="0"/>
                <a:t> (e) IEEE standard logic symbol.</a:t>
              </a:r>
            </a:p>
            <a:p>
              <a:pPr eaLnBrk="0" hangingPunct="0"/>
              <a:endParaRPr lang="en-US" sz="1000" b="0" dirty="0"/>
            </a:p>
            <a:p>
              <a:pPr eaLnBrk="0" hangingPunct="0"/>
              <a:r>
                <a:rPr lang="en-US" sz="1600" b="0" i="1" dirty="0" err="1"/>
                <a:t>Source:The</a:t>
              </a:r>
              <a:r>
                <a:rPr lang="en-US" sz="1600" b="0" i="1" dirty="0"/>
                <a:t> Data Book Volume 2, Texas Instruments  Inc.,1985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1891170" y="1082739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</a:t>
              </a:r>
            </a:p>
            <a:p>
              <a:pPr eaLnBrk="0" hangingPunct="0"/>
              <a:r>
                <a:rPr lang="en-US" sz="2000" b="0" dirty="0"/>
                <a:t> (c)  Function table.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61809D-ACDE-4E24-9D58-5DAF652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Reducing Decoders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</a:t>
            </a:r>
            <a:r>
              <a:rPr lang="en-US" sz="2400" dirty="0" smtClean="0"/>
              <a:t>pages </a:t>
            </a:r>
            <a:r>
              <a:rPr lang="en-US" sz="2400" dirty="0"/>
              <a:t>136 – 140.</a:t>
            </a:r>
          </a:p>
        </p:txBody>
      </p:sp>
      <p:pic>
        <p:nvPicPr>
          <p:cNvPr id="10" name="Picture 21" descr="MCj04123960000[1]">
            <a:extLst>
              <a:ext uri="{FF2B5EF4-FFF2-40B4-BE49-F238E27FC236}">
                <a16:creationId xmlns:a16="http://schemas.microsoft.com/office/drawing/2014/main" id="{46571BA9-9E49-438A-926B-3AEE5F1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35642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2-bits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Document" r:id="rId4" imgW="3029760" imgH="4677120" progId="Word.Document.8">
                  <p:embed/>
                </p:oleObj>
              </mc:Choice>
              <mc:Fallback>
                <p:oleObj name="Document" r:id="rId4" imgW="3029760" imgH="4677120" progId="Word.Document.8">
                  <p:embed/>
                  <p:pic>
                    <p:nvPicPr>
                      <p:cNvPr id="4239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D</a:t>
            </a:r>
            <a:r>
              <a:rPr lang="en-US" sz="2000" b="0" baseline="-25000" dirty="0"/>
              <a:t>0</a:t>
            </a:r>
            <a:r>
              <a:rPr lang="en-US" sz="2000" b="0" dirty="0"/>
              <a:t> = F1 + F3</a:t>
            </a:r>
            <a:br>
              <a:rPr lang="en-US" sz="2000" b="0" dirty="0"/>
            </a:br>
            <a:r>
              <a:rPr lang="en-US" sz="2000" b="0" dirty="0"/>
              <a:t>D</a:t>
            </a:r>
            <a:r>
              <a:rPr lang="en-US" sz="2000" b="0" baseline="-25000" dirty="0"/>
              <a:t>1</a:t>
            </a:r>
            <a:r>
              <a:rPr lang="en-US" sz="2000" b="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Circuit:</a:t>
            </a:r>
          </a:p>
        </p:txBody>
      </p:sp>
      <p:sp>
        <p:nvSpPr>
          <p:cNvPr id="156" name="Text Box 85">
            <a:extLst>
              <a:ext uri="{FF2B5EF4-FFF2-40B4-BE49-F238E27FC236}">
                <a16:creationId xmlns:a16="http://schemas.microsoft.com/office/drawing/2014/main" id="{17F02484-645E-434E-AA18-2322EA2F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7" y="5502442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Simple 4-to-2 encoder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322" y="3938954"/>
            <a:ext cx="1090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 smtClean="0">
                <a:solidFill>
                  <a:srgbClr val="C00000"/>
                </a:solidFill>
              </a:rPr>
              <a:t>?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223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1,we need </a:t>
            </a:r>
            <a:r>
              <a:rPr lang="en-US" dirty="0">
                <a:solidFill>
                  <a:srgbClr val="800000"/>
                </a:solidFill>
              </a:rPr>
              <a:t>priority encoder</a:t>
            </a:r>
            <a:r>
              <a:rPr lang="en-US" dirty="0"/>
              <a:t>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58114"/>
              </p:ext>
            </p:extLst>
          </p:nvPr>
        </p:nvGraphicFramePr>
        <p:xfrm>
          <a:off x="2105526" y="3429000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Document" r:id="rId4" imgW="4440600" imgH="2968560" progId="Word.Document.8">
                  <p:embed/>
                </p:oleObj>
              </mc:Choice>
              <mc:Fallback>
                <p:oleObj name="Document" r:id="rId4" imgW="4440600" imgH="2968560" progId="Word.Document.8">
                  <p:embed/>
                  <p:pic>
                    <p:nvPicPr>
                      <p:cNvPr id="4270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26" y="3429000"/>
                        <a:ext cx="4704347" cy="31460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05000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z = D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 = D</a:t>
                </a:r>
                <a:r>
                  <a:rPr lang="en-GB" sz="1600" b="0" baseline="-25000"/>
                  <a:t>2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x = D</a:t>
                </a:r>
                <a:r>
                  <a:rPr lang="en-GB" sz="1600" b="0" baseline="-25000"/>
                  <a:t>4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6600"/>
                </a:solidFill>
              </a:rPr>
              <a:t>Exercise: </a:t>
            </a:r>
            <a:r>
              <a:rPr lang="en-US" sz="2400" b="0" dirty="0"/>
              <a:t>Can you design a 2</a:t>
            </a:r>
            <a:r>
              <a:rPr lang="en-US" sz="2400" b="0" i="1" baseline="50000" dirty="0"/>
              <a:t>n</a:t>
            </a:r>
            <a:r>
              <a:rPr lang="en-US" sz="2400" b="0" dirty="0"/>
              <a:t>-to-</a:t>
            </a:r>
            <a:r>
              <a:rPr lang="en-US" sz="2400" b="0" i="1" dirty="0"/>
              <a:t>n</a:t>
            </a:r>
            <a:r>
              <a:rPr lang="en-US" sz="2400" b="0" dirty="0"/>
              <a:t> encoder </a:t>
            </a:r>
            <a:r>
              <a:rPr lang="en-US" sz="2400" b="0" u="sng" dirty="0"/>
              <a:t>without using K-map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60765"/>
              </p:ext>
            </p:extLst>
          </p:nvPr>
        </p:nvGraphicFramePr>
        <p:xfrm>
          <a:off x="1635760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7763"/>
              </p:ext>
            </p:extLst>
          </p:nvPr>
        </p:nvGraphicFramePr>
        <p:xfrm>
          <a:off x="609600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4406"/>
              </p:ext>
            </p:extLst>
          </p:nvPr>
        </p:nvGraphicFramePr>
        <p:xfrm>
          <a:off x="4572000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457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457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461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b="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b="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b="0" kern="0" dirty="0">
                <a:latin typeface="+mn-lt"/>
                <a:cs typeface="+mn-cs"/>
              </a:rPr>
              <a:t> and </a:t>
            </a:r>
            <a:r>
              <a:rPr lang="en-US" sz="2400" b="0" i="1" kern="0" dirty="0">
                <a:latin typeface="+mn-lt"/>
                <a:cs typeface="+mn-cs"/>
              </a:rPr>
              <a:t>V</a:t>
            </a:r>
            <a:r>
              <a:rPr lang="en-US" sz="2400" b="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578516" cy="21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integrated circuit </a:t>
            </a:r>
            <a:r>
              <a:rPr lang="en-US" dirty="0"/>
              <a:t>(referred to as an </a:t>
            </a:r>
            <a:r>
              <a:rPr lang="en-US" dirty="0">
                <a:solidFill>
                  <a:srgbClr val="C00000"/>
                </a:solidFill>
              </a:rPr>
              <a:t>IC</a:t>
            </a:r>
            <a:r>
              <a:rPr lang="en-US" dirty="0"/>
              <a:t>, a </a:t>
            </a:r>
            <a:r>
              <a:rPr lang="en-US" dirty="0">
                <a:solidFill>
                  <a:srgbClr val="C00000"/>
                </a:solidFill>
              </a:rPr>
              <a:t>chip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microchip</a:t>
            </a:r>
            <a:r>
              <a:rPr lang="en-US" dirty="0"/>
              <a:t>) is a set of electronic circuits on one small flat piece (or ‘chip’) of semiconductor material.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Scale of integration</a:t>
            </a:r>
            <a:r>
              <a:rPr lang="en-US" dirty="0"/>
              <a:t>: the number of components fitted into a standard size IC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4A306-152A-4978-B16E-62F1500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708"/>
              </p:ext>
            </p:extLst>
          </p:nvPr>
        </p:nvGraphicFramePr>
        <p:xfrm>
          <a:off x="457200" y="3429000"/>
          <a:ext cx="8290643" cy="30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31">
                  <a:extLst>
                    <a:ext uri="{9D8B030D-6E8A-4147-A177-3AD203B41FA5}">
                      <a16:colId xmlns:a16="http://schemas.microsoft.com/office/drawing/2014/main" val="1864104903"/>
                    </a:ext>
                  </a:extLst>
                </a:gridCol>
                <a:gridCol w="3116179">
                  <a:extLst>
                    <a:ext uri="{9D8B030D-6E8A-4147-A177-3AD203B41FA5}">
                      <a16:colId xmlns:a16="http://schemas.microsoft.com/office/drawing/2014/main" val="2048910783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4579532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342564469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098208513"/>
                    </a:ext>
                  </a:extLst>
                </a:gridCol>
              </a:tblGrid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#logic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550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Small-scale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78759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Medium-scale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to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 to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97684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 to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 to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211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Very 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20k to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10k to 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4291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ULSI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Ultra-large-scale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1m and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100k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676400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4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Helps share a </a:t>
            </a:r>
            <a:r>
              <a:rPr lang="en-US" sz="2400" b="0" i="1" dirty="0"/>
              <a:t>single communication line</a:t>
            </a:r>
            <a:r>
              <a:rPr lang="en-US" sz="2400" b="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At any time, only one source and one destination can use the communication line.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input line and a set of selection lines, a </a:t>
            </a:r>
            <a:r>
              <a:rPr lang="en-US" dirty="0">
                <a:solidFill>
                  <a:srgbClr val="800000"/>
                </a:solidFill>
              </a:rPr>
              <a:t>demultiplexer </a:t>
            </a:r>
            <a:r>
              <a:rPr lang="en-US" dirty="0"/>
              <a:t>directs data from the input to one selected output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Document" r:id="rId4" imgW="2881800" imgH="1611360" progId="Word.Document.8">
                  <p:embed/>
                </p:oleObj>
              </mc:Choice>
              <mc:Fallback>
                <p:oleObj name="Document" r:id="rId4" imgW="2881800" imgH="1611360" progId="Word.Document.8">
                  <p:embed/>
                  <p:pic>
                    <p:nvPicPr>
                      <p:cNvPr id="417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1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C627DC6-799E-400F-9B9B-7515D1F0FF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turns out that the demultiplexer circuit is actually </a:t>
            </a:r>
            <a:r>
              <a:rPr lang="en-US" u="sng" dirty="0"/>
              <a:t>identical</a:t>
            </a:r>
            <a:r>
              <a:rPr lang="en-US" dirty="0"/>
              <a:t> to a decoder with enable.</a:t>
            </a:r>
          </a:p>
        </p:txBody>
      </p:sp>
      <p:grpSp>
        <p:nvGrpSpPr>
          <p:cNvPr id="48" name="Group 43">
            <a:extLst>
              <a:ext uri="{FF2B5EF4-FFF2-40B4-BE49-F238E27FC236}">
                <a16:creationId xmlns:a16="http://schemas.microsoft.com/office/drawing/2014/main" id="{D5BA567F-B109-436B-ACEA-4282EAD474F5}"/>
              </a:ext>
            </a:extLst>
          </p:cNvPr>
          <p:cNvGrpSpPr>
            <a:grpSpLocks/>
          </p:cNvGrpSpPr>
          <p:nvPr/>
        </p:nvGrpSpPr>
        <p:grpSpPr bwMode="auto">
          <a:xfrm>
            <a:off x="850232" y="2371679"/>
            <a:ext cx="4267200" cy="2470150"/>
            <a:chOff x="1440" y="1584"/>
            <a:chExt cx="2688" cy="1556"/>
          </a:xfrm>
        </p:grpSpPr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F5CE6CB3-DAC9-4FB8-BE20-2CBA4CB8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</a:t>
              </a:r>
              <a:r>
                <a:rPr lang="en-GB" sz="1600" b="0">
                  <a:sym typeface="Symbol" pitchFamily="18" charset="2"/>
                </a:rPr>
                <a:t></a:t>
              </a:r>
              <a:r>
                <a:rPr lang="en-GB" sz="1600" b="0"/>
                <a:t>4 Decoder</a:t>
              </a:r>
              <a:endParaRPr lang="en-GB" sz="2000" b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C43BE490-A6A1-430A-8C33-BA271FE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9FA42E08-D836-41CD-94AE-92885BC6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2A12A0CB-773F-4AD1-9185-87C2D07E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942E8B58-224B-4AED-A6FB-5F39882EC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73DD88CA-2FD2-4F64-A910-F767A6BF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31F2F11-0761-4E17-9198-C2F2397A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545F1D8C-2E3E-4E2C-A5FB-D67660C3B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D</a:t>
              </a:r>
              <a:endParaRPr lang="en-GB" sz="2000" b="0"/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29D93CC8-55B1-4ED8-8D9C-3C23A8E2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08F3D423-2AE4-4A04-9D15-A9AB48BF7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0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5FD69622-FFDF-4102-A86F-16FC2BBC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E3833839-D94C-4F31-8BBA-29A41BA4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2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E87BE2E5-E078-4C36-AF31-6A341F27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0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3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B279C929-7BCB-4177-81A8-DF8657A6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86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9">
              <a:extLst>
                <a:ext uri="{FF2B5EF4-FFF2-40B4-BE49-F238E27FC236}">
                  <a16:creationId xmlns:a16="http://schemas.microsoft.com/office/drawing/2014/main" id="{9BCD23DF-D553-42A4-BDEC-1BCE9C9E6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963A9ABC-666E-48D6-BD48-9F462C0ED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E</a:t>
              </a:r>
              <a:endParaRPr lang="en-GB" sz="2000" b="0"/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1B0DAE3B-837E-490F-B843-3193FE4C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68"/>
              <a:ext cx="1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0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0"/>
                <a:t>B</a:t>
              </a:r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27FCE850-A1FC-44B7-9518-CB017DF0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80"/>
              <a:ext cx="144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n-US" sz="1600" b="0"/>
                <a:t>0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1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2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3</a:t>
              </a:r>
            </a:p>
          </p:txBody>
        </p:sp>
      </p:grpSp>
      <p:sp>
        <p:nvSpPr>
          <p:cNvPr id="67" name="Text Box 44">
            <a:extLst>
              <a:ext uri="{FF2B5EF4-FFF2-40B4-BE49-F238E27FC236}">
                <a16:creationId xmlns:a16="http://schemas.microsoft.com/office/drawing/2014/main" id="{A4B2E92C-1C48-4E0B-9949-D44E45A7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69" name="Group 5">
            <a:extLst>
              <a:ext uri="{FF2B5EF4-FFF2-40B4-BE49-F238E27FC236}">
                <a16:creationId xmlns:a16="http://schemas.microsoft.com/office/drawing/2014/main" id="{CD8E8444-8C66-49D0-B4CB-A820FA6D03E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20674"/>
            <a:ext cx="4495800" cy="2774950"/>
            <a:chOff x="912" y="2016"/>
            <a:chExt cx="2832" cy="1748"/>
          </a:xfrm>
        </p:grpSpPr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FB135BDB-23E0-4B5D-9337-78D46A2F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9345263-57F4-45D7-92A2-F7D09C66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B22F2B28-EF9D-4FDD-844D-3F4A7644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46370E2-9DCE-4D6F-9828-CCCB56FD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EEA75E4C-EBD9-4E08-8B77-00E0FF22D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6102699-F6FC-4551-BFDD-09995301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98D4179-AD58-4AC0-9DE6-582F58D1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8C81A212-7DEF-4807-82FC-4B753119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8FCC4D42-A4B5-4078-A62A-7BBF8B71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DC7076D1-F174-49BC-ADB9-3A177B824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A45A0599-DA5A-4934-BFF9-4971A0DBB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E88E874-8A3A-467C-BAA9-9879705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E72B3C96-BCBC-44EB-BD58-1F56899B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2DA11DDE-ED1C-4B1D-B6B7-419F94C7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79F28F7-6D04-4B8F-AEB9-19D121A0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D∙S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'∙S</a:t>
              </a:r>
              <a:r>
                <a:rPr lang="en-GB" sz="1600" b="0" baseline="-25000" dirty="0"/>
                <a:t>0</a:t>
              </a:r>
              <a:endParaRPr lang="en-GB" sz="1600" b="0" dirty="0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D7429844-23A0-49FC-9947-038FE570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E8874AD2-7F22-4E28-BD8B-212B7257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</a:t>
            </a:r>
            <a:r>
              <a:rPr lang="en-GB" sz="3600" dirty="0" smtClean="0">
                <a:solidFill>
                  <a:srgbClr val="0000FF"/>
                </a:solidFill>
              </a:rPr>
              <a:t>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</a:t>
            </a:r>
            <a:r>
              <a:rPr lang="en-GB" sz="3600" dirty="0" smtClean="0">
                <a:solidFill>
                  <a:srgbClr val="0000FF"/>
                </a:solidFill>
              </a:rPr>
              <a:t>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" name="Document" r:id="rId4" imgW="3020760" imgH="1573920" progId="Word.Document.8">
                    <p:embed/>
                  </p:oleObj>
                </mc:Choice>
                <mc:Fallback>
                  <p:oleObj name="Document" r:id="rId4" imgW="3020760" imgH="1573920" progId="Word.Document.8">
                    <p:embed/>
                    <p:pic>
                      <p:nvPicPr>
                        <p:cNvPr id="1331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" name="Document" r:id="rId6" imgW="1335960" imgH="1573920" progId="Word.Document.8">
                    <p:embed/>
                  </p:oleObj>
                </mc:Choice>
                <mc:Fallback>
                  <p:oleObj name="Document" r:id="rId6" imgW="1335960" imgH="1573920" progId="Word.Document.8">
                    <p:embed/>
                    <p:pic>
                      <p:nvPicPr>
                        <p:cNvPr id="1331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</a:t>
            </a:r>
            <a:r>
              <a:rPr lang="en-GB" sz="3600" dirty="0" smtClean="0">
                <a:solidFill>
                  <a:srgbClr val="0000FF"/>
                </a:solidFill>
              </a:rPr>
              <a:t>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7467600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name="Document" r:id="rId4" imgW="1335960" imgH="1573920" progId="Word.Document.8">
                    <p:embed/>
                  </p:oleObj>
                </mc:Choice>
                <mc:Fallback>
                  <p:oleObj name="Document" r:id="rId4" imgW="1335960" imgH="1573920" progId="Word.Document.8">
                    <p:embed/>
                    <p:pic>
                      <p:nvPicPr>
                        <p:cNvPr id="143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45403" y="2676743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822166" y="3890864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</a:t>
            </a:r>
            <a:r>
              <a:rPr lang="en-GB" sz="3600" dirty="0" smtClean="0">
                <a:solidFill>
                  <a:srgbClr val="0000FF"/>
                </a:solidFill>
              </a:rPr>
              <a:t>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457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1219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5334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4953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1447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S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E'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6253163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Document" r:id="rId4" imgW="1788840" imgH="1361880" progId="Word.Document.8">
                  <p:embed/>
                </p:oleObj>
              </mc:Choice>
              <mc:Fallback>
                <p:oleObj name="Document" r:id="rId4" imgW="1788840" imgH="1361880" progId="Word.Document.8">
                  <p:embed/>
                  <p:pic>
                    <p:nvPicPr>
                      <p:cNvPr id="44555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4876800" y="55626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59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multiplexers can be constructed from smaller ones.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8-to-1 multiplexer can be constructed from smaller multiplexers like this (note placement of selector lines):</a:t>
            </a: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1600200" y="2971800"/>
            <a:ext cx="3657600" cy="3076575"/>
            <a:chOff x="1056" y="2064"/>
            <a:chExt cx="2304" cy="1938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76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66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73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84" name="Group 39"/>
          <p:cNvGrpSpPr>
            <a:grpSpLocks/>
          </p:cNvGrpSpPr>
          <p:nvPr/>
        </p:nvGrpSpPr>
        <p:grpSpPr bwMode="auto">
          <a:xfrm>
            <a:off x="5943600" y="3048000"/>
            <a:ext cx="1695450" cy="2595563"/>
            <a:chOff x="4080" y="2064"/>
            <a:chExt cx="1068" cy="1635"/>
          </a:xfrm>
        </p:grpSpPr>
        <p:graphicFrame>
          <p:nvGraphicFramePr>
            <p:cNvPr id="185" name="Object 40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638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Line 41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2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5" name="Group 48">
            <a:extLst>
              <a:ext uri="{FF2B5EF4-FFF2-40B4-BE49-F238E27FC236}">
                <a16:creationId xmlns:a16="http://schemas.microsoft.com/office/drawing/2014/main" id="{AA3FF92A-FAB6-41B2-B410-48E0B095A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4267200" cy="3076575"/>
            <a:chOff x="576" y="816"/>
            <a:chExt cx="2688" cy="1938"/>
          </a:xfrm>
        </p:grpSpPr>
        <p:grpSp>
          <p:nvGrpSpPr>
            <p:cNvPr id="86" name="Group 5">
              <a:extLst>
                <a:ext uri="{FF2B5EF4-FFF2-40B4-BE49-F238E27FC236}">
                  <a16:creationId xmlns:a16="http://schemas.microsoft.com/office/drawing/2014/main" id="{C111256B-F81E-4756-94A7-43929ABEC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816"/>
              <a:ext cx="1002" cy="978"/>
              <a:chOff x="1056" y="2064"/>
              <a:chExt cx="1002" cy="978"/>
            </a:xfrm>
          </p:grpSpPr>
          <p:sp>
            <p:nvSpPr>
              <p:cNvPr id="110" name="Rectangle 6">
                <a:extLst>
                  <a:ext uri="{FF2B5EF4-FFF2-40B4-BE49-F238E27FC236}">
                    <a16:creationId xmlns:a16="http://schemas.microsoft.com/office/drawing/2014/main" id="{7A1ABCF5-F56D-43CB-B368-1B5BF934C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7">
                <a:extLst>
                  <a:ext uri="{FF2B5EF4-FFF2-40B4-BE49-F238E27FC236}">
                    <a16:creationId xmlns:a16="http://schemas.microsoft.com/office/drawing/2014/main" id="{28364213-6D46-4ECA-A7B2-D7D6A98E1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FC648EA7-DCFB-4914-8BB2-5F5835BE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">
                <a:extLst>
                  <a:ext uri="{FF2B5EF4-FFF2-40B4-BE49-F238E27FC236}">
                    <a16:creationId xmlns:a16="http://schemas.microsoft.com/office/drawing/2014/main" id="{FF7FB4F5-8F9F-4799-A6DB-0BC4F015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C4D945BC-D4D5-49CD-A709-08544EA35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EBA37B-F76A-47FA-BB6C-7EEC4434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F789F141-F42B-4EB8-B23A-98192042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94C0F1D4-B7DC-4723-AD75-6DCA6053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4">
                <a:extLst>
                  <a:ext uri="{FF2B5EF4-FFF2-40B4-BE49-F238E27FC236}">
                    <a16:creationId xmlns:a16="http://schemas.microsoft.com/office/drawing/2014/main" id="{6D09A3F2-CFB0-45C0-8525-888482517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19" name="Text Box 15">
                <a:extLst>
                  <a:ext uri="{FF2B5EF4-FFF2-40B4-BE49-F238E27FC236}">
                    <a16:creationId xmlns:a16="http://schemas.microsoft.com/office/drawing/2014/main" id="{21DFBCF1-B46F-412B-A7B4-4BFC00477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7" name="Group 16">
              <a:extLst>
                <a:ext uri="{FF2B5EF4-FFF2-40B4-BE49-F238E27FC236}">
                  <a16:creationId xmlns:a16="http://schemas.microsoft.com/office/drawing/2014/main" id="{03301907-B98E-49A9-A021-66192A766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76"/>
              <a:ext cx="1002" cy="978"/>
              <a:chOff x="1056" y="3024"/>
              <a:chExt cx="1002" cy="978"/>
            </a:xfrm>
          </p:grpSpPr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FE83EEF8-C147-4A51-883D-06705E62D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8">
                <a:extLst>
                  <a:ext uri="{FF2B5EF4-FFF2-40B4-BE49-F238E27FC236}">
                    <a16:creationId xmlns:a16="http://schemas.microsoft.com/office/drawing/2014/main" id="{5D7DCCD7-4DF9-41AF-B2B6-D12D8F1D4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D66E1B13-18A4-4E62-B33E-6EBE533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7D587238-C1D1-4C9C-84E8-A66800EEA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675D22C4-57C9-4A53-856E-BC4912F9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2">
                <a:extLst>
                  <a:ext uri="{FF2B5EF4-FFF2-40B4-BE49-F238E27FC236}">
                    <a16:creationId xmlns:a16="http://schemas.microsoft.com/office/drawing/2014/main" id="{1D33F539-4625-4251-AE9B-D78F3DEF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47A65B38-5008-4EE6-BCBF-2ED35FEE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A4310E47-A53C-4E28-ADB4-9FB5CB89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619496D3-2D9B-488C-9F18-5744558EC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3A1C586-2AD1-41C3-BE69-75EAE0FC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2FD9B4F5-BFDB-459E-A7F5-1D738A47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3F4A08DF-9E35-45DD-BC8F-ECE6A6A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31B52E2B-1B9D-4EB4-8B68-FB46658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0B1E2FB-F626-45D4-9849-BDD8E29A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5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952D9834-F8B4-4A92-8AF4-1899B136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8BBE3DF9-F57E-45AD-B960-B1354404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434C415-D21A-4CFD-9941-E7285E38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92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4">
              <a:extLst>
                <a:ext uri="{FF2B5EF4-FFF2-40B4-BE49-F238E27FC236}">
                  <a16:creationId xmlns:a16="http://schemas.microsoft.com/office/drawing/2014/main" id="{A344A65F-014B-4A73-94A7-D35A872A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6F48B46B-072F-4D78-A7CF-3D239A64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2A77A19D-5BA6-4188-BE91-4DEBFD20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3005F69-C001-41FB-91D5-5D0DB86B0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7A845BD8-1F02-4FC9-8EF7-14722DE0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20" name="Group 39">
            <a:extLst>
              <a:ext uri="{FF2B5EF4-FFF2-40B4-BE49-F238E27FC236}">
                <a16:creationId xmlns:a16="http://schemas.microsoft.com/office/drawing/2014/main" id="{4F319A55-270F-4D6A-BF44-A7F9C9FDA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600200"/>
            <a:ext cx="2090738" cy="3200400"/>
            <a:chOff x="4080" y="2064"/>
            <a:chExt cx="1068" cy="1635"/>
          </a:xfrm>
        </p:grpSpPr>
        <p:graphicFrame>
          <p:nvGraphicFramePr>
            <p:cNvPr id="121" name="Object 40">
              <a:extLst>
                <a:ext uri="{FF2B5EF4-FFF2-40B4-BE49-F238E27FC236}">
                  <a16:creationId xmlns:a16="http://schemas.microsoft.com/office/drawing/2014/main" id="{35226AC0-B14A-4C71-9494-CEAC88E5A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741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A5671EC-2899-4853-9845-0405A4373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ED814F5A-7F8C-43ED-8900-D7579DAC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Rectangle 43">
            <a:extLst>
              <a:ext uri="{FF2B5EF4-FFF2-40B4-BE49-F238E27FC236}">
                <a16:creationId xmlns:a16="http://schemas.microsoft.com/office/drawing/2014/main" id="{1F29760C-1C96-4072-9DF3-8D3A3A80B68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64820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When 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/>
              <a:t> = 000</a:t>
            </a:r>
          </a:p>
        </p:txBody>
      </p:sp>
      <p:grpSp>
        <p:nvGrpSpPr>
          <p:cNvPr id="125" name="Group 49">
            <a:extLst>
              <a:ext uri="{FF2B5EF4-FFF2-40B4-BE49-F238E27FC236}">
                <a16:creationId xmlns:a16="http://schemas.microsoft.com/office/drawing/2014/main" id="{798A15E0-B5A8-4E29-9F54-508DBD448E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12875"/>
            <a:ext cx="381000" cy="2019300"/>
            <a:chOff x="1536" y="890"/>
            <a:chExt cx="240" cy="1272"/>
          </a:xfrm>
        </p:grpSpPr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7AB44607-E942-4720-B8A3-A5CF0D80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27" name="Text Box 47">
              <a:extLst>
                <a:ext uri="{FF2B5EF4-FFF2-40B4-BE49-F238E27FC236}">
                  <a16:creationId xmlns:a16="http://schemas.microsoft.com/office/drawing/2014/main" id="{753C833B-CEE5-400F-8073-662E46EF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4</a:t>
              </a:r>
              <a:endParaRPr lang="en-GB" sz="2000" b="1" baseline="-25000" dirty="0"/>
            </a:p>
          </p:txBody>
        </p:sp>
      </p:grpSp>
      <p:grpSp>
        <p:nvGrpSpPr>
          <p:cNvPr id="128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08188"/>
            <a:ext cx="2743200" cy="304800"/>
            <a:chOff x="3600" y="1248"/>
            <a:chExt cx="1728" cy="240"/>
          </a:xfrm>
        </p:grpSpPr>
        <p:sp>
          <p:nvSpPr>
            <p:cNvPr id="129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 Box 54">
            <a:extLst>
              <a:ext uri="{FF2B5EF4-FFF2-40B4-BE49-F238E27FC236}">
                <a16:creationId xmlns:a16="http://schemas.microsoft.com/office/drawing/2014/main" id="{76CB1611-E987-4622-B448-D4790BB2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0</a:t>
            </a:r>
            <a:endParaRPr lang="en-GB" sz="2000" b="1" baseline="-25000" dirty="0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B52CD115-36F4-47F3-A3BB-FB649C16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001</a:t>
            </a:r>
          </a:p>
        </p:txBody>
      </p:sp>
      <p:grpSp>
        <p:nvGrpSpPr>
          <p:cNvPr id="133" name="Group 60">
            <a:extLst>
              <a:ext uri="{FF2B5EF4-FFF2-40B4-BE49-F238E27FC236}">
                <a16:creationId xmlns:a16="http://schemas.microsoft.com/office/drawing/2014/main" id="{3B4F8AEC-E16D-4332-92A4-E92D54DDA5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25688"/>
            <a:ext cx="2743200" cy="304800"/>
            <a:chOff x="3600" y="1248"/>
            <a:chExt cx="1728" cy="240"/>
          </a:xfrm>
        </p:grpSpPr>
        <p:sp>
          <p:nvSpPr>
            <p:cNvPr id="134" name="AutoShape 61">
              <a:extLst>
                <a:ext uri="{FF2B5EF4-FFF2-40B4-BE49-F238E27FC236}">
                  <a16:creationId xmlns:a16="http://schemas.microsoft.com/office/drawing/2014/main" id="{F3B832DB-13B8-4003-AC6E-86CDF5E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73728281-6439-4D9A-9442-784884C7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>
            <a:extLst>
              <a:ext uri="{FF2B5EF4-FFF2-40B4-BE49-F238E27FC236}">
                <a16:creationId xmlns:a16="http://schemas.microsoft.com/office/drawing/2014/main" id="{CCB4C56A-FEBE-4767-B95A-922C94F2D7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2875"/>
            <a:ext cx="381000" cy="2019300"/>
            <a:chOff x="1536" y="890"/>
            <a:chExt cx="240" cy="1272"/>
          </a:xfrm>
        </p:grpSpPr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13CB2611-09DE-4E9F-B0E3-97595FAF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8" name="Text Box 68">
              <a:extLst>
                <a:ext uri="{FF2B5EF4-FFF2-40B4-BE49-F238E27FC236}">
                  <a16:creationId xmlns:a16="http://schemas.microsoft.com/office/drawing/2014/main" id="{74DB3D21-67FD-430C-87E5-A7722E3C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5</a:t>
              </a:r>
              <a:endParaRPr lang="en-GB" sz="2000" b="1" baseline="-25000" dirty="0"/>
            </a:p>
          </p:txBody>
        </p:sp>
      </p:grpSp>
      <p:sp>
        <p:nvSpPr>
          <p:cNvPr id="139" name="Text Box 69">
            <a:extLst>
              <a:ext uri="{FF2B5EF4-FFF2-40B4-BE49-F238E27FC236}">
                <a16:creationId xmlns:a16="http://schemas.microsoft.com/office/drawing/2014/main" id="{C50875AC-7417-49BB-A95E-E3135AC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1</a:t>
            </a:r>
            <a:endParaRPr lang="en-GB" sz="2000" b="1" baseline="-25000" dirty="0"/>
          </a:p>
        </p:txBody>
      </p:sp>
      <p:sp>
        <p:nvSpPr>
          <p:cNvPr id="140" name="Rectangle 70">
            <a:extLst>
              <a:ext uri="{FF2B5EF4-FFF2-40B4-BE49-F238E27FC236}">
                <a16:creationId xmlns:a16="http://schemas.microsoft.com/office/drawing/2014/main" id="{89722A91-D10E-4EA0-A8AD-6D0FD20D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110</a:t>
            </a:r>
          </a:p>
        </p:txBody>
      </p:sp>
      <p:grpSp>
        <p:nvGrpSpPr>
          <p:cNvPr id="141" name="Group 71">
            <a:extLst>
              <a:ext uri="{FF2B5EF4-FFF2-40B4-BE49-F238E27FC236}">
                <a16:creationId xmlns:a16="http://schemas.microsoft.com/office/drawing/2014/main" id="{5B8236A2-11C2-4ADF-AB2D-93625C8A1A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12875"/>
            <a:ext cx="381000" cy="2019300"/>
            <a:chOff x="1536" y="890"/>
            <a:chExt cx="240" cy="1272"/>
          </a:xfrm>
        </p:grpSpPr>
        <p:sp>
          <p:nvSpPr>
            <p:cNvPr id="142" name="Text Box 72">
              <a:extLst>
                <a:ext uri="{FF2B5EF4-FFF2-40B4-BE49-F238E27FC236}">
                  <a16:creationId xmlns:a16="http://schemas.microsoft.com/office/drawing/2014/main" id="{7CDE6D75-583C-4DB7-910A-04860629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143" name="Text Box 73">
              <a:extLst>
                <a:ext uri="{FF2B5EF4-FFF2-40B4-BE49-F238E27FC236}">
                  <a16:creationId xmlns:a16="http://schemas.microsoft.com/office/drawing/2014/main" id="{4EACE858-0E8B-46F5-828E-85226403A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6</a:t>
              </a:r>
              <a:endParaRPr lang="en-GB" sz="2000" b="1" baseline="-25000" dirty="0"/>
            </a:p>
          </p:txBody>
        </p:sp>
      </p:grpSp>
      <p:grpSp>
        <p:nvGrpSpPr>
          <p:cNvPr id="144" name="Group 74">
            <a:extLst>
              <a:ext uri="{FF2B5EF4-FFF2-40B4-BE49-F238E27FC236}">
                <a16:creationId xmlns:a16="http://schemas.microsoft.com/office/drawing/2014/main" id="{89077AC1-6595-455C-BDD0-80CEC00BCCF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41763"/>
            <a:ext cx="2743200" cy="304800"/>
            <a:chOff x="3600" y="1248"/>
            <a:chExt cx="1728" cy="240"/>
          </a:xfrm>
        </p:grpSpPr>
        <p:sp>
          <p:nvSpPr>
            <p:cNvPr id="145" name="AutoShape 75">
              <a:extLst>
                <a:ext uri="{FF2B5EF4-FFF2-40B4-BE49-F238E27FC236}">
                  <a16:creationId xmlns:a16="http://schemas.microsoft.com/office/drawing/2014/main" id="{EBBFAA7C-FFEC-410A-BA58-3E5A419F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6">
              <a:extLst>
                <a:ext uri="{FF2B5EF4-FFF2-40B4-BE49-F238E27FC236}">
                  <a16:creationId xmlns:a16="http://schemas.microsoft.com/office/drawing/2014/main" id="{902ABD36-878C-4A6D-9D13-C46B4085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" name="Text Box 77">
            <a:extLst>
              <a:ext uri="{FF2B5EF4-FFF2-40B4-BE49-F238E27FC236}">
                <a16:creationId xmlns:a16="http://schemas.microsoft.com/office/drawing/2014/main" id="{AE44D8FA-B548-4BBC-AD2B-BF00404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6</a:t>
            </a:r>
            <a:endParaRPr lang="en-GB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31" grpId="0" autoUpdateAnimBg="0"/>
      <p:bldP spid="132" grpId="0" build="p"/>
      <p:bldP spid="139" grpId="0" autoUpdateAnimBg="0"/>
      <p:bldP spid="140" grpId="0" build="p"/>
      <p:bldP spid="1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578516" cy="528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 common and useful MSI circuits: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Demultiplexer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Encoder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Multiplexer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diagrams of the above MSI circuits: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1231232" y="3710794"/>
            <a:ext cx="3124200" cy="1066800"/>
            <a:chOff x="3696" y="816"/>
            <a:chExt cx="1968" cy="672"/>
          </a:xfrm>
        </p:grpSpPr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decoder</a:t>
              </a:r>
              <a:endParaRPr lang="en-GB" sz="2000" b="0"/>
            </a:p>
          </p:txBody>
        </p:sp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20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507832" y="3710794"/>
            <a:ext cx="3200400" cy="1066800"/>
            <a:chOff x="3648" y="816"/>
            <a:chExt cx="2016" cy="672"/>
          </a:xfrm>
        </p:grpSpPr>
        <p:sp>
          <p:nvSpPr>
            <p:cNvPr id="22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encoder</a:t>
              </a:r>
              <a:endParaRPr lang="en-GB" sz="2000" b="0"/>
            </a:p>
          </p:txBody>
        </p:sp>
        <p:sp>
          <p:nvSpPr>
            <p:cNvPr id="24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31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32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1307432" y="5006194"/>
            <a:ext cx="3124200" cy="1327150"/>
            <a:chOff x="3648" y="816"/>
            <a:chExt cx="1968" cy="836"/>
          </a:xfrm>
        </p:grpSpPr>
        <p:sp>
          <p:nvSpPr>
            <p:cNvPr id="33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41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input</a:t>
              </a:r>
              <a:endParaRPr lang="en-GB" sz="2000" b="0"/>
            </a:p>
          </p:txBody>
        </p:sp>
        <p:sp>
          <p:nvSpPr>
            <p:cNvPr id="42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  <p:grpSp>
        <p:nvGrpSpPr>
          <p:cNvPr id="45" name="Group 143">
            <a:extLst>
              <a:ext uri="{FF2B5EF4-FFF2-40B4-BE49-F238E27FC236}">
                <a16:creationId xmlns:a16="http://schemas.microsoft.com/office/drawing/2014/main" id="{2B237E02-3361-40DB-BED6-4B6B8707A2EB}"/>
              </a:ext>
            </a:extLst>
          </p:cNvPr>
          <p:cNvGrpSpPr>
            <a:grpSpLocks/>
          </p:cNvGrpSpPr>
          <p:nvPr/>
        </p:nvGrpSpPr>
        <p:grpSpPr bwMode="auto">
          <a:xfrm>
            <a:off x="4660232" y="5006194"/>
            <a:ext cx="3048000" cy="1327150"/>
            <a:chOff x="3744" y="816"/>
            <a:chExt cx="1920" cy="836"/>
          </a:xfrm>
        </p:grpSpPr>
        <p:sp>
          <p:nvSpPr>
            <p:cNvPr id="46" name="Text Box 144">
              <a:extLst>
                <a:ext uri="{FF2B5EF4-FFF2-40B4-BE49-F238E27FC236}">
                  <a16:creationId xmlns:a16="http://schemas.microsoft.com/office/drawing/2014/main" id="{F3185E01-7A76-46E5-B58C-D2FCD0F6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demux</a:t>
              </a:r>
              <a:endParaRPr lang="en-GB" sz="2000" b="0" dirty="0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87766AA2-4228-4A2D-849D-612FDC2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6">
              <a:extLst>
                <a:ext uri="{FF2B5EF4-FFF2-40B4-BE49-F238E27FC236}">
                  <a16:creationId xmlns:a16="http://schemas.microsoft.com/office/drawing/2014/main" id="{B7CEECFA-C038-4D9B-A6D6-FF9A0243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5A7E3C8A-0ADE-466C-9CA7-1D9786F3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8">
              <a:extLst>
                <a:ext uri="{FF2B5EF4-FFF2-40B4-BE49-F238E27FC236}">
                  <a16:creationId xmlns:a16="http://schemas.microsoft.com/office/drawing/2014/main" id="{FF98DE86-D1FF-40D5-963B-2D2C05FDF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9">
              <a:extLst>
                <a:ext uri="{FF2B5EF4-FFF2-40B4-BE49-F238E27FC236}">
                  <a16:creationId xmlns:a16="http://schemas.microsoft.com/office/drawing/2014/main" id="{2AEC3A9C-2CD4-4FAB-BD6D-863F45D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0">
              <a:extLst>
                <a:ext uri="{FF2B5EF4-FFF2-40B4-BE49-F238E27FC236}">
                  <a16:creationId xmlns:a16="http://schemas.microsoft.com/office/drawing/2014/main" id="{C8076C0A-6EE4-46D1-80C8-5F332ED7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51">
              <a:extLst>
                <a:ext uri="{FF2B5EF4-FFF2-40B4-BE49-F238E27FC236}">
                  <a16:creationId xmlns:a16="http://schemas.microsoft.com/office/drawing/2014/main" id="{728F5300-08F8-4252-827F-C2ADAAEE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54" name="Text Box 152">
              <a:extLst>
                <a:ext uri="{FF2B5EF4-FFF2-40B4-BE49-F238E27FC236}">
                  <a16:creationId xmlns:a16="http://schemas.microsoft.com/office/drawing/2014/main" id="{E662ED70-3802-4E7F-A26C-A17827BCD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</a:t>
              </a:r>
              <a:endParaRPr lang="en-GB" sz="2000" b="0"/>
            </a:p>
          </p:txBody>
        </p:sp>
        <p:sp>
          <p:nvSpPr>
            <p:cNvPr id="55" name="AutoShape 153">
              <a:extLst>
                <a:ext uri="{FF2B5EF4-FFF2-40B4-BE49-F238E27FC236}">
                  <a16:creationId xmlns:a16="http://schemas.microsoft.com/office/drawing/2014/main" id="{26E9A2B3-AF55-439D-A532-06EDF186F5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4">
              <a:extLst>
                <a:ext uri="{FF2B5EF4-FFF2-40B4-BE49-F238E27FC236}">
                  <a16:creationId xmlns:a16="http://schemas.microsoft.com/office/drawing/2014/main" id="{A59B0E26-7C50-4D00-83E5-962934F52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55">
              <a:extLst>
                <a:ext uri="{FF2B5EF4-FFF2-40B4-BE49-F238E27FC236}">
                  <a16:creationId xmlns:a16="http://schemas.microsoft.com/office/drawing/2014/main" id="{DE6DD198-DA66-44DF-BF22-C8AE2021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85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95450" cy="2595563"/>
            <a:chOff x="4464" y="1392"/>
            <a:chExt cx="1068" cy="1635"/>
          </a:xfrm>
        </p:grpSpPr>
        <p:graphicFrame>
          <p:nvGraphicFramePr>
            <p:cNvPr id="88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25" name="Object 55">
                          <a:extLst>
                            <a:ext uri="{FF2B5EF4-FFF2-40B4-BE49-F238E27FC236}">
                              <a16:creationId xmlns:a16="http://schemas.microsoft.com/office/drawing/2014/main" id="{D3D7CF3C-B6A5-4BE6-85BA-F63C79CDC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1352559" y="2125444"/>
            <a:ext cx="4648200" cy="4070350"/>
            <a:chOff x="1056" y="1392"/>
            <a:chExt cx="2928" cy="2564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4:1 MUX</a:t>
              </a:r>
            </a:p>
          </p:txBody>
        </p:sp>
        <p:sp>
          <p:nvSpPr>
            <p:cNvPr id="96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r>
                <a:rPr lang="en-GB" sz="1600" b="0"/>
                <a:t>  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sz="1600" b="0"/>
            </a:p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07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139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42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144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</p:txBody>
          </p:sp>
          <p:sp>
            <p:nvSpPr>
              <p:cNvPr id="135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117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125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118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sp>
        <p:nvSpPr>
          <p:cNvPr id="146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147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8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When </a:t>
            </a:r>
          </a:p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006600"/>
                </a:solidFill>
              </a:rPr>
              <a:t>000</a:t>
            </a:r>
            <a:endParaRPr lang="en-GB" b="0" baseline="-25000" dirty="0">
              <a:solidFill>
                <a:srgbClr val="006600"/>
              </a:solidFill>
            </a:endParaRPr>
          </a:p>
        </p:txBody>
      </p:sp>
      <p:grpSp>
        <p:nvGrpSpPr>
          <p:cNvPr id="148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47959" y="2201644"/>
            <a:ext cx="1676400" cy="3460750"/>
            <a:chOff x="2064" y="1440"/>
            <a:chExt cx="1056" cy="2180"/>
          </a:xfrm>
        </p:grpSpPr>
        <p:sp>
          <p:nvSpPr>
            <p:cNvPr id="149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50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151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52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53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9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Q: Can we use only 2:1 multiplexers?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956014" y="2924424"/>
            <a:ext cx="3169615" cy="3241116"/>
            <a:chOff x="1954840" y="2965815"/>
            <a:chExt cx="3169615" cy="3241116"/>
          </a:xfrm>
        </p:grpSpPr>
        <p:sp>
          <p:nvSpPr>
            <p:cNvPr id="15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7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60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2562373"/>
            <a:ext cx="1954213" cy="242570"/>
            <a:chOff x="3821" y="1267"/>
            <a:chExt cx="1231" cy="191"/>
          </a:xfrm>
        </p:grpSpPr>
        <p:sp>
          <p:nvSpPr>
            <p:cNvPr id="161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39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b="0" dirty="0" smtClean="0"/>
              <a:t>S</a:t>
            </a:r>
            <a:r>
              <a:rPr lang="en-GB" sz="2000" b="0" baseline="-25000" dirty="0" smtClean="0"/>
              <a:t>2</a:t>
            </a:r>
            <a:r>
              <a:rPr lang="en-GB" sz="2000" b="0" dirty="0" smtClean="0"/>
              <a:t>S</a:t>
            </a:r>
            <a:r>
              <a:rPr lang="en-GB" sz="2000" b="0" baseline="-25000" dirty="0" smtClean="0"/>
              <a:t>1</a:t>
            </a:r>
            <a:r>
              <a:rPr lang="en-GB" sz="2000" b="0" dirty="0" smtClean="0"/>
              <a:t>S</a:t>
            </a:r>
            <a:r>
              <a:rPr lang="en-GB" sz="2000" b="0" baseline="-25000" dirty="0" smtClean="0"/>
              <a:t>0</a:t>
            </a:r>
            <a:r>
              <a:rPr lang="en-GB" sz="2000" b="0" dirty="0" smtClean="0"/>
              <a:t> </a:t>
            </a:r>
            <a:r>
              <a:rPr lang="en-GB" sz="2000" b="0" dirty="0"/>
              <a:t>= </a:t>
            </a:r>
            <a:r>
              <a:rPr lang="en-GB" sz="2000" b="0" dirty="0" smtClean="0">
                <a:solidFill>
                  <a:srgbClr val="CC6600"/>
                </a:solidFill>
              </a:rPr>
              <a:t>101</a:t>
            </a:r>
            <a:endParaRPr lang="en-GB" b="0" baseline="-25000" dirty="0">
              <a:solidFill>
                <a:srgbClr val="CC6600"/>
              </a:solidFill>
            </a:endParaRPr>
          </a:p>
        </p:txBody>
      </p: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63136" y="3871762"/>
            <a:ext cx="1954213" cy="242570"/>
            <a:chOff x="3821" y="1267"/>
            <a:chExt cx="1231" cy="191"/>
          </a:xfrm>
        </p:grpSpPr>
        <p:sp>
          <p:nvSpPr>
            <p:cNvPr id="165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962157" y="3116044"/>
            <a:ext cx="3169615" cy="3241116"/>
            <a:chOff x="1954840" y="2965815"/>
            <a:chExt cx="3169615" cy="3241116"/>
          </a:xfrm>
        </p:grpSpPr>
        <p:sp>
          <p:nvSpPr>
            <p:cNvPr id="16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6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7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7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7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7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66010" y="2449481"/>
            <a:ext cx="1676400" cy="3460750"/>
            <a:chOff x="2064" y="1440"/>
            <a:chExt cx="1056" cy="2180"/>
          </a:xfrm>
        </p:grpSpPr>
        <p:sp>
          <p:nvSpPr>
            <p:cNvPr id="17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5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76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77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 smtClean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78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 smtClean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utoUpdateAnimBg="0"/>
      <p:bldP spid="147" grpId="0" autoUpdateAnimBg="0"/>
      <p:bldP spid="153" grpId="0" autoUpdateAnimBg="0"/>
      <p:bldP spid="163" grpId="0" autoUpdateAnimBg="0"/>
      <p:bldP spid="17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8" name="Picture 69" descr="Image272">
            <a:extLst>
              <a:ext uri="{FF2B5EF4-FFF2-40B4-BE49-F238E27FC236}">
                <a16:creationId xmlns:a16="http://schemas.microsoft.com/office/drawing/2014/main" id="{FFF641E7-BEF6-49DB-A7AB-89004D90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631" y="1380344"/>
            <a:ext cx="417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E5D047EC-960D-4E5C-BC02-0676BEBFBD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3895"/>
            <a:ext cx="3886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16-to-1 multiplexer can be constructed from five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371600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633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557463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Decoders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CD0BA927-3072-4609-8545-1BC54A819B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382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Codes are frequently used to represent entities, </a:t>
            </a:r>
            <a:r>
              <a:rPr lang="en-US" dirty="0" err="1"/>
              <a:t>eg</a:t>
            </a:r>
            <a:r>
              <a:rPr lang="en-US" dirty="0"/>
              <a:t>: your name is a code to denote yourself (an entity!)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codes can be identified (or decoded) using a decoder. Given a code, identify the entity.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Convert binary information from </a:t>
            </a:r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input lines to (a maximum of) 2</a:t>
            </a:r>
            <a:r>
              <a:rPr lang="en-US" i="1" baseline="5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output lines.</a:t>
            </a:r>
            <a:r>
              <a:rPr lang="en-US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-line decoder, or simply </a:t>
            </a:r>
            <a:r>
              <a:rPr lang="en-US" i="1" dirty="0"/>
              <a:t>n:m</a:t>
            </a:r>
            <a:r>
              <a:rPr lang="en-US" dirty="0"/>
              <a:t> or </a:t>
            </a:r>
            <a:r>
              <a:rPr lang="en-US" i="1" dirty="0" err="1"/>
              <a:t>n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i="1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decoder (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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May be used to generate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41438"/>
              </p:ext>
            </p:extLst>
          </p:nvPr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5" name="Group 93"/>
          <p:cNvGrpSpPr>
            <a:grpSpLocks/>
          </p:cNvGrpSpPr>
          <p:nvPr/>
        </p:nvGrpSpPr>
        <p:grpSpPr bwMode="auto">
          <a:xfrm>
            <a:off x="5691189" y="3276600"/>
            <a:ext cx="2089151" cy="1860550"/>
            <a:chOff x="3585" y="2064"/>
            <a:chExt cx="1316" cy="1172"/>
          </a:xfrm>
        </p:grpSpPr>
        <p:sp>
          <p:nvSpPr>
            <p:cNvPr id="36" name="AutoShape 13"/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585" y="2067"/>
              <a:ext cx="288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Document" r:id="rId4" imgW="2463120" imgH="3444120" progId="Word.Document.8">
                    <p:embed/>
                  </p:oleObj>
                </mc:Choice>
                <mc:Fallback>
                  <p:oleObj name="Document" r:id="rId4" imgW="2463120" imgH="3444120" progId="Word.Document.8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Document" r:id="rId6" imgW="1895400" imgH="3204000" progId="Word.Document.8">
                    <p:embed/>
                  </p:oleObj>
                </mc:Choice>
                <mc:Fallback>
                  <p:oleObj name="Document" r:id="rId6" imgW="1895400" imgH="3204000" progId="Word.Document.8">
                    <p:embed/>
                    <p:pic>
                      <p:nvPicPr>
                        <p:cNvPr id="194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1483895" y="1169233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2x4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2-bit code</a:t>
              </a:r>
              <a:endParaRPr lang="en-GB" sz="2000" b="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 b="0"/>
            </a:p>
            <a:p>
              <a:pPr eaLnBrk="0" hangingPunct="0"/>
              <a:endParaRPr lang="en-GB" sz="1000" b="0"/>
            </a:p>
            <a:p>
              <a:pPr eaLnBrk="0" hangingPunct="0"/>
              <a:r>
                <a:rPr lang="en-GB" sz="1400"/>
                <a:t>Y</a:t>
              </a:r>
              <a:endParaRPr lang="en-GB" sz="2000" b="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 b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This is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b="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2756"/>
              </p:ext>
            </p:extLst>
          </p:nvPr>
        </p:nvGraphicFramePr>
        <p:xfrm>
          <a:off x="3061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Each output is a </a:t>
            </a:r>
            <a:r>
              <a:rPr lang="en-US" sz="2400" b="0" dirty="0" err="1"/>
              <a:t>minterm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 or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8046"/>
              </p:ext>
            </p:extLst>
          </p:nvPr>
        </p:nvGraphicFramePr>
        <p:xfrm>
          <a:off x="5086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22464"/>
              </p:ext>
            </p:extLst>
          </p:nvPr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4FDA838-93FC-42D0-AF45-2DF17FECD4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for an </a:t>
            </a:r>
            <a:r>
              <a:rPr lang="en-US" sz="2800" i="1" dirty="0"/>
              <a:t>n</a:t>
            </a:r>
            <a:r>
              <a:rPr lang="en-US" sz="2800" dirty="0"/>
              <a:t>-bit code, a decoder could select up to </a:t>
            </a:r>
            <a:r>
              <a:rPr lang="en-US" sz="2800" dirty="0">
                <a:solidFill>
                  <a:srgbClr val="800000"/>
                </a:solidFill>
              </a:rPr>
              <a:t>2</a:t>
            </a:r>
            <a:r>
              <a:rPr lang="en-US" sz="2800" i="1" baseline="50000" dirty="0">
                <a:solidFill>
                  <a:srgbClr val="800000"/>
                </a:solidFill>
              </a:rPr>
              <a:t>n</a:t>
            </a:r>
            <a:r>
              <a:rPr lang="en-US" sz="2800" dirty="0">
                <a:solidFill>
                  <a:srgbClr val="800000"/>
                </a:solidFill>
              </a:rPr>
              <a:t> lines</a:t>
            </a:r>
            <a:r>
              <a:rPr lang="en-US" sz="2800" dirty="0"/>
              <a:t>: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3B256667-69E4-4CF7-B5D2-B00D17C791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1219200"/>
            <a:chOff x="1536" y="1680"/>
            <a:chExt cx="3552" cy="76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BB7C2A1A-47B6-4309-80B6-55461FC3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666AA8DA-D641-440A-823A-CE101232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F8180FD2-1935-41A2-974D-40157CA7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E3044650-BCE7-4313-A098-68CC5837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45D8772-5C6B-4897-B6EB-C8D44B03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4CC4FC77-1BB0-4A6B-8C1E-25D75903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E4FA306-1C21-4F5C-8F3C-E7F5CAF1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973BCB65-0470-483C-9E6E-3A5F6C6B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AAB9BF3-BC68-44FB-AA8E-5173B074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D7E6132F-3299-4FE0-A5BE-87E3A602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345EDF37-A455-448B-8255-B9A35577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EA831050-767F-42BC-9F86-0BC53BA5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02385DF0-977D-4357-9722-018B5641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/>
                <a:t>n</a:t>
              </a:r>
              <a:r>
                <a:rPr lang="en-GB" sz="2000" b="0"/>
                <a:t>-bit</a:t>
              </a:r>
            </a:p>
            <a:p>
              <a:pPr algn="ctr" eaLnBrk="0" hangingPunct="0"/>
              <a:r>
                <a:rPr lang="en-GB" sz="2000" b="0"/>
                <a:t>code</a:t>
              </a:r>
              <a:endParaRPr lang="en-GB" b="0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D17CE4CA-D1C5-4601-88A1-F61A4C21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 dirty="0"/>
                <a:t>n</a:t>
              </a:r>
              <a:r>
                <a:rPr lang="en-GB" sz="2000" b="0" dirty="0"/>
                <a:t> to 2</a:t>
              </a:r>
              <a:r>
                <a:rPr lang="en-GB" sz="2000" b="0" i="1" baseline="50000" dirty="0"/>
                <a:t>n</a:t>
              </a:r>
            </a:p>
            <a:p>
              <a:pPr algn="ctr" eaLnBrk="0" hangingPunct="0"/>
              <a:r>
                <a:rPr lang="en-GB" sz="2000" b="0" dirty="0"/>
                <a:t>decoder</a:t>
              </a:r>
              <a:endParaRPr lang="en-GB" b="0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C3B0C9C5-3B5D-48CB-9594-FE1A9D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/>
                <a:t>up to 2</a:t>
              </a:r>
              <a:r>
                <a:rPr lang="en-GB" sz="2000" b="0" i="1" baseline="50000"/>
                <a:t>n</a:t>
              </a:r>
            </a:p>
            <a:p>
              <a:pPr algn="ctr" eaLnBrk="0" hangingPunct="0"/>
              <a:r>
                <a:rPr lang="en-GB" sz="2000" b="0"/>
                <a:t>output lines</a:t>
              </a:r>
              <a:endParaRPr lang="en-GB" b="0"/>
            </a:p>
          </p:txBody>
        </p: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18858</TotalTime>
  <Words>4412</Words>
  <Application>Microsoft Office PowerPoint</Application>
  <PresentationFormat>On-screen Show (4:3)</PresentationFormat>
  <Paragraphs>1668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ZapfDingbats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Clarity</vt:lpstr>
      <vt:lpstr>Document</vt:lpstr>
      <vt:lpstr>http://www.comp.nus.edu.sg/~cs2100/</vt:lpstr>
      <vt:lpstr>Lecture #18: MSI Components</vt:lpstr>
      <vt:lpstr>1. Introduction (1/2)</vt:lpstr>
      <vt:lpstr>1. Introduction (2/2)</vt:lpstr>
      <vt:lpstr>2. Decoders (1/5)</vt:lpstr>
      <vt:lpstr>2. Decoders (2/5)</vt:lpstr>
      <vt:lpstr>2. Decoders (3/5)</vt:lpstr>
      <vt:lpstr>2. Decoders (4/5)</vt:lpstr>
      <vt:lpstr>2. Decoders (5/5)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2. Constructing Larger Decoders (4/4)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Reading</vt:lpstr>
      <vt:lpstr>3. Encoders (1/4)</vt:lpstr>
      <vt:lpstr>3. Encoders (2/4)</vt:lpstr>
      <vt:lpstr>3. Encoders (3/4)</vt:lpstr>
      <vt:lpstr>3. Encoders (4/4)</vt:lpstr>
      <vt:lpstr>3. Priority Encoders (1/2)</vt:lpstr>
      <vt:lpstr>3. Priority Encoders (2/2)</vt:lpstr>
      <vt:lpstr>Multiplexers and Demultiplexers</vt:lpstr>
      <vt:lpstr>4. Demultiplexers (1/2)</vt:lpstr>
      <vt:lpstr>4. Demultiplexers (2/2)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Constructing Larger Multiplexers (1/4)</vt:lpstr>
      <vt:lpstr>5. Constructing Larger Multiplexers (2/4)</vt:lpstr>
      <vt:lpstr>5. Constructing Larger Multiplexers (3/4)</vt:lpstr>
      <vt:lpstr>5. Constructing Larger Multiplexers (4/4)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1829</cp:revision>
  <cp:lastPrinted>2017-06-30T03:15:07Z</cp:lastPrinted>
  <dcterms:created xsi:type="dcterms:W3CDTF">1998-09-05T15:03:32Z</dcterms:created>
  <dcterms:modified xsi:type="dcterms:W3CDTF">2020-03-11T08:57:53Z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