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2"/>
  </p:notesMasterIdLst>
  <p:handoutMasterIdLst>
    <p:handoutMasterId r:id="rId73"/>
  </p:handoutMasterIdLst>
  <p:sldIdLst>
    <p:sldId id="256" r:id="rId2"/>
    <p:sldId id="468" r:id="rId3"/>
    <p:sldId id="521" r:id="rId4"/>
    <p:sldId id="469" r:id="rId5"/>
    <p:sldId id="507" r:id="rId6"/>
    <p:sldId id="470" r:id="rId7"/>
    <p:sldId id="472" r:id="rId8"/>
    <p:sldId id="473" r:id="rId9"/>
    <p:sldId id="476" r:id="rId10"/>
    <p:sldId id="474" r:id="rId11"/>
    <p:sldId id="477" r:id="rId12"/>
    <p:sldId id="478" r:id="rId13"/>
    <p:sldId id="479" r:id="rId14"/>
    <p:sldId id="480" r:id="rId15"/>
    <p:sldId id="475" r:id="rId16"/>
    <p:sldId id="481" r:id="rId17"/>
    <p:sldId id="482" r:id="rId18"/>
    <p:sldId id="483" r:id="rId19"/>
    <p:sldId id="484" r:id="rId20"/>
    <p:sldId id="485" r:id="rId21"/>
    <p:sldId id="486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508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9" r:id="rId41"/>
    <p:sldId id="510" r:id="rId42"/>
    <p:sldId id="511" r:id="rId43"/>
    <p:sldId id="512" r:id="rId44"/>
    <p:sldId id="513" r:id="rId45"/>
    <p:sldId id="522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06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308" r:id="rId7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157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3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30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88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00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3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00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2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40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66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965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6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19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</a:t>
            </a:r>
            <a:r>
              <a:rPr lang="en-GB" sz="3600" dirty="0" smtClean="0">
                <a:solidFill>
                  <a:srgbClr val="0000FF"/>
                </a:solidFill>
              </a:rPr>
              <a:t>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Active-high input </a:t>
            </a:r>
            <a:r>
              <a:rPr lang="en-US" i="1" dirty="0" smtClean="0">
                <a:solidFill>
                  <a:srgbClr val="0000CC"/>
                </a:solidFill>
              </a:rPr>
              <a:t>S-R</a:t>
            </a:r>
            <a:r>
              <a:rPr lang="en-US" dirty="0" smtClean="0">
                <a:solidFill>
                  <a:srgbClr val="0000CC"/>
                </a:solidFill>
              </a:rPr>
              <a:t> latch</a:t>
            </a:r>
            <a:r>
              <a:rPr lang="en-US" dirty="0" smtClean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1600200" y="2209800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5029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name="Document" r:id="rId4" imgW="3559680" imgH="1743120" progId="Word.Document.8">
                    <p:embed/>
                  </p:oleObj>
                </mc:Choice>
                <mc:Fallback>
                  <p:oleObj name="Document" r:id="rId4" imgW="3559680" imgH="1743120" progId="Word.Document.8">
                    <p:embed/>
                    <p:pic>
                      <p:nvPicPr>
                        <p:cNvPr id="205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3886200" y="2286000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1371600" y="2209800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4038600" y="2286000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1219200" y="2209800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4191000" y="2286000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1066800" y="2209800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4343400" y="2286000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914400" y="2209800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762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4495800" y="2286000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3581400" y="4648200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381000" y="411480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</a:t>
            </a:r>
            <a:r>
              <a:rPr lang="en-GB" sz="3600" dirty="0" smtClean="0">
                <a:solidFill>
                  <a:srgbClr val="0000FF"/>
                </a:solidFill>
              </a:rPr>
              <a:t>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Characteristic table </a:t>
            </a:r>
            <a:r>
              <a:rPr lang="en-US" dirty="0" smtClean="0"/>
              <a:t>for active-high input </a:t>
            </a:r>
            <a:r>
              <a:rPr lang="en-US" i="1" dirty="0" smtClean="0"/>
              <a:t>S-R</a:t>
            </a:r>
            <a:r>
              <a:rPr lang="en-US" dirty="0" smtClean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Document" r:id="rId4" imgW="4318560" imgH="1752480" progId="Word.Document.8">
                  <p:embed/>
                </p:oleObj>
              </mc:Choice>
              <mc:Fallback>
                <p:oleObj name="Document" r:id="rId4" imgW="4318560" imgH="1752480" progId="Word.Document.8">
                  <p:embed/>
                  <p:pic>
                    <p:nvPicPr>
                      <p:cNvPr id="290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705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485900" y="4343400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17" name="Document" r:id="rId6" imgW="3177360" imgH="1528920" progId="Word.Document.8">
                    <p:embed/>
                  </p:oleObj>
                </mc:Choice>
                <mc:Fallback>
                  <p:oleObj name="Document" r:id="rId6" imgW="3177360" imgH="1528920" progId="Word.Document.8">
                    <p:embed/>
                    <p:pic>
                      <p:nvPicPr>
                        <p:cNvPr id="307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5676900" y="4627126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dirty="0" smtClean="0">
                <a:solidFill>
                  <a:srgbClr val="0000FF"/>
                </a:solidFill>
              </a:rPr>
              <a:t>Active-Low </a:t>
            </a:r>
            <a:r>
              <a:rPr lang="en-GB" sz="3600" i="1" dirty="0" smtClean="0">
                <a:solidFill>
                  <a:srgbClr val="0000FF"/>
                </a:solidFill>
              </a:rPr>
              <a:t>S-R</a:t>
            </a:r>
            <a:r>
              <a:rPr lang="en-GB" sz="3600" dirty="0" smtClean="0">
                <a:solidFill>
                  <a:srgbClr val="0000FF"/>
                </a:solidFill>
              </a:rPr>
              <a:t> Latch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/>
              <a:t>What we have seen is </a:t>
            </a:r>
            <a:r>
              <a:rPr lang="en-US" sz="1800" dirty="0" smtClean="0">
                <a:solidFill>
                  <a:srgbClr val="0000CC"/>
                </a:solidFill>
              </a:rPr>
              <a:t>active-high input </a:t>
            </a:r>
            <a:r>
              <a:rPr lang="en-US" sz="1800" i="1" dirty="0" smtClean="0"/>
              <a:t>S-R</a:t>
            </a:r>
            <a:r>
              <a:rPr lang="en-US" sz="1800" dirty="0" smtClean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/>
              <a:t>There are </a:t>
            </a:r>
            <a:r>
              <a:rPr lang="en-US" sz="1800" dirty="0" smtClean="0">
                <a:solidFill>
                  <a:srgbClr val="0000CC"/>
                </a:solidFill>
              </a:rPr>
              <a:t>active-low input</a:t>
            </a:r>
            <a:r>
              <a:rPr lang="en-US" sz="1800" dirty="0" smtClean="0"/>
              <a:t> </a:t>
            </a:r>
            <a:r>
              <a:rPr lang="en-US" sz="1800" i="1" dirty="0" smtClean="0"/>
              <a:t>S-R</a:t>
            </a:r>
            <a:r>
              <a:rPr lang="en-US" sz="1800" dirty="0" smtClean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371600" y="2438400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4495800" y="2438400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6858000" y="3810000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dirty="0" smtClean="0">
                <a:solidFill>
                  <a:srgbClr val="0000FF"/>
                </a:solidFill>
              </a:rPr>
              <a:t>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457200" y="1260475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/>
              <a:t>S-R</a:t>
            </a:r>
            <a:r>
              <a:rPr lang="en-US" dirty="0" smtClean="0"/>
              <a:t> latch + </a:t>
            </a:r>
            <a:r>
              <a:rPr lang="en-US" i="1" dirty="0" smtClean="0"/>
              <a:t>enable input</a:t>
            </a:r>
            <a:r>
              <a:rPr lang="en-US" dirty="0" smtClean="0"/>
              <a:t> (</a:t>
            </a:r>
            <a:r>
              <a:rPr lang="en-US" i="1" dirty="0" smtClean="0"/>
              <a:t>EN</a:t>
            </a:r>
            <a:r>
              <a:rPr lang="en-US" dirty="0" smtClean="0"/>
              <a:t>) and 2 NAND gates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 smtClean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1447800" y="2362200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5791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381000" y="41910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3.2 </a:t>
            </a:r>
            <a:r>
              <a:rPr lang="en-GB" sz="3600" dirty="0">
                <a:solidFill>
                  <a:srgbClr val="0000FF"/>
                </a:solidFill>
              </a:rPr>
              <a:t>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 smtClean="0">
                <a:solidFill>
                  <a:srgbClr val="0000FF"/>
                </a:solidFill>
              </a:rPr>
              <a:t> Latch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Make input </a:t>
            </a:r>
            <a:r>
              <a:rPr lang="en-US" i="1" dirty="0" smtClean="0"/>
              <a:t>R</a:t>
            </a:r>
            <a:r>
              <a:rPr lang="en-US" dirty="0" smtClean="0"/>
              <a:t> equal to </a:t>
            </a:r>
            <a:r>
              <a:rPr lang="en-US" i="1" dirty="0" smtClean="0"/>
              <a:t>S'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 smtClean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 smtClean="0">
                <a:sym typeface="Wingdings" pitchFamily="2" charset="2"/>
              </a:rPr>
              <a:t>S-R</a:t>
            </a:r>
            <a:r>
              <a:rPr lang="en-US" dirty="0" smtClean="0">
                <a:sym typeface="Wingdings" pitchFamily="2" charset="2"/>
              </a:rPr>
              <a:t> latch.</a:t>
            </a:r>
            <a:endParaRPr lang="en-US" dirty="0" smtClean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5791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43000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71601"/>
            <a:ext cx="80010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EN</a:t>
            </a:r>
            <a:r>
              <a:rPr lang="en-US" dirty="0" smtClean="0"/>
              <a:t> is high,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= HIGH  latch is SET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= LOW  latch is RESET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Hence when EN is high,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“follows” the </a:t>
            </a:r>
            <a:r>
              <a:rPr lang="en-US" i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(data) input.</a:t>
            </a: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95600" y="5334000"/>
            <a:ext cx="2895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=1</a:t>
            </a:r>
            <a:r>
              <a:rPr lang="en-US" i="1" dirty="0"/>
              <a:t>,  </a:t>
            </a: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286000" y="3886200"/>
            <a:ext cx="3987800" cy="1371600"/>
            <a:chOff x="1440" y="2592"/>
            <a:chExt cx="2512" cy="864"/>
          </a:xfrm>
        </p:grpSpPr>
        <p:graphicFrame>
          <p:nvGraphicFramePr>
            <p:cNvPr id="15" name="Object 71"/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Document" r:id="rId4" imgW="3387240" imgH="1514520" progId="Word.Document.8">
                    <p:embed/>
                  </p:oleObj>
                </mc:Choice>
                <mc:Fallback>
                  <p:oleObj name="Document" r:id="rId4" imgW="3387240" imgH="1514520" progId="Word.Document.8">
                    <p:embed/>
                    <p:pic>
                      <p:nvPicPr>
                        <p:cNvPr id="4098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Characteristic table: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4. Flip-flops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Flip-flops</a:t>
            </a:r>
            <a:r>
              <a:rPr lang="en-US" dirty="0" smtClean="0"/>
              <a:t> are synchronous </a:t>
            </a:r>
            <a:r>
              <a:rPr lang="en-US" dirty="0" err="1" smtClean="0"/>
              <a:t>bistable</a:t>
            </a:r>
            <a:r>
              <a:rPr lang="en-US" dirty="0" smtClean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Output changes state at a specified point on a triggering input called the </a:t>
            </a:r>
            <a:r>
              <a:rPr lang="en-US" dirty="0" smtClean="0">
                <a:solidFill>
                  <a:srgbClr val="0000CC"/>
                </a:solidFill>
              </a:rPr>
              <a:t>clock</a:t>
            </a:r>
            <a:r>
              <a:rPr lang="en-US" dirty="0" smtClean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1600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S-R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CC"/>
                </a:solidFill>
              </a:rPr>
              <a:t>D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i="1" dirty="0" smtClean="0">
                <a:solidFill>
                  <a:srgbClr val="0000CC"/>
                </a:solidFill>
              </a:rPr>
              <a:t>J-K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endParaRPr lang="en-US" dirty="0" smtClean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447800" y="2438400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447800" y="4419600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4.1 </a:t>
            </a:r>
            <a:r>
              <a:rPr lang="en-GB" sz="3600" i="1" dirty="0" smtClean="0">
                <a:solidFill>
                  <a:srgbClr val="0000FF"/>
                </a:solidFill>
              </a:rPr>
              <a:t>S-R</a:t>
            </a:r>
            <a:r>
              <a:rPr lang="en-GB" sz="3600" dirty="0" smtClean="0">
                <a:solidFill>
                  <a:srgbClr val="0000FF"/>
                </a:solidFill>
              </a:rPr>
              <a:t> Flip-flop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S-R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/>
              <a:t>R</a:t>
            </a:r>
            <a:r>
              <a:rPr lang="en-US" dirty="0" smtClean="0"/>
              <a:t> = HIGH and </a:t>
            </a:r>
            <a:r>
              <a:rPr lang="en-US" i="1" dirty="0" smtClean="0"/>
              <a:t>S</a:t>
            </a:r>
            <a:r>
              <a:rPr lang="en-US" dirty="0" smtClean="0"/>
              <a:t> = LOW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= HIGH and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= LOW 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are LOW No change in output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3505200" y="4129842"/>
            <a:ext cx="3581400" cy="2008188"/>
            <a:chOff x="1776" y="2496"/>
            <a:chExt cx="2256" cy="1265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61" name="Document" r:id="rId4" imgW="3534480" imgH="1528560" progId="Word.Document.8">
                      <p:embed/>
                    </p:oleObj>
                  </mc:Choice>
                  <mc:Fallback>
                    <p:oleObj name="Document" r:id="rId4" imgW="3534480" imgH="1528560" progId="Word.Document.8">
                      <p:embed/>
                      <p:pic>
                        <p:nvPicPr>
                          <p:cNvPr id="512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990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Characteristic table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positive edge-triggered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 smtClean="0">
                <a:solidFill>
                  <a:srgbClr val="0000FF"/>
                </a:solidFill>
              </a:rPr>
              <a:t> Flip-flop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D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: Single input </a:t>
            </a:r>
            <a:r>
              <a:rPr lang="en-US" i="1" dirty="0" smtClean="0"/>
              <a:t>D</a:t>
            </a:r>
            <a:r>
              <a:rPr lang="en-US" dirty="0" smtClean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/>
              <a:t>D</a:t>
            </a:r>
            <a:r>
              <a:rPr lang="en-US" dirty="0" smtClean="0"/>
              <a:t> = HIGH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D</a:t>
            </a:r>
            <a:r>
              <a:rPr lang="en-US" dirty="0" smtClean="0">
                <a:sym typeface="Wingdings" pitchFamily="2" charset="2"/>
              </a:rPr>
              <a:t> = LOW 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Hence, </a:t>
            </a:r>
            <a:r>
              <a:rPr lang="en-US" i="1" dirty="0" smtClean="0"/>
              <a:t>Q</a:t>
            </a:r>
            <a:r>
              <a:rPr lang="en-US" dirty="0" smtClean="0"/>
              <a:t> “follows” </a:t>
            </a:r>
            <a:r>
              <a:rPr lang="en-US" i="1" dirty="0" smtClean="0"/>
              <a:t>D</a:t>
            </a:r>
            <a:r>
              <a:rPr lang="en-US" dirty="0" smtClean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90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4876800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84" name="Document" r:id="rId4" imgW="3286080" imgH="1108440" progId="Word.Document.8">
                      <p:embed/>
                    </p:oleObj>
                  </mc:Choice>
                  <mc:Fallback>
                    <p:oleObj name="Document" r:id="rId4" imgW="3286080" imgH="1108440" progId="Word.Document.8">
                      <p:embed/>
                      <p:pic>
                        <p:nvPicPr>
                          <p:cNvPr id="614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 into a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 add an inverter.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19: Sequential Logic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Memory Elements</a:t>
            </a:r>
            <a:endParaRPr lang="en-GB" sz="2800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Latches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i="1" dirty="0"/>
              <a:t>	</a:t>
            </a:r>
            <a:r>
              <a:rPr lang="en-GB" dirty="0"/>
              <a:t>3</a:t>
            </a:r>
            <a:r>
              <a:rPr lang="en-GB" dirty="0" smtClean="0"/>
              <a:t>.1	</a:t>
            </a:r>
            <a:r>
              <a:rPr lang="en-GB" i="1" dirty="0" smtClean="0"/>
              <a:t>S-R</a:t>
            </a:r>
            <a:r>
              <a:rPr lang="en-GB" dirty="0" smtClean="0"/>
              <a:t> Latch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3</a:t>
            </a:r>
            <a:r>
              <a:rPr lang="en-GB" dirty="0" smtClean="0"/>
              <a:t>.2	</a:t>
            </a:r>
            <a:r>
              <a:rPr lang="en-GB" i="1" dirty="0" smtClean="0"/>
              <a:t>D</a:t>
            </a:r>
            <a:r>
              <a:rPr lang="en-GB" dirty="0" smtClean="0"/>
              <a:t> Latch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 smtClean="0"/>
              <a:t>Flip-flops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</a:t>
            </a:r>
            <a:r>
              <a:rPr lang="en-GB" dirty="0" smtClean="0"/>
              <a:t>.1	</a:t>
            </a:r>
            <a:r>
              <a:rPr lang="en-GB" i="1" dirty="0" smtClean="0"/>
              <a:t>S-R</a:t>
            </a:r>
            <a:r>
              <a:rPr lang="en-GB" dirty="0" smtClean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</a:t>
            </a:r>
            <a:r>
              <a:rPr lang="en-GB" dirty="0" smtClean="0"/>
              <a:t>.2	</a:t>
            </a:r>
            <a:r>
              <a:rPr lang="en-GB" i="1" dirty="0" smtClean="0"/>
              <a:t>D</a:t>
            </a:r>
            <a:r>
              <a:rPr lang="en-GB" dirty="0" smtClean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</a:t>
            </a:r>
            <a:r>
              <a:rPr lang="en-GB" dirty="0" smtClean="0"/>
              <a:t>.3	</a:t>
            </a:r>
            <a:r>
              <a:rPr lang="en-GB" i="1" dirty="0" smtClean="0"/>
              <a:t>J-K</a:t>
            </a:r>
            <a:r>
              <a:rPr lang="en-GB" dirty="0" smtClean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</a:t>
            </a:r>
            <a:r>
              <a:rPr lang="en-GB" dirty="0" smtClean="0"/>
              <a:t>.4	</a:t>
            </a:r>
            <a:r>
              <a:rPr lang="en-GB" i="1" dirty="0" smtClean="0"/>
              <a:t>T</a:t>
            </a:r>
            <a:r>
              <a:rPr lang="en-GB" dirty="0" smtClean="0"/>
              <a:t> Flip-flop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25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Application: Parallel data transfer.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 transfer logic-circuit outputs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 to flip-flops </a:t>
            </a:r>
            <a:r>
              <a:rPr lang="en-US" i="1" dirty="0" smtClean="0"/>
              <a:t>Q</a:t>
            </a:r>
            <a:r>
              <a:rPr lang="en-US" dirty="0" smtClean="0"/>
              <a:t>1, </a:t>
            </a:r>
            <a:r>
              <a:rPr lang="en-US" i="1" dirty="0" smtClean="0"/>
              <a:t>Q</a:t>
            </a:r>
            <a:r>
              <a:rPr lang="en-US" dirty="0" smtClean="0"/>
              <a:t>2 and </a:t>
            </a:r>
            <a:r>
              <a:rPr lang="en-US" i="1" dirty="0" smtClean="0"/>
              <a:t>Q</a:t>
            </a:r>
            <a:r>
              <a:rPr lang="en-US" dirty="0" smtClean="0"/>
              <a:t>3 for storage.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209800" y="2438400"/>
            <a:ext cx="6400800" cy="3657600"/>
            <a:chOff x="1488" y="1584"/>
            <a:chExt cx="4032" cy="2304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880" y="3696"/>
              <a:ext cx="2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* After occurrence of negative-going transition</a:t>
              </a:r>
              <a:endParaRPr lang="en-US" sz="16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024" y="172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32" y="16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Q1 </a:t>
              </a:r>
              <a:r>
                <a:rPr lang="en-US" sz="1400" b="1"/>
                <a:t>=</a:t>
              </a:r>
              <a:r>
                <a:rPr lang="en-US" sz="1400" b="1" i="1"/>
                <a:t> X*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504" y="196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648" y="1584"/>
              <a:ext cx="784" cy="624"/>
              <a:chOff x="3344" y="1632"/>
              <a:chExt cx="784" cy="624"/>
            </a:xfrm>
          </p:grpSpPr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43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784" y="2448"/>
              <a:ext cx="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432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Q2 </a:t>
              </a:r>
              <a:r>
                <a:rPr lang="en-US" sz="1400" b="1"/>
                <a:t>=</a:t>
              </a:r>
              <a:r>
                <a:rPr lang="en-US" sz="1400" b="1" i="1"/>
                <a:t> Y*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504" y="268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3648" y="2304"/>
              <a:ext cx="784" cy="624"/>
              <a:chOff x="3344" y="1632"/>
              <a:chExt cx="784" cy="624"/>
            </a:xfrm>
          </p:grpSpPr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024" y="316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32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Q3 </a:t>
              </a:r>
              <a:r>
                <a:rPr lang="en-US" sz="1400" b="1"/>
                <a:t>=</a:t>
              </a:r>
              <a:r>
                <a:rPr lang="en-US" sz="1400" b="1" i="1"/>
                <a:t> Z*</a:t>
              </a:r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2880" y="3408"/>
              <a:ext cx="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0"/>
            <p:cNvGrpSpPr>
              <a:grpSpLocks/>
            </p:cNvGrpSpPr>
            <p:nvPr/>
          </p:nvGrpSpPr>
          <p:grpSpPr bwMode="auto">
            <a:xfrm>
              <a:off x="3648" y="3024"/>
              <a:ext cx="784" cy="624"/>
              <a:chOff x="3344" y="1632"/>
              <a:chExt cx="784" cy="624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6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1584" y="211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>
              <a:off x="1584" y="273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 rot="5400000">
              <a:off x="2280" y="24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488" y="2256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Combinational logic circuit</a:t>
              </a:r>
            </a:p>
          </p:txBody>
        </p:sp>
        <p:sp>
          <p:nvSpPr>
            <p:cNvPr id="31" name="Line 73"/>
            <p:cNvSpPr>
              <a:spLocks noChangeShapeType="1"/>
            </p:cNvSpPr>
            <p:nvPr/>
          </p:nvSpPr>
          <p:spPr bwMode="auto">
            <a:xfrm>
              <a:off x="2592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4"/>
            <p:cNvSpPr>
              <a:spLocks noChangeShapeType="1"/>
            </p:cNvSpPr>
            <p:nvPr/>
          </p:nvSpPr>
          <p:spPr bwMode="auto">
            <a:xfrm>
              <a:off x="25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278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rot="5400000">
              <a:off x="2784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9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 rot="16200000" flipH="1">
              <a:off x="2784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81"/>
            <p:cNvSpPr>
              <a:spLocks noChangeArrowheads="1"/>
            </p:cNvSpPr>
            <p:nvPr/>
          </p:nvSpPr>
          <p:spPr bwMode="auto">
            <a:xfrm>
              <a:off x="3464" y="266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2"/>
            <p:cNvSpPr>
              <a:spLocks noChangeArrowheads="1"/>
            </p:cNvSpPr>
            <p:nvPr/>
          </p:nvSpPr>
          <p:spPr bwMode="auto">
            <a:xfrm>
              <a:off x="3464" y="338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2064" y="326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Transfer</a:t>
              </a:r>
              <a:endParaRPr lang="en-GB" sz="1400" b="1"/>
            </a:p>
          </p:txBody>
        </p:sp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2640" y="3264"/>
              <a:ext cx="336" cy="96"/>
              <a:chOff x="2640" y="3264"/>
              <a:chExt cx="336" cy="96"/>
            </a:xfrm>
          </p:grpSpPr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86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87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88"/>
              <p:cNvSpPr>
                <a:spLocks noChangeShapeType="1"/>
              </p:cNvSpPr>
              <p:nvPr/>
            </p:nvSpPr>
            <p:spPr bwMode="auto">
              <a:xfrm rot="5400000">
                <a:off x="2688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89"/>
              <p:cNvSpPr>
                <a:spLocks noChangeShapeType="1"/>
              </p:cNvSpPr>
              <p:nvPr/>
            </p:nvSpPr>
            <p:spPr bwMode="auto">
              <a:xfrm rot="5400000">
                <a:off x="2832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59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X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Y</a:t>
              </a:r>
            </a:p>
          </p:txBody>
        </p:sp>
        <p:sp>
          <p:nvSpPr>
            <p:cNvPr id="50" name="Rectangle 92"/>
            <p:cNvSpPr>
              <a:spLocks noChangeArrowheads="1"/>
            </p:cNvSpPr>
            <p:nvPr/>
          </p:nvSpPr>
          <p:spPr bwMode="auto">
            <a:xfrm>
              <a:off x="2592" y="25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4.3 </a:t>
            </a:r>
            <a:r>
              <a:rPr lang="en-GB" sz="3600" i="1" dirty="0" smtClean="0">
                <a:solidFill>
                  <a:srgbClr val="0000FF"/>
                </a:solidFill>
              </a:rPr>
              <a:t>J-K</a:t>
            </a:r>
            <a:r>
              <a:rPr lang="en-GB" sz="3600" dirty="0" smtClean="0">
                <a:solidFill>
                  <a:srgbClr val="0000FF"/>
                </a:solidFill>
              </a:rPr>
              <a:t> </a:t>
            </a:r>
            <a:r>
              <a:rPr lang="en-GB" sz="3600" dirty="0">
                <a:solidFill>
                  <a:srgbClr val="0000FF"/>
                </a:solidFill>
              </a:rPr>
              <a:t>Flip-flop </a:t>
            </a:r>
            <a:r>
              <a:rPr lang="en-GB" sz="3600" dirty="0" smtClean="0">
                <a:solidFill>
                  <a:srgbClr val="0000FF"/>
                </a:solidFill>
              </a:rPr>
              <a:t>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J-K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: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smtClean="0"/>
              <a:t>Q'</a:t>
            </a:r>
            <a:r>
              <a:rPr lang="en-US" dirty="0" smtClean="0"/>
              <a:t> are fed back to the pulse-steering NAND gates.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No invalid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Include a toggle state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/>
              <a:t>J</a:t>
            </a:r>
            <a:r>
              <a:rPr lang="en-US" dirty="0" smtClean="0"/>
              <a:t> = HIGH and </a:t>
            </a:r>
            <a:r>
              <a:rPr lang="en-US" i="1" dirty="0" smtClean="0"/>
              <a:t>K</a:t>
            </a:r>
            <a:r>
              <a:rPr lang="en-US" dirty="0" smtClean="0"/>
              <a:t> = LOW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 = HIGH and </a:t>
            </a:r>
            <a:r>
              <a:rPr lang="en-US" i="1" dirty="0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= LOW 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 are LOW No change in output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 are HIGH 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J-K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57200" y="35052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2" name="Document" r:id="rId4" imgW="3534480" imgH="1528560" progId="Word.Document.8">
                    <p:embed/>
                  </p:oleObj>
                </mc:Choice>
                <mc:Fallback>
                  <p:oleObj name="Document" r:id="rId4" imgW="3534480" imgH="1528560" progId="Word.Document.8">
                    <p:embed/>
                    <p:pic>
                      <p:nvPicPr>
                        <p:cNvPr id="71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5943600" y="3733800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83" name="Document" r:id="rId6" imgW="2169000" imgH="2534400" progId="Word.Document.8">
                    <p:embed/>
                  </p:oleObj>
                </mc:Choice>
                <mc:Fallback>
                  <p:oleObj name="Document" r:id="rId6" imgW="2169000" imgH="2534400" progId="Word.Document.8">
                    <p:embed/>
                    <p:pic>
                      <p:nvPicPr>
                        <p:cNvPr id="717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352800" y="5562600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 smtClean="0">
                <a:solidFill>
                  <a:srgbClr val="0000FF"/>
                </a:solidFill>
              </a:rPr>
              <a:t> Flip-flop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CC"/>
                </a:solidFill>
              </a:rPr>
              <a:t>T</a:t>
            </a:r>
            <a:r>
              <a:rPr lang="en-US" dirty="0" smtClean="0">
                <a:solidFill>
                  <a:srgbClr val="0000CC"/>
                </a:solidFill>
              </a:rPr>
              <a:t> flip-flop</a:t>
            </a:r>
            <a:r>
              <a:rPr lang="en-US" dirty="0" smtClean="0"/>
              <a:t>: Single input version of the </a:t>
            </a:r>
            <a:r>
              <a:rPr lang="en-US" i="1" dirty="0" smtClean="0"/>
              <a:t>J-K</a:t>
            </a:r>
            <a:r>
              <a:rPr lang="en-US" dirty="0" smtClean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457200" y="38100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1219200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6019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1524000" y="4572000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2" name="Document" r:id="rId4" imgW="3274200" imgH="1043280" progId="Word.Document.8">
                    <p:embed/>
                  </p:oleObj>
                </mc:Choice>
                <mc:Fallback>
                  <p:oleObj name="Document" r:id="rId4" imgW="3274200" imgH="1043280" progId="Word.Document.8">
                    <p:embed/>
                    <p:pic>
                      <p:nvPicPr>
                        <p:cNvPr id="8195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5715000" y="4419600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3" name="Document" r:id="rId6" imgW="1798920" imgH="1528560" progId="Word.Document.8">
                    <p:embed/>
                  </p:oleObj>
                </mc:Choice>
                <mc:Fallback>
                  <p:oleObj name="Document" r:id="rId6" imgW="1798920" imgH="1528560" progId="Word.Document.8">
                    <p:embed/>
                    <p:pic>
                      <p:nvPicPr>
                        <p:cNvPr id="8194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3124200" y="5638800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5. Asynchronous Inputs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 smtClean="0">
                <a:sym typeface="Symbol" pitchFamily="18" charset="2"/>
              </a:rPr>
              <a:t>S-R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i="1" dirty="0" smtClean="0">
                <a:sym typeface="Symbol" pitchFamily="18" charset="2"/>
              </a:rPr>
              <a:t>D</a:t>
            </a:r>
            <a:r>
              <a:rPr lang="en-GB" dirty="0" smtClean="0">
                <a:sym typeface="Symbol" pitchFamily="18" charset="2"/>
              </a:rPr>
              <a:t> and </a:t>
            </a:r>
            <a:r>
              <a:rPr lang="en-GB" i="1" dirty="0" smtClean="0">
                <a:sym typeface="Symbol" pitchFamily="18" charset="2"/>
              </a:rPr>
              <a:t>J-K</a:t>
            </a:r>
            <a:r>
              <a:rPr lang="en-GB" dirty="0" smtClean="0">
                <a:sym typeface="Symbol" pitchFamily="18" charset="2"/>
              </a:rPr>
              <a:t> inputs are </a:t>
            </a:r>
            <a:r>
              <a:rPr lang="en-GB" dirty="0" smtClean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 smtClean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 smtClean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 smtClean="0">
                <a:sym typeface="Symbol" pitchFamily="18" charset="2"/>
              </a:rPr>
              <a:t>preset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PRE</a:t>
            </a:r>
            <a:r>
              <a:rPr lang="en-GB" dirty="0" smtClean="0">
                <a:sym typeface="Symbol" pitchFamily="18" charset="2"/>
              </a:rPr>
              <a:t>) and </a:t>
            </a:r>
            <a:r>
              <a:rPr lang="en-GB" i="1" dirty="0" smtClean="0">
                <a:sym typeface="Symbol" pitchFamily="18" charset="2"/>
              </a:rPr>
              <a:t>clear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CLR</a:t>
            </a:r>
            <a:r>
              <a:rPr lang="en-GB" dirty="0" smtClean="0">
                <a:sym typeface="Symbol" pitchFamily="18" charset="2"/>
              </a:rPr>
              <a:t>) [or </a:t>
            </a:r>
            <a:r>
              <a:rPr lang="en-GB" i="1" dirty="0" smtClean="0">
                <a:sym typeface="Symbol" pitchFamily="18" charset="2"/>
              </a:rPr>
              <a:t>direct set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SD</a:t>
            </a:r>
            <a:r>
              <a:rPr lang="en-GB" dirty="0" smtClean="0">
                <a:sym typeface="Symbol" pitchFamily="18" charset="2"/>
              </a:rPr>
              <a:t>) and </a:t>
            </a:r>
            <a:r>
              <a:rPr lang="en-GB" i="1" dirty="0" smtClean="0">
                <a:sym typeface="Symbol" pitchFamily="18" charset="2"/>
              </a:rPr>
              <a:t>direct reset</a:t>
            </a:r>
            <a:r>
              <a:rPr lang="en-GB" dirty="0" smtClean="0">
                <a:sym typeface="Symbol" pitchFamily="18" charset="2"/>
              </a:rPr>
              <a:t> (</a:t>
            </a:r>
            <a:r>
              <a:rPr lang="en-GB" i="1" dirty="0" smtClean="0">
                <a:sym typeface="Symbol" pitchFamily="18" charset="2"/>
              </a:rPr>
              <a:t>RD</a:t>
            </a:r>
            <a:r>
              <a:rPr lang="en-GB" dirty="0" smtClean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ym typeface="Symbol" pitchFamily="18" charset="2"/>
              </a:rPr>
              <a:t>When </a:t>
            </a:r>
            <a:r>
              <a:rPr lang="en-GB" i="1" dirty="0" smtClean="0">
                <a:sym typeface="Symbol" pitchFamily="18" charset="2"/>
              </a:rPr>
              <a:t>PRE</a:t>
            </a:r>
            <a:r>
              <a:rPr lang="en-GB" dirty="0" smtClean="0">
                <a:sym typeface="Symbol" pitchFamily="18" charset="2"/>
              </a:rPr>
              <a:t>=HIGH, </a:t>
            </a:r>
            <a:r>
              <a:rPr lang="en-GB" i="1" dirty="0" smtClean="0">
                <a:sym typeface="Symbol" pitchFamily="18" charset="2"/>
              </a:rPr>
              <a:t>Q</a:t>
            </a:r>
            <a:r>
              <a:rPr lang="en-GB" dirty="0" smtClean="0">
                <a:sym typeface="Symbol" pitchFamily="18" charset="2"/>
              </a:rPr>
              <a:t> is </a:t>
            </a:r>
            <a:r>
              <a:rPr lang="en-GB" u="sng" dirty="0" smtClean="0">
                <a:sym typeface="Symbol" pitchFamily="18" charset="2"/>
              </a:rPr>
              <a:t>immediately</a:t>
            </a:r>
            <a:r>
              <a:rPr lang="en-GB" dirty="0" smtClean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ym typeface="Symbol" pitchFamily="18" charset="2"/>
              </a:rPr>
              <a:t>When </a:t>
            </a:r>
            <a:r>
              <a:rPr lang="en-GB" i="1" dirty="0" smtClean="0">
                <a:sym typeface="Symbol" pitchFamily="18" charset="2"/>
              </a:rPr>
              <a:t>CLR</a:t>
            </a:r>
            <a:r>
              <a:rPr lang="en-GB" dirty="0" smtClean="0">
                <a:sym typeface="Symbol" pitchFamily="18" charset="2"/>
              </a:rPr>
              <a:t>=HIGH, </a:t>
            </a:r>
            <a:r>
              <a:rPr lang="en-GB" i="1" dirty="0" smtClean="0">
                <a:sym typeface="Symbol" pitchFamily="18" charset="2"/>
              </a:rPr>
              <a:t>Q</a:t>
            </a:r>
            <a:r>
              <a:rPr lang="en-GB" dirty="0" smtClean="0">
                <a:sym typeface="Symbol" pitchFamily="18" charset="2"/>
              </a:rPr>
              <a:t> is </a:t>
            </a:r>
            <a:r>
              <a:rPr lang="en-GB" u="sng" dirty="0" smtClean="0">
                <a:sym typeface="Symbol" pitchFamily="18" charset="2"/>
              </a:rPr>
              <a:t>immediately</a:t>
            </a:r>
            <a:r>
              <a:rPr lang="en-GB" dirty="0" smtClean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ym typeface="Symbol" pitchFamily="18" charset="2"/>
              </a:rPr>
              <a:t>Flip-flop in normal operation mode when both </a:t>
            </a:r>
            <a:r>
              <a:rPr lang="en-GB" i="1" dirty="0" smtClean="0">
                <a:sym typeface="Symbol" pitchFamily="18" charset="2"/>
              </a:rPr>
              <a:t>PRE </a:t>
            </a:r>
            <a:r>
              <a:rPr lang="en-GB" dirty="0" smtClean="0">
                <a:sym typeface="Symbol" pitchFamily="18" charset="2"/>
              </a:rPr>
              <a:t>and </a:t>
            </a:r>
            <a:r>
              <a:rPr lang="en-GB" i="1" dirty="0" smtClean="0">
                <a:sym typeface="Symbol" pitchFamily="18" charset="2"/>
              </a:rPr>
              <a:t>CLR</a:t>
            </a:r>
            <a:r>
              <a:rPr lang="en-GB" dirty="0" smtClean="0">
                <a:sym typeface="Symbol" pitchFamily="18" charset="2"/>
              </a:rPr>
              <a:t> are 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ym typeface="Symbol" pitchFamily="18" charset="2"/>
              </a:rPr>
              <a:t>A </a:t>
            </a:r>
            <a:r>
              <a:rPr lang="en-GB" i="1" dirty="0" smtClean="0">
                <a:sym typeface="Symbol" pitchFamily="18" charset="2"/>
              </a:rPr>
              <a:t>J-K</a:t>
            </a:r>
            <a:r>
              <a:rPr lang="en-GB" dirty="0" smtClean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990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 Synchronous Sequential Circuits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457200" y="149352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Building blocks: </a:t>
            </a:r>
            <a:r>
              <a:rPr lang="en-US" sz="2800" dirty="0" smtClean="0">
                <a:solidFill>
                  <a:srgbClr val="0000CC"/>
                </a:solidFill>
              </a:rPr>
              <a:t>logic gates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CC"/>
                </a:solidFill>
              </a:rPr>
              <a:t>flip-flops</a:t>
            </a:r>
            <a:r>
              <a:rPr lang="en-US" sz="2800" dirty="0" smtClean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Flip-flops make up the </a:t>
            </a:r>
            <a:r>
              <a:rPr lang="en-US" sz="2800" dirty="0" smtClean="0">
                <a:solidFill>
                  <a:srgbClr val="0000CC"/>
                </a:solidFill>
              </a:rPr>
              <a:t>memory</a:t>
            </a:r>
            <a:r>
              <a:rPr lang="en-US" sz="2800" dirty="0" smtClean="0"/>
              <a:t> while the gates form one or more combinational sub-circuits.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have discussed </a:t>
            </a:r>
            <a:r>
              <a:rPr lang="en-US" sz="2800" i="1" dirty="0" smtClean="0"/>
              <a:t>S-R</a:t>
            </a:r>
            <a:r>
              <a:rPr lang="en-US" sz="2800" dirty="0" smtClean="0"/>
              <a:t> flip-flop, </a:t>
            </a:r>
            <a:r>
              <a:rPr lang="en-US" sz="2800" i="1" dirty="0" smtClean="0"/>
              <a:t>J-K</a:t>
            </a:r>
            <a:r>
              <a:rPr lang="en-US" sz="2800" dirty="0" smtClean="0"/>
              <a:t> flip-flop, </a:t>
            </a:r>
            <a:r>
              <a:rPr lang="en-US" sz="2800" i="1" dirty="0" smtClean="0"/>
              <a:t>D</a:t>
            </a:r>
            <a:r>
              <a:rPr lang="en-US" sz="2800" dirty="0" smtClean="0"/>
              <a:t> flip-flop and </a:t>
            </a:r>
            <a:r>
              <a:rPr lang="en-US" sz="2800" i="1" dirty="0" smtClean="0"/>
              <a:t>T</a:t>
            </a:r>
            <a:r>
              <a:rPr lang="en-US" sz="2800" dirty="0" smtClean="0"/>
              <a:t> flip-flop.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6.1 Flip-flop Characteristic Tables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Each type of flip-flop has its own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, shown by its </a:t>
            </a:r>
            <a:r>
              <a:rPr lang="en-US" sz="2800" dirty="0" smtClean="0">
                <a:solidFill>
                  <a:srgbClr val="C00000"/>
                </a:solidFill>
              </a:rPr>
              <a:t>characteristic table</a:t>
            </a:r>
            <a:r>
              <a:rPr lang="en-US" sz="2800" dirty="0" smtClean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name="Document" r:id="rId4" imgW="3390840" imgH="1537200" progId="Word.Document.8">
                    <p:embed/>
                  </p:oleObj>
                </mc:Choice>
                <mc:Fallback>
                  <p:oleObj name="Document" r:id="rId4" imgW="3390840" imgH="1537200" progId="Word.Document.8">
                    <p:embed/>
                    <p:pic>
                      <p:nvPicPr>
                        <p:cNvPr id="92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214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9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92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805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0" name="Document" r:id="rId8" imgW="2733120" imgH="1115280" progId="Word.Document.8">
                    <p:embed/>
                  </p:oleObj>
                </mc:Choice>
                <mc:Fallback>
                  <p:oleObj name="Document" r:id="rId8" imgW="2733120" imgH="1115280" progId="Word.Document.8">
                    <p:embed/>
                    <p:pic>
                      <p:nvPicPr>
                        <p:cNvPr id="92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52600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1" name="Document" r:id="rId10" imgW="2225520" imgH="1025640" progId="Word.Document.8">
                    <p:embed/>
                  </p:oleObj>
                </mc:Choice>
                <mc:Fallback>
                  <p:oleObj name="Document" r:id="rId10" imgW="2225520" imgH="1025640" progId="Word.Document.8">
                    <p:embed/>
                    <p:pic>
                      <p:nvPicPr>
                        <p:cNvPr id="92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Sequential Circuits: Analysis (1/7)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a sequential circuit diagram, we can analyze its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by deriving its </a:t>
            </a:r>
            <a:r>
              <a:rPr lang="en-US" sz="2800" i="1" dirty="0" smtClean="0">
                <a:solidFill>
                  <a:srgbClr val="C00000"/>
                </a:solidFill>
              </a:rPr>
              <a:t>state 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and hence its </a:t>
            </a:r>
            <a:r>
              <a:rPr lang="en-US" sz="2800" i="1" dirty="0" smtClean="0">
                <a:solidFill>
                  <a:srgbClr val="C00000"/>
                </a:solidFill>
              </a:rPr>
              <a:t>state diagram</a:t>
            </a:r>
            <a:r>
              <a:rPr lang="en-US" sz="2800" dirty="0" smtClean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Requires </a:t>
            </a:r>
            <a:r>
              <a:rPr lang="en-US" sz="2800" i="1" dirty="0" smtClean="0">
                <a:solidFill>
                  <a:srgbClr val="C00000"/>
                </a:solidFill>
              </a:rPr>
              <a:t>state equations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 be derived for the flip-flop inputs, as well as </a:t>
            </a:r>
            <a:r>
              <a:rPr lang="en-US" sz="2800" i="1" dirty="0" smtClean="0">
                <a:solidFill>
                  <a:srgbClr val="C00000"/>
                </a:solidFill>
              </a:rPr>
              <a:t>output functions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for the circuit outputs other than the flip-flops (if any).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use </a:t>
            </a:r>
            <a:r>
              <a:rPr lang="en-US" sz="2800" b="1" i="1" dirty="0" smtClean="0"/>
              <a:t>A(t)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A(t+1)</a:t>
            </a:r>
            <a:r>
              <a:rPr lang="en-US" sz="2800" dirty="0" smtClean="0"/>
              <a:t> (or simply </a:t>
            </a:r>
            <a:r>
              <a:rPr lang="en-US" sz="2800" b="1" i="1" dirty="0" smtClean="0"/>
              <a:t>A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A</a:t>
            </a:r>
            <a:r>
              <a:rPr lang="en-US" sz="2800" b="1" i="1" baseline="30000" dirty="0" smtClean="0"/>
              <a:t>+</a:t>
            </a:r>
            <a:r>
              <a:rPr lang="en-US" sz="2800" dirty="0" smtClean="0"/>
              <a:t>) to represent the present state and next state, respectively, of a flip-flop represented by </a:t>
            </a:r>
            <a:r>
              <a:rPr lang="en-US" sz="2800" i="1" dirty="0" smtClean="0"/>
              <a:t>A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(2/7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418469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Example using </a:t>
            </a:r>
            <a:r>
              <a:rPr lang="en-US" sz="2800" i="1" dirty="0" smtClean="0"/>
              <a:t>D</a:t>
            </a:r>
            <a:r>
              <a:rPr lang="en-US" sz="2800" dirty="0" smtClean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95400" y="2606040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State equations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A</a:t>
            </a:r>
            <a:r>
              <a:rPr lang="en-US" sz="2000" i="1" baseline="30000"/>
              <a:t>+</a:t>
            </a:r>
            <a:r>
              <a:rPr lang="en-US" sz="2000" i="1"/>
              <a:t> = A∙x + B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  B</a:t>
            </a:r>
            <a:r>
              <a:rPr lang="en-US" sz="2000" i="1" baseline="30000"/>
              <a:t>+</a:t>
            </a:r>
            <a:r>
              <a:rPr lang="en-US" sz="2000" i="1"/>
              <a:t> = A'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Output function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y = (A + B)</a:t>
            </a:r>
            <a:r>
              <a:rPr lang="en-US" i="1"/>
              <a:t>∙</a:t>
            </a:r>
            <a:r>
              <a:rPr lang="en-US" sz="2000" i="1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3810000" y="1996440"/>
            <a:ext cx="4708525" cy="4252913"/>
            <a:chOff x="3810000" y="1752600"/>
            <a:chExt cx="4708525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708525" cy="3786188"/>
              <a:chOff x="3810000" y="1752600"/>
              <a:chExt cx="4708525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708525" cy="3786188"/>
                <a:chOff x="2592" y="1344"/>
                <a:chExt cx="2966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19: Sequential Logic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2852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 smtClean="0"/>
              <a:t>Asynchronous Inputs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 smtClean="0"/>
              <a:t>Synchronous Sequential Circuit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</a:t>
            </a:r>
            <a:r>
              <a:rPr lang="en-GB" dirty="0" smtClean="0"/>
              <a:t>.1	Flip-flop Characteristic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</a:t>
            </a:r>
            <a:r>
              <a:rPr lang="en-GB" dirty="0" smtClean="0"/>
              <a:t>6.2	Analysis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</a:t>
            </a:r>
            <a:r>
              <a:rPr lang="en-GB" dirty="0" smtClean="0"/>
              <a:t>6.3	Flip-flop Excitation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</a:t>
            </a:r>
            <a:r>
              <a:rPr lang="en-GB" dirty="0" smtClean="0"/>
              <a:t>6.4	Design</a:t>
            </a:r>
            <a:endParaRPr lang="en-GB" dirty="0"/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7"/>
            </a:pPr>
            <a:r>
              <a:rPr lang="en-GB" sz="2800" dirty="0" smtClean="0"/>
              <a:t>Memory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sz="2800" dirty="0" smtClean="0"/>
              <a:t>	</a:t>
            </a:r>
            <a:r>
              <a:rPr lang="en-GB" dirty="0" smtClean="0"/>
              <a:t>7.1	Memory Unit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</a:t>
            </a:r>
            <a:r>
              <a:rPr lang="en-GB" dirty="0" smtClean="0"/>
              <a:t>7.2	Read/Write Operations</a:t>
            </a:r>
            <a:endParaRPr lang="en-GB" dirty="0"/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 smtClean="0"/>
              <a:t>	7.3	Memory Cell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</a:t>
            </a:r>
            <a:r>
              <a:rPr lang="en-GB" dirty="0" smtClean="0"/>
              <a:t>7.4	Memory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345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(3/7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89338"/>
            <a:ext cx="8229600" cy="46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From the </a:t>
            </a:r>
            <a:r>
              <a:rPr lang="en-US" sz="2800" i="1" dirty="0" smtClean="0">
                <a:solidFill>
                  <a:srgbClr val="C00000"/>
                </a:solidFill>
              </a:rPr>
              <a:t>state equations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C00000"/>
                </a:solidFill>
              </a:rPr>
              <a:t>output function</a:t>
            </a:r>
            <a:r>
              <a:rPr lang="en-US" sz="2800" dirty="0" smtClean="0"/>
              <a:t>, we derive the </a:t>
            </a:r>
            <a:r>
              <a:rPr lang="en-US" sz="2800" b="1" i="1" dirty="0" smtClean="0">
                <a:solidFill>
                  <a:srgbClr val="C00000"/>
                </a:solidFill>
              </a:rPr>
              <a:t>state table</a:t>
            </a:r>
            <a:r>
              <a:rPr lang="en-US" sz="2800" dirty="0" smtClean="0"/>
              <a:t>, consisting of all possible binary combinations of present states and inputs.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State table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Similar to truth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Inputs and present state on the left side.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Outputs and next state on the right side.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C00000"/>
                </a:solidFill>
              </a:rPr>
              <a:t>m</a:t>
            </a:r>
            <a:r>
              <a:rPr lang="en-US" sz="2800" dirty="0" smtClean="0"/>
              <a:t> flip-flops and </a:t>
            </a:r>
            <a:r>
              <a:rPr lang="en-US" sz="2800" i="1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/>
              <a:t> inputs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i="1" baseline="50000" dirty="0" smtClean="0">
                <a:solidFill>
                  <a:srgbClr val="C00000"/>
                </a:solidFill>
                <a:sym typeface="Symbol" pitchFamily="18" charset="2"/>
              </a:rPr>
              <a:t>m+n</a:t>
            </a:r>
            <a:r>
              <a:rPr lang="en-US" sz="2800" dirty="0" smtClean="0">
                <a:sym typeface="Symbol" pitchFamily="18" charset="2"/>
              </a:rPr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(4/7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C00000"/>
                </a:solidFill>
              </a:rPr>
              <a:t>State table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828800" y="1972706"/>
            <a:ext cx="4800600" cy="1127125"/>
            <a:chOff x="1104" y="1152"/>
            <a:chExt cx="3024" cy="710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Output function</a:t>
              </a:r>
              <a:r>
                <a:rPr lang="en-US" sz="200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/>
                <a:t>  </a:t>
              </a:r>
              <a:r>
                <a:rPr lang="en-US" sz="2000" i="1"/>
                <a:t>y = (A + B)</a:t>
              </a:r>
              <a:r>
                <a:rPr lang="en-US" i="1"/>
                <a:t>∙</a:t>
              </a:r>
              <a:r>
                <a:rPr lang="en-US" sz="2000" i="1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0" y="3115706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0" name="Document" r:id="rId4" imgW="4109040" imgH="3222720" progId="Word.Document.8">
                    <p:embed/>
                  </p:oleObj>
                </mc:Choice>
                <mc:Fallback>
                  <p:oleObj name="Document" r:id="rId4" imgW="4109040" imgH="3222720" progId="Word.Document.8">
                    <p:embed/>
                    <p:pic>
                      <p:nvPicPr>
                        <p:cNvPr id="102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(5/7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Alternative form of state table: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85800" y="1752600"/>
            <a:ext cx="5527675" cy="2447925"/>
            <a:chOff x="432" y="1104"/>
            <a:chExt cx="3482" cy="1542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728" y="1104"/>
              <a:ext cx="2186" cy="1542"/>
              <a:chOff x="1104" y="1104"/>
              <a:chExt cx="2186" cy="154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2186" cy="1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0" name="Document" r:id="rId4" imgW="3691800" imgH="2603880" progId="Word.Document.8">
                      <p:embed/>
                    </p:oleObj>
                  </mc:Choice>
                  <mc:Fallback>
                    <p:oleObj name="Document" r:id="rId4" imgW="3691800" imgH="2603880" progId="Word.Document.8">
                      <p:embed/>
                      <p:pic>
                        <p:nvPicPr>
                          <p:cNvPr id="1126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2186" cy="15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32" y="1536"/>
              <a:ext cx="91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Full table</a:t>
              </a:r>
            </a:p>
          </p:txBody>
        </p:sp>
      </p:grpSp>
      <p:grpSp>
        <p:nvGrpSpPr>
          <p:cNvPr id="82" name="Group 22"/>
          <p:cNvGrpSpPr>
            <a:grpSpLocks/>
          </p:cNvGrpSpPr>
          <p:nvPr/>
        </p:nvGrpSpPr>
        <p:grpSpPr bwMode="auto">
          <a:xfrm>
            <a:off x="609600" y="4191000"/>
            <a:ext cx="6159500" cy="2454275"/>
            <a:chOff x="384" y="2640"/>
            <a:chExt cx="3880" cy="1546"/>
          </a:xfrm>
        </p:grpSpPr>
        <p:grpSp>
          <p:nvGrpSpPr>
            <p:cNvPr id="83" name="Group 11"/>
            <p:cNvGrpSpPr>
              <a:grpSpLocks/>
            </p:cNvGrpSpPr>
            <p:nvPr/>
          </p:nvGrpSpPr>
          <p:grpSpPr bwMode="auto">
            <a:xfrm>
              <a:off x="1872" y="2640"/>
              <a:ext cx="2392" cy="1546"/>
              <a:chOff x="1833" y="2564"/>
              <a:chExt cx="2392" cy="1546"/>
            </a:xfrm>
          </p:grpSpPr>
          <p:graphicFrame>
            <p:nvGraphicFramePr>
              <p:cNvPr id="85" name="Object 12"/>
              <p:cNvGraphicFramePr>
                <a:graphicFrameLocks noChangeAspect="1"/>
              </p:cNvGraphicFramePr>
              <p:nvPr/>
            </p:nvGraphicFramePr>
            <p:xfrm>
              <a:off x="1833" y="2564"/>
              <a:ext cx="2392" cy="1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01" name="Document" r:id="rId6" imgW="3801240" imgH="2465640" progId="Word.Document.8">
                      <p:embed/>
                    </p:oleObj>
                  </mc:Choice>
                  <mc:Fallback>
                    <p:oleObj name="Document" r:id="rId6" imgW="3801240" imgH="2465640" progId="Word.Document.8">
                      <p:embed/>
                      <p:pic>
                        <p:nvPicPr>
                          <p:cNvPr id="1126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2564"/>
                            <a:ext cx="2392" cy="1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640" y="273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384" y="2832"/>
              <a:ext cx="115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Compact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(6/7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From the </a:t>
            </a:r>
            <a:r>
              <a:rPr lang="en-US" sz="2600" i="1" dirty="0" smtClean="0">
                <a:solidFill>
                  <a:srgbClr val="C00000"/>
                </a:solidFill>
              </a:rPr>
              <a:t>state table</a:t>
            </a:r>
            <a:r>
              <a:rPr lang="en-US" sz="2600" dirty="0" smtClean="0"/>
              <a:t>, we can draw the </a:t>
            </a:r>
            <a:r>
              <a:rPr lang="en-US" sz="2600" b="1" i="1" dirty="0" smtClean="0">
                <a:solidFill>
                  <a:srgbClr val="C00000"/>
                </a:solidFill>
              </a:rPr>
              <a:t>state diagram</a:t>
            </a:r>
            <a:r>
              <a:rPr lang="en-US" sz="2600" dirty="0" smtClean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State diagram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Each state is denoted by a circle.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Each arrow (between two circles) denotes a transition of the sequential circuit (a row in state table).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A label of the form </a:t>
            </a:r>
            <a:r>
              <a:rPr lang="en-US" sz="2200" i="1" dirty="0" smtClean="0"/>
              <a:t>a</a:t>
            </a:r>
            <a:r>
              <a:rPr lang="en-US" sz="2200" dirty="0" smtClean="0"/>
              <a:t>/</a:t>
            </a:r>
            <a:r>
              <a:rPr lang="en-US" sz="2200" i="1" dirty="0" smtClean="0"/>
              <a:t>b</a:t>
            </a:r>
            <a:r>
              <a:rPr lang="en-US" sz="2200" dirty="0" smtClean="0"/>
              <a:t> is attached to each arrow where </a:t>
            </a:r>
            <a:r>
              <a:rPr lang="en-US" sz="2200" i="1" dirty="0" smtClean="0"/>
              <a:t>a</a:t>
            </a:r>
            <a:r>
              <a:rPr lang="en-US" sz="2200" dirty="0" smtClean="0"/>
              <a:t> (if there is one) denotes the inputs while </a:t>
            </a:r>
            <a:r>
              <a:rPr lang="en-US" sz="2200" i="1" dirty="0" smtClean="0"/>
              <a:t>b</a:t>
            </a:r>
            <a:r>
              <a:rPr lang="en-US" sz="2200" dirty="0" smtClean="0"/>
              <a:t> (if there is one) denotes the outputs of the circuit in that transition.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Each combination of the flip-flop values represents a state. Hence, </a:t>
            </a:r>
            <a:r>
              <a:rPr lang="en-US" sz="2600" i="1" dirty="0" smtClean="0">
                <a:solidFill>
                  <a:srgbClr val="C00000"/>
                </a:solidFill>
              </a:rPr>
              <a:t>m</a:t>
            </a:r>
            <a:r>
              <a:rPr lang="en-US" sz="2600" dirty="0" smtClean="0"/>
              <a:t> flip-flops </a:t>
            </a:r>
            <a:r>
              <a:rPr lang="en-US" sz="2600" dirty="0" smtClean="0">
                <a:sym typeface="Symbol" pitchFamily="18" charset="2"/>
              </a:rPr>
              <a:t> up to </a:t>
            </a:r>
            <a:r>
              <a:rPr lang="en-US" sz="2600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600" i="1" baseline="50000" dirty="0" smtClean="0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600" dirty="0" smtClean="0">
                <a:sym typeface="Symbol" pitchFamily="18" charset="2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Sequential Circuits: Analysis </a:t>
            </a:r>
            <a:r>
              <a:rPr lang="en-GB" sz="3600" dirty="0" smtClean="0">
                <a:solidFill>
                  <a:srgbClr val="0000FF"/>
                </a:solidFill>
              </a:rPr>
              <a:t>(7/7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</a:rPr>
              <a:t>State diagram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1066800" y="2057400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1" name="Document" r:id="rId4" imgW="3801240" imgH="2465640" progId="Word.Document.8">
                    <p:embed/>
                  </p:oleObj>
                </mc:Choice>
                <mc:Fallback>
                  <p:oleObj name="Document" r:id="rId4" imgW="3801240" imgH="2465640" progId="Word.Document.8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5562600" y="3124200"/>
            <a:ext cx="3321050" cy="2362200"/>
            <a:chOff x="3408" y="1872"/>
            <a:chExt cx="2092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4191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1219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Flip-flop Input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95466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outputs of a sequential circuit are functions of the present states of the flip-flops and the inputs.  These are described algebraically by the </a:t>
            </a:r>
            <a:r>
              <a:rPr lang="en-US" i="1" dirty="0" smtClean="0">
                <a:solidFill>
                  <a:srgbClr val="C00000"/>
                </a:solidFill>
              </a:rPr>
              <a:t>circuit output functions</a:t>
            </a:r>
            <a:r>
              <a:rPr lang="en-US" dirty="0" smtClean="0"/>
              <a:t>.</a:t>
            </a:r>
          </a:p>
          <a:p>
            <a:pPr marL="625475" lvl="1" indent="-27622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Figure 1: </a:t>
            </a:r>
            <a:r>
              <a:rPr lang="en-US" i="1" dirty="0" smtClean="0"/>
              <a:t>y = (A + B)∙x'</a:t>
            </a:r>
            <a:endParaRPr lang="en-US" dirty="0" smtClean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part of the circuit that generates inputs to the flip-flops are described algebraically by the </a:t>
            </a:r>
            <a:r>
              <a:rPr lang="en-US" i="1" dirty="0" smtClean="0">
                <a:solidFill>
                  <a:srgbClr val="C00000"/>
                </a:solidFill>
              </a:rPr>
              <a:t>flip-flop input functions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i="1" dirty="0" smtClean="0"/>
              <a:t>flip-flop input equations</a:t>
            </a:r>
            <a:r>
              <a:rPr lang="en-US" dirty="0" smtClean="0"/>
              <a:t>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The flip-flop input functions determine the next state generation.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the flip-flop input functions and the characteristic tables of the flip-flops, we obtain the next states of the flip-flops. 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Flip-flop Input Functions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4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Example: circuit with a </a:t>
            </a:r>
            <a:r>
              <a:rPr lang="en-US" i="1" dirty="0" smtClean="0"/>
              <a:t>JK</a:t>
            </a:r>
            <a:r>
              <a:rPr lang="en-US" dirty="0" smtClean="0"/>
              <a:t> flip-flop.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We use 2 letters to denote each flip-flop input: the first letter denotes the input of the flip-flop (</a:t>
            </a:r>
            <a:r>
              <a:rPr lang="en-US" i="1" dirty="0" smtClean="0"/>
              <a:t>J</a:t>
            </a:r>
            <a:r>
              <a:rPr lang="en-US" dirty="0" smtClean="0"/>
              <a:t> or </a:t>
            </a:r>
            <a:r>
              <a:rPr lang="en-US" i="1" dirty="0" smtClean="0"/>
              <a:t>K</a:t>
            </a:r>
            <a:r>
              <a:rPr lang="en-US" dirty="0" smtClean="0"/>
              <a:t> for </a:t>
            </a:r>
            <a:r>
              <a:rPr lang="en-US" i="1" dirty="0" smtClean="0"/>
              <a:t>J-K</a:t>
            </a:r>
            <a:r>
              <a:rPr lang="en-US" dirty="0" smtClean="0"/>
              <a:t> flip-flop, </a:t>
            </a:r>
            <a:r>
              <a:rPr lang="en-US" i="1" dirty="0" smtClean="0"/>
              <a:t>S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S-R</a:t>
            </a:r>
            <a:r>
              <a:rPr lang="en-US" dirty="0" smtClean="0"/>
              <a:t> flip-flop, </a:t>
            </a:r>
            <a:r>
              <a:rPr lang="en-US" i="1" dirty="0" smtClean="0"/>
              <a:t>D</a:t>
            </a:r>
            <a:r>
              <a:rPr lang="en-US" dirty="0" smtClean="0"/>
              <a:t> for </a:t>
            </a:r>
            <a:r>
              <a:rPr lang="en-US" i="1" dirty="0" smtClean="0"/>
              <a:t>D</a:t>
            </a:r>
            <a:r>
              <a:rPr lang="en-US" dirty="0" smtClean="0"/>
              <a:t> flip-flop, </a:t>
            </a:r>
            <a:r>
              <a:rPr lang="en-US" i="1" dirty="0" smtClean="0"/>
              <a:t>T</a:t>
            </a:r>
            <a:r>
              <a:rPr lang="en-US" dirty="0" smtClean="0"/>
              <a:t> for </a:t>
            </a:r>
            <a:r>
              <a:rPr lang="en-US" i="1" dirty="0" smtClean="0"/>
              <a:t>T</a:t>
            </a:r>
            <a:r>
              <a:rPr lang="en-US" dirty="0" smtClean="0"/>
              <a:t> flip-flop) and the second letter denotes the name of the flip-flop.</a:t>
            </a:r>
          </a:p>
        </p:txBody>
      </p:sp>
      <p:sp>
        <p:nvSpPr>
          <p:cNvPr id="247" name="Text Box 48"/>
          <p:cNvSpPr txBox="1">
            <a:spLocks noChangeArrowheads="1"/>
          </p:cNvSpPr>
          <p:nvPr/>
        </p:nvSpPr>
        <p:spPr bwMode="auto">
          <a:xfrm>
            <a:off x="1371600" y="4114800"/>
            <a:ext cx="2590800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JA = B∙C'∙x + B'∙C∙x'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KA = B + y</a:t>
            </a:r>
          </a:p>
        </p:txBody>
      </p:sp>
      <p:grpSp>
        <p:nvGrpSpPr>
          <p:cNvPr id="248" name="Group 99"/>
          <p:cNvGrpSpPr>
            <a:grpSpLocks/>
          </p:cNvGrpSpPr>
          <p:nvPr/>
        </p:nvGrpSpPr>
        <p:grpSpPr bwMode="auto">
          <a:xfrm>
            <a:off x="4114800" y="3962400"/>
            <a:ext cx="3665538" cy="1905000"/>
            <a:chOff x="4114800" y="3962400"/>
            <a:chExt cx="3665538" cy="1676400"/>
          </a:xfrm>
        </p:grpSpPr>
        <p:sp>
          <p:nvSpPr>
            <p:cNvPr id="249" name="Line 5"/>
            <p:cNvSpPr>
              <a:spLocks noChangeShapeType="1"/>
            </p:cNvSpPr>
            <p:nvPr/>
          </p:nvSpPr>
          <p:spPr bwMode="auto">
            <a:xfrm>
              <a:off x="71628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312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A</a:t>
              </a:r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</a:t>
              </a:r>
            </a:p>
          </p:txBody>
        </p:sp>
        <p:sp>
          <p:nvSpPr>
            <p:cNvPr id="252" name="Line 8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utoShape 9"/>
            <p:cNvSpPr>
              <a:spLocks noChangeArrowheads="1"/>
            </p:cNvSpPr>
            <p:nvPr/>
          </p:nvSpPr>
          <p:spPr bwMode="auto">
            <a:xfrm>
              <a:off x="4724400" y="40386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0"/>
            <p:cNvSpPr>
              <a:spLocks noChangeShapeType="1"/>
            </p:cNvSpPr>
            <p:nvPr/>
          </p:nvSpPr>
          <p:spPr bwMode="auto">
            <a:xfrm flipV="1">
              <a:off x="6248400" y="51054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1"/>
            <p:cNvSpPr>
              <a:spLocks noChangeShapeType="1"/>
            </p:cNvSpPr>
            <p:nvPr/>
          </p:nvSpPr>
          <p:spPr bwMode="auto">
            <a:xfrm flipV="1">
              <a:off x="62484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2"/>
            <p:cNvSpPr>
              <a:spLocks noChangeShapeType="1"/>
            </p:cNvSpPr>
            <p:nvPr/>
          </p:nvSpPr>
          <p:spPr bwMode="auto">
            <a:xfrm>
              <a:off x="6477000" y="4876800"/>
              <a:ext cx="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6477000" y="4876800"/>
              <a:ext cx="15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Text Box 14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127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B</a:t>
              </a:r>
            </a:p>
            <a:p>
              <a:pPr eaLnBrk="0" hangingPunct="0"/>
              <a:r>
                <a:rPr lang="en-US" sz="1400" b="1" i="1"/>
                <a:t>y</a:t>
              </a:r>
            </a:p>
          </p:txBody>
        </p:sp>
        <p:sp>
          <p:nvSpPr>
            <p:cNvPr id="259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CP</a:t>
              </a:r>
            </a:p>
          </p:txBody>
        </p:sp>
        <p:grpSp>
          <p:nvGrpSpPr>
            <p:cNvPr id="260" name="Group 16"/>
            <p:cNvGrpSpPr>
              <a:grpSpLocks/>
            </p:cNvGrpSpPr>
            <p:nvPr/>
          </p:nvGrpSpPr>
          <p:grpSpPr bwMode="auto">
            <a:xfrm>
              <a:off x="6553200" y="4419600"/>
              <a:ext cx="690563" cy="839788"/>
              <a:chOff x="4656" y="1679"/>
              <a:chExt cx="435" cy="529"/>
            </a:xfrm>
          </p:grpSpPr>
          <p:sp>
            <p:nvSpPr>
              <p:cNvPr id="287" name="Rectangle 17"/>
              <p:cNvSpPr>
                <a:spLocks noChangeArrowheads="1"/>
              </p:cNvSpPr>
              <p:nvPr/>
            </p:nvSpPr>
            <p:spPr bwMode="auto">
              <a:xfrm>
                <a:off x="4704" y="1690"/>
                <a:ext cx="336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Text Box 18"/>
              <p:cNvSpPr txBox="1">
                <a:spLocks noChangeArrowheads="1"/>
              </p:cNvSpPr>
              <p:nvPr/>
            </p:nvSpPr>
            <p:spPr bwMode="auto">
              <a:xfrm>
                <a:off x="4656" y="168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J</a:t>
                </a:r>
              </a:p>
            </p:txBody>
          </p:sp>
          <p:sp>
            <p:nvSpPr>
              <p:cNvPr id="289" name="Text Box 19"/>
              <p:cNvSpPr txBox="1">
                <a:spLocks noChangeArrowheads="1"/>
              </p:cNvSpPr>
              <p:nvPr/>
            </p:nvSpPr>
            <p:spPr bwMode="auto">
              <a:xfrm>
                <a:off x="4860" y="1679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29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2012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Q'</a:t>
                </a:r>
              </a:p>
            </p:txBody>
          </p:sp>
          <p:sp>
            <p:nvSpPr>
              <p:cNvPr id="291" name="AutoShape 21"/>
              <p:cNvSpPr>
                <a:spLocks noChangeArrowheads="1"/>
              </p:cNvSpPr>
              <p:nvPr/>
            </p:nvSpPr>
            <p:spPr bwMode="auto">
              <a:xfrm rot="5400000">
                <a:off x="4680" y="194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2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K</a:t>
                </a:r>
              </a:p>
            </p:txBody>
          </p:sp>
        </p:grpSp>
        <p:sp>
          <p:nvSpPr>
            <p:cNvPr id="261" name="Line 23"/>
            <p:cNvSpPr>
              <a:spLocks noChangeShapeType="1"/>
            </p:cNvSpPr>
            <p:nvPr/>
          </p:nvSpPr>
          <p:spPr bwMode="auto">
            <a:xfrm>
              <a:off x="5410200" y="4495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5791200" y="4419600"/>
              <a:ext cx="436563" cy="346075"/>
              <a:chOff x="6768" y="11808"/>
              <a:chExt cx="1008" cy="792"/>
            </a:xfrm>
          </p:grpSpPr>
          <p:sp>
            <p:nvSpPr>
              <p:cNvPr id="28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5105400" y="4724400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1"/>
            <p:cNvGrpSpPr>
              <a:grpSpLocks/>
            </p:cNvGrpSpPr>
            <p:nvPr/>
          </p:nvGrpSpPr>
          <p:grpSpPr bwMode="auto">
            <a:xfrm>
              <a:off x="5791200" y="4953000"/>
              <a:ext cx="436563" cy="346075"/>
              <a:chOff x="6768" y="11808"/>
              <a:chExt cx="1008" cy="792"/>
            </a:xfrm>
          </p:grpSpPr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5" name="Line 37"/>
            <p:cNvSpPr>
              <a:spLocks noChangeShapeType="1"/>
            </p:cNvSpPr>
            <p:nvPr/>
          </p:nvSpPr>
          <p:spPr bwMode="auto">
            <a:xfrm>
              <a:off x="5410200" y="50292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8"/>
            <p:cNvSpPr>
              <a:spLocks noChangeShapeType="1"/>
            </p:cNvSpPr>
            <p:nvPr/>
          </p:nvSpPr>
          <p:spPr bwMode="auto">
            <a:xfrm>
              <a:off x="5410200" y="5257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39"/>
            <p:cNvSpPr>
              <a:spLocks noChangeShapeType="1"/>
            </p:cNvSpPr>
            <p:nvPr/>
          </p:nvSpPr>
          <p:spPr bwMode="auto">
            <a:xfrm>
              <a:off x="5105400" y="4191000"/>
              <a:ext cx="304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40"/>
            <p:cNvSpPr>
              <a:spLocks noChangeArrowheads="1"/>
            </p:cNvSpPr>
            <p:nvPr/>
          </p:nvSpPr>
          <p:spPr bwMode="auto">
            <a:xfrm>
              <a:off x="4724400" y="45720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4495800" y="4114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>
              <a:off x="4495800" y="43434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495800" y="42179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Text Box 44"/>
            <p:cNvSpPr txBox="1">
              <a:spLocks noChangeArrowheads="1"/>
            </p:cNvSpPr>
            <p:nvPr/>
          </p:nvSpPr>
          <p:spPr bwMode="auto">
            <a:xfrm>
              <a:off x="4114800" y="44958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x'</a:t>
              </a: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495800" y="46482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495800" y="4876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495800" y="47513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165975" y="50752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Flip-flop Input Functions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 Figure 1, we obtain the following </a:t>
            </a:r>
            <a:r>
              <a:rPr lang="en-US" dirty="0" smtClean="0">
                <a:solidFill>
                  <a:srgbClr val="C00000"/>
                </a:solidFill>
              </a:rPr>
              <a:t>state equations </a:t>
            </a:r>
            <a:r>
              <a:rPr lang="en-US" dirty="0" smtClean="0"/>
              <a:t>by observing that </a:t>
            </a:r>
            <a:r>
              <a:rPr lang="en-US" i="1" dirty="0" smtClean="0"/>
              <a:t>Q</a:t>
            </a:r>
            <a:r>
              <a:rPr lang="en-US" i="1" baseline="30000" dirty="0" smtClean="0"/>
              <a:t>+</a:t>
            </a:r>
            <a:r>
              <a:rPr lang="en-US" dirty="0" smtClean="0"/>
              <a:t> = </a:t>
            </a:r>
            <a:r>
              <a:rPr lang="en-US" i="1" dirty="0" smtClean="0"/>
              <a:t>DQ</a:t>
            </a:r>
            <a:r>
              <a:rPr lang="en-US" dirty="0" smtClean="0"/>
              <a:t> for a </a:t>
            </a:r>
            <a:r>
              <a:rPr lang="en-US" i="1" dirty="0" smtClean="0"/>
              <a:t>D</a:t>
            </a:r>
            <a:r>
              <a:rPr lang="en-US" dirty="0" smtClean="0"/>
              <a:t> flip-flop: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	</a:t>
            </a:r>
            <a:r>
              <a:rPr lang="en-US" b="1" i="1" dirty="0" smtClean="0">
                <a:solidFill>
                  <a:srgbClr val="0000CC"/>
                </a:solidFill>
              </a:rPr>
              <a:t>A</a:t>
            </a:r>
            <a:r>
              <a:rPr lang="en-US" b="1" i="1" baseline="30000" dirty="0" smtClean="0">
                <a:solidFill>
                  <a:srgbClr val="0000CC"/>
                </a:solidFill>
              </a:rPr>
              <a:t>+</a:t>
            </a:r>
            <a:r>
              <a:rPr lang="en-US" b="1" i="1" dirty="0" smtClean="0">
                <a:solidFill>
                  <a:srgbClr val="0000CC"/>
                </a:solidFill>
              </a:rPr>
              <a:t> = </a:t>
            </a:r>
            <a:r>
              <a:rPr lang="en-US" b="1" i="1" dirty="0" err="1" smtClean="0">
                <a:solidFill>
                  <a:srgbClr val="0000CC"/>
                </a:solidFill>
              </a:rPr>
              <a:t>A∙x</a:t>
            </a:r>
            <a:r>
              <a:rPr lang="en-US" b="1" i="1" dirty="0" smtClean="0">
                <a:solidFill>
                  <a:srgbClr val="0000CC"/>
                </a:solidFill>
              </a:rPr>
              <a:t> + </a:t>
            </a:r>
            <a:r>
              <a:rPr lang="en-US" b="1" i="1" dirty="0" err="1" smtClean="0">
                <a:solidFill>
                  <a:srgbClr val="0000CC"/>
                </a:solidFill>
              </a:rPr>
              <a:t>B∙x</a:t>
            </a:r>
            <a:r>
              <a:rPr lang="en-US" dirty="0" smtClean="0">
                <a:solidFill>
                  <a:srgbClr val="0000CC"/>
                </a:solidFill>
              </a:rPr>
              <a:t>   	(since </a:t>
            </a:r>
            <a:r>
              <a:rPr lang="en-US" i="1" dirty="0" smtClean="0">
                <a:solidFill>
                  <a:srgbClr val="0000CC"/>
                </a:solidFill>
              </a:rPr>
              <a:t>DA = </a:t>
            </a:r>
            <a:r>
              <a:rPr lang="en-US" i="1" dirty="0" err="1" smtClean="0">
                <a:solidFill>
                  <a:srgbClr val="0000CC"/>
                </a:solidFill>
              </a:rPr>
              <a:t>A∙x</a:t>
            </a:r>
            <a:r>
              <a:rPr lang="en-US" i="1" dirty="0" smtClean="0">
                <a:solidFill>
                  <a:srgbClr val="0000CC"/>
                </a:solidFill>
              </a:rPr>
              <a:t> + </a:t>
            </a:r>
            <a:r>
              <a:rPr lang="en-US" i="1" dirty="0" err="1" smtClean="0">
                <a:solidFill>
                  <a:srgbClr val="0000CC"/>
                </a:solidFill>
              </a:rPr>
              <a:t>B∙x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	</a:t>
            </a:r>
            <a:r>
              <a:rPr lang="en-US" b="1" i="1" dirty="0" smtClean="0">
                <a:solidFill>
                  <a:srgbClr val="0000CC"/>
                </a:solidFill>
              </a:rPr>
              <a:t>B</a:t>
            </a:r>
            <a:r>
              <a:rPr lang="en-US" b="1" i="1" baseline="30000" dirty="0" smtClean="0">
                <a:solidFill>
                  <a:srgbClr val="0000CC"/>
                </a:solidFill>
              </a:rPr>
              <a:t>+</a:t>
            </a:r>
            <a:r>
              <a:rPr lang="en-US" b="1" i="1" dirty="0" smtClean="0">
                <a:solidFill>
                  <a:srgbClr val="0000CC"/>
                </a:solidFill>
              </a:rPr>
              <a:t> = </a:t>
            </a:r>
            <a:r>
              <a:rPr lang="en-US" b="1" i="1" dirty="0" err="1" smtClean="0">
                <a:solidFill>
                  <a:srgbClr val="0000CC"/>
                </a:solidFill>
              </a:rPr>
              <a:t>A'∙x</a:t>
            </a:r>
            <a:r>
              <a:rPr lang="en-US" dirty="0" smtClean="0">
                <a:solidFill>
                  <a:srgbClr val="0000CC"/>
                </a:solidFill>
              </a:rPr>
              <a:t>   	(since </a:t>
            </a:r>
            <a:r>
              <a:rPr lang="en-US" i="1" dirty="0" smtClean="0">
                <a:solidFill>
                  <a:srgbClr val="0000CC"/>
                </a:solidFill>
              </a:rPr>
              <a:t>DB = </a:t>
            </a:r>
            <a:r>
              <a:rPr lang="en-US" i="1" dirty="0" err="1" smtClean="0">
                <a:solidFill>
                  <a:srgbClr val="0000CC"/>
                </a:solidFill>
              </a:rPr>
              <a:t>A'∙x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3429000" y="2996782"/>
            <a:ext cx="5259388" cy="3262313"/>
            <a:chOff x="3657600" y="2743200"/>
            <a:chExt cx="5259388" cy="3262313"/>
          </a:xfrm>
        </p:grpSpPr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3657600" y="2743200"/>
              <a:ext cx="5259388" cy="3262313"/>
              <a:chOff x="2304" y="1728"/>
              <a:chExt cx="3313" cy="2055"/>
            </a:xfrm>
          </p:grpSpPr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784" y="1728"/>
                <a:ext cx="2833" cy="2016"/>
                <a:chOff x="2784" y="1824"/>
                <a:chExt cx="2833" cy="2016"/>
              </a:xfrm>
            </p:grpSpPr>
            <p:sp>
              <p:nvSpPr>
                <p:cNvPr id="53" name="Oval 94"/>
                <p:cNvSpPr>
                  <a:spLocks noChangeArrowheads="1"/>
                </p:cNvSpPr>
                <p:nvPr/>
              </p:nvSpPr>
              <p:spPr bwMode="auto">
                <a:xfrm>
                  <a:off x="5235" y="2461"/>
                  <a:ext cx="36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95"/>
                <p:cNvSpPr>
                  <a:spLocks noChangeShapeType="1"/>
                </p:cNvSpPr>
                <p:nvPr/>
              </p:nvSpPr>
              <p:spPr bwMode="auto">
                <a:xfrm>
                  <a:off x="5114" y="3244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96"/>
                <p:cNvSpPr>
                  <a:spLocks noChangeShapeType="1"/>
                </p:cNvSpPr>
                <p:nvPr/>
              </p:nvSpPr>
              <p:spPr bwMode="auto">
                <a:xfrm>
                  <a:off x="5114" y="2960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114" y="2473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251" y="2473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>
                  <a:off x="5114" y="2189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251" y="1824"/>
                  <a:ext cx="0" cy="36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01"/>
                <p:cNvSpPr>
                  <a:spLocks noChangeArrowheads="1"/>
                </p:cNvSpPr>
                <p:nvPr/>
              </p:nvSpPr>
              <p:spPr bwMode="auto">
                <a:xfrm>
                  <a:off x="5232" y="2175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399" y="2120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6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393" y="2384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6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387" y="2879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387" y="3163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251" y="2757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107"/>
                <p:cNvSpPr>
                  <a:spLocks noChangeArrowheads="1"/>
                </p:cNvSpPr>
                <p:nvPr/>
              </p:nvSpPr>
              <p:spPr bwMode="auto">
                <a:xfrm>
                  <a:off x="5232" y="2946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8"/>
                <p:cNvSpPr>
                  <a:spLocks noChangeShapeType="1"/>
                </p:cNvSpPr>
                <p:nvPr/>
              </p:nvSpPr>
              <p:spPr bwMode="auto">
                <a:xfrm>
                  <a:off x="3195" y="3772"/>
                  <a:ext cx="8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6" y="3772"/>
                  <a:ext cx="2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" name="Group 110"/>
                <p:cNvGrpSpPr>
                  <a:grpSpLocks/>
                </p:cNvGrpSpPr>
                <p:nvPr/>
              </p:nvGrpSpPr>
              <p:grpSpPr bwMode="auto">
                <a:xfrm>
                  <a:off x="4337" y="2108"/>
                  <a:ext cx="262" cy="184"/>
                  <a:chOff x="6768" y="11808"/>
                  <a:chExt cx="1008" cy="792"/>
                </a:xfrm>
              </p:grpSpPr>
              <p:sp>
                <p:nvSpPr>
                  <p:cNvPr id="142" name="Freeform 11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1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1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AutoShape 116"/>
                <p:cNvSpPr>
                  <a:spLocks noChangeArrowheads="1"/>
                </p:cNvSpPr>
                <p:nvPr/>
              </p:nvSpPr>
              <p:spPr bwMode="auto">
                <a:xfrm>
                  <a:off x="3743" y="1986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117"/>
                <p:cNvSpPr>
                  <a:spLocks noChangeArrowheads="1"/>
                </p:cNvSpPr>
                <p:nvPr/>
              </p:nvSpPr>
              <p:spPr bwMode="auto">
                <a:xfrm>
                  <a:off x="3743" y="2270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154" y="2270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19"/>
                <p:cNvSpPr>
                  <a:spLocks noChangeShapeType="1"/>
                </p:cNvSpPr>
                <p:nvPr/>
              </p:nvSpPr>
              <p:spPr bwMode="auto">
                <a:xfrm>
                  <a:off x="3972" y="2067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72" y="2351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154" y="2067"/>
                  <a:ext cx="0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154" y="2270"/>
                  <a:ext cx="0" cy="8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4" y="2149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24"/>
                <p:cNvSpPr>
                  <a:spLocks noChangeArrowheads="1"/>
                </p:cNvSpPr>
                <p:nvPr/>
              </p:nvSpPr>
              <p:spPr bwMode="auto">
                <a:xfrm>
                  <a:off x="3354" y="200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125"/>
                <p:cNvSpPr>
                  <a:spLocks noChangeArrowheads="1"/>
                </p:cNvSpPr>
                <p:nvPr/>
              </p:nvSpPr>
              <p:spPr bwMode="auto">
                <a:xfrm>
                  <a:off x="4657" y="3488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09" y="2879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127"/>
                <p:cNvGrpSpPr>
                  <a:grpSpLocks/>
                </p:cNvGrpSpPr>
                <p:nvPr/>
              </p:nvGrpSpPr>
              <p:grpSpPr bwMode="auto">
                <a:xfrm>
                  <a:off x="4017" y="3447"/>
                  <a:ext cx="262" cy="184"/>
                  <a:chOff x="6768" y="11808"/>
                  <a:chExt cx="1008" cy="792"/>
                </a:xfrm>
              </p:grpSpPr>
              <p:sp>
                <p:nvSpPr>
                  <p:cNvPr id="137" name="Freeform 12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3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" name="Line 133"/>
                <p:cNvSpPr>
                  <a:spLocks noChangeShapeType="1"/>
                </p:cNvSpPr>
                <p:nvPr/>
              </p:nvSpPr>
              <p:spPr bwMode="auto">
                <a:xfrm>
                  <a:off x="4611" y="218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378" y="2027"/>
                  <a:ext cx="36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967" y="2149"/>
                  <a:ext cx="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195" y="2311"/>
                  <a:ext cx="5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37"/>
                <p:cNvSpPr>
                  <a:spLocks noChangeShapeType="1"/>
                </p:cNvSpPr>
                <p:nvPr/>
              </p:nvSpPr>
              <p:spPr bwMode="auto">
                <a:xfrm>
                  <a:off x="3561" y="2433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95" y="2149"/>
                  <a:ext cx="1" cy="162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39"/>
                <p:cNvSpPr>
                  <a:spLocks noChangeArrowheads="1"/>
                </p:cNvSpPr>
                <p:nvPr/>
              </p:nvSpPr>
              <p:spPr bwMode="auto">
                <a:xfrm>
                  <a:off x="3174" y="212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40"/>
                <p:cNvSpPr>
                  <a:spLocks noChangeArrowheads="1"/>
                </p:cNvSpPr>
                <p:nvPr/>
              </p:nvSpPr>
              <p:spPr bwMode="auto">
                <a:xfrm>
                  <a:off x="3174" y="229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41"/>
                <p:cNvSpPr>
                  <a:spLocks noChangeArrowheads="1"/>
                </p:cNvSpPr>
                <p:nvPr/>
              </p:nvSpPr>
              <p:spPr bwMode="auto">
                <a:xfrm>
                  <a:off x="3174" y="298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561" y="2433"/>
                  <a:ext cx="0" cy="10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43"/>
                <p:cNvSpPr>
                  <a:spLocks noChangeShapeType="1"/>
                </p:cNvSpPr>
                <p:nvPr/>
              </p:nvSpPr>
              <p:spPr bwMode="auto">
                <a:xfrm>
                  <a:off x="3561" y="3488"/>
                  <a:ext cx="4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44"/>
                <p:cNvSpPr>
                  <a:spLocks noChangeShapeType="1"/>
                </p:cNvSpPr>
                <p:nvPr/>
              </p:nvSpPr>
              <p:spPr bwMode="auto">
                <a:xfrm>
                  <a:off x="3378" y="1831"/>
                  <a:ext cx="0" cy="17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>
                  <a:off x="3378" y="3609"/>
                  <a:ext cx="63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78" y="1824"/>
                  <a:ext cx="18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195" y="3001"/>
                  <a:ext cx="91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48"/>
                <p:cNvSpPr>
                  <a:spLocks noChangeArrowheads="1"/>
                </p:cNvSpPr>
                <p:nvPr/>
              </p:nvSpPr>
              <p:spPr bwMode="auto">
                <a:xfrm>
                  <a:off x="4589" y="3107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49"/>
                <p:cNvSpPr>
                  <a:spLocks noChangeShapeType="1"/>
                </p:cNvSpPr>
                <p:nvPr/>
              </p:nvSpPr>
              <p:spPr bwMode="auto">
                <a:xfrm>
                  <a:off x="4337" y="2960"/>
                  <a:ext cx="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50"/>
                <p:cNvSpPr>
                  <a:spLocks noChangeShapeType="1"/>
                </p:cNvSpPr>
                <p:nvPr/>
              </p:nvSpPr>
              <p:spPr bwMode="auto">
                <a:xfrm>
                  <a:off x="3926" y="291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51"/>
                <p:cNvSpPr>
                  <a:spLocks noChangeShapeType="1"/>
                </p:cNvSpPr>
                <p:nvPr/>
              </p:nvSpPr>
              <p:spPr bwMode="auto">
                <a:xfrm>
                  <a:off x="3926" y="2676"/>
                  <a:ext cx="132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52"/>
                <p:cNvSpPr>
                  <a:spLocks noChangeShapeType="1"/>
                </p:cNvSpPr>
                <p:nvPr/>
              </p:nvSpPr>
              <p:spPr bwMode="auto">
                <a:xfrm>
                  <a:off x="3571" y="2753"/>
                  <a:ext cx="1680" cy="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885" y="3569"/>
                  <a:ext cx="50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4291" y="3528"/>
                  <a:ext cx="3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926" y="2676"/>
                  <a:ext cx="0" cy="24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474" y="360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474" y="3609"/>
                  <a:ext cx="0" cy="16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0" cy="89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611" y="3122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387" y="348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11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784" y="2067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20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74" y="3245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121" name="Group 164"/>
                <p:cNvGrpSpPr>
                  <a:grpSpLocks/>
                </p:cNvGrpSpPr>
                <p:nvPr/>
              </p:nvGrpSpPr>
              <p:grpSpPr bwMode="auto">
                <a:xfrm>
                  <a:off x="4748" y="2107"/>
                  <a:ext cx="414" cy="473"/>
                  <a:chOff x="4656" y="1775"/>
                  <a:chExt cx="435" cy="560"/>
                </a:xfrm>
              </p:grpSpPr>
              <p:sp>
                <p:nvSpPr>
                  <p:cNvPr id="132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34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5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6" name="AutoShape 16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0"/>
                <p:cNvGrpSpPr>
                  <a:grpSpLocks/>
                </p:cNvGrpSpPr>
                <p:nvPr/>
              </p:nvGrpSpPr>
              <p:grpSpPr bwMode="auto">
                <a:xfrm>
                  <a:off x="4748" y="2879"/>
                  <a:ext cx="414" cy="474"/>
                  <a:chOff x="4656" y="1775"/>
                  <a:chExt cx="435" cy="561"/>
                </a:xfrm>
              </p:grpSpPr>
              <p:sp>
                <p:nvSpPr>
                  <p:cNvPr id="12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9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1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76"/>
                <p:cNvGrpSpPr>
                  <a:grpSpLocks/>
                </p:cNvGrpSpPr>
                <p:nvPr/>
              </p:nvGrpSpPr>
              <p:grpSpPr bwMode="auto">
                <a:xfrm>
                  <a:off x="4063" y="3718"/>
                  <a:ext cx="176" cy="122"/>
                  <a:chOff x="3648" y="2544"/>
                  <a:chExt cx="233" cy="185"/>
                </a:xfrm>
              </p:grpSpPr>
              <p:sp>
                <p:nvSpPr>
                  <p:cNvPr id="125" name="AutoShape 17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3540" y="2741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1</a:t>
                </a: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8126413" y="37417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>
              <a:off x="8118475" y="49657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Analysis: Example #2 (1/3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339947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Figure 2, a sequential circuit with two </a:t>
            </a:r>
            <a:r>
              <a:rPr lang="en-US" i="1" dirty="0" smtClean="0"/>
              <a:t>J-K</a:t>
            </a:r>
            <a:r>
              <a:rPr lang="en-US" dirty="0" smtClean="0"/>
              <a:t> flip-flops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and one input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457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286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Analysis: Example #2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3763" y="1281114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i="1" dirty="0" smtClean="0">
                <a:solidFill>
                  <a:srgbClr val="0000CC"/>
                </a:solidFill>
              </a:rPr>
              <a:t>	</a:t>
            </a:r>
            <a:r>
              <a:rPr lang="en-US" b="1" i="1" dirty="0" smtClean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 smtClean="0">
                <a:solidFill>
                  <a:srgbClr val="0000CC"/>
                </a:solidFill>
              </a:rPr>
              <a:t>	KA = </a:t>
            </a:r>
            <a:r>
              <a:rPr lang="en-US" b="1" i="1" dirty="0" err="1" smtClean="0">
                <a:solidFill>
                  <a:srgbClr val="0000CC"/>
                </a:solidFill>
              </a:rPr>
              <a:t>B∙x</a:t>
            </a:r>
            <a:r>
              <a:rPr lang="en-US" b="1" i="1" dirty="0" smtClean="0">
                <a:solidFill>
                  <a:srgbClr val="0000CC"/>
                </a:solidFill>
              </a:rPr>
              <a:t>'		KB = </a:t>
            </a:r>
            <a:r>
              <a:rPr lang="en-US" b="1" i="1" dirty="0" err="1" smtClean="0">
                <a:solidFill>
                  <a:srgbClr val="0000CC"/>
                </a:solidFill>
              </a:rPr>
              <a:t>A'∙x</a:t>
            </a:r>
            <a:r>
              <a:rPr lang="en-US" b="1" i="1" dirty="0" smtClean="0">
                <a:solidFill>
                  <a:srgbClr val="0000CC"/>
                </a:solidFill>
              </a:rPr>
              <a:t> + </a:t>
            </a:r>
            <a:r>
              <a:rPr lang="en-US" b="1" i="1" dirty="0" err="1" smtClean="0">
                <a:solidFill>
                  <a:srgbClr val="0000CC"/>
                </a:solidFill>
              </a:rPr>
              <a:t>A∙x</a:t>
            </a:r>
            <a:r>
              <a:rPr lang="en-US" b="1" i="1" dirty="0" smtClean="0">
                <a:solidFill>
                  <a:srgbClr val="0000CC"/>
                </a:solidFill>
              </a:rPr>
              <a:t>' = A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 smtClean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3376613" y="3124200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2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3315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914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3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1331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Analysis: Example #2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4419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pic>
        <p:nvPicPr>
          <p:cNvPr id="47" name="Picture 4" descr="MCj043485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57200" y="2057400"/>
            <a:ext cx="4419600" cy="2519363"/>
            <a:chOff x="1348" y="2016"/>
            <a:chExt cx="3345" cy="1907"/>
          </a:xfrm>
        </p:grpSpPr>
        <p:graphicFrame>
          <p:nvGraphicFramePr>
            <p:cNvPr id="49" name="Object 42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5" name="Document" r:id="rId5" imgW="5321160" imgH="3029040" progId="Word.Document.8">
                    <p:embed/>
                  </p:oleObj>
                </mc:Choice>
                <mc:Fallback>
                  <p:oleObj name="Document" r:id="rId5" imgW="5321160" imgH="3029040" progId="Word.Document.8">
                    <p:embed/>
                    <p:pic>
                      <p:nvPicPr>
                        <p:cNvPr id="47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Analysis: Example </a:t>
            </a:r>
            <a:r>
              <a:rPr lang="en-GB" sz="3600" dirty="0" smtClean="0">
                <a:solidFill>
                  <a:srgbClr val="0000FF"/>
                </a:solidFill>
              </a:rPr>
              <a:t>#3 (</a:t>
            </a:r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 dirty="0" smtClean="0">
                <a:solidFill>
                  <a:srgbClr val="0000FF"/>
                </a:solidFill>
              </a:rPr>
              <a:t>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Derive the state table and state diagram of this circuit.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457200" y="4656438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Flip-flop input functions</a:t>
            </a:r>
            <a:r>
              <a:rPr lang="en-US" sz="2400" dirty="0"/>
              <a:t>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/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KB = (A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x)' =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' 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B'			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371600" y="2057400"/>
            <a:ext cx="6454775" cy="2347913"/>
            <a:chOff x="1371600" y="2057400"/>
            <a:chExt cx="6454775" cy="2347913"/>
          </a:xfrm>
        </p:grpSpPr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1371600" y="2057400"/>
              <a:ext cx="6454775" cy="2347913"/>
              <a:chOff x="1056" y="1584"/>
              <a:chExt cx="4066" cy="1479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1440" y="1584"/>
                <a:ext cx="3682" cy="1200"/>
                <a:chOff x="1344" y="1488"/>
                <a:chExt cx="3682" cy="1200"/>
              </a:xfrm>
            </p:grpSpPr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auto">
                <a:xfrm>
                  <a:off x="3631" y="166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67"/>
                <p:cNvGrpSpPr>
                  <a:grpSpLocks/>
                </p:cNvGrpSpPr>
                <p:nvPr/>
              </p:nvGrpSpPr>
              <p:grpSpPr bwMode="auto">
                <a:xfrm>
                  <a:off x="2736" y="2448"/>
                  <a:ext cx="228" cy="213"/>
                  <a:chOff x="2279" y="2352"/>
                  <a:chExt cx="523" cy="370"/>
                </a:xfrm>
              </p:grpSpPr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1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3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4"/>
                <p:cNvGrpSpPr>
                  <a:grpSpLocks/>
                </p:cNvGrpSpPr>
                <p:nvPr/>
              </p:nvGrpSpPr>
              <p:grpSpPr bwMode="auto">
                <a:xfrm>
                  <a:off x="4416" y="2400"/>
                  <a:ext cx="228" cy="213"/>
                  <a:chOff x="2279" y="2352"/>
                  <a:chExt cx="523" cy="370"/>
                </a:xfrm>
              </p:grpSpPr>
              <p:sp>
                <p:nvSpPr>
                  <p:cNvPr id="78" name="Freeform 75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8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0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Line 81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14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48" y="16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4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680"/>
                  <a:ext cx="0" cy="3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120" y="1680"/>
                  <a:ext cx="4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640" y="1680"/>
                  <a:ext cx="0" cy="81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801" y="233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4300" y="166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3104" y="2527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968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4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20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56" y="16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1488"/>
                  <a:ext cx="0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50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128" y="16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320" y="244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11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656" y="249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05"/>
                <p:cNvGrpSpPr>
                  <a:grpSpLocks/>
                </p:cNvGrpSpPr>
                <p:nvPr/>
              </p:nvGrpSpPr>
              <p:grpSpPr bwMode="auto">
                <a:xfrm>
                  <a:off x="206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7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7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6" name="AutoShape 1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>
                  <a:off x="374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68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6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0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sp>
              <p:nvSpPr>
                <p:cNvPr id="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53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5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23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23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4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2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44" y="2256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6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128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185" cy="144"/>
                  <a:chOff x="3648" y="2544"/>
                  <a:chExt cx="233" cy="185"/>
                </a:xfrm>
              </p:grpSpPr>
              <p:sp>
                <p:nvSpPr>
                  <p:cNvPr id="64" name="AutoShape 1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752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848" y="2400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</p:grpSp>
          <p:sp>
            <p:nvSpPr>
              <p:cNvPr id="22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3  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736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6403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Analysis: Example #3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6043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Flip-flop input functions</a:t>
            </a:r>
            <a:r>
              <a:rPr lang="en-US" dirty="0" smtClean="0"/>
              <a:t>: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 smtClean="0">
                <a:solidFill>
                  <a:srgbClr val="0000CC"/>
                </a:solidFill>
              </a:rPr>
              <a:t>	JA = B		JB = KB = (A </a:t>
            </a:r>
            <a:r>
              <a:rPr lang="en-US" b="1" dirty="0" smtClean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 smtClean="0">
                <a:solidFill>
                  <a:srgbClr val="0000CC"/>
                </a:solidFill>
              </a:rPr>
              <a:t> x)' = </a:t>
            </a:r>
            <a:r>
              <a:rPr lang="en-US" b="1" i="1" dirty="0" err="1" smtClean="0">
                <a:solidFill>
                  <a:srgbClr val="0000CC"/>
                </a:solidFill>
              </a:rPr>
              <a:t>A∙x</a:t>
            </a:r>
            <a:r>
              <a:rPr lang="en-US" b="1" i="1" dirty="0" smtClean="0">
                <a:solidFill>
                  <a:srgbClr val="0000CC"/>
                </a:solidFill>
              </a:rPr>
              <a:t> + </a:t>
            </a:r>
            <a:r>
              <a:rPr lang="en-US" b="1" i="1" dirty="0" err="1" smtClean="0">
                <a:solidFill>
                  <a:srgbClr val="0000CC"/>
                </a:solidFill>
              </a:rPr>
              <a:t>A'∙x</a:t>
            </a:r>
            <a:r>
              <a:rPr lang="en-US" b="1" i="1" dirty="0" smtClean="0">
                <a:solidFill>
                  <a:srgbClr val="0000CC"/>
                </a:solidFill>
              </a:rPr>
              <a:t>'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 smtClean="0">
                <a:solidFill>
                  <a:srgbClr val="0000CC"/>
                </a:solidFill>
              </a:rPr>
              <a:t>	KA = B'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State table</a:t>
            </a:r>
            <a:r>
              <a:rPr lang="en-US" dirty="0" smtClean="0"/>
              <a:t>:</a:t>
            </a:r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676400" y="3202781"/>
            <a:ext cx="5940425" cy="2967038"/>
            <a:chOff x="1346" y="2014"/>
            <a:chExt cx="3742" cy="1869"/>
          </a:xfrm>
        </p:grpSpPr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7" name="Document" r:id="rId4" imgW="5913000" imgH="2998800" progId="Word.Document.8">
                    <p:embed/>
                  </p:oleObj>
                </mc:Choice>
                <mc:Fallback>
                  <p:oleObj name="Document" r:id="rId4" imgW="5913000" imgH="2998800" progId="Word.Document.8">
                    <p:embed/>
                    <p:pic>
                      <p:nvPicPr>
                        <p:cNvPr id="1536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6.2 </a:t>
            </a:r>
            <a:r>
              <a:rPr lang="en-GB" sz="3600" dirty="0">
                <a:solidFill>
                  <a:srgbClr val="0000FF"/>
                </a:solidFill>
              </a:rPr>
              <a:t>Analysis: Example #3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C00000"/>
                </a:solidFill>
              </a:rPr>
              <a:t>State diagram</a:t>
            </a:r>
            <a:r>
              <a:rPr lang="en-US" sz="2800" dirty="0" smtClean="0"/>
              <a:t>:</a:t>
            </a:r>
          </a:p>
        </p:txBody>
      </p: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4724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457200" y="1981200"/>
            <a:ext cx="5105400" cy="2551113"/>
            <a:chOff x="1346" y="2014"/>
            <a:chExt cx="3742" cy="1869"/>
          </a:xfrm>
        </p:grpSpPr>
        <p:graphicFrame>
          <p:nvGraphicFramePr>
            <p:cNvPr id="48" name="Object 41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1" name="Document" r:id="rId4" imgW="5913000" imgH="2998800" progId="Word.Document.8">
                    <p:embed/>
                  </p:oleObj>
                </mc:Choice>
                <mc:Fallback>
                  <p:oleObj name="Document" r:id="rId4" imgW="5913000" imgH="2998800" progId="Word.Document.8">
                    <p:embed/>
                    <p:pic>
                      <p:nvPicPr>
                        <p:cNvPr id="4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6" name="Picture 4" descr="MCj0434859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6.3 Flip-flop Excitation Tables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 smtClean="0"/>
              <a:t>Analysis</a:t>
            </a:r>
            <a:r>
              <a:rPr lang="en-US" sz="2800" dirty="0" smtClean="0"/>
              <a:t>: Starting from a circuit diagram, derive the state table or state diagram.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 smtClean="0"/>
              <a:t>Design</a:t>
            </a:r>
            <a:r>
              <a:rPr lang="en-US" sz="2800" dirty="0" smtClean="0"/>
              <a:t>: Starting from a set of specifications (in the form of state equations, state table, or state diagram), derive the logic circuit.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0000CC"/>
                </a:solidFill>
              </a:rPr>
              <a:t>Characteristic tables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are used in analysis.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 smtClean="0">
                <a:solidFill>
                  <a:srgbClr val="C00000"/>
                </a:solidFill>
              </a:rPr>
              <a:t>Excitation tables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are used in design.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6.3 Flip-flop Excitation Tables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C00000"/>
                </a:solidFill>
              </a:rPr>
              <a:t>Excitation tables</a:t>
            </a:r>
            <a:r>
              <a:rPr lang="en-US" dirty="0" smtClean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857693" y="2575560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6" name="Document" r:id="rId4" imgW="1863000" imgH="1528560" progId="Word.Document.8">
                    <p:embed/>
                  </p:oleObj>
                </mc:Choice>
                <mc:Fallback>
                  <p:oleObj name="Document" r:id="rId4" imgW="1863000" imgH="1528560" progId="Word.Document.8">
                    <p:embed/>
                    <p:pic>
                      <p:nvPicPr>
                        <p:cNvPr id="174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4986655" y="2575560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174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2010093" y="4556760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Document" r:id="rId8" imgW="1463040" imgH="1528920" progId="Word.Document.8">
                    <p:embed/>
                  </p:oleObj>
                </mc:Choice>
                <mc:Fallback>
                  <p:oleObj name="Document" r:id="rId8" imgW="1463040" imgH="1528920" progId="Word.Document.8">
                    <p:embed/>
                    <p:pic>
                      <p:nvPicPr>
                        <p:cNvPr id="1741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5288280" y="4556760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Document" r:id="rId10" imgW="1463040" imgH="1528560" progId="Word.Document.8">
                    <p:embed/>
                  </p:oleObj>
                </mc:Choice>
                <mc:Fallback>
                  <p:oleObj name="Document" r:id="rId10" imgW="1463040" imgH="1528560" progId="Word.Document.8">
                    <p:embed/>
                    <p:pic>
                      <p:nvPicPr>
                        <p:cNvPr id="1741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6.4 Sequential Circuits: Design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Start with circuit specifications – description of circuit </a:t>
            </a:r>
            <a:r>
              <a:rPr lang="en-US" sz="2200" dirty="0" err="1" smtClean="0"/>
              <a:t>behaviour</a:t>
            </a:r>
            <a:r>
              <a:rPr lang="en-US" sz="2200" dirty="0" smtClean="0"/>
              <a:t>, usually a state diagram or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Derive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Perform state reduction if necessary.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Perform state assignment.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Determine number of flip-flops and label them.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Choose the type of flip-flop to be used.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Derive circuit excitation and output tables from the state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Derive circuit output functions and flip-flop input functions.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</a:t>
            </a:r>
            <a:r>
              <a:rPr lang="en-GB" sz="3600" dirty="0" smtClean="0">
                <a:solidFill>
                  <a:srgbClr val="0000FF"/>
                </a:solidFill>
              </a:rPr>
              <a:t>Design: Example #1 (1/5)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Given the following state diagram, design the sequential circuit using </a:t>
            </a:r>
            <a:r>
              <a:rPr lang="en-US" i="1" dirty="0" smtClean="0"/>
              <a:t>JK</a:t>
            </a:r>
            <a:r>
              <a:rPr lang="en-US" dirty="0" smtClean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14400" y="2438400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4343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</a:t>
            </a:r>
            <a:r>
              <a:rPr lang="en-GB" sz="3600" dirty="0" smtClean="0">
                <a:solidFill>
                  <a:srgbClr val="0000FF"/>
                </a:solidFill>
              </a:rPr>
              <a:t>(2/5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Circuit state/excitation table, using </a:t>
            </a:r>
            <a:r>
              <a:rPr lang="en-US" i="1" dirty="0" smtClean="0"/>
              <a:t>JK</a:t>
            </a:r>
            <a:r>
              <a:rPr lang="en-US" dirty="0" smtClean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838200" y="1600200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5257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6" name="Document" r:id="rId4" imgW="2515320" imgH="1909800" progId="Word.Document.8">
                    <p:embed/>
                  </p:oleObj>
                </mc:Choice>
                <mc:Fallback>
                  <p:oleObj name="Document" r:id="rId4" imgW="2515320" imgH="1909800" progId="Word.Document.8">
                    <p:embed/>
                    <p:pic>
                      <p:nvPicPr>
                        <p:cNvPr id="1843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3733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457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7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1843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3578225" y="3657600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8" name="Document" r:id="rId8" imgW="4864680" imgH="2600280" progId="Word.Document.8">
                    <p:embed/>
                  </p:oleObj>
                </mc:Choice>
                <mc:Fallback>
                  <p:oleObj name="Document" r:id="rId8" imgW="4864680" imgH="2600280" progId="Word.Document.8">
                    <p:embed/>
                    <p:pic>
                      <p:nvPicPr>
                        <p:cNvPr id="1843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</a:t>
            </a:r>
            <a:r>
              <a:rPr lang="en-GB" sz="3600" dirty="0" smtClean="0">
                <a:solidFill>
                  <a:srgbClr val="0000FF"/>
                </a:solidFill>
              </a:rPr>
              <a:t>(3/5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2133600" y="5105400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590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</a:t>
            </a:r>
            <a:r>
              <a:rPr lang="en-GB" sz="3600" dirty="0" smtClean="0">
                <a:solidFill>
                  <a:srgbClr val="0000FF"/>
                </a:solidFill>
              </a:rPr>
              <a:t>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Two types of sequential circuits: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Synchronous</a:t>
            </a:r>
            <a:r>
              <a:rPr lang="en-US" dirty="0" smtClean="0"/>
              <a:t>: outputs change only at specific time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Asynchronous</a:t>
            </a:r>
            <a:r>
              <a:rPr lang="en-US" dirty="0" smtClean="0"/>
              <a:t>: outputs change at any time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Multivibrator</a:t>
            </a:r>
            <a:r>
              <a:rPr lang="en-US" dirty="0" smtClean="0"/>
              <a:t>: a class of sequential circuits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Bistable</a:t>
            </a:r>
            <a:r>
              <a:rPr lang="en-US" dirty="0" smtClean="0"/>
              <a:t> (2 stable states)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Monostable</a:t>
            </a:r>
            <a:r>
              <a:rPr lang="en-US" dirty="0" smtClean="0"/>
              <a:t> or one-shot (1 stable state)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Astable</a:t>
            </a:r>
            <a:r>
              <a:rPr lang="en-US" dirty="0" smtClean="0"/>
              <a:t> (no stable state)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Bistable</a:t>
            </a:r>
            <a:r>
              <a:rPr lang="en-US" dirty="0" smtClean="0"/>
              <a:t> logic devices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Latches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flip-flops</a:t>
            </a:r>
            <a:r>
              <a:rPr lang="en-US" dirty="0" smtClean="0"/>
              <a:t>.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They differ in the methods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</a:t>
            </a:r>
            <a:r>
              <a:rPr lang="en-GB" sz="3600" dirty="0" smtClean="0">
                <a:solidFill>
                  <a:srgbClr val="0000FF"/>
                </a:solidFill>
              </a:rPr>
              <a:t>(4/5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</a:t>
            </a:r>
            <a:r>
              <a:rPr lang="en-US" dirty="0" smtClean="0">
                <a:solidFill>
                  <a:srgbClr val="C00000"/>
                </a:solidFill>
              </a:rPr>
              <a:t>state table</a:t>
            </a:r>
            <a:r>
              <a:rPr lang="en-US" dirty="0" smtClean="0"/>
              <a:t>, get </a:t>
            </a:r>
            <a:r>
              <a:rPr lang="en-US" dirty="0" smtClean="0">
                <a:solidFill>
                  <a:srgbClr val="C00000"/>
                </a:solidFill>
              </a:rPr>
              <a:t>flip-flop input functions</a:t>
            </a:r>
            <a:r>
              <a:rPr lang="en-US" dirty="0" smtClean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838200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3" name="Document" r:id="rId4" imgW="4864680" imgH="2600280" progId="Word.Document.8">
                    <p:embed/>
                  </p:oleObj>
                </mc:Choice>
                <mc:Fallback>
                  <p:oleObj name="Document" r:id="rId4" imgW="4864680" imgH="2600280" progId="Word.Document.8">
                    <p:embed/>
                    <p:pic>
                      <p:nvPicPr>
                        <p:cNvPr id="19458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6705600" y="1905000"/>
            <a:ext cx="2286000" cy="1784350"/>
            <a:chOff x="4224" y="1152"/>
            <a:chExt cx="1440" cy="1124"/>
          </a:xfrm>
        </p:grpSpPr>
        <p:grpSp>
          <p:nvGrpSpPr>
            <p:cNvPr id="45" name="Group 81"/>
            <p:cNvGrpSpPr>
              <a:grpSpLocks/>
            </p:cNvGrpSpPr>
            <p:nvPr/>
          </p:nvGrpSpPr>
          <p:grpSpPr bwMode="auto">
            <a:xfrm>
              <a:off x="4224" y="1152"/>
              <a:ext cx="1379" cy="941"/>
              <a:chOff x="1357" y="2880"/>
              <a:chExt cx="1379" cy="941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1771" y="3216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3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57" y="3405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3" name="AutoShape 86"/>
              <p:cNvSpPr>
                <a:spLocks/>
              </p:cNvSpPr>
              <p:nvPr/>
            </p:nvSpPr>
            <p:spPr bwMode="auto">
              <a:xfrm>
                <a:off x="1584" y="3360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7"/>
              <p:cNvSpPr>
                <a:spLocks/>
              </p:cNvSpPr>
              <p:nvPr/>
            </p:nvSpPr>
            <p:spPr bwMode="auto">
              <a:xfrm rot="5400000" flipV="1">
                <a:off x="2472" y="280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2352" y="2880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6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57" name="Text Box 90"/>
              <p:cNvSpPr txBox="1">
                <a:spLocks noChangeArrowheads="1"/>
              </p:cNvSpPr>
              <p:nvPr/>
            </p:nvSpPr>
            <p:spPr bwMode="auto">
              <a:xfrm>
                <a:off x="1776" y="307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58" name="AutoShape 91"/>
              <p:cNvSpPr>
                <a:spLocks/>
              </p:cNvSpPr>
              <p:nvPr/>
            </p:nvSpPr>
            <p:spPr bwMode="auto">
              <a:xfrm rot="-5400000">
                <a:off x="2232" y="34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2112" y="3648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1523" y="2993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94"/>
              <p:cNvSpPr txBox="1">
                <a:spLocks noChangeArrowheads="1"/>
              </p:cNvSpPr>
              <p:nvPr/>
            </p:nvSpPr>
            <p:spPr bwMode="auto">
              <a:xfrm>
                <a:off x="1431" y="3030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2" name="Text Box 95"/>
              <p:cNvSpPr txBox="1">
                <a:spLocks noChangeArrowheads="1"/>
              </p:cNvSpPr>
              <p:nvPr/>
            </p:nvSpPr>
            <p:spPr bwMode="auto">
              <a:xfrm>
                <a:off x="1549" y="2929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3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7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9" name="Text Box 102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JA = B∙x'</a:t>
              </a:r>
            </a:p>
          </p:txBody>
        </p:sp>
        <p:sp>
          <p:nvSpPr>
            <p:cNvPr id="47" name="AutoShape 104"/>
            <p:cNvSpPr>
              <a:spLocks noChangeArrowheads="1"/>
            </p:cNvSpPr>
            <p:nvPr/>
          </p:nvSpPr>
          <p:spPr bwMode="auto">
            <a:xfrm>
              <a:off x="5424" y="1510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5"/>
            <p:cNvSpPr>
              <a:spLocks noChangeArrowheads="1"/>
            </p:cNvSpPr>
            <p:nvPr/>
          </p:nvSpPr>
          <p:spPr bwMode="auto">
            <a:xfrm>
              <a:off x="4272" y="115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06"/>
          <p:cNvGrpSpPr>
            <a:grpSpLocks/>
          </p:cNvGrpSpPr>
          <p:nvPr/>
        </p:nvGrpSpPr>
        <p:grpSpPr bwMode="auto">
          <a:xfrm>
            <a:off x="1828800" y="4419600"/>
            <a:ext cx="2286000" cy="1784350"/>
            <a:chOff x="4224" y="2496"/>
            <a:chExt cx="1440" cy="1124"/>
          </a:xfrm>
        </p:grpSpPr>
        <p:sp>
          <p:nvSpPr>
            <p:cNvPr id="71" name="Text Box 107"/>
            <p:cNvSpPr txBox="1">
              <a:spLocks noChangeArrowheads="1"/>
            </p:cNvSpPr>
            <p:nvPr/>
          </p:nvSpPr>
          <p:spPr bwMode="auto">
            <a:xfrm>
              <a:off x="4608" y="340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JB = x</a:t>
              </a:r>
            </a:p>
          </p:txBody>
        </p:sp>
        <p:sp>
          <p:nvSpPr>
            <p:cNvPr id="72" name="AutoShape 108"/>
            <p:cNvSpPr>
              <a:spLocks noChangeArrowheads="1"/>
            </p:cNvSpPr>
            <p:nvPr/>
          </p:nvSpPr>
          <p:spPr bwMode="auto">
            <a:xfrm>
              <a:off x="4918" y="2854"/>
              <a:ext cx="43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224" y="2496"/>
              <a:ext cx="1379" cy="941"/>
              <a:chOff x="4224" y="2496"/>
              <a:chExt cx="1379" cy="941"/>
            </a:xfrm>
          </p:grpSpPr>
          <p:sp>
            <p:nvSpPr>
              <p:cNvPr id="75" name="Rectangle 110"/>
              <p:cNvSpPr>
                <a:spLocks noChangeArrowheads="1"/>
              </p:cNvSpPr>
              <p:nvPr/>
            </p:nvSpPr>
            <p:spPr bwMode="auto">
              <a:xfrm>
                <a:off x="4638" y="2832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/>
            </p:nvSpPr>
            <p:spPr bwMode="auto">
              <a:xfrm>
                <a:off x="4643" y="302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/>
            </p:nvSpPr>
            <p:spPr bwMode="auto">
              <a:xfrm>
                <a:off x="488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 Box 113"/>
              <p:cNvSpPr txBox="1">
                <a:spLocks noChangeArrowheads="1"/>
              </p:cNvSpPr>
              <p:nvPr/>
            </p:nvSpPr>
            <p:spPr bwMode="auto">
              <a:xfrm>
                <a:off x="4224" y="3021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9" name="AutoShape 114"/>
              <p:cNvSpPr>
                <a:spLocks/>
              </p:cNvSpPr>
              <p:nvPr/>
            </p:nvSpPr>
            <p:spPr bwMode="auto">
              <a:xfrm>
                <a:off x="4451" y="297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115"/>
              <p:cNvSpPr>
                <a:spLocks/>
              </p:cNvSpPr>
              <p:nvPr/>
            </p:nvSpPr>
            <p:spPr bwMode="auto">
              <a:xfrm rot="5400000" flipV="1">
                <a:off x="5339" y="24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116"/>
              <p:cNvSpPr txBox="1">
                <a:spLocks noChangeArrowheads="1"/>
              </p:cNvSpPr>
              <p:nvPr/>
            </p:nvSpPr>
            <p:spPr bwMode="auto">
              <a:xfrm>
                <a:off x="5219" y="2496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2" name="Text Box 117"/>
              <p:cNvSpPr txBox="1">
                <a:spLocks noChangeArrowheads="1"/>
              </p:cNvSpPr>
              <p:nvPr/>
            </p:nvSpPr>
            <p:spPr bwMode="auto">
              <a:xfrm>
                <a:off x="4451" y="2832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83" name="Text Box 118"/>
              <p:cNvSpPr txBox="1">
                <a:spLocks noChangeArrowheads="1"/>
              </p:cNvSpPr>
              <p:nvPr/>
            </p:nvSpPr>
            <p:spPr bwMode="auto">
              <a:xfrm>
                <a:off x="4643" y="26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84" name="AutoShape 119"/>
              <p:cNvSpPr>
                <a:spLocks/>
              </p:cNvSpPr>
              <p:nvPr/>
            </p:nvSpPr>
            <p:spPr bwMode="auto">
              <a:xfrm rot="-5400000">
                <a:off x="5099" y="304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120"/>
              <p:cNvSpPr txBox="1">
                <a:spLocks noChangeArrowheads="1"/>
              </p:cNvSpPr>
              <p:nvPr/>
            </p:nvSpPr>
            <p:spPr bwMode="auto">
              <a:xfrm>
                <a:off x="4979" y="326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6" name="Line 121"/>
              <p:cNvSpPr>
                <a:spLocks noChangeShapeType="1"/>
              </p:cNvSpPr>
              <p:nvPr/>
            </p:nvSpPr>
            <p:spPr bwMode="auto">
              <a:xfrm flipH="1" flipV="1">
                <a:off x="4390" y="2609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4298" y="264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8" name="Text Box 123"/>
              <p:cNvSpPr txBox="1">
                <a:spLocks noChangeArrowheads="1"/>
              </p:cNvSpPr>
              <p:nvPr/>
            </p:nvSpPr>
            <p:spPr bwMode="auto">
              <a:xfrm>
                <a:off x="4416" y="2545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Line 125"/>
              <p:cNvSpPr>
                <a:spLocks noChangeShapeType="1"/>
              </p:cNvSpPr>
              <p:nvPr/>
            </p:nvSpPr>
            <p:spPr bwMode="auto">
              <a:xfrm>
                <a:off x="512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536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493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517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541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5411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494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74" name="AutoShape 132"/>
            <p:cNvSpPr>
              <a:spLocks noChangeArrowheads="1"/>
            </p:cNvSpPr>
            <p:nvPr/>
          </p:nvSpPr>
          <p:spPr bwMode="auto">
            <a:xfrm>
              <a:off x="4272" y="249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33"/>
          <p:cNvGrpSpPr>
            <a:grpSpLocks/>
          </p:cNvGrpSpPr>
          <p:nvPr/>
        </p:nvGrpSpPr>
        <p:grpSpPr bwMode="auto">
          <a:xfrm>
            <a:off x="6705600" y="3810000"/>
            <a:ext cx="2286000" cy="1784350"/>
            <a:chOff x="816" y="2832"/>
            <a:chExt cx="1440" cy="1124"/>
          </a:xfrm>
        </p:grpSpPr>
        <p:sp>
          <p:nvSpPr>
            <p:cNvPr id="98" name="Text Box 134"/>
            <p:cNvSpPr txBox="1">
              <a:spLocks noChangeArrowheads="1"/>
            </p:cNvSpPr>
            <p:nvPr/>
          </p:nvSpPr>
          <p:spPr bwMode="auto">
            <a:xfrm>
              <a:off x="1152" y="37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KA = B∙x</a:t>
              </a: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1230" y="3168"/>
              <a:ext cx="965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235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47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138"/>
            <p:cNvSpPr txBox="1">
              <a:spLocks noChangeArrowheads="1"/>
            </p:cNvSpPr>
            <p:nvPr/>
          </p:nvSpPr>
          <p:spPr bwMode="auto">
            <a:xfrm>
              <a:off x="816" y="3357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3" name="AutoShape 139"/>
            <p:cNvSpPr>
              <a:spLocks/>
            </p:cNvSpPr>
            <p:nvPr/>
          </p:nvSpPr>
          <p:spPr bwMode="auto">
            <a:xfrm>
              <a:off x="1043" y="331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40"/>
            <p:cNvSpPr>
              <a:spLocks/>
            </p:cNvSpPr>
            <p:nvPr/>
          </p:nvSpPr>
          <p:spPr bwMode="auto">
            <a:xfrm rot="5400000" flipV="1">
              <a:off x="1931" y="27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1811" y="2832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043" y="3168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0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   1</a:t>
              </a:r>
            </a:p>
          </p:txBody>
        </p:sp>
        <p:sp>
          <p:nvSpPr>
            <p:cNvPr id="107" name="Text Box 143"/>
            <p:cNvSpPr txBox="1">
              <a:spLocks noChangeArrowheads="1"/>
            </p:cNvSpPr>
            <p:nvPr/>
          </p:nvSpPr>
          <p:spPr bwMode="auto">
            <a:xfrm>
              <a:off x="1235" y="30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00    01   11    10</a:t>
              </a:r>
            </a:p>
          </p:txBody>
        </p:sp>
        <p:sp>
          <p:nvSpPr>
            <p:cNvPr id="108" name="AutoShape 144"/>
            <p:cNvSpPr>
              <a:spLocks/>
            </p:cNvSpPr>
            <p:nvPr/>
          </p:nvSpPr>
          <p:spPr bwMode="auto">
            <a:xfrm rot="-5400000">
              <a:off x="1691" y="338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145"/>
            <p:cNvSpPr txBox="1">
              <a:spLocks noChangeArrowheads="1"/>
            </p:cNvSpPr>
            <p:nvPr/>
          </p:nvSpPr>
          <p:spPr bwMode="auto">
            <a:xfrm>
              <a:off x="1571" y="3600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 flipH="1" flipV="1">
              <a:off x="982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890" y="29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2" name="Text Box 148"/>
            <p:cNvSpPr txBox="1">
              <a:spLocks noChangeArrowheads="1"/>
            </p:cNvSpPr>
            <p:nvPr/>
          </p:nvSpPr>
          <p:spPr bwMode="auto">
            <a:xfrm>
              <a:off x="1008" y="28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3" name="Text Box 149"/>
            <p:cNvSpPr txBox="1">
              <a:spLocks noChangeArrowheads="1"/>
            </p:cNvSpPr>
            <p:nvPr/>
          </p:nvSpPr>
          <p:spPr bwMode="auto">
            <a:xfrm>
              <a:off x="177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71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95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52"/>
            <p:cNvSpPr txBox="1">
              <a:spLocks noChangeArrowheads="1"/>
            </p:cNvSpPr>
            <p:nvPr/>
          </p:nvSpPr>
          <p:spPr bwMode="auto">
            <a:xfrm>
              <a:off x="1763" y="33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1</a:t>
              </a:r>
            </a:p>
          </p:txBody>
        </p:sp>
        <p:sp>
          <p:nvSpPr>
            <p:cNvPr id="117" name="Text Box 153"/>
            <p:cNvSpPr txBox="1">
              <a:spLocks noChangeArrowheads="1"/>
            </p:cNvSpPr>
            <p:nvPr/>
          </p:nvSpPr>
          <p:spPr bwMode="auto">
            <a:xfrm>
              <a:off x="129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8" name="Text Box 154"/>
            <p:cNvSpPr txBox="1">
              <a:spLocks noChangeArrowheads="1"/>
            </p:cNvSpPr>
            <p:nvPr/>
          </p:nvSpPr>
          <p:spPr bwMode="auto">
            <a:xfrm>
              <a:off x="2003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153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20" name="AutoShape 156"/>
            <p:cNvSpPr>
              <a:spLocks noChangeArrowheads="1"/>
            </p:cNvSpPr>
            <p:nvPr/>
          </p:nvSpPr>
          <p:spPr bwMode="auto">
            <a:xfrm>
              <a:off x="1745" y="3194"/>
              <a:ext cx="19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57"/>
            <p:cNvSpPr>
              <a:spLocks noChangeArrowheads="1"/>
            </p:cNvSpPr>
            <p:nvPr/>
          </p:nvSpPr>
          <p:spPr bwMode="auto">
            <a:xfrm>
              <a:off x="864" y="283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58"/>
          <p:cNvGrpSpPr>
            <a:grpSpLocks/>
          </p:cNvGrpSpPr>
          <p:nvPr/>
        </p:nvGrpSpPr>
        <p:grpSpPr bwMode="auto">
          <a:xfrm>
            <a:off x="4191000" y="4419600"/>
            <a:ext cx="2286000" cy="1784350"/>
            <a:chOff x="2640" y="2736"/>
            <a:chExt cx="1440" cy="1124"/>
          </a:xfrm>
        </p:grpSpPr>
        <p:sp>
          <p:nvSpPr>
            <p:cNvPr id="123" name="AutoShape 159"/>
            <p:cNvSpPr>
              <a:spLocks/>
            </p:cNvSpPr>
            <p:nvPr/>
          </p:nvSpPr>
          <p:spPr bwMode="auto">
            <a:xfrm flipH="1">
              <a:off x="3121" y="3105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60"/>
            <p:cNvSpPr>
              <a:spLocks/>
            </p:cNvSpPr>
            <p:nvPr/>
          </p:nvSpPr>
          <p:spPr bwMode="auto">
            <a:xfrm>
              <a:off x="3840" y="3094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161"/>
            <p:cNvSpPr>
              <a:spLocks noChangeArrowheads="1"/>
            </p:cNvSpPr>
            <p:nvPr/>
          </p:nvSpPr>
          <p:spPr bwMode="auto">
            <a:xfrm>
              <a:off x="3321" y="3290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62"/>
            <p:cNvSpPr txBox="1">
              <a:spLocks noChangeArrowheads="1"/>
            </p:cNvSpPr>
            <p:nvPr/>
          </p:nvSpPr>
          <p:spPr bwMode="auto">
            <a:xfrm>
              <a:off x="2976" y="364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KB </a:t>
              </a:r>
              <a:r>
                <a:rPr lang="en-GB" sz="1600" b="1">
                  <a:solidFill>
                    <a:srgbClr val="9900CC"/>
                  </a:solidFill>
                </a:rPr>
                <a:t>= (</a:t>
              </a:r>
              <a:r>
                <a:rPr lang="en-GB" sz="1600" b="1" i="1">
                  <a:solidFill>
                    <a:srgbClr val="9900CC"/>
                  </a:solidFill>
                </a:rPr>
                <a:t>A </a:t>
              </a:r>
              <a:r>
                <a:rPr lang="en-GB" sz="1600" b="1">
                  <a:solidFill>
                    <a:srgbClr val="9900CC"/>
                  </a:solidFill>
                  <a:sym typeface="Symbol" pitchFamily="18" charset="2"/>
                </a:rPr>
                <a:t> </a:t>
              </a:r>
              <a:r>
                <a:rPr lang="en-GB" sz="1600" b="1" i="1">
                  <a:solidFill>
                    <a:srgbClr val="9900CC"/>
                  </a:solidFill>
                </a:rPr>
                <a:t>x</a:t>
              </a:r>
              <a:r>
                <a:rPr lang="en-GB" sz="1600" b="1">
                  <a:solidFill>
                    <a:srgbClr val="9900CC"/>
                  </a:solidFill>
                </a:rPr>
                <a:t>)</a:t>
              </a:r>
              <a:r>
                <a:rPr lang="en-GB" sz="1600" b="1" i="1">
                  <a:solidFill>
                    <a:srgbClr val="9900CC"/>
                  </a:solidFill>
                </a:rPr>
                <a:t>'</a:t>
              </a:r>
            </a:p>
          </p:txBody>
        </p:sp>
        <p:sp>
          <p:nvSpPr>
            <p:cNvPr id="127" name="AutoShape 163"/>
            <p:cNvSpPr>
              <a:spLocks noChangeArrowheads="1"/>
            </p:cNvSpPr>
            <p:nvPr/>
          </p:nvSpPr>
          <p:spPr bwMode="auto">
            <a:xfrm>
              <a:off x="2688" y="273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64"/>
            <p:cNvGrpSpPr>
              <a:grpSpLocks/>
            </p:cNvGrpSpPr>
            <p:nvPr/>
          </p:nvGrpSpPr>
          <p:grpSpPr bwMode="auto">
            <a:xfrm>
              <a:off x="2640" y="2736"/>
              <a:ext cx="1379" cy="941"/>
              <a:chOff x="2605" y="3024"/>
              <a:chExt cx="1379" cy="941"/>
            </a:xfrm>
          </p:grpSpPr>
          <p:sp>
            <p:nvSpPr>
              <p:cNvPr id="129" name="Rectangle 165"/>
              <p:cNvSpPr>
                <a:spLocks noChangeArrowheads="1"/>
              </p:cNvSpPr>
              <p:nvPr/>
            </p:nvSpPr>
            <p:spPr bwMode="auto">
              <a:xfrm>
                <a:off x="3019" y="336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6"/>
              <p:cNvSpPr>
                <a:spLocks noChangeShapeType="1"/>
              </p:cNvSpPr>
              <p:nvPr/>
            </p:nvSpPr>
            <p:spPr bwMode="auto">
              <a:xfrm>
                <a:off x="3024" y="355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6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168"/>
              <p:cNvSpPr txBox="1">
                <a:spLocks noChangeArrowheads="1"/>
              </p:cNvSpPr>
              <p:nvPr/>
            </p:nvSpPr>
            <p:spPr bwMode="auto">
              <a:xfrm>
                <a:off x="2605" y="354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3" name="AutoShape 169"/>
              <p:cNvSpPr>
                <a:spLocks/>
              </p:cNvSpPr>
              <p:nvPr/>
            </p:nvSpPr>
            <p:spPr bwMode="auto">
              <a:xfrm>
                <a:off x="2832" y="350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AutoShape 170"/>
              <p:cNvSpPr>
                <a:spLocks/>
              </p:cNvSpPr>
              <p:nvPr/>
            </p:nvSpPr>
            <p:spPr bwMode="auto">
              <a:xfrm rot="5400000" flipV="1">
                <a:off x="3720" y="295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171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   1</a:t>
                </a:r>
              </a:p>
            </p:txBody>
          </p:sp>
          <p:sp>
            <p:nvSpPr>
              <p:cNvPr id="137" name="Text Box 173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8" name="AutoShape 174"/>
              <p:cNvSpPr>
                <a:spLocks/>
              </p:cNvSpPr>
              <p:nvPr/>
            </p:nvSpPr>
            <p:spPr bwMode="auto">
              <a:xfrm rot="-5400000">
                <a:off x="3480" y="35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75"/>
              <p:cNvSpPr txBox="1">
                <a:spLocks noChangeArrowheads="1"/>
              </p:cNvSpPr>
              <p:nvPr/>
            </p:nvSpPr>
            <p:spPr bwMode="auto">
              <a:xfrm>
                <a:off x="3360" y="379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0" name="Line 176"/>
              <p:cNvSpPr>
                <a:spLocks noChangeShapeType="1"/>
              </p:cNvSpPr>
              <p:nvPr/>
            </p:nvSpPr>
            <p:spPr bwMode="auto">
              <a:xfrm flipH="1" flipV="1">
                <a:off x="2771" y="313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177"/>
              <p:cNvSpPr txBox="1">
                <a:spLocks noChangeArrowheads="1"/>
              </p:cNvSpPr>
              <p:nvPr/>
            </p:nvSpPr>
            <p:spPr bwMode="auto">
              <a:xfrm>
                <a:off x="2679" y="317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2" name="Text Box 178"/>
              <p:cNvSpPr txBox="1">
                <a:spLocks noChangeArrowheads="1"/>
              </p:cNvSpPr>
              <p:nvPr/>
            </p:nvSpPr>
            <p:spPr bwMode="auto">
              <a:xfrm>
                <a:off x="2797" y="307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3" name="Line 179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6" name="Text Box 182"/>
              <p:cNvSpPr txBox="1">
                <a:spLocks noChangeArrowheads="1"/>
              </p:cNvSpPr>
              <p:nvPr/>
            </p:nvSpPr>
            <p:spPr bwMode="auto">
              <a:xfrm>
                <a:off x="355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7" name="Text Box 183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8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9" name="Text Box 185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50" name="Text Box 186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</a:t>
            </a:r>
            <a:r>
              <a:rPr lang="en-GB" sz="3600" dirty="0" smtClean="0">
                <a:solidFill>
                  <a:srgbClr val="0000FF"/>
                </a:solidFill>
              </a:rPr>
              <a:t>(</a:t>
            </a:r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/5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Flip-flop input functions: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CC"/>
                </a:solidFill>
              </a:rPr>
              <a:t>	JA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i="1" dirty="0" err="1" smtClean="0">
                <a:solidFill>
                  <a:srgbClr val="0000CC"/>
                </a:solidFill>
              </a:rPr>
              <a:t>B∙x</a:t>
            </a:r>
            <a:r>
              <a:rPr lang="en-US" sz="1800" b="1" i="1" dirty="0" smtClean="0">
                <a:solidFill>
                  <a:srgbClr val="0000CC"/>
                </a:solidFill>
              </a:rPr>
              <a:t>'</a:t>
            </a:r>
            <a:r>
              <a:rPr lang="en-US" sz="1800" b="1" dirty="0" smtClean="0">
                <a:solidFill>
                  <a:srgbClr val="0000CC"/>
                </a:solidFill>
              </a:rPr>
              <a:t>		</a:t>
            </a:r>
            <a:r>
              <a:rPr lang="en-US" sz="1800" b="1" i="1" dirty="0" smtClean="0">
                <a:solidFill>
                  <a:srgbClr val="0000CC"/>
                </a:solidFill>
              </a:rPr>
              <a:t>JB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i="1" dirty="0" smtClean="0">
                <a:solidFill>
                  <a:srgbClr val="0000CC"/>
                </a:solidFill>
              </a:rPr>
              <a:t>x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1800" b="1" i="1" dirty="0" smtClean="0">
                <a:solidFill>
                  <a:srgbClr val="0000CC"/>
                </a:solidFill>
              </a:rPr>
              <a:t>	KA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i="1" dirty="0" err="1" smtClean="0">
                <a:solidFill>
                  <a:srgbClr val="0000CC"/>
                </a:solidFill>
              </a:rPr>
              <a:t>B∙x</a:t>
            </a:r>
            <a:r>
              <a:rPr lang="en-US" sz="1800" b="1" dirty="0" smtClean="0">
                <a:solidFill>
                  <a:srgbClr val="0000CC"/>
                </a:solidFill>
              </a:rPr>
              <a:t>		</a:t>
            </a:r>
            <a:r>
              <a:rPr lang="en-US" sz="1800" b="1" i="1" dirty="0" smtClean="0">
                <a:solidFill>
                  <a:srgbClr val="0000CC"/>
                </a:solidFill>
              </a:rPr>
              <a:t>KB</a:t>
            </a:r>
            <a:r>
              <a:rPr lang="en-US" sz="1800" b="1" dirty="0" smtClean="0">
                <a:solidFill>
                  <a:srgbClr val="0000CC"/>
                </a:solidFill>
              </a:rPr>
              <a:t> = (</a:t>
            </a:r>
            <a:r>
              <a:rPr lang="en-US" sz="1800" b="1" i="1" dirty="0" smtClean="0">
                <a:solidFill>
                  <a:srgbClr val="0000CC"/>
                </a:solidFill>
              </a:rPr>
              <a:t>A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i="1" dirty="0" smtClean="0">
                <a:solidFill>
                  <a:srgbClr val="0000CC"/>
                </a:solidFill>
              </a:rPr>
              <a:t>x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  <a:r>
              <a:rPr lang="en-US" sz="1800" b="1" i="1" dirty="0" smtClean="0">
                <a:solidFill>
                  <a:srgbClr val="0000CC"/>
                </a:solidFill>
              </a:rPr>
              <a:t>'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2895600" y="2819400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</a:t>
            </a:r>
            <a:r>
              <a:rPr lang="en-GB" sz="3600" dirty="0" smtClean="0">
                <a:solidFill>
                  <a:srgbClr val="0000FF"/>
                </a:solidFill>
              </a:rPr>
              <a:t>#2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113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i="1" dirty="0" smtClean="0"/>
              <a:t>D</a:t>
            </a:r>
            <a:r>
              <a:rPr lang="en-US" dirty="0" smtClean="0"/>
              <a:t> flip-flops, design the circuit based on the state table below. (</a:t>
            </a:r>
            <a:r>
              <a:rPr lang="en-US" dirty="0" smtClean="0">
                <a:solidFill>
                  <a:srgbClr val="006600"/>
                </a:solidFill>
              </a:rPr>
              <a:t>Exercise:</a:t>
            </a:r>
            <a:r>
              <a:rPr lang="en-US" dirty="0" smtClean="0"/>
              <a:t> Design it using </a:t>
            </a:r>
            <a:r>
              <a:rPr lang="en-US" i="1" dirty="0" smtClean="0"/>
              <a:t>JK</a:t>
            </a:r>
            <a:r>
              <a:rPr lang="en-US" dirty="0" smtClean="0"/>
              <a:t> flip-flops.)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2481021"/>
            <a:ext cx="4876800" cy="3279775"/>
            <a:chOff x="1534" y="1877"/>
            <a:chExt cx="2435" cy="1637"/>
          </a:xfrm>
        </p:grpSpPr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Document" r:id="rId4" imgW="3882960" imgH="2599560" progId="Word.Document.8">
                    <p:embed/>
                  </p:oleObj>
                </mc:Choice>
                <mc:Fallback>
                  <p:oleObj name="Document" r:id="rId4" imgW="3882960" imgH="2599560" progId="Word.Document.8">
                    <p:embed/>
                    <p:pic>
                      <p:nvPicPr>
                        <p:cNvPr id="204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Determine expressions for flip-flop inputs and the circuit output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</p:txBody>
      </p:sp>
      <p:grpSp>
        <p:nvGrpSpPr>
          <p:cNvPr id="109" name="Group 11"/>
          <p:cNvGrpSpPr>
            <a:grpSpLocks/>
          </p:cNvGrpSpPr>
          <p:nvPr/>
        </p:nvGrpSpPr>
        <p:grpSpPr bwMode="auto">
          <a:xfrm>
            <a:off x="609600" y="2300724"/>
            <a:ext cx="3865563" cy="2598738"/>
            <a:chOff x="1534" y="1877"/>
            <a:chExt cx="2435" cy="1637"/>
          </a:xfrm>
        </p:grpSpPr>
        <p:graphicFrame>
          <p:nvGraphicFramePr>
            <p:cNvPr id="110" name="Object 12"/>
            <p:cNvGraphicFramePr>
              <a:graphicFrameLocks noChangeAspect="1"/>
            </p:cNvGraphicFramePr>
            <p:nvPr/>
          </p:nvGraphicFramePr>
          <p:xfrm>
            <a:off x="1534" y="1877"/>
            <a:ext cx="2435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name="Document" r:id="rId4" imgW="3882960" imgH="2599560" progId="Word.Document.8">
                    <p:embed/>
                  </p:oleObj>
                </mc:Choice>
                <mc:Fallback>
                  <p:oleObj name="Document" r:id="rId4" imgW="3882960" imgH="2599560" progId="Word.Document.8">
                    <p:embed/>
                    <p:pic>
                      <p:nvPicPr>
                        <p:cNvPr id="2150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1877"/>
                          <a:ext cx="2435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3"/>
            <p:cNvSpPr>
              <a:spLocks noChangeShapeType="1"/>
            </p:cNvSpPr>
            <p:nvPr/>
          </p:nvSpPr>
          <p:spPr bwMode="auto">
            <a:xfrm flipV="1">
              <a:off x="1637" y="2352"/>
              <a:ext cx="22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4"/>
            <p:cNvSpPr>
              <a:spLocks noChangeShapeType="1"/>
            </p:cNvSpPr>
            <p:nvPr/>
          </p:nvSpPr>
          <p:spPr bwMode="auto">
            <a:xfrm>
              <a:off x="1634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2309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2789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3410" y="216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18"/>
          <p:cNvSpPr txBox="1">
            <a:spLocks noChangeArrowheads="1"/>
          </p:cNvSpPr>
          <p:nvPr/>
        </p:nvSpPr>
        <p:spPr bwMode="auto">
          <a:xfrm>
            <a:off x="914400" y="4967724"/>
            <a:ext cx="2971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i="1"/>
              <a:t>DA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m(2,4,5,6)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DB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m(1,3,5,6)</a:t>
            </a:r>
          </a:p>
          <a:p>
            <a:pPr eaLnBrk="0" hangingPunct="0">
              <a:spcBef>
                <a:spcPct val="20000"/>
              </a:spcBef>
            </a:pPr>
            <a:r>
              <a:rPr lang="en-GB" i="1"/>
              <a:t>y</a:t>
            </a:r>
            <a:r>
              <a:rPr lang="en-GB"/>
              <a:t>(</a:t>
            </a:r>
            <a:r>
              <a:rPr lang="en-GB" i="1"/>
              <a:t>A</a:t>
            </a:r>
            <a:r>
              <a:rPr lang="en-GB"/>
              <a:t>,</a:t>
            </a:r>
            <a:r>
              <a:rPr lang="en-GB" i="1"/>
              <a:t>B</a:t>
            </a:r>
            <a:r>
              <a:rPr lang="en-GB"/>
              <a:t>,</a:t>
            </a:r>
            <a:r>
              <a:rPr lang="en-GB" i="1"/>
              <a:t>x</a:t>
            </a:r>
            <a:r>
              <a:rPr lang="en-GB"/>
              <a:t>) = </a:t>
            </a:r>
            <a:r>
              <a:rPr lang="en-GB">
                <a:latin typeface="Symbol" pitchFamily="18" charset="2"/>
              </a:rPr>
              <a:t>S</a:t>
            </a:r>
            <a:r>
              <a:rPr lang="en-GB"/>
              <a:t> m(1,5)</a:t>
            </a:r>
          </a:p>
        </p:txBody>
      </p:sp>
      <p:grpSp>
        <p:nvGrpSpPr>
          <p:cNvPr id="117" name="Group 86"/>
          <p:cNvGrpSpPr>
            <a:grpSpLocks/>
          </p:cNvGrpSpPr>
          <p:nvPr/>
        </p:nvGrpSpPr>
        <p:grpSpPr bwMode="auto">
          <a:xfrm>
            <a:off x="4648200" y="2072124"/>
            <a:ext cx="2189163" cy="4237038"/>
            <a:chOff x="3264" y="1296"/>
            <a:chExt cx="1379" cy="2669"/>
          </a:xfrm>
        </p:grpSpPr>
        <p:grpSp>
          <p:nvGrpSpPr>
            <p:cNvPr id="118" name="Group 19"/>
            <p:cNvGrpSpPr>
              <a:grpSpLocks/>
            </p:cNvGrpSpPr>
            <p:nvPr/>
          </p:nvGrpSpPr>
          <p:grpSpPr bwMode="auto">
            <a:xfrm>
              <a:off x="3264" y="1296"/>
              <a:ext cx="1379" cy="941"/>
              <a:chOff x="3600" y="1344"/>
              <a:chExt cx="1379" cy="941"/>
            </a:xfrm>
          </p:grpSpPr>
          <p:sp>
            <p:nvSpPr>
              <p:cNvPr id="163" name="Rectangle 20"/>
              <p:cNvSpPr>
                <a:spLocks noChangeArrowheads="1"/>
              </p:cNvSpPr>
              <p:nvPr/>
            </p:nvSpPr>
            <p:spPr bwMode="auto">
              <a:xfrm>
                <a:off x="4014" y="168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21"/>
              <p:cNvSpPr>
                <a:spLocks noChangeShapeType="1"/>
              </p:cNvSpPr>
              <p:nvPr/>
            </p:nvSpPr>
            <p:spPr bwMode="auto">
              <a:xfrm>
                <a:off x="4019" y="187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22"/>
              <p:cNvSpPr>
                <a:spLocks noChangeShapeType="1"/>
              </p:cNvSpPr>
              <p:nvPr/>
            </p:nvSpPr>
            <p:spPr bwMode="auto">
              <a:xfrm>
                <a:off x="425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Text Box 23"/>
              <p:cNvSpPr txBox="1">
                <a:spLocks noChangeArrowheads="1"/>
              </p:cNvSpPr>
              <p:nvPr/>
            </p:nvSpPr>
            <p:spPr bwMode="auto">
              <a:xfrm>
                <a:off x="3600" y="186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67" name="AutoShape 24"/>
              <p:cNvSpPr>
                <a:spLocks/>
              </p:cNvSpPr>
              <p:nvPr/>
            </p:nvSpPr>
            <p:spPr bwMode="auto">
              <a:xfrm>
                <a:off x="3827" y="182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AutoShape 25"/>
              <p:cNvSpPr>
                <a:spLocks/>
              </p:cNvSpPr>
              <p:nvPr/>
            </p:nvSpPr>
            <p:spPr bwMode="auto">
              <a:xfrm rot="5400000" flipV="1">
                <a:off x="4715" y="127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Text Box 26"/>
              <p:cNvSpPr txBox="1">
                <a:spLocks noChangeArrowheads="1"/>
              </p:cNvSpPr>
              <p:nvPr/>
            </p:nvSpPr>
            <p:spPr bwMode="auto">
              <a:xfrm>
                <a:off x="4595" y="134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0" name="Text Box 27"/>
              <p:cNvSpPr txBox="1">
                <a:spLocks noChangeArrowheads="1"/>
              </p:cNvSpPr>
              <p:nvPr/>
            </p:nvSpPr>
            <p:spPr bwMode="auto">
              <a:xfrm>
                <a:off x="3827" y="168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71" name="Text Box 28"/>
              <p:cNvSpPr txBox="1">
                <a:spLocks noChangeArrowheads="1"/>
              </p:cNvSpPr>
              <p:nvPr/>
            </p:nvSpPr>
            <p:spPr bwMode="auto">
              <a:xfrm>
                <a:off x="4019" y="153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72" name="AutoShape 29"/>
              <p:cNvSpPr>
                <a:spLocks/>
              </p:cNvSpPr>
              <p:nvPr/>
            </p:nvSpPr>
            <p:spPr bwMode="auto">
              <a:xfrm rot="-5400000">
                <a:off x="4475" y="189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30"/>
              <p:cNvSpPr txBox="1">
                <a:spLocks noChangeArrowheads="1"/>
              </p:cNvSpPr>
              <p:nvPr/>
            </p:nvSpPr>
            <p:spPr bwMode="auto">
              <a:xfrm>
                <a:off x="4355" y="211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4" name="Line 31"/>
              <p:cNvSpPr>
                <a:spLocks noChangeShapeType="1"/>
              </p:cNvSpPr>
              <p:nvPr/>
            </p:nvSpPr>
            <p:spPr bwMode="auto">
              <a:xfrm flipH="1" flipV="1">
                <a:off x="3766" y="145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Text Box 32"/>
              <p:cNvSpPr txBox="1">
                <a:spLocks noChangeArrowheads="1"/>
              </p:cNvSpPr>
              <p:nvPr/>
            </p:nvSpPr>
            <p:spPr bwMode="auto">
              <a:xfrm>
                <a:off x="3674" y="149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6" name="Text Box 33"/>
              <p:cNvSpPr txBox="1">
                <a:spLocks noChangeArrowheads="1"/>
              </p:cNvSpPr>
              <p:nvPr/>
            </p:nvSpPr>
            <p:spPr bwMode="auto">
              <a:xfrm>
                <a:off x="3792" y="139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77" name="Text Box 34"/>
              <p:cNvSpPr txBox="1">
                <a:spLocks noChangeArrowheads="1"/>
              </p:cNvSpPr>
              <p:nvPr/>
            </p:nvSpPr>
            <p:spPr bwMode="auto">
              <a:xfrm>
                <a:off x="406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78" name="Line 35"/>
              <p:cNvSpPr>
                <a:spLocks noChangeShapeType="1"/>
              </p:cNvSpPr>
              <p:nvPr/>
            </p:nvSpPr>
            <p:spPr bwMode="auto">
              <a:xfrm>
                <a:off x="449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36"/>
              <p:cNvSpPr>
                <a:spLocks noChangeShapeType="1"/>
              </p:cNvSpPr>
              <p:nvPr/>
            </p:nvSpPr>
            <p:spPr bwMode="auto">
              <a:xfrm>
                <a:off x="4739" y="168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7"/>
              <p:cNvSpPr txBox="1">
                <a:spLocks noChangeArrowheads="1"/>
              </p:cNvSpPr>
              <p:nvPr/>
            </p:nvSpPr>
            <p:spPr bwMode="auto">
              <a:xfrm>
                <a:off x="430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1" name="Text Box 38"/>
              <p:cNvSpPr txBox="1">
                <a:spLocks noChangeArrowheads="1"/>
              </p:cNvSpPr>
              <p:nvPr/>
            </p:nvSpPr>
            <p:spPr bwMode="auto">
              <a:xfrm>
                <a:off x="4787" y="187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2" name="Text Box 39"/>
              <p:cNvSpPr txBox="1">
                <a:spLocks noChangeArrowheads="1"/>
              </p:cNvSpPr>
              <p:nvPr/>
            </p:nvSpPr>
            <p:spPr bwMode="auto">
              <a:xfrm>
                <a:off x="4787" y="168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83" name="AutoShape 40"/>
              <p:cNvSpPr>
                <a:spLocks noChangeArrowheads="1"/>
              </p:cNvSpPr>
              <p:nvPr/>
            </p:nvSpPr>
            <p:spPr bwMode="auto">
              <a:xfrm>
                <a:off x="4800" y="1702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41"/>
              <p:cNvSpPr>
                <a:spLocks noChangeArrowheads="1"/>
              </p:cNvSpPr>
              <p:nvPr/>
            </p:nvSpPr>
            <p:spPr bwMode="auto">
              <a:xfrm rot="5400000">
                <a:off x="4198" y="176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42"/>
            <p:cNvGrpSpPr>
              <a:grpSpLocks/>
            </p:cNvGrpSpPr>
            <p:nvPr/>
          </p:nvGrpSpPr>
          <p:grpSpPr bwMode="auto">
            <a:xfrm>
              <a:off x="3264" y="2160"/>
              <a:ext cx="1379" cy="941"/>
              <a:chOff x="3264" y="2208"/>
              <a:chExt cx="1379" cy="941"/>
            </a:xfrm>
          </p:grpSpPr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>
                <a:off x="3678" y="2544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4"/>
              <p:cNvSpPr>
                <a:spLocks noChangeShapeType="1"/>
              </p:cNvSpPr>
              <p:nvPr/>
            </p:nvSpPr>
            <p:spPr bwMode="auto">
              <a:xfrm>
                <a:off x="3683" y="273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5"/>
              <p:cNvSpPr>
                <a:spLocks noChangeShapeType="1"/>
              </p:cNvSpPr>
              <p:nvPr/>
            </p:nvSpPr>
            <p:spPr bwMode="auto">
              <a:xfrm>
                <a:off x="392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46"/>
              <p:cNvSpPr txBox="1">
                <a:spLocks noChangeArrowheads="1"/>
              </p:cNvSpPr>
              <p:nvPr/>
            </p:nvSpPr>
            <p:spPr bwMode="auto">
              <a:xfrm>
                <a:off x="3264" y="2733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AutoShape 47"/>
              <p:cNvSpPr>
                <a:spLocks/>
              </p:cNvSpPr>
              <p:nvPr/>
            </p:nvSpPr>
            <p:spPr bwMode="auto">
              <a:xfrm>
                <a:off x="3491" y="2688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AutoShape 48"/>
              <p:cNvSpPr>
                <a:spLocks/>
              </p:cNvSpPr>
              <p:nvPr/>
            </p:nvSpPr>
            <p:spPr bwMode="auto">
              <a:xfrm rot="5400000" flipV="1">
                <a:off x="4379" y="213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49"/>
              <p:cNvSpPr txBox="1">
                <a:spLocks noChangeArrowheads="1"/>
              </p:cNvSpPr>
              <p:nvPr/>
            </p:nvSpPr>
            <p:spPr bwMode="auto">
              <a:xfrm>
                <a:off x="4259" y="220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7" name="Text Box 50"/>
              <p:cNvSpPr txBox="1">
                <a:spLocks noChangeArrowheads="1"/>
              </p:cNvSpPr>
              <p:nvPr/>
            </p:nvSpPr>
            <p:spPr bwMode="auto">
              <a:xfrm>
                <a:off x="3491" y="2544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48" name="Text Box 51"/>
              <p:cNvSpPr txBox="1">
                <a:spLocks noChangeArrowheads="1"/>
              </p:cNvSpPr>
              <p:nvPr/>
            </p:nvSpPr>
            <p:spPr bwMode="auto">
              <a:xfrm>
                <a:off x="3683" y="2400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49" name="AutoShape 52"/>
              <p:cNvSpPr>
                <a:spLocks/>
              </p:cNvSpPr>
              <p:nvPr/>
            </p:nvSpPr>
            <p:spPr bwMode="auto">
              <a:xfrm rot="-5400000">
                <a:off x="4139" y="276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53"/>
              <p:cNvSpPr txBox="1">
                <a:spLocks noChangeArrowheads="1"/>
              </p:cNvSpPr>
              <p:nvPr/>
            </p:nvSpPr>
            <p:spPr bwMode="auto">
              <a:xfrm>
                <a:off x="4019" y="2976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Line 54"/>
              <p:cNvSpPr>
                <a:spLocks noChangeShapeType="1"/>
              </p:cNvSpPr>
              <p:nvPr/>
            </p:nvSpPr>
            <p:spPr bwMode="auto">
              <a:xfrm flipH="1" flipV="1">
                <a:off x="3430" y="232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Text Box 55"/>
              <p:cNvSpPr txBox="1">
                <a:spLocks noChangeArrowheads="1"/>
              </p:cNvSpPr>
              <p:nvPr/>
            </p:nvSpPr>
            <p:spPr bwMode="auto">
              <a:xfrm>
                <a:off x="3338" y="2358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3" name="Text Box 56"/>
              <p:cNvSpPr txBox="1">
                <a:spLocks noChangeArrowheads="1"/>
              </p:cNvSpPr>
              <p:nvPr/>
            </p:nvSpPr>
            <p:spPr bwMode="auto">
              <a:xfrm>
                <a:off x="3456" y="225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4" name="Text Box 57"/>
              <p:cNvSpPr txBox="1">
                <a:spLocks noChangeArrowheads="1"/>
              </p:cNvSpPr>
              <p:nvPr/>
            </p:nvSpPr>
            <p:spPr bwMode="auto">
              <a:xfrm>
                <a:off x="393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5" name="Line 58"/>
              <p:cNvSpPr>
                <a:spLocks noChangeShapeType="1"/>
              </p:cNvSpPr>
              <p:nvPr/>
            </p:nvSpPr>
            <p:spPr bwMode="auto">
              <a:xfrm>
                <a:off x="416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59"/>
              <p:cNvSpPr>
                <a:spLocks noChangeShapeType="1"/>
              </p:cNvSpPr>
              <p:nvPr/>
            </p:nvSpPr>
            <p:spPr bwMode="auto">
              <a:xfrm>
                <a:off x="4403" y="2544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Text Box 60"/>
              <p:cNvSpPr txBox="1">
                <a:spLocks noChangeArrowheads="1"/>
              </p:cNvSpPr>
              <p:nvPr/>
            </p:nvSpPr>
            <p:spPr bwMode="auto">
              <a:xfrm>
                <a:off x="3936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8" name="Text Box 61"/>
              <p:cNvSpPr txBox="1">
                <a:spLocks noChangeArrowheads="1"/>
              </p:cNvSpPr>
              <p:nvPr/>
            </p:nvSpPr>
            <p:spPr bwMode="auto">
              <a:xfrm>
                <a:off x="4451" y="273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Text Box 62"/>
              <p:cNvSpPr txBox="1">
                <a:spLocks noChangeArrowheads="1"/>
              </p:cNvSpPr>
              <p:nvPr/>
            </p:nvSpPr>
            <p:spPr bwMode="auto">
              <a:xfrm>
                <a:off x="4176" y="254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60" name="AutoShape 63"/>
              <p:cNvSpPr>
                <a:spLocks noChangeArrowheads="1"/>
              </p:cNvSpPr>
              <p:nvPr/>
            </p:nvSpPr>
            <p:spPr bwMode="auto">
              <a:xfrm>
                <a:off x="3950" y="2566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64"/>
              <p:cNvSpPr>
                <a:spLocks noChangeArrowheads="1"/>
              </p:cNvSpPr>
              <p:nvPr/>
            </p:nvSpPr>
            <p:spPr bwMode="auto">
              <a:xfrm rot="5400000">
                <a:off x="4107" y="2452"/>
                <a:ext cx="127" cy="391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65"/>
              <p:cNvSpPr>
                <a:spLocks noChangeArrowheads="1"/>
              </p:cNvSpPr>
              <p:nvPr/>
            </p:nvSpPr>
            <p:spPr bwMode="auto">
              <a:xfrm rot="5400000">
                <a:off x="4464" y="2724"/>
                <a:ext cx="144" cy="192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6"/>
            <p:cNvGrpSpPr>
              <a:grpSpLocks/>
            </p:cNvGrpSpPr>
            <p:nvPr/>
          </p:nvGrpSpPr>
          <p:grpSpPr bwMode="auto">
            <a:xfrm>
              <a:off x="3264" y="3024"/>
              <a:ext cx="1379" cy="941"/>
              <a:chOff x="3312" y="3072"/>
              <a:chExt cx="1379" cy="941"/>
            </a:xfrm>
          </p:grpSpPr>
          <p:sp>
            <p:nvSpPr>
              <p:cNvPr id="121" name="Rectangle 67"/>
              <p:cNvSpPr>
                <a:spLocks noChangeArrowheads="1"/>
              </p:cNvSpPr>
              <p:nvPr/>
            </p:nvSpPr>
            <p:spPr bwMode="auto">
              <a:xfrm>
                <a:off x="3726" y="3408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68"/>
              <p:cNvSpPr>
                <a:spLocks noChangeShapeType="1"/>
              </p:cNvSpPr>
              <p:nvPr/>
            </p:nvSpPr>
            <p:spPr bwMode="auto">
              <a:xfrm>
                <a:off x="3731" y="360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69"/>
              <p:cNvSpPr>
                <a:spLocks noChangeShapeType="1"/>
              </p:cNvSpPr>
              <p:nvPr/>
            </p:nvSpPr>
            <p:spPr bwMode="auto">
              <a:xfrm>
                <a:off x="397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Text Box 70"/>
              <p:cNvSpPr txBox="1">
                <a:spLocks noChangeArrowheads="1"/>
              </p:cNvSpPr>
              <p:nvPr/>
            </p:nvSpPr>
            <p:spPr bwMode="auto">
              <a:xfrm>
                <a:off x="3312" y="3597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5" name="AutoShape 71"/>
              <p:cNvSpPr>
                <a:spLocks/>
              </p:cNvSpPr>
              <p:nvPr/>
            </p:nvSpPr>
            <p:spPr bwMode="auto">
              <a:xfrm>
                <a:off x="3539" y="355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AutoShape 72"/>
              <p:cNvSpPr>
                <a:spLocks/>
              </p:cNvSpPr>
              <p:nvPr/>
            </p:nvSpPr>
            <p:spPr bwMode="auto">
              <a:xfrm rot="5400000" flipV="1">
                <a:off x="4427" y="30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73"/>
              <p:cNvSpPr txBox="1">
                <a:spLocks noChangeArrowheads="1"/>
              </p:cNvSpPr>
              <p:nvPr/>
            </p:nvSpPr>
            <p:spPr bwMode="auto">
              <a:xfrm>
                <a:off x="4307" y="307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28" name="Text Box 74"/>
              <p:cNvSpPr txBox="1">
                <a:spLocks noChangeArrowheads="1"/>
              </p:cNvSpPr>
              <p:nvPr/>
            </p:nvSpPr>
            <p:spPr bwMode="auto">
              <a:xfrm>
                <a:off x="3539" y="3408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129" name="Text Box 75"/>
              <p:cNvSpPr txBox="1">
                <a:spLocks noChangeArrowheads="1"/>
              </p:cNvSpPr>
              <p:nvPr/>
            </p:nvSpPr>
            <p:spPr bwMode="auto">
              <a:xfrm>
                <a:off x="3731" y="3264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0" name="AutoShape 76"/>
              <p:cNvSpPr>
                <a:spLocks/>
              </p:cNvSpPr>
              <p:nvPr/>
            </p:nvSpPr>
            <p:spPr bwMode="auto">
              <a:xfrm rot="-5400000">
                <a:off x="4187" y="36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77"/>
              <p:cNvSpPr txBox="1">
                <a:spLocks noChangeArrowheads="1"/>
              </p:cNvSpPr>
              <p:nvPr/>
            </p:nvSpPr>
            <p:spPr bwMode="auto">
              <a:xfrm>
                <a:off x="4067" y="384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2" name="Line 78"/>
              <p:cNvSpPr>
                <a:spLocks noChangeShapeType="1"/>
              </p:cNvSpPr>
              <p:nvPr/>
            </p:nvSpPr>
            <p:spPr bwMode="auto">
              <a:xfrm flipH="1" flipV="1">
                <a:off x="3478" y="318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79"/>
              <p:cNvSpPr txBox="1">
                <a:spLocks noChangeArrowheads="1"/>
              </p:cNvSpPr>
              <p:nvPr/>
            </p:nvSpPr>
            <p:spPr bwMode="auto">
              <a:xfrm>
                <a:off x="3386" y="322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4" name="Text Box 80"/>
              <p:cNvSpPr txBox="1">
                <a:spLocks noChangeArrowheads="1"/>
              </p:cNvSpPr>
              <p:nvPr/>
            </p:nvSpPr>
            <p:spPr bwMode="auto">
              <a:xfrm>
                <a:off x="3504" y="312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5" name="Text Box 81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6" name="Line 82"/>
              <p:cNvSpPr>
                <a:spLocks noChangeShapeType="1"/>
              </p:cNvSpPr>
              <p:nvPr/>
            </p:nvSpPr>
            <p:spPr bwMode="auto">
              <a:xfrm>
                <a:off x="421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83"/>
              <p:cNvSpPr>
                <a:spLocks noChangeShapeType="1"/>
              </p:cNvSpPr>
              <p:nvPr/>
            </p:nvSpPr>
            <p:spPr bwMode="auto">
              <a:xfrm>
                <a:off x="4451" y="3408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84"/>
              <p:cNvSpPr txBox="1">
                <a:spLocks noChangeArrowheads="1"/>
              </p:cNvSpPr>
              <p:nvPr/>
            </p:nvSpPr>
            <p:spPr bwMode="auto">
              <a:xfrm>
                <a:off x="3984" y="360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39" name="AutoShape 85"/>
              <p:cNvSpPr>
                <a:spLocks noChangeArrowheads="1"/>
              </p:cNvSpPr>
              <p:nvPr/>
            </p:nvSpPr>
            <p:spPr bwMode="auto">
              <a:xfrm>
                <a:off x="3998" y="3430"/>
                <a:ext cx="14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" name="Group 90"/>
          <p:cNvGrpSpPr>
            <a:grpSpLocks/>
          </p:cNvGrpSpPr>
          <p:nvPr/>
        </p:nvGrpSpPr>
        <p:grpSpPr bwMode="auto">
          <a:xfrm>
            <a:off x="6934200" y="2681724"/>
            <a:ext cx="1828800" cy="3079750"/>
            <a:chOff x="4368" y="1536"/>
            <a:chExt cx="1152" cy="1940"/>
          </a:xfrm>
        </p:grpSpPr>
        <p:sp>
          <p:nvSpPr>
            <p:cNvPr id="186" name="Text Box 87"/>
            <p:cNvSpPr txBox="1">
              <a:spLocks noChangeArrowheads="1"/>
            </p:cNvSpPr>
            <p:nvPr/>
          </p:nvSpPr>
          <p:spPr bwMode="auto">
            <a:xfrm>
              <a:off x="4392" y="1536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DA = A∙B' + B∙x'</a:t>
              </a:r>
            </a:p>
          </p:txBody>
        </p:sp>
        <p:sp>
          <p:nvSpPr>
            <p:cNvPr id="187" name="Text Box 88"/>
            <p:cNvSpPr txBox="1">
              <a:spLocks noChangeArrowheads="1"/>
            </p:cNvSpPr>
            <p:nvPr/>
          </p:nvSpPr>
          <p:spPr bwMode="auto">
            <a:xfrm>
              <a:off x="4368" y="2352"/>
              <a:ext cx="115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DB = A'∙x + B'∙x + A∙B∙x'</a:t>
              </a:r>
            </a:p>
          </p:txBody>
        </p:sp>
        <p:sp>
          <p:nvSpPr>
            <p:cNvPr id="188" name="Text Box 89"/>
            <p:cNvSpPr txBox="1">
              <a:spLocks noChangeArrowheads="1"/>
            </p:cNvSpPr>
            <p:nvPr/>
          </p:nvSpPr>
          <p:spPr bwMode="auto">
            <a:xfrm>
              <a:off x="4584" y="32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y = B'∙x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#2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457200" y="1338262"/>
            <a:ext cx="8229600" cy="56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derived expressions, draw logic diagram:</a:t>
            </a:r>
          </a:p>
        </p:txBody>
      </p:sp>
      <p:grpSp>
        <p:nvGrpSpPr>
          <p:cNvPr id="88" name="Group 189"/>
          <p:cNvGrpSpPr>
            <a:grpSpLocks/>
          </p:cNvGrpSpPr>
          <p:nvPr/>
        </p:nvGrpSpPr>
        <p:grpSpPr bwMode="auto">
          <a:xfrm>
            <a:off x="1676400" y="1828800"/>
            <a:ext cx="4953000" cy="1371600"/>
            <a:chOff x="1056" y="1152"/>
            <a:chExt cx="3120" cy="864"/>
          </a:xfrm>
        </p:grpSpPr>
        <p:sp>
          <p:nvSpPr>
            <p:cNvPr id="89" name="Text Box 187"/>
            <p:cNvSpPr txBox="1">
              <a:spLocks noChangeArrowheads="1"/>
            </p:cNvSpPr>
            <p:nvPr/>
          </p:nvSpPr>
          <p:spPr bwMode="auto">
            <a:xfrm>
              <a:off x="1056" y="1152"/>
              <a:ext cx="187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0000CC"/>
                  </a:solidFill>
                </a:rPr>
                <a:t>DA</a:t>
              </a:r>
              <a:r>
                <a:rPr lang="en-GB" b="1">
                  <a:solidFill>
                    <a:srgbClr val="00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0000CC"/>
                  </a:solidFill>
                </a:rPr>
                <a:t>A∙B' + 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>
                  <a:solidFill>
                    <a:srgbClr val="9900CC"/>
                  </a:solidFill>
                </a:rPr>
                <a:t>DB</a:t>
              </a:r>
              <a:r>
                <a:rPr lang="en-GB" b="1">
                  <a:solidFill>
                    <a:srgbClr val="9900CC"/>
                  </a:solidFill>
                </a:rPr>
                <a:t> =</a:t>
              </a:r>
              <a:r>
                <a:rPr lang="en-GB" b="1"/>
                <a:t> </a:t>
              </a:r>
              <a:r>
                <a:rPr lang="en-GB" b="1" i="1">
                  <a:solidFill>
                    <a:srgbClr val="9900CC"/>
                  </a:solidFill>
                </a:rPr>
                <a:t>A'</a:t>
              </a:r>
              <a:r>
                <a:rPr lang="en-GB" b="1" i="1">
                  <a:solidFill>
                    <a:srgbClr val="9900CC"/>
                  </a:solidFill>
                  <a:sym typeface="Symbol" pitchFamily="18" charset="2"/>
                </a:rPr>
                <a:t>∙</a:t>
              </a:r>
              <a:r>
                <a:rPr lang="en-GB" b="1" i="1">
                  <a:solidFill>
                    <a:srgbClr val="9900CC"/>
                  </a:solidFill>
                </a:rPr>
                <a:t>x + B'∙x + A.B∙x'</a:t>
              </a:r>
              <a:endParaRPr lang="en-GB" b="1"/>
            </a:p>
            <a:p>
              <a:pPr eaLnBrk="0" hangingPunct="0">
                <a:spcBef>
                  <a:spcPct val="20000"/>
                </a:spcBef>
              </a:pPr>
              <a:r>
                <a:rPr lang="en-GB" b="1" i="1"/>
                <a:t>y</a:t>
              </a:r>
              <a:r>
                <a:rPr lang="en-GB" b="1"/>
                <a:t> = </a:t>
              </a:r>
              <a:r>
                <a:rPr lang="en-GB" b="1" i="1"/>
                <a:t>B'∙x </a:t>
              </a:r>
            </a:p>
          </p:txBody>
        </p:sp>
        <p:sp>
          <p:nvSpPr>
            <p:cNvPr id="90" name="Freeform 188"/>
            <p:cNvSpPr>
              <a:spLocks/>
            </p:cNvSpPr>
            <p:nvPr/>
          </p:nvSpPr>
          <p:spPr bwMode="auto">
            <a:xfrm>
              <a:off x="2304" y="1216"/>
              <a:ext cx="1872" cy="800"/>
            </a:xfrm>
            <a:custGeom>
              <a:avLst/>
              <a:gdLst>
                <a:gd name="T0" fmla="*/ 0 w 1872"/>
                <a:gd name="T1" fmla="*/ 32 h 800"/>
                <a:gd name="T2" fmla="*/ 528 w 1872"/>
                <a:gd name="T3" fmla="*/ 32 h 800"/>
                <a:gd name="T4" fmla="*/ 1296 w 1872"/>
                <a:gd name="T5" fmla="*/ 224 h 800"/>
                <a:gd name="T6" fmla="*/ 1728 w 1872"/>
                <a:gd name="T7" fmla="*/ 560 h 800"/>
                <a:gd name="T8" fmla="*/ 1872 w 1872"/>
                <a:gd name="T9" fmla="*/ 800 h 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800"/>
                <a:gd name="T17" fmla="*/ 1872 w 1872"/>
                <a:gd name="T18" fmla="*/ 800 h 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800">
                  <a:moveTo>
                    <a:pt x="0" y="32"/>
                  </a:moveTo>
                  <a:cubicBezTo>
                    <a:pt x="156" y="16"/>
                    <a:pt x="312" y="0"/>
                    <a:pt x="528" y="32"/>
                  </a:cubicBezTo>
                  <a:cubicBezTo>
                    <a:pt x="744" y="64"/>
                    <a:pt x="1096" y="136"/>
                    <a:pt x="1296" y="224"/>
                  </a:cubicBezTo>
                  <a:cubicBezTo>
                    <a:pt x="1496" y="312"/>
                    <a:pt x="1632" y="464"/>
                    <a:pt x="1728" y="560"/>
                  </a:cubicBezTo>
                  <a:cubicBezTo>
                    <a:pt x="1824" y="656"/>
                    <a:pt x="1848" y="728"/>
                    <a:pt x="1872" y="80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114"/>
          <p:cNvGrpSpPr>
            <a:grpSpLocks/>
          </p:cNvGrpSpPr>
          <p:nvPr/>
        </p:nvGrpSpPr>
        <p:grpSpPr bwMode="auto">
          <a:xfrm>
            <a:off x="2133600" y="2590800"/>
            <a:ext cx="5927725" cy="3429000"/>
            <a:chOff x="2133600" y="2590800"/>
            <a:chExt cx="5927725" cy="3429000"/>
          </a:xfrm>
        </p:grpSpPr>
        <p:grpSp>
          <p:nvGrpSpPr>
            <p:cNvPr id="92" name="Group 84"/>
            <p:cNvGrpSpPr>
              <a:grpSpLocks/>
            </p:cNvGrpSpPr>
            <p:nvPr/>
          </p:nvGrpSpPr>
          <p:grpSpPr bwMode="auto">
            <a:xfrm>
              <a:off x="2133600" y="2590800"/>
              <a:ext cx="5927725" cy="3429000"/>
              <a:chOff x="960" y="1536"/>
              <a:chExt cx="3734" cy="2160"/>
            </a:xfrm>
          </p:grpSpPr>
          <p:sp>
            <p:nvSpPr>
              <p:cNvPr id="95" name="Oval 85"/>
              <p:cNvSpPr>
                <a:spLocks noChangeArrowheads="1"/>
              </p:cNvSpPr>
              <p:nvPr/>
            </p:nvSpPr>
            <p:spPr bwMode="auto">
              <a:xfrm>
                <a:off x="1998" y="171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6" name="Group 86"/>
              <p:cNvGrpSpPr>
                <a:grpSpLocks/>
              </p:cNvGrpSpPr>
              <p:nvPr/>
            </p:nvGrpSpPr>
            <p:grpSpPr bwMode="auto">
              <a:xfrm>
                <a:off x="3120" y="1872"/>
                <a:ext cx="275" cy="218"/>
                <a:chOff x="6768" y="11808"/>
                <a:chExt cx="1008" cy="792"/>
              </a:xfrm>
            </p:grpSpPr>
            <p:sp>
              <p:nvSpPr>
                <p:cNvPr id="273" name="Freeform 8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8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9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9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" name="Group 92"/>
              <p:cNvGrpSpPr>
                <a:grpSpLocks/>
              </p:cNvGrpSpPr>
              <p:nvPr/>
            </p:nvGrpSpPr>
            <p:grpSpPr bwMode="auto">
              <a:xfrm>
                <a:off x="3120" y="2784"/>
                <a:ext cx="275" cy="218"/>
                <a:chOff x="6768" y="11808"/>
                <a:chExt cx="1008" cy="792"/>
              </a:xfrm>
            </p:grpSpPr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Line 9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" name="AutoShape 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99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AutoShape 10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AutoShape 101"/>
              <p:cNvSpPr>
                <a:spLocks noChangeArrowheads="1"/>
              </p:cNvSpPr>
              <p:nvPr/>
            </p:nvSpPr>
            <p:spPr bwMode="auto">
              <a:xfrm>
                <a:off x="2304" y="2880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utoShape 10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247" cy="217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/>
              <p:cNvSpPr>
                <a:spLocks noChangeShapeType="1"/>
              </p:cNvSpPr>
              <p:nvPr/>
            </p:nvSpPr>
            <p:spPr bwMode="auto">
              <a:xfrm flipH="1">
                <a:off x="2112" y="211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4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5"/>
              <p:cNvSpPr>
                <a:spLocks noChangeShapeType="1"/>
              </p:cNvSpPr>
              <p:nvPr/>
            </p:nvSpPr>
            <p:spPr bwMode="auto">
              <a:xfrm flipV="1">
                <a:off x="2112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6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7"/>
              <p:cNvSpPr>
                <a:spLocks noChangeShapeType="1"/>
              </p:cNvSpPr>
              <p:nvPr/>
            </p:nvSpPr>
            <p:spPr bwMode="auto">
              <a:xfrm flipV="1">
                <a:off x="2016" y="32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H="1">
                <a:off x="2016" y="1536"/>
                <a:ext cx="0" cy="1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016" y="17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1872" y="1824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>
                <a:off x="1872" y="1824"/>
                <a:ext cx="0" cy="16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1872" y="292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1296" y="302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17"/>
              <p:cNvSpPr>
                <a:spLocks noChangeArrowheads="1"/>
              </p:cNvSpPr>
              <p:nvPr/>
            </p:nvSpPr>
            <p:spPr bwMode="auto">
              <a:xfrm>
                <a:off x="4305" y="228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18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19"/>
              <p:cNvSpPr>
                <a:spLocks noChangeArrowheads="1"/>
              </p:cNvSpPr>
              <p:nvPr/>
            </p:nvSpPr>
            <p:spPr bwMode="auto">
              <a:xfrm>
                <a:off x="2720" y="29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20"/>
              <p:cNvSpPr>
                <a:spLocks noChangeArrowheads="1"/>
              </p:cNvSpPr>
              <p:nvPr/>
            </p:nvSpPr>
            <p:spPr bwMode="auto">
              <a:xfrm>
                <a:off x="1706" y="219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21"/>
              <p:cNvSpPr>
                <a:spLocks noChangeArrowheads="1"/>
              </p:cNvSpPr>
              <p:nvPr/>
            </p:nvSpPr>
            <p:spPr bwMode="auto">
              <a:xfrm>
                <a:off x="1275" y="271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>
                <a:off x="2544" y="268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>
                <a:off x="2928" y="268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24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736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>
                <a:off x="2736" y="3600"/>
                <a:ext cx="1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544" y="29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H="1">
                <a:off x="2928" y="292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544" y="3264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112" y="2544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3408" y="1968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Oval 140"/>
              <p:cNvSpPr>
                <a:spLocks noChangeArrowheads="1"/>
              </p:cNvSpPr>
              <p:nvPr/>
            </p:nvSpPr>
            <p:spPr bwMode="auto">
              <a:xfrm>
                <a:off x="4305" y="286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Oval 141"/>
              <p:cNvSpPr>
                <a:spLocks noChangeArrowheads="1"/>
              </p:cNvSpPr>
              <p:nvPr/>
            </p:nvSpPr>
            <p:spPr bwMode="auto">
              <a:xfrm>
                <a:off x="3576" y="305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Oval 142"/>
              <p:cNvSpPr>
                <a:spLocks noChangeArrowheads="1"/>
              </p:cNvSpPr>
              <p:nvPr/>
            </p:nvSpPr>
            <p:spPr bwMode="auto">
              <a:xfrm>
                <a:off x="2096" y="252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>
                <a:off x="3600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544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>
                <a:off x="2832" y="177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H="1">
                <a:off x="2832" y="201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832" y="1920"/>
                <a:ext cx="32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H="1">
                <a:off x="3600" y="2160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H="1">
                <a:off x="4320" y="230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016" y="1536"/>
                <a:ext cx="230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Oval 157"/>
              <p:cNvSpPr>
                <a:spLocks noChangeArrowheads="1"/>
              </p:cNvSpPr>
              <p:nvPr/>
            </p:nvSpPr>
            <p:spPr bwMode="auto">
              <a:xfrm>
                <a:off x="4305" y="320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>
                <a:off x="4320" y="1536"/>
                <a:ext cx="0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Oval 160"/>
              <p:cNvSpPr>
                <a:spLocks noChangeArrowheads="1"/>
              </p:cNvSpPr>
              <p:nvPr/>
            </p:nvSpPr>
            <p:spPr bwMode="auto">
              <a:xfrm>
                <a:off x="4305" y="195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2" name="Group 161"/>
              <p:cNvGrpSpPr>
                <a:grpSpLocks/>
              </p:cNvGrpSpPr>
              <p:nvPr/>
            </p:nvGrpSpPr>
            <p:grpSpPr bwMode="auto">
              <a:xfrm>
                <a:off x="3792" y="1872"/>
                <a:ext cx="435" cy="525"/>
                <a:chOff x="4656" y="1775"/>
                <a:chExt cx="435" cy="525"/>
              </a:xfrm>
            </p:grpSpPr>
            <p:sp>
              <p:nvSpPr>
                <p:cNvPr id="26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5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7" name="AutoShape 16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3792" y="2784"/>
                <a:ext cx="435" cy="525"/>
                <a:chOff x="4656" y="1775"/>
                <a:chExt cx="435" cy="525"/>
              </a:xfrm>
            </p:grpSpPr>
            <p:sp>
              <p:nvSpPr>
                <p:cNvPr id="258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4" y="1786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656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D</a:t>
                  </a:r>
                </a:p>
              </p:txBody>
            </p:sp>
            <p:sp>
              <p:nvSpPr>
                <p:cNvPr id="26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60" y="1775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26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8" y="2108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262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2040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173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174"/>
              <p:cNvSpPr>
                <a:spLocks noChangeShapeType="1"/>
              </p:cNvSpPr>
              <p:nvPr/>
            </p:nvSpPr>
            <p:spPr bwMode="auto">
              <a:xfrm>
                <a:off x="417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Line 175"/>
              <p:cNvSpPr>
                <a:spLocks noChangeShapeType="1"/>
              </p:cNvSpPr>
              <p:nvPr/>
            </p:nvSpPr>
            <p:spPr bwMode="auto">
              <a:xfrm>
                <a:off x="4176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76"/>
              <p:cNvSpPr txBox="1">
                <a:spLocks noChangeArrowheads="1"/>
              </p:cNvSpPr>
              <p:nvPr/>
            </p:nvSpPr>
            <p:spPr bwMode="auto">
              <a:xfrm>
                <a:off x="4476" y="188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48" name="Text Box 177"/>
              <p:cNvSpPr txBox="1">
                <a:spLocks noChangeArrowheads="1"/>
              </p:cNvSpPr>
              <p:nvPr/>
            </p:nvSpPr>
            <p:spPr bwMode="auto">
              <a:xfrm>
                <a:off x="4470" y="2198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49" name="Text Box 178"/>
              <p:cNvSpPr txBox="1">
                <a:spLocks noChangeArrowheads="1"/>
              </p:cNvSpPr>
              <p:nvPr/>
            </p:nvSpPr>
            <p:spPr bwMode="auto">
              <a:xfrm>
                <a:off x="4464" y="2784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50" name="Text Box 179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51" name="Text Box 180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52" name="Text Box 181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53" name="Group 182"/>
              <p:cNvGrpSpPr>
                <a:grpSpLocks/>
              </p:cNvGrpSpPr>
              <p:nvPr/>
            </p:nvGrpSpPr>
            <p:grpSpPr bwMode="auto">
              <a:xfrm>
                <a:off x="1392" y="2129"/>
                <a:ext cx="185" cy="144"/>
                <a:chOff x="3648" y="2544"/>
                <a:chExt cx="233" cy="185"/>
              </a:xfrm>
            </p:grpSpPr>
            <p:sp>
              <p:nvSpPr>
                <p:cNvPr id="256" name="AutoShape 183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" name="Oval 184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Text Box 18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sp>
            <p:nvSpPr>
              <p:cNvPr id="255" name="Oval 186"/>
              <p:cNvSpPr>
                <a:spLocks noChangeArrowheads="1"/>
              </p:cNvSpPr>
              <p:nvPr/>
            </p:nvSpPr>
            <p:spPr bwMode="auto">
              <a:xfrm>
                <a:off x="1279" y="219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7239000" y="37671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4" name="Oval 93"/>
            <p:cNvSpPr/>
            <p:nvPr/>
          </p:nvSpPr>
          <p:spPr>
            <a:xfrm>
              <a:off x="7235825" y="52244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6939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</a:t>
            </a:r>
            <a:r>
              <a:rPr lang="en-GB" sz="3600" dirty="0" smtClean="0">
                <a:solidFill>
                  <a:srgbClr val="0000FF"/>
                </a:solidFill>
              </a:rPr>
              <a:t>#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828800" y="4876800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5029200" y="4876800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1524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9" name="Document" r:id="rId4" imgW="6711480" imgH="966240" progId="Word.Document.8">
                    <p:embed/>
                  </p:oleObj>
                </mc:Choice>
                <mc:Fallback>
                  <p:oleObj name="Document" r:id="rId4" imgW="6711480" imgH="966240" progId="Word.Document.8">
                    <p:embed/>
                    <p:pic>
                      <p:nvPicPr>
                        <p:cNvPr id="2253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7010400" y="4800600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</a:t>
            </a:r>
            <a:r>
              <a:rPr lang="en-GB" sz="3600" dirty="0" smtClean="0">
                <a:solidFill>
                  <a:srgbClr val="0000FF"/>
                </a:solidFill>
              </a:rPr>
              <a:t>#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state table, obtain expressions for flip-flop inputs.</a:t>
            </a:r>
          </a:p>
        </p:txBody>
      </p:sp>
      <p:grpSp>
        <p:nvGrpSpPr>
          <p:cNvPr id="23" name="Group 168"/>
          <p:cNvGrpSpPr>
            <a:grpSpLocks/>
          </p:cNvGrpSpPr>
          <p:nvPr/>
        </p:nvGrpSpPr>
        <p:grpSpPr bwMode="auto">
          <a:xfrm>
            <a:off x="609600" y="1919287"/>
            <a:ext cx="8077200" cy="4237038"/>
            <a:chOff x="384" y="1056"/>
            <a:chExt cx="5088" cy="2669"/>
          </a:xfrm>
        </p:grpSpPr>
        <p:grpSp>
          <p:nvGrpSpPr>
            <p:cNvPr id="24" name="Group 91"/>
            <p:cNvGrpSpPr>
              <a:grpSpLocks/>
            </p:cNvGrpSpPr>
            <p:nvPr/>
          </p:nvGrpSpPr>
          <p:grpSpPr bwMode="auto">
            <a:xfrm>
              <a:off x="1344" y="2400"/>
              <a:ext cx="1584" cy="1325"/>
              <a:chOff x="1776" y="2592"/>
              <a:chExt cx="1584" cy="1325"/>
            </a:xfrm>
          </p:grpSpPr>
          <p:sp>
            <p:nvSpPr>
              <p:cNvPr id="143" name="Text Box 92"/>
              <p:cNvSpPr txBox="1">
                <a:spLocks noChangeArrowheads="1"/>
              </p:cNvSpPr>
              <p:nvPr/>
            </p:nvSpPr>
            <p:spPr bwMode="auto">
              <a:xfrm>
                <a:off x="3216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4" name="Rectangle 93"/>
              <p:cNvSpPr>
                <a:spLocks noChangeArrowheads="1"/>
              </p:cNvSpPr>
              <p:nvPr/>
            </p:nvSpPr>
            <p:spPr bwMode="auto">
              <a:xfrm>
                <a:off x="2160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9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95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Text Box 96"/>
              <p:cNvSpPr txBox="1">
                <a:spLocks noChangeArrowheads="1"/>
              </p:cNvSpPr>
              <p:nvPr/>
            </p:nvSpPr>
            <p:spPr bwMode="auto">
              <a:xfrm>
                <a:off x="1776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8" name="AutoShape 97"/>
              <p:cNvSpPr>
                <a:spLocks/>
              </p:cNvSpPr>
              <p:nvPr/>
            </p:nvSpPr>
            <p:spPr bwMode="auto">
              <a:xfrm>
                <a:off x="1968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98"/>
              <p:cNvSpPr>
                <a:spLocks/>
              </p:cNvSpPr>
              <p:nvPr/>
            </p:nvSpPr>
            <p:spPr bwMode="auto">
              <a:xfrm rot="5400000" flipV="1">
                <a:off x="2843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99"/>
              <p:cNvSpPr txBox="1">
                <a:spLocks noChangeArrowheads="1"/>
              </p:cNvSpPr>
              <p:nvPr/>
            </p:nvSpPr>
            <p:spPr bwMode="auto">
              <a:xfrm>
                <a:off x="2723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1" name="Text Box 100"/>
              <p:cNvSpPr txBox="1">
                <a:spLocks noChangeArrowheads="1"/>
              </p:cNvSpPr>
              <p:nvPr/>
            </p:nvSpPr>
            <p:spPr bwMode="auto">
              <a:xfrm>
                <a:off x="1920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52" name="Text Box 101"/>
              <p:cNvSpPr txBox="1">
                <a:spLocks noChangeArrowheads="1"/>
              </p:cNvSpPr>
              <p:nvPr/>
            </p:nvSpPr>
            <p:spPr bwMode="auto">
              <a:xfrm>
                <a:off x="2160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53" name="AutoShape 102"/>
              <p:cNvSpPr>
                <a:spLocks/>
              </p:cNvSpPr>
              <p:nvPr/>
            </p:nvSpPr>
            <p:spPr bwMode="auto">
              <a:xfrm rot="-5400000">
                <a:off x="2616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103"/>
              <p:cNvSpPr txBox="1">
                <a:spLocks noChangeArrowheads="1"/>
              </p:cNvSpPr>
              <p:nvPr/>
            </p:nvSpPr>
            <p:spPr bwMode="auto">
              <a:xfrm>
                <a:off x="2496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5" name="Line 104"/>
              <p:cNvSpPr>
                <a:spLocks noChangeShapeType="1"/>
              </p:cNvSpPr>
              <p:nvPr/>
            </p:nvSpPr>
            <p:spPr bwMode="auto">
              <a:xfrm flipH="1" flipV="1">
                <a:off x="1894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105"/>
              <p:cNvSpPr txBox="1">
                <a:spLocks noChangeArrowheads="1"/>
              </p:cNvSpPr>
              <p:nvPr/>
            </p:nvSpPr>
            <p:spPr bwMode="auto">
              <a:xfrm>
                <a:off x="1776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7" name="Text Box 106"/>
              <p:cNvSpPr txBox="1">
                <a:spLocks noChangeArrowheads="1"/>
              </p:cNvSpPr>
              <p:nvPr/>
            </p:nvSpPr>
            <p:spPr bwMode="auto">
              <a:xfrm>
                <a:off x="1920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58" name="Text Box 107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59" name="Line 108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09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10"/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11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utoShape 112"/>
              <p:cNvSpPr>
                <a:spLocks/>
              </p:cNvSpPr>
              <p:nvPr/>
            </p:nvSpPr>
            <p:spPr bwMode="auto">
              <a:xfrm flipH="1">
                <a:off x="3168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113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5" name="Text Box 114"/>
              <p:cNvSpPr txBox="1">
                <a:spLocks noChangeArrowheads="1"/>
              </p:cNvSpPr>
              <p:nvPr/>
            </p:nvSpPr>
            <p:spPr bwMode="auto">
              <a:xfrm>
                <a:off x="220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6" name="Text Box 115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7" name="Text Box 116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8" name="Text Box 117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69" name="Text Box 118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0" name="Text Box 119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71" name="AutoShape 120"/>
              <p:cNvSpPr>
                <a:spLocks noChangeArrowheads="1"/>
              </p:cNvSpPr>
              <p:nvPr/>
            </p:nvSpPr>
            <p:spPr bwMode="auto">
              <a:xfrm>
                <a:off x="2448" y="2945"/>
                <a:ext cx="384" cy="144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1344" y="1056"/>
              <a:ext cx="1584" cy="1325"/>
              <a:chOff x="1776" y="1248"/>
              <a:chExt cx="1584" cy="1325"/>
            </a:xfrm>
          </p:grpSpPr>
          <p:sp>
            <p:nvSpPr>
              <p:cNvPr id="99" name="Rectangle 23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4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5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3" name="AutoShape 27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28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 Box 29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06" name="Text Box 30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07" name="Text Box 31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08" name="AutoShape 32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33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5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2" name="Text Box 36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3" name="Text Box 37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4" name="Line 38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39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40"/>
              <p:cNvSpPr txBox="1">
                <a:spLocks noChangeArrowheads="1"/>
              </p:cNvSpPr>
              <p:nvPr/>
            </p:nvSpPr>
            <p:spPr bwMode="auto">
              <a:xfrm>
                <a:off x="244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18" name="Text Box 41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19" name="Line 4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43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utoShape 44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3" name="Text Box 46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24" name="Text Box 47"/>
              <p:cNvSpPr txBox="1">
                <a:spLocks noChangeArrowheads="1"/>
              </p:cNvSpPr>
              <p:nvPr/>
            </p:nvSpPr>
            <p:spPr bwMode="auto">
              <a:xfrm>
                <a:off x="244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6" name="Text Box 48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7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8" name="Text Box 50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39" name="Text Box 51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0" name="Text Box 52"/>
              <p:cNvSpPr txBox="1">
                <a:spLocks noChangeArrowheads="1"/>
              </p:cNvSpPr>
              <p:nvPr/>
            </p:nvSpPr>
            <p:spPr bwMode="auto">
              <a:xfrm>
                <a:off x="268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1" name="Text Box 53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2" name="AutoShape 54"/>
              <p:cNvSpPr>
                <a:spLocks noChangeArrowheads="1"/>
              </p:cNvSpPr>
              <p:nvPr/>
            </p:nvSpPr>
            <p:spPr bwMode="auto">
              <a:xfrm>
                <a:off x="2474" y="1793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3072" y="1056"/>
              <a:ext cx="1584" cy="1325"/>
              <a:chOff x="3312" y="1248"/>
              <a:chExt cx="1584" cy="1325"/>
            </a:xfrm>
          </p:grpSpPr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Text Box 60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1" name="AutoShape 61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AutoShape 62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4" name="Text Box 64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75" name="Text Box 65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76" name="AutoShape 66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67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0" name="Text Box 70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1" name="Text Box 71"/>
              <p:cNvSpPr txBox="1">
                <a:spLocks noChangeArrowheads="1"/>
              </p:cNvSpPr>
              <p:nvPr/>
            </p:nvSpPr>
            <p:spPr bwMode="auto">
              <a:xfrm>
                <a:off x="446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82" name="Line 7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3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 Box 74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5" name="Line 75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6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AutoShape 77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Text Box 78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89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Text Box 80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1" name="Text Box 81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2" name="Text Box 82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3" name="Text Box 83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84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85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X</a:t>
                </a:r>
              </a:p>
            </p:txBody>
          </p:sp>
          <p:sp>
            <p:nvSpPr>
              <p:cNvPr id="96" name="Text Box 86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7" name="AutoShape 87"/>
              <p:cNvSpPr>
                <a:spLocks noChangeArrowheads="1"/>
              </p:cNvSpPr>
              <p:nvPr/>
            </p:nvSpPr>
            <p:spPr bwMode="auto">
              <a:xfrm>
                <a:off x="4438" y="1601"/>
                <a:ext cx="192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8"/>
              <p:cNvSpPr txBox="1">
                <a:spLocks noChangeArrowheads="1"/>
              </p:cNvSpPr>
              <p:nvPr/>
            </p:nvSpPr>
            <p:spPr bwMode="auto">
              <a:xfrm>
                <a:off x="446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sp>
          <p:nvSpPr>
            <p:cNvPr id="27" name="Line 90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23"/>
            <p:cNvGrpSpPr>
              <a:grpSpLocks/>
            </p:cNvGrpSpPr>
            <p:nvPr/>
          </p:nvGrpSpPr>
          <p:grpSpPr bwMode="auto">
            <a:xfrm>
              <a:off x="3072" y="2400"/>
              <a:ext cx="1584" cy="1325"/>
              <a:chOff x="3312" y="2592"/>
              <a:chExt cx="1584" cy="1325"/>
            </a:xfrm>
          </p:grpSpPr>
          <p:sp>
            <p:nvSpPr>
              <p:cNvPr id="29" name="Rectangle 124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25"/>
              <p:cNvSpPr>
                <a:spLocks noChangeShapeType="1"/>
              </p:cNvSpPr>
              <p:nvPr/>
            </p:nvSpPr>
            <p:spPr bwMode="auto">
              <a:xfrm>
                <a:off x="3696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26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127"/>
              <p:cNvSpPr txBox="1">
                <a:spLocks noChangeArrowheads="1"/>
              </p:cNvSpPr>
              <p:nvPr/>
            </p:nvSpPr>
            <p:spPr bwMode="auto">
              <a:xfrm>
                <a:off x="3312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3" name="AutoShape 128"/>
              <p:cNvSpPr>
                <a:spLocks/>
              </p:cNvSpPr>
              <p:nvPr/>
            </p:nvSpPr>
            <p:spPr bwMode="auto">
              <a:xfrm>
                <a:off x="3504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29"/>
              <p:cNvSpPr>
                <a:spLocks/>
              </p:cNvSpPr>
              <p:nvPr/>
            </p:nvSpPr>
            <p:spPr bwMode="auto">
              <a:xfrm rot="5400000" flipV="1">
                <a:off x="4379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30"/>
              <p:cNvSpPr txBox="1">
                <a:spLocks noChangeArrowheads="1"/>
              </p:cNvSpPr>
              <p:nvPr/>
            </p:nvSpPr>
            <p:spPr bwMode="auto">
              <a:xfrm>
                <a:off x="4259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36" name="Text Box 131"/>
              <p:cNvSpPr txBox="1">
                <a:spLocks noChangeArrowheads="1"/>
              </p:cNvSpPr>
              <p:nvPr/>
            </p:nvSpPr>
            <p:spPr bwMode="auto">
              <a:xfrm>
                <a:off x="3456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37" name="Text Box 132"/>
              <p:cNvSpPr txBox="1">
                <a:spLocks noChangeArrowheads="1"/>
              </p:cNvSpPr>
              <p:nvPr/>
            </p:nvSpPr>
            <p:spPr bwMode="auto">
              <a:xfrm>
                <a:off x="3696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38" name="AutoShape 133"/>
              <p:cNvSpPr>
                <a:spLocks/>
              </p:cNvSpPr>
              <p:nvPr/>
            </p:nvSpPr>
            <p:spPr bwMode="auto">
              <a:xfrm rot="-5400000">
                <a:off x="4152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134"/>
              <p:cNvSpPr txBox="1">
                <a:spLocks noChangeArrowheads="1"/>
              </p:cNvSpPr>
              <p:nvPr/>
            </p:nvSpPr>
            <p:spPr bwMode="auto">
              <a:xfrm>
                <a:off x="4032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0" name="Line 135"/>
              <p:cNvSpPr>
                <a:spLocks noChangeShapeType="1"/>
              </p:cNvSpPr>
              <p:nvPr/>
            </p:nvSpPr>
            <p:spPr bwMode="auto">
              <a:xfrm flipH="1" flipV="1">
                <a:off x="3430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36"/>
              <p:cNvSpPr txBox="1">
                <a:spLocks noChangeArrowheads="1"/>
              </p:cNvSpPr>
              <p:nvPr/>
            </p:nvSpPr>
            <p:spPr bwMode="auto">
              <a:xfrm>
                <a:off x="3312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2" name="Text Box 137"/>
              <p:cNvSpPr txBox="1">
                <a:spLocks noChangeArrowheads="1"/>
              </p:cNvSpPr>
              <p:nvPr/>
            </p:nvSpPr>
            <p:spPr bwMode="auto">
              <a:xfrm>
                <a:off x="3456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3" name="Line 13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39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140"/>
              <p:cNvSpPr txBox="1">
                <a:spLocks noChangeArrowheads="1"/>
              </p:cNvSpPr>
              <p:nvPr/>
            </p:nvSpPr>
            <p:spPr bwMode="auto">
              <a:xfrm>
                <a:off x="4752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46" name="Line 141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42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utoShape 143"/>
              <p:cNvSpPr>
                <a:spLocks/>
              </p:cNvSpPr>
              <p:nvPr/>
            </p:nvSpPr>
            <p:spPr bwMode="auto">
              <a:xfrm flipH="1">
                <a:off x="4704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144"/>
              <p:cNvSpPr txBox="1">
                <a:spLocks noChangeArrowheads="1"/>
              </p:cNvSpPr>
              <p:nvPr/>
            </p:nvSpPr>
            <p:spPr bwMode="auto">
              <a:xfrm>
                <a:off x="398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0" name="Text Box 145"/>
              <p:cNvSpPr txBox="1">
                <a:spLocks noChangeArrowheads="1"/>
              </p:cNvSpPr>
              <p:nvPr/>
            </p:nvSpPr>
            <p:spPr bwMode="auto">
              <a:xfrm>
                <a:off x="374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1" name="Text Box 146"/>
              <p:cNvSpPr txBox="1">
                <a:spLocks noChangeArrowheads="1"/>
              </p:cNvSpPr>
              <p:nvPr/>
            </p:nvSpPr>
            <p:spPr bwMode="auto">
              <a:xfrm>
                <a:off x="446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2" name="Text Box 147"/>
              <p:cNvSpPr txBox="1">
                <a:spLocks noChangeArrowheads="1"/>
              </p:cNvSpPr>
              <p:nvPr/>
            </p:nvSpPr>
            <p:spPr bwMode="auto">
              <a:xfrm>
                <a:off x="398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3" name="Text Box 148"/>
              <p:cNvSpPr txBox="1">
                <a:spLocks noChangeArrowheads="1"/>
              </p:cNvSpPr>
              <p:nvPr/>
            </p:nvSpPr>
            <p:spPr bwMode="auto">
              <a:xfrm>
                <a:off x="3744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4" name="Text Box 149"/>
              <p:cNvSpPr txBox="1">
                <a:spLocks noChangeArrowheads="1"/>
              </p:cNvSpPr>
              <p:nvPr/>
            </p:nvSpPr>
            <p:spPr bwMode="auto">
              <a:xfrm>
                <a:off x="398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5" name="Text Box 150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6" name="Text Box 151"/>
              <p:cNvSpPr txBox="1">
                <a:spLocks noChangeArrowheads="1"/>
              </p:cNvSpPr>
              <p:nvPr/>
            </p:nvSpPr>
            <p:spPr bwMode="auto">
              <a:xfrm>
                <a:off x="4464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57" name="AutoShape 152"/>
              <p:cNvSpPr>
                <a:spLocks noChangeArrowheads="1"/>
              </p:cNvSpPr>
              <p:nvPr/>
            </p:nvSpPr>
            <p:spPr bwMode="auto">
              <a:xfrm>
                <a:off x="4224" y="3146"/>
                <a:ext cx="384" cy="335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153"/>
              <p:cNvSpPr txBox="1">
                <a:spLocks noChangeArrowheads="1"/>
              </p:cNvSpPr>
              <p:nvPr/>
            </p:nvSpPr>
            <p:spPr bwMode="auto">
              <a:xfrm>
                <a:off x="446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9" name="Line 154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55"/>
              <p:cNvSpPr>
                <a:spLocks noChangeShapeType="1"/>
              </p:cNvSpPr>
              <p:nvPr/>
            </p:nvSpPr>
            <p:spPr bwMode="auto">
              <a:xfrm>
                <a:off x="3696" y="369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156"/>
              <p:cNvSpPr txBox="1">
                <a:spLocks noChangeArrowheads="1"/>
              </p:cNvSpPr>
              <p:nvPr/>
            </p:nvSpPr>
            <p:spPr bwMode="auto">
              <a:xfrm>
                <a:off x="374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2" name="Text Box 157"/>
              <p:cNvSpPr txBox="1">
                <a:spLocks noChangeArrowheads="1"/>
              </p:cNvSpPr>
              <p:nvPr/>
            </p:nvSpPr>
            <p:spPr bwMode="auto">
              <a:xfrm>
                <a:off x="398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3" name="Text Box 158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Text Box 159"/>
              <p:cNvSpPr txBox="1">
                <a:spLocks noChangeArrowheads="1"/>
              </p:cNvSpPr>
              <p:nvPr/>
            </p:nvSpPr>
            <p:spPr bwMode="auto">
              <a:xfrm>
                <a:off x="4464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5" name="Text Box 160"/>
              <p:cNvSpPr txBox="1">
                <a:spLocks noChangeArrowheads="1"/>
              </p:cNvSpPr>
              <p:nvPr/>
            </p:nvSpPr>
            <p:spPr bwMode="auto">
              <a:xfrm>
                <a:off x="4224" y="312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66" name="AutoShape 161"/>
              <p:cNvSpPr>
                <a:spLocks noChangeArrowheads="1"/>
              </p:cNvSpPr>
              <p:nvPr/>
            </p:nvSpPr>
            <p:spPr bwMode="auto">
              <a:xfrm>
                <a:off x="3986" y="3140"/>
                <a:ext cx="384" cy="33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3" name="Text Box 55"/>
          <p:cNvSpPr txBox="1">
            <a:spLocks noChangeArrowheads="1"/>
          </p:cNvSpPr>
          <p:nvPr/>
        </p:nvSpPr>
        <p:spPr bwMode="auto">
          <a:xfrm>
            <a:off x="990600" y="3457514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00CC"/>
                </a:solidFill>
              </a:rPr>
              <a:t>SA = </a:t>
            </a:r>
            <a:r>
              <a:rPr lang="en-GB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4" name="Text Box 89"/>
          <p:cNvSpPr txBox="1">
            <a:spLocks noChangeArrowheads="1"/>
          </p:cNvSpPr>
          <p:nvPr/>
        </p:nvSpPr>
        <p:spPr bwMode="auto">
          <a:xfrm>
            <a:off x="7315200" y="3457514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00CC"/>
                </a:solidFill>
              </a:rPr>
              <a:t>RA = </a:t>
            </a:r>
            <a:r>
              <a:rPr lang="en-GB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5" name="Text Box 121"/>
          <p:cNvSpPr txBox="1">
            <a:spLocks noChangeArrowheads="1"/>
          </p:cNvSpPr>
          <p:nvPr/>
        </p:nvSpPr>
        <p:spPr bwMode="auto">
          <a:xfrm>
            <a:off x="685800" y="5743514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9900CC"/>
                </a:solidFill>
              </a:rPr>
              <a:t>SB = </a:t>
            </a:r>
            <a:r>
              <a:rPr lang="en-GB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6" name="Text Box 122"/>
          <p:cNvSpPr txBox="1">
            <a:spLocks noChangeArrowheads="1"/>
          </p:cNvSpPr>
          <p:nvPr/>
        </p:nvSpPr>
        <p:spPr bwMode="auto">
          <a:xfrm>
            <a:off x="6858000" y="5743514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9900CC"/>
                </a:solidFill>
              </a:rPr>
              <a:t>RB = </a:t>
            </a:r>
            <a:r>
              <a:rPr lang="en-GB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</a:t>
            </a:r>
            <a:r>
              <a:rPr lang="en-GB" sz="3600" dirty="0" smtClean="0">
                <a:solidFill>
                  <a:srgbClr val="0000FF"/>
                </a:solidFill>
              </a:rPr>
              <a:t>#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2" name="Text Box 166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state table, obtain expressions for flip-flop inputs (cont’d).</a:t>
            </a:r>
          </a:p>
        </p:txBody>
      </p:sp>
      <p:grpSp>
        <p:nvGrpSpPr>
          <p:cNvPr id="174" name="Group 246"/>
          <p:cNvGrpSpPr>
            <a:grpSpLocks/>
          </p:cNvGrpSpPr>
          <p:nvPr/>
        </p:nvGrpSpPr>
        <p:grpSpPr bwMode="auto">
          <a:xfrm>
            <a:off x="609600" y="2011362"/>
            <a:ext cx="8077200" cy="4389438"/>
            <a:chOff x="384" y="1056"/>
            <a:chExt cx="5088" cy="2765"/>
          </a:xfrm>
        </p:grpSpPr>
        <p:sp>
          <p:nvSpPr>
            <p:cNvPr id="175" name="Line 105"/>
            <p:cNvSpPr>
              <a:spLocks noChangeShapeType="1"/>
            </p:cNvSpPr>
            <p:nvPr/>
          </p:nvSpPr>
          <p:spPr bwMode="auto">
            <a:xfrm>
              <a:off x="384" y="2400"/>
              <a:ext cx="5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6" name="Group 146"/>
            <p:cNvGrpSpPr>
              <a:grpSpLocks/>
            </p:cNvGrpSpPr>
            <p:nvPr/>
          </p:nvGrpSpPr>
          <p:grpSpPr bwMode="auto">
            <a:xfrm>
              <a:off x="1392" y="1056"/>
              <a:ext cx="1584" cy="1325"/>
              <a:chOff x="1776" y="1248"/>
              <a:chExt cx="1584" cy="1325"/>
            </a:xfrm>
          </p:grpSpPr>
          <p:sp>
            <p:nvSpPr>
              <p:cNvPr id="240" name="AutoShape 147"/>
              <p:cNvSpPr>
                <a:spLocks/>
              </p:cNvSpPr>
              <p:nvPr/>
            </p:nvSpPr>
            <p:spPr bwMode="auto">
              <a:xfrm flipH="1">
                <a:off x="2160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148"/>
              <p:cNvSpPr>
                <a:spLocks/>
              </p:cNvSpPr>
              <p:nvPr/>
            </p:nvSpPr>
            <p:spPr bwMode="auto">
              <a:xfrm>
                <a:off x="2928" y="1584"/>
                <a:ext cx="192" cy="768"/>
              </a:xfrm>
              <a:prstGeom prst="leftBracket">
                <a:avLst>
                  <a:gd name="adj" fmla="val 33333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Rectangle 149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50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51"/>
              <p:cNvSpPr>
                <a:spLocks noChangeShapeType="1"/>
              </p:cNvSpPr>
              <p:nvPr/>
            </p:nvSpPr>
            <p:spPr bwMode="auto">
              <a:xfrm>
                <a:off x="240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Text Box 152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6" name="AutoShape 153"/>
              <p:cNvSpPr>
                <a:spLocks/>
              </p:cNvSpPr>
              <p:nvPr/>
            </p:nvSpPr>
            <p:spPr bwMode="auto">
              <a:xfrm>
                <a:off x="1968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AutoShape 154"/>
              <p:cNvSpPr>
                <a:spLocks/>
              </p:cNvSpPr>
              <p:nvPr/>
            </p:nvSpPr>
            <p:spPr bwMode="auto">
              <a:xfrm rot="5400000" flipV="1">
                <a:off x="2843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Text Box 155"/>
              <p:cNvSpPr txBox="1">
                <a:spLocks noChangeArrowheads="1"/>
              </p:cNvSpPr>
              <p:nvPr/>
            </p:nvSpPr>
            <p:spPr bwMode="auto">
              <a:xfrm>
                <a:off x="2723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49" name="Text Box 156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50" name="Text Box 157"/>
              <p:cNvSpPr txBox="1">
                <a:spLocks noChangeArrowheads="1"/>
              </p:cNvSpPr>
              <p:nvPr/>
            </p:nvSpPr>
            <p:spPr bwMode="auto">
              <a:xfrm>
                <a:off x="2160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51" name="AutoShape 158"/>
              <p:cNvSpPr>
                <a:spLocks/>
              </p:cNvSpPr>
              <p:nvPr/>
            </p:nvSpPr>
            <p:spPr bwMode="auto">
              <a:xfrm rot="-5400000">
                <a:off x="2616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Text Box 159"/>
              <p:cNvSpPr txBox="1">
                <a:spLocks noChangeArrowheads="1"/>
              </p:cNvSpPr>
              <p:nvPr/>
            </p:nvSpPr>
            <p:spPr bwMode="auto">
              <a:xfrm>
                <a:off x="2496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3" name="Line 160"/>
              <p:cNvSpPr>
                <a:spLocks noChangeShapeType="1"/>
              </p:cNvSpPr>
              <p:nvPr/>
            </p:nvSpPr>
            <p:spPr bwMode="auto">
              <a:xfrm flipH="1" flipV="1">
                <a:off x="1894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Text Box 161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5" name="Text Box 162"/>
              <p:cNvSpPr txBox="1">
                <a:spLocks noChangeArrowheads="1"/>
              </p:cNvSpPr>
              <p:nvPr/>
            </p:nvSpPr>
            <p:spPr bwMode="auto">
              <a:xfrm>
                <a:off x="1920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56" name="Text Box 163"/>
              <p:cNvSpPr txBox="1">
                <a:spLocks noChangeArrowheads="1"/>
              </p:cNvSpPr>
              <p:nvPr/>
            </p:nvSpPr>
            <p:spPr bwMode="auto">
              <a:xfrm>
                <a:off x="220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57" name="Line 164"/>
              <p:cNvSpPr>
                <a:spLocks noChangeShapeType="1"/>
              </p:cNvSpPr>
              <p:nvPr/>
            </p:nvSpPr>
            <p:spPr bwMode="auto">
              <a:xfrm>
                <a:off x="264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165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166"/>
              <p:cNvSpPr txBox="1">
                <a:spLocks noChangeArrowheads="1"/>
              </p:cNvSpPr>
              <p:nvPr/>
            </p:nvSpPr>
            <p:spPr bwMode="auto">
              <a:xfrm>
                <a:off x="220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60" name="Text Box 167"/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61" name="Line 16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69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AutoShape 170"/>
              <p:cNvSpPr>
                <a:spLocks/>
              </p:cNvSpPr>
              <p:nvPr/>
            </p:nvSpPr>
            <p:spPr bwMode="auto">
              <a:xfrm flipH="1">
                <a:off x="3168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Text Box 171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5" name="Text Box 172"/>
              <p:cNvSpPr txBox="1">
                <a:spLocks noChangeArrowheads="1"/>
              </p:cNvSpPr>
              <p:nvPr/>
            </p:nvSpPr>
            <p:spPr bwMode="auto">
              <a:xfrm>
                <a:off x="220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6" name="Text Box 173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7" name="Text Box 174"/>
              <p:cNvSpPr txBox="1">
                <a:spLocks noChangeArrowheads="1"/>
              </p:cNvSpPr>
              <p:nvPr/>
            </p:nvSpPr>
            <p:spPr bwMode="auto">
              <a:xfrm>
                <a:off x="2928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8" name="Text Box 175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69" name="Text Box 176"/>
              <p:cNvSpPr txBox="1">
                <a:spLocks noChangeArrowheads="1"/>
              </p:cNvSpPr>
              <p:nvPr/>
            </p:nvSpPr>
            <p:spPr bwMode="auto">
              <a:xfrm>
                <a:off x="244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0" name="Text Box 177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1" name="Text Box 178"/>
              <p:cNvSpPr txBox="1">
                <a:spLocks noChangeArrowheads="1"/>
              </p:cNvSpPr>
              <p:nvPr/>
            </p:nvSpPr>
            <p:spPr bwMode="auto">
              <a:xfrm>
                <a:off x="2928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72" name="Text Box 179"/>
              <p:cNvSpPr txBox="1">
                <a:spLocks noChangeArrowheads="1"/>
              </p:cNvSpPr>
              <p:nvPr/>
            </p:nvSpPr>
            <p:spPr bwMode="auto">
              <a:xfrm>
                <a:off x="2928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3120" y="1056"/>
              <a:ext cx="1584" cy="1325"/>
              <a:chOff x="3312" y="1248"/>
              <a:chExt cx="1584" cy="1325"/>
            </a:xfrm>
          </p:grpSpPr>
          <p:sp>
            <p:nvSpPr>
              <p:cNvPr id="208" name="Rectangle 18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82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83"/>
              <p:cNvSpPr>
                <a:spLocks noChangeShapeType="1"/>
              </p:cNvSpPr>
              <p:nvPr/>
            </p:nvSpPr>
            <p:spPr bwMode="auto">
              <a:xfrm>
                <a:off x="393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Text Box 184"/>
              <p:cNvSpPr txBox="1">
                <a:spLocks noChangeArrowheads="1"/>
              </p:cNvSpPr>
              <p:nvPr/>
            </p:nvSpPr>
            <p:spPr bwMode="auto">
              <a:xfrm>
                <a:off x="3312" y="2064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2" name="AutoShape 185"/>
              <p:cNvSpPr>
                <a:spLocks/>
              </p:cNvSpPr>
              <p:nvPr/>
            </p:nvSpPr>
            <p:spPr bwMode="auto">
              <a:xfrm>
                <a:off x="3504" y="1968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AutoShape 186"/>
              <p:cNvSpPr>
                <a:spLocks/>
              </p:cNvSpPr>
              <p:nvPr/>
            </p:nvSpPr>
            <p:spPr bwMode="auto">
              <a:xfrm rot="5400000" flipV="1">
                <a:off x="4379" y="11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87"/>
              <p:cNvSpPr txBox="1">
                <a:spLocks noChangeArrowheads="1"/>
              </p:cNvSpPr>
              <p:nvPr/>
            </p:nvSpPr>
            <p:spPr bwMode="auto">
              <a:xfrm>
                <a:off x="4259" y="1248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5" name="Text Box 188"/>
              <p:cNvSpPr txBox="1">
                <a:spLocks noChangeArrowheads="1"/>
              </p:cNvSpPr>
              <p:nvPr/>
            </p:nvSpPr>
            <p:spPr bwMode="auto">
              <a:xfrm>
                <a:off x="3456" y="1584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216" name="Text Box 189"/>
              <p:cNvSpPr txBox="1">
                <a:spLocks noChangeArrowheads="1"/>
              </p:cNvSpPr>
              <p:nvPr/>
            </p:nvSpPr>
            <p:spPr bwMode="auto">
              <a:xfrm>
                <a:off x="3696" y="1415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217" name="AutoShape 190"/>
              <p:cNvSpPr>
                <a:spLocks/>
              </p:cNvSpPr>
              <p:nvPr/>
            </p:nvSpPr>
            <p:spPr bwMode="auto">
              <a:xfrm rot="-5400000">
                <a:off x="4152" y="218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Text Box 191"/>
              <p:cNvSpPr txBox="1">
                <a:spLocks noChangeArrowheads="1"/>
              </p:cNvSpPr>
              <p:nvPr/>
            </p:nvSpPr>
            <p:spPr bwMode="auto">
              <a:xfrm>
                <a:off x="4032" y="2400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19" name="Line 192"/>
              <p:cNvSpPr>
                <a:spLocks noChangeShapeType="1"/>
              </p:cNvSpPr>
              <p:nvPr/>
            </p:nvSpPr>
            <p:spPr bwMode="auto">
              <a:xfrm flipH="1" flipV="1">
                <a:off x="3430" y="1361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9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1" name="Text Box 194"/>
              <p:cNvSpPr txBox="1">
                <a:spLocks noChangeArrowheads="1"/>
              </p:cNvSpPr>
              <p:nvPr/>
            </p:nvSpPr>
            <p:spPr bwMode="auto">
              <a:xfrm>
                <a:off x="3456" y="1297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2" name="Text Box 195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23" name="Line 196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97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Text Box 198"/>
              <p:cNvSpPr txBox="1">
                <a:spLocks noChangeArrowheads="1"/>
              </p:cNvSpPr>
              <p:nvPr/>
            </p:nvSpPr>
            <p:spPr bwMode="auto">
              <a:xfrm>
                <a:off x="4752" y="1872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226" name="Line 199"/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200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201"/>
              <p:cNvSpPr>
                <a:spLocks/>
              </p:cNvSpPr>
              <p:nvPr/>
            </p:nvSpPr>
            <p:spPr bwMode="auto">
              <a:xfrm flipH="1">
                <a:off x="4704" y="1776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Text Box 202"/>
              <p:cNvSpPr txBox="1">
                <a:spLocks noChangeArrowheads="1"/>
              </p:cNvSpPr>
              <p:nvPr/>
            </p:nvSpPr>
            <p:spPr bwMode="auto">
              <a:xfrm>
                <a:off x="398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0" name="Text Box 203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1" name="Text Box 204"/>
              <p:cNvSpPr txBox="1">
                <a:spLocks noChangeArrowheads="1"/>
              </p:cNvSpPr>
              <p:nvPr/>
            </p:nvSpPr>
            <p:spPr bwMode="auto">
              <a:xfrm>
                <a:off x="422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2" name="Text Box 205"/>
              <p:cNvSpPr txBox="1">
                <a:spLocks noChangeArrowheads="1"/>
              </p:cNvSpPr>
              <p:nvPr/>
            </p:nvSpPr>
            <p:spPr bwMode="auto">
              <a:xfrm>
                <a:off x="3984" y="17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3" name="Text Box 206"/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4" name="Text Box 207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5" name="Text Box 208"/>
              <p:cNvSpPr txBox="1">
                <a:spLocks noChangeArrowheads="1"/>
              </p:cNvSpPr>
              <p:nvPr/>
            </p:nvSpPr>
            <p:spPr bwMode="auto">
              <a:xfrm>
                <a:off x="422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6" name="Text Box 209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237" name="Text Box 210"/>
              <p:cNvSpPr txBox="1">
                <a:spLocks noChangeArrowheads="1"/>
              </p:cNvSpPr>
              <p:nvPr/>
            </p:nvSpPr>
            <p:spPr bwMode="auto">
              <a:xfrm>
                <a:off x="4464" y="196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38" name="AutoShape 211"/>
              <p:cNvSpPr>
                <a:spLocks noChangeArrowheads="1"/>
              </p:cNvSpPr>
              <p:nvPr/>
            </p:nvSpPr>
            <p:spPr bwMode="auto">
              <a:xfrm>
                <a:off x="3984" y="1601"/>
                <a:ext cx="384" cy="720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Text Box 212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  <p:grpSp>
          <p:nvGrpSpPr>
            <p:cNvPr id="178" name="Group 213"/>
            <p:cNvGrpSpPr>
              <a:grpSpLocks/>
            </p:cNvGrpSpPr>
            <p:nvPr/>
          </p:nvGrpSpPr>
          <p:grpSpPr bwMode="auto">
            <a:xfrm>
              <a:off x="2208" y="2496"/>
              <a:ext cx="1584" cy="1325"/>
              <a:chOff x="2208" y="2592"/>
              <a:chExt cx="1584" cy="1325"/>
            </a:xfrm>
          </p:grpSpPr>
          <p:sp>
            <p:nvSpPr>
              <p:cNvPr id="179" name="Text Box 214"/>
              <p:cNvSpPr txBox="1">
                <a:spLocks noChangeArrowheads="1"/>
              </p:cNvSpPr>
              <p:nvPr/>
            </p:nvSpPr>
            <p:spPr bwMode="auto">
              <a:xfrm>
                <a:off x="3648" y="3216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0" name="Rectangle 215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965" cy="76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216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217"/>
              <p:cNvSpPr>
                <a:spLocks noChangeShapeType="1"/>
              </p:cNvSpPr>
              <p:nvPr/>
            </p:nvSpPr>
            <p:spPr bwMode="auto">
              <a:xfrm>
                <a:off x="283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Text Box 218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7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4" name="AutoShape 219"/>
              <p:cNvSpPr>
                <a:spLocks/>
              </p:cNvSpPr>
              <p:nvPr/>
            </p:nvSpPr>
            <p:spPr bwMode="auto">
              <a:xfrm>
                <a:off x="2400" y="3312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220"/>
              <p:cNvSpPr>
                <a:spLocks/>
              </p:cNvSpPr>
              <p:nvPr/>
            </p:nvSpPr>
            <p:spPr bwMode="auto">
              <a:xfrm rot="5400000" flipV="1">
                <a:off x="3275" y="252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Text Box 221"/>
              <p:cNvSpPr txBox="1">
                <a:spLocks noChangeArrowheads="1"/>
              </p:cNvSpPr>
              <p:nvPr/>
            </p:nvSpPr>
            <p:spPr bwMode="auto">
              <a:xfrm>
                <a:off x="3155" y="2592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87" name="Text Box 222"/>
              <p:cNvSpPr txBox="1">
                <a:spLocks noChangeArrowheads="1"/>
              </p:cNvSpPr>
              <p:nvPr/>
            </p:nvSpPr>
            <p:spPr bwMode="auto">
              <a:xfrm>
                <a:off x="2352" y="2928"/>
                <a:ext cx="294" cy="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00</a:t>
                </a:r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   01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11</a:t>
                </a:r>
              </a:p>
              <a:p>
                <a:pPr algn="r" eaLnBrk="0" hangingPunct="0">
                  <a:lnSpc>
                    <a:spcPct val="75000"/>
                  </a:lnSpc>
                </a:pPr>
                <a:endParaRPr lang="en-GB" sz="1400" b="1"/>
              </a:p>
              <a:p>
                <a:pPr algn="r" eaLnBrk="0" hangingPunct="0">
                  <a:lnSpc>
                    <a:spcPct val="75000"/>
                  </a:lnSpc>
                </a:pPr>
                <a:r>
                  <a:rPr lang="en-GB" sz="1400" b="1"/>
                  <a:t>10</a:t>
                </a:r>
              </a:p>
            </p:txBody>
          </p:sp>
          <p:sp>
            <p:nvSpPr>
              <p:cNvPr id="188" name="Text Box 223"/>
              <p:cNvSpPr txBox="1">
                <a:spLocks noChangeArrowheads="1"/>
              </p:cNvSpPr>
              <p:nvPr/>
            </p:nvSpPr>
            <p:spPr bwMode="auto">
              <a:xfrm>
                <a:off x="2592" y="2759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89" name="AutoShape 224"/>
              <p:cNvSpPr>
                <a:spLocks/>
              </p:cNvSpPr>
              <p:nvPr/>
            </p:nvSpPr>
            <p:spPr bwMode="auto">
              <a:xfrm rot="-5400000">
                <a:off x="3048" y="352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Text Box 225"/>
              <p:cNvSpPr txBox="1">
                <a:spLocks noChangeArrowheads="1"/>
              </p:cNvSpPr>
              <p:nvPr/>
            </p:nvSpPr>
            <p:spPr bwMode="auto">
              <a:xfrm>
                <a:off x="2928" y="374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1" name="Line 226"/>
              <p:cNvSpPr>
                <a:spLocks noChangeShapeType="1"/>
              </p:cNvSpPr>
              <p:nvPr/>
            </p:nvSpPr>
            <p:spPr bwMode="auto">
              <a:xfrm flipH="1" flipV="1">
                <a:off x="2326" y="2705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Text Box 227"/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3" name="Text Box 228"/>
              <p:cNvSpPr txBox="1">
                <a:spLocks noChangeArrowheads="1"/>
              </p:cNvSpPr>
              <p:nvPr/>
            </p:nvSpPr>
            <p:spPr bwMode="auto">
              <a:xfrm>
                <a:off x="2352" y="2641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Cx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94" name="Text Box 229"/>
              <p:cNvSpPr txBox="1">
                <a:spLocks noChangeArrowheads="1"/>
              </p:cNvSpPr>
              <p:nvPr/>
            </p:nvSpPr>
            <p:spPr bwMode="auto">
              <a:xfrm>
                <a:off x="288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95" name="Line 230"/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231"/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0" cy="7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32"/>
              <p:cNvSpPr>
                <a:spLocks noChangeShapeType="1"/>
              </p:cNvSpPr>
              <p:nvPr/>
            </p:nvSpPr>
            <p:spPr bwMode="auto">
              <a:xfrm>
                <a:off x="2592" y="331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33"/>
              <p:cNvSpPr>
                <a:spLocks noChangeShapeType="1"/>
              </p:cNvSpPr>
              <p:nvPr/>
            </p:nvSpPr>
            <p:spPr bwMode="auto">
              <a:xfrm>
                <a:off x="2592" y="350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AutoShape 234"/>
              <p:cNvSpPr>
                <a:spLocks/>
              </p:cNvSpPr>
              <p:nvPr/>
            </p:nvSpPr>
            <p:spPr bwMode="auto">
              <a:xfrm flipH="1">
                <a:off x="3600" y="312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235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1" name="Text Box 236"/>
              <p:cNvSpPr txBox="1">
                <a:spLocks noChangeArrowheads="1"/>
              </p:cNvSpPr>
              <p:nvPr/>
            </p:nvSpPr>
            <p:spPr bwMode="auto">
              <a:xfrm>
                <a:off x="264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2" name="Text Box 237"/>
              <p:cNvSpPr txBox="1">
                <a:spLocks noChangeArrowheads="1"/>
              </p:cNvSpPr>
              <p:nvPr/>
            </p:nvSpPr>
            <p:spPr bwMode="auto">
              <a:xfrm>
                <a:off x="2640" y="292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3" name="Text Box 238"/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4" name="Text Box 239"/>
              <p:cNvSpPr txBox="1">
                <a:spLocks noChangeArrowheads="1"/>
              </p:cNvSpPr>
              <p:nvPr/>
            </p:nvSpPr>
            <p:spPr bwMode="auto">
              <a:xfrm>
                <a:off x="312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5" name="Text Box 240"/>
              <p:cNvSpPr txBox="1">
                <a:spLocks noChangeArrowheads="1"/>
              </p:cNvSpPr>
              <p:nvPr/>
            </p:nvSpPr>
            <p:spPr bwMode="auto">
              <a:xfrm>
                <a:off x="3360" y="331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206" name="AutoShape 241"/>
              <p:cNvSpPr>
                <a:spLocks noChangeArrowheads="1"/>
              </p:cNvSpPr>
              <p:nvPr/>
            </p:nvSpPr>
            <p:spPr bwMode="auto">
              <a:xfrm>
                <a:off x="2897" y="3329"/>
                <a:ext cx="384" cy="336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9933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Text Box 242"/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</p:grpSp>
      <p:sp>
        <p:nvSpPr>
          <p:cNvPr id="110" name="Text Box 243"/>
          <p:cNvSpPr txBox="1">
            <a:spLocks noChangeArrowheads="1"/>
          </p:cNvSpPr>
          <p:nvPr/>
        </p:nvSpPr>
        <p:spPr bwMode="auto">
          <a:xfrm>
            <a:off x="990600" y="3351948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6600"/>
                </a:solidFill>
              </a:rPr>
              <a:t>SC = </a:t>
            </a:r>
            <a:r>
              <a:rPr lang="en-GB" sz="2000" b="1" dirty="0" smtClean="0">
                <a:solidFill>
                  <a:srgbClr val="FF0000"/>
                </a:solidFill>
              </a:rPr>
              <a:t>?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11" name="Text Box 244"/>
          <p:cNvSpPr txBox="1">
            <a:spLocks noChangeArrowheads="1"/>
          </p:cNvSpPr>
          <p:nvPr/>
        </p:nvSpPr>
        <p:spPr bwMode="auto">
          <a:xfrm>
            <a:off x="7467600" y="3351948"/>
            <a:ext cx="121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>
                <a:solidFill>
                  <a:srgbClr val="006600"/>
                </a:solidFill>
              </a:rPr>
              <a:t>RC = </a:t>
            </a:r>
            <a:r>
              <a:rPr lang="en-GB" sz="2000" b="1" dirty="0" smtClean="0">
                <a:solidFill>
                  <a:srgbClr val="FF0000"/>
                </a:solidFill>
              </a:rPr>
              <a:t>?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12" name="Text Box 245"/>
          <p:cNvSpPr txBox="1">
            <a:spLocks noChangeArrowheads="1"/>
          </p:cNvSpPr>
          <p:nvPr/>
        </p:nvSpPr>
        <p:spPr bwMode="auto">
          <a:xfrm>
            <a:off x="6019800" y="5790348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 dirty="0"/>
              <a:t>y = </a:t>
            </a:r>
            <a:r>
              <a:rPr lang="en-GB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</a:t>
            </a:r>
            <a:r>
              <a:rPr lang="en-GB" sz="3600" dirty="0" smtClean="0">
                <a:solidFill>
                  <a:srgbClr val="0000FF"/>
                </a:solidFill>
              </a:rPr>
              <a:t>#</a:t>
            </a:r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1066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2362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79"/>
                <a:ext cx="425" cy="492"/>
                <a:chOff x="4656" y="1679"/>
                <a:chExt cx="435" cy="552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6"/>
                <a:ext cx="425" cy="492"/>
                <a:chOff x="4656" y="1679"/>
                <a:chExt cx="435" cy="552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 Memory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Memory stores programs and data.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Definitions: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1 byte = 8 bits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1 word: in multiple of bytes, a unit of transfer between main memory and registers, usually size of register.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1 KB (kilo-bytes) = 2</a:t>
            </a:r>
            <a:r>
              <a:rPr lang="en-US" baseline="50000" dirty="0" smtClean="0"/>
              <a:t>10</a:t>
            </a:r>
            <a:r>
              <a:rPr lang="en-US" dirty="0" smtClean="0"/>
              <a:t> bytes; 1 MB (mega-bytes) = 2</a:t>
            </a:r>
            <a:r>
              <a:rPr lang="en-US" baseline="50000" dirty="0" smtClean="0"/>
              <a:t>20</a:t>
            </a:r>
            <a:r>
              <a:rPr lang="en-US" dirty="0" smtClean="0"/>
              <a:t> bytes;</a:t>
            </a:r>
            <a:br>
              <a:rPr lang="en-US" dirty="0" smtClean="0"/>
            </a:br>
            <a:r>
              <a:rPr lang="en-US" dirty="0" smtClean="0"/>
              <a:t>1 GB (</a:t>
            </a:r>
            <a:r>
              <a:rPr lang="en-US" dirty="0" err="1" smtClean="0"/>
              <a:t>giga</a:t>
            </a:r>
            <a:r>
              <a:rPr lang="en-US" dirty="0" smtClean="0"/>
              <a:t>-bytes) = 2</a:t>
            </a:r>
            <a:r>
              <a:rPr lang="en-US" baseline="50000" dirty="0" smtClean="0"/>
              <a:t>30</a:t>
            </a:r>
            <a:r>
              <a:rPr lang="en-US" dirty="0" smtClean="0"/>
              <a:t> bytes; 1 TB (</a:t>
            </a:r>
            <a:r>
              <a:rPr lang="en-US" dirty="0" err="1" smtClean="0"/>
              <a:t>tera</a:t>
            </a:r>
            <a:r>
              <a:rPr lang="en-US" dirty="0" smtClean="0"/>
              <a:t>-bytes) = 2</a:t>
            </a:r>
            <a:r>
              <a:rPr lang="en-US" baseline="50000" dirty="0" smtClean="0"/>
              <a:t>40</a:t>
            </a:r>
            <a:r>
              <a:rPr lang="en-US" dirty="0" smtClean="0"/>
              <a:t> bytes.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Desirable properties: </a:t>
            </a:r>
            <a:r>
              <a:rPr lang="en-US" dirty="0" smtClean="0"/>
              <a:t>fast access, large capacity, economical cost, non-volatile.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However, most memory devices do not possess all 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54477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</a:t>
            </a:r>
            <a:r>
              <a:rPr lang="en-GB" sz="3600" dirty="0" smtClean="0">
                <a:solidFill>
                  <a:srgbClr val="0000FF"/>
                </a:solidFill>
              </a:rPr>
              <a:t>Memory Elements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Memory element</a:t>
            </a:r>
            <a:r>
              <a:rPr lang="en-US" dirty="0" smtClean="0"/>
              <a:t>: a device which can remember value indefinitely, or change value on command from its inputs.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905000" y="2362200"/>
            <a:ext cx="5334000" cy="838200"/>
            <a:chOff x="1440" y="1632"/>
            <a:chExt cx="3360" cy="528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Memory element</a:t>
              </a:r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2362200" y="4114800"/>
            <a:ext cx="5715000" cy="2019300"/>
            <a:chOff x="1488" y="2592"/>
            <a:chExt cx="3600" cy="1272"/>
          </a:xfrm>
        </p:grpSpPr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1488" y="2592"/>
            <a:ext cx="208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name="Document" r:id="rId4" imgW="3319920" imgH="2019240" progId="Word.Document.8">
                    <p:embed/>
                  </p:oleObj>
                </mc:Choice>
                <mc:Fallback>
                  <p:oleObj name="Document" r:id="rId4" imgW="3319920" imgH="2019240" progId="Word.Document.8">
                    <p:embed/>
                    <p:pic>
                      <p:nvPicPr>
                        <p:cNvPr id="10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089" cy="1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8" y="2736"/>
              <a:ext cx="1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/>
                <a:t>: current state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Q(t+1)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 b="1" i="1" baseline="30000">
                  <a:solidFill>
                    <a:srgbClr val="0000CC"/>
                  </a:solidFill>
                </a:rPr>
                <a:t>+</a:t>
              </a:r>
              <a:r>
                <a:rPr lang="en-US"/>
                <a:t>: next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 Memory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0" y="2225040"/>
            <a:ext cx="6019800" cy="3430588"/>
            <a:chOff x="1152" y="1488"/>
            <a:chExt cx="3792" cy="2161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52" y="1536"/>
              <a:ext cx="2400" cy="2112"/>
            </a:xfrm>
            <a:prstGeom prst="triangle">
              <a:avLst>
                <a:gd name="adj" fmla="val 50000"/>
              </a:avLst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426" y="3186"/>
              <a:ext cx="1851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743"/>
              <a:ext cx="135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920" y="231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036" y="2029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registers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824" y="240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main memory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24" y="2880"/>
              <a:ext cx="105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disk storage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76" y="3312"/>
              <a:ext cx="115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magnetic tapes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696" y="1488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Fast, expensive (small numbers), volatile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8" y="3072"/>
              <a:ext cx="1248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Slow, cheap (large numbers), non-volatile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128" y="2160"/>
              <a:ext cx="0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9"/>
          <p:cNvSpPr txBox="1">
            <a:spLocks noChangeArrowheads="1"/>
          </p:cNvSpPr>
          <p:nvPr/>
        </p:nvSpPr>
        <p:spPr>
          <a:xfrm>
            <a:off x="2133600" y="1567437"/>
            <a:ext cx="289560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 smtClean="0"/>
              <a:t>Memory hierarchy</a:t>
            </a:r>
          </a:p>
        </p:txBody>
      </p:sp>
    </p:spTree>
    <p:extLst>
      <p:ext uri="{BB962C8B-B14F-4D97-AF65-F5344CB8AC3E}">
        <p14:creationId xmlns:p14="http://schemas.microsoft.com/office/powerpoint/2010/main" val="22606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 Memory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127760" y="1401761"/>
            <a:ext cx="2225040" cy="5032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 smtClean="0"/>
              <a:t>Data transfer</a:t>
            </a:r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1295400" y="1905000"/>
            <a:ext cx="6858000" cy="3886200"/>
            <a:chOff x="816" y="1200"/>
            <a:chExt cx="4320" cy="244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216" y="1200"/>
              <a:ext cx="67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Address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352" y="1872"/>
              <a:ext cx="110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k</a:t>
              </a:r>
              <a:r>
                <a:rPr lang="en-GB" sz="1600"/>
                <a:t>-bit address bus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600" y="1440"/>
              <a:ext cx="192" cy="8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400"/>
                <a:t>5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344" cy="2208"/>
            </a:xfrm>
            <a:prstGeom prst="rect">
              <a:avLst/>
            </a:prstGeom>
            <a:solidFill>
              <a:srgbClr val="CCFFFF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032" y="1536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Processor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200" y="2016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MAR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200" y="2448"/>
              <a:ext cx="576" cy="23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MDR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792" y="1440"/>
              <a:ext cx="1344" cy="2208"/>
            </a:xfrm>
            <a:prstGeom prst="rect">
              <a:avLst/>
            </a:prstGeom>
            <a:solidFill>
              <a:srgbClr val="FFCC99"/>
            </a:solidFill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3984" y="1200"/>
              <a:ext cx="91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b="1"/>
                <a:t>Memory</a:t>
              </a: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3792" y="158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792" y="1728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3792" y="1872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92" y="20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792" y="21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3792" y="23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3792" y="3216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3792" y="3360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3792" y="3504"/>
              <a:ext cx="13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4320" y="2592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/>
                <a:t>:</a:t>
              </a: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auto">
            <a:xfrm>
              <a:off x="1776" y="2016"/>
              <a:ext cx="1824" cy="240"/>
            </a:xfrm>
            <a:prstGeom prst="rightArrow">
              <a:avLst>
                <a:gd name="adj1" fmla="val 50000"/>
                <a:gd name="adj2" fmla="val 59569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1776" y="2400"/>
              <a:ext cx="1824" cy="336"/>
            </a:xfrm>
            <a:prstGeom prst="leftRightArrow">
              <a:avLst>
                <a:gd name="adj1" fmla="val 41667"/>
                <a:gd name="adj2" fmla="val 47022"/>
              </a:avLst>
            </a:prstGeom>
            <a:solidFill>
              <a:srgbClr val="FF99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26"/>
            <p:cNvSpPr>
              <a:spLocks noChangeArrowheads="1"/>
            </p:cNvSpPr>
            <p:nvPr/>
          </p:nvSpPr>
          <p:spPr bwMode="auto">
            <a:xfrm>
              <a:off x="2160" y="2928"/>
              <a:ext cx="1440" cy="336"/>
            </a:xfrm>
            <a:prstGeom prst="leftRightArrow">
              <a:avLst>
                <a:gd name="adj1" fmla="val 35120"/>
                <a:gd name="adj2" fmla="val 55595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400" y="2304"/>
              <a:ext cx="96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i="1"/>
                <a:t>n</a:t>
              </a:r>
              <a:r>
                <a:rPr lang="en-GB" sz="1600"/>
                <a:t>-bit data bus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2448" y="3120"/>
              <a:ext cx="864" cy="3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Control lines</a:t>
              </a:r>
            </a:p>
            <a:p>
              <a:pPr algn="ctr" eaLnBrk="0" hangingPunct="0">
                <a:spcBef>
                  <a:spcPct val="5000"/>
                </a:spcBef>
              </a:pPr>
              <a:r>
                <a:rPr lang="en-GB" sz="1600"/>
                <a:t>(</a:t>
              </a:r>
              <a:r>
                <a:rPr lang="en-GB" sz="1600" i="1"/>
                <a:t>R</a:t>
              </a:r>
              <a:r>
                <a:rPr lang="en-GB" sz="1600"/>
                <a:t>/</a:t>
              </a:r>
              <a:r>
                <a:rPr lang="en-GB" sz="1600" i="1"/>
                <a:t>W</a:t>
              </a:r>
              <a:r>
                <a:rPr lang="en-GB" sz="1600"/>
                <a:t>, etc.)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2256" y="1296"/>
              <a:ext cx="1200" cy="5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Up to 2</a:t>
              </a:r>
              <a:r>
                <a:rPr lang="en-GB" i="1" baseline="30000"/>
                <a:t>k</a:t>
              </a:r>
              <a:r>
                <a:rPr lang="en-GB"/>
                <a:t> addressable locations.</a:t>
              </a: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>
              <a:off x="2736" y="33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5605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 Memory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 smtClean="0"/>
              <a:t>A memory unit stores binary information in groups of bits called </a:t>
            </a:r>
            <a:r>
              <a:rPr lang="en-US" i="1" dirty="0" smtClean="0">
                <a:solidFill>
                  <a:srgbClr val="C00000"/>
                </a:solidFill>
              </a:rPr>
              <a:t>words</a:t>
            </a:r>
            <a:r>
              <a:rPr lang="en-US" dirty="0" smtClean="0"/>
              <a:t>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 smtClean="0"/>
              <a:t>The data consists of </a:t>
            </a:r>
            <a:r>
              <a:rPr lang="en-US" i="1" dirty="0" smtClean="0"/>
              <a:t>n</a:t>
            </a:r>
            <a:r>
              <a:rPr lang="en-US" dirty="0" smtClean="0"/>
              <a:t> lines (for </a:t>
            </a:r>
            <a:r>
              <a:rPr lang="en-US" i="1" dirty="0" smtClean="0"/>
              <a:t>n</a:t>
            </a:r>
            <a:r>
              <a:rPr lang="en-US" dirty="0" smtClean="0"/>
              <a:t>-bit words).  </a:t>
            </a:r>
            <a:r>
              <a:rPr lang="en-US" dirty="0" smtClean="0">
                <a:solidFill>
                  <a:srgbClr val="C00000"/>
                </a:solidFill>
              </a:rPr>
              <a:t>Data input lines</a:t>
            </a:r>
            <a:r>
              <a:rPr lang="en-US" dirty="0" smtClean="0"/>
              <a:t> provide the information to be stored (</a:t>
            </a:r>
            <a:r>
              <a:rPr lang="en-US" i="1" dirty="0" smtClean="0">
                <a:solidFill>
                  <a:srgbClr val="006600"/>
                </a:solidFill>
              </a:rPr>
              <a:t>written</a:t>
            </a:r>
            <a:r>
              <a:rPr lang="en-US" dirty="0" smtClean="0"/>
              <a:t>) into the memory, while </a:t>
            </a:r>
            <a:r>
              <a:rPr lang="en-US" dirty="0" smtClean="0">
                <a:solidFill>
                  <a:srgbClr val="C00000"/>
                </a:solidFill>
              </a:rPr>
              <a:t>data output lines </a:t>
            </a:r>
            <a:r>
              <a:rPr lang="en-US" dirty="0" smtClean="0"/>
              <a:t>carry the information out (</a:t>
            </a:r>
            <a:r>
              <a:rPr lang="en-US" i="1" dirty="0" smtClean="0">
                <a:solidFill>
                  <a:srgbClr val="006600"/>
                </a:solidFill>
              </a:rPr>
              <a:t>read</a:t>
            </a:r>
            <a:r>
              <a:rPr lang="en-US" dirty="0" smtClean="0"/>
              <a:t>) from the memory.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 consists of </a:t>
            </a:r>
            <a:r>
              <a:rPr lang="en-US" i="1" dirty="0" smtClean="0"/>
              <a:t>k</a:t>
            </a:r>
            <a:r>
              <a:rPr lang="en-US" dirty="0" smtClean="0"/>
              <a:t> lines which specify which word (among the 2</a:t>
            </a:r>
            <a:r>
              <a:rPr lang="en-US" i="1" baseline="50000" dirty="0" smtClean="0"/>
              <a:t>k</a:t>
            </a:r>
            <a:r>
              <a:rPr lang="en-US" dirty="0" smtClean="0"/>
              <a:t> words available) to be selected for reading or writing.</a:t>
            </a:r>
          </a:p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 smtClean="0"/>
              <a:t>The control lines </a:t>
            </a:r>
            <a:r>
              <a:rPr lang="en-US" i="1" dirty="0" smtClean="0">
                <a:solidFill>
                  <a:srgbClr val="0000CC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0000CC"/>
                </a:solidFill>
              </a:rPr>
              <a:t>Write</a:t>
            </a:r>
            <a:r>
              <a:rPr lang="en-US" dirty="0" smtClean="0"/>
              <a:t> (usually combined into a single control line </a:t>
            </a:r>
            <a:r>
              <a:rPr lang="en-US" i="1" dirty="0" smtClean="0"/>
              <a:t>Read/Write</a:t>
            </a:r>
            <a:r>
              <a:rPr lang="en-US" dirty="0" smtClean="0"/>
              <a:t>) specifies the direction of transfer of the data.</a:t>
            </a:r>
          </a:p>
        </p:txBody>
      </p:sp>
    </p:spTree>
    <p:extLst>
      <p:ext uri="{BB962C8B-B14F-4D97-AF65-F5344CB8AC3E}">
        <p14:creationId xmlns:p14="http://schemas.microsoft.com/office/powerpoint/2010/main" val="3769229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7.1 Memory Unit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52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Block diagram of a memory unit:</a:t>
            </a:r>
            <a:endParaRPr lang="en-US" dirty="0" smtClean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630680" y="1943857"/>
            <a:ext cx="4572000" cy="3841750"/>
            <a:chOff x="1296" y="1152"/>
            <a:chExt cx="2880" cy="242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32" y="1872"/>
              <a:ext cx="1344" cy="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928" y="1920"/>
              <a:ext cx="1152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Memory unit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dirty="0"/>
                <a:t>2</a:t>
              </a:r>
              <a:r>
                <a:rPr lang="en-GB" b="1" i="1" baseline="30000" dirty="0"/>
                <a:t>k</a:t>
              </a:r>
              <a:r>
                <a:rPr lang="en-GB" b="1" dirty="0"/>
                <a:t> words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 b="1" i="1" dirty="0"/>
                <a:t>n</a:t>
              </a:r>
              <a:r>
                <a:rPr lang="en-GB" b="1" dirty="0"/>
                <a:t> bits per word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96" y="259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296" y="19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k</a:t>
              </a:r>
              <a:r>
                <a:rPr lang="en-GB" b="1"/>
                <a:t> address lines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2592" y="2016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k</a:t>
              </a:r>
              <a:endParaRPr lang="en-GB" b="1"/>
            </a:p>
          </p:txBody>
        </p: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1584" y="2496"/>
              <a:ext cx="912" cy="231"/>
              <a:chOff x="1584" y="2400"/>
              <a:chExt cx="912" cy="231"/>
            </a:xfrm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9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i="1"/>
                  <a:t>Read</a:t>
                </a:r>
                <a:r>
                  <a:rPr lang="en-GB" b="1"/>
                  <a:t>/</a:t>
                </a:r>
                <a:r>
                  <a:rPr lang="en-GB" b="1" i="1"/>
                  <a:t>Write</a:t>
                </a:r>
                <a:endParaRPr lang="en-GB" b="1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2082" y="242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5400000">
              <a:off x="3384" y="29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rot="5400000">
              <a:off x="3336" y="17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158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04" y="283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456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504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/>
                <a:t>n</a:t>
              </a:r>
              <a:endParaRPr lang="en-GB" b="1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24" y="1152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input lines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72" y="3168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 i="1"/>
                <a:t>n</a:t>
              </a:r>
              <a:r>
                <a:rPr lang="en-GB" b="1"/>
                <a:t> data output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95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7.2 Read/Write Operations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1"/>
            <a:ext cx="8305800" cy="325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Write</a:t>
            </a:r>
            <a:r>
              <a:rPr lang="en-US" dirty="0" smtClean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Transfers the data bits (the word) to be stored in memory to the data input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Activates the </a:t>
            </a:r>
            <a:r>
              <a:rPr lang="en-US" i="1" dirty="0" smtClean="0"/>
              <a:t>Write</a:t>
            </a:r>
            <a:r>
              <a:rPr lang="en-US" dirty="0" smtClean="0"/>
              <a:t> control line (set </a:t>
            </a:r>
            <a:r>
              <a:rPr lang="en-US" i="1" dirty="0" smtClean="0"/>
              <a:t>Read/Write</a:t>
            </a:r>
            <a:r>
              <a:rPr lang="en-US" dirty="0" smtClean="0"/>
              <a:t> to 0).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Read</a:t>
            </a:r>
            <a:r>
              <a:rPr lang="en-US" dirty="0" smtClean="0"/>
              <a:t> operation: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Transfers the address of the desired word to the address lines.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Activates the </a:t>
            </a:r>
            <a:r>
              <a:rPr lang="en-US" i="1" dirty="0" smtClean="0"/>
              <a:t>Read</a:t>
            </a:r>
            <a:r>
              <a:rPr lang="en-US" dirty="0" smtClean="0"/>
              <a:t> control line (set </a:t>
            </a:r>
            <a:r>
              <a:rPr lang="en-US" i="1" dirty="0" smtClean="0"/>
              <a:t>Read/Write</a:t>
            </a:r>
            <a:r>
              <a:rPr lang="en-US" dirty="0" smtClean="0"/>
              <a:t> to 1).</a:t>
            </a: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295400" y="4876800"/>
            <a:ext cx="6369050" cy="1371600"/>
            <a:chOff x="1008" y="1536"/>
            <a:chExt cx="4012" cy="849"/>
          </a:xfrm>
        </p:grpSpPr>
        <p:sp>
          <p:nvSpPr>
            <p:cNvPr id="31" name="Line 96"/>
            <p:cNvSpPr>
              <a:spLocks noChangeShapeType="1"/>
            </p:cNvSpPr>
            <p:nvPr/>
          </p:nvSpPr>
          <p:spPr bwMode="auto">
            <a:xfrm>
              <a:off x="2745" y="1556"/>
              <a:ext cx="3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7"/>
            <p:cNvGrpSpPr>
              <a:grpSpLocks/>
            </p:cNvGrpSpPr>
            <p:nvPr/>
          </p:nvGrpSpPr>
          <p:grpSpPr bwMode="auto">
            <a:xfrm>
              <a:off x="1008" y="1536"/>
              <a:ext cx="4012" cy="849"/>
              <a:chOff x="1251" y="1200"/>
              <a:chExt cx="4012" cy="849"/>
            </a:xfrm>
          </p:grpSpPr>
          <p:graphicFrame>
            <p:nvGraphicFramePr>
              <p:cNvPr id="33" name="Object 98"/>
              <p:cNvGraphicFramePr>
                <a:graphicFrameLocks noChangeAspect="1"/>
              </p:cNvGraphicFramePr>
              <p:nvPr/>
            </p:nvGraphicFramePr>
            <p:xfrm>
              <a:off x="1251" y="1200"/>
              <a:ext cx="401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6" name="Document" r:id="rId4" imgW="6381720" imgH="1360080" progId="Word.Document.8">
                      <p:embed/>
                    </p:oleObj>
                  </mc:Choice>
                  <mc:Fallback>
                    <p:oleObj name="Document" r:id="rId4" imgW="6381720" imgH="1360080" progId="Word.Document.8">
                      <p:embed/>
                      <p:pic>
                        <p:nvPicPr>
                          <p:cNvPr id="26626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1200"/>
                            <a:ext cx="4012" cy="8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9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38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133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7.3 Memory Cell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153244"/>
            <a:ext cx="8305800" cy="160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Two types of 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Static RAMs use flip-flops as the memory cells.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Dynamic RAMs use capacitor charges to represent data. Though simpler in circuitry, they have to be constantly refreshed.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9600" y="3520440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7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381000" y="26968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memory cell of the static RAM has the following logic and block diagrams:</a:t>
            </a:r>
          </a:p>
        </p:txBody>
      </p:sp>
    </p:spTree>
    <p:extLst>
      <p:ext uri="{BB962C8B-B14F-4D97-AF65-F5344CB8AC3E}">
        <p14:creationId xmlns:p14="http://schemas.microsoft.com/office/powerpoint/2010/main" val="2309208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7.4 Memory Arrays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711376"/>
            <a:ext cx="3505200" cy="225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Logic construction of a </a:t>
            </a:r>
            <a:r>
              <a:rPr lang="en-US" sz="2800" dirty="0" smtClean="0">
                <a:solidFill>
                  <a:srgbClr val="0000CC"/>
                </a:solidFill>
              </a:rPr>
              <a:t>4</a:t>
            </a:r>
            <a:r>
              <a:rPr lang="en-US" sz="2800" dirty="0" smtClean="0">
                <a:solidFill>
                  <a:srgbClr val="0000CC"/>
                </a:solidFill>
                <a:sym typeface="Symbol" pitchFamily="18" charset="2"/>
              </a:rPr>
              <a:t>3 RAM</a:t>
            </a:r>
            <a:r>
              <a:rPr lang="en-US" sz="2800" dirty="0" smtClean="0">
                <a:sym typeface="Symbol" pitchFamily="18" charset="2"/>
              </a:rPr>
              <a:t> (with decoder and OR gates):</a:t>
            </a:r>
            <a:endParaRPr lang="en-US" sz="28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pic>
        <p:nvPicPr>
          <p:cNvPr id="86" name="Picture 4" descr="l6_htm5"/>
          <p:cNvPicPr>
            <a:picLocks noChangeAspect="1" noChangeArrowheads="1"/>
          </p:cNvPicPr>
          <p:nvPr/>
        </p:nvPicPr>
        <p:blipFill>
          <a:blip r:embed="rId3" cstate="print"/>
          <a:srcRect l="1614" b="7692"/>
          <a:stretch>
            <a:fillRect/>
          </a:stretch>
        </p:blipFill>
        <p:spPr bwMode="auto">
          <a:xfrm>
            <a:off x="3817938" y="1066800"/>
            <a:ext cx="4856162" cy="509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366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7.4 Memory Arrays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077200" cy="182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An array of RAM chips: memory chips are combined to form larger memory.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00CC"/>
                </a:solidFill>
              </a:rPr>
              <a:t>1K </a:t>
            </a:r>
            <a:r>
              <a:rPr lang="en-US" sz="2800" dirty="0" smtClean="0">
                <a:solidFill>
                  <a:srgbClr val="0000CC"/>
                </a:solidFill>
                <a:sym typeface="Symbol" pitchFamily="18" charset="2"/>
              </a:rPr>
              <a:t> 8-bit RAM chip</a:t>
            </a:r>
            <a:r>
              <a:rPr lang="en-US" sz="2800" dirty="0" smtClean="0">
                <a:sym typeface="Symbol" pitchFamily="18" charset="2"/>
              </a:rPr>
              <a:t>: </a:t>
            </a:r>
            <a:endParaRPr lang="en-US" sz="28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52600" y="3200400"/>
            <a:ext cx="5410200" cy="2454275"/>
            <a:chOff x="1488" y="1920"/>
            <a:chExt cx="3408" cy="1546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3216"/>
              <a:ext cx="2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 of a 1K x 8 RAM chip</a:t>
              </a:r>
              <a:endParaRPr lang="en-GB" sz="1600"/>
            </a:p>
          </p:txBody>
        </p: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1488" y="1920"/>
              <a:ext cx="3408" cy="1104"/>
              <a:chOff x="1488" y="1920"/>
              <a:chExt cx="3408" cy="1104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008" cy="11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88" y="1968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RAM 1K x 8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2256"/>
                <a:ext cx="76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DATA (8)</a:t>
                </a:r>
              </a:p>
              <a:p>
                <a:pPr eaLnBrk="0" hangingPunct="0"/>
                <a:r>
                  <a:rPr lang="en-GB" sz="1600" b="1"/>
                  <a:t>ADRS (10)</a:t>
                </a:r>
              </a:p>
              <a:p>
                <a:pPr eaLnBrk="0" hangingPunct="0"/>
                <a:r>
                  <a:rPr lang="en-GB" sz="1600" b="1"/>
                  <a:t>CS</a:t>
                </a:r>
              </a:p>
              <a:p>
                <a:pPr eaLnBrk="0" hangingPunct="0"/>
                <a:r>
                  <a:rPr lang="en-GB" sz="1600" b="1"/>
                  <a:t>RW</a:t>
                </a: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81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GB" sz="1600" b="1"/>
                  <a:t>Input data</a:t>
                </a:r>
              </a:p>
              <a:p>
                <a:pPr algn="r" eaLnBrk="0" hangingPunct="0"/>
                <a:r>
                  <a:rPr lang="en-GB" sz="1600" b="1"/>
                  <a:t>Address</a:t>
                </a:r>
              </a:p>
              <a:p>
                <a:pPr algn="r" eaLnBrk="0" hangingPunct="0"/>
                <a:r>
                  <a:rPr lang="en-GB" sz="1600" b="1"/>
                  <a:t>Chip select</a:t>
                </a:r>
              </a:p>
              <a:p>
                <a:pPr algn="r" eaLnBrk="0" hangingPunct="0"/>
                <a:r>
                  <a:rPr lang="en-GB" sz="1600" b="1"/>
                  <a:t>Read/write</a:t>
                </a: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(8)</a:t>
                </a: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9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/>
                  <a:t>Output data</a:t>
                </a:r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2448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2448" y="24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H="1">
                <a:off x="3792" y="235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256"/>
                <a:ext cx="20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225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8</a:t>
                </a:r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400"/>
                <a:ext cx="25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178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7.4 Memory Arrays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73711" y="4927817"/>
            <a:ext cx="2819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CC"/>
                </a:solidFill>
              </a:rPr>
              <a:t>4K </a:t>
            </a:r>
            <a:r>
              <a:rPr lang="en-US" sz="2800" dirty="0" smtClean="0">
                <a:solidFill>
                  <a:srgbClr val="0000CC"/>
                </a:solidFill>
                <a:sym typeface="Symbol" pitchFamily="18" charset="2"/>
              </a:rPr>
              <a:t> 8 RAM.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8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2171700" y="1169233"/>
            <a:ext cx="6629400" cy="5229225"/>
            <a:chOff x="1248" y="720"/>
            <a:chExt cx="4176" cy="3294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 dirty="0"/>
                <a:t>RW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Read/write</a:t>
              </a:r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Output data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/>
                <a:t>1K x 8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b="1"/>
                <a:t>RW</a:t>
              </a:r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 b="1"/>
                <a:t>(8)</a:t>
              </a:r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3"/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Input data</a:t>
              </a: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8 lines</a:t>
              </a:r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0"/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1"/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2"/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3"/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/>
                <a:t>3</a:t>
              </a:r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2x4 decoder</a:t>
              </a:r>
            </a:p>
          </p:txBody>
        </p:sp>
        <p:sp>
          <p:nvSpPr>
            <p:cNvPr id="84" name="Line 77"/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78"/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6" name="Text Box 79"/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Lines</a:t>
              </a:r>
            </a:p>
          </p:txBody>
        </p:sp>
        <p:sp>
          <p:nvSpPr>
            <p:cNvPr id="87" name="Text Box 80"/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0 – 9</a:t>
              </a:r>
            </a:p>
          </p:txBody>
        </p:sp>
        <p:sp>
          <p:nvSpPr>
            <p:cNvPr id="88" name="Text Box 81"/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b="1"/>
                <a:t>11   10</a:t>
              </a:r>
            </a:p>
          </p:txBody>
        </p:sp>
        <p:sp>
          <p:nvSpPr>
            <p:cNvPr id="89" name="Text Box 82"/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 b="1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b="1" i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90" name="Line 83"/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4"/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5"/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6"/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8"/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89"/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90"/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1"/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92"/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93"/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95"/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96"/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97"/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98"/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99"/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101"/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1"/>
                <a:t>Address</a:t>
              </a:r>
            </a:p>
          </p:txBody>
        </p:sp>
        <p:sp>
          <p:nvSpPr>
            <p:cNvPr id="109" name="AutoShape 102"/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3"/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4"/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2"/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4"/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15"/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16"/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17"/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8"/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19"/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0"/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55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7.4 Memory Arrays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3581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CC"/>
                </a:solidFill>
              </a:rPr>
              <a:t>2M </a:t>
            </a:r>
            <a:r>
              <a:rPr lang="en-US" sz="2800" dirty="0" smtClean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 smtClean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609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20" y="2832"/>
              <a:ext cx="1688" cy="1009"/>
              <a:chOff x="720" y="2832"/>
              <a:chExt cx="1688" cy="1009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47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20" y="3198"/>
                <a:ext cx="3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8" y="3216"/>
                <a:ext cx="500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3276600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4" y="2112"/>
              <a:ext cx="2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400" y="2784"/>
              <a:ext cx="41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3824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5029200" y="1905000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864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</a:t>
            </a:r>
            <a:r>
              <a:rPr lang="en-GB" sz="3600" dirty="0" smtClean="0">
                <a:solidFill>
                  <a:srgbClr val="0000FF"/>
                </a:solidFill>
              </a:rPr>
              <a:t>(2/3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Memory element with clock.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Clock</a:t>
            </a:r>
            <a:r>
              <a:rPr lang="en-US" sz="2400" dirty="0"/>
              <a:t> is usually a square wave.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981200" y="1905000"/>
            <a:ext cx="5334000" cy="1479550"/>
            <a:chOff x="1440" y="1200"/>
            <a:chExt cx="3360" cy="932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Memory element</a:t>
              </a:r>
              <a:r>
                <a:rPr lang="en-GB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clock </a:t>
              </a:r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2286000" y="4191000"/>
            <a:ext cx="4572000" cy="1708150"/>
            <a:chOff x="1440" y="2640"/>
            <a:chExt cx="2880" cy="1076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6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</a:t>
            </a:r>
            <a:r>
              <a:rPr lang="en-GB" sz="3600" dirty="0" smtClean="0">
                <a:solidFill>
                  <a:srgbClr val="0000FF"/>
                </a:solidFill>
              </a:rPr>
              <a:t>(3/3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Two types of triggering/activation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Edge-triggered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Latches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ON = 1, OFF = 0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Edge-triggered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Flip-flops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Positive edge-triggered (ON = from 0 to 1; OFF = other time)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3962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 smtClean="0">
                <a:solidFill>
                  <a:srgbClr val="0000FF"/>
                </a:solidFill>
              </a:rPr>
              <a:t>3.1 </a:t>
            </a:r>
            <a:r>
              <a:rPr lang="en-GB" sz="3600" i="1" dirty="0" smtClean="0">
                <a:solidFill>
                  <a:srgbClr val="0000FF"/>
                </a:solidFill>
              </a:rPr>
              <a:t>S-R</a:t>
            </a:r>
            <a:r>
              <a:rPr lang="en-GB" sz="3600" dirty="0" smtClean="0">
                <a:solidFill>
                  <a:srgbClr val="0000FF"/>
                </a:solidFill>
              </a:rPr>
              <a:t> Latch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smtClean="0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Two inputs:</a:t>
            </a:r>
            <a:r>
              <a:rPr lang="en-US" dirty="0" smtClean="0"/>
              <a:t>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Two complementary outputs</a:t>
            </a:r>
            <a:r>
              <a:rPr lang="en-US" dirty="0" smtClean="0"/>
              <a:t>: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smtClean="0"/>
              <a:t>Q'</a:t>
            </a:r>
            <a:r>
              <a:rPr lang="en-US" dirty="0" smtClean="0"/>
              <a:t>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Q</a:t>
            </a:r>
            <a:r>
              <a:rPr lang="en-US" dirty="0" smtClean="0"/>
              <a:t> = HIGH, we say latch is in </a:t>
            </a:r>
            <a:r>
              <a:rPr lang="en-US" dirty="0" smtClean="0">
                <a:solidFill>
                  <a:srgbClr val="C00000"/>
                </a:solidFill>
              </a:rPr>
              <a:t>SET </a:t>
            </a:r>
            <a:r>
              <a:rPr lang="en-US" dirty="0" smtClean="0"/>
              <a:t>state.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i="1" dirty="0" smtClean="0"/>
              <a:t>Q</a:t>
            </a:r>
            <a:r>
              <a:rPr lang="en-US" dirty="0" smtClean="0"/>
              <a:t> = LOW, we say latch is in </a:t>
            </a:r>
            <a:r>
              <a:rPr lang="en-US" dirty="0" smtClean="0">
                <a:solidFill>
                  <a:srgbClr val="C00000"/>
                </a:solidFill>
              </a:rPr>
              <a:t>RESET</a:t>
            </a:r>
            <a:r>
              <a:rPr lang="en-US" dirty="0" smtClean="0"/>
              <a:t>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For active-high input </a:t>
            </a:r>
            <a:r>
              <a:rPr lang="en-US" i="1" dirty="0" smtClean="0"/>
              <a:t>S-R</a:t>
            </a:r>
            <a:r>
              <a:rPr lang="en-US" dirty="0" smtClean="0"/>
              <a:t> latch (also known as NOR gate latch)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/>
              <a:t>R</a:t>
            </a:r>
            <a:r>
              <a:rPr lang="en-US" dirty="0" smtClean="0"/>
              <a:t> = HIGH and </a:t>
            </a:r>
            <a:r>
              <a:rPr lang="en-US" i="1" dirty="0" smtClean="0"/>
              <a:t>S</a:t>
            </a:r>
            <a:r>
              <a:rPr lang="en-US" dirty="0" smtClean="0"/>
              <a:t> = LOW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= HIGH and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= LOW 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are LOW No change in output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Both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 are HIGH Outputs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i="1" dirty="0" smtClean="0">
                <a:sym typeface="Wingdings" pitchFamily="2" charset="2"/>
              </a:rPr>
              <a:t>Q'</a:t>
            </a:r>
            <a:r>
              <a:rPr lang="en-US" dirty="0" smtClean="0">
                <a:sym typeface="Wingdings" pitchFamily="2" charset="2"/>
              </a:rPr>
              <a:t> are both LOW (invalid!)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Drawback: invalid condition exists and must be avoided.</a:t>
            </a:r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22064</TotalTime>
  <Words>5078</Words>
  <Application>Microsoft Office PowerPoint</Application>
  <PresentationFormat>On-screen Show (4:3)</PresentationFormat>
  <Paragraphs>1433</Paragraphs>
  <Slides>70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Nimbus Roman No9 L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Lecture #19: Sequential Logic (1/2)</vt:lpstr>
      <vt:lpstr>Lecture #19: Sequential Logic (2/2)</vt:lpstr>
      <vt:lpstr>1. Introduction (1/2)</vt:lpstr>
      <vt:lpstr>1. Introduction (2/2)</vt:lpstr>
      <vt:lpstr>2. Memory Elements (1/3)</vt:lpstr>
      <vt:lpstr>2. Memory Elements (2/3)</vt:lpstr>
      <vt:lpstr>2. Memory Elements (3/3)</vt:lpstr>
      <vt:lpstr>3.1 S-R Latch (1/3)</vt:lpstr>
      <vt:lpstr>3.1 S-R Latch (2/3)</vt:lpstr>
      <vt:lpstr>3.1 S-R Latch (3/3)</vt:lpstr>
      <vt:lpstr>3.1 Active-Low S-R Latch</vt:lpstr>
      <vt:lpstr>3.1 Gated S-R Latch</vt:lpstr>
      <vt:lpstr>3.2 Gated D Latch (1/2)</vt:lpstr>
      <vt:lpstr>3.2 Gated D Latch (2/2)</vt:lpstr>
      <vt:lpstr>4. Flip-flops (1/2)</vt:lpstr>
      <vt:lpstr>4. Flip-flops (2/2)</vt:lpstr>
      <vt:lpstr>4.1 S-R Flip-flop</vt:lpstr>
      <vt:lpstr>4.2 D Flip-flop (1/2)</vt:lpstr>
      <vt:lpstr>4.2 D Flip-flop (2/2)</vt:lpstr>
      <vt:lpstr>4.3 J-K Flip-flop (1/2)</vt:lpstr>
      <vt:lpstr>4.3 J-K Flip-flop (2/2)</vt:lpstr>
      <vt:lpstr>4.4 T Flip-flop</vt:lpstr>
      <vt:lpstr>5. Asynchronous Inputs (1/2)</vt:lpstr>
      <vt:lpstr>5. Asynchronous Inputs (2/2)</vt:lpstr>
      <vt:lpstr>6. Synchronous Sequential Circuits</vt:lpstr>
      <vt:lpstr>6.1 Flip-flop Characteristic Tables</vt:lpstr>
      <vt:lpstr>6.2 Sequential Circuits: Analysis (1/7)</vt:lpstr>
      <vt:lpstr>6.2 Sequential Circuits: Analysis (2/7)</vt:lpstr>
      <vt:lpstr>6.2 Sequential Circuits: Analysis (3/7)</vt:lpstr>
      <vt:lpstr>6.2 Sequential Circuits: Analysis (4/7)</vt:lpstr>
      <vt:lpstr>6.2 Sequential Circuits: Analysis (5/7)</vt:lpstr>
      <vt:lpstr>6.2 Sequential Circuits: Analysis (6/7)</vt:lpstr>
      <vt:lpstr>6.2 Sequential Circuits: Analysis (7/7)</vt:lpstr>
      <vt:lpstr>6.2 Flip-flop Input Functions (1/3)</vt:lpstr>
      <vt:lpstr>6.2 Flip-flop Input Functions (2/3)</vt:lpstr>
      <vt:lpstr>6.2 Flip-flop Input Functions (3/3)</vt:lpstr>
      <vt:lpstr>6.2 Analysis: Example #2 (1/3)</vt:lpstr>
      <vt:lpstr>6.2 Analysis: Example #2 (2/3)</vt:lpstr>
      <vt:lpstr>6.2 Analysis: Example #2 (3/3)</vt:lpstr>
      <vt:lpstr>6.2 Analysis: Example #3 (1/3)</vt:lpstr>
      <vt:lpstr>6.2 Analysis: Example #3 (2/3)</vt:lpstr>
      <vt:lpstr>6.2 Analysis: Example #3 (3/3)</vt:lpstr>
      <vt:lpstr>6.3 Flip-flop Excitation Tables (1/2)</vt:lpstr>
      <vt:lpstr>6.3 Flip-flop Excitation Tables (1/2)</vt:lpstr>
      <vt:lpstr>6.4 Sequential Circuits: Design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#2 (1/3)</vt:lpstr>
      <vt:lpstr>6.4 Design: Example #2 (2/3)</vt:lpstr>
      <vt:lpstr>6.4 Design: Example #2 (3/3)</vt:lpstr>
      <vt:lpstr>6.4 Design: Example #3 (1/4)</vt:lpstr>
      <vt:lpstr>6.4 Design: Example #3 (2/4)</vt:lpstr>
      <vt:lpstr>6.4 Design: Example #3 (3/4)</vt:lpstr>
      <vt:lpstr>6.4 Design: Example #3 (4/4)</vt:lpstr>
      <vt:lpstr>7. Memory (1/4)</vt:lpstr>
      <vt:lpstr>7. Memory (2/4)</vt:lpstr>
      <vt:lpstr>7. Memory (3/4)</vt:lpstr>
      <vt:lpstr>7. Memory (4/4)</vt:lpstr>
      <vt:lpstr>7.1 Memory Unit</vt:lpstr>
      <vt:lpstr>7.2 Read/Write Operations</vt:lpstr>
      <vt:lpstr>7.3 Memory Cell</vt:lpstr>
      <vt:lpstr>7.4 Memory Arrays (1/4)</vt:lpstr>
      <vt:lpstr>7.4 Memory Arrays (2/4)</vt:lpstr>
      <vt:lpstr>7.4 Memory Arrays (3/4)</vt:lpstr>
      <vt:lpstr>7.4 Memory Arrays (4/4)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1914</cp:revision>
  <cp:lastPrinted>2017-06-30T03:15:07Z</cp:lastPrinted>
  <dcterms:created xsi:type="dcterms:W3CDTF">1998-09-05T15:03:32Z</dcterms:created>
  <dcterms:modified xsi:type="dcterms:W3CDTF">2019-12-23T02:09:14Z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