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4"/>
  </p:notesMasterIdLst>
  <p:handoutMasterIdLst>
    <p:handoutMasterId r:id="rId75"/>
  </p:handoutMasterIdLst>
  <p:sldIdLst>
    <p:sldId id="256" r:id="rId2"/>
    <p:sldId id="468" r:id="rId3"/>
    <p:sldId id="469" r:id="rId4"/>
    <p:sldId id="507" r:id="rId5"/>
    <p:sldId id="470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98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592" r:id="rId63"/>
    <p:sldId id="593" r:id="rId64"/>
    <p:sldId id="594" r:id="rId65"/>
    <p:sldId id="595" r:id="rId66"/>
    <p:sldId id="596" r:id="rId67"/>
    <p:sldId id="597" r:id="rId68"/>
    <p:sldId id="599" r:id="rId69"/>
    <p:sldId id="600" r:id="rId70"/>
    <p:sldId id="536" r:id="rId71"/>
    <p:sldId id="601" r:id="rId72"/>
    <p:sldId id="308" r:id="rId7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0000FF"/>
    <a:srgbClr val="E2FFC5"/>
    <a:srgbClr val="006600"/>
    <a:srgbClr val="E9ECEB"/>
    <a:srgbClr val="EFE9E1"/>
    <a:srgbClr val="CCFF99"/>
    <a:srgbClr val="CC6600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5238" autoAdjust="0"/>
  </p:normalViewPr>
  <p:slideViewPr>
    <p:cSldViewPr snapToGrid="0">
      <p:cViewPr varScale="1">
        <p:scale>
          <a:sx n="84" d="100"/>
          <a:sy n="84" d="100"/>
        </p:scale>
        <p:origin x="96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3/24/2020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6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5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8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7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4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7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0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04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07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4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7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7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0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61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29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3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7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06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38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8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81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19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691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5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9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62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93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18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789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35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35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0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7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8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17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89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91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464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71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57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6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350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29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181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34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0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93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894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372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0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Direct Mapped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Quality vs Quantity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63">
            <a:extLst>
              <a:ext uri="{FF2B5EF4-FFF2-40B4-BE49-F238E27FC236}">
                <a16:creationId xmlns:a16="http://schemas.microsoft.com/office/drawing/2014/main" id="{5112455E-1E8C-43BB-8E22-8B67B475A1A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1381125" cy="2151063"/>
            <a:chOff x="384" y="2256"/>
            <a:chExt cx="963" cy="1499"/>
          </a:xfrm>
        </p:grpSpPr>
        <p:pic>
          <p:nvPicPr>
            <p:cNvPr id="14" name="Picture 44" descr="j0216858">
              <a:extLst>
                <a:ext uri="{FF2B5EF4-FFF2-40B4-BE49-F238E27FC236}">
                  <a16:creationId xmlns:a16="http://schemas.microsoft.com/office/drawing/2014/main" id="{F4EE0318-2D0B-425E-8EFA-3CABC915C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256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5" descr="MCj03378420000[1]">
              <a:extLst>
                <a:ext uri="{FF2B5EF4-FFF2-40B4-BE49-F238E27FC236}">
                  <a16:creationId xmlns:a16="http://schemas.microsoft.com/office/drawing/2014/main" id="{2617CE8A-00D7-4714-8292-4686F4ACE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2736"/>
              <a:ext cx="76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6" descr="MCj03985530000[1]">
              <a:extLst>
                <a:ext uri="{FF2B5EF4-FFF2-40B4-BE49-F238E27FC236}">
                  <a16:creationId xmlns:a16="http://schemas.microsoft.com/office/drawing/2014/main" id="{01392362-820A-4ACD-9482-8D8765226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" y="3264"/>
              <a:ext cx="96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3" name="Group 82">
            <a:extLst>
              <a:ext uri="{FF2B5EF4-FFF2-40B4-BE49-F238E27FC236}">
                <a16:creationId xmlns:a16="http://schemas.microsoft.com/office/drawing/2014/main" id="{DE00E7BE-F184-47EA-BB91-8CDA45DC0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830289"/>
              </p:ext>
            </p:extLst>
          </p:nvPr>
        </p:nvGraphicFramePr>
        <p:xfrm>
          <a:off x="2057400" y="3352800"/>
          <a:ext cx="6324600" cy="2590800"/>
        </p:xfrm>
        <a:graphic>
          <a:graphicData uri="http://schemas.openxmlformats.org/drawingml/2006/table">
            <a:tbl>
              <a:tblPr/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Cost/GB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0.5-5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50-70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Hard 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5-20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Ideal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Cheap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C706851-99C7-4478-91F6-2FDDF4CC5CC8}"/>
              </a:ext>
            </a:extLst>
          </p:cNvPr>
          <p:cNvGrpSpPr/>
          <p:nvPr/>
        </p:nvGrpSpPr>
        <p:grpSpPr>
          <a:xfrm>
            <a:off x="2445152" y="1497918"/>
            <a:ext cx="4724400" cy="1633954"/>
            <a:chOff x="3048000" y="1219200"/>
            <a:chExt cx="4724400" cy="1633954"/>
          </a:xfrm>
        </p:grpSpPr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357ED56E-2CF3-491A-8F14-25A7BF0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1219200"/>
              <a:ext cx="1390650" cy="160182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26" name="Rectangle 97">
              <a:extLst>
                <a:ext uri="{FF2B5EF4-FFF2-40B4-BE49-F238E27FC236}">
                  <a16:creationId xmlns:a16="http://schemas.microsoft.com/office/drawing/2014/main" id="{7CFD46ED-654D-4F07-8FFF-D9B0C8C70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1219200"/>
              <a:ext cx="1371600" cy="160019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27" name="Text Box 103">
              <a:extLst>
                <a:ext uri="{FF2B5EF4-FFF2-40B4-BE49-F238E27FC236}">
                  <a16:creationId xmlns:a16="http://schemas.microsoft.com/office/drawing/2014/main" id="{D6FDBF61-A2DB-43D5-9332-6D26FC19A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399" y="1277566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28" name="AutoShape 104">
              <a:extLst>
                <a:ext uri="{FF2B5EF4-FFF2-40B4-BE49-F238E27FC236}">
                  <a16:creationId xmlns:a16="http://schemas.microsoft.com/office/drawing/2014/main" id="{934F651C-FFCE-4879-B7D8-4E9DB445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1600200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29" name="AutoShape 105">
              <a:extLst>
                <a:ext uri="{FF2B5EF4-FFF2-40B4-BE49-F238E27FC236}">
                  <a16:creationId xmlns:a16="http://schemas.microsoft.com/office/drawing/2014/main" id="{FBC75DF5-1331-4D5A-83FD-BB40EA18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2075234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94CE26EA-C41E-4BA7-BB6E-DF038E28398D}"/>
                </a:ext>
              </a:extLst>
            </p:cNvPr>
            <p:cNvGrpSpPr/>
            <p:nvPr/>
          </p:nvGrpSpPr>
          <p:grpSpPr>
            <a:xfrm>
              <a:off x="3048000" y="1219200"/>
              <a:ext cx="1335749" cy="1601822"/>
              <a:chOff x="1371600" y="1963367"/>
              <a:chExt cx="1335749" cy="1543455"/>
            </a:xfrm>
          </p:grpSpPr>
          <p:sp>
            <p:nvSpPr>
              <p:cNvPr id="32" name="Rectangle 95">
                <a:extLst>
                  <a:ext uri="{FF2B5EF4-FFF2-40B4-BE49-F238E27FC236}">
                    <a16:creationId xmlns:a16="http://schemas.microsoft.com/office/drawing/2014/main" id="{CAFF5E34-7552-4CE8-825C-CCAEBC81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3" name="Text Box 99">
                <a:extLst>
                  <a:ext uri="{FF2B5EF4-FFF2-40B4-BE49-F238E27FC236}">
                    <a16:creationId xmlns:a16="http://schemas.microsoft.com/office/drawing/2014/main" id="{D8495E9D-742E-4411-A312-9B3B2D319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34" name="AutoShape 100">
                <a:extLst>
                  <a:ext uri="{FF2B5EF4-FFF2-40B4-BE49-F238E27FC236}">
                    <a16:creationId xmlns:a16="http://schemas.microsoft.com/office/drawing/2014/main" id="{A5E499B9-0BED-4924-95F6-52B77F150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35" name="AutoShape 108">
                <a:extLst>
                  <a:ext uri="{FF2B5EF4-FFF2-40B4-BE49-F238E27FC236}">
                    <a16:creationId xmlns:a16="http://schemas.microsoft.com/office/drawing/2014/main" id="{F6AB1C2C-E1BA-4356-A2A3-8358585C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31" name="Text Box 103">
              <a:extLst>
                <a:ext uri="{FF2B5EF4-FFF2-40B4-BE49-F238E27FC236}">
                  <a16:creationId xmlns:a16="http://schemas.microsoft.com/office/drawing/2014/main" id="{5C3A846F-380C-49AA-8319-AA2D882E0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514600"/>
              <a:ext cx="14478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Verdana" pitchFamily="34" charset="0"/>
                </a:rPr>
                <a:t>Harddisk</a:t>
              </a:r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0500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Best of Both Worlds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221C70A4-7BE1-4ED4-BE91-5116FAAC31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153400" cy="215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we want: 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6600"/>
                </a:solidFill>
              </a:rPr>
              <a:t>BIG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FAST</a:t>
            </a:r>
            <a:r>
              <a:rPr lang="en-US" sz="2400" dirty="0"/>
              <a:t> memory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system should perform like 1GB of SRAM (1ns access time) but cost like 1GB of slow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B4D90-9DCA-4650-8400-8A80F8871CEE}"/>
              </a:ext>
            </a:extLst>
          </p:cNvPr>
          <p:cNvSpPr/>
          <p:nvPr/>
        </p:nvSpPr>
        <p:spPr>
          <a:xfrm>
            <a:off x="495300" y="3430633"/>
            <a:ext cx="8077200" cy="2286000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dirty="0">
              <a:solidFill>
                <a:schemeClr val="tx1"/>
              </a:solidFill>
            </a:endParaRPr>
          </a:p>
          <a:p>
            <a:pPr marL="342900" lvl="0" indent="-342900" algn="ctr" eaLnBrk="0" hangingPunct="0">
              <a:spcBef>
                <a:spcPts val="0"/>
              </a:spcBef>
              <a:buClr>
                <a:srgbClr val="D16349"/>
              </a:buClr>
              <a:buSzPct val="65000"/>
            </a:pPr>
            <a:r>
              <a:rPr lang="en-US" sz="3000" b="1" kern="0" dirty="0">
                <a:solidFill>
                  <a:srgbClr val="C00000"/>
                </a:solidFill>
              </a:rPr>
              <a:t>Key concept: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800" kern="0" dirty="0">
                <a:solidFill>
                  <a:prstClr val="black"/>
                </a:solidFill>
              </a:rPr>
              <a:t>Use a </a:t>
            </a:r>
            <a:r>
              <a:rPr lang="en-US" sz="2800" kern="0" dirty="0">
                <a:solidFill>
                  <a:srgbClr val="0000FF"/>
                </a:solidFill>
              </a:rPr>
              <a:t>hierarchy</a:t>
            </a:r>
            <a:r>
              <a:rPr lang="en-US" sz="2800" kern="0" dirty="0">
                <a:solidFill>
                  <a:prstClr val="black"/>
                </a:solidFill>
              </a:rPr>
              <a:t> of memory technologies: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Small but fast memory near CPU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Large but slow memory farther away from CPU</a:t>
            </a:r>
            <a:endParaRPr lang="en-US" kern="0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839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Hierarchy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BA019BB8-C1EC-4D78-93C9-48B74406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460750"/>
            <a:ext cx="66389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5F469B-591B-4CA2-9219-3ED8EB159924}"/>
              </a:ext>
            </a:extLst>
          </p:cNvPr>
          <p:cNvGrpSpPr/>
          <p:nvPr/>
        </p:nvGrpSpPr>
        <p:grpSpPr>
          <a:xfrm>
            <a:off x="1828800" y="4916376"/>
            <a:ext cx="4648200" cy="400110"/>
            <a:chOff x="1905000" y="4798983"/>
            <a:chExt cx="4648200" cy="400110"/>
          </a:xfrm>
        </p:grpSpPr>
        <p:sp>
          <p:nvSpPr>
            <p:cNvPr id="10" name="Text Box 65">
              <a:extLst>
                <a:ext uri="{FF2B5EF4-FFF2-40B4-BE49-F238E27FC236}">
                  <a16:creationId xmlns:a16="http://schemas.microsoft.com/office/drawing/2014/main" id="{579E8858-CB97-44A3-B397-F0B276ED7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143" y="4798983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98AFEE30-75EC-4FCD-A648-212B0E78B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5029200"/>
              <a:ext cx="2003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3">
              <a:extLst>
                <a:ext uri="{FF2B5EF4-FFF2-40B4-BE49-F238E27FC236}">
                  <a16:creationId xmlns:a16="http://schemas.microsoft.com/office/drawing/2014/main" id="{C737C195-C5AD-4BF2-B6B2-EE21C9A5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5029200"/>
              <a:ext cx="182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 Box 78">
            <a:extLst>
              <a:ext uri="{FF2B5EF4-FFF2-40B4-BE49-F238E27FC236}">
                <a16:creationId xmlns:a16="http://schemas.microsoft.com/office/drawing/2014/main" id="{BF64E021-3A19-4832-8742-5EA4CE02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667000"/>
            <a:ext cx="781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SRAM</a:t>
            </a:r>
          </a:p>
        </p:txBody>
      </p:sp>
      <p:sp>
        <p:nvSpPr>
          <p:cNvPr id="17" name="Text Box 79">
            <a:extLst>
              <a:ext uri="{FF2B5EF4-FFF2-40B4-BE49-F238E27FC236}">
                <a16:creationId xmlns:a16="http://schemas.microsoft.com/office/drawing/2014/main" id="{09CA0A7D-98D3-48B3-9206-B814AF6C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7858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DRAM</a:t>
            </a:r>
          </a:p>
        </p:txBody>
      </p:sp>
      <p:sp>
        <p:nvSpPr>
          <p:cNvPr id="18" name="Text Box 80">
            <a:extLst>
              <a:ext uri="{FF2B5EF4-FFF2-40B4-BE49-F238E27FC236}">
                <a16:creationId xmlns:a16="http://schemas.microsoft.com/office/drawing/2014/main" id="{6E2FF39D-D0B3-4F4B-A39C-44A9C40C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105509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mic Sans MS" pitchFamily="66" charset="0"/>
              </a:rPr>
              <a:t>Harddisk</a:t>
            </a:r>
            <a:endParaRPr lang="en-US" sz="1600" dirty="0">
              <a:latin typeface="Comic Sans MS" pitchFamily="66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DCC042-D0ED-4D81-8575-378936F2E19C}"/>
              </a:ext>
            </a:extLst>
          </p:cNvPr>
          <p:cNvGrpSpPr/>
          <p:nvPr/>
        </p:nvGrpSpPr>
        <p:grpSpPr>
          <a:xfrm>
            <a:off x="6400801" y="1981200"/>
            <a:ext cx="1018560" cy="2971800"/>
            <a:chOff x="6240464" y="2362200"/>
            <a:chExt cx="1018560" cy="2362200"/>
          </a:xfrm>
        </p:grpSpPr>
        <p:sp>
          <p:nvSpPr>
            <p:cNvPr id="20" name="Line 71">
              <a:extLst>
                <a:ext uri="{FF2B5EF4-FFF2-40B4-BE49-F238E27FC236}">
                  <a16:creationId xmlns:a16="http://schemas.microsoft.com/office/drawing/2014/main" id="{B251CA6C-8463-4AF0-B3F5-0867C9B9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2362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66">
              <a:extLst>
                <a:ext uri="{FF2B5EF4-FFF2-40B4-BE49-F238E27FC236}">
                  <a16:creationId xmlns:a16="http://schemas.microsoft.com/office/drawing/2014/main" id="{B2B93B30-89F5-47A0-8EE3-82B79A05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464" y="3387456"/>
              <a:ext cx="1018560" cy="31803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6C85F5-E931-4078-B0FD-EF3B09604E1B}"/>
              </a:ext>
            </a:extLst>
          </p:cNvPr>
          <p:cNvGrpSpPr/>
          <p:nvPr/>
        </p:nvGrpSpPr>
        <p:grpSpPr>
          <a:xfrm>
            <a:off x="1828800" y="1912488"/>
            <a:ext cx="4648199" cy="2974547"/>
            <a:chOff x="2362200" y="2217288"/>
            <a:chExt cx="4648199" cy="2974547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6C97E2F7-57B7-4D55-BEE2-00EC7759F4DA}"/>
                </a:ext>
              </a:extLst>
            </p:cNvPr>
            <p:cNvSpPr/>
            <p:nvPr/>
          </p:nvSpPr>
          <p:spPr>
            <a:xfrm>
              <a:off x="2362200" y="4511550"/>
              <a:ext cx="4648199" cy="680285"/>
            </a:xfrm>
            <a:prstGeom prst="trapezoid">
              <a:avLst>
                <a:gd name="adj" fmla="val 8034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1A2EF2B2-8782-4742-BF6B-E44933456D8C}"/>
                </a:ext>
              </a:extLst>
            </p:cNvPr>
            <p:cNvSpPr/>
            <p:nvPr/>
          </p:nvSpPr>
          <p:spPr>
            <a:xfrm>
              <a:off x="2905610" y="3586917"/>
              <a:ext cx="3561378" cy="914398"/>
            </a:xfrm>
            <a:prstGeom prst="trapezoid">
              <a:avLst>
                <a:gd name="adj" fmla="val 82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882E2B0A-8899-4362-897E-800B46D71C0B}"/>
                </a:ext>
              </a:extLst>
            </p:cNvPr>
            <p:cNvSpPr/>
            <p:nvPr/>
          </p:nvSpPr>
          <p:spPr>
            <a:xfrm>
              <a:off x="3657600" y="2667000"/>
              <a:ext cx="2057400" cy="914400"/>
            </a:xfrm>
            <a:prstGeom prst="trapezoid">
              <a:avLst>
                <a:gd name="adj" fmla="val 8223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BEF015C-45A1-4B1A-A8A5-12804FB225AC}"/>
                </a:ext>
              </a:extLst>
            </p:cNvPr>
            <p:cNvSpPr/>
            <p:nvPr/>
          </p:nvSpPr>
          <p:spPr>
            <a:xfrm>
              <a:off x="4419599" y="2217288"/>
              <a:ext cx="533400" cy="43247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5B09D8-0548-480E-AA96-24DABFD605FF}"/>
              </a:ext>
            </a:extLst>
          </p:cNvPr>
          <p:cNvCxnSpPr/>
          <p:nvPr/>
        </p:nvCxnSpPr>
        <p:spPr>
          <a:xfrm>
            <a:off x="3352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434C44-E611-49D0-A48B-F1E56AD98F75}"/>
              </a:ext>
            </a:extLst>
          </p:cNvPr>
          <p:cNvCxnSpPr/>
          <p:nvPr/>
        </p:nvCxnSpPr>
        <p:spPr>
          <a:xfrm>
            <a:off x="4114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44A453-44BE-4F2F-B6C8-7B5F7BBD19F6}"/>
              </a:ext>
            </a:extLst>
          </p:cNvPr>
          <p:cNvCxnSpPr/>
          <p:nvPr/>
        </p:nvCxnSpPr>
        <p:spPr>
          <a:xfrm>
            <a:off x="4876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6">
            <a:extLst>
              <a:ext uri="{FF2B5EF4-FFF2-40B4-BE49-F238E27FC236}">
                <a16:creationId xmlns:a16="http://schemas.microsoft.com/office/drawing/2014/main" id="{81EF2553-1979-456B-9861-0C9B21FD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7" y="1912488"/>
            <a:ext cx="1089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18677705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Library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:\Documents and Settings\dcssooyj\Local Settings\Temporary Internet Files\Content.IE5\EO4JUT5O\MC900078718[1].wmf">
            <a:extLst>
              <a:ext uri="{FF2B5EF4-FFF2-40B4-BE49-F238E27FC236}">
                <a16:creationId xmlns:a16="http://schemas.microsoft.com/office/drawing/2014/main" id="{03445414-F4EB-42EF-BDC2-919A1BEB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2084962" cy="2259013"/>
          </a:xfrm>
          <a:prstGeom prst="rect">
            <a:avLst/>
          </a:prstGeom>
          <a:noFill/>
        </p:spPr>
      </p:pic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FA546712-76F1-4DEB-B89C-234A0B451B59}"/>
              </a:ext>
            </a:extLst>
          </p:cNvPr>
          <p:cNvSpPr/>
          <p:nvPr/>
        </p:nvSpPr>
        <p:spPr>
          <a:xfrm>
            <a:off x="3276600" y="4495800"/>
            <a:ext cx="5410200" cy="1447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you are forced to put back a book to its bookshelf before taking another book…….</a:t>
            </a:r>
          </a:p>
        </p:txBody>
      </p:sp>
    </p:spTree>
    <p:extLst>
      <p:ext uri="{BB962C8B-B14F-4D97-AF65-F5344CB8AC3E}">
        <p14:creationId xmlns:p14="http://schemas.microsoft.com/office/powerpoint/2010/main" val="40155389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Solution: Book on the Desk!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1E1CA68-1E7C-4D7B-8A48-2DEB9A6C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375" y="3630008"/>
            <a:ext cx="2514600" cy="2703336"/>
          </a:xfrm>
          <a:prstGeom prst="rect">
            <a:avLst/>
          </a:prstGeom>
          <a:noFill/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2B97A9BE-9A1C-4048-A017-600579A4FF53}"/>
              </a:ext>
            </a:extLst>
          </p:cNvPr>
          <p:cNvSpPr/>
          <p:nvPr/>
        </p:nvSpPr>
        <p:spPr>
          <a:xfrm>
            <a:off x="3141199" y="4382156"/>
            <a:ext cx="586740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if you are allowed to take the books that are </a:t>
            </a:r>
            <a:r>
              <a:rPr lang="en-US" sz="2400" b="1" dirty="0">
                <a:solidFill>
                  <a:schemeClr val="tx1"/>
                </a:solidFill>
              </a:rPr>
              <a:t>likely to be needed soon </a:t>
            </a:r>
            <a:r>
              <a:rPr lang="en-US" sz="2400" dirty="0">
                <a:solidFill>
                  <a:schemeClr val="tx1"/>
                </a:solidFill>
              </a:rPr>
              <a:t>with you and place them nearby on the desk?</a:t>
            </a:r>
          </a:p>
        </p:txBody>
      </p:sp>
    </p:spTree>
    <p:extLst>
      <p:ext uri="{BB962C8B-B14F-4D97-AF65-F5344CB8AC3E}">
        <p14:creationId xmlns:p14="http://schemas.microsoft.com/office/powerpoint/2010/main" val="7688467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Basic Idea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B8E1D1C-81B9-4DE5-9CB0-1A58D0BF3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6"/>
            <a:ext cx="8229600" cy="2920783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Keep the frequently and recently used data in </a:t>
            </a:r>
            <a:r>
              <a:rPr lang="en-US" sz="2800" b="1" dirty="0">
                <a:solidFill>
                  <a:srgbClr val="006600"/>
                </a:solidFill>
              </a:rPr>
              <a:t>smaller but faster </a:t>
            </a:r>
            <a:r>
              <a:rPr lang="en-US" sz="2800" dirty="0"/>
              <a:t>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Refer to bigger and slower memory:</a:t>
            </a:r>
          </a:p>
          <a:p>
            <a:pPr marL="625475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Only when you cannot find data/instruction in the faster 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Why does it work? </a:t>
            </a:r>
            <a:endParaRPr lang="en-US" sz="2800" b="1" dirty="0">
              <a:solidFill>
                <a:srgbClr val="660066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DC2A97A9-6832-4ECC-A97F-A2F636FC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8558886" cy="153233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66"/>
                </a:solidFill>
              </a:rPr>
              <a:t>Principle of Locality</a:t>
            </a:r>
            <a:endParaRPr lang="en-US" sz="2800" dirty="0"/>
          </a:p>
          <a:p>
            <a:pPr algn="ctr"/>
            <a:r>
              <a:rPr lang="en-US" sz="2800" dirty="0"/>
              <a:t>Program accesses only a small portion of the </a:t>
            </a:r>
          </a:p>
          <a:p>
            <a:pPr algn="ctr"/>
            <a:r>
              <a:rPr lang="en-US" sz="2800" dirty="0"/>
              <a:t>memory address space within a small time interval</a:t>
            </a:r>
          </a:p>
        </p:txBody>
      </p:sp>
    </p:spTree>
    <p:extLst>
      <p:ext uri="{BB962C8B-B14F-4D97-AF65-F5344CB8AC3E}">
        <p14:creationId xmlns:p14="http://schemas.microsoft.com/office/powerpoint/2010/main" val="1451656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Cache: Types of Locality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E57625D-475E-438B-9C8F-E7DD4E8870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89700" y="1705768"/>
            <a:ext cx="4449500" cy="3726800"/>
          </a:xfrm>
          <a:noFill/>
          <a:ln/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C79BCB2A-4814-4E7F-936B-09C80C67014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3932500" cy="4648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Temporal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it will tend to be referenced again soon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Spatial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nearby items will tend to be referenced soon 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locality for 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365559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Working Set: Definition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E32B6CE-BC8A-4957-B82A-E93EAC93B66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67225" y="1604671"/>
            <a:ext cx="4371975" cy="4435475"/>
          </a:xfrm>
          <a:noFill/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26F5DD40-C694-4147-AAF3-5047CA3DF168}"/>
              </a:ext>
            </a:extLst>
          </p:cNvPr>
          <p:cNvSpPr txBox="1">
            <a:spLocks noChangeArrowheads="1"/>
          </p:cNvSpPr>
          <p:nvPr/>
        </p:nvSpPr>
        <p:spPr>
          <a:xfrm>
            <a:off x="590321" y="1408044"/>
            <a:ext cx="4038600" cy="270096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Set of locations accessed during </a:t>
            </a:r>
            <a:r>
              <a:rPr lang="en-US" b="1" dirty="0">
                <a:sym typeface="Symbol" pitchFamily="18" charset="2"/>
              </a:rPr>
              <a:t>t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Different phases of execution may use different working sets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9245003C-6B59-4D46-9357-FA5A9C3F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1" y="3822409"/>
            <a:ext cx="3733800" cy="173664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ym typeface="Symbol" pitchFamily="18" charset="2"/>
              </a:rPr>
              <a:t>Our aim is to </a:t>
            </a:r>
            <a:r>
              <a:rPr lang="en-US" sz="2400" b="1" dirty="0">
                <a:sym typeface="Symbol" pitchFamily="18" charset="2"/>
              </a:rPr>
              <a:t>capture the working set and keep it in the memory closest to CPU</a:t>
            </a:r>
          </a:p>
        </p:txBody>
      </p:sp>
    </p:spTree>
    <p:extLst>
      <p:ext uri="{BB962C8B-B14F-4D97-AF65-F5344CB8AC3E}">
        <p14:creationId xmlns:p14="http://schemas.microsoft.com/office/powerpoint/2010/main" val="17384171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Two Aspects of Memory Access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D9896A1-4426-42B4-8585-8027D23339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353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SLOW main memory appear faster?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Cache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– a small but fast SRAM near CPU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Hardware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SMALL main memory appear bigger than it is?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Virtual memory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OS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Not in the scope of this module (covered in CS2106)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3E96D-CE6B-4141-AB32-77EBB8E07DE2}"/>
              </a:ext>
            </a:extLst>
          </p:cNvPr>
          <p:cNvGrpSpPr/>
          <p:nvPr/>
        </p:nvGrpSpPr>
        <p:grpSpPr>
          <a:xfrm>
            <a:off x="1295400" y="1219200"/>
            <a:ext cx="6400800" cy="1601822"/>
            <a:chOff x="1219200" y="1905001"/>
            <a:chExt cx="6400800" cy="1601822"/>
          </a:xfrm>
        </p:grpSpPr>
        <p:sp>
          <p:nvSpPr>
            <p:cNvPr id="15" name="Rectangle 96">
              <a:extLst>
                <a:ext uri="{FF2B5EF4-FFF2-40B4-BE49-F238E27FC236}">
                  <a16:creationId xmlns:a16="http://schemas.microsoft.com/office/drawing/2014/main" id="{BE2BB3A5-8D90-4F8C-A530-405017F5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150" y="1963367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16" name="Rectangle 97">
              <a:extLst>
                <a:ext uri="{FF2B5EF4-FFF2-40B4-BE49-F238E27FC236}">
                  <a16:creationId xmlns:a16="http://schemas.microsoft.com/office/drawing/2014/main" id="{C8ED90CE-4861-4F0D-9341-65F3395B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981200"/>
              <a:ext cx="1295400" cy="152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7" name="Text Box 103">
              <a:extLst>
                <a:ext uri="{FF2B5EF4-FFF2-40B4-BE49-F238E27FC236}">
                  <a16:creationId xmlns:a16="http://schemas.microsoft.com/office/drawing/2014/main" id="{71762EE6-240B-47DD-9C89-22C4CEFF2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199" y="1963367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18" name="AutoShape 104">
              <a:extLst>
                <a:ext uri="{FF2B5EF4-FFF2-40B4-BE49-F238E27FC236}">
                  <a16:creationId xmlns:a16="http://schemas.microsoft.com/office/drawing/2014/main" id="{60D57CCB-2224-465E-BEC1-C5B05EDA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286001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19" name="AutoShape 105">
              <a:extLst>
                <a:ext uri="{FF2B5EF4-FFF2-40B4-BE49-F238E27FC236}">
                  <a16:creationId xmlns:a16="http://schemas.microsoft.com/office/drawing/2014/main" id="{1DB6A37E-65B1-43EF-BBE8-9CD6BB54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761035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0ACE79BC-D891-4345-B329-9D75F5160792}"/>
                </a:ext>
              </a:extLst>
            </p:cNvPr>
            <p:cNvGrpSpPr/>
            <p:nvPr/>
          </p:nvGrpSpPr>
          <p:grpSpPr>
            <a:xfrm>
              <a:off x="1219200" y="1905001"/>
              <a:ext cx="1335749" cy="1601822"/>
              <a:chOff x="1371600" y="1963367"/>
              <a:chExt cx="1335749" cy="1543455"/>
            </a:xfrm>
          </p:grpSpPr>
          <p:sp>
            <p:nvSpPr>
              <p:cNvPr id="25" name="Rectangle 95">
                <a:extLst>
                  <a:ext uri="{FF2B5EF4-FFF2-40B4-BE49-F238E27FC236}">
                    <a16:creationId xmlns:a16="http://schemas.microsoft.com/office/drawing/2014/main" id="{E56EF469-E78E-4ED0-92C7-378F75AD0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1C86EFFF-0C3A-44C3-9379-B680559B3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B092CD2C-90BE-4286-8039-28781D2B8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28" name="AutoShape 108">
                <a:extLst>
                  <a:ext uri="{FF2B5EF4-FFF2-40B4-BE49-F238E27FC236}">
                    <a16:creationId xmlns:a16="http://schemas.microsoft.com/office/drawing/2014/main" id="{D9B8A4A7-5564-4E88-9CA2-26D094CC9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21" name="Rectangle 95">
              <a:extLst>
                <a:ext uri="{FF2B5EF4-FFF2-40B4-BE49-F238E27FC236}">
                  <a16:creationId xmlns:a16="http://schemas.microsoft.com/office/drawing/2014/main" id="{AC26CD0E-120A-409E-B66E-C8CAFC8FB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743201"/>
              <a:ext cx="1143000" cy="7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r>
                <a:rPr lang="en-US" sz="2000" dirty="0">
                  <a:solidFill>
                    <a:srgbClr val="006600"/>
                  </a:solidFill>
                </a:rPr>
                <a:t>(SRAM)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5B185B79-CE65-4A64-A565-AA4BAF35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501FD1E9-6024-4EDD-A887-F0FD1AF10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971B8D89-CC24-4DFA-A98A-3C8905AE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Text Box 103">
            <a:extLst>
              <a:ext uri="{FF2B5EF4-FFF2-40B4-BE49-F238E27FC236}">
                <a16:creationId xmlns:a16="http://schemas.microsoft.com/office/drawing/2014/main" id="{9FFBF75B-894C-411D-A67A-41A0EB58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1286801" cy="3385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(</a:t>
            </a:r>
            <a:r>
              <a:rPr lang="en-US" sz="1600" dirty="0" err="1">
                <a:solidFill>
                  <a:srgbClr val="660066"/>
                </a:solidFill>
                <a:latin typeface="Verdana" pitchFamily="34" charset="0"/>
              </a:rPr>
              <a:t>Harddisk</a:t>
            </a:r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8131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Terminology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9578-736B-430C-8561-B4BB45FEDB81}"/>
              </a:ext>
            </a:extLst>
          </p:cNvPr>
          <p:cNvGrpSpPr/>
          <p:nvPr/>
        </p:nvGrpSpPr>
        <p:grpSpPr>
          <a:xfrm>
            <a:off x="1676400" y="1269219"/>
            <a:ext cx="4724400" cy="1601822"/>
            <a:chOff x="1143000" y="2895600"/>
            <a:chExt cx="4724400" cy="1601822"/>
          </a:xfrm>
        </p:grpSpPr>
        <p:sp>
          <p:nvSpPr>
            <p:cNvPr id="31" name="Rectangle 96">
              <a:extLst>
                <a:ext uri="{FF2B5EF4-FFF2-40B4-BE49-F238E27FC236}">
                  <a16:creationId xmlns:a16="http://schemas.microsoft.com/office/drawing/2014/main" id="{EBBE00A1-02ED-452C-8905-56BB98A2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953966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Group 28">
              <a:extLst>
                <a:ext uri="{FF2B5EF4-FFF2-40B4-BE49-F238E27FC236}">
                  <a16:creationId xmlns:a16="http://schemas.microsoft.com/office/drawing/2014/main" id="{34C4331F-5773-404B-B929-B0BDF64B7961}"/>
                </a:ext>
              </a:extLst>
            </p:cNvPr>
            <p:cNvGrpSpPr/>
            <p:nvPr/>
          </p:nvGrpSpPr>
          <p:grpSpPr>
            <a:xfrm>
              <a:off x="1143000" y="2895600"/>
              <a:ext cx="1335749" cy="1601822"/>
              <a:chOff x="1371600" y="1963367"/>
              <a:chExt cx="1335749" cy="1543455"/>
            </a:xfrm>
          </p:grpSpPr>
          <p:sp>
            <p:nvSpPr>
              <p:cNvPr id="42" name="Rectangle 95">
                <a:extLst>
                  <a:ext uri="{FF2B5EF4-FFF2-40B4-BE49-F238E27FC236}">
                    <a16:creationId xmlns:a16="http://schemas.microsoft.com/office/drawing/2014/main" id="{18EF0D2C-9317-44F6-8DE4-54DE055B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43" name="Text Box 99">
                <a:extLst>
                  <a:ext uri="{FF2B5EF4-FFF2-40B4-BE49-F238E27FC236}">
                    <a16:creationId xmlns:a16="http://schemas.microsoft.com/office/drawing/2014/main" id="{6A43FA00-0BD3-4728-B09F-C21B8483E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</p:grp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6DC276CD-4939-4BBA-9FF7-F196C888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581400"/>
              <a:ext cx="1143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endParaRPr lang="en-US" sz="2000" b="1" dirty="0">
                <a:solidFill>
                  <a:srgbClr val="006600"/>
                </a:solidFill>
              </a:endParaRPr>
            </a:p>
          </p:txBody>
        </p:sp>
        <p:sp>
          <p:nvSpPr>
            <p:cNvPr id="34" name="AutoShape 21">
              <a:extLst>
                <a:ext uri="{FF2B5EF4-FFF2-40B4-BE49-F238E27FC236}">
                  <a16:creationId xmlns:a16="http://schemas.microsoft.com/office/drawing/2014/main" id="{5D4BD983-72F4-4B0B-956F-EBA7C96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69376C15-9592-4552-8584-277DDDEDB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AD9B3633-FC5A-4C7D-A0FC-CA5C7AF2E039}"/>
                </a:ext>
              </a:extLst>
            </p:cNvPr>
            <p:cNvGrpSpPr/>
            <p:nvPr/>
          </p:nvGrpSpPr>
          <p:grpSpPr>
            <a:xfrm>
              <a:off x="3124200" y="4038600"/>
              <a:ext cx="838200" cy="381000"/>
              <a:chOff x="3352800" y="1752600"/>
              <a:chExt cx="838200" cy="381000"/>
            </a:xfrm>
          </p:grpSpPr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C8936F6E-4C1E-4A48-AD19-F550A663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2C3DB592-314D-4FF2-8485-7FC230EB8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>
                    <a:latin typeface="+mn-lt"/>
                  </a:rPr>
                  <a:t>X</a:t>
                </a:r>
              </a:p>
            </p:txBody>
          </p:sp>
        </p:grp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7912B9BE-3E8A-4BA0-9832-ED2ED2CDFED5}"/>
                </a:ext>
              </a:extLst>
            </p:cNvPr>
            <p:cNvGrpSpPr/>
            <p:nvPr/>
          </p:nvGrpSpPr>
          <p:grpSpPr>
            <a:xfrm>
              <a:off x="4800600" y="3962400"/>
              <a:ext cx="838200" cy="381000"/>
              <a:chOff x="3352800" y="1752600"/>
              <a:chExt cx="838200" cy="381000"/>
            </a:xfrm>
          </p:grpSpPr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E8EBF755-8EC0-4CC9-8767-7D262961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BA10A4A4-4D0A-410D-8192-3E021702E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Y</a:t>
                </a:r>
              </a:p>
            </p:txBody>
          </p:sp>
        </p:grpSp>
      </p:grpSp>
      <p:sp>
        <p:nvSpPr>
          <p:cNvPr id="44" name="Content Placeholder 48">
            <a:extLst>
              <a:ext uri="{FF2B5EF4-FFF2-40B4-BE49-F238E27FC236}">
                <a16:creationId xmlns:a16="http://schemas.microsoft.com/office/drawing/2014/main" id="{2AC1FA93-A576-4AA4-AC75-72A85AB8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29392"/>
            <a:ext cx="8229600" cy="3310802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: Data is in cache (e.g., </a:t>
            </a:r>
            <a:r>
              <a:rPr lang="en-US" sz="2800" b="1" dirty="0"/>
              <a:t>X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rate</a:t>
            </a:r>
            <a:r>
              <a:rPr lang="en-US" sz="2400" dirty="0"/>
              <a:t>: Fraction of memory accesses that hit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time</a:t>
            </a:r>
            <a:r>
              <a:rPr lang="en-US" sz="2400" dirty="0"/>
              <a:t>: Time to access cache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Miss</a:t>
            </a:r>
            <a:r>
              <a:rPr lang="en-US" sz="2800" dirty="0"/>
              <a:t>: Data is not in cache (e.g., </a:t>
            </a:r>
            <a:r>
              <a:rPr lang="en-US" sz="2800" b="1" dirty="0"/>
              <a:t>Y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 rate </a:t>
            </a:r>
            <a:r>
              <a:rPr lang="en-US" sz="2400" dirty="0"/>
              <a:t>= 1 – Hit rate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penalty</a:t>
            </a:r>
            <a:r>
              <a:rPr lang="en-US" sz="2400" dirty="0"/>
              <a:t>: Time to replace cache block + hit time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Hit time &lt; Miss penalty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0139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#22: Cache I: Direct Mapped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9832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Cache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2.1	Locality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2.2	Memory Access Time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to Cache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Direct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Reading Data (Memory Load)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Writing Data (Memory Store)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Write Policy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Formula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A2DD7A1-5DCB-4D1C-AD2D-6F488AC62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121" y="1289582"/>
            <a:ext cx="8229600" cy="990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rgbClr val="660066"/>
                </a:solidFill>
              </a:rPr>
              <a:t>Average Access Time </a:t>
            </a:r>
          </a:p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dirty="0"/>
              <a:t>= </a:t>
            </a:r>
            <a:r>
              <a:rPr lang="en-US" sz="2800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00"/>
                </a:solidFill>
              </a:rPr>
              <a:t>rate</a:t>
            </a:r>
            <a:r>
              <a:rPr lang="en-US" sz="2800" dirty="0"/>
              <a:t> x </a:t>
            </a:r>
            <a:r>
              <a:rPr lang="en-US" sz="2800" dirty="0">
                <a:solidFill>
                  <a:srgbClr val="006600"/>
                </a:solidFill>
              </a:rPr>
              <a:t>Hit Time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(1-Hit rate) </a:t>
            </a:r>
            <a:r>
              <a:rPr lang="en-US" sz="2800" dirty="0"/>
              <a:t>x </a:t>
            </a:r>
            <a:r>
              <a:rPr lang="en-US" sz="2800" dirty="0">
                <a:solidFill>
                  <a:srgbClr val="C00000"/>
                </a:solidFill>
              </a:rPr>
              <a:t>Miss penalty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984303A3-1A9F-44D1-81C6-D12D91E7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1" y="2293547"/>
            <a:ext cx="82296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Example:</a:t>
            </a:r>
          </a:p>
          <a:p>
            <a:pPr marL="461963" indent="-290513" algn="l">
              <a:buFont typeface="Wingdings" panose="05000000000000000000" pitchFamily="2" charset="2"/>
              <a:buChar char="§"/>
            </a:pPr>
            <a:r>
              <a:rPr lang="en-US" sz="2400" dirty="0"/>
              <a:t>Suppose our on-chip SRAM (cache) has </a:t>
            </a:r>
            <a:r>
              <a:rPr lang="en-US" sz="2400" b="1" dirty="0">
                <a:solidFill>
                  <a:srgbClr val="C00000"/>
                </a:solidFill>
              </a:rPr>
              <a:t>0.8 ns </a:t>
            </a:r>
            <a:r>
              <a:rPr lang="en-US" sz="2400" dirty="0"/>
              <a:t>access time, but the fastest DRAM (main memory) we can get has an access time of </a:t>
            </a:r>
            <a:r>
              <a:rPr lang="en-US" sz="2400" b="1" dirty="0">
                <a:solidFill>
                  <a:srgbClr val="C00000"/>
                </a:solidFill>
              </a:rPr>
              <a:t>10ns</a:t>
            </a:r>
            <a:r>
              <a:rPr lang="en-US" sz="2400" dirty="0"/>
              <a:t>. </a:t>
            </a:r>
            <a:r>
              <a:rPr lang="en-US" sz="2400" b="1" dirty="0"/>
              <a:t>How high a hit rate </a:t>
            </a:r>
            <a:r>
              <a:rPr lang="en-US" sz="2400" dirty="0"/>
              <a:t>do we need to sustain an average access time of </a:t>
            </a:r>
            <a:r>
              <a:rPr lang="en-US" sz="2400" b="1" dirty="0">
                <a:solidFill>
                  <a:srgbClr val="C00000"/>
                </a:solidFill>
              </a:rPr>
              <a:t>1ns</a:t>
            </a:r>
            <a:r>
              <a:rPr lang="en-US" sz="2400" dirty="0"/>
              <a:t>?</a:t>
            </a:r>
            <a:endParaRPr lang="en-US" sz="2000" dirty="0"/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6F754B0D-2F3F-4CFF-8128-754A363B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F65B0-6AF6-4FE7-8147-36A0E9808BF7}"/>
              </a:ext>
            </a:extLst>
          </p:cNvPr>
          <p:cNvSpPr txBox="1"/>
          <p:nvPr/>
        </p:nvSpPr>
        <p:spPr>
          <a:xfrm>
            <a:off x="2082790" y="4245904"/>
            <a:ext cx="5092261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h </a:t>
            </a:r>
            <a:r>
              <a:rPr lang="en-US" sz="2400" dirty="0"/>
              <a:t>be the desired hit rate.</a:t>
            </a:r>
          </a:p>
          <a:p>
            <a:r>
              <a:rPr lang="en-US" sz="2400" dirty="0"/>
              <a:t>1 = 0.8</a:t>
            </a:r>
            <a:r>
              <a:rPr lang="en-US" sz="2400" i="1" dirty="0"/>
              <a:t>h</a:t>
            </a:r>
            <a:r>
              <a:rPr lang="en-US" sz="2400" dirty="0"/>
              <a:t> + (1 – </a:t>
            </a:r>
            <a:r>
              <a:rPr lang="en-US" sz="2400" i="1" dirty="0"/>
              <a:t>h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 (10 + 0.8) 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  = 0.8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+ 10.8 – 10.8</a:t>
            </a:r>
            <a:r>
              <a:rPr lang="en-US" sz="2400" i="1" dirty="0">
                <a:sym typeface="Symbol"/>
              </a:rPr>
              <a:t>h</a:t>
            </a:r>
          </a:p>
          <a:p>
            <a:r>
              <a:rPr lang="en-US" sz="2400" dirty="0">
                <a:sym typeface="Symbol"/>
              </a:rPr>
              <a:t>10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9.8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0.98 </a:t>
            </a:r>
          </a:p>
          <a:p>
            <a:r>
              <a:rPr lang="en-US" sz="2400" dirty="0">
                <a:sym typeface="Symbol"/>
              </a:rPr>
              <a:t>Hence we need a hit rate of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98%</a:t>
            </a:r>
            <a:r>
              <a:rPr lang="en-US" sz="2400" dirty="0">
                <a:sym typeface="Symbol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941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9015D9-66C2-4F11-8739-96BBBBE297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Cache Block/Line: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Unit of transfer between memory and cache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Block size is typically one or more words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e.g.: 16-byte block </a:t>
            </a:r>
            <a:r>
              <a:rPr lang="en-US" sz="2400" dirty="0">
                <a:sym typeface="Symbol" pitchFamily="18" charset="2"/>
              </a:rPr>
              <a:t> 4-word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32-byte block  8-word block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Symbol" pitchFamily="18" charset="2"/>
              </a:rPr>
              <a:t>Why is the block size bigger than word size?</a:t>
            </a:r>
          </a:p>
        </p:txBody>
      </p:sp>
    </p:spTree>
    <p:extLst>
      <p:ext uri="{BB962C8B-B14F-4D97-AF65-F5344CB8AC3E}">
        <p14:creationId xmlns:p14="http://schemas.microsoft.com/office/powerpoint/2010/main" val="17703725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8DE4E-35E8-4E4E-BAC1-76E4217CF9A8}"/>
              </a:ext>
            </a:extLst>
          </p:cNvPr>
          <p:cNvGrpSpPr/>
          <p:nvPr/>
        </p:nvGrpSpPr>
        <p:grpSpPr>
          <a:xfrm>
            <a:off x="271462" y="1346417"/>
            <a:ext cx="3772692" cy="5289550"/>
            <a:chOff x="271462" y="1346417"/>
            <a:chExt cx="3772692" cy="5289550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8234882-4095-4A3A-83C4-BA5EE4F4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" y="1651217"/>
              <a:ext cx="661988" cy="4953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8E5014-D160-4174-95F1-A28E8810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1219200"/>
            </a:xfrm>
            <a:prstGeom prst="rect">
              <a:avLst/>
            </a:prstGeom>
            <a:solidFill>
              <a:srgbClr val="E2F96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D8CA12-7AD8-4F9E-8519-0FFEABC2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1219200"/>
            </a:xfrm>
            <a:prstGeom prst="rect">
              <a:avLst/>
            </a:prstGeom>
            <a:solidFill>
              <a:srgbClr val="3399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250ED96-56A6-4866-AF74-3F754895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1219200"/>
            </a:xfrm>
            <a:prstGeom prst="rect">
              <a:avLst/>
            </a:prstGeom>
            <a:solidFill>
              <a:srgbClr val="33CC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20A1294D-519D-4AC3-8EF8-4FDB24F3A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1219200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AF86D1B1-B591-4530-8451-EF8DB54C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3F125D2-4649-4CBD-9227-60D2AD09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032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3F447CB-3074-4F16-B1D5-168F428C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337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3FF05B00-071B-44A7-816A-326105B2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641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49374BC-958E-4510-A8DC-BB2911AF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E94E7EA-8F89-4748-98D1-4319D99C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251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33B6980-9CE1-41C1-B3DF-28300D0F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556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C5C1AAC8-12FD-497F-9205-487A5A0BF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861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386BCFC5-EAAE-4BBC-AB1B-A3F706BD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CE196172-7BD6-48F6-9D25-E3A73945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470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5F9445A-843E-444E-AA0E-3B7884EB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775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754E2937-E76A-4155-8387-40F5A25A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080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ED1FB351-C141-4374-A674-3C55723B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D830FAFB-660D-4FAE-ABC5-0A2B8C93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689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0047948-FCA1-457F-A346-D15080BE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994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BDDBF60-7384-41CC-AB9C-DBDBB7D2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6299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8">
              <a:extLst>
                <a:ext uri="{FF2B5EF4-FFF2-40B4-BE49-F238E27FC236}">
                  <a16:creationId xmlns:a16="http://schemas.microsoft.com/office/drawing/2014/main" id="{7E46CC4F-0777-4038-8765-4758CAFC6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17274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AutoShape 29">
              <a:extLst>
                <a:ext uri="{FF2B5EF4-FFF2-40B4-BE49-F238E27FC236}">
                  <a16:creationId xmlns:a16="http://schemas.microsoft.com/office/drawing/2014/main" id="{713C2963-1402-466A-A316-5253719A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41658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C98ED6A4-231E-4201-BDCA-0831D929C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1740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..00000</a:t>
              </a: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D97D7A12-38CF-4352-8BC0-AD3EC1A7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044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..00001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228CACE4-4935-4A03-AC12-5A0881A32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349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..00010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590DAA20-CE8F-4B17-AA40-289274E0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654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..00011</a:t>
              </a: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788848C1-F4EE-468A-ACD2-1A6F3179C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959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..00100</a:t>
              </a: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F309DD2D-6839-4E1C-9AE1-EB640F51D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264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..00101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9FD8D8C0-BFFF-4B3D-96B9-765672A1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568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..00110</a:t>
              </a: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6B24BCF3-4493-4D57-8F22-6A44D266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873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..00111</a:t>
              </a: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EFE75084-6098-4B03-8F61-A5475B539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178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..01000</a:t>
              </a:r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AE4B3D15-584F-4D12-89F0-4CA8452E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483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..01001</a:t>
              </a: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6FBFE1AC-A674-4B71-A582-5D712A81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788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..01010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55F88985-7C48-47DD-B7C5-9A5CB8174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092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..01011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01C9A52B-6D80-4B22-853E-F6F29C2A0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397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..01100</a:t>
              </a:r>
            </a:p>
          </p:txBody>
        </p: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B2EADE11-4605-4A79-B8CA-3A66F35B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702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..01101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F122B220-5CC7-45E7-AF6E-37D28BB1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6007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..01110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BF41998F-7ED3-40F5-A353-FF35A740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62" y="62994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..01111</a:t>
              </a:r>
            </a:p>
          </p:txBody>
        </p:sp>
        <p:sp>
          <p:nvSpPr>
            <p:cNvPr id="49" name="Text Box 46">
              <a:extLst>
                <a:ext uri="{FF2B5EF4-FFF2-40B4-BE49-F238E27FC236}">
                  <a16:creationId xmlns:a16="http://schemas.microsoft.com/office/drawing/2014/main" id="{70902334-CDA1-45A5-93F4-2357849E9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12" y="1346417"/>
              <a:ext cx="100380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Address</a:t>
              </a:r>
            </a:p>
          </p:txBody>
        </p:sp>
        <p:sp>
          <p:nvSpPr>
            <p:cNvPr id="50" name="Text Box 47">
              <a:extLst>
                <a:ext uri="{FF2B5EF4-FFF2-40B4-BE49-F238E27FC236}">
                  <a16:creationId xmlns:a16="http://schemas.microsoft.com/office/drawing/2014/main" id="{5C35D028-C678-4EF1-B324-C9A42699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21401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90000"/>
                  </a:solidFill>
                  <a:latin typeface="+mn-lt"/>
                </a:rPr>
                <a:t>Word0</a:t>
              </a:r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B547CED1-909C-4EDA-8AE0-323B62A24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33593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Word1</a:t>
              </a: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5C2EC481-1D1D-41F2-B8F0-70D3F49B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910" y="4562176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Word2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16A6337F-AE74-49E8-8294-7916B8259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57977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Word3</a:t>
              </a:r>
            </a:p>
          </p:txBody>
        </p:sp>
        <p:sp>
          <p:nvSpPr>
            <p:cNvPr id="54" name="Text Box 51">
              <a:extLst>
                <a:ext uri="{FF2B5EF4-FFF2-40B4-BE49-F238E27FC236}">
                  <a16:creationId xmlns:a16="http://schemas.microsoft.com/office/drawing/2014/main" id="{406D1FE2-983A-44E2-A82F-7B544F3E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300" y="27942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Block0</a:t>
              </a:r>
            </a:p>
          </p:txBody>
        </p:sp>
        <p:sp>
          <p:nvSpPr>
            <p:cNvPr id="55" name="Text Box 52">
              <a:extLst>
                <a:ext uri="{FF2B5EF4-FFF2-40B4-BE49-F238E27FC236}">
                  <a16:creationId xmlns:a16="http://schemas.microsoft.com/office/drawing/2014/main" id="{3F65A691-4799-41AF-BC95-9DD215CF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425" y="52326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Block1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0B93B21A-CE55-448F-BF42-223FAB0F2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725" y="1422617"/>
              <a:ext cx="165942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8-byte blocks</a:t>
              </a:r>
            </a:p>
          </p:txBody>
        </p:sp>
      </p:grpSp>
      <p:sp>
        <p:nvSpPr>
          <p:cNvPr id="57" name="Text Box 70">
            <a:extLst>
              <a:ext uri="{FF2B5EF4-FFF2-40B4-BE49-F238E27FC236}">
                <a16:creationId xmlns:a16="http://schemas.microsoft.com/office/drawing/2014/main" id="{2AF55362-1BF3-4954-B64D-36AEE2D6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137" y="3074036"/>
            <a:ext cx="6014575" cy="212365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15000"/>
              </a:spcBef>
            </a:pPr>
            <a:r>
              <a:rPr lang="en-US" sz="2000" b="1" dirty="0">
                <a:latin typeface="+mn-lt"/>
              </a:rPr>
              <a:t>Observations: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blocks are aligned at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boundaries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The addresses of words within a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 have identical (32-N) most significant bits (MSB).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[31:N]   </a:t>
            </a:r>
            <a:r>
              <a:rPr lang="en-US" sz="2000" dirty="0">
                <a:latin typeface="+mn-lt"/>
                <a:sym typeface="Wingdings" pitchFamily="2" charset="2"/>
              </a:rPr>
              <a:t>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[N-1:0]  </a:t>
            </a:r>
            <a:r>
              <a:rPr lang="en-US" sz="2000" dirty="0">
                <a:latin typeface="+mn-lt"/>
                <a:sym typeface="Wingdings" pitchFamily="2" charset="2"/>
              </a:rPr>
              <a:t> </a:t>
            </a: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byte offset </a:t>
            </a:r>
            <a:r>
              <a:rPr lang="en-US" sz="2000" dirty="0">
                <a:latin typeface="+mn-lt"/>
              </a:rPr>
              <a:t>within a block </a:t>
            </a:r>
            <a:endParaRPr lang="en-US" sz="1800" dirty="0">
              <a:latin typeface="+mn-lt"/>
            </a:endParaRPr>
          </a:p>
        </p:txBody>
      </p:sp>
      <p:grpSp>
        <p:nvGrpSpPr>
          <p:cNvPr id="58" name="Group 87">
            <a:extLst>
              <a:ext uri="{FF2B5EF4-FFF2-40B4-BE49-F238E27FC236}">
                <a16:creationId xmlns:a16="http://schemas.microsoft.com/office/drawing/2014/main" id="{84D771D5-CB6D-470C-A866-62038191FF31}"/>
              </a:ext>
            </a:extLst>
          </p:cNvPr>
          <p:cNvGrpSpPr/>
          <p:nvPr/>
        </p:nvGrpSpPr>
        <p:grpSpPr>
          <a:xfrm>
            <a:off x="3535477" y="5318344"/>
            <a:ext cx="5038496" cy="946150"/>
            <a:chOff x="984479" y="2330450"/>
            <a:chExt cx="5038496" cy="946150"/>
          </a:xfrm>
        </p:grpSpPr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509AC8D3-E475-43C7-AAD5-64F88429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33045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436144CE-8201-49B8-B5F7-E12B1DD4C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5905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313202DC-9B04-419E-8E35-E4FF87B3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2559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57C8C0BD-9195-451D-91C6-7351D7A11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55905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715BF355-D1BF-4B34-BFC8-BD1FCB0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566" y="255905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2184AF-3ACA-460B-8420-146B844FA95B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7E46F-5A5A-4D08-8094-425C666C9467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rgbClr val="E2FFC5"/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8">
              <a:extLst>
                <a:ext uri="{FF2B5EF4-FFF2-40B4-BE49-F238E27FC236}">
                  <a16:creationId xmlns:a16="http://schemas.microsoft.com/office/drawing/2014/main" id="{749DEAE6-62CA-438A-8590-CD7EB06FD1B7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70" name="Text Box 75">
                <a:extLst>
                  <a:ext uri="{FF2B5EF4-FFF2-40B4-BE49-F238E27FC236}">
                    <a16:creationId xmlns:a16="http://schemas.microsoft.com/office/drawing/2014/main" id="{240D3B10-C6FF-4A4F-A717-C9220329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71" name="Line 76">
                <a:extLst>
                  <a:ext uri="{FF2B5EF4-FFF2-40B4-BE49-F238E27FC236}">
                    <a16:creationId xmlns:a16="http://schemas.microsoft.com/office/drawing/2014/main" id="{B058A683-4C31-459B-80D8-27ACD43E1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Line 77">
                <a:extLst>
                  <a:ext uri="{FF2B5EF4-FFF2-40B4-BE49-F238E27FC236}">
                    <a16:creationId xmlns:a16="http://schemas.microsoft.com/office/drawing/2014/main" id="{97389FA4-F0C1-445D-8697-B34F5A60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7" name="Group 32">
              <a:extLst>
                <a:ext uri="{FF2B5EF4-FFF2-40B4-BE49-F238E27FC236}">
                  <a16:creationId xmlns:a16="http://schemas.microsoft.com/office/drawing/2014/main" id="{0BD94B64-9BE7-4ECA-9FD4-B2D31EAE24D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8" name="Line 77">
                <a:extLst>
                  <a:ext uri="{FF2B5EF4-FFF2-40B4-BE49-F238E27FC236}">
                    <a16:creationId xmlns:a16="http://schemas.microsoft.com/office/drawing/2014/main" id="{B83A6DE3-ECE0-433E-9CA3-DBC49E54E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Text Box 75">
                <a:extLst>
                  <a:ext uri="{FF2B5EF4-FFF2-40B4-BE49-F238E27FC236}">
                    <a16:creationId xmlns:a16="http://schemas.microsoft.com/office/drawing/2014/main" id="{3E4B24B9-0C76-4FB3-8F1B-603EF957E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rgbClr val="E2FFC5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13F36-1E1D-4C0D-BFAD-A83FD99D6C37}"/>
              </a:ext>
            </a:extLst>
          </p:cNvPr>
          <p:cNvGrpSpPr/>
          <p:nvPr/>
        </p:nvGrpSpPr>
        <p:grpSpPr>
          <a:xfrm>
            <a:off x="4721225" y="1338525"/>
            <a:ext cx="3810000" cy="1676400"/>
            <a:chOff x="4800600" y="1530567"/>
            <a:chExt cx="3810000" cy="1676400"/>
          </a:xfrm>
        </p:grpSpPr>
        <p:grpSp>
          <p:nvGrpSpPr>
            <p:cNvPr id="73" name="Group 120">
              <a:extLst>
                <a:ext uri="{FF2B5EF4-FFF2-40B4-BE49-F238E27FC236}">
                  <a16:creationId xmlns:a16="http://schemas.microsoft.com/office/drawing/2014/main" id="{1BADB8EB-FA6F-4C82-9255-920EAE8784BC}"/>
                </a:ext>
              </a:extLst>
            </p:cNvPr>
            <p:cNvGrpSpPr/>
            <p:nvPr/>
          </p:nvGrpSpPr>
          <p:grpSpPr>
            <a:xfrm>
              <a:off x="5562600" y="1987767"/>
              <a:ext cx="3048000" cy="1219200"/>
              <a:chOff x="5410200" y="1600200"/>
              <a:chExt cx="3048000" cy="1219200"/>
            </a:xfrm>
          </p:grpSpPr>
          <p:sp>
            <p:nvSpPr>
              <p:cNvPr id="74" name="Rectangle 68">
                <a:extLst>
                  <a:ext uri="{FF2B5EF4-FFF2-40B4-BE49-F238E27FC236}">
                    <a16:creationId xmlns:a16="http://schemas.microsoft.com/office/drawing/2014/main" id="{23B7C72C-2439-4E18-B68C-359DB3C9F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Rectangle 69">
                <a:extLst>
                  <a:ext uri="{FF2B5EF4-FFF2-40B4-BE49-F238E27FC236}">
                    <a16:creationId xmlns:a16="http://schemas.microsoft.com/office/drawing/2014/main" id="{FE98CCCA-BD4B-4B80-A827-9BADB57C3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Rectangle 70">
                <a:extLst>
                  <a:ext uri="{FF2B5EF4-FFF2-40B4-BE49-F238E27FC236}">
                    <a16:creationId xmlns:a16="http://schemas.microsoft.com/office/drawing/2014/main" id="{83475A32-8847-49B0-A505-080BD7E70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Rectangle 71">
                <a:extLst>
                  <a:ext uri="{FF2B5EF4-FFF2-40B4-BE49-F238E27FC236}">
                    <a16:creationId xmlns:a16="http://schemas.microsoft.com/office/drawing/2014/main" id="{6434E01B-0CE1-44AA-ABB9-68B875082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Rectangle 72">
                <a:extLst>
                  <a:ext uri="{FF2B5EF4-FFF2-40B4-BE49-F238E27FC236}">
                    <a16:creationId xmlns:a16="http://schemas.microsoft.com/office/drawing/2014/main" id="{D0F7AB99-EE1E-41BD-A5E3-EE8A5F0F3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1524000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Rectangle 73">
                <a:extLst>
                  <a:ext uri="{FF2B5EF4-FFF2-40B4-BE49-F238E27FC236}">
                    <a16:creationId xmlns:a16="http://schemas.microsoft.com/office/drawing/2014/main" id="{0446FE0C-35CD-4BE1-9E8E-2747E85A1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1600200"/>
                <a:ext cx="1524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Rectangle 74">
                <a:extLst>
                  <a:ext uri="{FF2B5EF4-FFF2-40B4-BE49-F238E27FC236}">
                    <a16:creationId xmlns:a16="http://schemas.microsoft.com/office/drawing/2014/main" id="{442A6A43-A963-4C78-8A97-FEB3A490C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9050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Rectangle 75">
                <a:extLst>
                  <a:ext uri="{FF2B5EF4-FFF2-40B4-BE49-F238E27FC236}">
                    <a16:creationId xmlns:a16="http://schemas.microsoft.com/office/drawing/2014/main" id="{334ADAF3-3378-4BA1-BD17-9686F5E1F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2098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Rectangle 76">
                <a:extLst>
                  <a:ext uri="{FF2B5EF4-FFF2-40B4-BE49-F238E27FC236}">
                    <a16:creationId xmlns:a16="http://schemas.microsoft.com/office/drawing/2014/main" id="{62282827-2E0C-4775-9EB7-A000719A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5146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3" name="Text Box 78">
              <a:extLst>
                <a:ext uri="{FF2B5EF4-FFF2-40B4-BE49-F238E27FC236}">
                  <a16:creationId xmlns:a16="http://schemas.microsoft.com/office/drawing/2014/main" id="{295E1EBF-FCBF-491F-91B9-0B157DDB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1530567"/>
              <a:ext cx="74251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Block</a:t>
              </a:r>
            </a:p>
          </p:txBody>
        </p:sp>
        <p:sp>
          <p:nvSpPr>
            <p:cNvPr id="84" name="Text Box 81">
              <a:extLst>
                <a:ext uri="{FF2B5EF4-FFF2-40B4-BE49-F238E27FC236}">
                  <a16:creationId xmlns:a16="http://schemas.microsoft.com/office/drawing/2014/main" id="{D944FA82-F848-4778-866C-E3D30F74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2967"/>
              <a:ext cx="70512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Word</a:t>
              </a:r>
            </a:p>
          </p:txBody>
        </p:sp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F892BBD3-E428-48AA-8104-7A9F2162C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987767"/>
              <a:ext cx="62869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Byte</a:t>
              </a: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0C410F3-0E1D-423E-B84E-8DDC64ACF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E16DD723-AC3F-4BC0-8BA3-774E02D20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0B5C23C6-BCB9-4CB8-B8AA-629E0386B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1682967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372E88EE-83D7-4E48-93CA-16E9F67B4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682967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AF6FB155-86AD-405F-B37E-B4994E821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214016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3632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Mapping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1" name="Picture 3">
            <a:extLst>
              <a:ext uri="{FF2B5EF4-FFF2-40B4-BE49-F238E27FC236}">
                <a16:creationId xmlns:a16="http://schemas.microsoft.com/office/drawing/2014/main" id="{D68705DD-9ECB-4960-A46E-ACF561E1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EEF2ED58-DCF5-471D-964E-0B1E1A36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5EF3411E-E74F-453F-92AC-FDA30AF48267}"/>
              </a:ext>
            </a:extLst>
          </p:cNvPr>
          <p:cNvSpPr/>
          <p:nvPr/>
        </p:nvSpPr>
        <p:spPr>
          <a:xfrm>
            <a:off x="2971800" y="4267200"/>
            <a:ext cx="6019800" cy="17526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there are 26 “locations” on the desk to store books. A book’s location is determined by the first letter of its title.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 Each book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has exactly one location.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538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Index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Line 51">
            <a:extLst>
              <a:ext uri="{FF2B5EF4-FFF2-40B4-BE49-F238E27FC236}">
                <a16:creationId xmlns:a16="http://schemas.microsoft.com/office/drawing/2014/main" id="{D857C81C-0979-486D-8CBB-106B1BF03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6971D9AE-D4EE-4437-8EDD-0392B52C6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489A326A-D1B5-4FCB-BC98-4EA25EC2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48A1DBE8-2087-47C1-B296-CF80E60C7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42DBE9E2-1214-425F-910E-72512217F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116" y="2606615"/>
            <a:ext cx="3352800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+mn-lt"/>
              </a:rPr>
              <a:t>Mapping Function: </a:t>
            </a:r>
          </a:p>
          <a:p>
            <a:r>
              <a:rPr lang="en-US" b="1" dirty="0">
                <a:latin typeface="+mn-lt"/>
              </a:rPr>
              <a:t>Cache Index </a:t>
            </a:r>
          </a:p>
          <a:p>
            <a:r>
              <a:rPr lang="en-US" b="1" dirty="0">
                <a:latin typeface="+mn-lt"/>
              </a:rPr>
              <a:t> = (</a:t>
            </a:r>
            <a:r>
              <a:rPr lang="en-US" b="1" dirty="0" err="1">
                <a:latin typeface="+mn-lt"/>
              </a:rPr>
              <a:t>BlockNumber</a:t>
            </a:r>
            <a:r>
              <a:rPr lang="en-US" b="1" dirty="0">
                <a:latin typeface="+mn-lt"/>
              </a:rPr>
              <a:t>) modulo </a:t>
            </a:r>
          </a:p>
          <a:p>
            <a:r>
              <a:rPr lang="en-US" b="1" dirty="0">
                <a:latin typeface="+mn-lt"/>
              </a:rPr>
              <a:t>       (</a:t>
            </a:r>
            <a:r>
              <a:rPr lang="en-US" b="1" dirty="0" err="1">
                <a:latin typeface="+mn-lt"/>
              </a:rPr>
              <a:t>NumberOfCacheBlocks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58" name="Text Box 61">
            <a:extLst>
              <a:ext uri="{FF2B5EF4-FFF2-40B4-BE49-F238E27FC236}">
                <a16:creationId xmlns:a16="http://schemas.microsoft.com/office/drawing/2014/main" id="{47C8F709-5C66-4058-834C-1312AA8C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966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59" name="Text Box 62">
            <a:extLst>
              <a:ext uri="{FF2B5EF4-FFF2-40B4-BE49-F238E27FC236}">
                <a16:creationId xmlns:a16="http://schemas.microsoft.com/office/drawing/2014/main" id="{F3A5C3AA-E2D5-4E6D-8221-ABFDD21B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841" y="4001363"/>
            <a:ext cx="6019800" cy="2160591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If Number of Cache Blocks = 2</a:t>
            </a:r>
            <a:r>
              <a:rPr lang="en-US" sz="1800" baseline="30000" dirty="0">
                <a:latin typeface="+mn-lt"/>
              </a:rPr>
              <a:t>M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</a:t>
            </a:r>
            <a:r>
              <a:rPr lang="en-US" sz="1800" dirty="0">
                <a:latin typeface="+mn-lt"/>
              </a:rPr>
              <a:t> the last M bits of the block number is the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cache index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+mn-lt"/>
              </a:rPr>
              <a:t>Example</a:t>
            </a:r>
            <a:r>
              <a:rPr lang="en-US" sz="2000" dirty="0">
                <a:latin typeface="+mn-lt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Cache has 2</a:t>
            </a:r>
            <a:r>
              <a:rPr lang="en-US" sz="1800" baseline="30000" dirty="0">
                <a:latin typeface="+mn-lt"/>
              </a:rPr>
              <a:t>2 </a:t>
            </a:r>
            <a:r>
              <a:rPr lang="en-US" sz="1800" dirty="0">
                <a:latin typeface="+mn-lt"/>
              </a:rPr>
              <a:t>= 4 blocks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</a:t>
            </a:r>
            <a:r>
              <a:rPr lang="en-US" sz="1800" dirty="0">
                <a:latin typeface="+mn-lt"/>
              </a:rPr>
              <a:t>last 2 bits of the block number is the cache index.</a:t>
            </a:r>
          </a:p>
        </p:txBody>
      </p:sp>
      <p:grpSp>
        <p:nvGrpSpPr>
          <p:cNvPr id="60" name="Group 67">
            <a:extLst>
              <a:ext uri="{FF2B5EF4-FFF2-40B4-BE49-F238E27FC236}">
                <a16:creationId xmlns:a16="http://schemas.microsoft.com/office/drawing/2014/main" id="{C3F1C0F8-C509-457D-A76F-B1EF5B967234}"/>
              </a:ext>
            </a:extLst>
          </p:cNvPr>
          <p:cNvGrpSpPr>
            <a:grpSpLocks/>
          </p:cNvGrpSpPr>
          <p:nvPr/>
        </p:nvGrpSpPr>
        <p:grpSpPr bwMode="auto">
          <a:xfrm>
            <a:off x="120316" y="1778833"/>
            <a:ext cx="1203326" cy="414338"/>
            <a:chOff x="10" y="1104"/>
            <a:chExt cx="758" cy="261"/>
          </a:xfrm>
        </p:grpSpPr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FB4B3E6A-392E-41DD-934E-3618B848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" y="1152"/>
              <a:ext cx="45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</a:rPr>
                <a:t>Index</a:t>
              </a:r>
              <a:endParaRPr lang="en-US" sz="1600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D0AEEA7D-6155-42FA-B7F5-A0589752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480" cy="9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215761-757A-4757-959B-F15F03FDBEA8}"/>
              </a:ext>
            </a:extLst>
          </p:cNvPr>
          <p:cNvGrpSpPr/>
          <p:nvPr/>
        </p:nvGrpSpPr>
        <p:grpSpPr>
          <a:xfrm>
            <a:off x="5832141" y="1245433"/>
            <a:ext cx="2284413" cy="1862554"/>
            <a:chOff x="5711825" y="1223241"/>
            <a:chExt cx="2284413" cy="1862554"/>
          </a:xfrm>
        </p:grpSpPr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12461F66-3666-434F-A751-6605E8F9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3" y="15407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E4BB450E-265C-46DC-82C9-C1DAEEA74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18455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01</a:t>
              </a:r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23CEF3C0-0A3C-4307-8EE2-6166A141B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21503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4BD778DE-3014-4920-A877-D51BF3941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4363" y="24551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B7760DCE-FF7A-434A-9A49-64D53AB1B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4000" y="1223241"/>
              <a:ext cx="1392238" cy="338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  <a:latin typeface="+mn-lt"/>
                </a:rPr>
                <a:t>Cache Index</a:t>
              </a:r>
            </a:p>
          </p:txBody>
        </p:sp>
        <p:sp>
          <p:nvSpPr>
            <p:cNvPr id="64" name="Text Box 49">
              <a:extLst>
                <a:ext uri="{FF2B5EF4-FFF2-40B4-BE49-F238E27FC236}">
                  <a16:creationId xmlns:a16="http://schemas.microsoft.com/office/drawing/2014/main" id="{A764AE8B-577C-4E7F-A551-3178F13B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508" y="2747241"/>
              <a:ext cx="7986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Cache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6444-0F57-4666-B157-1201F417CCFF}"/>
                </a:ext>
              </a:extLst>
            </p:cNvPr>
            <p:cNvGrpSpPr/>
            <p:nvPr/>
          </p:nvGrpSpPr>
          <p:grpSpPr>
            <a:xfrm>
              <a:off x="5851525" y="1528041"/>
              <a:ext cx="1143000" cy="1219200"/>
              <a:chOff x="5486400" y="1219200"/>
              <a:chExt cx="1524000" cy="1219200"/>
            </a:xfrm>
          </p:grpSpPr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CE433A74-8EA4-4916-B75D-E1B7C7562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219200"/>
                <a:ext cx="1524000" cy="304800"/>
              </a:xfrm>
              <a:prstGeom prst="rect">
                <a:avLst/>
              </a:prstGeom>
              <a:solidFill>
                <a:srgbClr val="C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740D3CA8-9D23-4628-A92C-514C580AE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524000"/>
                <a:ext cx="1524000" cy="3048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EDF9650A-59C0-4D92-8D04-2D8F5DDDF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828800"/>
                <a:ext cx="15240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48">
                <a:extLst>
                  <a:ext uri="{FF2B5EF4-FFF2-40B4-BE49-F238E27FC236}">
                    <a16:creationId xmlns:a16="http://schemas.microsoft.com/office/drawing/2014/main" id="{5CF83CCD-B81C-464E-93D7-D748795EE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133600"/>
                <a:ext cx="1524000" cy="304800"/>
              </a:xfrm>
              <a:prstGeom prst="rect">
                <a:avLst/>
              </a:prstGeom>
              <a:solidFill>
                <a:srgbClr val="E2F96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042AFC-DD6E-4EBC-BB4B-BE83A00716CD}"/>
                </a:ext>
              </a:extLst>
            </p:cNvPr>
            <p:cNvSpPr txBox="1"/>
            <p:nvPr/>
          </p:nvSpPr>
          <p:spPr>
            <a:xfrm>
              <a:off x="5711825" y="1505415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B1572E-4A10-42C8-A5FB-BE6437225FB8}"/>
              </a:ext>
            </a:extLst>
          </p:cNvPr>
          <p:cNvGrpSpPr/>
          <p:nvPr/>
        </p:nvGrpSpPr>
        <p:grpSpPr>
          <a:xfrm>
            <a:off x="251751" y="1169233"/>
            <a:ext cx="3002617" cy="5302250"/>
            <a:chOff x="131435" y="1147041"/>
            <a:chExt cx="3002617" cy="53022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76448C-E661-4C8E-9B8C-A8C73ADA29CC}"/>
                </a:ext>
              </a:extLst>
            </p:cNvPr>
            <p:cNvGrpSpPr/>
            <p:nvPr/>
          </p:nvGrpSpPr>
          <p:grpSpPr>
            <a:xfrm>
              <a:off x="131435" y="1147041"/>
              <a:ext cx="3002617" cy="5302250"/>
              <a:chOff x="131435" y="1147041"/>
              <a:chExt cx="3002617" cy="53022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E11C8E3-47CC-4958-AF7F-8AAB6D95E3FA}"/>
                  </a:ext>
                </a:extLst>
              </p:cNvPr>
              <p:cNvGrpSpPr/>
              <p:nvPr/>
            </p:nvGrpSpPr>
            <p:grpSpPr>
              <a:xfrm>
                <a:off x="1431925" y="1528041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16" name="Rectangle 12">
                  <a:extLst>
                    <a:ext uri="{FF2B5EF4-FFF2-40B4-BE49-F238E27FC236}">
                      <a16:creationId xmlns:a16="http://schemas.microsoft.com/office/drawing/2014/main" id="{252C16C4-34BE-4D4F-9C7C-B2E9E2390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B9325929-3513-4652-9D62-91D08C3CA5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34C1D86B-051F-40BC-891F-8EB3A7E1E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C659B0D9-D0B8-47F9-A07B-0E76DB4E1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7">
                  <a:extLst>
                    <a:ext uri="{FF2B5EF4-FFF2-40B4-BE49-F238E27FC236}">
                      <a16:creationId xmlns:a16="http://schemas.microsoft.com/office/drawing/2014/main" id="{D12FE1C7-3FF7-4E4E-8CF9-90686B559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8">
                  <a:extLst>
                    <a:ext uri="{FF2B5EF4-FFF2-40B4-BE49-F238E27FC236}">
                      <a16:creationId xmlns:a16="http://schemas.microsoft.com/office/drawing/2014/main" id="{FA5C17F7-36A2-4722-AB30-334BF0858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9">
                  <a:extLst>
                    <a:ext uri="{FF2B5EF4-FFF2-40B4-BE49-F238E27FC236}">
                      <a16:creationId xmlns:a16="http://schemas.microsoft.com/office/drawing/2014/main" id="{89EFC9BA-A9AF-418E-8F37-78A24CCED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E0A5E22B-F6BF-41CC-B907-000A8B859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21">
                  <a:extLst>
                    <a:ext uri="{FF2B5EF4-FFF2-40B4-BE49-F238E27FC236}">
                      <a16:creationId xmlns:a16="http://schemas.microsoft.com/office/drawing/2014/main" id="{81176065-A6EA-4033-B800-A316761C8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22">
                  <a:extLst>
                    <a:ext uri="{FF2B5EF4-FFF2-40B4-BE49-F238E27FC236}">
                      <a16:creationId xmlns:a16="http://schemas.microsoft.com/office/drawing/2014/main" id="{41DADD82-8A92-45BD-9B7F-3381B48BE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23">
                  <a:extLst>
                    <a:ext uri="{FF2B5EF4-FFF2-40B4-BE49-F238E27FC236}">
                      <a16:creationId xmlns:a16="http://schemas.microsoft.com/office/drawing/2014/main" id="{34748D40-DEEF-49CB-B9AA-48E554E4C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24">
                  <a:extLst>
                    <a:ext uri="{FF2B5EF4-FFF2-40B4-BE49-F238E27FC236}">
                      <a16:creationId xmlns:a16="http://schemas.microsoft.com/office/drawing/2014/main" id="{95EA2B81-A39D-4CF3-8A75-189323C3B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5">
                  <a:extLst>
                    <a:ext uri="{FF2B5EF4-FFF2-40B4-BE49-F238E27FC236}">
                      <a16:creationId xmlns:a16="http://schemas.microsoft.com/office/drawing/2014/main" id="{FFF4ECC2-6895-410E-B746-05BCC6948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6">
                  <a:extLst>
                    <a:ext uri="{FF2B5EF4-FFF2-40B4-BE49-F238E27FC236}">
                      <a16:creationId xmlns:a16="http://schemas.microsoft.com/office/drawing/2014/main" id="{E9C4CE2A-B4AD-46D2-87B5-0FA1280B8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7">
                  <a:extLst>
                    <a:ext uri="{FF2B5EF4-FFF2-40B4-BE49-F238E27FC236}">
                      <a16:creationId xmlns:a16="http://schemas.microsoft.com/office/drawing/2014/main" id="{8E395DA8-A1E2-45E2-90D1-C5ACE1A89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8">
                  <a:extLst>
                    <a:ext uri="{FF2B5EF4-FFF2-40B4-BE49-F238E27FC236}">
                      <a16:creationId xmlns:a16="http://schemas.microsoft.com/office/drawing/2014/main" id="{B00386B2-4430-4CDB-B6B4-8EE11605D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D7CB7E2-194C-4D5D-A2AF-A2454C154D2F}"/>
                  </a:ext>
                </a:extLst>
              </p:cNvPr>
              <p:cNvGrpSpPr/>
              <p:nvPr/>
            </p:nvGrpSpPr>
            <p:grpSpPr>
              <a:xfrm>
                <a:off x="441325" y="1528041"/>
                <a:ext cx="1087438" cy="4921250"/>
                <a:chOff x="441325" y="1528041"/>
                <a:chExt cx="1087438" cy="492125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EC4C289-7862-4A3B-A8CC-B3E49B88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39664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78AB14-204B-4CDE-8D17-F99BA740C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27472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084BCED-784A-47B3-93E8-55305F10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15280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Rectangle 11">
                  <a:extLst>
                    <a:ext uri="{FF2B5EF4-FFF2-40B4-BE49-F238E27FC236}">
                      <a16:creationId xmlns:a16="http://schemas.microsoft.com/office/drawing/2014/main" id="{C9B93D4E-F913-4983-B582-EEF7A05AB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51856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Text Box 16">
                  <a:extLst>
                    <a:ext uri="{FF2B5EF4-FFF2-40B4-BE49-F238E27FC236}">
                      <a16:creationId xmlns:a16="http://schemas.microsoft.com/office/drawing/2014/main" id="{4A70AD41-D66F-4EC4-933E-02F22280CC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5280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..00000</a:t>
                  </a:r>
                </a:p>
              </p:txBody>
            </p:sp>
            <p:sp>
              <p:nvSpPr>
                <p:cNvPr id="32" name="Text Box 29">
                  <a:extLst>
                    <a:ext uri="{FF2B5EF4-FFF2-40B4-BE49-F238E27FC236}">
                      <a16:creationId xmlns:a16="http://schemas.microsoft.com/office/drawing/2014/main" id="{776A9385-E6CE-4382-939B-432D805772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845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..00001</a:t>
                  </a:r>
                </a:p>
              </p:txBody>
            </p:sp>
            <p:sp>
              <p:nvSpPr>
                <p:cNvPr id="33" name="Text Box 30">
                  <a:extLst>
                    <a:ext uri="{FF2B5EF4-FFF2-40B4-BE49-F238E27FC236}">
                      <a16:creationId xmlns:a16="http://schemas.microsoft.com/office/drawing/2014/main" id="{0EFA8EEC-8606-4233-B9ED-F719788FD3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150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..00010</a:t>
                  </a:r>
                </a:p>
              </p:txBody>
            </p:sp>
            <p:sp>
              <p:nvSpPr>
                <p:cNvPr id="34" name="Text Box 31">
                  <a:extLst>
                    <a:ext uri="{FF2B5EF4-FFF2-40B4-BE49-F238E27FC236}">
                      <a16:creationId xmlns:a16="http://schemas.microsoft.com/office/drawing/2014/main" id="{4D9DB106-C301-4396-99E2-4447E14CE8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2455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..00011</a:t>
                  </a:r>
                </a:p>
              </p:txBody>
            </p:sp>
            <p:sp>
              <p:nvSpPr>
                <p:cNvPr id="35" name="Text Box 32">
                  <a:extLst>
                    <a:ext uri="{FF2B5EF4-FFF2-40B4-BE49-F238E27FC236}">
                      <a16:creationId xmlns:a16="http://schemas.microsoft.com/office/drawing/2014/main" id="{25B6CB28-A6A1-4C3E-A6DA-3390E999DB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759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..00100</a:t>
                  </a:r>
                </a:p>
              </p:txBody>
            </p:sp>
            <p:sp>
              <p:nvSpPr>
                <p:cNvPr id="36" name="Text Box 33">
                  <a:extLst>
                    <a:ext uri="{FF2B5EF4-FFF2-40B4-BE49-F238E27FC236}">
                      <a16:creationId xmlns:a16="http://schemas.microsoft.com/office/drawing/2014/main" id="{953DC930-2D6D-4D97-98D4-09C1B8083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064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..00101</a:t>
                  </a:r>
                </a:p>
              </p:txBody>
            </p:sp>
            <p:sp>
              <p:nvSpPr>
                <p:cNvPr id="37" name="Text Box 34">
                  <a:extLst>
                    <a:ext uri="{FF2B5EF4-FFF2-40B4-BE49-F238E27FC236}">
                      <a16:creationId xmlns:a16="http://schemas.microsoft.com/office/drawing/2014/main" id="{AA5D1CD2-9A16-4325-A17F-0BD918BD99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369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..00110</a:t>
                  </a:r>
                </a:p>
              </p:txBody>
            </p:sp>
            <p:sp>
              <p:nvSpPr>
                <p:cNvPr id="38" name="Text Box 35">
                  <a:extLst>
                    <a:ext uri="{FF2B5EF4-FFF2-40B4-BE49-F238E27FC236}">
                      <a16:creationId xmlns:a16="http://schemas.microsoft.com/office/drawing/2014/main" id="{0E7BFCB0-D634-46EB-8D00-BAB71A7F9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3674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..00111</a:t>
                  </a:r>
                </a:p>
              </p:txBody>
            </p:sp>
            <p:sp>
              <p:nvSpPr>
                <p:cNvPr id="39" name="Text Box 36">
                  <a:extLst>
                    <a:ext uri="{FF2B5EF4-FFF2-40B4-BE49-F238E27FC236}">
                      <a16:creationId xmlns:a16="http://schemas.microsoft.com/office/drawing/2014/main" id="{F962EC0E-C367-441C-9E7B-1FDC10E2B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3979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..01000</a:t>
                  </a:r>
                </a:p>
              </p:txBody>
            </p:sp>
            <p:sp>
              <p:nvSpPr>
                <p:cNvPr id="40" name="Text Box 37">
                  <a:extLst>
                    <a:ext uri="{FF2B5EF4-FFF2-40B4-BE49-F238E27FC236}">
                      <a16:creationId xmlns:a16="http://schemas.microsoft.com/office/drawing/2014/main" id="{5B5AF5DF-A9DC-4A5B-B6DB-5289F3234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283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..01001</a:t>
                  </a:r>
                </a:p>
              </p:txBody>
            </p:sp>
            <p:sp>
              <p:nvSpPr>
                <p:cNvPr id="41" name="Text Box 38">
                  <a:extLst>
                    <a:ext uri="{FF2B5EF4-FFF2-40B4-BE49-F238E27FC236}">
                      <a16:creationId xmlns:a16="http://schemas.microsoft.com/office/drawing/2014/main" id="{340DE5E8-FE4A-4702-BC1B-E92013303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588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..01010</a:t>
                  </a:r>
                </a:p>
              </p:txBody>
            </p:sp>
            <p:sp>
              <p:nvSpPr>
                <p:cNvPr id="42" name="Text Box 39">
                  <a:extLst>
                    <a:ext uri="{FF2B5EF4-FFF2-40B4-BE49-F238E27FC236}">
                      <a16:creationId xmlns:a16="http://schemas.microsoft.com/office/drawing/2014/main" id="{19E8A0E0-09FF-4866-8675-3948EC55E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4893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..01011</a:t>
                  </a:r>
                </a:p>
              </p:txBody>
            </p: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D620B935-DD9E-4B0C-9862-15BAE0626E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5198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ourier New" pitchFamily="49" charset="0"/>
                      <a:cs typeface="Courier New" pitchFamily="49" charset="0"/>
                    </a:rPr>
                    <a:t>..01100</a:t>
                  </a:r>
                </a:p>
              </p:txBody>
            </p:sp>
            <p:sp>
              <p:nvSpPr>
                <p:cNvPr id="44" name="Text Box 41">
                  <a:extLst>
                    <a:ext uri="{FF2B5EF4-FFF2-40B4-BE49-F238E27FC236}">
                      <a16:creationId xmlns:a16="http://schemas.microsoft.com/office/drawing/2014/main" id="{8CE77562-7B91-43CE-92E6-9729D3257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503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..01101</a:t>
                  </a:r>
                </a:p>
              </p:txBody>
            </p:sp>
            <p:sp>
              <p:nvSpPr>
                <p:cNvPr id="45" name="Text Box 42">
                  <a:extLst>
                    <a:ext uri="{FF2B5EF4-FFF2-40B4-BE49-F238E27FC236}">
                      <a16:creationId xmlns:a16="http://schemas.microsoft.com/office/drawing/2014/main" id="{F6C47311-5F1B-4CC9-90BE-E0C5BED3A2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807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..01110</a:t>
                  </a:r>
                </a:p>
              </p:txBody>
            </p:sp>
            <p:sp>
              <p:nvSpPr>
                <p:cNvPr id="46" name="Text Box 43">
                  <a:extLst>
                    <a:ext uri="{FF2B5EF4-FFF2-40B4-BE49-F238E27FC236}">
                      <a16:creationId xmlns:a16="http://schemas.microsoft.com/office/drawing/2014/main" id="{624F1502-9727-4B09-AA37-5FB387149C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950" y="6112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..01111</a:t>
                  </a:r>
                </a:p>
              </p:txBody>
            </p:sp>
          </p:grpSp>
          <p:sp>
            <p:nvSpPr>
              <p:cNvPr id="47" name="Text Box 44">
                <a:extLst>
                  <a:ext uri="{FF2B5EF4-FFF2-40B4-BE49-F238E27FC236}">
                    <a16:creationId xmlns:a16="http://schemas.microsoft.com/office/drawing/2014/main" id="{752F6193-F42B-443B-ABFC-078EAC63F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435" y="1147041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</a:t>
                </a:r>
                <a:r>
                  <a:rPr lang="en-US" sz="1600" u="sng" dirty="0">
                    <a:solidFill>
                      <a:srgbClr val="C00000"/>
                    </a:solidFill>
                    <a:latin typeface="+mn-lt"/>
                  </a:rPr>
                  <a:t>Not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 Address!) </a:t>
                </a:r>
              </a:p>
            </p:txBody>
          </p:sp>
          <p:sp>
            <p:nvSpPr>
              <p:cNvPr id="63" name="Text Box 63">
                <a:extLst>
                  <a:ext uri="{FF2B5EF4-FFF2-40B4-BE49-F238E27FC236}">
                    <a16:creationId xmlns:a16="http://schemas.microsoft.com/office/drawing/2014/main" id="{BC4220B4-E54C-4D8D-9964-336689BAC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315683" y="3545983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C0BC7E-4B79-4EB2-A169-03585D556711}"/>
                </a:ext>
              </a:extLst>
            </p:cNvPr>
            <p:cNvSpPr txBox="1"/>
            <p:nvPr/>
          </p:nvSpPr>
          <p:spPr>
            <a:xfrm>
              <a:off x="1269206" y="1512581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190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Tag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1" name="Line 51">
            <a:extLst>
              <a:ext uri="{FF2B5EF4-FFF2-40B4-BE49-F238E27FC236}">
                <a16:creationId xmlns:a16="http://schemas.microsoft.com/office/drawing/2014/main" id="{36AA9824-C7DD-457B-9342-FD031B135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52">
            <a:extLst>
              <a:ext uri="{FF2B5EF4-FFF2-40B4-BE49-F238E27FC236}">
                <a16:creationId xmlns:a16="http://schemas.microsoft.com/office/drawing/2014/main" id="{82B40E6A-8CC1-4B16-8ED9-26C9B07C9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53">
            <a:extLst>
              <a:ext uri="{FF2B5EF4-FFF2-40B4-BE49-F238E27FC236}">
                <a16:creationId xmlns:a16="http://schemas.microsoft.com/office/drawing/2014/main" id="{11E6EFA2-6DDD-49CF-9D63-FCB8E0721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4" name="Line 54">
            <a:extLst>
              <a:ext uri="{FF2B5EF4-FFF2-40B4-BE49-F238E27FC236}">
                <a16:creationId xmlns:a16="http://schemas.microsoft.com/office/drawing/2014/main" id="{E9253A40-3968-44CC-94C6-50BC9AE06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60">
            <a:extLst>
              <a:ext uri="{FF2B5EF4-FFF2-40B4-BE49-F238E27FC236}">
                <a16:creationId xmlns:a16="http://schemas.microsoft.com/office/drawing/2014/main" id="{EDC1D642-6E35-4648-9BD3-699C6DBE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928" y="2606615"/>
            <a:ext cx="3632325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Mapping Function: </a:t>
            </a:r>
          </a:p>
          <a:p>
            <a:r>
              <a:rPr lang="en-US" b="1" dirty="0"/>
              <a:t>Cache Index </a:t>
            </a:r>
          </a:p>
          <a:p>
            <a:r>
              <a:rPr lang="en-US" b="1" dirty="0"/>
              <a:t> = (</a:t>
            </a:r>
            <a:r>
              <a:rPr lang="en-US" b="1" dirty="0" err="1"/>
              <a:t>BlockNumber</a:t>
            </a:r>
            <a:r>
              <a:rPr lang="en-US" b="1" dirty="0"/>
              <a:t>) modulo </a:t>
            </a:r>
          </a:p>
          <a:p>
            <a:r>
              <a:rPr lang="en-US" b="1" dirty="0"/>
              <a:t>       (</a:t>
            </a:r>
            <a:r>
              <a:rPr lang="en-US" b="1" dirty="0" err="1"/>
              <a:t>NumberOfCacheBlocks</a:t>
            </a:r>
            <a:r>
              <a:rPr lang="en-US" b="1" dirty="0"/>
              <a:t>)</a:t>
            </a:r>
            <a:endParaRPr lang="en-US" sz="1600" b="1" dirty="0"/>
          </a:p>
        </p:txBody>
      </p:sp>
      <p:sp>
        <p:nvSpPr>
          <p:cNvPr id="131" name="Text Box 61">
            <a:extLst>
              <a:ext uri="{FF2B5EF4-FFF2-40B4-BE49-F238E27FC236}">
                <a16:creationId xmlns:a16="http://schemas.microsoft.com/office/drawing/2014/main" id="{12F4C40A-EFD6-49CD-9DE0-A0967858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78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132" name="Text Box 62">
            <a:extLst>
              <a:ext uri="{FF2B5EF4-FFF2-40B4-BE49-F238E27FC236}">
                <a16:creationId xmlns:a16="http://schemas.microsoft.com/office/drawing/2014/main" id="{AB87D8F9-F937-4084-97CA-4AAEA01F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53" y="4049629"/>
            <a:ext cx="6172200" cy="172970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SG" sz="1800" dirty="0">
                <a:latin typeface="+mn-lt"/>
              </a:rPr>
              <a:t>Multiple memory blocks can map to the same cache block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Same Cache Index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However, they have unique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tag number</a:t>
            </a:r>
            <a:r>
              <a:rPr lang="en-US" sz="1800" b="1" dirty="0">
                <a:latin typeface="+mn-lt"/>
              </a:rPr>
              <a:t>:</a:t>
            </a:r>
            <a:endParaRPr lang="en-SG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SG" sz="1800" b="1" dirty="0">
                <a:latin typeface="+mn-lt"/>
              </a:rPr>
              <a:t>Tag = Block number / Number of Cache Blocks</a:t>
            </a:r>
          </a:p>
        </p:txBody>
      </p:sp>
      <p:grpSp>
        <p:nvGrpSpPr>
          <p:cNvPr id="14339" name="Group 14338">
            <a:extLst>
              <a:ext uri="{FF2B5EF4-FFF2-40B4-BE49-F238E27FC236}">
                <a16:creationId xmlns:a16="http://schemas.microsoft.com/office/drawing/2014/main" id="{264A759A-1F3B-43E8-9381-0D655D3E86E9}"/>
              </a:ext>
            </a:extLst>
          </p:cNvPr>
          <p:cNvGrpSpPr/>
          <p:nvPr/>
        </p:nvGrpSpPr>
        <p:grpSpPr>
          <a:xfrm>
            <a:off x="243563" y="1169233"/>
            <a:ext cx="3002617" cy="5302250"/>
            <a:chOff x="243563" y="1169233"/>
            <a:chExt cx="3002617" cy="5302250"/>
          </a:xfrm>
        </p:grpSpPr>
        <p:grpSp>
          <p:nvGrpSpPr>
            <p:cNvPr id="14337" name="Group 14336">
              <a:extLst>
                <a:ext uri="{FF2B5EF4-FFF2-40B4-BE49-F238E27FC236}">
                  <a16:creationId xmlns:a16="http://schemas.microsoft.com/office/drawing/2014/main" id="{DACA63B0-3C7E-4668-AEB8-1C8A3A0C8BE8}"/>
                </a:ext>
              </a:extLst>
            </p:cNvPr>
            <p:cNvGrpSpPr/>
            <p:nvPr/>
          </p:nvGrpSpPr>
          <p:grpSpPr>
            <a:xfrm>
              <a:off x="243563" y="1169233"/>
              <a:ext cx="3002617" cy="5302250"/>
              <a:chOff x="243563" y="1169233"/>
              <a:chExt cx="3002617" cy="5302250"/>
            </a:xfrm>
          </p:grpSpPr>
          <p:grpSp>
            <p:nvGrpSpPr>
              <p:cNvPr id="74" name="Group 127">
                <a:extLst>
                  <a:ext uri="{FF2B5EF4-FFF2-40B4-BE49-F238E27FC236}">
                    <a16:creationId xmlns:a16="http://schemas.microsoft.com/office/drawing/2014/main" id="{D94BCEAD-385C-43D8-9062-8C3640E9D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853" y="1550233"/>
                <a:ext cx="914400" cy="3962400"/>
                <a:chOff x="240" y="1008"/>
                <a:chExt cx="576" cy="2496"/>
              </a:xfrm>
            </p:grpSpPr>
            <p:sp>
              <p:nvSpPr>
                <p:cNvPr id="78" name="Rectangle 123">
                  <a:extLst>
                    <a:ext uri="{FF2B5EF4-FFF2-40B4-BE49-F238E27FC236}">
                      <a16:creationId xmlns:a16="http://schemas.microsoft.com/office/drawing/2014/main" id="{544A60A6-F420-4093-901B-13E56A7EC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312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24">
                  <a:extLst>
                    <a:ext uri="{FF2B5EF4-FFF2-40B4-BE49-F238E27FC236}">
                      <a16:creationId xmlns:a16="http://schemas.microsoft.com/office/drawing/2014/main" id="{D8EA85C5-8AB3-489F-AC80-CF8F4FC0E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544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25">
                  <a:extLst>
                    <a:ext uri="{FF2B5EF4-FFF2-40B4-BE49-F238E27FC236}">
                      <a16:creationId xmlns:a16="http://schemas.microsoft.com/office/drawing/2014/main" id="{59164466-2A85-4DE7-8DD8-2DD7F0277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776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26">
                  <a:extLst>
                    <a:ext uri="{FF2B5EF4-FFF2-40B4-BE49-F238E27FC236}">
                      <a16:creationId xmlns:a16="http://schemas.microsoft.com/office/drawing/2014/main" id="{C5435995-F382-439D-815B-13FF54085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008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2" name="Text Box 63">
                <a:extLst>
                  <a:ext uri="{FF2B5EF4-FFF2-40B4-BE49-F238E27FC236}">
                    <a16:creationId xmlns:a16="http://schemas.microsoft.com/office/drawing/2014/main" id="{3141B3E3-0045-4B3F-A9CB-B2C077CD3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203555" y="3568175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  <p:sp>
            <p:nvSpPr>
              <p:cNvPr id="83" name="Rectangle 8">
                <a:extLst>
                  <a:ext uri="{FF2B5EF4-FFF2-40B4-BE49-F238E27FC236}">
                    <a16:creationId xmlns:a16="http://schemas.microsoft.com/office/drawing/2014/main" id="{852DA120-9D4F-41ED-A9D0-1CCA8D563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39886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Rectangle 9">
                <a:extLst>
                  <a:ext uri="{FF2B5EF4-FFF2-40B4-BE49-F238E27FC236}">
                    <a16:creationId xmlns:a16="http://schemas.microsoft.com/office/drawing/2014/main" id="{CF8D7FF8-53DA-4553-86CC-1C516703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27694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10">
                <a:extLst>
                  <a:ext uri="{FF2B5EF4-FFF2-40B4-BE49-F238E27FC236}">
                    <a16:creationId xmlns:a16="http://schemas.microsoft.com/office/drawing/2014/main" id="{800FB549-212E-4471-BB82-AC714B40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15502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598ECB46-96BA-4874-B8DC-4B50F317C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52078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Text Box 16">
                <a:extLst>
                  <a:ext uri="{FF2B5EF4-FFF2-40B4-BE49-F238E27FC236}">
                    <a16:creationId xmlns:a16="http://schemas.microsoft.com/office/drawing/2014/main" id="{BD412E14-64E8-42F4-AD8F-28F1BEE91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5502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..00000</a:t>
                </a:r>
              </a:p>
            </p:txBody>
          </p:sp>
          <p:grpSp>
            <p:nvGrpSpPr>
              <p:cNvPr id="88" name="Group 67">
                <a:extLst>
                  <a:ext uri="{FF2B5EF4-FFF2-40B4-BE49-F238E27FC236}">
                    <a16:creationId xmlns:a16="http://schemas.microsoft.com/office/drawing/2014/main" id="{12BAB940-3CFD-4B36-99E2-5BC95EB6BBF3}"/>
                  </a:ext>
                </a:extLst>
              </p:cNvPr>
              <p:cNvGrpSpPr/>
              <p:nvPr/>
            </p:nvGrpSpPr>
            <p:grpSpPr>
              <a:xfrm>
                <a:off x="1544053" y="1550233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89" name="Rectangle 12">
                  <a:extLst>
                    <a:ext uri="{FF2B5EF4-FFF2-40B4-BE49-F238E27FC236}">
                      <a16:creationId xmlns:a16="http://schemas.microsoft.com/office/drawing/2014/main" id="{887C1730-906C-4B51-9FEC-820EF8901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13">
                  <a:extLst>
                    <a:ext uri="{FF2B5EF4-FFF2-40B4-BE49-F238E27FC236}">
                      <a16:creationId xmlns:a16="http://schemas.microsoft.com/office/drawing/2014/main" id="{950631E5-6094-4555-879C-1C4A46A44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CDF55359-E9F4-479E-8319-92B3F13BA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182F607A-C43B-454A-97DF-2D60AC817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7">
                  <a:extLst>
                    <a:ext uri="{FF2B5EF4-FFF2-40B4-BE49-F238E27FC236}">
                      <a16:creationId xmlns:a16="http://schemas.microsoft.com/office/drawing/2014/main" id="{CF1763A4-BC2A-4AFB-8BE2-D7B643B6B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8">
                  <a:extLst>
                    <a:ext uri="{FF2B5EF4-FFF2-40B4-BE49-F238E27FC236}">
                      <a16:creationId xmlns:a16="http://schemas.microsoft.com/office/drawing/2014/main" id="{6135EB8D-469D-4AA1-BA98-D492FCA91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9">
                  <a:extLst>
                    <a:ext uri="{FF2B5EF4-FFF2-40B4-BE49-F238E27FC236}">
                      <a16:creationId xmlns:a16="http://schemas.microsoft.com/office/drawing/2014/main" id="{F1A1BE12-C32C-477A-8E5E-900B214C6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20">
                  <a:extLst>
                    <a:ext uri="{FF2B5EF4-FFF2-40B4-BE49-F238E27FC236}">
                      <a16:creationId xmlns:a16="http://schemas.microsoft.com/office/drawing/2014/main" id="{6C3A3BC6-6CCE-4CA4-A683-F8C3FDD74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Rectangle 21">
                  <a:extLst>
                    <a:ext uri="{FF2B5EF4-FFF2-40B4-BE49-F238E27FC236}">
                      <a16:creationId xmlns:a16="http://schemas.microsoft.com/office/drawing/2014/main" id="{4127E948-CC6B-4008-A3B4-7D6D29482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Rectangle 22">
                  <a:extLst>
                    <a:ext uri="{FF2B5EF4-FFF2-40B4-BE49-F238E27FC236}">
                      <a16:creationId xmlns:a16="http://schemas.microsoft.com/office/drawing/2014/main" id="{B863FD4E-6524-44BC-971D-1FD20503D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23">
                  <a:extLst>
                    <a:ext uri="{FF2B5EF4-FFF2-40B4-BE49-F238E27FC236}">
                      <a16:creationId xmlns:a16="http://schemas.microsoft.com/office/drawing/2014/main" id="{0B197D6C-3C18-4B31-ABAD-8AD44993E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Rectangle 24">
                  <a:extLst>
                    <a:ext uri="{FF2B5EF4-FFF2-40B4-BE49-F238E27FC236}">
                      <a16:creationId xmlns:a16="http://schemas.microsoft.com/office/drawing/2014/main" id="{AD2E6971-A31D-4EED-91F2-9099E483B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25">
                  <a:extLst>
                    <a:ext uri="{FF2B5EF4-FFF2-40B4-BE49-F238E27FC236}">
                      <a16:creationId xmlns:a16="http://schemas.microsoft.com/office/drawing/2014/main" id="{0AF74CED-DA60-4971-A291-71F0D8B6E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Rectangle 26">
                  <a:extLst>
                    <a:ext uri="{FF2B5EF4-FFF2-40B4-BE49-F238E27FC236}">
                      <a16:creationId xmlns:a16="http://schemas.microsoft.com/office/drawing/2014/main" id="{173FBF82-F71E-4FAE-BC06-BB2D0BB05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27">
                  <a:extLst>
                    <a:ext uri="{FF2B5EF4-FFF2-40B4-BE49-F238E27FC236}">
                      <a16:creationId xmlns:a16="http://schemas.microsoft.com/office/drawing/2014/main" id="{96B8DE0B-FE07-47A8-90FE-257744839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Rectangle 28">
                  <a:extLst>
                    <a:ext uri="{FF2B5EF4-FFF2-40B4-BE49-F238E27FC236}">
                      <a16:creationId xmlns:a16="http://schemas.microsoft.com/office/drawing/2014/main" id="{917DCB3B-F1FC-4982-BD14-438870B9D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" name="Text Box 29">
                <a:extLst>
                  <a:ext uri="{FF2B5EF4-FFF2-40B4-BE49-F238E27FC236}">
                    <a16:creationId xmlns:a16="http://schemas.microsoft.com/office/drawing/2014/main" id="{66036749-B659-403E-93C1-BDA5821FB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867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..00001</a:t>
                </a:r>
              </a:p>
            </p:txBody>
          </p:sp>
          <p:sp>
            <p:nvSpPr>
              <p:cNvPr id="106" name="Text Box 30">
                <a:extLst>
                  <a:ext uri="{FF2B5EF4-FFF2-40B4-BE49-F238E27FC236}">
                    <a16:creationId xmlns:a16="http://schemas.microsoft.com/office/drawing/2014/main" id="{671DF2E1-6F43-47E0-820B-CB1535464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172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..00010</a:t>
                </a:r>
              </a:p>
            </p:txBody>
          </p:sp>
          <p:sp>
            <p:nvSpPr>
              <p:cNvPr id="107" name="Text Box 31">
                <a:extLst>
                  <a:ext uri="{FF2B5EF4-FFF2-40B4-BE49-F238E27FC236}">
                    <a16:creationId xmlns:a16="http://schemas.microsoft.com/office/drawing/2014/main" id="{483EC472-0A26-44A0-A06F-8D3EE1D24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2477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..00011</a:t>
                </a:r>
              </a:p>
            </p:txBody>
          </p:sp>
          <p:sp>
            <p:nvSpPr>
              <p:cNvPr id="108" name="Text Box 32">
                <a:extLst>
                  <a:ext uri="{FF2B5EF4-FFF2-40B4-BE49-F238E27FC236}">
                    <a16:creationId xmlns:a16="http://schemas.microsoft.com/office/drawing/2014/main" id="{8CF54F82-1A9D-49C4-9E8D-9ACA03FE3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782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..00100</a:t>
                </a:r>
              </a:p>
            </p:txBody>
          </p:sp>
          <p:sp>
            <p:nvSpPr>
              <p:cNvPr id="109" name="Text Box 33">
                <a:extLst>
                  <a:ext uri="{FF2B5EF4-FFF2-40B4-BE49-F238E27FC236}">
                    <a16:creationId xmlns:a16="http://schemas.microsoft.com/office/drawing/2014/main" id="{FBCBFEC2-2CC1-46E6-976F-454ED681A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086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..00101</a:t>
                </a:r>
              </a:p>
            </p:txBody>
          </p:sp>
          <p:sp>
            <p:nvSpPr>
              <p:cNvPr id="110" name="Text Box 34">
                <a:extLst>
                  <a:ext uri="{FF2B5EF4-FFF2-40B4-BE49-F238E27FC236}">
                    <a16:creationId xmlns:a16="http://schemas.microsoft.com/office/drawing/2014/main" id="{C5F45CD9-70B9-43A8-9DBC-AD1FE36F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391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..00110</a:t>
                </a:r>
              </a:p>
            </p:txBody>
          </p:sp>
          <p:sp>
            <p:nvSpPr>
              <p:cNvPr id="111" name="Text Box 35">
                <a:extLst>
                  <a:ext uri="{FF2B5EF4-FFF2-40B4-BE49-F238E27FC236}">
                    <a16:creationId xmlns:a16="http://schemas.microsoft.com/office/drawing/2014/main" id="{A392190F-43D3-44DA-917B-C0A48663B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3696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..00111</a:t>
                </a:r>
              </a:p>
            </p:txBody>
          </p:sp>
          <p:sp>
            <p:nvSpPr>
              <p:cNvPr id="112" name="Text Box 36">
                <a:extLst>
                  <a:ext uri="{FF2B5EF4-FFF2-40B4-BE49-F238E27FC236}">
                    <a16:creationId xmlns:a16="http://schemas.microsoft.com/office/drawing/2014/main" id="{428F0E50-8C01-41A3-9D19-DA0C480C1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4001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..01000</a:t>
                </a:r>
              </a:p>
            </p:txBody>
          </p:sp>
          <p:sp>
            <p:nvSpPr>
              <p:cNvPr id="113" name="Text Box 37">
                <a:extLst>
                  <a:ext uri="{FF2B5EF4-FFF2-40B4-BE49-F238E27FC236}">
                    <a16:creationId xmlns:a16="http://schemas.microsoft.com/office/drawing/2014/main" id="{10AFF115-4CFA-472E-8109-9516F7D61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306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..01001</a:t>
                </a:r>
              </a:p>
            </p:txBody>
          </p:sp>
          <p:sp>
            <p:nvSpPr>
              <p:cNvPr id="114" name="Text Box 38">
                <a:extLst>
                  <a:ext uri="{FF2B5EF4-FFF2-40B4-BE49-F238E27FC236}">
                    <a16:creationId xmlns:a16="http://schemas.microsoft.com/office/drawing/2014/main" id="{95D43144-C4F8-46C8-A107-C4D037D0B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610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..01010</a:t>
                </a:r>
              </a:p>
            </p:txBody>
          </p:sp>
          <p:sp>
            <p:nvSpPr>
              <p:cNvPr id="115" name="Text Box 39">
                <a:extLst>
                  <a:ext uri="{FF2B5EF4-FFF2-40B4-BE49-F238E27FC236}">
                    <a16:creationId xmlns:a16="http://schemas.microsoft.com/office/drawing/2014/main" id="{6A9580D4-C176-4247-9365-248020FA6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4915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..01011</a:t>
                </a:r>
              </a:p>
            </p:txBody>
          </p:sp>
          <p:sp>
            <p:nvSpPr>
              <p:cNvPr id="116" name="Text Box 40">
                <a:extLst>
                  <a:ext uri="{FF2B5EF4-FFF2-40B4-BE49-F238E27FC236}">
                    <a16:creationId xmlns:a16="http://schemas.microsoft.com/office/drawing/2014/main" id="{9E28B8D9-9F95-4A2C-8D98-FBEC91629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5220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..01100</a:t>
                </a:r>
              </a:p>
            </p:txBody>
          </p:sp>
          <p:sp>
            <p:nvSpPr>
              <p:cNvPr id="117" name="Text Box 41">
                <a:extLst>
                  <a:ext uri="{FF2B5EF4-FFF2-40B4-BE49-F238E27FC236}">
                    <a16:creationId xmlns:a16="http://schemas.microsoft.com/office/drawing/2014/main" id="{F5BF4ACA-F39F-400D-8859-7E6972019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525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..01101</a:t>
                </a:r>
              </a:p>
            </p:txBody>
          </p:sp>
          <p:sp>
            <p:nvSpPr>
              <p:cNvPr id="118" name="Text Box 42">
                <a:extLst>
                  <a:ext uri="{FF2B5EF4-FFF2-40B4-BE49-F238E27FC236}">
                    <a16:creationId xmlns:a16="http://schemas.microsoft.com/office/drawing/2014/main" id="{4D84284C-A9EA-4BE7-8F55-264ADFDDE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830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..01110</a:t>
                </a:r>
              </a:p>
            </p:txBody>
          </p:sp>
          <p:sp>
            <p:nvSpPr>
              <p:cNvPr id="119" name="Text Box 43">
                <a:extLst>
                  <a:ext uri="{FF2B5EF4-FFF2-40B4-BE49-F238E27FC236}">
                    <a16:creationId xmlns:a16="http://schemas.microsoft.com/office/drawing/2014/main" id="{8DE54BB3-4B56-4C0D-B414-E2EA78252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78" y="6134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..01111</a:t>
                </a:r>
              </a:p>
            </p:txBody>
          </p:sp>
          <p:sp>
            <p:nvSpPr>
              <p:cNvPr id="120" name="Text Box 44">
                <a:extLst>
                  <a:ext uri="{FF2B5EF4-FFF2-40B4-BE49-F238E27FC236}">
                    <a16:creationId xmlns:a16="http://schemas.microsoft.com/office/drawing/2014/main" id="{F1780303-5558-42A6-9CDC-B011DCC5C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563" y="1169233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(Not Address!) </a:t>
                </a: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6AD23F3-11C6-424B-B302-23C2817C960D}"/>
                </a:ext>
              </a:extLst>
            </p:cNvPr>
            <p:cNvSpPr txBox="1"/>
            <p:nvPr/>
          </p:nvSpPr>
          <p:spPr>
            <a:xfrm>
              <a:off x="1389522" y="1534773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14341" name="Group 14340">
            <a:extLst>
              <a:ext uri="{FF2B5EF4-FFF2-40B4-BE49-F238E27FC236}">
                <a16:creationId xmlns:a16="http://schemas.microsoft.com/office/drawing/2014/main" id="{38892D53-4052-4450-85F9-79DBAF4A36B8}"/>
              </a:ext>
            </a:extLst>
          </p:cNvPr>
          <p:cNvGrpSpPr/>
          <p:nvPr/>
        </p:nvGrpSpPr>
        <p:grpSpPr>
          <a:xfrm>
            <a:off x="5832141" y="1245433"/>
            <a:ext cx="2276225" cy="1862554"/>
            <a:chOff x="5832141" y="1245433"/>
            <a:chExt cx="2276225" cy="1862554"/>
          </a:xfrm>
        </p:grpSpPr>
        <p:grpSp>
          <p:nvGrpSpPr>
            <p:cNvPr id="14336" name="Group 14335">
              <a:extLst>
                <a:ext uri="{FF2B5EF4-FFF2-40B4-BE49-F238E27FC236}">
                  <a16:creationId xmlns:a16="http://schemas.microsoft.com/office/drawing/2014/main" id="{3FD1A0DD-9961-4C9A-863E-9A49EEA4FD85}"/>
                </a:ext>
              </a:extLst>
            </p:cNvPr>
            <p:cNvGrpSpPr/>
            <p:nvPr/>
          </p:nvGrpSpPr>
          <p:grpSpPr>
            <a:xfrm>
              <a:off x="5963653" y="1245433"/>
              <a:ext cx="2144713" cy="1862554"/>
              <a:chOff x="5987716" y="1174640"/>
              <a:chExt cx="2144713" cy="1862554"/>
            </a:xfrm>
          </p:grpSpPr>
          <p:sp>
            <p:nvSpPr>
              <p:cNvPr id="125" name="Text Box 55">
                <a:extLst>
                  <a:ext uri="{FF2B5EF4-FFF2-40B4-BE49-F238E27FC236}">
                    <a16:creationId xmlns:a16="http://schemas.microsoft.com/office/drawing/2014/main" id="{B89AC81F-AE61-4E13-B5BD-52BF2AF41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2304" y="14921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00</a:t>
                </a:r>
              </a:p>
            </p:txBody>
          </p:sp>
          <p:sp>
            <p:nvSpPr>
              <p:cNvPr id="126" name="Text Box 56">
                <a:extLst>
                  <a:ext uri="{FF2B5EF4-FFF2-40B4-BE49-F238E27FC236}">
                    <a16:creationId xmlns:a16="http://schemas.microsoft.com/office/drawing/2014/main" id="{2AED8C50-C27A-4CD2-A352-AB5B9758B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17969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01</a:t>
                </a:r>
              </a:p>
            </p:txBody>
          </p:sp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09C24C7-3848-4E14-B5A4-E24728098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21017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10</a:t>
                </a: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327901B4-74A3-4C98-AA70-002582D8F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0554" y="24065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11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B9EDC6EB-3D56-4959-86FC-8F60A0010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0191" y="1174640"/>
                <a:ext cx="1392238" cy="3381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660066"/>
                    </a:solidFill>
                    <a:latin typeface="+mn-lt"/>
                  </a:rPr>
                  <a:t>Cache Index</a:t>
                </a:r>
              </a:p>
            </p:txBody>
          </p:sp>
          <p:sp>
            <p:nvSpPr>
              <p:cNvPr id="133" name="Text Box 49">
                <a:extLst>
                  <a:ext uri="{FF2B5EF4-FFF2-40B4-BE49-F238E27FC236}">
                    <a16:creationId xmlns:a16="http://schemas.microsoft.com/office/drawing/2014/main" id="{A1121982-C812-4912-BA30-BF108C5C3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9699" y="2698640"/>
                <a:ext cx="798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Cache</a:t>
                </a:r>
              </a:p>
            </p:txBody>
          </p:sp>
          <p:grpSp>
            <p:nvGrpSpPr>
              <p:cNvPr id="134" name="Group 68">
                <a:extLst>
                  <a:ext uri="{FF2B5EF4-FFF2-40B4-BE49-F238E27FC236}">
                    <a16:creationId xmlns:a16="http://schemas.microsoft.com/office/drawing/2014/main" id="{3AD70463-631F-400C-8E5A-4B3E27D0A9DF}"/>
                  </a:ext>
                </a:extLst>
              </p:cNvPr>
              <p:cNvGrpSpPr/>
              <p:nvPr/>
            </p:nvGrpSpPr>
            <p:grpSpPr>
              <a:xfrm>
                <a:off x="5987716" y="1479440"/>
                <a:ext cx="1143000" cy="1219200"/>
                <a:chOff x="5486400" y="1219200"/>
                <a:chExt cx="1524000" cy="1219200"/>
              </a:xfrm>
            </p:grpSpPr>
            <p:sp>
              <p:nvSpPr>
                <p:cNvPr id="135" name="Rectangle 45">
                  <a:extLst>
                    <a:ext uri="{FF2B5EF4-FFF2-40B4-BE49-F238E27FC236}">
                      <a16:creationId xmlns:a16="http://schemas.microsoft.com/office/drawing/2014/main" id="{BAF17FFB-1DF7-4ECD-810A-8DFDAC6E9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46">
                  <a:extLst>
                    <a:ext uri="{FF2B5EF4-FFF2-40B4-BE49-F238E27FC236}">
                      <a16:creationId xmlns:a16="http://schemas.microsoft.com/office/drawing/2014/main" id="{CA776C87-4C58-4A40-80E6-5D9BE4EB1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47">
                  <a:extLst>
                    <a:ext uri="{FF2B5EF4-FFF2-40B4-BE49-F238E27FC236}">
                      <a16:creationId xmlns:a16="http://schemas.microsoft.com/office/drawing/2014/main" id="{6DB88445-2D32-46F5-97BE-4BFCD7A10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48">
                  <a:extLst>
                    <a:ext uri="{FF2B5EF4-FFF2-40B4-BE49-F238E27FC236}">
                      <a16:creationId xmlns:a16="http://schemas.microsoft.com/office/drawing/2014/main" id="{3703FE47-D86D-43D2-A6A5-04E38B962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F44E924-8FEF-4C6D-9FC4-6A85C3443208}"/>
                </a:ext>
              </a:extLst>
            </p:cNvPr>
            <p:cNvSpPr txBox="1"/>
            <p:nvPr/>
          </p:nvSpPr>
          <p:spPr>
            <a:xfrm>
              <a:off x="5832141" y="1527607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31065795-E329-46E5-9B97-A29DB6CB2F6C}"/>
              </a:ext>
            </a:extLst>
          </p:cNvPr>
          <p:cNvGrpSpPr>
            <a:grpSpLocks/>
          </p:cNvGrpSpPr>
          <p:nvPr/>
        </p:nvGrpSpPr>
        <p:grpSpPr bwMode="auto">
          <a:xfrm>
            <a:off x="49422" y="1733044"/>
            <a:ext cx="534988" cy="714375"/>
            <a:chOff x="2928" y="338"/>
            <a:chExt cx="337" cy="450"/>
          </a:xfrm>
        </p:grpSpPr>
        <p:sp>
          <p:nvSpPr>
            <p:cNvPr id="76" name="Text Box 65">
              <a:extLst>
                <a:ext uri="{FF2B5EF4-FFF2-40B4-BE49-F238E27FC236}">
                  <a16:creationId xmlns:a16="http://schemas.microsoft.com/office/drawing/2014/main" id="{9444662B-E7DB-4CB1-861B-0B92615A7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576"/>
              <a:ext cx="3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713D5B85-E5F5-49C7-8ABC-69B476885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38"/>
              <a:ext cx="125" cy="28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90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9" name="Text Box 27">
            <a:extLst>
              <a:ext uri="{FF2B5EF4-FFF2-40B4-BE49-F238E27FC236}">
                <a16:creationId xmlns:a16="http://schemas.microsoft.com/office/drawing/2014/main" id="{0CA2518B-0EBC-434B-ADBC-21616114E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840" y="4491976"/>
            <a:ext cx="3655573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Number of cache blocks = 2</a:t>
            </a:r>
            <a:r>
              <a:rPr lang="en-US" sz="2000" baseline="30000" dirty="0">
                <a:latin typeface="+mn-lt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Offset</a:t>
            </a:r>
            <a:r>
              <a:rPr lang="en-US" sz="2000" dirty="0">
                <a:latin typeface="+mn-lt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Index</a:t>
            </a:r>
            <a:r>
              <a:rPr lang="en-US" sz="2000" dirty="0">
                <a:latin typeface="+mn-lt"/>
              </a:rPr>
              <a:t>  =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Tag </a:t>
            </a:r>
            <a:r>
              <a:rPr lang="en-US" sz="2000" dirty="0">
                <a:latin typeface="+mn-lt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0" name="Text Box 16">
            <a:extLst>
              <a:ext uri="{FF2B5EF4-FFF2-40B4-BE49-F238E27FC236}">
                <a16:creationId xmlns:a16="http://schemas.microsoft.com/office/drawing/2014/main" id="{FDFF2D6A-1623-4672-AF15-3EEB0198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94" y="2424885"/>
            <a:ext cx="44958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DE1DF0E-911F-4360-B766-31D4A3DD9145}"/>
              </a:ext>
            </a:extLst>
          </p:cNvPr>
          <p:cNvGrpSpPr/>
          <p:nvPr/>
        </p:nvGrpSpPr>
        <p:grpSpPr>
          <a:xfrm>
            <a:off x="1788694" y="1346417"/>
            <a:ext cx="5105400" cy="1034018"/>
            <a:chOff x="984479" y="2242582"/>
            <a:chExt cx="5105400" cy="1034018"/>
          </a:xfrm>
        </p:grpSpPr>
        <p:sp>
          <p:nvSpPr>
            <p:cNvPr id="144" name="Text Box 74">
              <a:extLst>
                <a:ext uri="{FF2B5EF4-FFF2-40B4-BE49-F238E27FC236}">
                  <a16:creationId xmlns:a16="http://schemas.microsoft.com/office/drawing/2014/main" id="{2A27E2DA-C134-4F22-9FCA-C5ECF8DE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45" name="Text Box 78">
              <a:extLst>
                <a:ext uri="{FF2B5EF4-FFF2-40B4-BE49-F238E27FC236}">
                  <a16:creationId xmlns:a16="http://schemas.microsoft.com/office/drawing/2014/main" id="{77F68206-D357-4C0C-98B2-6B52BFBC2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46" name="Text Box 79">
              <a:extLst>
                <a:ext uri="{FF2B5EF4-FFF2-40B4-BE49-F238E27FC236}">
                  <a16:creationId xmlns:a16="http://schemas.microsoft.com/office/drawing/2014/main" id="{64145D1F-31DA-4D6E-B9E4-EF2000103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47" name="Text Box 80">
              <a:extLst>
                <a:ext uri="{FF2B5EF4-FFF2-40B4-BE49-F238E27FC236}">
                  <a16:creationId xmlns:a16="http://schemas.microsoft.com/office/drawing/2014/main" id="{26A3B1A6-05D9-433F-A495-CA4F8983B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48" name="Text Box 81">
              <a:extLst>
                <a:ext uri="{FF2B5EF4-FFF2-40B4-BE49-F238E27FC236}">
                  <a16:creationId xmlns:a16="http://schemas.microsoft.com/office/drawing/2014/main" id="{92AD0A3C-0F68-476E-8227-C6FD8165F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7C4C579-4C00-4FB3-8853-1413D4B8D08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B242CF1-B598-4B8D-A234-BFED570FB7D2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28">
              <a:extLst>
                <a:ext uri="{FF2B5EF4-FFF2-40B4-BE49-F238E27FC236}">
                  <a16:creationId xmlns:a16="http://schemas.microsoft.com/office/drawing/2014/main" id="{96FDC352-F858-4664-A325-3910965C7F0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155" name="Text Box 75">
                <a:extLst>
                  <a:ext uri="{FF2B5EF4-FFF2-40B4-BE49-F238E27FC236}">
                    <a16:creationId xmlns:a16="http://schemas.microsoft.com/office/drawing/2014/main" id="{160017C6-FF79-4708-8167-A5B95C1E7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156" name="Line 76">
                <a:extLst>
                  <a:ext uri="{FF2B5EF4-FFF2-40B4-BE49-F238E27FC236}">
                    <a16:creationId xmlns:a16="http://schemas.microsoft.com/office/drawing/2014/main" id="{C9043DA2-0C4F-4F86-9711-62C7D27A9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7" name="Line 77">
                <a:extLst>
                  <a:ext uri="{FF2B5EF4-FFF2-40B4-BE49-F238E27FC236}">
                    <a16:creationId xmlns:a16="http://schemas.microsoft.com/office/drawing/2014/main" id="{CF16B903-42CF-4F12-ABB5-A20DC6387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52" name="Group 32">
              <a:extLst>
                <a:ext uri="{FF2B5EF4-FFF2-40B4-BE49-F238E27FC236}">
                  <a16:creationId xmlns:a16="http://schemas.microsoft.com/office/drawing/2014/main" id="{17C5F8F0-693F-4176-8AA7-45E7E7F5EBEB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153" name="Line 77">
                <a:extLst>
                  <a:ext uri="{FF2B5EF4-FFF2-40B4-BE49-F238E27FC236}">
                    <a16:creationId xmlns:a16="http://schemas.microsoft.com/office/drawing/2014/main" id="{3394B5A4-5766-49FB-9255-96A6DF41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4" name="Text Box 75">
                <a:extLst>
                  <a:ext uri="{FF2B5EF4-FFF2-40B4-BE49-F238E27FC236}">
                    <a16:creationId xmlns:a16="http://schemas.microsoft.com/office/drawing/2014/main" id="{5C104018-9D44-4410-B414-007C4DC17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3785760-B6D9-43AA-AD51-DC0B6BA1DC5D}"/>
              </a:ext>
            </a:extLst>
          </p:cNvPr>
          <p:cNvGrpSpPr/>
          <p:nvPr/>
        </p:nvGrpSpPr>
        <p:grpSpPr>
          <a:xfrm>
            <a:off x="1785519" y="3348976"/>
            <a:ext cx="5038496" cy="1066800"/>
            <a:chOff x="3124200" y="3429000"/>
            <a:chExt cx="5038496" cy="1066800"/>
          </a:xfrm>
        </p:grpSpPr>
        <p:sp>
          <p:nvSpPr>
            <p:cNvPr id="159" name="Text Box 38">
              <a:extLst>
                <a:ext uri="{FF2B5EF4-FFF2-40B4-BE49-F238E27FC236}">
                  <a16:creationId xmlns:a16="http://schemas.microsoft.com/office/drawing/2014/main" id="{BE472765-4B8B-4C41-A314-6A2E5E0E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60" name="Text Box 74">
              <a:extLst>
                <a:ext uri="{FF2B5EF4-FFF2-40B4-BE49-F238E27FC236}">
                  <a16:creationId xmlns:a16="http://schemas.microsoft.com/office/drawing/2014/main" id="{9CB0452E-8D88-4EA3-932F-A181179D2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61" name="Text Box 78">
              <a:extLst>
                <a:ext uri="{FF2B5EF4-FFF2-40B4-BE49-F238E27FC236}">
                  <a16:creationId xmlns:a16="http://schemas.microsoft.com/office/drawing/2014/main" id="{DC56DE43-B935-47AF-B6BA-288D67211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62" name="Text Box 79">
              <a:extLst>
                <a:ext uri="{FF2B5EF4-FFF2-40B4-BE49-F238E27FC236}">
                  <a16:creationId xmlns:a16="http://schemas.microsoft.com/office/drawing/2014/main" id="{578AAD15-100C-45E4-B433-285A4D162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63" name="Text Box 80">
              <a:extLst>
                <a:ext uri="{FF2B5EF4-FFF2-40B4-BE49-F238E27FC236}">
                  <a16:creationId xmlns:a16="http://schemas.microsoft.com/office/drawing/2014/main" id="{A617ADC8-1119-49B2-993C-225557418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64" name="Text Box 81">
              <a:extLst>
                <a:ext uri="{FF2B5EF4-FFF2-40B4-BE49-F238E27FC236}">
                  <a16:creationId xmlns:a16="http://schemas.microsoft.com/office/drawing/2014/main" id="{142E27B3-02A9-4DDD-A2A8-9A3D5FC07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A7A568B-5B01-4051-985A-4E70D646B7C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48BEE4D-CE30-4419-ADA0-23393A289E89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28">
              <a:extLst>
                <a:ext uri="{FF2B5EF4-FFF2-40B4-BE49-F238E27FC236}">
                  <a16:creationId xmlns:a16="http://schemas.microsoft.com/office/drawing/2014/main" id="{6B1D4896-4656-4E61-8B41-C775CC13BB1D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76" name="Text Box 75">
                <a:extLst>
                  <a:ext uri="{FF2B5EF4-FFF2-40B4-BE49-F238E27FC236}">
                    <a16:creationId xmlns:a16="http://schemas.microsoft.com/office/drawing/2014/main" id="{22FBBD76-6A0D-4585-AF7D-7DB8ADC17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77" name="Line 76">
                <a:extLst>
                  <a:ext uri="{FF2B5EF4-FFF2-40B4-BE49-F238E27FC236}">
                    <a16:creationId xmlns:a16="http://schemas.microsoft.com/office/drawing/2014/main" id="{B4ADB9D3-0FD9-48E5-9727-EDCF22800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8" name="Line 77">
                <a:extLst>
                  <a:ext uri="{FF2B5EF4-FFF2-40B4-BE49-F238E27FC236}">
                    <a16:creationId xmlns:a16="http://schemas.microsoft.com/office/drawing/2014/main" id="{D4C2712D-5C4F-4C55-8CC5-19F88F612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68" name="Group 32">
              <a:extLst>
                <a:ext uri="{FF2B5EF4-FFF2-40B4-BE49-F238E27FC236}">
                  <a16:creationId xmlns:a16="http://schemas.microsoft.com/office/drawing/2014/main" id="{2995ECD2-2322-4F92-9F3A-28C61EED51E4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74" name="Line 77">
                <a:extLst>
                  <a:ext uri="{FF2B5EF4-FFF2-40B4-BE49-F238E27FC236}">
                    <a16:creationId xmlns:a16="http://schemas.microsoft.com/office/drawing/2014/main" id="{55750ABA-09CA-423D-87BC-583B29590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1F569FBF-C081-409C-AA05-722E48FC1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80FBE0-DE71-432B-BBDF-4C11AB0D480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28">
              <a:extLst>
                <a:ext uri="{FF2B5EF4-FFF2-40B4-BE49-F238E27FC236}">
                  <a16:creationId xmlns:a16="http://schemas.microsoft.com/office/drawing/2014/main" id="{E1902741-C8B1-4118-B7E7-BA03AF27392E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171" name="Text Box 75">
                <a:extLst>
                  <a:ext uri="{FF2B5EF4-FFF2-40B4-BE49-F238E27FC236}">
                    <a16:creationId xmlns:a16="http://schemas.microsoft.com/office/drawing/2014/main" id="{407ED10B-1259-4D31-AB19-1A321DDCD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172" name="Line 76">
                <a:extLst>
                  <a:ext uri="{FF2B5EF4-FFF2-40B4-BE49-F238E27FC236}">
                    <a16:creationId xmlns:a16="http://schemas.microsoft.com/office/drawing/2014/main" id="{462F036C-1C29-48AE-A231-D13CF827B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3" name="Line 77">
                <a:extLst>
                  <a:ext uri="{FF2B5EF4-FFF2-40B4-BE49-F238E27FC236}">
                    <a16:creationId xmlns:a16="http://schemas.microsoft.com/office/drawing/2014/main" id="{E0ADF4A8-DF2F-414E-A3E2-C138D38E7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9CDAF33-EDEC-4DF3-97AA-2976EEE8CA39}"/>
              </a:ext>
            </a:extLst>
          </p:cNvPr>
          <p:cNvCxnSpPr/>
          <p:nvPr/>
        </p:nvCxnSpPr>
        <p:spPr>
          <a:xfrm>
            <a:off x="571500" y="3086985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60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A8A5BE57-8FFC-480F-BC8D-53670DB0E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6512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BF9CD09A-8A88-47E7-8A2B-4B566CF5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9560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8B297780-ECE4-4857-B67C-F407060A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2608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B0AEE61-03D9-4648-B02F-D67D7F12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5656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4CAB6678-7D9E-4357-8904-235971AD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25" y="1636592"/>
            <a:ext cx="1112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Cache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6394C4A3-C04F-468A-A19B-5D41C687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616292"/>
            <a:ext cx="431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00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3BAA2504-2C9C-40D2-9423-BCF7BC4C8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9210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01</a:t>
            </a:r>
          </a:p>
        </p:txBody>
      </p:sp>
      <p:sp>
        <p:nvSpPr>
          <p:cNvPr id="77" name="Text Box 12">
            <a:extLst>
              <a:ext uri="{FF2B5EF4-FFF2-40B4-BE49-F238E27FC236}">
                <a16:creationId xmlns:a16="http://schemas.microsoft.com/office/drawing/2014/main" id="{B77FF098-8DB3-47C7-9C06-735ABA83C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2258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78" name="Text Box 13">
            <a:extLst>
              <a:ext uri="{FF2B5EF4-FFF2-40B4-BE49-F238E27FC236}">
                <a16:creationId xmlns:a16="http://schemas.microsoft.com/office/drawing/2014/main" id="{F24A28CC-2795-4BE3-9016-583E46D7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530692"/>
            <a:ext cx="3683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79" name="Text Box 14">
            <a:extLst>
              <a:ext uri="{FF2B5EF4-FFF2-40B4-BE49-F238E27FC236}">
                <a16:creationId xmlns:a16="http://schemas.microsoft.com/office/drawing/2014/main" id="{CE635D64-CC06-4977-8F61-0B471A8E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076" y="1346417"/>
            <a:ext cx="812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 Index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3975336A-ED39-4C9C-B171-3B48E101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476" y="1346417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Data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17B73E-7F3E-4C0B-A637-AE2ACC487362}"/>
              </a:ext>
            </a:extLst>
          </p:cNvPr>
          <p:cNvGrpSpPr/>
          <p:nvPr/>
        </p:nvGrpSpPr>
        <p:grpSpPr>
          <a:xfrm>
            <a:off x="3146876" y="1346417"/>
            <a:ext cx="762000" cy="1524000"/>
            <a:chOff x="3276600" y="1406525"/>
            <a:chExt cx="762000" cy="1524000"/>
          </a:xfrm>
        </p:grpSpPr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9ECFE593-9EAA-418C-A7DF-F1602440B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7113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B2067A6F-0F02-43BE-BF40-4DA1B61C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0161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A5D0DB16-485F-42D3-AF63-5E941A62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3209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5" name="Rectangle 20">
              <a:extLst>
                <a:ext uri="{FF2B5EF4-FFF2-40B4-BE49-F238E27FC236}">
                  <a16:creationId xmlns:a16="http://schemas.microsoft.com/office/drawing/2014/main" id="{E8509452-820F-4D65-BF75-87E53393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6257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id="{8DD8C920-76FF-4987-8434-324D10CD3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418" y="1406525"/>
              <a:ext cx="55015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</a:rPr>
                <a:t>Tag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919752-0D75-4F5E-B211-6841911114A5}"/>
              </a:ext>
            </a:extLst>
          </p:cNvPr>
          <p:cNvGrpSpPr/>
          <p:nvPr/>
        </p:nvGrpSpPr>
        <p:grpSpPr>
          <a:xfrm>
            <a:off x="2552700" y="1346417"/>
            <a:ext cx="670376" cy="1524000"/>
            <a:chOff x="2682424" y="1406525"/>
            <a:chExt cx="670376" cy="1524000"/>
          </a:xfrm>
        </p:grpSpPr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D0D1CA2F-F05E-4FA4-B39D-72C8ECEE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7113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9" name="Rectangle 22">
              <a:extLst>
                <a:ext uri="{FF2B5EF4-FFF2-40B4-BE49-F238E27FC236}">
                  <a16:creationId xmlns:a16="http://schemas.microsoft.com/office/drawing/2014/main" id="{ED806C7B-EAA6-4CAA-922F-60B863F6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0161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07208DA3-AA55-4921-AF7F-3DEBE928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3209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D3A1DA15-EEF6-47C4-80CE-37EA16F6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6257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2" name="Text Box 26">
              <a:extLst>
                <a:ext uri="{FF2B5EF4-FFF2-40B4-BE49-F238E27FC236}">
                  <a16:creationId xmlns:a16="http://schemas.microsoft.com/office/drawing/2014/main" id="{19CB1F94-908F-4F75-9EF0-88FB18C0D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424" y="1406525"/>
              <a:ext cx="6703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006600"/>
                  </a:solidFill>
                </a:rPr>
                <a:t>Valid</a:t>
              </a:r>
            </a:p>
          </p:txBody>
        </p:sp>
      </p:grpSp>
      <p:sp>
        <p:nvSpPr>
          <p:cNvPr id="93" name="Text Box 27">
            <a:extLst>
              <a:ext uri="{FF2B5EF4-FFF2-40B4-BE49-F238E27FC236}">
                <a16:creationId xmlns:a16="http://schemas.microsoft.com/office/drawing/2014/main" id="{803DAC74-74DA-4380-B186-2E5709BC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46" y="3030684"/>
            <a:ext cx="7988350" cy="193899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Along with a data block (line), cache also contains the following administrative information (overheads):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660066"/>
                </a:solidFill>
                <a:latin typeface="+mn-lt"/>
              </a:rPr>
              <a:t>Tag</a:t>
            </a:r>
            <a:r>
              <a:rPr lang="en-US" sz="2400" dirty="0">
                <a:solidFill>
                  <a:srgbClr val="660066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of the memory block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006600"/>
                </a:solidFill>
                <a:latin typeface="+mn-lt"/>
              </a:rPr>
              <a:t>Valid bit </a:t>
            </a:r>
            <a:r>
              <a:rPr lang="en-US" sz="2400" dirty="0">
                <a:latin typeface="+mn-lt"/>
              </a:rPr>
              <a:t>indicating whether the cache line contains valid data</a:t>
            </a:r>
            <a:endParaRPr lang="en-US" dirty="0">
              <a:latin typeface="+mn-lt"/>
            </a:endParaRPr>
          </a:p>
        </p:txBody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223D8874-7FA9-406C-9843-6FCA162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21" y="4944029"/>
            <a:ext cx="6172200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n-lt"/>
              </a:rPr>
              <a:t>When is there a cache hit? </a:t>
            </a:r>
          </a:p>
          <a:p>
            <a:pPr algn="ctr"/>
            <a:r>
              <a:rPr lang="en-US" sz="2400" dirty="0"/>
              <a:t>( Valid[index] = TRUE ) </a:t>
            </a:r>
            <a:r>
              <a:rPr lang="en-US" sz="2400" b="1" dirty="0">
                <a:latin typeface="+mn-lt"/>
              </a:rPr>
              <a:t>AND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( Tag[ index ] = Tag[ memory address ] )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52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Mapping: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0190D4-4A79-4044-AAB5-403F0013ADE5}"/>
              </a:ext>
            </a:extLst>
          </p:cNvPr>
          <p:cNvSpPr/>
          <p:nvPr/>
        </p:nvSpPr>
        <p:spPr>
          <a:xfrm>
            <a:off x="609600" y="1498817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  <a:p>
            <a:pPr algn="ctr"/>
            <a:r>
              <a:rPr lang="en-US" sz="2400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93297E-1E77-4B2B-8427-1894F640E44C}"/>
              </a:ext>
            </a:extLst>
          </p:cNvPr>
          <p:cNvGrpSpPr/>
          <p:nvPr/>
        </p:nvGrpSpPr>
        <p:grpSpPr>
          <a:xfrm>
            <a:off x="3429000" y="1346417"/>
            <a:ext cx="5105400" cy="1034018"/>
            <a:chOff x="984479" y="2242582"/>
            <a:chExt cx="5105400" cy="1034018"/>
          </a:xfrm>
        </p:grpSpPr>
        <p:sp>
          <p:nvSpPr>
            <p:cNvPr id="33" name="Text Box 74">
              <a:extLst>
                <a:ext uri="{FF2B5EF4-FFF2-40B4-BE49-F238E27FC236}">
                  <a16:creationId xmlns:a16="http://schemas.microsoft.com/office/drawing/2014/main" id="{E74008FC-8CD0-4CFF-8C0A-5352FA8D2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34" name="Text Box 78">
              <a:extLst>
                <a:ext uri="{FF2B5EF4-FFF2-40B4-BE49-F238E27FC236}">
                  <a16:creationId xmlns:a16="http://schemas.microsoft.com/office/drawing/2014/main" id="{49FE24AE-7A46-4056-9410-03A9367DF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35" name="Text Box 79">
              <a:extLst>
                <a:ext uri="{FF2B5EF4-FFF2-40B4-BE49-F238E27FC236}">
                  <a16:creationId xmlns:a16="http://schemas.microsoft.com/office/drawing/2014/main" id="{4522305D-2AED-4AE7-AE39-5B0890752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36" name="Text Box 80">
              <a:extLst>
                <a:ext uri="{FF2B5EF4-FFF2-40B4-BE49-F238E27FC236}">
                  <a16:creationId xmlns:a16="http://schemas.microsoft.com/office/drawing/2014/main" id="{EA92F13E-CFF6-482C-A0C4-8B28733F7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37" name="Text Box 81">
              <a:extLst>
                <a:ext uri="{FF2B5EF4-FFF2-40B4-BE49-F238E27FC236}">
                  <a16:creationId xmlns:a16="http://schemas.microsoft.com/office/drawing/2014/main" id="{F41BA94A-A252-4507-8BF6-A278BC37C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C93D71-2CDE-4ECE-A348-AD9545BEE849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03BF66-586B-438E-AFF4-25DE082A7BE9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97EED235-D84C-45AB-9973-F60150370538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63CB3264-8119-480A-8E4E-22B549469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45" name="Line 76">
                <a:extLst>
                  <a:ext uri="{FF2B5EF4-FFF2-40B4-BE49-F238E27FC236}">
                    <a16:creationId xmlns:a16="http://schemas.microsoft.com/office/drawing/2014/main" id="{8708FBBB-A78B-45F8-87AF-C07C30BB6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6" name="Line 77">
                <a:extLst>
                  <a:ext uri="{FF2B5EF4-FFF2-40B4-BE49-F238E27FC236}">
                    <a16:creationId xmlns:a16="http://schemas.microsoft.com/office/drawing/2014/main" id="{29A0B3FA-CFF6-40C1-8B0A-C392EB48D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1" name="Group 32">
              <a:extLst>
                <a:ext uri="{FF2B5EF4-FFF2-40B4-BE49-F238E27FC236}">
                  <a16:creationId xmlns:a16="http://schemas.microsoft.com/office/drawing/2014/main" id="{37554324-D328-4AFF-B3A1-633DF86281DE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DE0D0573-335E-4244-8A8C-B836C3E78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C80FDF8E-0559-4B2E-ADA0-814E3F5DC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B90C0-1F72-4706-82FE-148FF84C1011}"/>
              </a:ext>
            </a:extLst>
          </p:cNvPr>
          <p:cNvSpPr/>
          <p:nvPr/>
        </p:nvSpPr>
        <p:spPr>
          <a:xfrm>
            <a:off x="609600" y="3022817"/>
            <a:ext cx="1524000" cy="685800"/>
          </a:xfrm>
          <a:prstGeom prst="rect">
            <a:avLst/>
          </a:prstGeom>
          <a:solidFill>
            <a:schemeClr val="tx2">
              <a:lumMod val="20000"/>
              <a:lumOff val="8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5CBF64-FF72-4E1B-B97F-A4318E143667}"/>
              </a:ext>
            </a:extLst>
          </p:cNvPr>
          <p:cNvSpPr/>
          <p:nvPr/>
        </p:nvSpPr>
        <p:spPr>
          <a:xfrm>
            <a:off x="609600" y="4292019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Cache</a:t>
            </a:r>
          </a:p>
          <a:p>
            <a:pPr algn="ctr"/>
            <a:r>
              <a:rPr lang="en-US" sz="2400" dirty="0"/>
              <a:t>16KB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42ACF2-99DC-430D-8FC1-6BDC65B3E502}"/>
              </a:ext>
            </a:extLst>
          </p:cNvPr>
          <p:cNvSpPr/>
          <p:nvPr/>
        </p:nvSpPr>
        <p:spPr>
          <a:xfrm>
            <a:off x="609600" y="5206419"/>
            <a:ext cx="1524000" cy="685800"/>
          </a:xfrm>
          <a:prstGeom prst="rect">
            <a:avLst/>
          </a:prstGeom>
          <a:solidFill>
            <a:srgbClr val="E2FFC5">
              <a:alpha val="15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9921AD-E18A-42B4-B891-9767F9459C49}"/>
              </a:ext>
            </a:extLst>
          </p:cNvPr>
          <p:cNvGrpSpPr/>
          <p:nvPr/>
        </p:nvGrpSpPr>
        <p:grpSpPr>
          <a:xfrm>
            <a:off x="3429000" y="3903713"/>
            <a:ext cx="5038496" cy="793750"/>
            <a:chOff x="3124200" y="3702050"/>
            <a:chExt cx="5038496" cy="793750"/>
          </a:xfrm>
        </p:grpSpPr>
        <p:sp>
          <p:nvSpPr>
            <p:cNvPr id="51" name="Text Box 38">
              <a:extLst>
                <a:ext uri="{FF2B5EF4-FFF2-40B4-BE49-F238E27FC236}">
                  <a16:creationId xmlns:a16="http://schemas.microsoft.com/office/drawing/2014/main" id="{602BAD7C-CEFF-4015-88FD-D13946ED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52" name="Text Box 78">
              <a:extLst>
                <a:ext uri="{FF2B5EF4-FFF2-40B4-BE49-F238E27FC236}">
                  <a16:creationId xmlns:a16="http://schemas.microsoft.com/office/drawing/2014/main" id="{F9EE424C-F2C7-4A2E-BF62-4F5E956D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53" name="Text Box 79">
              <a:extLst>
                <a:ext uri="{FF2B5EF4-FFF2-40B4-BE49-F238E27FC236}">
                  <a16:creationId xmlns:a16="http://schemas.microsoft.com/office/drawing/2014/main" id="{CDD1D61B-0EFF-4B2F-AD47-BF2F51EC4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4" name="Text Box 80">
              <a:extLst>
                <a:ext uri="{FF2B5EF4-FFF2-40B4-BE49-F238E27FC236}">
                  <a16:creationId xmlns:a16="http://schemas.microsoft.com/office/drawing/2014/main" id="{B1BD7559-3961-4346-988A-88FDF4378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55" name="Text Box 81">
              <a:extLst>
                <a:ext uri="{FF2B5EF4-FFF2-40B4-BE49-F238E27FC236}">
                  <a16:creationId xmlns:a16="http://schemas.microsoft.com/office/drawing/2014/main" id="{71293827-A655-436A-BE2E-BB494BE67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DC4821-A13E-42B5-98D1-135BA55218A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712835-13B4-42E9-85FE-9F9EAEB0D88A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8">
              <a:extLst>
                <a:ext uri="{FF2B5EF4-FFF2-40B4-BE49-F238E27FC236}">
                  <a16:creationId xmlns:a16="http://schemas.microsoft.com/office/drawing/2014/main" id="{EF961824-A1A2-4298-B250-229FF51BAF12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7" name="Text Box 75">
                <a:extLst>
                  <a:ext uri="{FF2B5EF4-FFF2-40B4-BE49-F238E27FC236}">
                    <a16:creationId xmlns:a16="http://schemas.microsoft.com/office/drawing/2014/main" id="{91161077-AF61-4D9E-A1AC-899AC2D34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68" name="Line 76">
                <a:extLst>
                  <a:ext uri="{FF2B5EF4-FFF2-40B4-BE49-F238E27FC236}">
                    <a16:creationId xmlns:a16="http://schemas.microsoft.com/office/drawing/2014/main" id="{44A4A642-9C75-4178-912A-9D4953AF4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Line 77">
                <a:extLst>
                  <a:ext uri="{FF2B5EF4-FFF2-40B4-BE49-F238E27FC236}">
                    <a16:creationId xmlns:a16="http://schemas.microsoft.com/office/drawing/2014/main" id="{075AE9B3-FCA6-4F93-9935-4CD1F67C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9" name="Group 32">
              <a:extLst>
                <a:ext uri="{FF2B5EF4-FFF2-40B4-BE49-F238E27FC236}">
                  <a16:creationId xmlns:a16="http://schemas.microsoft.com/office/drawing/2014/main" id="{8062302D-B641-410B-9378-64407EE3A3BF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3F8112B2-24B4-404A-A234-EB04BB614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83914A03-1ABD-4CAC-8A4F-EFA8654E4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D9ED81-937C-4A84-BEB1-1112F61BD18B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28">
              <a:extLst>
                <a:ext uri="{FF2B5EF4-FFF2-40B4-BE49-F238E27FC236}">
                  <a16:creationId xmlns:a16="http://schemas.microsoft.com/office/drawing/2014/main" id="{4FE6B71B-3F28-4502-A70F-0B6B30B8D5A1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205CDE34-8039-4355-8B3A-7DD0BAA26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63" name="Line 76">
                <a:extLst>
                  <a:ext uri="{FF2B5EF4-FFF2-40B4-BE49-F238E27FC236}">
                    <a16:creationId xmlns:a16="http://schemas.microsoft.com/office/drawing/2014/main" id="{FDD4B119-8152-4C98-9A8B-FF2B5C7FF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Line 77">
                <a:extLst>
                  <a:ext uri="{FF2B5EF4-FFF2-40B4-BE49-F238E27FC236}">
                    <a16:creationId xmlns:a16="http://schemas.microsoft.com/office/drawing/2014/main" id="{52E1F028-EF32-450F-9AA9-1C7FAC532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95" name="Text Box 16">
            <a:extLst>
              <a:ext uri="{FF2B5EF4-FFF2-40B4-BE49-F238E27FC236}">
                <a16:creationId xmlns:a16="http://schemas.microsoft.com/office/drawing/2014/main" id="{D6C61C64-C23F-4856-B32B-273B3506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89417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4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4 = </a:t>
            </a:r>
            <a:r>
              <a:rPr lang="en-US" sz="2000" b="1" dirty="0">
                <a:latin typeface="+mn-lt"/>
              </a:rPr>
              <a:t>28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28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96" name="Text Box 16">
            <a:extLst>
              <a:ext uri="{FF2B5EF4-FFF2-40B4-BE49-F238E27FC236}">
                <a16:creationId xmlns:a16="http://schemas.microsoft.com/office/drawing/2014/main" id="{3B7585CC-DA02-4836-B8CA-7906DB63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49863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Number of Cache Blocks </a:t>
            </a:r>
          </a:p>
          <a:p>
            <a:r>
              <a:rPr lang="en-US" sz="2000" dirty="0">
                <a:latin typeface="+mn-lt"/>
              </a:rPr>
              <a:t>= 16KB / 16bytes = 1024 =</a:t>
            </a:r>
            <a:r>
              <a:rPr lang="en-US" sz="2000" b="1" dirty="0">
                <a:latin typeface="+mn-lt"/>
              </a:rPr>
              <a:t> 2</a:t>
            </a:r>
            <a:r>
              <a:rPr lang="en-US" sz="2000" b="1" baseline="30000" dirty="0">
                <a:latin typeface="+mn-lt"/>
              </a:rPr>
              <a:t>10</a:t>
            </a:r>
            <a:endParaRPr lang="en-US" sz="2000" baseline="30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  <a:latin typeface="+mn-lt"/>
              </a:rPr>
              <a:t> M </a:t>
            </a:r>
            <a:r>
              <a:rPr lang="en-US" sz="2000" dirty="0">
                <a:latin typeface="+mn-lt"/>
              </a:rPr>
              <a:t>= </a:t>
            </a:r>
            <a:r>
              <a:rPr lang="en-US" sz="2000" b="1" dirty="0">
                <a:latin typeface="+mn-lt"/>
              </a:rPr>
              <a:t>10bits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2000" dirty="0">
                <a:latin typeface="+mn-lt"/>
              </a:rPr>
              <a:t>= 32 – 10 – 4 = </a:t>
            </a:r>
            <a:r>
              <a:rPr lang="en-US" sz="2000" b="1" dirty="0">
                <a:latin typeface="+mn-lt"/>
              </a:rPr>
              <a:t>18 bits</a:t>
            </a:r>
          </a:p>
        </p:txBody>
      </p:sp>
    </p:spTree>
    <p:extLst>
      <p:ext uri="{BB962C8B-B14F-4D97-AF65-F5344CB8AC3E}">
        <p14:creationId xmlns:p14="http://schemas.microsoft.com/office/powerpoint/2010/main" val="3103343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Circuitry: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75" name="Group 165">
            <a:extLst>
              <a:ext uri="{FF2B5EF4-FFF2-40B4-BE49-F238E27FC236}">
                <a16:creationId xmlns:a16="http://schemas.microsoft.com/office/drawing/2014/main" id="{9EED9071-6A6B-45DF-9367-6D8E198402ED}"/>
              </a:ext>
            </a:extLst>
          </p:cNvPr>
          <p:cNvGrpSpPr>
            <a:grpSpLocks/>
          </p:cNvGrpSpPr>
          <p:nvPr/>
        </p:nvGrpSpPr>
        <p:grpSpPr bwMode="auto">
          <a:xfrm>
            <a:off x="902368" y="2286000"/>
            <a:ext cx="3733800" cy="1524000"/>
            <a:chOff x="576" y="1248"/>
            <a:chExt cx="2352" cy="1152"/>
          </a:xfrm>
        </p:grpSpPr>
        <p:grpSp>
          <p:nvGrpSpPr>
            <p:cNvPr id="76" name="Group 166">
              <a:extLst>
                <a:ext uri="{FF2B5EF4-FFF2-40B4-BE49-F238E27FC236}">
                  <a16:creationId xmlns:a16="http://schemas.microsoft.com/office/drawing/2014/main" id="{89A5A06E-0C6D-4436-9830-AB9224814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2352" cy="1152"/>
              <a:chOff x="576" y="1248"/>
              <a:chExt cx="2352" cy="1152"/>
            </a:xfrm>
          </p:grpSpPr>
          <p:sp>
            <p:nvSpPr>
              <p:cNvPr id="78" name="Line 167">
                <a:extLst>
                  <a:ext uri="{FF2B5EF4-FFF2-40B4-BE49-F238E27FC236}">
                    <a16:creationId xmlns:a16="http://schemas.microsoft.com/office/drawing/2014/main" id="{80812F70-BEB4-4958-A2E3-6B9E11409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4" y="1421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168">
                <a:extLst>
                  <a:ext uri="{FF2B5EF4-FFF2-40B4-BE49-F238E27FC236}">
                    <a16:creationId xmlns:a16="http://schemas.microsoft.com/office/drawing/2014/main" id="{5F81AD84-669D-4CE4-B348-05407FFD1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dirty="0"/>
                  <a:t>10</a:t>
                </a:r>
              </a:p>
            </p:txBody>
          </p:sp>
          <p:sp>
            <p:nvSpPr>
              <p:cNvPr id="80" name="Text Box 169">
                <a:extLst>
                  <a:ext uri="{FF2B5EF4-FFF2-40B4-BE49-F238E27FC236}">
                    <a16:creationId xmlns:a16="http://schemas.microsoft.com/office/drawing/2014/main" id="{C9542226-39C9-44AE-B3FC-230837918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54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Index</a:t>
                </a:r>
              </a:p>
            </p:txBody>
          </p:sp>
          <p:sp>
            <p:nvSpPr>
              <p:cNvPr id="81" name="Line 170">
                <a:extLst>
                  <a:ext uri="{FF2B5EF4-FFF2-40B4-BE49-F238E27FC236}">
                    <a16:creationId xmlns:a16="http://schemas.microsoft.com/office/drawing/2014/main" id="{D1F69696-7727-42D9-88E1-0D43FAAE0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1">
                <a:extLst>
                  <a:ext uri="{FF2B5EF4-FFF2-40B4-BE49-F238E27FC236}">
                    <a16:creationId xmlns:a16="http://schemas.microsoft.com/office/drawing/2014/main" id="{5FD15A4F-8E13-4EFB-9FEE-C7601A465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72">
                <a:extLst>
                  <a:ext uri="{FF2B5EF4-FFF2-40B4-BE49-F238E27FC236}">
                    <a16:creationId xmlns:a16="http://schemas.microsoft.com/office/drawing/2014/main" id="{679E0CBE-BE0C-4E02-9683-8AB687753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173">
              <a:extLst>
                <a:ext uri="{FF2B5EF4-FFF2-40B4-BE49-F238E27FC236}">
                  <a16:creationId xmlns:a16="http://schemas.microsoft.com/office/drawing/2014/main" id="{4F481825-A989-4522-8D22-01697709F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24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08">
            <a:extLst>
              <a:ext uri="{FF2B5EF4-FFF2-40B4-BE49-F238E27FC236}">
                <a16:creationId xmlns:a16="http://schemas.microsoft.com/office/drawing/2014/main" id="{FD5D5E95-6DD7-4697-96F5-8541096F41D9}"/>
              </a:ext>
            </a:extLst>
          </p:cNvPr>
          <p:cNvGrpSpPr>
            <a:grpSpLocks/>
          </p:cNvGrpSpPr>
          <p:nvPr/>
        </p:nvGrpSpPr>
        <p:grpSpPr bwMode="auto">
          <a:xfrm>
            <a:off x="749968" y="2286000"/>
            <a:ext cx="2971800" cy="3424238"/>
            <a:chOff x="480" y="1248"/>
            <a:chExt cx="1872" cy="2157"/>
          </a:xfrm>
        </p:grpSpPr>
        <p:grpSp>
          <p:nvGrpSpPr>
            <p:cNvPr id="89" name="Group 209">
              <a:extLst>
                <a:ext uri="{FF2B5EF4-FFF2-40B4-BE49-F238E27FC236}">
                  <a16:creationId xmlns:a16="http://schemas.microsoft.com/office/drawing/2014/main" id="{5884FE7D-1592-4720-A293-65D2712D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1872" cy="2064"/>
              <a:chOff x="432" y="1248"/>
              <a:chExt cx="1872" cy="2064"/>
            </a:xfrm>
          </p:grpSpPr>
          <p:sp>
            <p:nvSpPr>
              <p:cNvPr id="92" name="Line 210">
                <a:extLst>
                  <a:ext uri="{FF2B5EF4-FFF2-40B4-BE49-F238E27FC236}">
                    <a16:creationId xmlns:a16="http://schemas.microsoft.com/office/drawing/2014/main" id="{721EE5E5-1F83-4E0F-BABA-5B4953FF9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211">
                <a:extLst>
                  <a:ext uri="{FF2B5EF4-FFF2-40B4-BE49-F238E27FC236}">
                    <a16:creationId xmlns:a16="http://schemas.microsoft.com/office/drawing/2014/main" id="{576F4A5A-E30B-4401-8ED3-440CD87EF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/>
                  <a:t>18</a:t>
                </a:r>
              </a:p>
            </p:txBody>
          </p:sp>
          <p:sp>
            <p:nvSpPr>
              <p:cNvPr id="94" name="Text Box 212">
                <a:extLst>
                  <a:ext uri="{FF2B5EF4-FFF2-40B4-BE49-F238E27FC236}">
                    <a16:creationId xmlns:a16="http://schemas.microsoft.com/office/drawing/2014/main" id="{C7A79715-347B-4285-A0B7-CC64959A8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33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7" name="Line 213">
                <a:extLst>
                  <a:ext uri="{FF2B5EF4-FFF2-40B4-BE49-F238E27FC236}">
                    <a16:creationId xmlns:a16="http://schemas.microsoft.com/office/drawing/2014/main" id="{4F5BBA80-A2D9-4221-8B1A-5D92CF713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14">
                <a:extLst>
                  <a:ext uri="{FF2B5EF4-FFF2-40B4-BE49-F238E27FC236}">
                    <a16:creationId xmlns:a16="http://schemas.microsoft.com/office/drawing/2014/main" id="{8A33C876-E89F-439D-B24F-B4A05AB17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15">
                <a:extLst>
                  <a:ext uri="{FF2B5EF4-FFF2-40B4-BE49-F238E27FC236}">
                    <a16:creationId xmlns:a16="http://schemas.microsoft.com/office/drawing/2014/main" id="{CC27EF49-AEF3-42D6-9F27-111E111FD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16">
                <a:extLst>
                  <a:ext uri="{FF2B5EF4-FFF2-40B4-BE49-F238E27FC236}">
                    <a16:creationId xmlns:a16="http://schemas.microsoft.com/office/drawing/2014/main" id="{AEF6BFB2-600C-4158-85BD-B641D350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Freeform 217">
              <a:extLst>
                <a:ext uri="{FF2B5EF4-FFF2-40B4-BE49-F238E27FC236}">
                  <a16:creationId xmlns:a16="http://schemas.microsoft.com/office/drawing/2014/main" id="{34C18D67-4046-4A6B-9E79-A3F63D86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216"/>
              <a:ext cx="231" cy="189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8">
              <a:extLst>
                <a:ext uri="{FF2B5EF4-FFF2-40B4-BE49-F238E27FC236}">
                  <a16:creationId xmlns:a16="http://schemas.microsoft.com/office/drawing/2014/main" id="{E810E83F-F905-4DD1-A3AD-D8989A97C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 220">
            <a:extLst>
              <a:ext uri="{FF2B5EF4-FFF2-40B4-BE49-F238E27FC236}">
                <a16:creationId xmlns:a16="http://schemas.microsoft.com/office/drawing/2014/main" id="{3DFBDFF1-D6BE-4DB6-9C91-24C9C6883048}"/>
              </a:ext>
            </a:extLst>
          </p:cNvPr>
          <p:cNvSpPr>
            <a:spLocks/>
          </p:cNvSpPr>
          <p:nvPr/>
        </p:nvSpPr>
        <p:spPr bwMode="auto">
          <a:xfrm>
            <a:off x="1435768" y="5943599"/>
            <a:ext cx="352425" cy="338511"/>
          </a:xfrm>
          <a:custGeom>
            <a:avLst/>
            <a:gdLst>
              <a:gd name="T0" fmla="*/ 0 w 222"/>
              <a:gd name="T1" fmla="*/ 101 h 172"/>
              <a:gd name="T2" fmla="*/ 3 w 222"/>
              <a:gd name="T3" fmla="*/ 114 h 172"/>
              <a:gd name="T4" fmla="*/ 7 w 222"/>
              <a:gd name="T5" fmla="*/ 125 h 172"/>
              <a:gd name="T6" fmla="*/ 13 w 222"/>
              <a:gd name="T7" fmla="*/ 134 h 172"/>
              <a:gd name="T8" fmla="*/ 23 w 222"/>
              <a:gd name="T9" fmla="*/ 143 h 172"/>
              <a:gd name="T10" fmla="*/ 33 w 222"/>
              <a:gd name="T11" fmla="*/ 152 h 172"/>
              <a:gd name="T12" fmla="*/ 47 w 222"/>
              <a:gd name="T13" fmla="*/ 158 h 172"/>
              <a:gd name="T14" fmla="*/ 60 w 222"/>
              <a:gd name="T15" fmla="*/ 165 h 172"/>
              <a:gd name="T16" fmla="*/ 77 w 222"/>
              <a:gd name="T17" fmla="*/ 169 h 172"/>
              <a:gd name="T18" fmla="*/ 94 w 222"/>
              <a:gd name="T19" fmla="*/ 172 h 172"/>
              <a:gd name="T20" fmla="*/ 111 w 222"/>
              <a:gd name="T21" fmla="*/ 172 h 172"/>
              <a:gd name="T22" fmla="*/ 131 w 222"/>
              <a:gd name="T23" fmla="*/ 172 h 172"/>
              <a:gd name="T24" fmla="*/ 148 w 222"/>
              <a:gd name="T25" fmla="*/ 169 h 172"/>
              <a:gd name="T26" fmla="*/ 161 w 222"/>
              <a:gd name="T27" fmla="*/ 165 h 172"/>
              <a:gd name="T28" fmla="*/ 178 w 222"/>
              <a:gd name="T29" fmla="*/ 158 h 172"/>
              <a:gd name="T30" fmla="*/ 188 w 222"/>
              <a:gd name="T31" fmla="*/ 152 h 172"/>
              <a:gd name="T32" fmla="*/ 202 w 222"/>
              <a:gd name="T33" fmla="*/ 143 h 172"/>
              <a:gd name="T34" fmla="*/ 208 w 222"/>
              <a:gd name="T35" fmla="*/ 134 h 172"/>
              <a:gd name="T36" fmla="*/ 215 w 222"/>
              <a:gd name="T37" fmla="*/ 125 h 172"/>
              <a:gd name="T38" fmla="*/ 222 w 222"/>
              <a:gd name="T39" fmla="*/ 114 h 172"/>
              <a:gd name="T40" fmla="*/ 222 w 222"/>
              <a:gd name="T41" fmla="*/ 104 h 172"/>
              <a:gd name="T42" fmla="*/ 222 w 222"/>
              <a:gd name="T43" fmla="*/ 0 h 172"/>
              <a:gd name="T44" fmla="*/ 3 w 222"/>
              <a:gd name="T45" fmla="*/ 0 h 172"/>
              <a:gd name="T46" fmla="*/ 3 w 222"/>
              <a:gd name="T47" fmla="*/ 104 h 172"/>
              <a:gd name="T48" fmla="*/ 3 w 222"/>
              <a:gd name="T49" fmla="*/ 104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2"/>
              <a:gd name="T76" fmla="*/ 0 h 172"/>
              <a:gd name="T77" fmla="*/ 222 w 222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2" h="172">
                <a:moveTo>
                  <a:pt x="0" y="101"/>
                </a:moveTo>
                <a:lnTo>
                  <a:pt x="3" y="114"/>
                </a:lnTo>
                <a:lnTo>
                  <a:pt x="7" y="125"/>
                </a:lnTo>
                <a:lnTo>
                  <a:pt x="13" y="134"/>
                </a:lnTo>
                <a:lnTo>
                  <a:pt x="23" y="143"/>
                </a:lnTo>
                <a:lnTo>
                  <a:pt x="33" y="152"/>
                </a:lnTo>
                <a:lnTo>
                  <a:pt x="47" y="158"/>
                </a:lnTo>
                <a:lnTo>
                  <a:pt x="60" y="165"/>
                </a:lnTo>
                <a:lnTo>
                  <a:pt x="77" y="169"/>
                </a:lnTo>
                <a:lnTo>
                  <a:pt x="94" y="172"/>
                </a:lnTo>
                <a:lnTo>
                  <a:pt x="111" y="172"/>
                </a:lnTo>
                <a:lnTo>
                  <a:pt x="131" y="172"/>
                </a:lnTo>
                <a:lnTo>
                  <a:pt x="148" y="169"/>
                </a:lnTo>
                <a:lnTo>
                  <a:pt x="161" y="165"/>
                </a:lnTo>
                <a:lnTo>
                  <a:pt x="178" y="158"/>
                </a:lnTo>
                <a:lnTo>
                  <a:pt x="188" y="152"/>
                </a:lnTo>
                <a:lnTo>
                  <a:pt x="202" y="143"/>
                </a:lnTo>
                <a:lnTo>
                  <a:pt x="208" y="134"/>
                </a:lnTo>
                <a:lnTo>
                  <a:pt x="215" y="125"/>
                </a:lnTo>
                <a:lnTo>
                  <a:pt x="222" y="114"/>
                </a:lnTo>
                <a:lnTo>
                  <a:pt x="222" y="104"/>
                </a:lnTo>
                <a:lnTo>
                  <a:pt x="222" y="0"/>
                </a:lnTo>
                <a:lnTo>
                  <a:pt x="3" y="0"/>
                </a:lnTo>
                <a:lnTo>
                  <a:pt x="3" y="10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222">
            <a:extLst>
              <a:ext uri="{FF2B5EF4-FFF2-40B4-BE49-F238E27FC236}">
                <a16:creationId xmlns:a16="http://schemas.microsoft.com/office/drawing/2014/main" id="{1B4970A0-9161-48EF-B38D-8623B7F5ADF7}"/>
              </a:ext>
            </a:extLst>
          </p:cNvPr>
          <p:cNvSpPr>
            <a:spLocks/>
          </p:cNvSpPr>
          <p:nvPr/>
        </p:nvSpPr>
        <p:spPr bwMode="auto">
          <a:xfrm>
            <a:off x="1662781" y="5710237"/>
            <a:ext cx="400050" cy="233359"/>
          </a:xfrm>
          <a:custGeom>
            <a:avLst/>
            <a:gdLst>
              <a:gd name="T0" fmla="*/ 248 w 252"/>
              <a:gd name="T1" fmla="*/ 0 h 136"/>
              <a:gd name="T2" fmla="*/ 252 w 252"/>
              <a:gd name="T3" fmla="*/ 68 h 136"/>
              <a:gd name="T4" fmla="*/ 0 w 252"/>
              <a:gd name="T5" fmla="*/ 68 h 136"/>
              <a:gd name="T6" fmla="*/ 0 w 252"/>
              <a:gd name="T7" fmla="*/ 13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52"/>
              <a:gd name="T13" fmla="*/ 0 h 136"/>
              <a:gd name="T14" fmla="*/ 252 w 25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" h="136">
                <a:moveTo>
                  <a:pt x="248" y="0"/>
                </a:moveTo>
                <a:lnTo>
                  <a:pt x="252" y="68"/>
                </a:lnTo>
                <a:lnTo>
                  <a:pt x="0" y="68"/>
                </a:lnTo>
                <a:lnTo>
                  <a:pt x="0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5A689-63F4-4E48-A8F0-B6B283143006}"/>
              </a:ext>
            </a:extLst>
          </p:cNvPr>
          <p:cNvGrpSpPr/>
          <p:nvPr/>
        </p:nvGrpSpPr>
        <p:grpSpPr>
          <a:xfrm>
            <a:off x="216568" y="1828800"/>
            <a:ext cx="1410510" cy="4620638"/>
            <a:chOff x="216568" y="1828800"/>
            <a:chExt cx="1410510" cy="4620638"/>
          </a:xfrm>
        </p:grpSpPr>
        <p:sp>
          <p:nvSpPr>
            <p:cNvPr id="103" name="Text Box 223">
              <a:extLst>
                <a:ext uri="{FF2B5EF4-FFF2-40B4-BE49-F238E27FC236}">
                  <a16:creationId xmlns:a16="http://schemas.microsoft.com/office/drawing/2014/main" id="{571FE06E-91D2-40CA-9F36-89BA71A4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68" y="182880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04" name="Line 224">
              <a:extLst>
                <a:ext uri="{FF2B5EF4-FFF2-40B4-BE49-F238E27FC236}">
                  <a16:creationId xmlns:a16="http://schemas.microsoft.com/office/drawing/2014/main" id="{A3680D53-2C14-4339-A13C-190E97C13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078" y="6265288"/>
              <a:ext cx="0" cy="184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25">
              <a:extLst>
                <a:ext uri="{FF2B5EF4-FFF2-40B4-BE49-F238E27FC236}">
                  <a16:creationId xmlns:a16="http://schemas.microsoft.com/office/drawing/2014/main" id="{8D9D0121-9D64-41DA-AB3C-01A31D91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168" y="6439710"/>
              <a:ext cx="11819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26">
              <a:extLst>
                <a:ext uri="{FF2B5EF4-FFF2-40B4-BE49-F238E27FC236}">
                  <a16:creationId xmlns:a16="http://schemas.microsoft.com/office/drawing/2014/main" id="{A1A37279-D15C-4681-B6C3-4C2798506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68" y="2209800"/>
              <a:ext cx="0" cy="42299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2DE31A-23AD-4372-97B1-DCC1F757DEF3}"/>
              </a:ext>
            </a:extLst>
          </p:cNvPr>
          <p:cNvGrpSpPr/>
          <p:nvPr/>
        </p:nvGrpSpPr>
        <p:grpSpPr>
          <a:xfrm>
            <a:off x="5321968" y="1828800"/>
            <a:ext cx="3647054" cy="4724400"/>
            <a:chOff x="5321968" y="1828800"/>
            <a:chExt cx="3647054" cy="4724400"/>
          </a:xfrm>
        </p:grpSpPr>
        <p:sp>
          <p:nvSpPr>
            <p:cNvPr id="107" name="Line 228">
              <a:extLst>
                <a:ext uri="{FF2B5EF4-FFF2-40B4-BE49-F238E27FC236}">
                  <a16:creationId xmlns:a16="http://schemas.microsoft.com/office/drawing/2014/main" id="{2EFFBA66-9D5B-4C12-8077-AD7D9E76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0168" y="6172200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29">
              <a:extLst>
                <a:ext uri="{FF2B5EF4-FFF2-40B4-BE49-F238E27FC236}">
                  <a16:creationId xmlns:a16="http://schemas.microsoft.com/office/drawing/2014/main" id="{384AAA8D-7823-407F-976A-82F330EF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114" y="182880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sp>
          <p:nvSpPr>
            <p:cNvPr id="109" name="Text Box 230">
              <a:extLst>
                <a:ext uri="{FF2B5EF4-FFF2-40B4-BE49-F238E27FC236}">
                  <a16:creationId xmlns:a16="http://schemas.microsoft.com/office/drawing/2014/main" id="{2EDCD518-A64D-42DE-92AC-B90F0A44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3968" y="6248400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  <p:sp>
          <p:nvSpPr>
            <p:cNvPr id="111" name="Line 232">
              <a:extLst>
                <a:ext uri="{FF2B5EF4-FFF2-40B4-BE49-F238E27FC236}">
                  <a16:creationId xmlns:a16="http://schemas.microsoft.com/office/drawing/2014/main" id="{833803C2-A97B-43B5-B14A-2FBA19910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8568" y="2209800"/>
              <a:ext cx="0" cy="403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50">
              <a:extLst>
                <a:ext uri="{FF2B5EF4-FFF2-40B4-BE49-F238E27FC236}">
                  <a16:creationId xmlns:a16="http://schemas.microsoft.com/office/drawing/2014/main" id="{9A04AC56-9781-4CF4-8431-865EF1619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0198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51">
              <a:extLst>
                <a:ext uri="{FF2B5EF4-FFF2-40B4-BE49-F238E27FC236}">
                  <a16:creationId xmlns:a16="http://schemas.microsoft.com/office/drawing/2014/main" id="{41EE952D-CB1B-4F53-82EF-E707C6D1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248400"/>
              <a:ext cx="327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Text Box 253">
            <a:extLst>
              <a:ext uri="{FF2B5EF4-FFF2-40B4-BE49-F238E27FC236}">
                <a16:creationId xmlns:a16="http://schemas.microsoft.com/office/drawing/2014/main" id="{EB22538D-A64A-41F6-A75D-B65C62E2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236" y="1154388"/>
            <a:ext cx="2998405" cy="7078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16-KB cache: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4-word</a:t>
            </a:r>
            <a:r>
              <a:rPr lang="en-US" sz="2000" dirty="0"/>
              <a:t> (16-byte) blocks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71ADE33-9670-462C-95FF-8F1D3B93A83A}"/>
              </a:ext>
            </a:extLst>
          </p:cNvPr>
          <p:cNvGrpSpPr/>
          <p:nvPr/>
        </p:nvGrpSpPr>
        <p:grpSpPr>
          <a:xfrm>
            <a:off x="2654968" y="1847429"/>
            <a:ext cx="2641122" cy="481113"/>
            <a:chOff x="2616678" y="2152229"/>
            <a:chExt cx="2641122" cy="481113"/>
          </a:xfrm>
        </p:grpSpPr>
        <p:sp>
          <p:nvSpPr>
            <p:cNvPr id="132" name="Text Box 200">
              <a:extLst>
                <a:ext uri="{FF2B5EF4-FFF2-40B4-BE49-F238E27FC236}">
                  <a16:creationId xmlns:a16="http://schemas.microsoft.com/office/drawing/2014/main" id="{0CC2FA2D-DD5F-4416-B886-635FEE15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678" y="2152229"/>
              <a:ext cx="264112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000" b="1" dirty="0"/>
                <a:t>31 30    . . .        15 14 </a:t>
              </a:r>
              <a:r>
                <a:rPr lang="en-US" sz="1000" b="1" dirty="0">
                  <a:solidFill>
                    <a:srgbClr val="0000FF"/>
                  </a:solidFill>
                </a:rPr>
                <a:t>13  . . . 5  4 </a:t>
              </a:r>
              <a:r>
                <a:rPr lang="en-US" sz="1000" b="1" dirty="0">
                  <a:solidFill>
                    <a:srgbClr val="006600"/>
                  </a:solidFill>
                </a:rPr>
                <a:t>3  2  1  0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AF214A-1A6F-4B71-B7A2-033328EC2768}"/>
                </a:ext>
              </a:extLst>
            </p:cNvPr>
            <p:cNvSpPr/>
            <p:nvPr/>
          </p:nvSpPr>
          <p:spPr>
            <a:xfrm>
              <a:off x="2667000" y="2362199"/>
              <a:ext cx="1292255" cy="271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53B43E1-5BCA-4FCA-8D76-A7FCC6F18667}"/>
                </a:ext>
              </a:extLst>
            </p:cNvPr>
            <p:cNvSpPr/>
            <p:nvPr/>
          </p:nvSpPr>
          <p:spPr>
            <a:xfrm>
              <a:off x="3959256" y="2362199"/>
              <a:ext cx="688944" cy="264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65919A1-B5CD-4E2A-99C9-92B848E6942E}"/>
                </a:ext>
              </a:extLst>
            </p:cNvPr>
            <p:cNvSpPr/>
            <p:nvPr/>
          </p:nvSpPr>
          <p:spPr>
            <a:xfrm>
              <a:off x="4616462" y="2362199"/>
              <a:ext cx="529554" cy="2646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6600"/>
                  </a:solidFill>
                </a:rPr>
                <a:t>Ofst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88C06-605F-42C8-BDA1-15515117AA2D}"/>
              </a:ext>
            </a:extLst>
          </p:cNvPr>
          <p:cNvGrpSpPr/>
          <p:nvPr/>
        </p:nvGrpSpPr>
        <p:grpSpPr>
          <a:xfrm>
            <a:off x="978568" y="2819400"/>
            <a:ext cx="7391400" cy="2209800"/>
            <a:chOff x="978568" y="2819400"/>
            <a:chExt cx="7391400" cy="2209800"/>
          </a:xfrm>
        </p:grpSpPr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254B74D2-862A-4E85-88AB-F3E61550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27412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7" name="Rectangle 13">
              <a:extLst>
                <a:ext uri="{FF2B5EF4-FFF2-40B4-BE49-F238E27FC236}">
                  <a16:creationId xmlns:a16="http://schemas.microsoft.com/office/drawing/2014/main" id="{387513DE-EB8B-4E36-AA9A-AFE84C45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27412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53001109-7CE7-4D59-A5F9-5C878A88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867940C0-6AEE-4E69-9455-52D7DD31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C4D93C3A-1942-4AE6-85CF-CAC16104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1" name="Rectangle 17">
              <a:extLst>
                <a:ext uri="{FF2B5EF4-FFF2-40B4-BE49-F238E27FC236}">
                  <a16:creationId xmlns:a16="http://schemas.microsoft.com/office/drawing/2014/main" id="{70C0AEF8-7996-4376-B267-A9FC4C4F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2" name="Rectangle 18">
              <a:extLst>
                <a:ext uri="{FF2B5EF4-FFF2-40B4-BE49-F238E27FC236}">
                  <a16:creationId xmlns:a16="http://schemas.microsoft.com/office/drawing/2014/main" id="{99E04FA5-5B71-47CB-B816-47404768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490649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3" name="Rectangle 19">
              <a:extLst>
                <a:ext uri="{FF2B5EF4-FFF2-40B4-BE49-F238E27FC236}">
                  <a16:creationId xmlns:a16="http://schemas.microsoft.com/office/drawing/2014/main" id="{1B0B94B6-5D50-40F3-B6C0-BA2EE864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490649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4" name="Rectangle 20">
              <a:extLst>
                <a:ext uri="{FF2B5EF4-FFF2-40B4-BE49-F238E27FC236}">
                  <a16:creationId xmlns:a16="http://schemas.microsoft.com/office/drawing/2014/main" id="{26824D30-38D1-4C6F-8FA0-5E50EE06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5" name="Rectangle 21">
              <a:extLst>
                <a:ext uri="{FF2B5EF4-FFF2-40B4-BE49-F238E27FC236}">
                  <a16:creationId xmlns:a16="http://schemas.microsoft.com/office/drawing/2014/main" id="{4D1FC582-FED0-45A8-BECA-5A407509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6" name="Rectangle 22">
              <a:extLst>
                <a:ext uri="{FF2B5EF4-FFF2-40B4-BE49-F238E27FC236}">
                  <a16:creationId xmlns:a16="http://schemas.microsoft.com/office/drawing/2014/main" id="{09B639BA-6F1B-4704-8F91-06BD6FF9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7" name="Rectangle 23">
              <a:extLst>
                <a:ext uri="{FF2B5EF4-FFF2-40B4-BE49-F238E27FC236}">
                  <a16:creationId xmlns:a16="http://schemas.microsoft.com/office/drawing/2014/main" id="{2F42F4C5-103C-4B05-AED4-F03BF92F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F5F5A9FA-056D-40F8-AC38-51157437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D0EB8DAA-3D24-4FF4-8394-DBB63680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077E4675-E100-451D-AF94-4D53FE07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DB38A466-8C62-44A0-B8DE-2749F28B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6F28E95E-786F-4B85-B41C-2897F39B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8" name="Rectangle 25">
              <a:extLst>
                <a:ext uri="{FF2B5EF4-FFF2-40B4-BE49-F238E27FC236}">
                  <a16:creationId xmlns:a16="http://schemas.microsoft.com/office/drawing/2014/main" id="{CFDB8C7A-3B4A-44FE-98BA-58A9A252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9" name="Rectangle 30">
              <a:extLst>
                <a:ext uri="{FF2B5EF4-FFF2-40B4-BE49-F238E27FC236}">
                  <a16:creationId xmlns:a16="http://schemas.microsoft.com/office/drawing/2014/main" id="{C56282E5-4E69-41A4-8F67-49E19D892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92370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0" name="Rectangle 31">
              <a:extLst>
                <a:ext uri="{FF2B5EF4-FFF2-40B4-BE49-F238E27FC236}">
                  <a16:creationId xmlns:a16="http://schemas.microsoft.com/office/drawing/2014/main" id="{9D507FF5-304C-48A8-8577-52362382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92370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1" name="Rectangle 32">
              <a:extLst>
                <a:ext uri="{FF2B5EF4-FFF2-40B4-BE49-F238E27FC236}">
                  <a16:creationId xmlns:a16="http://schemas.microsoft.com/office/drawing/2014/main" id="{61DBDEBB-F371-4F59-8746-5CA58A6F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2" name="Rectangle 33">
              <a:extLst>
                <a:ext uri="{FF2B5EF4-FFF2-40B4-BE49-F238E27FC236}">
                  <a16:creationId xmlns:a16="http://schemas.microsoft.com/office/drawing/2014/main" id="{0740E7D7-8A48-4460-91BA-C27F15D9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AE372CB6-F371-4190-B584-56CB435F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E68562F4-1989-483F-A457-4C957F77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3FF01AEB-26CF-4186-AC4F-10A127FD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14022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F547A6BF-5AB2-4D9E-AB6C-6BC11BC1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14022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7" name="Rectangle 38">
              <a:extLst>
                <a:ext uri="{FF2B5EF4-FFF2-40B4-BE49-F238E27FC236}">
                  <a16:creationId xmlns:a16="http://schemas.microsoft.com/office/drawing/2014/main" id="{B2B6C172-970F-40B2-B934-FE6686E0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8" name="Rectangle 39">
              <a:extLst>
                <a:ext uri="{FF2B5EF4-FFF2-40B4-BE49-F238E27FC236}">
                  <a16:creationId xmlns:a16="http://schemas.microsoft.com/office/drawing/2014/main" id="{FF210BDC-888A-4A5F-ACBB-F62FCF88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BBA6D81-9F13-4266-9998-20B59D8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0" name="Rectangle 41">
              <a:extLst>
                <a:ext uri="{FF2B5EF4-FFF2-40B4-BE49-F238E27FC236}">
                  <a16:creationId xmlns:a16="http://schemas.microsoft.com/office/drawing/2014/main" id="{179D3823-DB82-4B71-B5C4-2A341490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1" name="Rectangle 42">
              <a:extLst>
                <a:ext uri="{FF2B5EF4-FFF2-40B4-BE49-F238E27FC236}">
                  <a16:creationId xmlns:a16="http://schemas.microsoft.com/office/drawing/2014/main" id="{E6EC7152-D83B-4E77-9681-E7EA3FDE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35675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065CAB05-3112-4960-9983-92F60BAD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35675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3" name="Rectangle 44">
              <a:extLst>
                <a:ext uri="{FF2B5EF4-FFF2-40B4-BE49-F238E27FC236}">
                  <a16:creationId xmlns:a16="http://schemas.microsoft.com/office/drawing/2014/main" id="{10EB4BE7-959A-4267-BB1F-08E4514B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4A699F06-9A96-4550-BB56-6199C6D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5" name="Rectangle 46">
              <a:extLst>
                <a:ext uri="{FF2B5EF4-FFF2-40B4-BE49-F238E27FC236}">
                  <a16:creationId xmlns:a16="http://schemas.microsoft.com/office/drawing/2014/main" id="{E9720E39-8BA0-4628-96FC-01E1C9C6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6" name="Rectangle 47">
              <a:extLst>
                <a:ext uri="{FF2B5EF4-FFF2-40B4-BE49-F238E27FC236}">
                  <a16:creationId xmlns:a16="http://schemas.microsoft.com/office/drawing/2014/main" id="{A5356BC8-4787-46CC-AD40-FC90FF0B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7" name="Rectangle 48">
              <a:extLst>
                <a:ext uri="{FF2B5EF4-FFF2-40B4-BE49-F238E27FC236}">
                  <a16:creationId xmlns:a16="http://schemas.microsoft.com/office/drawing/2014/main" id="{323C72AE-55F3-482A-8173-826E8568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57328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8" name="Rectangle 49">
              <a:extLst>
                <a:ext uri="{FF2B5EF4-FFF2-40B4-BE49-F238E27FC236}">
                  <a16:creationId xmlns:a16="http://schemas.microsoft.com/office/drawing/2014/main" id="{41208EA0-9E4F-4AF7-908B-6CC068B4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57328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9" name="Rectangle 50">
              <a:extLst>
                <a:ext uri="{FF2B5EF4-FFF2-40B4-BE49-F238E27FC236}">
                  <a16:creationId xmlns:a16="http://schemas.microsoft.com/office/drawing/2014/main" id="{C6BECF16-900A-49F7-B23A-BDE2793F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0" name="Rectangle 51">
              <a:extLst>
                <a:ext uri="{FF2B5EF4-FFF2-40B4-BE49-F238E27FC236}">
                  <a16:creationId xmlns:a16="http://schemas.microsoft.com/office/drawing/2014/main" id="{5AC1FA80-0294-4E36-947A-82B67AB1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1" name="Rectangle 52">
              <a:extLst>
                <a:ext uri="{FF2B5EF4-FFF2-40B4-BE49-F238E27FC236}">
                  <a16:creationId xmlns:a16="http://schemas.microsoft.com/office/drawing/2014/main" id="{957DEC82-E4EF-467D-9582-9F6F552FD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2" name="Rectangle 53">
              <a:extLst>
                <a:ext uri="{FF2B5EF4-FFF2-40B4-BE49-F238E27FC236}">
                  <a16:creationId xmlns:a16="http://schemas.microsoft.com/office/drawing/2014/main" id="{E0B00010-647D-48D2-96FC-60031CE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3" name="Rectangle 54">
              <a:extLst>
                <a:ext uri="{FF2B5EF4-FFF2-40B4-BE49-F238E27FC236}">
                  <a16:creationId xmlns:a16="http://schemas.microsoft.com/office/drawing/2014/main" id="{DD757CB9-4754-467E-9BE2-00AB9540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78980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4" name="Rectangle 55">
              <a:extLst>
                <a:ext uri="{FF2B5EF4-FFF2-40B4-BE49-F238E27FC236}">
                  <a16:creationId xmlns:a16="http://schemas.microsoft.com/office/drawing/2014/main" id="{1BA61C20-32AD-4C6F-9D2B-C9F8762F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78980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E85656D5-761E-4460-8E3D-549BF08D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6" name="Rectangle 57">
              <a:extLst>
                <a:ext uri="{FF2B5EF4-FFF2-40B4-BE49-F238E27FC236}">
                  <a16:creationId xmlns:a16="http://schemas.microsoft.com/office/drawing/2014/main" id="{CE0B0394-C997-4FD6-8880-34C38602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7" name="Rectangle 58">
              <a:extLst>
                <a:ext uri="{FF2B5EF4-FFF2-40B4-BE49-F238E27FC236}">
                  <a16:creationId xmlns:a16="http://schemas.microsoft.com/office/drawing/2014/main" id="{A8F05BB4-C36B-46D5-BE64-557077E9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8" name="Rectangle 59">
              <a:extLst>
                <a:ext uri="{FF2B5EF4-FFF2-40B4-BE49-F238E27FC236}">
                  <a16:creationId xmlns:a16="http://schemas.microsoft.com/office/drawing/2014/main" id="{C9667858-B7FC-489F-9356-3C98916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9" name="Text Box 61">
              <a:extLst>
                <a:ext uri="{FF2B5EF4-FFF2-40B4-BE49-F238E27FC236}">
                  <a16:creationId xmlns:a16="http://schemas.microsoft.com/office/drawing/2014/main" id="{660C3B86-35E6-406F-A91D-653C64069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274122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180" name="Text Box 62">
              <a:extLst>
                <a:ext uri="{FF2B5EF4-FFF2-40B4-BE49-F238E27FC236}">
                  <a16:creationId xmlns:a16="http://schemas.microsoft.com/office/drawing/2014/main" id="{46FD9BB7-2CEE-4E50-81B4-77E5F57D1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933" y="3490649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1" name="Text Box 63">
              <a:extLst>
                <a:ext uri="{FF2B5EF4-FFF2-40B4-BE49-F238E27FC236}">
                  <a16:creationId xmlns:a16="http://schemas.microsoft.com/office/drawing/2014/main" id="{BF0B498E-9D43-4682-9622-3AD8532C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707175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2</a:t>
              </a:r>
            </a:p>
          </p:txBody>
        </p:sp>
        <p:sp>
          <p:nvSpPr>
            <p:cNvPr id="182" name="Text Box 64">
              <a:extLst>
                <a:ext uri="{FF2B5EF4-FFF2-40B4-BE49-F238E27FC236}">
                  <a16:creationId xmlns:a16="http://schemas.microsoft.com/office/drawing/2014/main" id="{A055C863-1534-4BE7-8FB6-B997343A2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3923702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3" name="Text Box 65">
              <a:extLst>
                <a:ext uri="{FF2B5EF4-FFF2-40B4-BE49-F238E27FC236}">
                  <a16:creationId xmlns:a16="http://schemas.microsoft.com/office/drawing/2014/main" id="{333E923F-8316-4BA4-9AAD-32447B8D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140228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4" name="Text Box 66">
              <a:extLst>
                <a:ext uri="{FF2B5EF4-FFF2-40B4-BE49-F238E27FC236}">
                  <a16:creationId xmlns:a16="http://schemas.microsoft.com/office/drawing/2014/main" id="{690D5424-5551-453D-872D-F0DA3D50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356755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5" name="Text Box 67">
              <a:extLst>
                <a:ext uri="{FF2B5EF4-FFF2-40B4-BE49-F238E27FC236}">
                  <a16:creationId xmlns:a16="http://schemas.microsoft.com/office/drawing/2014/main" id="{349EEBD2-5E6C-4F39-A7FA-A3ECA038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573282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1022</a:t>
              </a:r>
            </a:p>
          </p:txBody>
        </p:sp>
        <p:sp>
          <p:nvSpPr>
            <p:cNvPr id="186" name="Text Box 68">
              <a:extLst>
                <a:ext uri="{FF2B5EF4-FFF2-40B4-BE49-F238E27FC236}">
                  <a16:creationId xmlns:a16="http://schemas.microsoft.com/office/drawing/2014/main" id="{61E79E2D-B3B4-49FB-962A-14BA7ED8C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789808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1023</a:t>
              </a:r>
            </a:p>
          </p:txBody>
        </p:sp>
        <p:sp>
          <p:nvSpPr>
            <p:cNvPr id="187" name="Text Box 70">
              <a:extLst>
                <a:ext uri="{FF2B5EF4-FFF2-40B4-BE49-F238E27FC236}">
                  <a16:creationId xmlns:a16="http://schemas.microsoft.com/office/drawing/2014/main" id="{5BEFC215-5E52-4843-AD57-CC30DFE7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568" y="3014653"/>
              <a:ext cx="52407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Valid</a:t>
              </a:r>
            </a:p>
          </p:txBody>
        </p:sp>
        <p:sp>
          <p:nvSpPr>
            <p:cNvPr id="188" name="Text Box 71">
              <a:extLst>
                <a:ext uri="{FF2B5EF4-FFF2-40B4-BE49-F238E27FC236}">
                  <a16:creationId xmlns:a16="http://schemas.microsoft.com/office/drawing/2014/main" id="{0F51FFD2-EF1E-4934-8FA2-80CB1032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968" y="3014653"/>
              <a:ext cx="4249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Tag</a:t>
              </a:r>
            </a:p>
          </p:txBody>
        </p:sp>
        <p:grpSp>
          <p:nvGrpSpPr>
            <p:cNvPr id="189" name="Group 80">
              <a:extLst>
                <a:ext uri="{FF2B5EF4-FFF2-40B4-BE49-F238E27FC236}">
                  <a16:creationId xmlns:a16="http://schemas.microsoft.com/office/drawing/2014/main" id="{40C9F366-8475-4F45-B279-62714837B703}"/>
                </a:ext>
              </a:extLst>
            </p:cNvPr>
            <p:cNvGrpSpPr/>
            <p:nvPr/>
          </p:nvGrpSpPr>
          <p:grpSpPr>
            <a:xfrm>
              <a:off x="2540072" y="2819400"/>
              <a:ext cx="5763647" cy="239392"/>
              <a:chOff x="2209800" y="2438400"/>
              <a:chExt cx="6629400" cy="336987"/>
            </a:xfrm>
          </p:grpSpPr>
          <p:sp>
            <p:nvSpPr>
              <p:cNvPr id="190" name="Text Box 72">
                <a:extLst>
                  <a:ext uri="{FF2B5EF4-FFF2-40B4-BE49-F238E27FC236}">
                    <a16:creationId xmlns:a16="http://schemas.microsoft.com/office/drawing/2014/main" id="{E67687DB-852B-4C5F-9121-4E8939652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9403" y="2438400"/>
                <a:ext cx="572593" cy="3369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91" name="Line 73">
                <a:extLst>
                  <a:ext uri="{FF2B5EF4-FFF2-40B4-BE49-F238E27FC236}">
                    <a16:creationId xmlns:a16="http://schemas.microsoft.com/office/drawing/2014/main" id="{57B7104E-3811-445E-A42A-631541E41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92" name="Line 74">
                <a:extLst>
                  <a:ext uri="{FF2B5EF4-FFF2-40B4-BE49-F238E27FC236}">
                    <a16:creationId xmlns:a16="http://schemas.microsoft.com/office/drawing/2014/main" id="{E02DFF58-BE4F-4FD8-83B1-62755266D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sp>
          <p:nvSpPr>
            <p:cNvPr id="193" name="Text Box 75">
              <a:extLst>
                <a:ext uri="{FF2B5EF4-FFF2-40B4-BE49-F238E27FC236}">
                  <a16:creationId xmlns:a16="http://schemas.microsoft.com/office/drawing/2014/main" id="{47EF61AE-F227-400A-AF62-FE9B37A06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79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Word0</a:t>
              </a:r>
            </a:p>
          </p:txBody>
        </p:sp>
        <p:sp>
          <p:nvSpPr>
            <p:cNvPr id="194" name="Text Box 76">
              <a:extLst>
                <a:ext uri="{FF2B5EF4-FFF2-40B4-BE49-F238E27FC236}">
                  <a16:creationId xmlns:a16="http://schemas.microsoft.com/office/drawing/2014/main" id="{EE3E1C68-7143-43AA-BCAE-988634F1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96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Word1</a:t>
              </a:r>
            </a:p>
          </p:txBody>
        </p:sp>
        <p:sp>
          <p:nvSpPr>
            <p:cNvPr id="195" name="Text Box 77">
              <a:extLst>
                <a:ext uri="{FF2B5EF4-FFF2-40B4-BE49-F238E27FC236}">
                  <a16:creationId xmlns:a16="http://schemas.microsoft.com/office/drawing/2014/main" id="{485AA76A-A91B-44C3-A1C8-C2B51C73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243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Word2</a:t>
              </a:r>
            </a:p>
          </p:txBody>
        </p:sp>
        <p:sp>
          <p:nvSpPr>
            <p:cNvPr id="196" name="Text Box 78">
              <a:extLst>
                <a:ext uri="{FF2B5EF4-FFF2-40B4-BE49-F238E27FC236}">
                  <a16:creationId xmlns:a16="http://schemas.microsoft.com/office/drawing/2014/main" id="{96713103-D165-4A56-9E04-2B6840765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2468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Word3</a:t>
              </a:r>
            </a:p>
          </p:txBody>
        </p:sp>
      </p:grpSp>
      <p:sp>
        <p:nvSpPr>
          <p:cNvPr id="199" name="Snip Single Corner Rectangle 169">
            <a:extLst>
              <a:ext uri="{FF2B5EF4-FFF2-40B4-BE49-F238E27FC236}">
                <a16:creationId xmlns:a16="http://schemas.microsoft.com/office/drawing/2014/main" id="{60E5EDFD-93A7-4FC2-8CE1-00AD5E7A89A0}"/>
              </a:ext>
            </a:extLst>
          </p:cNvPr>
          <p:cNvSpPr/>
          <p:nvPr/>
        </p:nvSpPr>
        <p:spPr>
          <a:xfrm>
            <a:off x="2350168" y="5702926"/>
            <a:ext cx="1846262" cy="85026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 Hit 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[Tag Matches] AND [Valid]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223FB98-D62A-4D46-9936-AAFDDB61CDCA}"/>
              </a:ext>
            </a:extLst>
          </p:cNvPr>
          <p:cNvGrpSpPr/>
          <p:nvPr/>
        </p:nvGrpSpPr>
        <p:grpSpPr>
          <a:xfrm>
            <a:off x="1480091" y="3703369"/>
            <a:ext cx="6889877" cy="216527"/>
            <a:chOff x="1480091" y="3707175"/>
            <a:chExt cx="6889877" cy="216527"/>
          </a:xfrm>
        </p:grpSpPr>
        <p:sp>
          <p:nvSpPr>
            <p:cNvPr id="201" name="Rectangle 26">
              <a:extLst>
                <a:ext uri="{FF2B5EF4-FFF2-40B4-BE49-F238E27FC236}">
                  <a16:creationId xmlns:a16="http://schemas.microsoft.com/office/drawing/2014/main" id="{63BEF1E9-0E1B-40F3-BC47-B1872C9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14E21505-040D-4ACE-8816-5E588D19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3" name="Rectangle 28">
              <a:extLst>
                <a:ext uri="{FF2B5EF4-FFF2-40B4-BE49-F238E27FC236}">
                  <a16:creationId xmlns:a16="http://schemas.microsoft.com/office/drawing/2014/main" id="{C670E369-384D-47CC-9156-8DBA9E3D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4" name="Rectangle 29">
              <a:extLst>
                <a:ext uri="{FF2B5EF4-FFF2-40B4-BE49-F238E27FC236}">
                  <a16:creationId xmlns:a16="http://schemas.microsoft.com/office/drawing/2014/main" id="{3DEEB6A4-2AD6-4866-8766-AA231001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5" name="Rectangle 24">
              <a:extLst>
                <a:ext uri="{FF2B5EF4-FFF2-40B4-BE49-F238E27FC236}">
                  <a16:creationId xmlns:a16="http://schemas.microsoft.com/office/drawing/2014/main" id="{35C0450A-B13C-4747-9121-12465CD8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6" name="Rectangle 25">
              <a:extLst>
                <a:ext uri="{FF2B5EF4-FFF2-40B4-BE49-F238E27FC236}">
                  <a16:creationId xmlns:a16="http://schemas.microsoft.com/office/drawing/2014/main" id="{0C5476F1-3489-4459-8706-402A9D18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</p:grpSp>
      <p:sp>
        <p:nvSpPr>
          <p:cNvPr id="197" name="Line 221">
            <a:extLst>
              <a:ext uri="{FF2B5EF4-FFF2-40B4-BE49-F238E27FC236}">
                <a16:creationId xmlns:a16="http://schemas.microsoft.com/office/drawing/2014/main" id="{0782AA5C-BD76-48AB-A4A1-55F71795A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168" y="3810000"/>
            <a:ext cx="0" cy="21336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204">
            <a:extLst>
              <a:ext uri="{FF2B5EF4-FFF2-40B4-BE49-F238E27FC236}">
                <a16:creationId xmlns:a16="http://schemas.microsoft.com/office/drawing/2014/main" id="{2709A1F8-EFFD-4410-92A4-88A14279E640}"/>
              </a:ext>
            </a:extLst>
          </p:cNvPr>
          <p:cNvGrpSpPr>
            <a:grpSpLocks/>
          </p:cNvGrpSpPr>
          <p:nvPr/>
        </p:nvGrpSpPr>
        <p:grpSpPr bwMode="auto">
          <a:xfrm>
            <a:off x="1892971" y="3810000"/>
            <a:ext cx="482601" cy="1600729"/>
            <a:chOff x="1181" y="2400"/>
            <a:chExt cx="304" cy="825"/>
          </a:xfrm>
        </p:grpSpPr>
        <p:sp>
          <p:nvSpPr>
            <p:cNvPr id="85" name="Line 205">
              <a:extLst>
                <a:ext uri="{FF2B5EF4-FFF2-40B4-BE49-F238E27FC236}">
                  <a16:creationId xmlns:a16="http://schemas.microsoft.com/office/drawing/2014/main" id="{7658C016-321B-4178-A888-7938BC8C4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092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206">
              <a:extLst>
                <a:ext uri="{FF2B5EF4-FFF2-40B4-BE49-F238E27FC236}">
                  <a16:creationId xmlns:a16="http://schemas.microsoft.com/office/drawing/2014/main" id="{0CFA11C9-8059-4F93-A4CA-98A8968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998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18</a:t>
              </a:r>
            </a:p>
          </p:txBody>
        </p:sp>
        <p:sp>
          <p:nvSpPr>
            <p:cNvPr id="87" name="Line 207">
              <a:extLst>
                <a:ext uri="{FF2B5EF4-FFF2-40B4-BE49-F238E27FC236}">
                  <a16:creationId xmlns:a16="http://schemas.microsoft.com/office/drawing/2014/main" id="{0E32C68B-481F-4638-8ECB-DAD9FE10B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2400"/>
              <a:ext cx="0" cy="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0383C-8ED2-4989-9145-ADA657976FF9}"/>
              </a:ext>
            </a:extLst>
          </p:cNvPr>
          <p:cNvGrpSpPr/>
          <p:nvPr/>
        </p:nvGrpSpPr>
        <p:grpSpPr>
          <a:xfrm>
            <a:off x="3112168" y="3810000"/>
            <a:ext cx="4419600" cy="1981200"/>
            <a:chOff x="3112168" y="3810000"/>
            <a:chExt cx="4419600" cy="19812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64336C-DB11-45BA-9722-AEA0728AE762}"/>
                </a:ext>
              </a:extLst>
            </p:cNvPr>
            <p:cNvGrpSpPr/>
            <p:nvPr/>
          </p:nvGrpSpPr>
          <p:grpSpPr>
            <a:xfrm>
              <a:off x="5931568" y="3810000"/>
              <a:ext cx="1600200" cy="1981200"/>
              <a:chOff x="5931568" y="3810000"/>
              <a:chExt cx="1600200" cy="1981200"/>
            </a:xfrm>
          </p:grpSpPr>
          <p:sp>
            <p:nvSpPr>
              <p:cNvPr id="115" name="Line 237">
                <a:extLst>
                  <a:ext uri="{FF2B5EF4-FFF2-40B4-BE49-F238E27FC236}">
                    <a16:creationId xmlns:a16="http://schemas.microsoft.com/office/drawing/2014/main" id="{9461662C-E01E-4B1C-ACA5-11D18C1F9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17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08C9554B-370C-497E-AEB9-F992347F0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1600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4B072571-511B-43B1-9C31-9945894AC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248215-AFAC-4DB6-B553-10BAC03C355F}"/>
                </a:ext>
              </a:extLst>
            </p:cNvPr>
            <p:cNvGrpSpPr/>
            <p:nvPr/>
          </p:nvGrpSpPr>
          <p:grpSpPr>
            <a:xfrm>
              <a:off x="5550568" y="3810000"/>
              <a:ext cx="533400" cy="1981200"/>
              <a:chOff x="5550568" y="3810000"/>
              <a:chExt cx="533400" cy="1981200"/>
            </a:xfrm>
          </p:grpSpPr>
          <p:sp>
            <p:nvSpPr>
              <p:cNvPr id="114" name="Line 236">
                <a:extLst>
                  <a:ext uri="{FF2B5EF4-FFF2-40B4-BE49-F238E27FC236}">
                    <a16:creationId xmlns:a16="http://schemas.microsoft.com/office/drawing/2014/main" id="{1900FB8F-878B-4729-AB25-60B97470C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39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23525050-027F-44F8-B03B-DC4CCD92E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32FCAC97-2901-4468-A6A2-969DE3D01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247AAD-043B-4EF9-B916-CBDEF7C7FFE9}"/>
                </a:ext>
              </a:extLst>
            </p:cNvPr>
            <p:cNvGrpSpPr/>
            <p:nvPr/>
          </p:nvGrpSpPr>
          <p:grpSpPr>
            <a:xfrm>
              <a:off x="4636168" y="3810000"/>
              <a:ext cx="533400" cy="1981200"/>
              <a:chOff x="4636168" y="3810000"/>
              <a:chExt cx="533400" cy="1981200"/>
            </a:xfrm>
          </p:grpSpPr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3A5F732A-0823-493C-890B-614C0262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1FE43736-6EF4-4ABF-AA29-BB665FCD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412E0C31-3DEF-4678-B4F0-F73E9E55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9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EA1F52-03C9-4A59-B1FC-84F49E96665C}"/>
                </a:ext>
              </a:extLst>
            </p:cNvPr>
            <p:cNvGrpSpPr/>
            <p:nvPr/>
          </p:nvGrpSpPr>
          <p:grpSpPr>
            <a:xfrm>
              <a:off x="3112168" y="3810000"/>
              <a:ext cx="1676400" cy="1981200"/>
              <a:chOff x="3112168" y="3810000"/>
              <a:chExt cx="1676400" cy="1981200"/>
            </a:xfrm>
          </p:grpSpPr>
          <p:sp>
            <p:nvSpPr>
              <p:cNvPr id="112" name="Line 234">
                <a:extLst>
                  <a:ext uri="{FF2B5EF4-FFF2-40B4-BE49-F238E27FC236}">
                    <a16:creationId xmlns:a16="http://schemas.microsoft.com/office/drawing/2014/main" id="{DADDBEB9-723B-4792-8CE5-5DB95A794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B4B9AB77-F012-47F7-91C8-A1CA924DD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54864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5BAC7D96-5448-42F3-96A0-F487F5BFA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8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A4313-B94F-42C2-B3A5-2412DCE4C194}"/>
              </a:ext>
            </a:extLst>
          </p:cNvPr>
          <p:cNvGrpSpPr/>
          <p:nvPr/>
        </p:nvGrpSpPr>
        <p:grpSpPr>
          <a:xfrm>
            <a:off x="4636168" y="5765649"/>
            <a:ext cx="1447800" cy="338554"/>
            <a:chOff x="4636168" y="5765649"/>
            <a:chExt cx="1447800" cy="338554"/>
          </a:xfrm>
        </p:grpSpPr>
        <p:sp>
          <p:nvSpPr>
            <p:cNvPr id="198" name="Trapezoid 197">
              <a:extLst>
                <a:ext uri="{FF2B5EF4-FFF2-40B4-BE49-F238E27FC236}">
                  <a16:creationId xmlns:a16="http://schemas.microsoft.com/office/drawing/2014/main" id="{F9936114-C7AE-44A9-8AEF-0034970D3CE6}"/>
                </a:ext>
              </a:extLst>
            </p:cNvPr>
            <p:cNvSpPr/>
            <p:nvPr/>
          </p:nvSpPr>
          <p:spPr>
            <a:xfrm rot="10800000">
              <a:off x="4636168" y="5791200"/>
              <a:ext cx="1447800" cy="304800"/>
            </a:xfrm>
            <a:prstGeom prst="trapezoid">
              <a:avLst>
                <a:gd name="adj" fmla="val 47641"/>
              </a:avLst>
            </a:prstGeom>
            <a:solidFill>
              <a:srgbClr val="FFFFCC"/>
            </a:solidFill>
            <a:ln w="19050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2F3C5F-7063-465F-91C2-D78479043743}"/>
                </a:ext>
              </a:extLst>
            </p:cNvPr>
            <p:cNvSpPr txBox="1"/>
            <p:nvPr/>
          </p:nvSpPr>
          <p:spPr>
            <a:xfrm>
              <a:off x="4972321" y="5765649"/>
              <a:ext cx="775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MUX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2F154-B534-4964-82B7-B0BA39760D03}"/>
              </a:ext>
            </a:extLst>
          </p:cNvPr>
          <p:cNvGrpSpPr/>
          <p:nvPr/>
        </p:nvGrpSpPr>
        <p:grpSpPr>
          <a:xfrm>
            <a:off x="4812418" y="2286000"/>
            <a:ext cx="3633750" cy="3657600"/>
            <a:chOff x="4812418" y="2286000"/>
            <a:chExt cx="3633750" cy="3657600"/>
          </a:xfrm>
        </p:grpSpPr>
        <p:sp>
          <p:nvSpPr>
            <p:cNvPr id="110" name="Text Box 231">
              <a:extLst>
                <a:ext uri="{FF2B5EF4-FFF2-40B4-BE49-F238E27FC236}">
                  <a16:creationId xmlns:a16="http://schemas.microsoft.com/office/drawing/2014/main" id="{2368A8AF-9869-4451-9F77-8CA8FDAC3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1617" y="2286000"/>
              <a:ext cx="1414701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6600"/>
                  </a:solidFill>
                </a:rPr>
                <a:t>Block offset</a:t>
              </a:r>
            </a:p>
          </p:txBody>
        </p:sp>
        <p:sp>
          <p:nvSpPr>
            <p:cNvPr id="124" name="Line 246">
              <a:extLst>
                <a:ext uri="{FF2B5EF4-FFF2-40B4-BE49-F238E27FC236}">
                  <a16:creationId xmlns:a16="http://schemas.microsoft.com/office/drawing/2014/main" id="{56AA4756-BD22-460F-8D03-3DF06CEB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286000"/>
              <a:ext cx="0" cy="304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47">
              <a:extLst>
                <a:ext uri="{FF2B5EF4-FFF2-40B4-BE49-F238E27FC236}">
                  <a16:creationId xmlns:a16="http://schemas.microsoft.com/office/drawing/2014/main" id="{D2D6E393-3B25-45ED-B6FD-1A50D9D2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590800"/>
              <a:ext cx="35052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48">
              <a:extLst>
                <a:ext uri="{FF2B5EF4-FFF2-40B4-BE49-F238E27FC236}">
                  <a16:creationId xmlns:a16="http://schemas.microsoft.com/office/drawing/2014/main" id="{F0E119F2-CD8C-472C-8EAA-3B1EA8DC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6168" y="2590800"/>
              <a:ext cx="0" cy="3352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49">
              <a:extLst>
                <a:ext uri="{FF2B5EF4-FFF2-40B4-BE49-F238E27FC236}">
                  <a16:creationId xmlns:a16="http://schemas.microsoft.com/office/drawing/2014/main" id="{4FC17773-B63D-433F-8425-CCB3CB5BA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7768" y="5943600"/>
              <a:ext cx="24384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67">
              <a:extLst>
                <a:ext uri="{FF2B5EF4-FFF2-40B4-BE49-F238E27FC236}">
                  <a16:creationId xmlns:a16="http://schemas.microsoft.com/office/drawing/2014/main" id="{E23AC777-8630-429D-85C2-2A9FFEAE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418" y="2425084"/>
              <a:ext cx="234950" cy="754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Text Box 168">
              <a:extLst>
                <a:ext uri="{FF2B5EF4-FFF2-40B4-BE49-F238E27FC236}">
                  <a16:creationId xmlns:a16="http://schemas.microsoft.com/office/drawing/2014/main" id="{75B53DBE-26DE-4ABB-A9E9-E4A47115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013" y="2302113"/>
              <a:ext cx="122225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400" dirty="0"/>
                <a:t>2 (</a:t>
              </a:r>
              <a:r>
                <a:rPr lang="en-US" sz="1400" dirty="0" err="1"/>
                <a:t>Addr</a:t>
              </a:r>
              <a:r>
                <a:rPr lang="en-US" sz="1400" dirty="0"/>
                <a:t>[3:2])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60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Data Transfer: The Big Picture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148">
            <a:extLst>
              <a:ext uri="{FF2B5EF4-FFF2-40B4-BE49-F238E27FC236}">
                <a16:creationId xmlns:a16="http://schemas.microsoft.com/office/drawing/2014/main" id="{03428BD8-1A8E-4FA0-AFE8-CCA438424F7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08816"/>
            <a:ext cx="8252086" cy="12954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600" dirty="0"/>
              <a:t>	</a:t>
            </a:r>
            <a:r>
              <a:rPr lang="en-US" dirty="0"/>
              <a:t>Registers are in the </a:t>
            </a:r>
            <a:r>
              <a:rPr lang="en-US" dirty="0" err="1"/>
              <a:t>datapath</a:t>
            </a:r>
            <a:r>
              <a:rPr lang="en-US" dirty="0"/>
              <a:t> of the processor. If operands are in memory we have to </a:t>
            </a:r>
            <a:r>
              <a:rPr lang="en-US" b="1" dirty="0">
                <a:solidFill>
                  <a:srgbClr val="C00000"/>
                </a:solidFill>
              </a:rPr>
              <a:t>load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to processor (registers), operate on them, and </a:t>
            </a:r>
            <a:r>
              <a:rPr lang="en-US" b="1" dirty="0">
                <a:solidFill>
                  <a:srgbClr val="006600"/>
                </a:solidFill>
              </a:rPr>
              <a:t>store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back to memory.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B65CBC-5DD6-4A04-9550-3DEFE4CD9491}"/>
              </a:ext>
            </a:extLst>
          </p:cNvPr>
          <p:cNvGrpSpPr/>
          <p:nvPr/>
        </p:nvGrpSpPr>
        <p:grpSpPr>
          <a:xfrm>
            <a:off x="1371600" y="1346417"/>
            <a:ext cx="6400800" cy="3962399"/>
            <a:chOff x="1447800" y="1371600"/>
            <a:chExt cx="6400800" cy="3962399"/>
          </a:xfrm>
        </p:grpSpPr>
        <p:grpSp>
          <p:nvGrpSpPr>
            <p:cNvPr id="15" name="Group 112">
              <a:extLst>
                <a:ext uri="{FF2B5EF4-FFF2-40B4-BE49-F238E27FC236}">
                  <a16:creationId xmlns:a16="http://schemas.microsoft.com/office/drawing/2014/main" id="{E2FF1580-F11C-4931-8197-9E8F42AD9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371600"/>
              <a:ext cx="6400800" cy="3962399"/>
              <a:chOff x="1200" y="864"/>
              <a:chExt cx="3456" cy="2256"/>
            </a:xfrm>
          </p:grpSpPr>
          <p:sp>
            <p:nvSpPr>
              <p:cNvPr id="20" name="Rectangle 93">
                <a:extLst>
                  <a:ext uri="{FF2B5EF4-FFF2-40B4-BE49-F238E27FC236}">
                    <a16:creationId xmlns:a16="http://schemas.microsoft.com/office/drawing/2014/main" id="{F6C9FB70-ECC9-4B6C-A7E6-E01BCBB83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94">
                <a:extLst>
                  <a:ext uri="{FF2B5EF4-FFF2-40B4-BE49-F238E27FC236}">
                    <a16:creationId xmlns:a16="http://schemas.microsoft.com/office/drawing/2014/main" id="{41C4D98C-D3DA-41C1-854A-77F618701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456" cy="225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noAutofit/>
              </a:bodyPr>
              <a:lstStyle/>
              <a:p>
                <a:pPr algn="ctr"/>
                <a:endParaRPr lang="en-US" sz="2800" b="1">
                  <a:latin typeface="Verdana" pitchFamily="34" charset="0"/>
                </a:endParaRPr>
              </a:p>
            </p:txBody>
          </p:sp>
          <p:sp>
            <p:nvSpPr>
              <p:cNvPr id="22" name="Rectangle 95">
                <a:extLst>
                  <a:ext uri="{FF2B5EF4-FFF2-40B4-BE49-F238E27FC236}">
                    <a16:creationId xmlns:a16="http://schemas.microsoft.com/office/drawing/2014/main" id="{2DABE008-E452-495B-A671-4693797CC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96">
                <a:extLst>
                  <a:ext uri="{FF2B5EF4-FFF2-40B4-BE49-F238E27FC236}">
                    <a16:creationId xmlns:a16="http://schemas.microsoft.com/office/drawing/2014/main" id="{81C12B5B-2454-4E41-B80B-93651558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16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Memory</a:t>
                </a:r>
              </a:p>
            </p:txBody>
          </p:sp>
          <p:sp>
            <p:nvSpPr>
              <p:cNvPr id="24" name="Rectangle 97">
                <a:extLst>
                  <a:ext uri="{FF2B5EF4-FFF2-40B4-BE49-F238E27FC236}">
                    <a16:creationId xmlns:a16="http://schemas.microsoft.com/office/drawing/2014/main" id="{1589D86A-5BCD-47C2-AD80-799DAE41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64" cy="16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98">
                <a:extLst>
                  <a:ext uri="{FF2B5EF4-FFF2-40B4-BE49-F238E27FC236}">
                    <a16:creationId xmlns:a16="http://schemas.microsoft.com/office/drawing/2014/main" id="{55F83CA0-8D43-460A-AE13-EB0D77744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4" y="864"/>
                <a:ext cx="101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Verdana" pitchFamily="34" charset="0"/>
                  </a:rPr>
                  <a:t>Computer</a:t>
                </a:r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5F68ADE3-F3BB-4D94-98DC-B06170868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867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5A95471A-56E1-4F4D-8499-7E1D6254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658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/>
                  <a:t>Control</a:t>
                </a:r>
              </a:p>
            </p:txBody>
          </p:sp>
          <p:sp>
            <p:nvSpPr>
              <p:cNvPr id="28" name="Text Box 103">
                <a:extLst>
                  <a:ext uri="{FF2B5EF4-FFF2-40B4-BE49-F238E27FC236}">
                    <a16:creationId xmlns:a16="http://schemas.microsoft.com/office/drawing/2014/main" id="{75F33EB9-CABF-4937-8286-DD93E229C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248"/>
                <a:ext cx="700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Devices</a:t>
                </a:r>
              </a:p>
            </p:txBody>
          </p:sp>
          <p:sp>
            <p:nvSpPr>
              <p:cNvPr id="29" name="AutoShape 104">
                <a:extLst>
                  <a:ext uri="{FF2B5EF4-FFF2-40B4-BE49-F238E27FC236}">
                    <a16:creationId xmlns:a16="http://schemas.microsoft.com/office/drawing/2014/main" id="{39775697-D435-423F-A01B-67DB1549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Input</a:t>
                </a:r>
              </a:p>
            </p:txBody>
          </p:sp>
          <p:sp>
            <p:nvSpPr>
              <p:cNvPr id="30" name="AutoShape 105">
                <a:extLst>
                  <a:ext uri="{FF2B5EF4-FFF2-40B4-BE49-F238E27FC236}">
                    <a16:creationId xmlns:a16="http://schemas.microsoft.com/office/drawing/2014/main" id="{EEAC6BCC-1256-4D7C-A11E-05B0F336C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Output</a:t>
                </a:r>
              </a:p>
            </p:txBody>
          </p:sp>
          <p:sp>
            <p:nvSpPr>
              <p:cNvPr id="31" name="AutoShape 108">
                <a:extLst>
                  <a:ext uri="{FF2B5EF4-FFF2-40B4-BE49-F238E27FC236}">
                    <a16:creationId xmlns:a16="http://schemas.microsoft.com/office/drawing/2014/main" id="{627AAA30-D019-4C45-B846-9717EE7A8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658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 err="1"/>
                  <a:t>Datapath</a:t>
                </a:r>
                <a:endParaRPr lang="en-US" sz="2000" b="1" dirty="0"/>
              </a:p>
              <a:p>
                <a:pPr algn="ctr"/>
                <a:r>
                  <a:rPr lang="en-US" sz="2000" b="1" dirty="0"/>
                  <a:t>+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cxnSp>
          <p:nvCxnSpPr>
            <p:cNvPr id="16" name="Shape 21">
              <a:extLst>
                <a:ext uri="{FF2B5EF4-FFF2-40B4-BE49-F238E27FC236}">
                  <a16:creationId xmlns:a16="http://schemas.microsoft.com/office/drawing/2014/main" id="{95CA8F34-7E40-4D14-9E0D-0FAD5363D85D}"/>
                </a:ext>
              </a:extLst>
            </p:cNvPr>
            <p:cNvCxnSpPr/>
            <p:nvPr/>
          </p:nvCxnSpPr>
          <p:spPr>
            <a:xfrm flipV="1">
              <a:off x="3200400" y="3962400"/>
              <a:ext cx="1600200" cy="457200"/>
            </a:xfrm>
            <a:prstGeom prst="bentConnector3">
              <a:avLst>
                <a:gd name="adj1" fmla="val 28437"/>
              </a:avLst>
            </a:prstGeom>
            <a:ln w="317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3ACBD-4E9B-4C01-95E7-B53FB91C662A}"/>
                </a:ext>
              </a:extLst>
            </p:cNvPr>
            <p:cNvCxnSpPr/>
            <p:nvPr/>
          </p:nvCxnSpPr>
          <p:spPr>
            <a:xfrm flipH="1">
              <a:off x="3200400" y="4648200"/>
              <a:ext cx="16764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BBA60C-2966-435E-BEF9-BAF691AC2FD5}"/>
                </a:ext>
              </a:extLst>
            </p:cNvPr>
            <p:cNvSpPr/>
            <p:nvPr/>
          </p:nvSpPr>
          <p:spPr>
            <a:xfrm>
              <a:off x="3810000" y="3683478"/>
              <a:ext cx="9906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Store to memory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D51B93-018E-429E-8B8C-B4F4E5CF0CFF}"/>
                </a:ext>
              </a:extLst>
            </p:cNvPr>
            <p:cNvSpPr/>
            <p:nvPr/>
          </p:nvSpPr>
          <p:spPr>
            <a:xfrm>
              <a:off x="3810000" y="4369278"/>
              <a:ext cx="12192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Load from memory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1793012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Given a direct mapped 16KB cache: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16-byte blocks x 1024 cache blocks</a:t>
            </a:r>
            <a:endParaRPr lang="en-US" sz="2400" dirty="0"/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Trace the following memory accesses:</a:t>
            </a:r>
            <a:endParaRPr lang="en-SG" sz="2800" dirty="0"/>
          </a:p>
          <a:p>
            <a:endParaRPr lang="en-SG" dirty="0"/>
          </a:p>
        </p:txBody>
      </p:sp>
      <p:sp>
        <p:nvSpPr>
          <p:cNvPr id="210" name="Text Box 38">
            <a:extLst>
              <a:ext uri="{FF2B5EF4-FFF2-40B4-BE49-F238E27FC236}">
                <a16:creationId xmlns:a16="http://schemas.microsoft.com/office/drawing/2014/main" id="{A9A39E9B-EFC2-4AF3-8ACB-B7F612828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13</a:t>
            </a:r>
          </a:p>
        </p:txBody>
      </p:sp>
      <p:sp>
        <p:nvSpPr>
          <p:cNvPr id="211" name="Text Box 78">
            <a:extLst>
              <a:ext uri="{FF2B5EF4-FFF2-40B4-BE49-F238E27FC236}">
                <a16:creationId xmlns:a16="http://schemas.microsoft.com/office/drawing/2014/main" id="{6BBBE8E1-84F1-49B6-A061-7665D834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31</a:t>
            </a:r>
          </a:p>
        </p:txBody>
      </p:sp>
      <p:sp>
        <p:nvSpPr>
          <p:cNvPr id="212" name="Text Box 79">
            <a:extLst>
              <a:ext uri="{FF2B5EF4-FFF2-40B4-BE49-F238E27FC236}">
                <a16:creationId xmlns:a16="http://schemas.microsoft.com/office/drawing/2014/main" id="{D1FCF3A2-13C6-4317-B34D-D4BE2601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3448110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213" name="Text Box 80">
            <a:extLst>
              <a:ext uri="{FF2B5EF4-FFF2-40B4-BE49-F238E27FC236}">
                <a16:creationId xmlns:a16="http://schemas.microsoft.com/office/drawing/2014/main" id="{2CB3C400-4782-4A46-9690-029CA0BE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</a:t>
            </a:r>
          </a:p>
        </p:txBody>
      </p:sp>
      <p:sp>
        <p:nvSpPr>
          <p:cNvPr id="214" name="Text Box 81">
            <a:extLst>
              <a:ext uri="{FF2B5EF4-FFF2-40B4-BE49-F238E27FC236}">
                <a16:creationId xmlns:a16="http://schemas.microsoft.com/office/drawing/2014/main" id="{7868560B-0A6E-4A85-856E-45C65981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4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E3F5DDE-4449-43B0-BEA1-F9D2FB85E4B4}"/>
              </a:ext>
            </a:extLst>
          </p:cNvPr>
          <p:cNvSpPr/>
          <p:nvPr/>
        </p:nvSpPr>
        <p:spPr>
          <a:xfrm>
            <a:off x="1219200" y="37338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1F62170-1D26-41E7-AAEA-411BBC38BA2A}"/>
              </a:ext>
            </a:extLst>
          </p:cNvPr>
          <p:cNvSpPr/>
          <p:nvPr/>
        </p:nvSpPr>
        <p:spPr>
          <a:xfrm>
            <a:off x="6553200" y="37338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17" name="Text Box 75">
            <a:extLst>
              <a:ext uri="{FF2B5EF4-FFF2-40B4-BE49-F238E27FC236}">
                <a16:creationId xmlns:a16="http://schemas.microsoft.com/office/drawing/2014/main" id="{213490AC-64D3-43A2-BB3D-B896BD194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9" y="3110180"/>
            <a:ext cx="8694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Tag</a:t>
            </a:r>
          </a:p>
        </p:txBody>
      </p:sp>
      <p:sp>
        <p:nvSpPr>
          <p:cNvPr id="218" name="Text Box 75">
            <a:extLst>
              <a:ext uri="{FF2B5EF4-FFF2-40B4-BE49-F238E27FC236}">
                <a16:creationId xmlns:a16="http://schemas.microsoft.com/office/drawing/2014/main" id="{E0D310C6-9659-460A-BC7C-3C10138E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10180"/>
            <a:ext cx="1066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6600"/>
                </a:solidFill>
                <a:latin typeface="+mn-lt"/>
              </a:rPr>
              <a:t>Offset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A3659B0-D959-4043-866A-934E649458CC}"/>
              </a:ext>
            </a:extLst>
          </p:cNvPr>
          <p:cNvSpPr/>
          <p:nvPr/>
        </p:nvSpPr>
        <p:spPr>
          <a:xfrm>
            <a:off x="4572000" y="37338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0" name="Text Box 75">
            <a:extLst>
              <a:ext uri="{FF2B5EF4-FFF2-40B4-BE49-F238E27FC236}">
                <a16:creationId xmlns:a16="http://schemas.microsoft.com/office/drawing/2014/main" id="{796940E1-D608-4BC3-B7B4-A0F3E05C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034" y="3110180"/>
            <a:ext cx="9971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Index</a:t>
            </a:r>
          </a:p>
        </p:txBody>
      </p:sp>
      <p:sp>
        <p:nvSpPr>
          <p:cNvPr id="221" name="Text Box 38">
            <a:extLst>
              <a:ext uri="{FF2B5EF4-FFF2-40B4-BE49-F238E27FC236}">
                <a16:creationId xmlns:a16="http://schemas.microsoft.com/office/drawing/2014/main" id="{6ED37C6C-1987-4BBB-8B35-DE473244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14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8D16C8E-9C05-44AB-82E1-18784AE3EC61}"/>
              </a:ext>
            </a:extLst>
          </p:cNvPr>
          <p:cNvSpPr/>
          <p:nvPr/>
        </p:nvSpPr>
        <p:spPr>
          <a:xfrm>
            <a:off x="1219200" y="41910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CA02A0E-5FE5-4333-8927-15E4E01560B9}"/>
              </a:ext>
            </a:extLst>
          </p:cNvPr>
          <p:cNvSpPr/>
          <p:nvPr/>
        </p:nvSpPr>
        <p:spPr>
          <a:xfrm>
            <a:off x="6553200" y="41910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1100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8F4EF5D-3221-4322-89A7-908B6282486A}"/>
              </a:ext>
            </a:extLst>
          </p:cNvPr>
          <p:cNvSpPr/>
          <p:nvPr/>
        </p:nvSpPr>
        <p:spPr>
          <a:xfrm>
            <a:off x="4572000" y="41910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F54F7F3-A0AD-4CFC-85FE-7C4745B9C447}"/>
              </a:ext>
            </a:extLst>
          </p:cNvPr>
          <p:cNvSpPr/>
          <p:nvPr/>
        </p:nvSpPr>
        <p:spPr>
          <a:xfrm>
            <a:off x="1222376" y="46482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69348F-7B76-4E85-B632-10CDCFB9904F}"/>
              </a:ext>
            </a:extLst>
          </p:cNvPr>
          <p:cNvSpPr/>
          <p:nvPr/>
        </p:nvSpPr>
        <p:spPr>
          <a:xfrm>
            <a:off x="6556376" y="46482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3F21A51-A5B2-47F2-89FB-227246B335A3}"/>
              </a:ext>
            </a:extLst>
          </p:cNvPr>
          <p:cNvSpPr/>
          <p:nvPr/>
        </p:nvSpPr>
        <p:spPr>
          <a:xfrm>
            <a:off x="4575176" y="46482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0000000011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09EC153-2664-48C3-944C-F331060041C9}"/>
              </a:ext>
            </a:extLst>
          </p:cNvPr>
          <p:cNvSpPr/>
          <p:nvPr/>
        </p:nvSpPr>
        <p:spPr>
          <a:xfrm>
            <a:off x="1219200" y="51054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000000000000000010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7A0C9F-005B-4B20-BACF-7A6C934ECBBF}"/>
              </a:ext>
            </a:extLst>
          </p:cNvPr>
          <p:cNvSpPr/>
          <p:nvPr/>
        </p:nvSpPr>
        <p:spPr>
          <a:xfrm>
            <a:off x="6553200" y="51054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1000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7265C42-5DCB-4602-A6B1-25F19C1E65B3}"/>
              </a:ext>
            </a:extLst>
          </p:cNvPr>
          <p:cNvSpPr/>
          <p:nvPr/>
        </p:nvSpPr>
        <p:spPr>
          <a:xfrm>
            <a:off x="4572000" y="51054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43C7C78-A6EE-4E2D-AA64-70E32B6C49CE}"/>
              </a:ext>
            </a:extLst>
          </p:cNvPr>
          <p:cNvSpPr/>
          <p:nvPr/>
        </p:nvSpPr>
        <p:spPr>
          <a:xfrm>
            <a:off x="1219200" y="55626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CC194CD-5435-4BDC-938D-5EC38399A20C}"/>
              </a:ext>
            </a:extLst>
          </p:cNvPr>
          <p:cNvSpPr/>
          <p:nvPr/>
        </p:nvSpPr>
        <p:spPr>
          <a:xfrm>
            <a:off x="6553200" y="55626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0000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A7C2F2A-08C2-4919-BF8B-29B336684A0B}"/>
              </a:ext>
            </a:extLst>
          </p:cNvPr>
          <p:cNvSpPr/>
          <p:nvPr/>
        </p:nvSpPr>
        <p:spPr>
          <a:xfrm>
            <a:off x="4572000" y="55626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</p:spTree>
    <p:extLst>
      <p:ext uri="{BB962C8B-B14F-4D97-AF65-F5344CB8AC3E}">
        <p14:creationId xmlns:p14="http://schemas.microsoft.com/office/powerpoint/2010/main" val="45427921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Initial State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957231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 err="1"/>
              <a:t>Intially</a:t>
            </a:r>
            <a:r>
              <a:rPr lang="en-SG" sz="2800" dirty="0"/>
              <a:t> cache is empty</a:t>
            </a:r>
          </a:p>
          <a:p>
            <a:pPr marL="360362" lvl="1" indent="0">
              <a:spcBef>
                <a:spcPts val="600"/>
              </a:spcBef>
              <a:buSzPct val="100000"/>
              <a:buNone/>
            </a:pPr>
            <a:r>
              <a:rPr lang="en-SG" sz="2400" dirty="0">
                <a:sym typeface="Wingdings" pitchFamily="2" charset="2"/>
              </a:rPr>
              <a:t> All </a:t>
            </a:r>
            <a:r>
              <a:rPr lang="en-SG" sz="2400" b="1" i="1" dirty="0">
                <a:sym typeface="Wingdings" pitchFamily="2" charset="2"/>
              </a:rPr>
              <a:t>v</a:t>
            </a:r>
            <a:r>
              <a:rPr lang="en-SG" sz="2400" b="1" i="1" dirty="0"/>
              <a:t>alid </a:t>
            </a:r>
            <a:r>
              <a:rPr lang="en-SG" sz="2400" dirty="0"/>
              <a:t>bits are zeroes (false)</a:t>
            </a:r>
            <a:endParaRPr lang="en-SG" sz="2800" dirty="0"/>
          </a:p>
          <a:p>
            <a:endParaRPr lang="en-S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77796C-1C67-4AD9-BA3B-3D18827524AD}"/>
              </a:ext>
            </a:extLst>
          </p:cNvPr>
          <p:cNvSpPr/>
          <p:nvPr/>
        </p:nvSpPr>
        <p:spPr>
          <a:xfrm>
            <a:off x="837406" y="3140075"/>
            <a:ext cx="381000" cy="304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CF5512-76FC-4E7D-B5FD-E12370C26B5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83099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b="1" dirty="0">
                    <a:latin typeface="+mn-lt"/>
                  </a:rPr>
                  <a:t>...    </a:t>
                </a:r>
                <a:r>
                  <a:rPr lang="en-US" b="1" dirty="0"/>
                  <a:t>...    ...    …   …   …   …   …</a:t>
                </a:r>
                <a:endParaRPr lang="en-US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74ADD46F-A14D-4A0F-B5D4-01BC481B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28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01C9F-0B6A-4C1E-934A-7F53D4EB99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9268C180-7805-47B6-97D7-757D8F1B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/>
          </a:p>
          <a:p>
            <a:endParaRPr lang="en-SG" sz="24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06" name="Left Arrow 86">
            <a:extLst>
              <a:ext uri="{FF2B5EF4-FFF2-40B4-BE49-F238E27FC236}">
                <a16:creationId xmlns:a16="http://schemas.microsoft.com/office/drawing/2014/main" id="{E43DA762-75F9-4529-B400-F16CFFA7AFF7}"/>
              </a:ext>
            </a:extLst>
          </p:cNvPr>
          <p:cNvSpPr/>
          <p:nvPr/>
        </p:nvSpPr>
        <p:spPr>
          <a:xfrm rot="5400000">
            <a:off x="5829300" y="1743076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78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0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462211" cy="1019174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600" dirty="0"/>
              <a:t> </a:t>
            </a:r>
            <a:r>
              <a:rPr lang="en-US" sz="2200" dirty="0"/>
              <a:t>Data in block 1 is </a:t>
            </a:r>
            <a:r>
              <a:rPr lang="en-US" sz="2200" b="1" dirty="0"/>
              <a:t>invalid </a:t>
            </a:r>
            <a:r>
              <a:rPr lang="en-US" sz="2200" b="1" dirty="0">
                <a:solidFill>
                  <a:srgbClr val="660066"/>
                </a:solidFill>
              </a:rPr>
              <a:t>[Cold/Compulsory Miss]</a:t>
            </a:r>
            <a:endParaRPr lang="en-SG" sz="2200" b="1" dirty="0">
              <a:solidFill>
                <a:srgbClr val="660066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876300" y="35814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C9F81-DEC6-4746-840F-695D00E6B206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F4DC9BA4-7B26-4586-8378-58E6CDED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3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</a:t>
            </a:r>
            <a:r>
              <a:rPr lang="en-US" sz="2200" dirty="0"/>
              <a:t> 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83B59-1D6A-4CC1-BED9-EBBB7AFD2B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85" name="Text Box 69">
              <a:extLst>
                <a:ext uri="{FF2B5EF4-FFF2-40B4-BE49-F238E27FC236}">
                  <a16:creationId xmlns:a16="http://schemas.microsoft.com/office/drawing/2014/main" id="{5DBBACA2-5C46-4D73-9B8F-D90F66C3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C82E4-CBF3-4892-BC89-1B804133778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9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</a:t>
            </a:r>
            <a:r>
              <a:rPr lang="en-US" sz="2200" dirty="0"/>
              <a:t> 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937AA5-84E7-4573-BD16-157B0C979505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D95DBEB1-17F0-48B4-83E3-14D152F19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B9D5B31-6C8F-478C-9B79-1B416481D2E2}"/>
              </a:ext>
            </a:extLst>
          </p:cNvPr>
          <p:cNvSpPr/>
          <p:nvPr/>
        </p:nvSpPr>
        <p:spPr>
          <a:xfrm>
            <a:off x="38100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420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</a:t>
            </a:r>
            <a:r>
              <a:rPr lang="en-US" sz="2200" dirty="0"/>
              <a:t> 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86583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F8C994-760E-4E0B-8FF4-B916B6E69768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04D62-25A3-4476-B7A8-69FAD1146BC8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A0A9D19B-33FD-490B-A601-7F1AC838D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876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200" dirty="0"/>
              <a:t> [Cache Block is Valid] AND [Tags match]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sz="2200" dirty="0">
                <a:sym typeface="Wingdings" panose="05000000000000000000" pitchFamily="2" charset="2"/>
              </a:rPr>
              <a:t> Cache hit!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369570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C0C6E1-9EE9-490E-B5D9-1EEB41146E4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0425BD20-481B-47DA-B9B7-6F8AEF12C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91F72066-3889-40F2-BEDA-230D024CD8E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076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000" dirty="0">
                <a:sym typeface="Wingdings" panose="05000000000000000000" pitchFamily="2" charset="2"/>
              </a:rPr>
              <a:t>Return </a:t>
            </a:r>
            <a:r>
              <a:rPr lang="en-US" sz="2000" b="1" dirty="0">
                <a:sym typeface="Wingdings" panose="05000000000000000000" pitchFamily="2" charset="2"/>
              </a:rPr>
              <a:t>Word3</a:t>
            </a:r>
            <a:r>
              <a:rPr lang="en-US" sz="2000" dirty="0">
                <a:sym typeface="Wingdings" panose="05000000000000000000" pitchFamily="2" charset="2"/>
              </a:rPr>
              <a:t> (byte offset = 12) to Register </a:t>
            </a:r>
            <a:r>
              <a:rPr lang="en-US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[Spatial Locality]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AFB0-2B52-4DDD-AB02-3AF596ED58C4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2" name="Text Box 69">
              <a:extLst>
                <a:ext uri="{FF2B5EF4-FFF2-40B4-BE49-F238E27FC236}">
                  <a16:creationId xmlns:a16="http://schemas.microsoft.com/office/drawing/2014/main" id="{D76C94BB-656C-4C3E-8B59-C6D7C0C01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C4EF0F0-E1F0-4E4C-BCAA-E8DE4526005B}"/>
              </a:ext>
            </a:extLst>
          </p:cNvPr>
          <p:cNvSpPr/>
          <p:nvPr/>
        </p:nvSpPr>
        <p:spPr>
          <a:xfrm>
            <a:off x="71628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2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Check Cache Block at index </a:t>
            </a:r>
            <a:r>
              <a:rPr lang="en-US" sz="2200" b="1" dirty="0">
                <a:sym typeface="Wingdings" panose="05000000000000000000" pitchFamily="2" charset="2"/>
              </a:rPr>
              <a:t>3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34297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534987" y="4188996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C7C81-CC2F-487D-8902-9F77AFC4D557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424E3DDC-5AB9-4F23-9B0E-A30E318DF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9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Technology: 1950s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6" descr="102637027_sm">
            <a:extLst>
              <a:ext uri="{FF2B5EF4-FFF2-40B4-BE49-F238E27FC236}">
                <a16:creationId xmlns:a16="http://schemas.microsoft.com/office/drawing/2014/main" id="{E7E5696B-E2AF-4A4B-AF3C-15BDFC7A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986" y="1346417"/>
            <a:ext cx="1476375" cy="1905000"/>
          </a:xfrm>
          <a:prstGeom prst="rect">
            <a:avLst/>
          </a:prstGeom>
          <a:noFill/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140BBB5C-55E2-4EB8-ABB0-492AEFC7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86" y="3324869"/>
            <a:ext cx="391645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/>
              <a:t>1948: Maurice Wilkes examining </a:t>
            </a:r>
          </a:p>
          <a:p>
            <a:pPr algn="l"/>
            <a:r>
              <a:rPr lang="en-US" sz="1600" b="1" dirty="0"/>
              <a:t>EDSAC’s delay line memory tubes</a:t>
            </a:r>
          </a:p>
          <a:p>
            <a:pPr algn="l"/>
            <a:r>
              <a:rPr lang="en-US" sz="1600" b="1" dirty="0"/>
              <a:t>16-tubes each storing 32 17-bit words </a:t>
            </a:r>
          </a:p>
        </p:txBody>
      </p:sp>
      <p:pic>
        <p:nvPicPr>
          <p:cNvPr id="13" name="Picture 10" descr="MauriceWilkes">
            <a:extLst>
              <a:ext uri="{FF2B5EF4-FFF2-40B4-BE49-F238E27FC236}">
                <a16:creationId xmlns:a16="http://schemas.microsoft.com/office/drawing/2014/main" id="{B4C5326E-67B6-44EC-B1BD-A97C20A6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786" y="4513063"/>
            <a:ext cx="1276350" cy="1390650"/>
          </a:xfrm>
          <a:prstGeom prst="rect">
            <a:avLst/>
          </a:prstGeom>
          <a:noFill/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A51863A7-B236-41DC-AB8F-4E3B244A4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6" y="5884663"/>
            <a:ext cx="2249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Maurice Wilkes: 2005</a:t>
            </a:r>
          </a:p>
        </p:txBody>
      </p:sp>
      <p:pic>
        <p:nvPicPr>
          <p:cNvPr id="15" name="Picture 13" descr="Photo">
            <a:extLst>
              <a:ext uri="{FF2B5EF4-FFF2-40B4-BE49-F238E27FC236}">
                <a16:creationId xmlns:a16="http://schemas.microsoft.com/office/drawing/2014/main" id="{5317CFD7-3F0B-4778-A902-17EAB179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4586" y="2489417"/>
            <a:ext cx="2347913" cy="1833563"/>
          </a:xfrm>
          <a:prstGeom prst="rect">
            <a:avLst/>
          </a:prstGeom>
          <a:noFill/>
        </p:spPr>
      </p:pic>
      <p:pic>
        <p:nvPicPr>
          <p:cNvPr id="16" name="Picture 15" descr="Photo">
            <a:extLst>
              <a:ext uri="{FF2B5EF4-FFF2-40B4-BE49-F238E27FC236}">
                <a16:creationId xmlns:a16="http://schemas.microsoft.com/office/drawing/2014/main" id="{1F3AE2CD-583C-4F41-8DA2-C9A5C91A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2986" y="2032217"/>
            <a:ext cx="2146300" cy="2514600"/>
          </a:xfrm>
          <a:prstGeom prst="rect">
            <a:avLst/>
          </a:prstGeom>
          <a:noFill/>
        </p:spPr>
      </p:pic>
      <p:sp>
        <p:nvSpPr>
          <p:cNvPr id="17" name="Text Box 16">
            <a:extLst>
              <a:ext uri="{FF2B5EF4-FFF2-40B4-BE49-F238E27FC236}">
                <a16:creationId xmlns:a16="http://schemas.microsoft.com/office/drawing/2014/main" id="{E4483870-97FF-40EB-B353-0359C0B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586" y="4623017"/>
            <a:ext cx="45416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1952: IBM 2361 16KB magnetic core memory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Data in block 3 is </a:t>
            </a:r>
            <a:r>
              <a:rPr lang="en-US" sz="2200" b="1" dirty="0">
                <a:sym typeface="Wingdings" panose="05000000000000000000" pitchFamily="2" charset="2"/>
              </a:rPr>
              <a:t>invalid </a:t>
            </a:r>
            <a:r>
              <a:rPr lang="en-US" sz="2200" b="1" dirty="0">
                <a:solidFill>
                  <a:srgbClr val="7030A0"/>
                </a:solidFill>
                <a:sym typeface="Wingdings" panose="05000000000000000000" pitchFamily="2" charset="2"/>
              </a:rPr>
              <a:t>[Cold/Compulsory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876300" y="41910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8BDF2C-2697-4E46-A879-45397BE34B01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F7952EF0-1DDC-4890-8FBE-77FE7051E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960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D171D6E-292B-4B7D-906A-92AA522ACBAE}"/>
              </a:ext>
            </a:extLst>
          </p:cNvPr>
          <p:cNvCxnSpPr>
            <a:cxnSpLocks/>
          </p:cNvCxnSpPr>
          <p:nvPr/>
        </p:nvCxnSpPr>
        <p:spPr>
          <a:xfrm flipH="1">
            <a:off x="1828800" y="1857376"/>
            <a:ext cx="1720516" cy="248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4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DA4CE54-DA6F-48F1-BE12-7E9DD5B5D90B}"/>
              </a:ext>
            </a:extLst>
          </p:cNvPr>
          <p:cNvSpPr/>
          <p:nvPr/>
        </p:nvSpPr>
        <p:spPr>
          <a:xfrm>
            <a:off x="3810000" y="4130582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44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579521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E3D644D-BB07-4DE5-A715-0405404A80A5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74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368893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F240557-A374-434F-8396-414B6DAA834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304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CA7868A-2B8E-4487-88AC-0819D5A03997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1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Word2</a:t>
            </a:r>
            <a:r>
              <a:rPr lang="en-US" sz="2200" dirty="0"/>
              <a:t> (byte offset = 8)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3EB07F9C-46EC-450B-8A6F-F9051D8B9B00}"/>
              </a:ext>
            </a:extLst>
          </p:cNvPr>
          <p:cNvSpPr/>
          <p:nvPr/>
        </p:nvSpPr>
        <p:spPr>
          <a:xfrm>
            <a:off x="5493776" y="3512403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551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5834709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A94E8C-B284-46B9-A63E-18424EC2704E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497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3771901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0C883D2-5550-427A-8C86-B45C3B56C2FA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71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F9FD43-221E-460D-B50A-921A9448A60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13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 Today: </a:t>
            </a:r>
            <a:r>
              <a:rPr lang="en-GB" sz="3600" b="1" dirty="0">
                <a:solidFill>
                  <a:srgbClr val="0000FF"/>
                </a:solidFill>
              </a:rPr>
              <a:t>DRAM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1" name="Content Placeholder 4">
            <a:extLst>
              <a:ext uri="{FF2B5EF4-FFF2-40B4-BE49-F238E27FC236}">
                <a16:creationId xmlns:a16="http://schemas.microsoft.com/office/drawing/2014/main" id="{7F6268AF-8611-4D17-AFE1-684DAA63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2" y="1346417"/>
            <a:ext cx="8229600" cy="4911725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DDR SDRAM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marL="625475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D</a:t>
            </a:r>
            <a:r>
              <a:rPr lang="en-US" sz="2400" dirty="0"/>
              <a:t>ouble </a:t>
            </a:r>
            <a:r>
              <a:rPr lang="en-US" sz="2400" b="1" dirty="0"/>
              <a:t>D</a:t>
            </a:r>
            <a:r>
              <a:rPr lang="en-US" sz="2400" dirty="0"/>
              <a:t>ata </a:t>
            </a:r>
            <a:r>
              <a:rPr lang="en-US" sz="2400" b="1" dirty="0"/>
              <a:t>R</a:t>
            </a:r>
            <a:r>
              <a:rPr lang="en-US" sz="2400" dirty="0"/>
              <a:t>ate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dirty="0"/>
              <a:t>          – </a:t>
            </a:r>
            <a:r>
              <a:rPr lang="en-US" sz="2400" b="1" dirty="0"/>
              <a:t>S</a:t>
            </a:r>
            <a:r>
              <a:rPr lang="en-US" sz="2400" dirty="0"/>
              <a:t>ynchronous </a:t>
            </a:r>
            <a:r>
              <a:rPr lang="en-US" sz="2400" b="1" dirty="0"/>
              <a:t>D</a:t>
            </a:r>
            <a:r>
              <a:rPr lang="en-US" sz="2400" dirty="0"/>
              <a:t>ynamic </a:t>
            </a:r>
            <a:r>
              <a:rPr lang="en-US" sz="2400" b="1" dirty="0"/>
              <a:t>RAM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The dominant memory technology in PC market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Delivers memory on the positive and negative edge of a clock (double rate)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Generations: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    (</a:t>
            </a:r>
            <a:r>
              <a:rPr lang="en-US" sz="2000" dirty="0" err="1"/>
              <a:t>MemClkFreq</a:t>
            </a:r>
            <a:r>
              <a:rPr lang="en-US" sz="2000" dirty="0"/>
              <a:t> x 2(double rate)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DDR2  (</a:t>
            </a:r>
            <a:r>
              <a:rPr lang="en-US" sz="2000" dirty="0" err="1"/>
              <a:t>MemClkFreq</a:t>
            </a:r>
            <a:r>
              <a:rPr lang="en-US" sz="2000" dirty="0"/>
              <a:t> x 2(multiplier)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DDR3  (</a:t>
            </a:r>
            <a:r>
              <a:rPr lang="en-US" sz="2000" dirty="0" err="1"/>
              <a:t>MemClkFreq</a:t>
            </a:r>
            <a:r>
              <a:rPr lang="en-US" sz="2000" dirty="0"/>
              <a:t> x 4(multiplier)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DDR4  (due 2014)</a:t>
            </a:r>
            <a:endParaRPr lang="en-US" dirty="0"/>
          </a:p>
        </p:txBody>
      </p:sp>
      <p:pic>
        <p:nvPicPr>
          <p:cNvPr id="132" name="Picture 3">
            <a:extLst>
              <a:ext uri="{FF2B5EF4-FFF2-40B4-BE49-F238E27FC236}">
                <a16:creationId xmlns:a16="http://schemas.microsoft.com/office/drawing/2014/main" id="{0534EE82-E2DD-4AF8-93FD-740AC2B7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042" y="1346417"/>
            <a:ext cx="2133600" cy="12829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Word0</a:t>
            </a:r>
            <a:r>
              <a:rPr lang="en-US" sz="2200" dirty="0"/>
              <a:t> (byte offset = 0)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276A22EF-756E-4DF6-A5AD-CF3CB9B51016}"/>
              </a:ext>
            </a:extLst>
          </p:cNvPr>
          <p:cNvSpPr/>
          <p:nvPr/>
        </p:nvSpPr>
        <p:spPr>
          <a:xfrm>
            <a:off x="2117559" y="3522077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57BBFA32-DA40-4FCC-B7E3-14CA27867864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0B299-B01B-448F-8C14-647BB03D5BB8}"/>
              </a:ext>
            </a:extLst>
          </p:cNvPr>
          <p:cNvGrpSpPr/>
          <p:nvPr/>
        </p:nvGrpSpPr>
        <p:grpSpPr>
          <a:xfrm>
            <a:off x="562247" y="1450534"/>
            <a:ext cx="8133348" cy="4882810"/>
            <a:chOff x="605589" y="1351238"/>
            <a:chExt cx="8133348" cy="4882810"/>
          </a:xfrm>
        </p:grpSpPr>
        <p:sp>
          <p:nvSpPr>
            <p:cNvPr id="104" name="Oval 4">
              <a:extLst>
                <a:ext uri="{FF2B5EF4-FFF2-40B4-BE49-F238E27FC236}">
                  <a16:creationId xmlns:a16="http://schemas.microsoft.com/office/drawing/2014/main" id="{92E5891D-5988-45BF-BD8D-6A6D3EF2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89" y="1533985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7">
              <a:extLst>
                <a:ext uri="{FF2B5EF4-FFF2-40B4-BE49-F238E27FC236}">
                  <a16:creationId xmlns:a16="http://schemas.microsoft.com/office/drawing/2014/main" id="{3A724359-19B6-4945-B7D4-8F5BE39C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758" y="1351238"/>
              <a:ext cx="2975810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Read address (</a:t>
              </a:r>
              <a:r>
                <a:rPr lang="en-US" sz="2000" b="1" dirty="0"/>
                <a:t>RA</a:t>
              </a:r>
              <a:r>
                <a:rPr lang="en-US" sz="2000" dirty="0"/>
                <a:t>)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14" name="AutoShape 9">
              <a:extLst>
                <a:ext uri="{FF2B5EF4-FFF2-40B4-BE49-F238E27FC236}">
                  <a16:creationId xmlns:a16="http://schemas.microsoft.com/office/drawing/2014/main" id="{520F4035-7432-4DD7-9151-F37ED2E94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464" y="2447144"/>
              <a:ext cx="16764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15" name="Text Box 10">
              <a:extLst>
                <a:ext uri="{FF2B5EF4-FFF2-40B4-BE49-F238E27FC236}">
                  <a16:creationId xmlns:a16="http://schemas.microsoft.com/office/drawing/2014/main" id="{A80CA123-B38D-4F54-A3A4-6B7D24D3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6088" y="2390856"/>
              <a:ext cx="2099501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Access memory block at </a:t>
              </a:r>
              <a:r>
                <a:rPr lang="en-US" sz="2000" b="1" dirty="0"/>
                <a:t>RA</a:t>
              </a:r>
            </a:p>
          </p:txBody>
        </p:sp>
        <p:sp>
          <p:nvSpPr>
            <p:cNvPr id="117" name="Text Box 12">
              <a:extLst>
                <a:ext uri="{FF2B5EF4-FFF2-40B4-BE49-F238E27FC236}">
                  <a16:creationId xmlns:a16="http://schemas.microsoft.com/office/drawing/2014/main" id="{967DBEC5-A01B-45CF-975E-BEB157492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843" y="4608785"/>
              <a:ext cx="214963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Use </a:t>
              </a:r>
              <a:r>
                <a:rPr lang="en-US" sz="2000" b="1" dirty="0"/>
                <a:t>Offset</a:t>
              </a:r>
              <a:r>
                <a:rPr lang="en-US" sz="2000" dirty="0"/>
                <a:t> and delivery data to processor</a:t>
              </a:r>
              <a:endParaRPr lang="en-US" sz="2000" b="1" dirty="0"/>
            </a:p>
          </p:txBody>
        </p:sp>
        <p:sp>
          <p:nvSpPr>
            <p:cNvPr id="118" name="Text Box 13">
              <a:extLst>
                <a:ext uri="{FF2B5EF4-FFF2-40B4-BE49-F238E27FC236}">
                  <a16:creationId xmlns:a16="http://schemas.microsoft.com/office/drawing/2014/main" id="{9E2B110C-41DB-484C-B874-7599D7A1D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940" y="4627946"/>
              <a:ext cx="2666997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Load into cache line</a:t>
              </a:r>
            </a:p>
            <a:p>
              <a:pPr algn="ctr"/>
              <a:r>
                <a:rPr lang="en-US" sz="2000" dirty="0"/>
                <a:t>Set </a:t>
              </a:r>
              <a:r>
                <a:rPr lang="en-US" sz="2000" b="1" dirty="0"/>
                <a:t>Tag</a:t>
              </a:r>
              <a:r>
                <a:rPr lang="en-US" sz="2000" dirty="0"/>
                <a:t> and </a:t>
              </a:r>
              <a:r>
                <a:rPr lang="en-US" sz="2000" b="1" dirty="0"/>
                <a:t>Valid </a:t>
              </a:r>
              <a:r>
                <a:rPr lang="en-US" sz="2000" dirty="0"/>
                <a:t>bit (if needed)</a:t>
              </a:r>
            </a:p>
          </p:txBody>
        </p:sp>
        <p:sp>
          <p:nvSpPr>
            <p:cNvPr id="119" name="Oval 14">
              <a:extLst>
                <a:ext uri="{FF2B5EF4-FFF2-40B4-BE49-F238E27FC236}">
                  <a16:creationId xmlns:a16="http://schemas.microsoft.com/office/drawing/2014/main" id="{6E2CB1AB-036E-48FC-81E4-093C276F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261" y="592924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5">
              <a:extLst>
                <a:ext uri="{FF2B5EF4-FFF2-40B4-BE49-F238E27FC236}">
                  <a16:creationId xmlns:a16="http://schemas.microsoft.com/office/drawing/2014/main" id="{971022C5-CED6-4628-8C44-D72BC07C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989" y="1686385"/>
              <a:ext cx="673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21" name="Line 17">
              <a:extLst>
                <a:ext uri="{FF2B5EF4-FFF2-40B4-BE49-F238E27FC236}">
                  <a16:creationId xmlns:a16="http://schemas.microsoft.com/office/drawing/2014/main" id="{7E9E1736-1A7F-41EF-AA85-6FDE6C439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737" y="2828143"/>
              <a:ext cx="1676400" cy="11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Line 18">
              <a:extLst>
                <a:ext uri="{FF2B5EF4-FFF2-40B4-BE49-F238E27FC236}">
                  <a16:creationId xmlns:a16="http://schemas.microsoft.com/office/drawing/2014/main" id="{A31059A9-3A3B-4B84-A136-BB382C83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3" y="2066327"/>
              <a:ext cx="0" cy="380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Line 19">
              <a:extLst>
                <a:ext uri="{FF2B5EF4-FFF2-40B4-BE49-F238E27FC236}">
                  <a16:creationId xmlns:a16="http://schemas.microsoft.com/office/drawing/2014/main" id="{1A2056C1-2EB7-481F-815C-E0923F475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9662" y="3209143"/>
              <a:ext cx="1" cy="1399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7FDF937B-F971-4707-8586-A6416CD7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838" y="3132944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AD482E7E-57C4-4626-938D-8D2CD348B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438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B182AFED-9D04-4877-B44D-889DB9DCE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336" y="4123544"/>
              <a:ext cx="38481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23">
              <a:extLst>
                <a:ext uri="{FF2B5EF4-FFF2-40B4-BE49-F238E27FC236}">
                  <a16:creationId xmlns:a16="http://schemas.microsoft.com/office/drawing/2014/main" id="{79D31326-23C2-4829-9AE3-C37CC4FBF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337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Line 24">
              <a:extLst>
                <a:ext uri="{FF2B5EF4-FFF2-40B4-BE49-F238E27FC236}">
                  <a16:creationId xmlns:a16="http://schemas.microsoft.com/office/drawing/2014/main" id="{50AA8889-456F-4951-8569-BAFC153B2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3859" y="3742544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Text Box 11">
              <a:extLst>
                <a:ext uri="{FF2B5EF4-FFF2-40B4-BE49-F238E27FC236}">
                  <a16:creationId xmlns:a16="http://schemas.microsoft.com/office/drawing/2014/main" id="{FEC635E1-B5B9-4DBF-9E8B-4EB0CED9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737" y="3437744"/>
              <a:ext cx="2394284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Allocate cache line</a:t>
              </a:r>
              <a:endParaRPr lang="en-US" sz="2000" b="1" dirty="0"/>
            </a:p>
          </p:txBody>
        </p:sp>
        <p:sp>
          <p:nvSpPr>
            <p:cNvPr id="130" name="Line 25">
              <a:extLst>
                <a:ext uri="{FF2B5EF4-FFF2-40B4-BE49-F238E27FC236}">
                  <a16:creationId xmlns:a16="http://schemas.microsoft.com/office/drawing/2014/main" id="{9886245F-F6CB-4C92-9762-D0C58008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2" y="562444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Text Box 26">
              <a:extLst>
                <a:ext uri="{FF2B5EF4-FFF2-40B4-BE49-F238E27FC236}">
                  <a16:creationId xmlns:a16="http://schemas.microsoft.com/office/drawing/2014/main" id="{6AC7D2FE-98D1-4A74-B9E1-920F3291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31" y="3293160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[Valid]</a:t>
              </a:r>
            </a:p>
          </p:txBody>
        </p:sp>
        <p:sp>
          <p:nvSpPr>
            <p:cNvPr id="132" name="Text Box 27">
              <a:extLst>
                <a:ext uri="{FF2B5EF4-FFF2-40B4-BE49-F238E27FC236}">
                  <a16:creationId xmlns:a16="http://schemas.microsoft.com/office/drawing/2014/main" id="{849A1F63-DF70-42B8-BF4D-E6F3706C6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267" y="2419022"/>
              <a:ext cx="1981197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Miss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39102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</p:spTree>
    <p:extLst>
      <p:ext uri="{BB962C8B-B14F-4D97-AF65-F5344CB8AC3E}">
        <p14:creationId xmlns:p14="http://schemas.microsoft.com/office/powerpoint/2010/main" val="76187792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#1: Setup Information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760088-BEDF-4F14-8C03-2C8714229124}"/>
              </a:ext>
            </a:extLst>
          </p:cNvPr>
          <p:cNvSpPr/>
          <p:nvPr/>
        </p:nvSpPr>
        <p:spPr>
          <a:xfrm>
            <a:off x="609600" y="1480552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4GB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7BB3F131-C2D5-4E97-9874-B73054B3A98C}"/>
              </a:ext>
            </a:extLst>
          </p:cNvPr>
          <p:cNvGrpSpPr/>
          <p:nvPr/>
        </p:nvGrpSpPr>
        <p:grpSpPr>
          <a:xfrm>
            <a:off x="3429000" y="1143000"/>
            <a:ext cx="5105400" cy="1034018"/>
            <a:chOff x="984479" y="2242582"/>
            <a:chExt cx="5105400" cy="1034018"/>
          </a:xfrm>
        </p:grpSpPr>
        <p:sp>
          <p:nvSpPr>
            <p:cNvPr id="29" name="Text Box 74">
              <a:extLst>
                <a:ext uri="{FF2B5EF4-FFF2-40B4-BE49-F238E27FC236}">
                  <a16:creationId xmlns:a16="http://schemas.microsoft.com/office/drawing/2014/main" id="{9F1AC6B2-5C93-4D4B-90E2-D60183EE5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42582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</a:rPr>
                <a:t>Memory Address</a:t>
              </a:r>
            </a:p>
          </p:txBody>
        </p:sp>
        <p:sp>
          <p:nvSpPr>
            <p:cNvPr id="30" name="Text Box 78">
              <a:extLst>
                <a:ext uri="{FF2B5EF4-FFF2-40B4-BE49-F238E27FC236}">
                  <a16:creationId xmlns:a16="http://schemas.microsoft.com/office/drawing/2014/main" id="{BE82E911-BD4C-45A1-87D7-E21AC5983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31" name="Text Box 79">
              <a:extLst>
                <a:ext uri="{FF2B5EF4-FFF2-40B4-BE49-F238E27FC236}">
                  <a16:creationId xmlns:a16="http://schemas.microsoft.com/office/drawing/2014/main" id="{20DF8E89-FC32-45C1-89DD-B7E4AE75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2" name="Text Box 80">
              <a:extLst>
                <a:ext uri="{FF2B5EF4-FFF2-40B4-BE49-F238E27FC236}">
                  <a16:creationId xmlns:a16="http://schemas.microsoft.com/office/drawing/2014/main" id="{B5C0580C-73C8-4DAA-90E2-F6410FB6E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33" name="Text Box 81">
              <a:extLst>
                <a:ext uri="{FF2B5EF4-FFF2-40B4-BE49-F238E27FC236}">
                  <a16:creationId xmlns:a16="http://schemas.microsoft.com/office/drawing/2014/main" id="{5F568A56-3CAF-4FDE-91D9-0BD4F67E0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31466E-A24B-48EC-B61C-94B03B699C77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3220F8-E687-4BF9-9D3E-BDB3897BBA0E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36" name="Group 28">
              <a:extLst>
                <a:ext uri="{FF2B5EF4-FFF2-40B4-BE49-F238E27FC236}">
                  <a16:creationId xmlns:a16="http://schemas.microsoft.com/office/drawing/2014/main" id="{098A5A6A-9121-4495-AEC3-9BF1CD7F997D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0" name="Text Box 75">
                <a:extLst>
                  <a:ext uri="{FF2B5EF4-FFF2-40B4-BE49-F238E27FC236}">
                    <a16:creationId xmlns:a16="http://schemas.microsoft.com/office/drawing/2014/main" id="{DD2386BA-482B-480B-8445-60E67AFFE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Block Number</a:t>
                </a:r>
              </a:p>
            </p:txBody>
          </p:sp>
          <p:sp>
            <p:nvSpPr>
              <p:cNvPr id="41" name="Line 76">
                <a:extLst>
                  <a:ext uri="{FF2B5EF4-FFF2-40B4-BE49-F238E27FC236}">
                    <a16:creationId xmlns:a16="http://schemas.microsoft.com/office/drawing/2014/main" id="{11AA3C25-AC28-45B2-992C-D27D2EE1E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38244B80-D555-478F-B43F-0E74B3A9C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Group 32">
              <a:extLst>
                <a:ext uri="{FF2B5EF4-FFF2-40B4-BE49-F238E27FC236}">
                  <a16:creationId xmlns:a16="http://schemas.microsoft.com/office/drawing/2014/main" id="{F7C28AA7-F1FC-4807-959E-50345031D35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38" name="Line 77">
                <a:extLst>
                  <a:ext uri="{FF2B5EF4-FFF2-40B4-BE49-F238E27FC236}">
                    <a16:creationId xmlns:a16="http://schemas.microsoft.com/office/drawing/2014/main" id="{828C2C7D-3126-4570-92CC-8FFB360CF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Text Box 75">
                <a:extLst>
                  <a:ext uri="{FF2B5EF4-FFF2-40B4-BE49-F238E27FC236}">
                    <a16:creationId xmlns:a16="http://schemas.microsoft.com/office/drawing/2014/main" id="{990F404E-008D-4E2F-ADC4-621319BCD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94C7267-C166-435E-AAB6-DCB819E94E33}"/>
              </a:ext>
            </a:extLst>
          </p:cNvPr>
          <p:cNvSpPr/>
          <p:nvPr/>
        </p:nvSpPr>
        <p:spPr>
          <a:xfrm>
            <a:off x="609600" y="3004552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F04DF-F49A-43CE-A441-6DD9D638C9C3}"/>
              </a:ext>
            </a:extLst>
          </p:cNvPr>
          <p:cNvSpPr/>
          <p:nvPr/>
        </p:nvSpPr>
        <p:spPr>
          <a:xfrm>
            <a:off x="609600" y="4267200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/>
            </a:r>
            <a:br>
              <a:rPr lang="en-US" sz="2400" dirty="0">
                <a:solidFill>
                  <a:prstClr val="white"/>
                </a:solidFill>
              </a:rPr>
            </a:br>
            <a:r>
              <a:rPr lang="en-US" sz="2400" dirty="0">
                <a:solidFill>
                  <a:prstClr val="white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32Bytes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64D13B-AD38-4700-B5EF-E8918731F384}"/>
              </a:ext>
            </a:extLst>
          </p:cNvPr>
          <p:cNvSpPr/>
          <p:nvPr/>
        </p:nvSpPr>
        <p:spPr>
          <a:xfrm>
            <a:off x="609600" y="5181600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grpSp>
        <p:nvGrpSpPr>
          <p:cNvPr id="46" name="Group 29">
            <a:extLst>
              <a:ext uri="{FF2B5EF4-FFF2-40B4-BE49-F238E27FC236}">
                <a16:creationId xmlns:a16="http://schemas.microsoft.com/office/drawing/2014/main" id="{2350CFA0-5A31-4B2F-8AF6-A4E33ADB1EA3}"/>
              </a:ext>
            </a:extLst>
          </p:cNvPr>
          <p:cNvGrpSpPr/>
          <p:nvPr/>
        </p:nvGrpSpPr>
        <p:grpSpPr>
          <a:xfrm>
            <a:off x="3429000" y="3658602"/>
            <a:ext cx="5038496" cy="793750"/>
            <a:chOff x="3124200" y="3702050"/>
            <a:chExt cx="5038496" cy="793750"/>
          </a:xfrm>
        </p:grpSpPr>
        <p:sp>
          <p:nvSpPr>
            <p:cNvPr id="47" name="Text Box 38">
              <a:extLst>
                <a:ext uri="{FF2B5EF4-FFF2-40B4-BE49-F238E27FC236}">
                  <a16:creationId xmlns:a16="http://schemas.microsoft.com/office/drawing/2014/main" id="{62A21D9E-6E79-466A-8746-F2B5B68B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N+M-1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1C3F73F7-9534-47C8-B998-0B6D52C2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49" name="Text Box 79">
              <a:extLst>
                <a:ext uri="{FF2B5EF4-FFF2-40B4-BE49-F238E27FC236}">
                  <a16:creationId xmlns:a16="http://schemas.microsoft.com/office/drawing/2014/main" id="{F1FA13CF-26FE-47A0-85B0-77F3A72F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0" name="Text Box 80">
              <a:extLst>
                <a:ext uri="{FF2B5EF4-FFF2-40B4-BE49-F238E27FC236}">
                  <a16:creationId xmlns:a16="http://schemas.microsoft.com/office/drawing/2014/main" id="{E74E491F-D70C-4F8B-81A5-524173493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51" name="Text Box 81">
              <a:extLst>
                <a:ext uri="{FF2B5EF4-FFF2-40B4-BE49-F238E27FC236}">
                  <a16:creationId xmlns:a16="http://schemas.microsoft.com/office/drawing/2014/main" id="{2F6A8A95-208B-49B5-81C8-1EDED90F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C0A293-6109-4D0F-AA9C-7BC53A1C8EA3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CE8F18-8A9B-47FB-B38A-EC28FF0FE68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4" name="Group 28">
              <a:extLst>
                <a:ext uri="{FF2B5EF4-FFF2-40B4-BE49-F238E27FC236}">
                  <a16:creationId xmlns:a16="http://schemas.microsoft.com/office/drawing/2014/main" id="{979DB6B6-5D26-4DF8-9CF4-C92D0E7E8797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C8290155-4D2A-48B9-9FA1-2715AEB8C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9999" y="2014270"/>
                <a:ext cx="121086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93AE555B-C5D2-4C53-BA5F-E13996BD7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E64F6502-EEB0-4FC4-8D26-E52CED04B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222D89ED-665F-49F7-BF1B-32DC2C25DDF2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8E726801-2FC3-4C50-B754-4572D8EA7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3CDAF81F-A53F-4D36-B39E-A18B1E22B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F15FBC-2060-4A7A-82E8-19CCA66470C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7" name="Group 28">
              <a:extLst>
                <a:ext uri="{FF2B5EF4-FFF2-40B4-BE49-F238E27FC236}">
                  <a16:creationId xmlns:a16="http://schemas.microsoft.com/office/drawing/2014/main" id="{EE53EBBB-BA63-4937-A309-C8384B283392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24A78C7F-1AE1-4410-97F0-3C3D44565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  <p:sp>
            <p:nvSpPr>
              <p:cNvPr id="59" name="Line 76">
                <a:extLst>
                  <a:ext uri="{FF2B5EF4-FFF2-40B4-BE49-F238E27FC236}">
                    <a16:creationId xmlns:a16="http://schemas.microsoft.com/office/drawing/2014/main" id="{49BDE864-C833-40CA-B1C5-0D540A5D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Line 77">
                <a:extLst>
                  <a:ext uri="{FF2B5EF4-FFF2-40B4-BE49-F238E27FC236}">
                    <a16:creationId xmlns:a16="http://schemas.microsoft.com/office/drawing/2014/main" id="{E513352F-2D9E-46F6-A7EF-C01886E2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6" name="Text Box 16">
            <a:extLst>
              <a:ext uri="{FF2B5EF4-FFF2-40B4-BE49-F238E27FC236}">
                <a16:creationId xmlns:a16="http://schemas.microsoft.com/office/drawing/2014/main" id="{CCCB5F64-65AE-41CD-9866-E52AF808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23360"/>
            <a:ext cx="44958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Offset, </a:t>
            </a:r>
            <a:r>
              <a:rPr lang="en-US" sz="2000" b="1" dirty="0">
                <a:solidFill>
                  <a:srgbClr val="006600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 =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Block Number </a:t>
            </a:r>
            <a:r>
              <a:rPr lang="en-US" sz="2000" dirty="0"/>
              <a:t>= </a:t>
            </a:r>
            <a:endParaRPr lang="en-US" sz="2000" b="1" dirty="0"/>
          </a:p>
        </p:txBody>
      </p:sp>
      <p:sp>
        <p:nvSpPr>
          <p:cNvPr id="67" name="Text Box 16">
            <a:extLst>
              <a:ext uri="{FF2B5EF4-FFF2-40B4-BE49-F238E27FC236}">
                <a16:creationId xmlns:a16="http://schemas.microsoft.com/office/drawing/2014/main" id="{5852C311-EC36-429A-905C-4AF068E3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604752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Number of Cache Blocks =</a:t>
            </a:r>
            <a:endParaRPr lang="en-US" sz="2000" baseline="300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</a:rPr>
              <a:t> M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Cache Tag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73" name="Text Box 4">
            <a:extLst>
              <a:ext uri="{FF2B5EF4-FFF2-40B4-BE49-F238E27FC236}">
                <a16:creationId xmlns:a16="http://schemas.microsoft.com/office/drawing/2014/main" id="{D366B597-7844-4EAC-8A2E-E988C9BA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EB78A1-093B-44DC-B48E-BD3B66689A26}"/>
              </a:ext>
            </a:extLst>
          </p:cNvPr>
          <p:cNvSpPr txBox="1"/>
          <p:nvPr/>
        </p:nvSpPr>
        <p:spPr>
          <a:xfrm>
            <a:off x="5166502" y="2277903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32DA03-AE99-4F42-894B-7D7ED7B932C5}"/>
              </a:ext>
            </a:extLst>
          </p:cNvPr>
          <p:cNvSpPr txBox="1"/>
          <p:nvPr/>
        </p:nvSpPr>
        <p:spPr>
          <a:xfrm>
            <a:off x="5846180" y="2737336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12989A-9B90-476C-AAC8-58C3DB3602BF}"/>
              </a:ext>
            </a:extLst>
          </p:cNvPr>
          <p:cNvSpPr txBox="1"/>
          <p:nvPr/>
        </p:nvSpPr>
        <p:spPr>
          <a:xfrm>
            <a:off x="7119144" y="4579652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2B1378-B8B4-4795-B7EB-3A241AD22766}"/>
              </a:ext>
            </a:extLst>
          </p:cNvPr>
          <p:cNvSpPr txBox="1"/>
          <p:nvPr/>
        </p:nvSpPr>
        <p:spPr>
          <a:xfrm>
            <a:off x="5968423" y="5035638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FC9C9C-0B54-4C30-AF19-1E6AE5172C78}"/>
              </a:ext>
            </a:extLst>
          </p:cNvPr>
          <p:cNvSpPr txBox="1"/>
          <p:nvPr/>
        </p:nvSpPr>
        <p:spPr>
          <a:xfrm>
            <a:off x="5363505" y="5497303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36109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Tracing Memory Accesses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Content Placeholder 9">
            <a:extLst>
              <a:ext uri="{FF2B5EF4-FFF2-40B4-BE49-F238E27FC236}">
                <a16:creationId xmlns:a16="http://schemas.microsoft.com/office/drawing/2014/main" id="{5783A93F-CBE7-4B30-8DAD-C1BC004D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5105400" cy="4501816"/>
          </a:xfrm>
        </p:spPr>
        <p:txBody>
          <a:bodyPr/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the given setup in exercise #1, trace the following memory loads: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from addresses: </a:t>
            </a:r>
          </a:p>
          <a:p>
            <a:pPr lvl="1">
              <a:buNone/>
            </a:pPr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4, 0, 8, 12, 36, 0, 4</a:t>
            </a:r>
          </a:p>
          <a:p>
            <a:pPr lvl="1">
              <a:buNone/>
            </a:pPr>
            <a:endParaRPr lang="en-US" sz="2400" b="1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Note that “A”, “B”…. “J” represent word-size data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1 word = 4 bytes</a:t>
            </a:r>
          </a:p>
          <a:p>
            <a:pPr lvl="1"/>
            <a:endParaRPr lang="en-US" dirty="0"/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68CB91B9-C633-4892-9DDD-C1A9690D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380" y="1492080"/>
            <a:ext cx="3124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6600"/>
                </a:solidFill>
              </a:rPr>
              <a:t>Memory Content</a:t>
            </a:r>
          </a:p>
        </p:txBody>
      </p:sp>
      <p:graphicFrame>
        <p:nvGraphicFramePr>
          <p:cNvPr id="76" name="Group 45">
            <a:extLst>
              <a:ext uri="{FF2B5EF4-FFF2-40B4-BE49-F238E27FC236}">
                <a16:creationId xmlns:a16="http://schemas.microsoft.com/office/drawing/2014/main" id="{31035BBB-C001-4841-A445-3322D58B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85227"/>
              </p:ext>
            </p:extLst>
          </p:nvPr>
        </p:nvGraphicFramePr>
        <p:xfrm>
          <a:off x="5486400" y="2122607"/>
          <a:ext cx="2562884" cy="3566160"/>
        </p:xfrm>
        <a:graphic>
          <a:graphicData uri="http://schemas.openxmlformats.org/drawingml/2006/table">
            <a:tbl>
              <a:tblPr/>
              <a:tblGrid>
                <a:gridCol w="108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729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3171"/>
              </p:ext>
            </p:extLst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F37B4F9E-9886-49EE-AFDC-FB349370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4124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graphicFrame>
        <p:nvGraphicFramePr>
          <p:cNvPr id="35" name="Group 56">
            <a:extLst>
              <a:ext uri="{FF2B5EF4-FFF2-40B4-BE49-F238E27FC236}">
                <a16:creationId xmlns:a16="http://schemas.microsoft.com/office/drawing/2014/main" id="{01ABADCC-311A-40C3-BB80-BBD6C370E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114263"/>
              </p:ext>
            </p:extLst>
          </p:nvPr>
        </p:nvGraphicFramePr>
        <p:xfrm>
          <a:off x="418642" y="3577724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B2D11699-2DE1-468C-BEA2-DD40A4AC8ADA}"/>
              </a:ext>
            </a:extLst>
          </p:cNvPr>
          <p:cNvGrpSpPr/>
          <p:nvPr/>
        </p:nvGrpSpPr>
        <p:grpSpPr>
          <a:xfrm>
            <a:off x="190044" y="2206124"/>
            <a:ext cx="7391398" cy="762000"/>
            <a:chOff x="914400" y="1828800"/>
            <a:chExt cx="7391398" cy="762000"/>
          </a:xfrm>
        </p:grpSpPr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E79EC9FC-DA21-4036-9F79-0AFE7C0F6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E0DF76-ED26-43DE-8AB1-98DEC21597E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64E2DD-845D-4A79-8736-19443774086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8F90C51-0698-4B9B-8440-CD17A23649EB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1" name="Text Box 75">
                <a:extLst>
                  <a:ext uri="{FF2B5EF4-FFF2-40B4-BE49-F238E27FC236}">
                    <a16:creationId xmlns:a16="http://schemas.microsoft.com/office/drawing/2014/main" id="{419D3ED1-122D-4844-B8A3-DE0968C1A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74FB0A91-21B0-4B1E-B593-81EEB78FB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AE3D3FC-923B-46DE-95C5-39A6F7901E8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89CABAF2-C030-468D-B78C-E30684800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45" name="Oval 77">
            <a:extLst>
              <a:ext uri="{FF2B5EF4-FFF2-40B4-BE49-F238E27FC236}">
                <a16:creationId xmlns:a16="http://schemas.microsoft.com/office/drawing/2014/main" id="{DA7259E4-EEB6-46E2-BC44-A756C2B3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2" y="1444125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20" name="Group 78">
            <a:extLst>
              <a:ext uri="{FF2B5EF4-FFF2-40B4-BE49-F238E27FC236}">
                <a16:creationId xmlns:a16="http://schemas.microsoft.com/office/drawing/2014/main" id="{102A8DE0-45AB-4452-B7BD-E39D5D2C7F0F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4214363"/>
            <a:ext cx="5540375" cy="457200"/>
            <a:chOff x="1344" y="2256"/>
            <a:chExt cx="3490" cy="288"/>
          </a:xfrm>
        </p:grpSpPr>
        <p:sp>
          <p:nvSpPr>
            <p:cNvPr id="21" name="Text Box 79">
              <a:extLst>
                <a:ext uri="{FF2B5EF4-FFF2-40B4-BE49-F238E27FC236}">
                  <a16:creationId xmlns:a16="http://schemas.microsoft.com/office/drawing/2014/main" id="{A8B99DBE-1F76-4798-9F74-2BD38EF96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2256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A</a:t>
              </a:r>
            </a:p>
          </p:txBody>
        </p:sp>
        <p:sp>
          <p:nvSpPr>
            <p:cNvPr id="22" name="Text Box 80">
              <a:extLst>
                <a:ext uri="{FF2B5EF4-FFF2-40B4-BE49-F238E27FC236}">
                  <a16:creationId xmlns:a16="http://schemas.microsoft.com/office/drawing/2014/main" id="{BF2E22C4-7EC1-4ABB-8395-FF846F970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2256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23" name="Text Box 81">
              <a:extLst>
                <a:ext uri="{FF2B5EF4-FFF2-40B4-BE49-F238E27FC236}">
                  <a16:creationId xmlns:a16="http://schemas.microsoft.com/office/drawing/2014/main" id="{F36BA5F4-39F6-4591-85D3-F2453C8CD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4" name="Group 82">
              <a:extLst>
                <a:ext uri="{FF2B5EF4-FFF2-40B4-BE49-F238E27FC236}">
                  <a16:creationId xmlns:a16="http://schemas.microsoft.com/office/drawing/2014/main" id="{CD26741C-8134-426B-B9F5-37FA34377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256"/>
              <a:ext cx="478" cy="288"/>
              <a:chOff x="1344" y="2256"/>
              <a:chExt cx="478" cy="288"/>
            </a:xfrm>
          </p:grpSpPr>
          <p:sp>
            <p:nvSpPr>
              <p:cNvPr id="25" name="Text Box 83">
                <a:extLst>
                  <a:ext uri="{FF2B5EF4-FFF2-40B4-BE49-F238E27FC236}">
                    <a16:creationId xmlns:a16="http://schemas.microsoft.com/office/drawing/2014/main" id="{51502AD0-88F2-4C0C-98A3-E3BECEC76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6" name="Line 84">
                <a:extLst>
                  <a:ext uri="{FF2B5EF4-FFF2-40B4-BE49-F238E27FC236}">
                    <a16:creationId xmlns:a16="http://schemas.microsoft.com/office/drawing/2014/main" id="{E6DC6F85-8E9F-4306-8C52-988D4B42A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Oval 86">
            <a:extLst>
              <a:ext uri="{FF2B5EF4-FFF2-40B4-BE49-F238E27FC236}">
                <a16:creationId xmlns:a16="http://schemas.microsoft.com/office/drawing/2014/main" id="{874B5110-AC4B-4B38-9A43-2B8D95C96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4" y="4138163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Text Box 95">
            <a:extLst>
              <a:ext uri="{FF2B5EF4-FFF2-40B4-BE49-F238E27FC236}">
                <a16:creationId xmlns:a16="http://schemas.microsoft.com/office/drawing/2014/main" id="{3A82A8D8-F191-40B4-9108-E0348BBD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383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446267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7" grpId="0" animBg="1"/>
      <p:bldP spid="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Rectangle 75">
            <a:extLst>
              <a:ext uri="{FF2B5EF4-FFF2-40B4-BE49-F238E27FC236}">
                <a16:creationId xmlns:a16="http://schemas.microsoft.com/office/drawing/2014/main" id="{5A2ABB94-9E51-4CE5-92BF-BEF2F83B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0" name="Oval 77">
            <a:extLst>
              <a:ext uri="{FF2B5EF4-FFF2-40B4-BE49-F238E27FC236}">
                <a16:creationId xmlns:a16="http://schemas.microsoft.com/office/drawing/2014/main" id="{C1745891-953E-4F00-9EB7-ED070854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1" name="Group 56">
            <a:extLst>
              <a:ext uri="{FF2B5EF4-FFF2-40B4-BE49-F238E27FC236}">
                <a16:creationId xmlns:a16="http://schemas.microsoft.com/office/drawing/2014/main" id="{6C062387-EE22-47A2-AA69-DF381B2B8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42877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94530646-8238-4A9D-9314-B9FEE864D90D}"/>
              </a:ext>
            </a:extLst>
          </p:cNvPr>
          <p:cNvGrpSpPr/>
          <p:nvPr/>
        </p:nvGrpSpPr>
        <p:grpSpPr>
          <a:xfrm>
            <a:off x="214101" y="2209798"/>
            <a:ext cx="7391398" cy="762000"/>
            <a:chOff x="914400" y="1828800"/>
            <a:chExt cx="7391398" cy="762000"/>
          </a:xfrm>
        </p:grpSpPr>
        <p:sp>
          <p:nvSpPr>
            <p:cNvPr id="33" name="Text Box 76">
              <a:extLst>
                <a:ext uri="{FF2B5EF4-FFF2-40B4-BE49-F238E27FC236}">
                  <a16:creationId xmlns:a16="http://schemas.microsoft.com/office/drawing/2014/main" id="{25967737-932A-4869-A436-58311E982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7E19600F-AA95-4545-B4AC-10D1E03BAE28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E65005C-139C-4FE4-98D5-C24996B62B3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AB4635-8D4A-46A1-B521-359D0702651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30683306-B2B9-4E37-8A44-61EAD326B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59" name="Text Box 75">
                <a:extLst>
                  <a:ext uri="{FF2B5EF4-FFF2-40B4-BE49-F238E27FC236}">
                    <a16:creationId xmlns:a16="http://schemas.microsoft.com/office/drawing/2014/main" id="{1659EBC9-50BC-4833-8D95-8CDFCD0DA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A2E107-0B68-4A94-B036-67F2699D5783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1" name="Text Box 75">
                <a:extLst>
                  <a:ext uri="{FF2B5EF4-FFF2-40B4-BE49-F238E27FC236}">
                    <a16:creationId xmlns:a16="http://schemas.microsoft.com/office/drawing/2014/main" id="{A4E5DA10-ED61-46AC-A1C8-FA0DE49B8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7C35E1CD-DF40-4775-8C1F-2934635B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641" y="115673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1DDBFFF1-5E8D-4D78-8767-0C53A321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830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Oval 101">
            <a:extLst>
              <a:ext uri="{FF2B5EF4-FFF2-40B4-BE49-F238E27FC236}">
                <a16:creationId xmlns:a16="http://schemas.microsoft.com/office/drawing/2014/main" id="{B9C172C6-AB7B-4069-8360-0E622E8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745" y="413813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30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1" grpId="0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6ED705EC-47FA-4079-9A0E-B85E7DBE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68" y="1447857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5" name="Oval 77">
            <a:extLst>
              <a:ext uri="{FF2B5EF4-FFF2-40B4-BE49-F238E27FC236}">
                <a16:creationId xmlns:a16="http://schemas.microsoft.com/office/drawing/2014/main" id="{D191E096-6D6C-4065-8778-AE0969D3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268" y="1447858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6" name="Group 56">
            <a:extLst>
              <a:ext uri="{FF2B5EF4-FFF2-40B4-BE49-F238E27FC236}">
                <a16:creationId xmlns:a16="http://schemas.microsoft.com/office/drawing/2014/main" id="{45B5A491-EBBA-4792-B8BB-14703E6EE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808183"/>
              </p:ext>
            </p:extLst>
          </p:nvPr>
        </p:nvGraphicFramePr>
        <p:xfrm>
          <a:off x="410668" y="3581457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6397DD03-4F12-4368-8E9F-01EACEA86544}"/>
              </a:ext>
            </a:extLst>
          </p:cNvPr>
          <p:cNvGrpSpPr/>
          <p:nvPr/>
        </p:nvGrpSpPr>
        <p:grpSpPr>
          <a:xfrm>
            <a:off x="206127" y="2209857"/>
            <a:ext cx="7391398" cy="762000"/>
            <a:chOff x="914400" y="1828800"/>
            <a:chExt cx="7391398" cy="762000"/>
          </a:xfrm>
        </p:grpSpPr>
        <p:sp>
          <p:nvSpPr>
            <p:cNvPr id="38" name="Text Box 76">
              <a:extLst>
                <a:ext uri="{FF2B5EF4-FFF2-40B4-BE49-F238E27FC236}">
                  <a16:creationId xmlns:a16="http://schemas.microsoft.com/office/drawing/2014/main" id="{517FEBD3-37C9-4BE2-A874-0D3D31FE8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8 =</a:t>
              </a:r>
            </a:p>
          </p:txBody>
        </p:sp>
        <p:grpSp>
          <p:nvGrpSpPr>
            <p:cNvPr id="39" name="Group 11">
              <a:extLst>
                <a:ext uri="{FF2B5EF4-FFF2-40B4-BE49-F238E27FC236}">
                  <a16:creationId xmlns:a16="http://schemas.microsoft.com/office/drawing/2014/main" id="{E0EA11A8-4FFC-480E-9DC8-3FB9633830B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BC6AB46-C33C-4C63-85F2-939F352ABE24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19F947-43DC-4DE1-9E25-481BC7D3E7A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626309FF-896F-41A5-B94A-24DF37721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6C7A044E-A2DB-44DA-B0E2-38A45AAA3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1F9033F-F29F-4448-92D4-6BF5D60538D8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45" name="Text Box 75">
                <a:extLst>
                  <a:ext uri="{FF2B5EF4-FFF2-40B4-BE49-F238E27FC236}">
                    <a16:creationId xmlns:a16="http://schemas.microsoft.com/office/drawing/2014/main" id="{3489CCDE-407F-4713-9D2D-469EE96BB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A5FEC670-3C51-4CDF-A681-ED4EB31C8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55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C4D6DCE2-71E0-46DE-9AEF-918152FB4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844" y="11817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grpSp>
        <p:nvGrpSpPr>
          <p:cNvPr id="22" name="Group 94">
            <a:extLst>
              <a:ext uri="{FF2B5EF4-FFF2-40B4-BE49-F238E27FC236}">
                <a16:creationId xmlns:a16="http://schemas.microsoft.com/office/drawing/2014/main" id="{017F7932-C0F2-43D3-8C5D-64BC36E5817C}"/>
              </a:ext>
            </a:extLst>
          </p:cNvPr>
          <p:cNvGrpSpPr>
            <a:grpSpLocks/>
          </p:cNvGrpSpPr>
          <p:nvPr/>
        </p:nvGrpSpPr>
        <p:grpSpPr bwMode="auto">
          <a:xfrm>
            <a:off x="2232273" y="4785971"/>
            <a:ext cx="5664201" cy="461963"/>
            <a:chOff x="1344" y="2256"/>
            <a:chExt cx="3568" cy="291"/>
          </a:xfrm>
        </p:grpSpPr>
        <p:sp>
          <p:nvSpPr>
            <p:cNvPr id="23" name="Text Box 95">
              <a:extLst>
                <a:ext uri="{FF2B5EF4-FFF2-40B4-BE49-F238E27FC236}">
                  <a16:creationId xmlns:a16="http://schemas.microsoft.com/office/drawing/2014/main" id="{DCC2150A-F714-4CE5-A699-13C1A0272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256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C</a:t>
              </a:r>
            </a:p>
          </p:txBody>
        </p:sp>
        <p:sp>
          <p:nvSpPr>
            <p:cNvPr id="24" name="Text Box 96">
              <a:extLst>
                <a:ext uri="{FF2B5EF4-FFF2-40B4-BE49-F238E27FC236}">
                  <a16:creationId xmlns:a16="http://schemas.microsoft.com/office/drawing/2014/main" id="{55E05D66-8FE5-4E7D-B788-7B840BDAA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" y="2256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  D</a:t>
              </a:r>
            </a:p>
          </p:txBody>
        </p:sp>
        <p:sp>
          <p:nvSpPr>
            <p:cNvPr id="25" name="Text Box 97">
              <a:extLst>
                <a:ext uri="{FF2B5EF4-FFF2-40B4-BE49-F238E27FC236}">
                  <a16:creationId xmlns:a16="http://schemas.microsoft.com/office/drawing/2014/main" id="{BBDD48B8-C343-4199-B28E-D8B98ED37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6" name="Group 98">
              <a:extLst>
                <a:ext uri="{FF2B5EF4-FFF2-40B4-BE49-F238E27FC236}">
                  <a16:creationId xmlns:a16="http://schemas.microsoft.com/office/drawing/2014/main" id="{9BF29154-A3C1-43C1-8D0A-95CCF62A5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256"/>
              <a:ext cx="478" cy="288"/>
              <a:chOff x="1344" y="2256"/>
              <a:chExt cx="478" cy="288"/>
            </a:xfrm>
          </p:grpSpPr>
          <p:sp>
            <p:nvSpPr>
              <p:cNvPr id="27" name="Text Box 99">
                <a:extLst>
                  <a:ext uri="{FF2B5EF4-FFF2-40B4-BE49-F238E27FC236}">
                    <a16:creationId xmlns:a16="http://schemas.microsoft.com/office/drawing/2014/main" id="{F2176FE4-113B-4F61-ADE6-2A65C1C8C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8" name="Line 100">
                <a:extLst>
                  <a:ext uri="{FF2B5EF4-FFF2-40B4-BE49-F238E27FC236}">
                    <a16:creationId xmlns:a16="http://schemas.microsoft.com/office/drawing/2014/main" id="{007FC78D-9E56-492A-8D85-FB0575054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9" name="Oval 104">
            <a:extLst>
              <a:ext uri="{FF2B5EF4-FFF2-40B4-BE49-F238E27FC236}">
                <a16:creationId xmlns:a16="http://schemas.microsoft.com/office/drawing/2014/main" id="{34097D83-BDE8-4B65-A006-ED0272E43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623" y="470976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Text Box 93">
            <a:extLst>
              <a:ext uri="{FF2B5EF4-FFF2-40B4-BE49-F238E27FC236}">
                <a16:creationId xmlns:a16="http://schemas.microsoft.com/office/drawing/2014/main" id="{2225DA73-97CB-4801-9EB2-3172DA5B0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45" y="11817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038654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  <p:bldP spid="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#4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29F20F8F-E2D3-4914-A9C8-A4B3915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900CA38F-9618-4FF5-9ECA-31C8EA28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8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F7ADC4F5-17FF-4D7A-B7C5-0A8BC59E2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881902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C0FE789-6964-4116-B8DC-91D14C80F89F}"/>
              </a:ext>
            </a:extLst>
          </p:cNvPr>
          <p:cNvGrpSpPr/>
          <p:nvPr/>
        </p:nvGrpSpPr>
        <p:grpSpPr>
          <a:xfrm>
            <a:off x="113844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5D99DD10-CC57-4EC9-B3CC-A3B07056A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12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3AF5DE58-F017-441D-BC3C-B37435FF595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0E3537D-AE62-400D-AB64-56C78A9AF0BC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E640524-3A10-46B7-AA31-E781F5852CC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E8E353F3-8785-448D-9AB1-006EC2806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6DF7901A-3304-4BAF-A151-AA5A5F97C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B1C953D-6C47-478F-84D4-CD2546A7DED0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C231BC12-D4CE-4D31-9EBB-755594C5C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B3264871-BA99-421B-ACA5-C5770E29A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772" y="115796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666B240A-9657-4EED-AC2C-A18D6DF5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961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Text Box 93">
            <a:extLst>
              <a:ext uri="{FF2B5EF4-FFF2-40B4-BE49-F238E27FC236}">
                <a16:creationId xmlns:a16="http://schemas.microsoft.com/office/drawing/2014/main" id="{DBD2A24A-177A-49BB-9B35-8449DA1E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62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3" name="Oval 106">
            <a:extLst>
              <a:ext uri="{FF2B5EF4-FFF2-40B4-BE49-F238E27FC236}">
                <a16:creationId xmlns:a16="http://schemas.microsoft.com/office/drawing/2014/main" id="{F23488B7-806B-4498-8030-9E798A5E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243" y="4708333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Text Box 100">
            <a:extLst>
              <a:ext uri="{FF2B5EF4-FFF2-40B4-BE49-F238E27FC236}">
                <a16:creationId xmlns:a16="http://schemas.microsoft.com/office/drawing/2014/main" id="{6E6F3CE0-4311-4441-AC90-F91220BF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03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422012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3" grpId="0" animBg="1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#5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Rectangle 75">
            <a:extLst>
              <a:ext uri="{FF2B5EF4-FFF2-40B4-BE49-F238E27FC236}">
                <a16:creationId xmlns:a16="http://schemas.microsoft.com/office/drawing/2014/main" id="{92DC143D-7DB6-4A5E-94B7-B0AB3539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40" name="Oval 77">
            <a:extLst>
              <a:ext uri="{FF2B5EF4-FFF2-40B4-BE49-F238E27FC236}">
                <a16:creationId xmlns:a16="http://schemas.microsoft.com/office/drawing/2014/main" id="{5E9E0CFC-FD10-45B9-AE27-91D771F3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442" y="1447799"/>
            <a:ext cx="535858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41" name="Group 56">
            <a:extLst>
              <a:ext uri="{FF2B5EF4-FFF2-40B4-BE49-F238E27FC236}">
                <a16:creationId xmlns:a16="http://schemas.microsoft.com/office/drawing/2014/main" id="{17CBB235-5AD2-4980-AB44-E455BF7A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226150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56B69-FD2C-4744-B20F-7EF30BD3B02C}"/>
              </a:ext>
            </a:extLst>
          </p:cNvPr>
          <p:cNvGrpSpPr/>
          <p:nvPr/>
        </p:nvGrpSpPr>
        <p:grpSpPr>
          <a:xfrm>
            <a:off x="113842" y="2209798"/>
            <a:ext cx="7467598" cy="766465"/>
            <a:chOff x="838200" y="1828800"/>
            <a:chExt cx="7467598" cy="766465"/>
          </a:xfrm>
        </p:grpSpPr>
        <p:sp>
          <p:nvSpPr>
            <p:cNvPr id="43" name="Text Box 76">
              <a:extLst>
                <a:ext uri="{FF2B5EF4-FFF2-40B4-BE49-F238E27FC236}">
                  <a16:creationId xmlns:a16="http://schemas.microsoft.com/office/drawing/2014/main" id="{6CA3665D-1510-45D0-9BE3-F4CE12F71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36 =</a:t>
              </a:r>
            </a:p>
          </p:txBody>
        </p:sp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6291F2B3-074A-41DB-AF67-92A052840823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9CD662-42B1-4D54-8BAA-86AE8DD11C8B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22C2D8E-079B-4498-A269-3B55A39548F5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7" name="Text Box 75">
                <a:extLst>
                  <a:ext uri="{FF2B5EF4-FFF2-40B4-BE49-F238E27FC236}">
                    <a16:creationId xmlns:a16="http://schemas.microsoft.com/office/drawing/2014/main" id="{424A99AA-D650-4BED-8B0F-4754CB16A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8" name="Text Box 75">
                <a:extLst>
                  <a:ext uri="{FF2B5EF4-FFF2-40B4-BE49-F238E27FC236}">
                    <a16:creationId xmlns:a16="http://schemas.microsoft.com/office/drawing/2014/main" id="{3F6D4431-43DB-49EB-9B11-CF048D4DB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1A20E2-2AD8-4327-8179-8F9BB0529D06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50" name="Text Box 75">
                <a:extLst>
                  <a:ext uri="{FF2B5EF4-FFF2-40B4-BE49-F238E27FC236}">
                    <a16:creationId xmlns:a16="http://schemas.microsoft.com/office/drawing/2014/main" id="{BFDD63CA-4C57-46DB-B460-6993DDFE1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B5BCFC7E-C43B-4D68-B4E0-EB853E0E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128" y="115677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B3875FAB-FA99-436A-9963-AD143460D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317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Text Box 93">
            <a:extLst>
              <a:ext uri="{FF2B5EF4-FFF2-40B4-BE49-F238E27FC236}">
                <a16:creationId xmlns:a16="http://schemas.microsoft.com/office/drawing/2014/main" id="{0B1169BF-1077-4253-99A2-BB6515AB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318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3" name="Text Box 100">
            <a:extLst>
              <a:ext uri="{FF2B5EF4-FFF2-40B4-BE49-F238E27FC236}">
                <a16:creationId xmlns:a16="http://schemas.microsoft.com/office/drawing/2014/main" id="{83C40925-83BD-4331-B68B-CFDF6A3A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959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4" name="Oval 103">
            <a:extLst>
              <a:ext uri="{FF2B5EF4-FFF2-40B4-BE49-F238E27FC236}">
                <a16:creationId xmlns:a16="http://schemas.microsoft.com/office/drawing/2014/main" id="{361A204F-3AE5-4E80-A893-9E6A0E2D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578" y="418659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" name="Group 105">
            <a:extLst>
              <a:ext uri="{FF2B5EF4-FFF2-40B4-BE49-F238E27FC236}">
                <a16:creationId xmlns:a16="http://schemas.microsoft.com/office/drawing/2014/main" id="{75DE4E31-B17E-4E28-B6B3-FCC6A766C162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26" name="Line 106">
              <a:extLst>
                <a:ext uri="{FF2B5EF4-FFF2-40B4-BE49-F238E27FC236}">
                  <a16:creationId xmlns:a16="http://schemas.microsoft.com/office/drawing/2014/main" id="{66990B2B-D9F9-47C9-BFF4-97F04B44A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107">
              <a:extLst>
                <a:ext uri="{FF2B5EF4-FFF2-40B4-BE49-F238E27FC236}">
                  <a16:creationId xmlns:a16="http://schemas.microsoft.com/office/drawing/2014/main" id="{55721D3E-B632-4DCC-AA38-512421069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108">
              <a:extLst>
                <a:ext uri="{FF2B5EF4-FFF2-40B4-BE49-F238E27FC236}">
                  <a16:creationId xmlns:a16="http://schemas.microsoft.com/office/drawing/2014/main" id="{9A708A22-3920-4725-AB2A-879C257F9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I</a:t>
              </a:r>
            </a:p>
          </p:txBody>
        </p:sp>
        <p:sp>
          <p:nvSpPr>
            <p:cNvPr id="29" name="Rectangle 109">
              <a:extLst>
                <a:ext uri="{FF2B5EF4-FFF2-40B4-BE49-F238E27FC236}">
                  <a16:creationId xmlns:a16="http://schemas.microsoft.com/office/drawing/2014/main" id="{C1BB50DC-EB53-4376-B4F0-AB3ED360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30" name="Line 110">
              <a:extLst>
                <a:ext uri="{FF2B5EF4-FFF2-40B4-BE49-F238E27FC236}">
                  <a16:creationId xmlns:a16="http://schemas.microsoft.com/office/drawing/2014/main" id="{23E985BA-C535-40F6-801C-E736E8730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111">
              <a:extLst>
                <a:ext uri="{FF2B5EF4-FFF2-40B4-BE49-F238E27FC236}">
                  <a16:creationId xmlns:a16="http://schemas.microsoft.com/office/drawing/2014/main" id="{EE77ADD0-DA4C-4C4E-B1D9-D690AF331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32" name="Text Box 104">
            <a:extLst>
              <a:ext uri="{FF2B5EF4-FFF2-40B4-BE49-F238E27FC236}">
                <a16:creationId xmlns:a16="http://schemas.microsoft.com/office/drawing/2014/main" id="{2AA1E5CF-EA73-46BA-98FE-9F3E586CB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888" y="115677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361152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4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DRAM Capacity Growth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CBFC40-5244-4DAC-B9B7-E514CFAA3D26}"/>
              </a:ext>
            </a:extLst>
          </p:cNvPr>
          <p:cNvSpPr txBox="1">
            <a:spLocks noChangeArrowheads="1"/>
          </p:cNvSpPr>
          <p:nvPr/>
        </p:nvSpPr>
        <p:spPr>
          <a:xfrm>
            <a:off x="478564" y="4851617"/>
            <a:ext cx="8229600" cy="9241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Unprecedented growth in density, but we still have a problem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DA933-F474-4B98-9DD8-877B6C3C6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111"/>
          <a:stretch/>
        </p:blipFill>
        <p:spPr>
          <a:xfrm>
            <a:off x="457200" y="1422617"/>
            <a:ext cx="3913974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199993-E5F2-465F-BCDF-9CE3939B2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2" r="13656"/>
          <a:stretch/>
        </p:blipFill>
        <p:spPr>
          <a:xfrm>
            <a:off x="4534256" y="1346417"/>
            <a:ext cx="373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#6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EEE76C03-BA6D-433F-967D-382A8420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8EDC3A04-72A6-4A60-86BB-27C1E577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DBFD8BA9-27D1-4486-9161-34DE953FF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228864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990B34B-3DBD-49A9-B7F4-346044B07885}"/>
              </a:ext>
            </a:extLst>
          </p:cNvPr>
          <p:cNvGrpSpPr/>
          <p:nvPr/>
        </p:nvGrpSpPr>
        <p:grpSpPr>
          <a:xfrm>
            <a:off x="99802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DF9A914C-83E4-46F7-A027-1744065E6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88201F94-58B8-4327-A168-FB610C62409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99CE57E-8EC7-456C-8337-2DF6226EAC47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E387CD-9F35-4B0E-AE42-AFF6FE8A3CD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03C43D14-D1E8-4D83-A04D-E8C21B205A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BF843D18-A2D2-4833-A6AC-081C2D520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BA9C39-FC0F-404F-8BDF-8A5FB165692F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1E7B446A-3FF2-41A7-9E6E-56AF37737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grpSp>
        <p:nvGrpSpPr>
          <p:cNvPr id="20" name="Group 105">
            <a:extLst>
              <a:ext uri="{FF2B5EF4-FFF2-40B4-BE49-F238E27FC236}">
                <a16:creationId xmlns:a16="http://schemas.microsoft.com/office/drawing/2014/main" id="{A3E1CFCC-7AEB-45B6-95F7-AD8FEAF09989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21" name="Line 106">
              <a:extLst>
                <a:ext uri="{FF2B5EF4-FFF2-40B4-BE49-F238E27FC236}">
                  <a16:creationId xmlns:a16="http://schemas.microsoft.com/office/drawing/2014/main" id="{B14322D3-31AF-4657-A15E-ACE79BBB6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Line 107">
              <a:extLst>
                <a:ext uri="{FF2B5EF4-FFF2-40B4-BE49-F238E27FC236}">
                  <a16:creationId xmlns:a16="http://schemas.microsoft.com/office/drawing/2014/main" id="{AD4C788C-F09F-4A43-907B-63C6E5E38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08">
              <a:extLst>
                <a:ext uri="{FF2B5EF4-FFF2-40B4-BE49-F238E27FC236}">
                  <a16:creationId xmlns:a16="http://schemas.microsoft.com/office/drawing/2014/main" id="{AEA96B6E-861E-42D7-B7F9-C83E2E3E4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I</a:t>
              </a:r>
            </a:p>
          </p:txBody>
        </p:sp>
        <p:sp>
          <p:nvSpPr>
            <p:cNvPr id="24" name="Rectangle 109">
              <a:extLst>
                <a:ext uri="{FF2B5EF4-FFF2-40B4-BE49-F238E27FC236}">
                  <a16:creationId xmlns:a16="http://schemas.microsoft.com/office/drawing/2014/main" id="{67BA1F7D-68D9-4B4F-8301-0B9418B6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25" name="Line 110">
              <a:extLst>
                <a:ext uri="{FF2B5EF4-FFF2-40B4-BE49-F238E27FC236}">
                  <a16:creationId xmlns:a16="http://schemas.microsoft.com/office/drawing/2014/main" id="{D3A64A35-C8E0-4F0E-9CAA-36EF4C00F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1">
              <a:extLst>
                <a:ext uri="{FF2B5EF4-FFF2-40B4-BE49-F238E27FC236}">
                  <a16:creationId xmlns:a16="http://schemas.microsoft.com/office/drawing/2014/main" id="{B8906DC9-D501-46A7-B097-9ED1B5131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27" name="Text Box 95">
            <a:extLst>
              <a:ext uri="{FF2B5EF4-FFF2-40B4-BE49-F238E27FC236}">
                <a16:creationId xmlns:a16="http://schemas.microsoft.com/office/drawing/2014/main" id="{2E18733A-0F91-44C9-9D97-523DADA27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251" y="11558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8" name="Text Box 97">
            <a:extLst>
              <a:ext uri="{FF2B5EF4-FFF2-40B4-BE49-F238E27FC236}">
                <a16:creationId xmlns:a16="http://schemas.microsoft.com/office/drawing/2014/main" id="{305B4934-02AF-4D53-8921-65EA5995D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440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9" name="Text Box 93">
            <a:extLst>
              <a:ext uri="{FF2B5EF4-FFF2-40B4-BE49-F238E27FC236}">
                <a16:creationId xmlns:a16="http://schemas.microsoft.com/office/drawing/2014/main" id="{62F2F896-221E-4469-8EA9-12B7AEA44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441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30" name="Text Box 100">
            <a:extLst>
              <a:ext uri="{FF2B5EF4-FFF2-40B4-BE49-F238E27FC236}">
                <a16:creationId xmlns:a16="http://schemas.microsoft.com/office/drawing/2014/main" id="{AFFCA75A-3987-4C42-8FAC-244E6119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082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31" name="Text Box 104">
            <a:extLst>
              <a:ext uri="{FF2B5EF4-FFF2-40B4-BE49-F238E27FC236}">
                <a16:creationId xmlns:a16="http://schemas.microsoft.com/office/drawing/2014/main" id="{FADF27F9-C9A0-471B-BF1E-1EBF4B6B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11" y="11558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grpSp>
        <p:nvGrpSpPr>
          <p:cNvPr id="32" name="Group 113">
            <a:extLst>
              <a:ext uri="{FF2B5EF4-FFF2-40B4-BE49-F238E27FC236}">
                <a16:creationId xmlns:a16="http://schemas.microsoft.com/office/drawing/2014/main" id="{8EE9DA62-D654-47B6-AD5E-A847BEAB9C7C}"/>
              </a:ext>
            </a:extLst>
          </p:cNvPr>
          <p:cNvGrpSpPr>
            <a:grpSpLocks/>
          </p:cNvGrpSpPr>
          <p:nvPr/>
        </p:nvGrpSpPr>
        <p:grpSpPr bwMode="auto">
          <a:xfrm>
            <a:off x="4030332" y="4242850"/>
            <a:ext cx="4384675" cy="466725"/>
            <a:chOff x="2206" y="2244"/>
            <a:chExt cx="2762" cy="294"/>
          </a:xfrm>
        </p:grpSpPr>
        <p:sp>
          <p:nvSpPr>
            <p:cNvPr id="33" name="Line 114">
              <a:extLst>
                <a:ext uri="{FF2B5EF4-FFF2-40B4-BE49-F238E27FC236}">
                  <a16:creationId xmlns:a16="http://schemas.microsoft.com/office/drawing/2014/main" id="{28B169FD-6065-40F1-9593-465E3D0FE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269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Line 115">
              <a:extLst>
                <a:ext uri="{FF2B5EF4-FFF2-40B4-BE49-F238E27FC236}">
                  <a16:creationId xmlns:a16="http://schemas.microsoft.com/office/drawing/2014/main" id="{6B347077-DADE-49A7-B0E1-454E14003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116">
              <a:extLst>
                <a:ext uri="{FF2B5EF4-FFF2-40B4-BE49-F238E27FC236}">
                  <a16:creationId xmlns:a16="http://schemas.microsoft.com/office/drawing/2014/main" id="{D0E52B4B-2957-4BD9-B305-86FB6C4A0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224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36" name="Rectangle 117">
              <a:extLst>
                <a:ext uri="{FF2B5EF4-FFF2-40B4-BE49-F238E27FC236}">
                  <a16:creationId xmlns:a16="http://schemas.microsoft.com/office/drawing/2014/main" id="{1728693A-8CBB-4C00-B40E-D589220B6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5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37" name="Line 118">
              <a:extLst>
                <a:ext uri="{FF2B5EF4-FFF2-40B4-BE49-F238E27FC236}">
                  <a16:creationId xmlns:a16="http://schemas.microsoft.com/office/drawing/2014/main" id="{15A57BFF-9DB8-496F-82AC-38625E1AB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6" y="2281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119">
              <a:extLst>
                <a:ext uri="{FF2B5EF4-FFF2-40B4-BE49-F238E27FC236}">
                  <a16:creationId xmlns:a16="http://schemas.microsoft.com/office/drawing/2014/main" id="{F8AC7716-FFAF-4AC8-B0F1-67F00235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22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39" name="Text Box 112">
            <a:extLst>
              <a:ext uri="{FF2B5EF4-FFF2-40B4-BE49-F238E27FC236}">
                <a16:creationId xmlns:a16="http://schemas.microsoft.com/office/drawing/2014/main" id="{0951E00B-C122-4458-A2CB-12E3C482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821" y="11453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40" name="Oval 111">
            <a:extLst>
              <a:ext uri="{FF2B5EF4-FFF2-40B4-BE49-F238E27FC236}">
                <a16:creationId xmlns:a16="http://schemas.microsoft.com/office/drawing/2014/main" id="{5862BFD1-8035-4136-834B-21E77ED0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67" y="4223800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56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/>
      <p:bldP spid="4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#7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Rectangle 75">
            <a:extLst>
              <a:ext uri="{FF2B5EF4-FFF2-40B4-BE49-F238E27FC236}">
                <a16:creationId xmlns:a16="http://schemas.microsoft.com/office/drawing/2014/main" id="{078D2617-9274-4E26-9657-0BEE3B4E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62556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73" name="Oval 77">
            <a:extLst>
              <a:ext uri="{FF2B5EF4-FFF2-40B4-BE49-F238E27FC236}">
                <a16:creationId xmlns:a16="http://schemas.microsoft.com/office/drawing/2014/main" id="{7537C417-0703-4A5E-BC77-78B2A6B7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242" y="1462557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74" name="Group 56">
            <a:extLst>
              <a:ext uri="{FF2B5EF4-FFF2-40B4-BE49-F238E27FC236}">
                <a16:creationId xmlns:a16="http://schemas.microsoft.com/office/drawing/2014/main" id="{06D91ED0-102B-4E35-95A5-71701EDFE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314"/>
              </p:ext>
            </p:extLst>
          </p:nvPr>
        </p:nvGraphicFramePr>
        <p:xfrm>
          <a:off x="418642" y="3596156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9A7F77E6-2CC7-4A72-AE42-E335E8A3F16D}"/>
              </a:ext>
            </a:extLst>
          </p:cNvPr>
          <p:cNvGrpSpPr/>
          <p:nvPr/>
        </p:nvGrpSpPr>
        <p:grpSpPr>
          <a:xfrm>
            <a:off x="113842" y="2224556"/>
            <a:ext cx="7467598" cy="766465"/>
            <a:chOff x="838200" y="1828800"/>
            <a:chExt cx="7467598" cy="766465"/>
          </a:xfrm>
        </p:grpSpPr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571C89C5-2BF6-4FCC-BAAC-BC56A3A75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77" name="Group 11">
              <a:extLst>
                <a:ext uri="{FF2B5EF4-FFF2-40B4-BE49-F238E27FC236}">
                  <a16:creationId xmlns:a16="http://schemas.microsoft.com/office/drawing/2014/main" id="{44FE4B2D-BDDB-4976-8E36-6172E9C8C17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472C979-4AF1-4A34-B157-2E2F8BFFD2C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299A8-B723-4F61-B21C-2339AFD9C9AC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80" name="Text Box 75">
                <a:extLst>
                  <a:ext uri="{FF2B5EF4-FFF2-40B4-BE49-F238E27FC236}">
                    <a16:creationId xmlns:a16="http://schemas.microsoft.com/office/drawing/2014/main" id="{15B80E1C-1959-4423-9E71-984B6671F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C6BE1F35-26AC-4025-A504-86ABF903B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FEEE93-6EA6-4FA4-AA07-3990C3EFE57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7400E6A0-96A5-4E55-BE4D-BBE75C677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grpSp>
        <p:nvGrpSpPr>
          <p:cNvPr id="35" name="Group 105">
            <a:extLst>
              <a:ext uri="{FF2B5EF4-FFF2-40B4-BE49-F238E27FC236}">
                <a16:creationId xmlns:a16="http://schemas.microsoft.com/office/drawing/2014/main" id="{65C6221C-FDDE-4156-BC12-0D4273271402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21016707-1F2E-41E5-9713-D0F738C0D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2FD13ED9-318A-45D6-AA60-4720036E2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108">
              <a:extLst>
                <a:ext uri="{FF2B5EF4-FFF2-40B4-BE49-F238E27FC236}">
                  <a16:creationId xmlns:a16="http://schemas.microsoft.com/office/drawing/2014/main" id="{478EDA22-4274-4469-91A9-21DAE92E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I</a:t>
              </a:r>
            </a:p>
          </p:txBody>
        </p:sp>
        <p:sp>
          <p:nvSpPr>
            <p:cNvPr id="39" name="Rectangle 109">
              <a:extLst>
                <a:ext uri="{FF2B5EF4-FFF2-40B4-BE49-F238E27FC236}">
                  <a16:creationId xmlns:a16="http://schemas.microsoft.com/office/drawing/2014/main" id="{5FE47836-FBAE-43BF-91F7-8800101C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40" name="Line 110">
              <a:extLst>
                <a:ext uri="{FF2B5EF4-FFF2-40B4-BE49-F238E27FC236}">
                  <a16:creationId xmlns:a16="http://schemas.microsoft.com/office/drawing/2014/main" id="{E1F705AF-A362-4C59-AE6A-5DEBE1E3B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111">
              <a:extLst>
                <a:ext uri="{FF2B5EF4-FFF2-40B4-BE49-F238E27FC236}">
                  <a16:creationId xmlns:a16="http://schemas.microsoft.com/office/drawing/2014/main" id="{232E0F32-F633-4670-854F-911B985A1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2" name="Group 113">
            <a:extLst>
              <a:ext uri="{FF2B5EF4-FFF2-40B4-BE49-F238E27FC236}">
                <a16:creationId xmlns:a16="http://schemas.microsoft.com/office/drawing/2014/main" id="{EBC9EABB-B12A-4390-8D55-05F88B8537CA}"/>
              </a:ext>
            </a:extLst>
          </p:cNvPr>
          <p:cNvGrpSpPr>
            <a:grpSpLocks/>
          </p:cNvGrpSpPr>
          <p:nvPr/>
        </p:nvGrpSpPr>
        <p:grpSpPr bwMode="auto">
          <a:xfrm>
            <a:off x="4030332" y="4242850"/>
            <a:ext cx="4384675" cy="466725"/>
            <a:chOff x="2206" y="2244"/>
            <a:chExt cx="2762" cy="294"/>
          </a:xfrm>
        </p:grpSpPr>
        <p:sp>
          <p:nvSpPr>
            <p:cNvPr id="43" name="Line 114">
              <a:extLst>
                <a:ext uri="{FF2B5EF4-FFF2-40B4-BE49-F238E27FC236}">
                  <a16:creationId xmlns:a16="http://schemas.microsoft.com/office/drawing/2014/main" id="{CB65A64C-0AAE-4600-B9EA-191F8EE6F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269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Line 115">
              <a:extLst>
                <a:ext uri="{FF2B5EF4-FFF2-40B4-BE49-F238E27FC236}">
                  <a16:creationId xmlns:a16="http://schemas.microsoft.com/office/drawing/2014/main" id="{1D20BBD8-1B9D-4033-A361-8B098851A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116">
              <a:extLst>
                <a:ext uri="{FF2B5EF4-FFF2-40B4-BE49-F238E27FC236}">
                  <a16:creationId xmlns:a16="http://schemas.microsoft.com/office/drawing/2014/main" id="{715434D6-4067-4BD5-A22C-3DDAF4796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224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46" name="Rectangle 117">
              <a:extLst>
                <a:ext uri="{FF2B5EF4-FFF2-40B4-BE49-F238E27FC236}">
                  <a16:creationId xmlns:a16="http://schemas.microsoft.com/office/drawing/2014/main" id="{88A347E2-B5E0-43D9-AB1B-95563BA84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5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47" name="Line 118">
              <a:extLst>
                <a:ext uri="{FF2B5EF4-FFF2-40B4-BE49-F238E27FC236}">
                  <a16:creationId xmlns:a16="http://schemas.microsoft.com/office/drawing/2014/main" id="{D4397F42-9DAD-4210-A9C4-01EAFC1AE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6" y="2281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" name="Text Box 119">
              <a:extLst>
                <a:ext uri="{FF2B5EF4-FFF2-40B4-BE49-F238E27FC236}">
                  <a16:creationId xmlns:a16="http://schemas.microsoft.com/office/drawing/2014/main" id="{8D026CB0-1B4F-4C8E-A746-7AD9D147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22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50" name="Text Box 95">
            <a:extLst>
              <a:ext uri="{FF2B5EF4-FFF2-40B4-BE49-F238E27FC236}">
                <a16:creationId xmlns:a16="http://schemas.microsoft.com/office/drawing/2014/main" id="{F6BC3D11-F35F-4FF9-BA53-3B15ED92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601" y="12329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1" name="Text Box 97">
            <a:extLst>
              <a:ext uri="{FF2B5EF4-FFF2-40B4-BE49-F238E27FC236}">
                <a16:creationId xmlns:a16="http://schemas.microsoft.com/office/drawing/2014/main" id="{74A7014A-D0AD-4DCB-9455-6F05FFAF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90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52" name="Text Box 93">
            <a:extLst>
              <a:ext uri="{FF2B5EF4-FFF2-40B4-BE49-F238E27FC236}">
                <a16:creationId xmlns:a16="http://schemas.microsoft.com/office/drawing/2014/main" id="{CBBDF746-AFF0-4086-9AEB-5A1AA800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791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3" name="Text Box 100">
            <a:extLst>
              <a:ext uri="{FF2B5EF4-FFF2-40B4-BE49-F238E27FC236}">
                <a16:creationId xmlns:a16="http://schemas.microsoft.com/office/drawing/2014/main" id="{342D24F0-3097-4D1C-846C-2A07E89B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0432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54" name="Text Box 104">
            <a:extLst>
              <a:ext uri="{FF2B5EF4-FFF2-40B4-BE49-F238E27FC236}">
                <a16:creationId xmlns:a16="http://schemas.microsoft.com/office/drawing/2014/main" id="{6844BE88-F632-42B8-8D92-45B3E94CC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361" y="12329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5" name="Text Box 112">
            <a:extLst>
              <a:ext uri="{FF2B5EF4-FFF2-40B4-BE49-F238E27FC236}">
                <a16:creationId xmlns:a16="http://schemas.microsoft.com/office/drawing/2014/main" id="{2EDE19F5-C26A-46A2-B387-20854FD3A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171" y="122237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6" name="Oval 112">
            <a:extLst>
              <a:ext uri="{FF2B5EF4-FFF2-40B4-BE49-F238E27FC236}">
                <a16:creationId xmlns:a16="http://schemas.microsoft.com/office/drawing/2014/main" id="{53A5EC00-6675-4C40-8AF5-4C3574D4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864" y="4261900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115">
            <a:extLst>
              <a:ext uri="{FF2B5EF4-FFF2-40B4-BE49-F238E27FC236}">
                <a16:creationId xmlns:a16="http://schemas.microsoft.com/office/drawing/2014/main" id="{5E6B384A-2668-44E2-AD32-8B617A3B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091" y="1218285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708580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56" grpId="0" animBg="1"/>
      <p:bldP spid="5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</a:t>
            </a:r>
            <a:r>
              <a:rPr lang="en-US" sz="2200" b="1" dirty="0"/>
              <a:t>1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5841332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CDB6CA9-3016-4DA3-A0F7-2CB032D55858}"/>
              </a:ext>
            </a:extLst>
          </p:cNvPr>
          <p:cNvSpPr/>
          <p:nvPr/>
        </p:nvSpPr>
        <p:spPr>
          <a:xfrm>
            <a:off x="573626" y="3691663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3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[Cache Block is Valid] AND [Tags match] </a:t>
            </a:r>
            <a:r>
              <a:rPr lang="en-US" dirty="0">
                <a:sym typeface="Wingdings" pitchFamily="2" charset="2"/>
              </a:rPr>
              <a:t> Cache hit!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375986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FA6EDCA-7CBD-4182-B060-67BD18D3DA13}"/>
              </a:ext>
            </a:extLst>
          </p:cNvPr>
          <p:cNvSpPr/>
          <p:nvPr/>
        </p:nvSpPr>
        <p:spPr>
          <a:xfrm>
            <a:off x="1187116" y="3619783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81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Replace Word2 (offset = 8) with </a:t>
            </a:r>
            <a:r>
              <a:rPr lang="en-US" sz="2200" b="1" dirty="0"/>
              <a:t>X</a:t>
            </a:r>
            <a:r>
              <a:rPr lang="en-US" sz="2200" dirty="0"/>
              <a:t> </a:t>
            </a:r>
            <a:endParaRPr lang="en-SG" sz="2200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705858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22">
            <a:extLst>
              <a:ext uri="{FF2B5EF4-FFF2-40B4-BE49-F238E27FC236}">
                <a16:creationId xmlns:a16="http://schemas.microsoft.com/office/drawing/2014/main" id="{B6A5C5DF-8CAB-4BBA-8ADC-CFDEE4C9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2" y="3674786"/>
            <a:ext cx="1676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solidFill>
                  <a:srgbClr val="C00000"/>
                </a:solidFill>
                <a:latin typeface="+mn-lt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F0B9D-459E-4996-97E9-8A0E7675F4F0}"/>
              </a:ext>
            </a:extLst>
          </p:cNvPr>
          <p:cNvSpPr txBox="1"/>
          <p:nvPr/>
        </p:nvSpPr>
        <p:spPr>
          <a:xfrm>
            <a:off x="5467685" y="2408675"/>
            <a:ext cx="342796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See any problem here?</a:t>
            </a:r>
          </a:p>
        </p:txBody>
      </p:sp>
    </p:spTree>
    <p:extLst>
      <p:ext uri="{BB962C8B-B14F-4D97-AF65-F5344CB8AC3E}">
        <p14:creationId xmlns:p14="http://schemas.microsoft.com/office/powerpoint/2010/main" val="2191768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6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Changing Cache Content: </a:t>
            </a:r>
            <a:r>
              <a:rPr lang="en-GB" sz="3600" b="1" dirty="0">
                <a:solidFill>
                  <a:srgbClr val="0000FF"/>
                </a:solidFill>
              </a:rPr>
              <a:t>Write Policy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A96E4067-3EBA-4B70-9383-7A939B1842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40042"/>
            <a:ext cx="8229600" cy="478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Cache and main memory are inconsistent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Modified data only in cache, not in memory!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1: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Write-through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data both to cache and to main memory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2: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Write-back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Only write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to main memory only when cache block is replaced (evicted)</a:t>
            </a:r>
          </a:p>
        </p:txBody>
      </p:sp>
    </p:spTree>
    <p:extLst>
      <p:ext uri="{BB962C8B-B14F-4D97-AF65-F5344CB8AC3E}">
        <p14:creationId xmlns:p14="http://schemas.microsoft.com/office/powerpoint/2010/main" val="307716903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Write-Through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77C862-D1AD-4A9E-A9FE-5981BFD1F3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946481"/>
            <a:ext cx="8229600" cy="31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will operate at the speed of main memory!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  <a:sym typeface="Wingdings" pitchFamily="2" charset="2"/>
              </a:rPr>
              <a:t>Solution: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Put a write buffer between cache and main memory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Processor: writes data to cache + write buffer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Memory controller: write contents of the buffer to memory</a:t>
            </a: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86B96033-2149-4009-8F72-B3A26413F3C2}"/>
              </a:ext>
            </a:extLst>
          </p:cNvPr>
          <p:cNvGrpSpPr>
            <a:grpSpLocks/>
          </p:cNvGrpSpPr>
          <p:nvPr/>
        </p:nvGrpSpPr>
        <p:grpSpPr bwMode="auto">
          <a:xfrm>
            <a:off x="1725862" y="1542608"/>
            <a:ext cx="5348705" cy="1572316"/>
            <a:chOff x="776" y="632"/>
            <a:chExt cx="3152" cy="82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F288B1C-C514-494A-83BA-12CD88B5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36F8A5A-DAEB-4179-ABEC-F8B2D55E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815"/>
              <a:ext cx="7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Processor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C0DF42E7-5D04-4A75-8289-1C093AA9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63B4897-367E-4FCA-9A37-249F4244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719"/>
              <a:ext cx="5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5C81BEA-A6E0-4BCE-BCD6-1A7351C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A5B9F5A8-7E0D-4737-B057-086CCADF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2FC4D5AD-9475-48B7-AE5A-B94993EF8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1976B47F-D180-47EE-BFF6-C5F0A5A7F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3A37ECA-9673-432B-B9CA-E4F9900C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3694D5C0-4804-43DD-B144-1BFC8F34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E6B9A2CF-8822-4841-A706-93491A92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47"/>
              <a:ext cx="9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Write Buffer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A494754B-86B5-4EEE-BDEE-8A467707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EECAC072-8D64-4117-A727-E89C3BE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815"/>
              <a:ext cx="579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DRAM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1739F9EB-74CA-4ED7-B954-D2A26DBCF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0E23CF84-FDA0-45B8-9EB8-DE916FE2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30AE603-E16E-42BE-A626-471599FA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84525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Write-Back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242891C6-C19F-4D54-96C5-23A11583C3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Quite wasteful if we write back every evicted cache blocks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Add an additional bit (</a:t>
            </a:r>
            <a:r>
              <a:rPr lang="en-US" sz="2400" b="1" dirty="0">
                <a:solidFill>
                  <a:srgbClr val="660066"/>
                </a:solidFill>
              </a:rPr>
              <a:t>Dirty bit</a:t>
            </a:r>
            <a:r>
              <a:rPr lang="en-US" sz="2400" dirty="0"/>
              <a:t>) to each cache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operation will change dirty bit to 1</a:t>
            </a:r>
          </a:p>
          <a:p>
            <a:pPr marL="985838" lvl="2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cache block is updated, no write to memory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When a cache block is replaced: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write back to memory if dirty bit is 1</a:t>
            </a:r>
          </a:p>
        </p:txBody>
      </p:sp>
    </p:spTree>
    <p:extLst>
      <p:ext uri="{BB962C8B-B14F-4D97-AF65-F5344CB8AC3E}">
        <p14:creationId xmlns:p14="http://schemas.microsoft.com/office/powerpoint/2010/main" val="115433604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Handling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0EA7FF-B6D6-4F18-9BB5-F42395F6C3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6472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On a </a:t>
            </a:r>
            <a:r>
              <a:rPr lang="en-US" sz="2800" b="1" dirty="0">
                <a:solidFill>
                  <a:srgbClr val="C00000"/>
                </a:solidFill>
              </a:rPr>
              <a:t>Read Miss</a:t>
            </a:r>
            <a:r>
              <a:rPr lang="en-US" sz="2800" b="1" dirty="0">
                <a:solidFill>
                  <a:srgbClr val="006600"/>
                </a:solidFill>
              </a:rPr>
              <a:t>:</a:t>
            </a:r>
            <a:endParaRPr lang="en-US" sz="28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loaded into cache and then load from there to register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1: </a:t>
            </a:r>
            <a:r>
              <a:rPr lang="en-US" sz="2800" b="1" dirty="0">
                <a:solidFill>
                  <a:srgbClr val="660066"/>
                </a:solidFill>
              </a:rPr>
              <a:t>Write allocate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the complete block into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only the required word in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to main memory depends on write policy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2: </a:t>
            </a:r>
            <a:r>
              <a:rPr lang="en-US" sz="2800" b="1" dirty="0">
                <a:solidFill>
                  <a:srgbClr val="006600"/>
                </a:solidFill>
              </a:rPr>
              <a:t>Write around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 not load the block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directly to </a:t>
            </a:r>
            <a:r>
              <a:rPr lang="en-US" sz="2400" b="1" dirty="0">
                <a:solidFill>
                  <a:srgbClr val="C00000"/>
                </a:solidFill>
              </a:rPr>
              <a:t>main memory only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D66A2-EFC4-4668-9FEF-A40BB53F23AC}"/>
              </a:ext>
            </a:extLst>
          </p:cNvPr>
          <p:cNvCxnSpPr/>
          <p:nvPr/>
        </p:nvCxnSpPr>
        <p:spPr>
          <a:xfrm>
            <a:off x="304800" y="2814272"/>
            <a:ext cx="8458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86E9-1047-4278-9C1B-6B689CD795CE}"/>
              </a:ext>
            </a:extLst>
          </p:cNvPr>
          <p:cNvGrpSpPr/>
          <p:nvPr/>
        </p:nvGrpSpPr>
        <p:grpSpPr>
          <a:xfrm>
            <a:off x="713874" y="1346417"/>
            <a:ext cx="7620000" cy="5097190"/>
            <a:chOff x="713874" y="1346417"/>
            <a:chExt cx="7620000" cy="5097190"/>
          </a:xfrm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8817E91E-E1B6-41D3-B869-84627FAE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2" y="166220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A659255-2F46-4253-A935-51988C1C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346417"/>
              <a:ext cx="304799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Write address (</a:t>
              </a:r>
              <a:r>
                <a:rPr lang="en-US" sz="2000" b="1" dirty="0"/>
                <a:t>WA</a:t>
              </a:r>
              <a:r>
                <a:rPr lang="en-US" sz="2000" dirty="0"/>
                <a:t>) and </a:t>
              </a:r>
              <a:r>
                <a:rPr lang="en-US" sz="2000" b="1" dirty="0"/>
                <a:t>value</a:t>
              </a:r>
              <a:r>
                <a:rPr lang="en-US" sz="2000" dirty="0"/>
                <a:t>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1FB60512-080C-4226-AD1F-E7E27840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4" y="2673551"/>
              <a:ext cx="15240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B658953-68A4-4717-92C7-E2CCD03F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274" y="2439746"/>
              <a:ext cx="28956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Miss Policy</a:t>
              </a:r>
            </a:p>
            <a:p>
              <a:pPr algn="ctr"/>
              <a:r>
                <a:rPr lang="en-US" sz="2000" dirty="0"/>
                <a:t>(Write Allocate) </a:t>
              </a:r>
              <a:br>
                <a:rPr lang="en-US" sz="2000" dirty="0"/>
              </a:br>
              <a:r>
                <a:rPr lang="en-US" sz="2000" dirty="0"/>
                <a:t>or (Write Around)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A256FB74-7171-4B47-AC2E-86621A715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244" y="4421701"/>
              <a:ext cx="22860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Policy</a:t>
              </a:r>
            </a:p>
            <a:p>
              <a:pPr algn="ctr"/>
              <a:r>
                <a:rPr lang="en-US" sz="2000" dirty="0"/>
                <a:t>(Write Back)</a:t>
              </a:r>
            </a:p>
            <a:p>
              <a:pPr algn="ctr"/>
              <a:r>
                <a:rPr lang="en-US" sz="2000" dirty="0"/>
                <a:t>or (Write Through)</a:t>
              </a:r>
              <a:endParaRPr lang="en-US" sz="1600" dirty="0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815AEFD0-D390-4AE0-B9D1-48F30D37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844" y="6138807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5D11FA2F-8EEC-4B17-9F66-334B99BC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0652" y="1803615"/>
              <a:ext cx="3609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02182CFC-708B-40B3-92CD-8F4ADD5D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274" y="3054551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EDE65673-6F5D-46D4-BD61-CB72A0F66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274" y="236208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0F7AA387-9996-4D58-8F22-55EECADA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244" y="3436670"/>
              <a:ext cx="0" cy="985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AA613D97-607D-4086-A3C1-F5B6047C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0474" y="3964501"/>
              <a:ext cx="297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CB4BABDC-AAAA-4377-AFFE-BA71DC5DF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474" y="3964501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570A272-4B3F-46D6-976B-0C50DEF77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274" y="3763185"/>
              <a:ext cx="0" cy="201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C9A4E190-CB9A-4D53-A7E7-79135BEE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244" y="5768908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BDE9944-4271-40A8-A999-9E20D860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74" y="3364110"/>
              <a:ext cx="1523999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AND [Valid]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BF51B8A3-172D-46C7-B9D9-13F06761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319" y="2692183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Miss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102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Processor-DRAM Performance Gap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10BC6-CB35-45D0-BD04-E7283B9A58C7}"/>
              </a:ext>
            </a:extLst>
          </p:cNvPr>
          <p:cNvGrpSpPr/>
          <p:nvPr/>
        </p:nvGrpSpPr>
        <p:grpSpPr>
          <a:xfrm>
            <a:off x="517525" y="2489417"/>
            <a:ext cx="7788275" cy="3838575"/>
            <a:chOff x="381000" y="2508250"/>
            <a:chExt cx="7788275" cy="3838575"/>
          </a:xfrm>
        </p:grpSpPr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A61327C3-BE53-4F05-AFEA-A9CCFB927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170AFC52-211F-4086-8B26-D9A18D10B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4B8ED799-F786-4668-9694-D1E10E25F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63E17059-7002-4642-AF5D-41929A3B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25AA933A-AD9A-4DDC-89F9-55F2FE8BA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39BE144-6948-426F-B94D-7F64EFAFB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E0CAA776-7FF1-4333-85E4-3DE8E8F1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421599EB-DD60-42A0-B9A2-8C8A367C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2E9C8672-7B98-4706-8FFA-6264B8E25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DFC75CEF-579B-43B6-83A7-73A27C64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AA12DBC-323D-4B7B-9713-8278EB3E4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06755E6A-EC6C-41B0-89D4-E77228D64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E44172BC-D6CA-4286-9696-927B6A20D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A21F942B-6BBD-432D-B3B0-ACE4D3C09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763074B7-2F34-4BC6-B613-568FC3C5E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06C6DFE3-BBD6-4930-B72C-30F9E9567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6D785C6C-8899-46D3-90E0-22CA61BFB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1A6383AE-9523-4988-A3CE-8543B6622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D4DF871B-0E73-48FD-BBAE-CAB0255EC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8D1B2E36-1B29-41CC-8FC0-31A51E14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847C32F8-774B-46D5-8759-AC6B9D7FF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BCB9151-D420-4F65-B632-8F30D5826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E4D67066-1C1F-4715-9497-4ECEE90BD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81D4A677-6EEF-4A32-86A1-C3F2CA490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DC8818EE-A16E-45B6-9243-173CFFD62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19408B95-14C0-4A63-9DA0-34CC49CF6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2217EB0D-2629-4216-847E-BE3F44F78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BD687E1D-7703-4AB9-A65D-CD2EB4DBF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038C870C-230F-41CE-87ED-8CF376426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AEA7203B-EA90-4CBE-9A1A-F4950D82A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A4ADB50A-CC02-40FD-BC17-1B821CB13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334E1CA2-801A-429D-9D99-BD6B27347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2BB9BB1C-D71B-4A93-83D5-5BAF32632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E48B5BD6-C184-4376-8377-86E1E06B6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2BB4AF21-0110-4AA6-A95F-FD4FA6C69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15A3982F-3075-443F-8FC6-97B59AD62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67BF532A-90A7-422D-A434-75042D920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CF56464D-BED2-4734-944F-EC2B1826C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41FB4526-2F9F-452E-A95B-671DBA91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8BA3A87D-8C0E-41CC-8F4B-1A798D50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4CE3353C-033B-4C45-88CC-F74335D0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id="{336EDC78-27EA-4162-9041-A46CB7FFA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286AD14A-60E5-4157-B488-D28654524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934BFA3A-5D9B-4C48-B5CF-3C2AF63CF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F65B0C02-793B-4464-81DB-62A7F785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B4DC33CA-7C24-41F5-AF5E-C4A61E38A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69E014D3-645A-4EB8-89F9-3B2F3426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694685A1-48CE-4F25-8900-A21A99807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42DC803C-1949-4148-82E0-10C912EC5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E71E9950-43DD-4463-8DBC-5C7000B41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9C6E2030-5CF5-410D-BFA7-6F935315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A43D392C-7DA0-4A4F-8EBA-E5B3EF34C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41C9CF1A-3239-45A2-80A1-F05EF931F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D73D5DE2-F5FE-4D6C-AADF-E175CF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E8845E85-016E-4E7D-A684-38D47889D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98BB8395-85D5-4025-8B6D-443D5F773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7DCD46AE-A970-41B7-9306-8DE9F465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EE00207A-6028-43B3-98A1-437157935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55DC0AE-3E7D-4E2A-A1A2-077EBB9ED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8C012CF7-6530-48E8-8F66-A9EC8C5D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046AB74C-0FB4-472F-86C8-1C6B1ABCD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CF6F637D-C7C2-4CA0-A416-46E88FC5A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6B7EA82D-9FB0-4085-B3DC-F5DE79C83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5C60E65B-1DED-4070-8CBF-7AB0DDFDA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C33C345F-77A7-41DF-8387-2197A7CA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064CF086-5873-4B6E-93B7-6B8850D1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8E9017CE-BC81-4A66-B362-FCD7AA10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3">
              <a:extLst>
                <a:ext uri="{FF2B5EF4-FFF2-40B4-BE49-F238E27FC236}">
                  <a16:creationId xmlns:a16="http://schemas.microsoft.com/office/drawing/2014/main" id="{D8F81905-F934-4F49-A923-602F001D0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4">
              <a:extLst>
                <a:ext uri="{FF2B5EF4-FFF2-40B4-BE49-F238E27FC236}">
                  <a16:creationId xmlns:a16="http://schemas.microsoft.com/office/drawing/2014/main" id="{0F32A124-2B7C-4D65-9D09-FB8FBC5A3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83EAD75C-9782-4246-A3A9-DCFE88247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2A57A562-DEE4-440F-8D3C-3789D6961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391161A5-6053-4AEE-8B34-B6ECE618D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3EBCDBA8-F4F0-496D-94D4-7B22DEFAD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F87C45C1-3190-4123-B09E-031B6D2B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2669BD23-16D5-4E9A-9B15-04681AD15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4C3639FF-6E48-4CCE-A66F-383EAB40F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8683791F-0907-4D11-9491-525A5EDA8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6B67F224-1330-41F2-AE8A-FFB57CDF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4">
              <a:extLst>
                <a:ext uri="{FF2B5EF4-FFF2-40B4-BE49-F238E27FC236}">
                  <a16:creationId xmlns:a16="http://schemas.microsoft.com/office/drawing/2014/main" id="{6B4855AB-A0B7-4FFC-9320-900E4BEF4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C06FEBEA-1251-4DA3-BAE6-5893F3FA3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0086E9FC-135C-408E-BBA9-0DAB122DD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0B3B65F7-FF29-4BEB-B975-ADE3E5181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70DA8896-4303-49C8-BBA6-70FB46456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89">
              <a:extLst>
                <a:ext uri="{FF2B5EF4-FFF2-40B4-BE49-F238E27FC236}">
                  <a16:creationId xmlns:a16="http://schemas.microsoft.com/office/drawing/2014/main" id="{B8746ABA-9147-42EC-AD5F-6AE9560D4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0">
              <a:extLst>
                <a:ext uri="{FF2B5EF4-FFF2-40B4-BE49-F238E27FC236}">
                  <a16:creationId xmlns:a16="http://schemas.microsoft.com/office/drawing/2014/main" id="{F8FA64B1-8E80-42AC-96C8-2DE2D1C7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1">
              <a:extLst>
                <a:ext uri="{FF2B5EF4-FFF2-40B4-BE49-F238E27FC236}">
                  <a16:creationId xmlns:a16="http://schemas.microsoft.com/office/drawing/2014/main" id="{1206D68B-2BD3-49F4-B5F5-E3F7ED69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16BC8530-EB96-42AC-9586-95C62842C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E959FE86-F1C3-405A-B63B-CF6EC4556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CD2FAEE9-7F5F-4A84-AE15-C8DA78457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5">
              <a:extLst>
                <a:ext uri="{FF2B5EF4-FFF2-40B4-BE49-F238E27FC236}">
                  <a16:creationId xmlns:a16="http://schemas.microsoft.com/office/drawing/2014/main" id="{A25855E7-B48C-43B8-A091-11006CD4B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6">
              <a:extLst>
                <a:ext uri="{FF2B5EF4-FFF2-40B4-BE49-F238E27FC236}">
                  <a16:creationId xmlns:a16="http://schemas.microsoft.com/office/drawing/2014/main" id="{5AA7DC5C-9B0A-4E24-89BD-FD48BB4D7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E2875D75-E169-4C45-AE8D-66A2FFA9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58465977-DEE0-4B77-A19D-B248D46ED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9">
              <a:extLst>
                <a:ext uri="{FF2B5EF4-FFF2-40B4-BE49-F238E27FC236}">
                  <a16:creationId xmlns:a16="http://schemas.microsoft.com/office/drawing/2014/main" id="{5A673620-C4E7-4373-8109-0523F6803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6B0A6AC1-8F0B-4DB5-AAFE-E9782AA9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4137D522-DA9E-4291-9B59-42785B4C7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69D8994B-802A-4135-B00B-10038A4E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1D4B6FD3-A17B-4D3B-B07D-331B7B6B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4">
              <a:extLst>
                <a:ext uri="{FF2B5EF4-FFF2-40B4-BE49-F238E27FC236}">
                  <a16:creationId xmlns:a16="http://schemas.microsoft.com/office/drawing/2014/main" id="{C8D7A6F9-B103-4DC9-8706-9ADC5799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5">
              <a:extLst>
                <a:ext uri="{FF2B5EF4-FFF2-40B4-BE49-F238E27FC236}">
                  <a16:creationId xmlns:a16="http://schemas.microsoft.com/office/drawing/2014/main" id="{7F7AF15F-E4E6-47C9-978F-C14331462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6">
              <a:extLst>
                <a:ext uri="{FF2B5EF4-FFF2-40B4-BE49-F238E27FC236}">
                  <a16:creationId xmlns:a16="http://schemas.microsoft.com/office/drawing/2014/main" id="{31C12668-3089-48AE-AE2C-0A05D686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7">
              <a:extLst>
                <a:ext uri="{FF2B5EF4-FFF2-40B4-BE49-F238E27FC236}">
                  <a16:creationId xmlns:a16="http://schemas.microsoft.com/office/drawing/2014/main" id="{398B6E20-501F-4550-A301-E9C65141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8">
              <a:extLst>
                <a:ext uri="{FF2B5EF4-FFF2-40B4-BE49-F238E27FC236}">
                  <a16:creationId xmlns:a16="http://schemas.microsoft.com/office/drawing/2014/main" id="{4D4E1AC4-EB56-44A9-BA6F-23479D830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9">
              <a:extLst>
                <a:ext uri="{FF2B5EF4-FFF2-40B4-BE49-F238E27FC236}">
                  <a16:creationId xmlns:a16="http://schemas.microsoft.com/office/drawing/2014/main" id="{14459719-438A-4B9F-B2CF-2BD81CED1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0">
              <a:extLst>
                <a:ext uri="{FF2B5EF4-FFF2-40B4-BE49-F238E27FC236}">
                  <a16:creationId xmlns:a16="http://schemas.microsoft.com/office/drawing/2014/main" id="{9624B7A3-F409-4813-AD19-2BB15A7BE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1">
              <a:extLst>
                <a:ext uri="{FF2B5EF4-FFF2-40B4-BE49-F238E27FC236}">
                  <a16:creationId xmlns:a16="http://schemas.microsoft.com/office/drawing/2014/main" id="{4BF0D008-BCDD-4260-AF05-829B3B289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2">
              <a:extLst>
                <a:ext uri="{FF2B5EF4-FFF2-40B4-BE49-F238E27FC236}">
                  <a16:creationId xmlns:a16="http://schemas.microsoft.com/office/drawing/2014/main" id="{A164CD22-830D-4794-A11E-578820E29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3">
              <a:extLst>
                <a:ext uri="{FF2B5EF4-FFF2-40B4-BE49-F238E27FC236}">
                  <a16:creationId xmlns:a16="http://schemas.microsoft.com/office/drawing/2014/main" id="{9238A5FC-F45B-4418-BB5D-DDDF8448B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4">
              <a:extLst>
                <a:ext uri="{FF2B5EF4-FFF2-40B4-BE49-F238E27FC236}">
                  <a16:creationId xmlns:a16="http://schemas.microsoft.com/office/drawing/2014/main" id="{0CDBD4DF-3BA8-42CB-8B12-25F29CE5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3E429023-5213-4737-8A14-69228AE4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16">
              <a:extLst>
                <a:ext uri="{FF2B5EF4-FFF2-40B4-BE49-F238E27FC236}">
                  <a16:creationId xmlns:a16="http://schemas.microsoft.com/office/drawing/2014/main" id="{E999DB51-2E64-45CD-8A0E-80E7B6F5C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17">
              <a:extLst>
                <a:ext uri="{FF2B5EF4-FFF2-40B4-BE49-F238E27FC236}">
                  <a16:creationId xmlns:a16="http://schemas.microsoft.com/office/drawing/2014/main" id="{A69C38FE-89F6-4BF6-960F-92664B615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18">
              <a:extLst>
                <a:ext uri="{FF2B5EF4-FFF2-40B4-BE49-F238E27FC236}">
                  <a16:creationId xmlns:a16="http://schemas.microsoft.com/office/drawing/2014/main" id="{EA19609F-CE41-494E-91BA-F7A2370E1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19">
              <a:extLst>
                <a:ext uri="{FF2B5EF4-FFF2-40B4-BE49-F238E27FC236}">
                  <a16:creationId xmlns:a16="http://schemas.microsoft.com/office/drawing/2014/main" id="{9E2A2575-94AA-4110-9139-0164FEFD1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0">
              <a:extLst>
                <a:ext uri="{FF2B5EF4-FFF2-40B4-BE49-F238E27FC236}">
                  <a16:creationId xmlns:a16="http://schemas.microsoft.com/office/drawing/2014/main" id="{D6E875E9-D17D-41E3-B8F7-A1B8A6982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1">
              <a:extLst>
                <a:ext uri="{FF2B5EF4-FFF2-40B4-BE49-F238E27FC236}">
                  <a16:creationId xmlns:a16="http://schemas.microsoft.com/office/drawing/2014/main" id="{3922ED03-841B-442D-BD84-3A0F0ECCC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2">
              <a:extLst>
                <a:ext uri="{FF2B5EF4-FFF2-40B4-BE49-F238E27FC236}">
                  <a16:creationId xmlns:a16="http://schemas.microsoft.com/office/drawing/2014/main" id="{B8DD9D0D-F61B-4FED-B458-BA7459B95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23">
              <a:extLst>
                <a:ext uri="{FF2B5EF4-FFF2-40B4-BE49-F238E27FC236}">
                  <a16:creationId xmlns:a16="http://schemas.microsoft.com/office/drawing/2014/main" id="{169A8A8D-C120-4745-8E82-E83322793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24">
              <a:extLst>
                <a:ext uri="{FF2B5EF4-FFF2-40B4-BE49-F238E27FC236}">
                  <a16:creationId xmlns:a16="http://schemas.microsoft.com/office/drawing/2014/main" id="{D8CC56AD-624A-4FC3-ACA5-F634F10E3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5">
              <a:extLst>
                <a:ext uri="{FF2B5EF4-FFF2-40B4-BE49-F238E27FC236}">
                  <a16:creationId xmlns:a16="http://schemas.microsoft.com/office/drawing/2014/main" id="{500F1A17-AA20-494A-8A8E-4CCEDB2DD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26">
              <a:extLst>
                <a:ext uri="{FF2B5EF4-FFF2-40B4-BE49-F238E27FC236}">
                  <a16:creationId xmlns:a16="http://schemas.microsoft.com/office/drawing/2014/main" id="{53A5481F-71CB-4A7F-A468-BC101CE51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27">
              <a:extLst>
                <a:ext uri="{FF2B5EF4-FFF2-40B4-BE49-F238E27FC236}">
                  <a16:creationId xmlns:a16="http://schemas.microsoft.com/office/drawing/2014/main" id="{B10CA8BE-5F3A-4201-AB8D-187E010B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28">
              <a:extLst>
                <a:ext uri="{FF2B5EF4-FFF2-40B4-BE49-F238E27FC236}">
                  <a16:creationId xmlns:a16="http://schemas.microsoft.com/office/drawing/2014/main" id="{942F01CA-9C5E-4D59-998B-231484CA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29">
              <a:extLst>
                <a:ext uri="{FF2B5EF4-FFF2-40B4-BE49-F238E27FC236}">
                  <a16:creationId xmlns:a16="http://schemas.microsoft.com/office/drawing/2014/main" id="{9B98486D-1BE5-4EA1-907E-ECB2E21B8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0">
              <a:extLst>
                <a:ext uri="{FF2B5EF4-FFF2-40B4-BE49-F238E27FC236}">
                  <a16:creationId xmlns:a16="http://schemas.microsoft.com/office/drawing/2014/main" id="{F9A9BB9B-2914-4925-AE9B-0152629C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31">
              <a:extLst>
                <a:ext uri="{FF2B5EF4-FFF2-40B4-BE49-F238E27FC236}">
                  <a16:creationId xmlns:a16="http://schemas.microsoft.com/office/drawing/2014/main" id="{836460C2-7DE7-4DD1-A2FA-2026856A6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E8E55439-A854-481A-86F9-C55D996B1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3">
              <a:extLst>
                <a:ext uri="{FF2B5EF4-FFF2-40B4-BE49-F238E27FC236}">
                  <a16:creationId xmlns:a16="http://schemas.microsoft.com/office/drawing/2014/main" id="{85A4754F-F4F0-4F42-8075-776FD96D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4">
              <a:extLst>
                <a:ext uri="{FF2B5EF4-FFF2-40B4-BE49-F238E27FC236}">
                  <a16:creationId xmlns:a16="http://schemas.microsoft.com/office/drawing/2014/main" id="{432B2B33-4ECA-4CF4-97F4-355016485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35">
              <a:extLst>
                <a:ext uri="{FF2B5EF4-FFF2-40B4-BE49-F238E27FC236}">
                  <a16:creationId xmlns:a16="http://schemas.microsoft.com/office/drawing/2014/main" id="{FC5BCEA2-BA05-4410-ACD3-10E6265F1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6">
              <a:extLst>
                <a:ext uri="{FF2B5EF4-FFF2-40B4-BE49-F238E27FC236}">
                  <a16:creationId xmlns:a16="http://schemas.microsoft.com/office/drawing/2014/main" id="{A67C4583-FECE-4F50-A45A-5B901F5CF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37">
              <a:extLst>
                <a:ext uri="{FF2B5EF4-FFF2-40B4-BE49-F238E27FC236}">
                  <a16:creationId xmlns:a16="http://schemas.microsoft.com/office/drawing/2014/main" id="{04FF32B6-A369-44DA-AB39-7E05B98DB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38">
              <a:extLst>
                <a:ext uri="{FF2B5EF4-FFF2-40B4-BE49-F238E27FC236}">
                  <a16:creationId xmlns:a16="http://schemas.microsoft.com/office/drawing/2014/main" id="{B79359DA-1246-4289-83B6-A1E397C01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39">
              <a:extLst>
                <a:ext uri="{FF2B5EF4-FFF2-40B4-BE49-F238E27FC236}">
                  <a16:creationId xmlns:a16="http://schemas.microsoft.com/office/drawing/2014/main" id="{E6D6E9FC-4C73-4968-A64D-00A48B88A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40">
              <a:extLst>
                <a:ext uri="{FF2B5EF4-FFF2-40B4-BE49-F238E27FC236}">
                  <a16:creationId xmlns:a16="http://schemas.microsoft.com/office/drawing/2014/main" id="{0CC39601-9777-4008-9D92-ABA09ED41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66F239D2-8C4B-4A3F-A08F-0C60F2B6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2">
              <a:extLst>
                <a:ext uri="{FF2B5EF4-FFF2-40B4-BE49-F238E27FC236}">
                  <a16:creationId xmlns:a16="http://schemas.microsoft.com/office/drawing/2014/main" id="{3DD28CB6-CE80-4357-8A76-3D2384C9E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43">
              <a:extLst>
                <a:ext uri="{FF2B5EF4-FFF2-40B4-BE49-F238E27FC236}">
                  <a16:creationId xmlns:a16="http://schemas.microsoft.com/office/drawing/2014/main" id="{C2EBA944-3364-418C-9D67-E0A8565B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44">
              <a:extLst>
                <a:ext uri="{FF2B5EF4-FFF2-40B4-BE49-F238E27FC236}">
                  <a16:creationId xmlns:a16="http://schemas.microsoft.com/office/drawing/2014/main" id="{FA9F3D6E-2CCE-4649-9519-243CC839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51815391-8E18-4E85-A08A-4F786242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46">
              <a:extLst>
                <a:ext uri="{FF2B5EF4-FFF2-40B4-BE49-F238E27FC236}">
                  <a16:creationId xmlns:a16="http://schemas.microsoft.com/office/drawing/2014/main" id="{88C8BE64-C822-4DA0-B5C6-79108CE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47">
              <a:extLst>
                <a:ext uri="{FF2B5EF4-FFF2-40B4-BE49-F238E27FC236}">
                  <a16:creationId xmlns:a16="http://schemas.microsoft.com/office/drawing/2014/main" id="{AAEB6F55-6CFB-4D7D-9C11-96547D344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48">
              <a:extLst>
                <a:ext uri="{FF2B5EF4-FFF2-40B4-BE49-F238E27FC236}">
                  <a16:creationId xmlns:a16="http://schemas.microsoft.com/office/drawing/2014/main" id="{96EBC174-11AE-424A-AF58-C0568046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49">
              <a:extLst>
                <a:ext uri="{FF2B5EF4-FFF2-40B4-BE49-F238E27FC236}">
                  <a16:creationId xmlns:a16="http://schemas.microsoft.com/office/drawing/2014/main" id="{84780D88-CF3B-4F72-B11C-CED15DD2E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50">
              <a:extLst>
                <a:ext uri="{FF2B5EF4-FFF2-40B4-BE49-F238E27FC236}">
                  <a16:creationId xmlns:a16="http://schemas.microsoft.com/office/drawing/2014/main" id="{25463121-15BD-4074-BD7B-83FB54BC4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51">
              <a:extLst>
                <a:ext uri="{FF2B5EF4-FFF2-40B4-BE49-F238E27FC236}">
                  <a16:creationId xmlns:a16="http://schemas.microsoft.com/office/drawing/2014/main" id="{AF0A1561-C2A2-41EE-8C35-3217B94BD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52">
              <a:extLst>
                <a:ext uri="{FF2B5EF4-FFF2-40B4-BE49-F238E27FC236}">
                  <a16:creationId xmlns:a16="http://schemas.microsoft.com/office/drawing/2014/main" id="{853E60FA-B04E-44A9-93E4-CF94EAC18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53">
              <a:extLst>
                <a:ext uri="{FF2B5EF4-FFF2-40B4-BE49-F238E27FC236}">
                  <a16:creationId xmlns:a16="http://schemas.microsoft.com/office/drawing/2014/main" id="{843D401C-1B83-45F5-B5FC-E7593AD7E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54">
              <a:extLst>
                <a:ext uri="{FF2B5EF4-FFF2-40B4-BE49-F238E27FC236}">
                  <a16:creationId xmlns:a16="http://schemas.microsoft.com/office/drawing/2014/main" id="{C9203E51-6FA8-41AE-9270-BDC9C4BA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55">
              <a:extLst>
                <a:ext uri="{FF2B5EF4-FFF2-40B4-BE49-F238E27FC236}">
                  <a16:creationId xmlns:a16="http://schemas.microsoft.com/office/drawing/2014/main" id="{2DFA4CCA-3F0D-496D-B610-B17EB7D67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56">
              <a:extLst>
                <a:ext uri="{FF2B5EF4-FFF2-40B4-BE49-F238E27FC236}">
                  <a16:creationId xmlns:a16="http://schemas.microsoft.com/office/drawing/2014/main" id="{F20612B8-E4EC-4B4D-A615-044CFF1CE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57">
              <a:extLst>
                <a:ext uri="{FF2B5EF4-FFF2-40B4-BE49-F238E27FC236}">
                  <a16:creationId xmlns:a16="http://schemas.microsoft.com/office/drawing/2014/main" id="{625A4B4A-6E80-4B41-BAB3-870F3BAD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0E5C2590-BC98-4811-BEF2-FDE59B02C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A46B82F8-EE8D-447B-8211-704D87F73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F3B3421D-0E84-47D9-89AF-FB753BAB3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61">
              <a:extLst>
                <a:ext uri="{FF2B5EF4-FFF2-40B4-BE49-F238E27FC236}">
                  <a16:creationId xmlns:a16="http://schemas.microsoft.com/office/drawing/2014/main" id="{AA5A3C1E-A5AC-4943-86B6-FB76C45BE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62">
              <a:extLst>
                <a:ext uri="{FF2B5EF4-FFF2-40B4-BE49-F238E27FC236}">
                  <a16:creationId xmlns:a16="http://schemas.microsoft.com/office/drawing/2014/main" id="{55591792-E7C8-418E-934A-572D3C389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63">
              <a:extLst>
                <a:ext uri="{FF2B5EF4-FFF2-40B4-BE49-F238E27FC236}">
                  <a16:creationId xmlns:a16="http://schemas.microsoft.com/office/drawing/2014/main" id="{4C43E5D5-50B6-45A9-9735-AA8C9CB70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64">
              <a:extLst>
                <a:ext uri="{FF2B5EF4-FFF2-40B4-BE49-F238E27FC236}">
                  <a16:creationId xmlns:a16="http://schemas.microsoft.com/office/drawing/2014/main" id="{5AAD5B4A-0704-4ACC-8917-D58C1BA71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65">
              <a:extLst>
                <a:ext uri="{FF2B5EF4-FFF2-40B4-BE49-F238E27FC236}">
                  <a16:creationId xmlns:a16="http://schemas.microsoft.com/office/drawing/2014/main" id="{0441E622-18AF-4B44-A919-14B69E4D1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66">
              <a:extLst>
                <a:ext uri="{FF2B5EF4-FFF2-40B4-BE49-F238E27FC236}">
                  <a16:creationId xmlns:a16="http://schemas.microsoft.com/office/drawing/2014/main" id="{FE009F9E-E080-49FD-9312-DE3219433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67">
              <a:extLst>
                <a:ext uri="{FF2B5EF4-FFF2-40B4-BE49-F238E27FC236}">
                  <a16:creationId xmlns:a16="http://schemas.microsoft.com/office/drawing/2014/main" id="{8D067B46-DE7E-4A28-BD88-1598BEC2E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1C6DC3BB-7A58-439E-8D34-2D3DA3F81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09389425-CF72-44FA-88DB-10CDA081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648E5EE6-E834-450C-8F65-C2C49C3BB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1">
              <a:extLst>
                <a:ext uri="{FF2B5EF4-FFF2-40B4-BE49-F238E27FC236}">
                  <a16:creationId xmlns:a16="http://schemas.microsoft.com/office/drawing/2014/main" id="{B402511B-D524-42FA-8980-86218E13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72">
              <a:extLst>
                <a:ext uri="{FF2B5EF4-FFF2-40B4-BE49-F238E27FC236}">
                  <a16:creationId xmlns:a16="http://schemas.microsoft.com/office/drawing/2014/main" id="{9125ACDE-0800-4CE2-ACA3-62F8CBC85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73">
              <a:extLst>
                <a:ext uri="{FF2B5EF4-FFF2-40B4-BE49-F238E27FC236}">
                  <a16:creationId xmlns:a16="http://schemas.microsoft.com/office/drawing/2014/main" id="{049B3015-990F-40E6-B51B-E5BC41D5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74">
              <a:extLst>
                <a:ext uri="{FF2B5EF4-FFF2-40B4-BE49-F238E27FC236}">
                  <a16:creationId xmlns:a16="http://schemas.microsoft.com/office/drawing/2014/main" id="{9A84C603-5D2C-494F-A70F-0FF2D1F77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75">
              <a:extLst>
                <a:ext uri="{FF2B5EF4-FFF2-40B4-BE49-F238E27FC236}">
                  <a16:creationId xmlns:a16="http://schemas.microsoft.com/office/drawing/2014/main" id="{EF2B86AF-1679-40F9-913D-89EB54DE3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76">
              <a:extLst>
                <a:ext uri="{FF2B5EF4-FFF2-40B4-BE49-F238E27FC236}">
                  <a16:creationId xmlns:a16="http://schemas.microsoft.com/office/drawing/2014/main" id="{0C7C73BF-5811-47F4-B10C-35365D44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77">
              <a:extLst>
                <a:ext uri="{FF2B5EF4-FFF2-40B4-BE49-F238E27FC236}">
                  <a16:creationId xmlns:a16="http://schemas.microsoft.com/office/drawing/2014/main" id="{6E689776-0794-4331-8153-068351A56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78">
              <a:extLst>
                <a:ext uri="{FF2B5EF4-FFF2-40B4-BE49-F238E27FC236}">
                  <a16:creationId xmlns:a16="http://schemas.microsoft.com/office/drawing/2014/main" id="{2B753A38-DC7C-4FF7-9C29-ABC9A99A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79">
              <a:extLst>
                <a:ext uri="{FF2B5EF4-FFF2-40B4-BE49-F238E27FC236}">
                  <a16:creationId xmlns:a16="http://schemas.microsoft.com/office/drawing/2014/main" id="{E7AFF429-05E1-4B85-B343-58CAEE4BE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80">
              <a:extLst>
                <a:ext uri="{FF2B5EF4-FFF2-40B4-BE49-F238E27FC236}">
                  <a16:creationId xmlns:a16="http://schemas.microsoft.com/office/drawing/2014/main" id="{DF256736-F717-49A3-9115-1194E26AE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646BD8BB-B94F-4CA0-949B-D59DB5782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1D70966A-91E8-4275-98C8-6007F2836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83">
              <a:extLst>
                <a:ext uri="{FF2B5EF4-FFF2-40B4-BE49-F238E27FC236}">
                  <a16:creationId xmlns:a16="http://schemas.microsoft.com/office/drawing/2014/main" id="{CAA0B442-92AC-41A5-B591-A7CD95522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84">
              <a:extLst>
                <a:ext uri="{FF2B5EF4-FFF2-40B4-BE49-F238E27FC236}">
                  <a16:creationId xmlns:a16="http://schemas.microsoft.com/office/drawing/2014/main" id="{6980DC9D-9B16-427F-B49E-FF02D33E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85">
              <a:extLst>
                <a:ext uri="{FF2B5EF4-FFF2-40B4-BE49-F238E27FC236}">
                  <a16:creationId xmlns:a16="http://schemas.microsoft.com/office/drawing/2014/main" id="{C27BF37C-0444-4BBE-90E8-BA3A330DD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86">
              <a:extLst>
                <a:ext uri="{FF2B5EF4-FFF2-40B4-BE49-F238E27FC236}">
                  <a16:creationId xmlns:a16="http://schemas.microsoft.com/office/drawing/2014/main" id="{49A8A7E0-B504-4414-AF4D-35DE5B3B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87">
              <a:extLst>
                <a:ext uri="{FF2B5EF4-FFF2-40B4-BE49-F238E27FC236}">
                  <a16:creationId xmlns:a16="http://schemas.microsoft.com/office/drawing/2014/main" id="{62BD9B5C-16E4-4BAE-A7FC-71F1FF6F7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88">
              <a:extLst>
                <a:ext uri="{FF2B5EF4-FFF2-40B4-BE49-F238E27FC236}">
                  <a16:creationId xmlns:a16="http://schemas.microsoft.com/office/drawing/2014/main" id="{E6EC8F01-1890-45A9-9CF5-37752DE1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89">
              <a:extLst>
                <a:ext uri="{FF2B5EF4-FFF2-40B4-BE49-F238E27FC236}">
                  <a16:creationId xmlns:a16="http://schemas.microsoft.com/office/drawing/2014/main" id="{AD61579A-40C0-428F-AB02-FC38FD051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90">
              <a:extLst>
                <a:ext uri="{FF2B5EF4-FFF2-40B4-BE49-F238E27FC236}">
                  <a16:creationId xmlns:a16="http://schemas.microsoft.com/office/drawing/2014/main" id="{6872BDF1-07AA-44E1-BFA9-5BCBF0F7D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91">
              <a:extLst>
                <a:ext uri="{FF2B5EF4-FFF2-40B4-BE49-F238E27FC236}">
                  <a16:creationId xmlns:a16="http://schemas.microsoft.com/office/drawing/2014/main" id="{1F6366ED-666A-4B31-9EF8-F2A0539FB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92">
              <a:extLst>
                <a:ext uri="{FF2B5EF4-FFF2-40B4-BE49-F238E27FC236}">
                  <a16:creationId xmlns:a16="http://schemas.microsoft.com/office/drawing/2014/main" id="{665BD30E-7FAC-420D-B048-F59FDE27E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93">
              <a:extLst>
                <a:ext uri="{FF2B5EF4-FFF2-40B4-BE49-F238E27FC236}">
                  <a16:creationId xmlns:a16="http://schemas.microsoft.com/office/drawing/2014/main" id="{19B2ACF7-DCA2-4A93-8B35-E86617D63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94">
              <a:extLst>
                <a:ext uri="{FF2B5EF4-FFF2-40B4-BE49-F238E27FC236}">
                  <a16:creationId xmlns:a16="http://schemas.microsoft.com/office/drawing/2014/main" id="{56CDEA91-B9CF-49E5-9769-EF56A0FB4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5">
              <a:extLst>
                <a:ext uri="{FF2B5EF4-FFF2-40B4-BE49-F238E27FC236}">
                  <a16:creationId xmlns:a16="http://schemas.microsoft.com/office/drawing/2014/main" id="{8EB50357-31D0-4FC9-B5C7-F13078272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6">
              <a:extLst>
                <a:ext uri="{FF2B5EF4-FFF2-40B4-BE49-F238E27FC236}">
                  <a16:creationId xmlns:a16="http://schemas.microsoft.com/office/drawing/2014/main" id="{CE7AAA58-D2C0-4D94-A8F6-5FA112D9F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97">
              <a:extLst>
                <a:ext uri="{FF2B5EF4-FFF2-40B4-BE49-F238E27FC236}">
                  <a16:creationId xmlns:a16="http://schemas.microsoft.com/office/drawing/2014/main" id="{982F6AE3-EEE8-426F-A3EA-9938DBF22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198">
              <a:extLst>
                <a:ext uri="{FF2B5EF4-FFF2-40B4-BE49-F238E27FC236}">
                  <a16:creationId xmlns:a16="http://schemas.microsoft.com/office/drawing/2014/main" id="{4D2135BE-1FD6-48D0-A943-681E69A45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99">
              <a:extLst>
                <a:ext uri="{FF2B5EF4-FFF2-40B4-BE49-F238E27FC236}">
                  <a16:creationId xmlns:a16="http://schemas.microsoft.com/office/drawing/2014/main" id="{4FA347E5-BFD8-432F-A94A-65440569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0">
              <a:extLst>
                <a:ext uri="{FF2B5EF4-FFF2-40B4-BE49-F238E27FC236}">
                  <a16:creationId xmlns:a16="http://schemas.microsoft.com/office/drawing/2014/main" id="{8AEE1FB0-294D-41A4-893F-75B6660DF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1">
              <a:extLst>
                <a:ext uri="{FF2B5EF4-FFF2-40B4-BE49-F238E27FC236}">
                  <a16:creationId xmlns:a16="http://schemas.microsoft.com/office/drawing/2014/main" id="{C390210D-7AD4-40FB-99A4-33A3CE096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02">
              <a:extLst>
                <a:ext uri="{FF2B5EF4-FFF2-40B4-BE49-F238E27FC236}">
                  <a16:creationId xmlns:a16="http://schemas.microsoft.com/office/drawing/2014/main" id="{FC3FEE1F-EC5A-4733-9F73-B02430FA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03">
              <a:extLst>
                <a:ext uri="{FF2B5EF4-FFF2-40B4-BE49-F238E27FC236}">
                  <a16:creationId xmlns:a16="http://schemas.microsoft.com/office/drawing/2014/main" id="{36F87B8B-C235-41AF-8AB7-5D01E75C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04">
              <a:extLst>
                <a:ext uri="{FF2B5EF4-FFF2-40B4-BE49-F238E27FC236}">
                  <a16:creationId xmlns:a16="http://schemas.microsoft.com/office/drawing/2014/main" id="{7F8DC628-4218-4EBB-BC25-121090D9E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05">
              <a:extLst>
                <a:ext uri="{FF2B5EF4-FFF2-40B4-BE49-F238E27FC236}">
                  <a16:creationId xmlns:a16="http://schemas.microsoft.com/office/drawing/2014/main" id="{7F2D7D4E-F26A-43E2-A77D-821B1883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06">
              <a:extLst>
                <a:ext uri="{FF2B5EF4-FFF2-40B4-BE49-F238E27FC236}">
                  <a16:creationId xmlns:a16="http://schemas.microsoft.com/office/drawing/2014/main" id="{17E6386B-4A25-4A87-8B6F-3969F8F17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07">
              <a:extLst>
                <a:ext uri="{FF2B5EF4-FFF2-40B4-BE49-F238E27FC236}">
                  <a16:creationId xmlns:a16="http://schemas.microsoft.com/office/drawing/2014/main" id="{07FA6899-D3EF-4ABC-ABE7-5657B35DE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08">
              <a:extLst>
                <a:ext uri="{FF2B5EF4-FFF2-40B4-BE49-F238E27FC236}">
                  <a16:creationId xmlns:a16="http://schemas.microsoft.com/office/drawing/2014/main" id="{4230B6DA-E6FE-4E0C-BAC4-3DEEB79F0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F2448EA2-1676-48A5-B4B0-6DA5779CF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99A889C6-DA80-4FA2-88A2-B63E7F5AD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211">
              <a:extLst>
                <a:ext uri="{FF2B5EF4-FFF2-40B4-BE49-F238E27FC236}">
                  <a16:creationId xmlns:a16="http://schemas.microsoft.com/office/drawing/2014/main" id="{EA6682DE-26F7-4A7C-81AF-CFE722D9F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12">
              <a:extLst>
                <a:ext uri="{FF2B5EF4-FFF2-40B4-BE49-F238E27FC236}">
                  <a16:creationId xmlns:a16="http://schemas.microsoft.com/office/drawing/2014/main" id="{D8F3B040-DCC4-4190-8527-0CF32907C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4D79738D-B722-4BA7-8E28-9B555A788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2760662"/>
              <a:ext cx="0" cy="290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30102990-2450-4A32-9230-5EFBE87D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750" y="5675312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9B82CD12-CABC-4016-AD57-D685CA835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5675312"/>
              <a:ext cx="537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16">
              <a:extLst>
                <a:ext uri="{FF2B5EF4-FFF2-40B4-BE49-F238E27FC236}">
                  <a16:creationId xmlns:a16="http://schemas.microsoft.com/office/drawing/2014/main" id="{8C83DAA2-1A5C-470D-A200-06AFB0F24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217">
              <a:extLst>
                <a:ext uri="{FF2B5EF4-FFF2-40B4-BE49-F238E27FC236}">
                  <a16:creationId xmlns:a16="http://schemas.microsoft.com/office/drawing/2014/main" id="{2CCB30F2-52DB-4CD0-A94F-F7B3EFC34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18">
              <a:extLst>
                <a:ext uri="{FF2B5EF4-FFF2-40B4-BE49-F238E27FC236}">
                  <a16:creationId xmlns:a16="http://schemas.microsoft.com/office/drawing/2014/main" id="{DD0A5823-B496-4832-9262-828D2160C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19">
              <a:extLst>
                <a:ext uri="{FF2B5EF4-FFF2-40B4-BE49-F238E27FC236}">
                  <a16:creationId xmlns:a16="http://schemas.microsoft.com/office/drawing/2014/main" id="{42BF6C79-3EAB-4A56-B167-CBBA6D9AF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0">
              <a:extLst>
                <a:ext uri="{FF2B5EF4-FFF2-40B4-BE49-F238E27FC236}">
                  <a16:creationId xmlns:a16="http://schemas.microsoft.com/office/drawing/2014/main" id="{4DC200CB-05BF-4F8F-A9DB-202BBBA89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2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21">
              <a:extLst>
                <a:ext uri="{FF2B5EF4-FFF2-40B4-BE49-F238E27FC236}">
                  <a16:creationId xmlns:a16="http://schemas.microsoft.com/office/drawing/2014/main" id="{28DD214A-9F55-49DA-BFDA-27529F41B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22">
              <a:extLst>
                <a:ext uri="{FF2B5EF4-FFF2-40B4-BE49-F238E27FC236}">
                  <a16:creationId xmlns:a16="http://schemas.microsoft.com/office/drawing/2014/main" id="{1347A94A-0FBA-49ED-A57C-541C1D0D7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6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23">
              <a:extLst>
                <a:ext uri="{FF2B5EF4-FFF2-40B4-BE49-F238E27FC236}">
                  <a16:creationId xmlns:a16="http://schemas.microsoft.com/office/drawing/2014/main" id="{AA6D6DB7-27A2-400A-B2E3-D96D64908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24">
              <a:extLst>
                <a:ext uri="{FF2B5EF4-FFF2-40B4-BE49-F238E27FC236}">
                  <a16:creationId xmlns:a16="http://schemas.microsoft.com/office/drawing/2014/main" id="{3B7BB2BE-448D-4FEE-89FE-5FEB8FCA4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25">
              <a:extLst>
                <a:ext uri="{FF2B5EF4-FFF2-40B4-BE49-F238E27FC236}">
                  <a16:creationId xmlns:a16="http://schemas.microsoft.com/office/drawing/2014/main" id="{93095801-218B-4A47-A7C4-458D44569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26">
              <a:extLst>
                <a:ext uri="{FF2B5EF4-FFF2-40B4-BE49-F238E27FC236}">
                  <a16:creationId xmlns:a16="http://schemas.microsoft.com/office/drawing/2014/main" id="{D83DC53F-A868-4523-B42F-3E86E72D1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27">
              <a:extLst>
                <a:ext uri="{FF2B5EF4-FFF2-40B4-BE49-F238E27FC236}">
                  <a16:creationId xmlns:a16="http://schemas.microsoft.com/office/drawing/2014/main" id="{5AE230D2-F0B6-4810-870F-494D3BDD2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2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8FECBD3-704F-45A6-849A-0729ED5A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9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A202EC1A-9172-4F7E-BE83-396486E7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5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93A150B3-DEFD-4643-98C4-4584A3B49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17D52D8A-26C3-43CD-8E9A-899B80F42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9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2">
              <a:extLst>
                <a:ext uri="{FF2B5EF4-FFF2-40B4-BE49-F238E27FC236}">
                  <a16:creationId xmlns:a16="http://schemas.microsoft.com/office/drawing/2014/main" id="{87B19F71-965A-4967-89AC-5BE2D4C0E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8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33">
              <a:extLst>
                <a:ext uri="{FF2B5EF4-FFF2-40B4-BE49-F238E27FC236}">
                  <a16:creationId xmlns:a16="http://schemas.microsoft.com/office/drawing/2014/main" id="{11D1F05A-8803-44D1-871B-27F2900BA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34">
              <a:extLst>
                <a:ext uri="{FF2B5EF4-FFF2-40B4-BE49-F238E27FC236}">
                  <a16:creationId xmlns:a16="http://schemas.microsoft.com/office/drawing/2014/main" id="{4072403C-929C-45AB-AB18-00A4AC0D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11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35">
              <a:extLst>
                <a:ext uri="{FF2B5EF4-FFF2-40B4-BE49-F238E27FC236}">
                  <a16:creationId xmlns:a16="http://schemas.microsoft.com/office/drawing/2014/main" id="{47F868E1-BC24-46C0-8858-C2480D1A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8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36">
              <a:extLst>
                <a:ext uri="{FF2B5EF4-FFF2-40B4-BE49-F238E27FC236}">
                  <a16:creationId xmlns:a16="http://schemas.microsoft.com/office/drawing/2014/main" id="{5E70C702-4CD5-4203-BEA4-16895B64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5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37">
              <a:extLst>
                <a:ext uri="{FF2B5EF4-FFF2-40B4-BE49-F238E27FC236}">
                  <a16:creationId xmlns:a16="http://schemas.microsoft.com/office/drawing/2014/main" id="{B9C829D8-5F2C-49BF-BC4D-C6732E977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786062"/>
              <a:ext cx="5373688" cy="2884488"/>
            </a:xfrm>
            <a:custGeom>
              <a:avLst/>
              <a:gdLst/>
              <a:ahLst/>
              <a:cxnLst>
                <a:cxn ang="0">
                  <a:pos x="0" y="1816"/>
                </a:cxn>
                <a:cxn ang="0">
                  <a:pos x="189" y="1752"/>
                </a:cxn>
                <a:cxn ang="0">
                  <a:pos x="387" y="1696"/>
                </a:cxn>
                <a:cxn ang="0">
                  <a:pos x="576" y="1640"/>
                </a:cxn>
                <a:cxn ang="0">
                  <a:pos x="765" y="1576"/>
                </a:cxn>
                <a:cxn ang="0">
                  <a:pos x="954" y="1520"/>
                </a:cxn>
                <a:cxn ang="0">
                  <a:pos x="1143" y="1456"/>
                </a:cxn>
                <a:cxn ang="0">
                  <a:pos x="1332" y="1400"/>
                </a:cxn>
                <a:cxn ang="0">
                  <a:pos x="1521" y="1296"/>
                </a:cxn>
                <a:cxn ang="0">
                  <a:pos x="1719" y="1184"/>
                </a:cxn>
                <a:cxn ang="0">
                  <a:pos x="1908" y="1080"/>
                </a:cxn>
                <a:cxn ang="0">
                  <a:pos x="2097" y="968"/>
                </a:cxn>
                <a:cxn ang="0">
                  <a:pos x="2286" y="864"/>
                </a:cxn>
                <a:cxn ang="0">
                  <a:pos x="2475" y="752"/>
                </a:cxn>
                <a:cxn ang="0">
                  <a:pos x="2664" y="648"/>
                </a:cxn>
                <a:cxn ang="0">
                  <a:pos x="2853" y="536"/>
                </a:cxn>
                <a:cxn ang="0">
                  <a:pos x="3051" y="432"/>
                </a:cxn>
                <a:cxn ang="0">
                  <a:pos x="3240" y="328"/>
                </a:cxn>
                <a:cxn ang="0">
                  <a:pos x="3429" y="216"/>
                </a:cxn>
                <a:cxn ang="0">
                  <a:pos x="3618" y="112"/>
                </a:cxn>
                <a:cxn ang="0">
                  <a:pos x="3807" y="0"/>
                </a:cxn>
              </a:cxnLst>
              <a:rect l="0" t="0" r="r" b="b"/>
              <a:pathLst>
                <a:path w="3808" h="1817">
                  <a:moveTo>
                    <a:pt x="0" y="1816"/>
                  </a:moveTo>
                  <a:lnTo>
                    <a:pt x="189" y="1752"/>
                  </a:lnTo>
                  <a:lnTo>
                    <a:pt x="387" y="1696"/>
                  </a:lnTo>
                  <a:lnTo>
                    <a:pt x="576" y="1640"/>
                  </a:lnTo>
                  <a:lnTo>
                    <a:pt x="765" y="1576"/>
                  </a:lnTo>
                  <a:lnTo>
                    <a:pt x="954" y="1520"/>
                  </a:lnTo>
                  <a:lnTo>
                    <a:pt x="1143" y="1456"/>
                  </a:lnTo>
                  <a:lnTo>
                    <a:pt x="1332" y="1400"/>
                  </a:lnTo>
                  <a:lnTo>
                    <a:pt x="1521" y="1296"/>
                  </a:lnTo>
                  <a:lnTo>
                    <a:pt x="1719" y="1184"/>
                  </a:lnTo>
                  <a:lnTo>
                    <a:pt x="1908" y="1080"/>
                  </a:lnTo>
                  <a:lnTo>
                    <a:pt x="2097" y="968"/>
                  </a:lnTo>
                  <a:lnTo>
                    <a:pt x="2286" y="864"/>
                  </a:lnTo>
                  <a:lnTo>
                    <a:pt x="2475" y="752"/>
                  </a:lnTo>
                  <a:lnTo>
                    <a:pt x="2664" y="648"/>
                  </a:lnTo>
                  <a:lnTo>
                    <a:pt x="2853" y="536"/>
                  </a:lnTo>
                  <a:lnTo>
                    <a:pt x="3051" y="432"/>
                  </a:lnTo>
                  <a:lnTo>
                    <a:pt x="3240" y="328"/>
                  </a:lnTo>
                  <a:lnTo>
                    <a:pt x="3429" y="216"/>
                  </a:lnTo>
                  <a:lnTo>
                    <a:pt x="3618" y="112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38">
              <a:extLst>
                <a:ext uri="{FF2B5EF4-FFF2-40B4-BE49-F238E27FC236}">
                  <a16:creationId xmlns:a16="http://schemas.microsoft.com/office/drawing/2014/main" id="{F91B14F9-8A4B-46A4-99C0-375B7E17D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5097462"/>
              <a:ext cx="5373688" cy="573088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89" y="344"/>
                </a:cxn>
                <a:cxn ang="0">
                  <a:pos x="387" y="320"/>
                </a:cxn>
                <a:cxn ang="0">
                  <a:pos x="576" y="304"/>
                </a:cxn>
                <a:cxn ang="0">
                  <a:pos x="765" y="288"/>
                </a:cxn>
                <a:cxn ang="0">
                  <a:pos x="954" y="272"/>
                </a:cxn>
                <a:cxn ang="0">
                  <a:pos x="1143" y="248"/>
                </a:cxn>
                <a:cxn ang="0">
                  <a:pos x="1332" y="232"/>
                </a:cxn>
                <a:cxn ang="0">
                  <a:pos x="1521" y="216"/>
                </a:cxn>
                <a:cxn ang="0">
                  <a:pos x="1719" y="200"/>
                </a:cxn>
                <a:cxn ang="0">
                  <a:pos x="1908" y="176"/>
                </a:cxn>
                <a:cxn ang="0">
                  <a:pos x="2097" y="160"/>
                </a:cxn>
                <a:cxn ang="0">
                  <a:pos x="2286" y="144"/>
                </a:cxn>
                <a:cxn ang="0">
                  <a:pos x="2475" y="128"/>
                </a:cxn>
                <a:cxn ang="0">
                  <a:pos x="2664" y="104"/>
                </a:cxn>
                <a:cxn ang="0">
                  <a:pos x="2853" y="88"/>
                </a:cxn>
                <a:cxn ang="0">
                  <a:pos x="3051" y="72"/>
                </a:cxn>
                <a:cxn ang="0">
                  <a:pos x="3240" y="56"/>
                </a:cxn>
                <a:cxn ang="0">
                  <a:pos x="3429" y="32"/>
                </a:cxn>
                <a:cxn ang="0">
                  <a:pos x="3618" y="16"/>
                </a:cxn>
                <a:cxn ang="0">
                  <a:pos x="3807" y="0"/>
                </a:cxn>
              </a:cxnLst>
              <a:rect l="0" t="0" r="r" b="b"/>
              <a:pathLst>
                <a:path w="3808" h="361">
                  <a:moveTo>
                    <a:pt x="0" y="360"/>
                  </a:moveTo>
                  <a:lnTo>
                    <a:pt x="189" y="344"/>
                  </a:lnTo>
                  <a:lnTo>
                    <a:pt x="387" y="320"/>
                  </a:lnTo>
                  <a:lnTo>
                    <a:pt x="576" y="304"/>
                  </a:lnTo>
                  <a:lnTo>
                    <a:pt x="765" y="288"/>
                  </a:lnTo>
                  <a:lnTo>
                    <a:pt x="954" y="272"/>
                  </a:lnTo>
                  <a:lnTo>
                    <a:pt x="1143" y="248"/>
                  </a:lnTo>
                  <a:lnTo>
                    <a:pt x="1332" y="232"/>
                  </a:lnTo>
                  <a:lnTo>
                    <a:pt x="1521" y="216"/>
                  </a:lnTo>
                  <a:lnTo>
                    <a:pt x="1719" y="200"/>
                  </a:lnTo>
                  <a:lnTo>
                    <a:pt x="1908" y="176"/>
                  </a:lnTo>
                  <a:lnTo>
                    <a:pt x="2097" y="160"/>
                  </a:lnTo>
                  <a:lnTo>
                    <a:pt x="2286" y="144"/>
                  </a:lnTo>
                  <a:lnTo>
                    <a:pt x="2475" y="128"/>
                  </a:lnTo>
                  <a:lnTo>
                    <a:pt x="2664" y="104"/>
                  </a:lnTo>
                  <a:lnTo>
                    <a:pt x="2853" y="88"/>
                  </a:lnTo>
                  <a:lnTo>
                    <a:pt x="3051" y="72"/>
                  </a:lnTo>
                  <a:lnTo>
                    <a:pt x="3240" y="56"/>
                  </a:lnTo>
                  <a:lnTo>
                    <a:pt x="3429" y="32"/>
                  </a:lnTo>
                  <a:lnTo>
                    <a:pt x="3618" y="16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239">
              <a:extLst>
                <a:ext uri="{FF2B5EF4-FFF2-40B4-BE49-F238E27FC236}">
                  <a16:creationId xmlns:a16="http://schemas.microsoft.com/office/drawing/2014/main" id="{DDC1D650-4BF2-439E-8C35-6A864023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240">
              <a:extLst>
                <a:ext uri="{FF2B5EF4-FFF2-40B4-BE49-F238E27FC236}">
                  <a16:creationId xmlns:a16="http://schemas.microsoft.com/office/drawing/2014/main" id="{BEE64D59-17D6-41E8-977F-5995A2D7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5276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1">
              <a:extLst>
                <a:ext uri="{FF2B5EF4-FFF2-40B4-BE49-F238E27FC236}">
                  <a16:creationId xmlns:a16="http://schemas.microsoft.com/office/drawing/2014/main" id="{824DFB4E-6379-41F8-AE86-B1BA35C2F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446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242">
              <a:extLst>
                <a:ext uri="{FF2B5EF4-FFF2-40B4-BE49-F238E27FC236}">
                  <a16:creationId xmlns:a16="http://schemas.microsoft.com/office/drawing/2014/main" id="{E8D08B75-D00C-429B-BD44-05916DAA5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357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243">
              <a:extLst>
                <a:ext uri="{FF2B5EF4-FFF2-40B4-BE49-F238E27FC236}">
                  <a16:creationId xmlns:a16="http://schemas.microsoft.com/office/drawing/2014/main" id="{7E8DB4E1-994D-48B1-9405-B677253D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256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44">
              <a:extLst>
                <a:ext uri="{FF2B5EF4-FFF2-40B4-BE49-F238E27FC236}">
                  <a16:creationId xmlns:a16="http://schemas.microsoft.com/office/drawing/2014/main" id="{7C9122F1-4D66-4D4F-B323-1DC425F4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167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45">
              <a:extLst>
                <a:ext uri="{FF2B5EF4-FFF2-40B4-BE49-F238E27FC236}">
                  <a16:creationId xmlns:a16="http://schemas.microsoft.com/office/drawing/2014/main" id="{5978EF0D-7A6C-404D-ACBC-BE49C198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065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46">
              <a:extLst>
                <a:ext uri="{FF2B5EF4-FFF2-40B4-BE49-F238E27FC236}">
                  <a16:creationId xmlns:a16="http://schemas.microsoft.com/office/drawing/2014/main" id="{79AF182D-4D61-4187-A2CD-E6C70760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4976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47">
              <a:extLst>
                <a:ext uri="{FF2B5EF4-FFF2-40B4-BE49-F238E27FC236}">
                  <a16:creationId xmlns:a16="http://schemas.microsoft.com/office/drawing/2014/main" id="{F6A5CC4F-99C6-47BC-B171-2104D4EA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811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48">
              <a:extLst>
                <a:ext uri="{FF2B5EF4-FFF2-40B4-BE49-F238E27FC236}">
                  <a16:creationId xmlns:a16="http://schemas.microsoft.com/office/drawing/2014/main" id="{A4B9EB33-9635-4B8C-B11F-204E8CB9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4633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49">
              <a:extLst>
                <a:ext uri="{FF2B5EF4-FFF2-40B4-BE49-F238E27FC236}">
                  <a16:creationId xmlns:a16="http://schemas.microsoft.com/office/drawing/2014/main" id="{3F77C535-0587-42E6-B9D9-909D4FF0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4468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0">
              <a:extLst>
                <a:ext uri="{FF2B5EF4-FFF2-40B4-BE49-F238E27FC236}">
                  <a16:creationId xmlns:a16="http://schemas.microsoft.com/office/drawing/2014/main" id="{42DEDEC1-A707-4C0B-BF44-617B47ED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4291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2800F05B-568E-447B-B258-7EB3ACB8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4125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252">
              <a:extLst>
                <a:ext uri="{FF2B5EF4-FFF2-40B4-BE49-F238E27FC236}">
                  <a16:creationId xmlns:a16="http://schemas.microsoft.com/office/drawing/2014/main" id="{5613BEFC-B007-420B-A44A-BE563929F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948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53">
              <a:extLst>
                <a:ext uri="{FF2B5EF4-FFF2-40B4-BE49-F238E27FC236}">
                  <a16:creationId xmlns:a16="http://schemas.microsoft.com/office/drawing/2014/main" id="{AF8892BA-3520-43CA-B9FD-2463D7BC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3783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2967BAF2-79F7-4F3E-A847-09CA6DCF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3605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55">
              <a:extLst>
                <a:ext uri="{FF2B5EF4-FFF2-40B4-BE49-F238E27FC236}">
                  <a16:creationId xmlns:a16="http://schemas.microsoft.com/office/drawing/2014/main" id="{AC4FDB87-9160-44E9-8CBD-89813284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3440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256">
              <a:extLst>
                <a:ext uri="{FF2B5EF4-FFF2-40B4-BE49-F238E27FC236}">
                  <a16:creationId xmlns:a16="http://schemas.microsoft.com/office/drawing/2014/main" id="{40872F63-D093-4C55-94A0-4FA44CFD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3275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257">
              <a:extLst>
                <a:ext uri="{FF2B5EF4-FFF2-40B4-BE49-F238E27FC236}">
                  <a16:creationId xmlns:a16="http://schemas.microsoft.com/office/drawing/2014/main" id="{A8B3FC71-8513-4AD3-9671-CAE74E07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097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258">
              <a:extLst>
                <a:ext uri="{FF2B5EF4-FFF2-40B4-BE49-F238E27FC236}">
                  <a16:creationId xmlns:a16="http://schemas.microsoft.com/office/drawing/2014/main" id="{86118687-A8CC-403C-9D1D-E5AD7BBE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2932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259">
              <a:extLst>
                <a:ext uri="{FF2B5EF4-FFF2-40B4-BE49-F238E27FC236}">
                  <a16:creationId xmlns:a16="http://schemas.microsoft.com/office/drawing/2014/main" id="{FF7C4E51-F6D1-4952-8326-46AB8F95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2754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260">
              <a:extLst>
                <a:ext uri="{FF2B5EF4-FFF2-40B4-BE49-F238E27FC236}">
                  <a16:creationId xmlns:a16="http://schemas.microsoft.com/office/drawing/2014/main" id="{4BF9C0D8-69BB-4709-A113-3033933B1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Rectangle 261">
              <a:extLst>
                <a:ext uri="{FF2B5EF4-FFF2-40B4-BE49-F238E27FC236}">
                  <a16:creationId xmlns:a16="http://schemas.microsoft.com/office/drawing/2014/main" id="{3B60B3A3-881E-484E-98FA-030C14E5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6038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262">
              <a:extLst>
                <a:ext uri="{FF2B5EF4-FFF2-40B4-BE49-F238E27FC236}">
                  <a16:creationId xmlns:a16="http://schemas.microsoft.com/office/drawing/2014/main" id="{15ED2341-7D01-402B-A6A9-41366251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5657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Rectangle 263">
              <a:extLst>
                <a:ext uri="{FF2B5EF4-FFF2-40B4-BE49-F238E27FC236}">
                  <a16:creationId xmlns:a16="http://schemas.microsoft.com/office/drawing/2014/main" id="{2D0E3647-0836-4153-A3F2-511C4DD3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5403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Rectangle 264">
              <a:extLst>
                <a:ext uri="{FF2B5EF4-FFF2-40B4-BE49-F238E27FC236}">
                  <a16:creationId xmlns:a16="http://schemas.microsoft.com/office/drawing/2014/main" id="{A6C497AA-030A-43E9-928A-ABE4209DB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5149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265">
              <a:extLst>
                <a:ext uri="{FF2B5EF4-FFF2-40B4-BE49-F238E27FC236}">
                  <a16:creationId xmlns:a16="http://schemas.microsoft.com/office/drawing/2014/main" id="{EF9D609E-2963-442B-8DD3-0C21A735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4895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266">
              <a:extLst>
                <a:ext uri="{FF2B5EF4-FFF2-40B4-BE49-F238E27FC236}">
                  <a16:creationId xmlns:a16="http://schemas.microsoft.com/office/drawing/2014/main" id="{50149E64-7932-416C-BD44-CFBCDC424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4514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Rectangle 267">
              <a:extLst>
                <a:ext uri="{FF2B5EF4-FFF2-40B4-BE49-F238E27FC236}">
                  <a16:creationId xmlns:a16="http://schemas.microsoft.com/office/drawing/2014/main" id="{3C602B25-627E-481F-8ED1-6EBA0D21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5434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268">
              <a:extLst>
                <a:ext uri="{FF2B5EF4-FFF2-40B4-BE49-F238E27FC236}">
                  <a16:creationId xmlns:a16="http://schemas.microsoft.com/office/drawing/2014/main" id="{90498CF0-77AB-42B4-8B6F-3608CF93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08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269">
              <a:extLst>
                <a:ext uri="{FF2B5EF4-FFF2-40B4-BE49-F238E27FC236}">
                  <a16:creationId xmlns:a16="http://schemas.microsoft.com/office/drawing/2014/main" id="{BCC2BF5E-EB85-4DAD-A1DA-7053C638E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53832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270">
              <a:extLst>
                <a:ext uri="{FF2B5EF4-FFF2-40B4-BE49-F238E27FC236}">
                  <a16:creationId xmlns:a16="http://schemas.microsoft.com/office/drawing/2014/main" id="{1D840CE5-DB07-49E7-A7B2-8C681C7B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5345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71">
              <a:extLst>
                <a:ext uri="{FF2B5EF4-FFF2-40B4-BE49-F238E27FC236}">
                  <a16:creationId xmlns:a16="http://schemas.microsoft.com/office/drawing/2014/main" id="{47B904D5-C0C1-42B9-925D-E023FC58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5319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72">
              <a:extLst>
                <a:ext uri="{FF2B5EF4-FFF2-40B4-BE49-F238E27FC236}">
                  <a16:creationId xmlns:a16="http://schemas.microsoft.com/office/drawing/2014/main" id="{CC9576B9-F878-4BA7-9F60-D33E2429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52943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273">
              <a:extLst>
                <a:ext uri="{FF2B5EF4-FFF2-40B4-BE49-F238E27FC236}">
                  <a16:creationId xmlns:a16="http://schemas.microsoft.com/office/drawing/2014/main" id="{2E074279-7221-4A08-836A-9B72F005C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52689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274">
              <a:extLst>
                <a:ext uri="{FF2B5EF4-FFF2-40B4-BE49-F238E27FC236}">
                  <a16:creationId xmlns:a16="http://schemas.microsoft.com/office/drawing/2014/main" id="{0C83156A-0EDB-4CD2-BC8D-BB846498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52308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275">
              <a:extLst>
                <a:ext uri="{FF2B5EF4-FFF2-40B4-BE49-F238E27FC236}">
                  <a16:creationId xmlns:a16="http://schemas.microsoft.com/office/drawing/2014/main" id="{6BBF4746-7B99-44EE-AF79-FA501951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52054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276">
              <a:extLst>
                <a:ext uri="{FF2B5EF4-FFF2-40B4-BE49-F238E27FC236}">
                  <a16:creationId xmlns:a16="http://schemas.microsoft.com/office/drawing/2014/main" id="{BA9D9104-C6F4-4BC1-A4C6-D352E966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180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77">
              <a:extLst>
                <a:ext uri="{FF2B5EF4-FFF2-40B4-BE49-F238E27FC236}">
                  <a16:creationId xmlns:a16="http://schemas.microsoft.com/office/drawing/2014/main" id="{3D16CA80-CB5B-41BC-9902-535F687D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5154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8">
              <a:extLst>
                <a:ext uri="{FF2B5EF4-FFF2-40B4-BE49-F238E27FC236}">
                  <a16:creationId xmlns:a16="http://schemas.microsoft.com/office/drawing/2014/main" id="{538297E6-8710-4D5D-91E7-FA2EA762A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51165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79">
              <a:extLst>
                <a:ext uri="{FF2B5EF4-FFF2-40B4-BE49-F238E27FC236}">
                  <a16:creationId xmlns:a16="http://schemas.microsoft.com/office/drawing/2014/main" id="{B9475951-4529-475C-B46F-ED157145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5091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Rectangle 280">
              <a:extLst>
                <a:ext uri="{FF2B5EF4-FFF2-40B4-BE49-F238E27FC236}">
                  <a16:creationId xmlns:a16="http://schemas.microsoft.com/office/drawing/2014/main" id="{72EB4E32-AC02-472B-8A9D-2882A053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5065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Rectangle 281">
              <a:extLst>
                <a:ext uri="{FF2B5EF4-FFF2-40B4-BE49-F238E27FC236}">
                  <a16:creationId xmlns:a16="http://schemas.microsoft.com/office/drawing/2014/main" id="{F754919E-2CD3-4363-BEFD-11337B88F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416550"/>
              <a:ext cx="35426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</a:t>
              </a:r>
            </a:p>
          </p:txBody>
        </p:sp>
        <p:sp>
          <p:nvSpPr>
            <p:cNvPr id="290" name="Rectangle 282">
              <a:extLst>
                <a:ext uri="{FF2B5EF4-FFF2-40B4-BE49-F238E27FC236}">
                  <a16:creationId xmlns:a16="http://schemas.microsoft.com/office/drawing/2014/main" id="{E53942A9-46EF-4A2A-8AC0-E7A66FA5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435" y="4451350"/>
              <a:ext cx="52578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</a:t>
              </a:r>
            </a:p>
          </p:txBody>
        </p:sp>
        <p:sp>
          <p:nvSpPr>
            <p:cNvPr id="291" name="Rectangle 283">
              <a:extLst>
                <a:ext uri="{FF2B5EF4-FFF2-40B4-BE49-F238E27FC236}">
                  <a16:creationId xmlns:a16="http://schemas.microsoft.com/office/drawing/2014/main" id="{57E5C300-EEB3-47C5-98CF-9B1FF321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35" y="3562350"/>
              <a:ext cx="69730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</a:t>
              </a:r>
            </a:p>
          </p:txBody>
        </p:sp>
        <p:sp>
          <p:nvSpPr>
            <p:cNvPr id="292" name="Rectangle 284">
              <a:extLst>
                <a:ext uri="{FF2B5EF4-FFF2-40B4-BE49-F238E27FC236}">
                  <a16:creationId xmlns:a16="http://schemas.microsoft.com/office/drawing/2014/main" id="{0A59ED42-92E0-42D0-AC3F-A777F482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08250"/>
              <a:ext cx="86882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1000</a:t>
              </a:r>
            </a:p>
          </p:txBody>
        </p:sp>
        <p:sp>
          <p:nvSpPr>
            <p:cNvPr id="293" name="Rectangle 285">
              <a:extLst>
                <a:ext uri="{FF2B5EF4-FFF2-40B4-BE49-F238E27FC236}">
                  <a16:creationId xmlns:a16="http://schemas.microsoft.com/office/drawing/2014/main" id="{4A0257D5-F09B-4C90-AF76-779FC78DA1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65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1980</a:t>
              </a:r>
            </a:p>
          </p:txBody>
        </p:sp>
        <p:sp>
          <p:nvSpPr>
            <p:cNvPr id="294" name="Rectangle 286">
              <a:extLst>
                <a:ext uri="{FF2B5EF4-FFF2-40B4-BE49-F238E27FC236}">
                  <a16:creationId xmlns:a16="http://schemas.microsoft.com/office/drawing/2014/main" id="{CFCC8AAB-3378-49A1-878F-01B69D97E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31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1981</a:t>
              </a:r>
            </a:p>
          </p:txBody>
        </p:sp>
        <p:sp>
          <p:nvSpPr>
            <p:cNvPr id="295" name="Rectangle 287">
              <a:extLst>
                <a:ext uri="{FF2B5EF4-FFF2-40B4-BE49-F238E27FC236}">
                  <a16:creationId xmlns:a16="http://schemas.microsoft.com/office/drawing/2014/main" id="{971B04AF-205A-46C7-93F9-D7C1A03DC5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65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1983</a:t>
              </a:r>
            </a:p>
          </p:txBody>
        </p:sp>
        <p:sp>
          <p:nvSpPr>
            <p:cNvPr id="296" name="Rectangle 288">
              <a:extLst>
                <a:ext uri="{FF2B5EF4-FFF2-40B4-BE49-F238E27FC236}">
                  <a16:creationId xmlns:a16="http://schemas.microsoft.com/office/drawing/2014/main" id="{116E98B7-009C-430F-BBE2-22096D10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2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1984</a:t>
              </a:r>
            </a:p>
          </p:txBody>
        </p:sp>
        <p:sp>
          <p:nvSpPr>
            <p:cNvPr id="297" name="Rectangle 289">
              <a:extLst>
                <a:ext uri="{FF2B5EF4-FFF2-40B4-BE49-F238E27FC236}">
                  <a16:creationId xmlns:a16="http://schemas.microsoft.com/office/drawing/2014/main" id="{A76033DF-1975-4584-AA58-B461EC043A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8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1985</a:t>
              </a:r>
            </a:p>
          </p:txBody>
        </p:sp>
        <p:sp>
          <p:nvSpPr>
            <p:cNvPr id="298" name="Rectangle 290">
              <a:extLst>
                <a:ext uri="{FF2B5EF4-FFF2-40B4-BE49-F238E27FC236}">
                  <a16:creationId xmlns:a16="http://schemas.microsoft.com/office/drawing/2014/main" id="{9C8F389C-BAA8-447E-BEFD-4A62409A4F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78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1986</a:t>
              </a:r>
            </a:p>
          </p:txBody>
        </p:sp>
        <p:sp>
          <p:nvSpPr>
            <p:cNvPr id="299" name="Rectangle 291">
              <a:extLst>
                <a:ext uri="{FF2B5EF4-FFF2-40B4-BE49-F238E27FC236}">
                  <a16:creationId xmlns:a16="http://schemas.microsoft.com/office/drawing/2014/main" id="{FEF66044-68E2-4DCC-B8A3-53A75683C2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44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1987</a:t>
              </a:r>
            </a:p>
          </p:txBody>
        </p:sp>
        <p:sp>
          <p:nvSpPr>
            <p:cNvPr id="300" name="Rectangle 292">
              <a:extLst>
                <a:ext uri="{FF2B5EF4-FFF2-40B4-BE49-F238E27FC236}">
                  <a16:creationId xmlns:a16="http://schemas.microsoft.com/office/drawing/2014/main" id="{A97A5787-6DCF-46BB-8176-ADD8662750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11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1988</a:t>
              </a:r>
            </a:p>
          </p:txBody>
        </p:sp>
        <p:sp>
          <p:nvSpPr>
            <p:cNvPr id="301" name="Rectangle 293">
              <a:extLst>
                <a:ext uri="{FF2B5EF4-FFF2-40B4-BE49-F238E27FC236}">
                  <a16:creationId xmlns:a16="http://schemas.microsoft.com/office/drawing/2014/main" id="{78292FF0-0D62-40D1-AA46-C0932AA91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78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1989</a:t>
              </a:r>
            </a:p>
          </p:txBody>
        </p:sp>
        <p:sp>
          <p:nvSpPr>
            <p:cNvPr id="302" name="Rectangle 294">
              <a:extLst>
                <a:ext uri="{FF2B5EF4-FFF2-40B4-BE49-F238E27FC236}">
                  <a16:creationId xmlns:a16="http://schemas.microsoft.com/office/drawing/2014/main" id="{B1C11718-A0C3-4465-B720-09BB8BD5FD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44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1990</a:t>
              </a:r>
            </a:p>
          </p:txBody>
        </p:sp>
        <p:sp>
          <p:nvSpPr>
            <p:cNvPr id="303" name="Rectangle 295">
              <a:extLst>
                <a:ext uri="{FF2B5EF4-FFF2-40B4-BE49-F238E27FC236}">
                  <a16:creationId xmlns:a16="http://schemas.microsoft.com/office/drawing/2014/main" id="{AD7B4AA5-0786-4C8E-8321-96CF7C7C1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11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1991</a:t>
              </a:r>
            </a:p>
          </p:txBody>
        </p:sp>
        <p:sp>
          <p:nvSpPr>
            <p:cNvPr id="304" name="Rectangle 296">
              <a:extLst>
                <a:ext uri="{FF2B5EF4-FFF2-40B4-BE49-F238E27FC236}">
                  <a16:creationId xmlns:a16="http://schemas.microsoft.com/office/drawing/2014/main" id="{FC2D75F9-B96E-482D-80B1-709B90A47B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391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1992</a:t>
              </a:r>
            </a:p>
          </p:txBody>
        </p:sp>
        <p:sp>
          <p:nvSpPr>
            <p:cNvPr id="305" name="Rectangle 297">
              <a:extLst>
                <a:ext uri="{FF2B5EF4-FFF2-40B4-BE49-F238E27FC236}">
                  <a16:creationId xmlns:a16="http://schemas.microsoft.com/office/drawing/2014/main" id="{427A8500-AB14-49C6-AB83-B048FAF695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57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1993</a:t>
              </a:r>
            </a:p>
          </p:txBody>
        </p:sp>
        <p:sp>
          <p:nvSpPr>
            <p:cNvPr id="306" name="Rectangle 298">
              <a:extLst>
                <a:ext uri="{FF2B5EF4-FFF2-40B4-BE49-F238E27FC236}">
                  <a16:creationId xmlns:a16="http://schemas.microsoft.com/office/drawing/2014/main" id="{4248FCBD-B4D9-467D-B383-5D85979F7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244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1994</a:t>
              </a:r>
            </a:p>
          </p:txBody>
        </p:sp>
        <p:sp>
          <p:nvSpPr>
            <p:cNvPr id="307" name="Rectangle 299">
              <a:extLst>
                <a:ext uri="{FF2B5EF4-FFF2-40B4-BE49-F238E27FC236}">
                  <a16:creationId xmlns:a16="http://schemas.microsoft.com/office/drawing/2014/main" id="{A34D99EB-E886-4B82-9859-A995196443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191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1995</a:t>
              </a:r>
            </a:p>
          </p:txBody>
        </p:sp>
        <p:sp>
          <p:nvSpPr>
            <p:cNvPr id="308" name="Rectangle 300">
              <a:extLst>
                <a:ext uri="{FF2B5EF4-FFF2-40B4-BE49-F238E27FC236}">
                  <a16:creationId xmlns:a16="http://schemas.microsoft.com/office/drawing/2014/main" id="{1DDE313C-B509-4EFB-B595-C64229851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57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1996</a:t>
              </a:r>
            </a:p>
          </p:txBody>
        </p:sp>
        <p:sp>
          <p:nvSpPr>
            <p:cNvPr id="309" name="Rectangle 301">
              <a:extLst>
                <a:ext uri="{FF2B5EF4-FFF2-40B4-BE49-F238E27FC236}">
                  <a16:creationId xmlns:a16="http://schemas.microsoft.com/office/drawing/2014/main" id="{8F531F5E-B27B-4B4B-B61F-DFCBB60E8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724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1997</a:t>
              </a:r>
            </a:p>
          </p:txBody>
        </p:sp>
        <p:sp>
          <p:nvSpPr>
            <p:cNvPr id="310" name="Rectangle 302">
              <a:extLst>
                <a:ext uri="{FF2B5EF4-FFF2-40B4-BE49-F238E27FC236}">
                  <a16:creationId xmlns:a16="http://schemas.microsoft.com/office/drawing/2014/main" id="{62CF3456-F049-439B-B7EB-3DB38511AF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91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1998</a:t>
              </a:r>
            </a:p>
          </p:txBody>
        </p:sp>
        <p:sp>
          <p:nvSpPr>
            <p:cNvPr id="311" name="Rectangle 303">
              <a:extLst>
                <a:ext uri="{FF2B5EF4-FFF2-40B4-BE49-F238E27FC236}">
                  <a16:creationId xmlns:a16="http://schemas.microsoft.com/office/drawing/2014/main" id="{F4E794A2-0F30-4D20-AFB4-3727A22E9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270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1999</a:t>
              </a:r>
            </a:p>
          </p:txBody>
        </p:sp>
        <p:sp>
          <p:nvSpPr>
            <p:cNvPr id="312" name="Rectangle 304">
              <a:extLst>
                <a:ext uri="{FF2B5EF4-FFF2-40B4-BE49-F238E27FC236}">
                  <a16:creationId xmlns:a16="http://schemas.microsoft.com/office/drawing/2014/main" id="{322BB808-F464-417C-863B-3DD648BEA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537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2000</a:t>
              </a:r>
            </a:p>
          </p:txBody>
        </p:sp>
        <p:sp>
          <p:nvSpPr>
            <p:cNvPr id="313" name="Rectangle 305">
              <a:extLst>
                <a:ext uri="{FF2B5EF4-FFF2-40B4-BE49-F238E27FC236}">
                  <a16:creationId xmlns:a16="http://schemas.microsoft.com/office/drawing/2014/main" id="{AF54AF63-FAC7-47E5-AB12-E4C2826D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5191125"/>
              <a:ext cx="495300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DRAM</a:t>
              </a:r>
            </a:p>
          </p:txBody>
        </p:sp>
        <p:sp>
          <p:nvSpPr>
            <p:cNvPr id="314" name="Rectangle 306">
              <a:extLst>
                <a:ext uri="{FF2B5EF4-FFF2-40B4-BE49-F238E27FC236}">
                  <a16:creationId xmlns:a16="http://schemas.microsoft.com/office/drawing/2014/main" id="{4234159B-24BB-4111-B258-896F1063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888" y="2714625"/>
              <a:ext cx="377825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315" name="Rectangle 308">
              <a:extLst>
                <a:ext uri="{FF2B5EF4-FFF2-40B4-BE49-F238E27FC236}">
                  <a16:creationId xmlns:a16="http://schemas.microsoft.com/office/drawing/2014/main" id="{E32D2B35-5A40-4B39-8DC5-F2C64294B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36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1982</a:t>
              </a:r>
            </a:p>
          </p:txBody>
        </p:sp>
        <p:sp>
          <p:nvSpPr>
            <p:cNvPr id="316" name="Rectangle 311">
              <a:extLst>
                <a:ext uri="{FF2B5EF4-FFF2-40B4-BE49-F238E27FC236}">
                  <a16:creationId xmlns:a16="http://schemas.microsoft.com/office/drawing/2014/main" id="{24270463-13B9-4363-A5B9-2A8220F550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566737" y="4000499"/>
              <a:ext cx="2357437" cy="461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800" b="1" dirty="0">
                  <a:latin typeface="Arial" pitchFamily="34" charset="0"/>
                </a:rPr>
                <a:t>Performance</a:t>
              </a:r>
            </a:p>
          </p:txBody>
        </p:sp>
        <p:sp>
          <p:nvSpPr>
            <p:cNvPr id="317" name="Rectangle 312">
              <a:extLst>
                <a:ext uri="{FF2B5EF4-FFF2-40B4-BE49-F238E27FC236}">
                  <a16:creationId xmlns:a16="http://schemas.microsoft.com/office/drawing/2014/main" id="{6C29A0CA-290C-4F4E-A922-A72299C9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9762"/>
              <a:ext cx="1006475" cy="579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b="1" dirty="0">
                  <a:latin typeface="Arial" pitchFamily="34" charset="0"/>
                </a:rPr>
                <a:t>Time</a:t>
              </a:r>
            </a:p>
          </p:txBody>
        </p:sp>
        <p:sp>
          <p:nvSpPr>
            <p:cNvPr id="318" name="Rectangle 313">
              <a:extLst>
                <a:ext uri="{FF2B5EF4-FFF2-40B4-BE49-F238E27FC236}">
                  <a16:creationId xmlns:a16="http://schemas.microsoft.com/office/drawing/2014/main" id="{073DA27C-0C82-41CE-A04C-DFBF8AF1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124200"/>
              <a:ext cx="212962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</a:rPr>
                <a:t>“Moore’s Law”</a:t>
              </a:r>
            </a:p>
          </p:txBody>
        </p:sp>
      </p:grpSp>
      <p:sp>
        <p:nvSpPr>
          <p:cNvPr id="319" name="Rectangle 314">
            <a:extLst>
              <a:ext uri="{FF2B5EF4-FFF2-40B4-BE49-F238E27FC236}">
                <a16:creationId xmlns:a16="http://schemas.microsoft.com/office/drawing/2014/main" id="{41D3BADE-551D-42BD-8D43-8F4BD970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66" y="1231938"/>
            <a:ext cx="849302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Memory Wall: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1GHz Processor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1 ns per clock cycle 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50ns for DRAM access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50 processor clock cycles per memory access!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77D-DD35-4205-9A25-53924195D68B}"/>
              </a:ext>
            </a:extLst>
          </p:cNvPr>
          <p:cNvSpPr txBox="1"/>
          <p:nvPr/>
        </p:nvSpPr>
        <p:spPr>
          <a:xfrm>
            <a:off x="6556375" y="3110348"/>
            <a:ext cx="2342229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Gordon Moore noticed that the number of transistors per square inch on integrated circuits had doubled every year/18 months since their invention.</a:t>
            </a:r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C1106C6-73C5-4A7C-84AD-610BE43E6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03946"/>
            <a:ext cx="8229600" cy="377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Memory hierarchy gives the illusion of a fast and big memory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Hardware-managed cache is an integral component of today’s processors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Next lecture: How to improve cache performance</a:t>
            </a:r>
          </a:p>
        </p:txBody>
      </p:sp>
    </p:spTree>
    <p:extLst>
      <p:ext uri="{BB962C8B-B14F-4D97-AF65-F5344CB8AC3E}">
        <p14:creationId xmlns:p14="http://schemas.microsoft.com/office/powerpoint/2010/main" val="2896366886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Faster Memory Technology: </a:t>
            </a:r>
            <a:r>
              <a:rPr lang="en-GB" sz="3600" b="1" dirty="0">
                <a:solidFill>
                  <a:srgbClr val="0000FF"/>
                </a:solidFill>
              </a:rPr>
              <a:t>SRAM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20" name="Group 325">
            <a:extLst>
              <a:ext uri="{FF2B5EF4-FFF2-40B4-BE49-F238E27FC236}">
                <a16:creationId xmlns:a16="http://schemas.microsoft.com/office/drawing/2014/main" id="{059382ED-7533-4DB8-97A4-1E3015B7769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22617"/>
            <a:ext cx="4343400" cy="2438400"/>
            <a:chOff x="96" y="720"/>
            <a:chExt cx="2736" cy="1536"/>
          </a:xfrm>
        </p:grpSpPr>
        <p:pic>
          <p:nvPicPr>
            <p:cNvPr id="321" name="Picture 320" descr="sram">
              <a:extLst>
                <a:ext uri="{FF2B5EF4-FFF2-40B4-BE49-F238E27FC236}">
                  <a16:creationId xmlns:a16="http://schemas.microsoft.com/office/drawing/2014/main" id="{1DBFD24A-33E3-4B80-85E0-5EE2F77A6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864"/>
              <a:ext cx="2400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" name="Rectangle 323">
              <a:extLst>
                <a:ext uri="{FF2B5EF4-FFF2-40B4-BE49-F238E27FC236}">
                  <a16:creationId xmlns:a16="http://schemas.microsoft.com/office/drawing/2014/main" id="{02E12A1F-ECC5-4C37-BC0A-C8DB4E60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3" name="Picture 316" descr="j0216858">
              <a:extLst>
                <a:ext uri="{FF2B5EF4-FFF2-40B4-BE49-F238E27FC236}">
                  <a16:creationId xmlns:a16="http://schemas.microsoft.com/office/drawing/2014/main" id="{740795F7-68A1-40EE-A606-B0EC37351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" y="720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4" name="Group 326">
            <a:extLst>
              <a:ext uri="{FF2B5EF4-FFF2-40B4-BE49-F238E27FC236}">
                <a16:creationId xmlns:a16="http://schemas.microsoft.com/office/drawing/2014/main" id="{2C1592FD-609F-4A3E-B188-8DE0311F548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346417"/>
            <a:ext cx="4191000" cy="2514600"/>
            <a:chOff x="3024" y="672"/>
            <a:chExt cx="2640" cy="1584"/>
          </a:xfrm>
        </p:grpSpPr>
        <p:pic>
          <p:nvPicPr>
            <p:cNvPr id="325" name="Picture 321" descr="dramcell">
              <a:extLst>
                <a:ext uri="{FF2B5EF4-FFF2-40B4-BE49-F238E27FC236}">
                  <a16:creationId xmlns:a16="http://schemas.microsoft.com/office/drawing/2014/main" id="{3BF96DEE-D502-4A20-AF54-CA56A1387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" y="912"/>
              <a:ext cx="1794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6" name="Rectangle 324">
              <a:extLst>
                <a:ext uri="{FF2B5EF4-FFF2-40B4-BE49-F238E27FC236}">
                  <a16:creationId xmlns:a16="http://schemas.microsoft.com/office/drawing/2014/main" id="{E0DD38AD-1062-44ED-8412-43389E66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7" name="Picture 317" descr="MCj03378420000[1]">
              <a:extLst>
                <a:ext uri="{FF2B5EF4-FFF2-40B4-BE49-F238E27FC236}">
                  <a16:creationId xmlns:a16="http://schemas.microsoft.com/office/drawing/2014/main" id="{B12BCEF7-38FE-4F79-9C6A-6D05E3E3E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0" y="672"/>
              <a:ext cx="86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8" name="Rectangle 15">
            <a:extLst>
              <a:ext uri="{FF2B5EF4-FFF2-40B4-BE49-F238E27FC236}">
                <a16:creationId xmlns:a16="http://schemas.microsoft.com/office/drawing/2014/main" id="{BDA2E37C-23AE-43F7-8EDD-7FA5B22838F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4089617"/>
            <a:ext cx="4191000" cy="2286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b="1" dirty="0">
                <a:solidFill>
                  <a:srgbClr val="660066"/>
                </a:solidFill>
              </a:rPr>
              <a:t>SRAM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transistors per memory cell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Low density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  <a:sym typeface="Wingdings" pitchFamily="2" charset="2"/>
              </a:rPr>
              <a:t>Fast access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latency of 0.5 – 5 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  <a:sym typeface="Wingdings" pitchFamily="2" charset="2"/>
              </a:rPr>
              <a:t>More costly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Uses flip-flops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29" name="Rectangle 16">
            <a:extLst>
              <a:ext uri="{FF2B5EF4-FFF2-40B4-BE49-F238E27FC236}">
                <a16:creationId xmlns:a16="http://schemas.microsoft.com/office/drawing/2014/main" id="{8D1E0486-C2A5-4745-8944-2A332530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89617"/>
            <a:ext cx="4038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sz="2400" b="1" dirty="0">
                <a:solidFill>
                  <a:srgbClr val="660066"/>
                </a:solidFill>
              </a:rPr>
              <a:t>DRAM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 transistor per memory cell 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006600"/>
                </a:solidFill>
                <a:sym typeface="Wingdings" pitchFamily="2" charset="2"/>
              </a:rPr>
              <a:t>High density</a:t>
            </a:r>
            <a:endParaRPr lang="en-US" sz="2000" u="sng" dirty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cs typeface="+mn-cs"/>
                <a:sym typeface="Wingdings" pitchFamily="2" charset="2"/>
              </a:rPr>
              <a:t>Slow access </a:t>
            </a:r>
            <a:r>
              <a:rPr lang="en-US" sz="2000" dirty="0">
                <a:sym typeface="Wingdings" pitchFamily="2" charset="2"/>
              </a:rPr>
              <a:t>latency of 50-70ns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Less costly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Used in main memory</a:t>
            </a:r>
          </a:p>
        </p:txBody>
      </p:sp>
      <p:sp>
        <p:nvSpPr>
          <p:cNvPr id="330" name="Text Box 10">
            <a:extLst>
              <a:ext uri="{FF2B5EF4-FFF2-40B4-BE49-F238E27FC236}">
                <a16:creationId xmlns:a16="http://schemas.microsoft.com/office/drawing/2014/main" id="{B9B0B92E-62F4-4D12-B248-F003CCE56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27" y="3556217"/>
            <a:ext cx="123277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 SRAM Cell</a:t>
            </a:r>
          </a:p>
        </p:txBody>
      </p:sp>
    </p:spTree>
    <p:extLst>
      <p:ext uri="{BB962C8B-B14F-4D97-AF65-F5344CB8AC3E}">
        <p14:creationId xmlns:p14="http://schemas.microsoft.com/office/powerpoint/2010/main" val="13780676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1. Slow Memory Technology: </a:t>
            </a:r>
            <a:r>
              <a:rPr lang="en-GB" sz="3400" b="1" dirty="0">
                <a:solidFill>
                  <a:srgbClr val="0000FF"/>
                </a:solidFill>
              </a:rPr>
              <a:t>Magnetic Disk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7" name="Picture 6" descr="HDD7">
            <a:extLst>
              <a:ext uri="{FF2B5EF4-FFF2-40B4-BE49-F238E27FC236}">
                <a16:creationId xmlns:a16="http://schemas.microsoft.com/office/drawing/2014/main" id="{B40F1553-5E88-4606-8B23-8B7289A8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012" y="1219200"/>
            <a:ext cx="4528738" cy="356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4B12ECCF-1526-4F30-9E31-5AF23219F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40386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Typical high-end hard disk: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Average Latency</a:t>
            </a:r>
            <a:r>
              <a:rPr lang="en-US" sz="2400" dirty="0">
                <a:solidFill>
                  <a:srgbClr val="C00000"/>
                </a:solidFill>
              </a:rPr>
              <a:t>: 4 - 10 ms</a:t>
            </a:r>
          </a:p>
          <a:p>
            <a:pPr algn="l"/>
            <a:r>
              <a:rPr lang="en-US" sz="2400" dirty="0"/>
              <a:t>Capacity: </a:t>
            </a:r>
            <a:r>
              <a:rPr lang="en-US" sz="2400" dirty="0">
                <a:solidFill>
                  <a:srgbClr val="C00000"/>
                </a:solidFill>
              </a:rPr>
              <a:t>500-2000GB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3AB6C5-DCA0-4C91-AFAD-ED181C7B1EE6}"/>
              </a:ext>
            </a:extLst>
          </p:cNvPr>
          <p:cNvGrpSpPr/>
          <p:nvPr/>
        </p:nvGrpSpPr>
        <p:grpSpPr>
          <a:xfrm>
            <a:off x="304800" y="1600200"/>
            <a:ext cx="3886200" cy="2362200"/>
            <a:chOff x="304800" y="1143000"/>
            <a:chExt cx="3886200" cy="2362200"/>
          </a:xfrm>
        </p:grpSpPr>
        <p:pic>
          <p:nvPicPr>
            <p:cNvPr id="20" name="Picture 5" descr="ibm hard disk recovery">
              <a:extLst>
                <a:ext uri="{FF2B5EF4-FFF2-40B4-BE49-F238E27FC236}">
                  <a16:creationId xmlns:a16="http://schemas.microsoft.com/office/drawing/2014/main" id="{7294026A-1090-48DF-9F82-912DF816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8871" y="1434683"/>
              <a:ext cx="1791303" cy="199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323">
              <a:extLst>
                <a:ext uri="{FF2B5EF4-FFF2-40B4-BE49-F238E27FC236}">
                  <a16:creationId xmlns:a16="http://schemas.microsoft.com/office/drawing/2014/main" id="{0D2038B0-BA5D-498E-8485-C00A8BA3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371600"/>
              <a:ext cx="32004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" name="Picture 8" descr="MCj03985530000[1]">
              <a:extLst>
                <a:ext uri="{FF2B5EF4-FFF2-40B4-BE49-F238E27FC236}">
                  <a16:creationId xmlns:a16="http://schemas.microsoft.com/office/drawing/2014/main" id="{9D4022C5-E365-426A-897B-BA6B5B2D2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1143000"/>
              <a:ext cx="1143000" cy="583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4334158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20057</TotalTime>
  <Words>5853</Words>
  <Application>Microsoft Office PowerPoint</Application>
  <PresentationFormat>On-screen Show (4:3)</PresentationFormat>
  <Paragraphs>2300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Geneva</vt:lpstr>
      <vt:lpstr>Arial</vt:lpstr>
      <vt:lpstr>Calibri</vt:lpstr>
      <vt:lpstr>Comic Sans MS</vt:lpstr>
      <vt:lpstr>Courier New</vt:lpstr>
      <vt:lpstr>Symbol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#22: Cache I: Direct Mapped Cache</vt:lpstr>
      <vt:lpstr>1. Data Transfer: The Big Picture</vt:lpstr>
      <vt:lpstr>1. Memory Technology: 1950s</vt:lpstr>
      <vt:lpstr>1. Memory Technology Today: DRAM</vt:lpstr>
      <vt:lpstr>1. DRAM Capacity Growth</vt:lpstr>
      <vt:lpstr>1. Processor-DRAM Performance Gap</vt:lpstr>
      <vt:lpstr>1. Faster Memory Technology: SRAM</vt:lpstr>
      <vt:lpstr>1. Slow Memory Technology: Magnetic Disk</vt:lpstr>
      <vt:lpstr>1. Quality vs Quantity</vt:lpstr>
      <vt:lpstr>1. Best of Both Worlds</vt:lpstr>
      <vt:lpstr>1. Memory Hierarchy</vt:lpstr>
      <vt:lpstr>2. Cache: The Library Analogy</vt:lpstr>
      <vt:lpstr>2. Solution: Book on the Desk!</vt:lpstr>
      <vt:lpstr>2. Cache: The Basic Idea</vt:lpstr>
      <vt:lpstr>2.1 Cache: Types of Locality</vt:lpstr>
      <vt:lpstr>2.1 Working Set: Definition</vt:lpstr>
      <vt:lpstr>2.2 Two Aspects of Memory Access</vt:lpstr>
      <vt:lpstr>2.2 Memory Access Time: Terminology</vt:lpstr>
      <vt:lpstr>2.2 Memory Access Time: Formula</vt:lpstr>
      <vt:lpstr>3. Memory to Cache Mapping (1/2)</vt:lpstr>
      <vt:lpstr>3. Memory to Cache Mapping (2/2)</vt:lpstr>
      <vt:lpstr>4. Direct Mapping Analogy</vt:lpstr>
      <vt:lpstr>4. Direct Mapped Cache: Cache Index</vt:lpstr>
      <vt:lpstr>4. Direct Mapped Cache: Cache Tag</vt:lpstr>
      <vt:lpstr>4. Direct Mapped Cache: Mapping</vt:lpstr>
      <vt:lpstr>4. Direct Mapped Cache: Cache Structure</vt:lpstr>
      <vt:lpstr>4. Cache Mapping: Example</vt:lpstr>
      <vt:lpstr>4. Cache Circuitry: Example</vt:lpstr>
      <vt:lpstr>5. Reading Data: Setup</vt:lpstr>
      <vt:lpstr>5. Reading Data: Initial State</vt:lpstr>
      <vt:lpstr>5. Reading Data: Load #1-1</vt:lpstr>
      <vt:lpstr>5. Reading Data: Load #1-2</vt:lpstr>
      <vt:lpstr>5. Reading Data: Load #1-3</vt:lpstr>
      <vt:lpstr>5. Reading Data: Load #1-4</vt:lpstr>
      <vt:lpstr>5. Reading Data: Load #2-1</vt:lpstr>
      <vt:lpstr>5. Reading Data: Load #2-2</vt:lpstr>
      <vt:lpstr>5. Reading Data: Load #2-3</vt:lpstr>
      <vt:lpstr>5. Reading Data: Load #3-1</vt:lpstr>
      <vt:lpstr>5. Reading Data: Load #3-2</vt:lpstr>
      <vt:lpstr>5. Reading Data: Load #3-3</vt:lpstr>
      <vt:lpstr>5. Reading Data: Load #3-4</vt:lpstr>
      <vt:lpstr>5. Reading Data: Load #4-1</vt:lpstr>
      <vt:lpstr>5. Reading Data: Load #4-2</vt:lpstr>
      <vt:lpstr>5. Reading Data: Load #4-3</vt:lpstr>
      <vt:lpstr>5. Reading Data: Load #4-4</vt:lpstr>
      <vt:lpstr>5. Reading Data: Load #5-1</vt:lpstr>
      <vt:lpstr>5. Reading Data: Load #5-2</vt:lpstr>
      <vt:lpstr>5. Reading Data: Load #5-3</vt:lpstr>
      <vt:lpstr>5. Reading Data: Load #5-4</vt:lpstr>
      <vt:lpstr>5. Reading Data: Summary</vt:lpstr>
      <vt:lpstr>6. Types of Cache Misses</vt:lpstr>
      <vt:lpstr>Exercise #1: Setup Information</vt:lpstr>
      <vt:lpstr>Exercise #2: Tracing Memory Accesses</vt:lpstr>
      <vt:lpstr>Exercise #2: Load #1</vt:lpstr>
      <vt:lpstr>Exercise #2: Load #2</vt:lpstr>
      <vt:lpstr>Exercise #2: Load #3</vt:lpstr>
      <vt:lpstr>Exercise #2: Load #4</vt:lpstr>
      <vt:lpstr>Exercise #2: Load #5</vt:lpstr>
      <vt:lpstr>Exercise #2: Load #6</vt:lpstr>
      <vt:lpstr>Exercise #2: Load #7</vt:lpstr>
      <vt:lpstr>7. Writing Data: Store #1-1</vt:lpstr>
      <vt:lpstr>7. Writing Data: Store #1-2</vt:lpstr>
      <vt:lpstr>7. Writing Data: Store #1-3</vt:lpstr>
      <vt:lpstr>8. Changing Cache Content: Write Policy</vt:lpstr>
      <vt:lpstr>8. Write-Through Cache</vt:lpstr>
      <vt:lpstr>8. Write-Back Cache</vt:lpstr>
      <vt:lpstr>8. Handling Cache Misses</vt:lpstr>
      <vt:lpstr>8. Writing Data: Summary</vt:lpstr>
      <vt:lpstr>Summary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2154</cp:revision>
  <cp:lastPrinted>2017-06-30T03:15:07Z</cp:lastPrinted>
  <dcterms:created xsi:type="dcterms:W3CDTF">1998-09-05T15:03:32Z</dcterms:created>
  <dcterms:modified xsi:type="dcterms:W3CDTF">2020-03-24T07:02:46Z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