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90" r:id="rId3"/>
    <p:sldId id="300" r:id="rId4"/>
    <p:sldId id="301" r:id="rId5"/>
    <p:sldId id="302" r:id="rId6"/>
    <p:sldId id="304" r:id="rId7"/>
    <p:sldId id="305" r:id="rId8"/>
    <p:sldId id="306" r:id="rId9"/>
    <p:sldId id="307" r:id="rId10"/>
    <p:sldId id="303" r:id="rId11"/>
    <p:sldId id="308" r:id="rId12"/>
    <p:sldId id="309" r:id="rId13"/>
    <p:sldId id="310" r:id="rId14"/>
    <p:sldId id="311" r:id="rId15"/>
    <p:sldId id="312" r:id="rId16"/>
    <p:sldId id="269" r:id="rId1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660066"/>
    <a:srgbClr val="5B9BD5"/>
    <a:srgbClr val="0000FF"/>
    <a:srgbClr val="C56F11"/>
    <a:srgbClr val="CC00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93" d="100"/>
          <a:sy n="93" d="100"/>
        </p:scale>
        <p:origin x="3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50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85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7319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250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8549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74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803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3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83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57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88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02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70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98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18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1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28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480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6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98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14/2/2020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98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14/2/2020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06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14/2/2020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3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1B8C-9507-4FC0-B68E-608D733D4E76}" type="datetime1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57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12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222CF-8AB8-4D71-B847-9594A2A4CEF4}" type="datetime1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70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144000" cy="1803680"/>
          </a:xfrm>
        </p:spPr>
        <p:txBody>
          <a:bodyPr>
            <a:normAutofit/>
          </a:bodyPr>
          <a:lstStyle/>
          <a:p>
            <a:r>
              <a:rPr lang="en-SG" sz="3200" dirty="0"/>
              <a:t>Tutorial #3</a:t>
            </a:r>
          </a:p>
          <a:p>
            <a:r>
              <a:rPr lang="en-SG" sz="4000" dirty="0"/>
              <a:t>MIPS: Array and Instruction Encoding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0713" y="10841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078268-5D21-46DF-84E9-69BC007EA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99255"/>
              </p:ext>
            </p:extLst>
          </p:nvPr>
        </p:nvGraphicFramePr>
        <p:xfrm>
          <a:off x="394855" y="745986"/>
          <a:ext cx="8354290" cy="4530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809">
                  <a:extLst>
                    <a:ext uri="{9D8B030D-6E8A-4147-A177-3AD203B41FA5}">
                      <a16:colId xmlns:a16="http://schemas.microsoft.com/office/drawing/2014/main" val="3717296985"/>
                    </a:ext>
                  </a:extLst>
                </a:gridCol>
                <a:gridCol w="6764481">
                  <a:extLst>
                    <a:ext uri="{9D8B030D-6E8A-4147-A177-3AD203B41FA5}">
                      <a16:colId xmlns:a16="http://schemas.microsoft.com/office/drawing/2014/main" val="3479482130"/>
                    </a:ext>
                  </a:extLst>
                </a:gridCol>
              </a:tblGrid>
              <a:tr h="79380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Instruction Encoding</a:t>
                      </a:r>
                      <a:endParaRPr lang="en-SG" sz="14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MIPS Code</a:t>
                      </a:r>
                      <a:endParaRPr lang="en-SG" sz="14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192799"/>
                  </a:ext>
                </a:extLst>
              </a:tr>
              <a:tr h="53979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>
                          <a:effectLst/>
                        </a:rPr>
                        <a:t># $s1 stores the result, $t0 stores a non-negative number</a:t>
                      </a:r>
                      <a:endParaRPr lang="en-SG" sz="14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3200521"/>
                  </a:ext>
                </a:extLst>
              </a:tr>
              <a:tr h="57626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2380615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2000" dirty="0" err="1"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 $s1, $zero, 0 	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#Inst. </a:t>
                      </a:r>
                      <a:r>
                        <a:rPr lang="en-US" sz="1400" dirty="0" err="1">
                          <a:effectLst/>
                          <a:latin typeface="Lucida Console" panose="020B0609040504020204" pitchFamily="49" charset="0"/>
                        </a:rPr>
                        <a:t>addr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 is 0x00400028</a:t>
                      </a:r>
                      <a:endParaRPr lang="en-SG" sz="20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3818743"/>
                  </a:ext>
                </a:extLst>
              </a:tr>
              <a:tr h="57001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0x00084042  </a:t>
                      </a: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2000" dirty="0" err="1">
                          <a:effectLst/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  $t0, $t0, 1                   </a:t>
                      </a:r>
                      <a:endParaRPr lang="en-SG" sz="20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4849"/>
                  </a:ext>
                </a:extLst>
              </a:tr>
              <a:tr h="57835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0x11000002</a:t>
                      </a: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      </a:t>
                      </a:r>
                      <a:endParaRPr lang="en-SG" sz="20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387780"/>
                  </a:ext>
                </a:extLst>
              </a:tr>
              <a:tr h="58668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0x22310001</a:t>
                      </a: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      </a:t>
                      </a:r>
                      <a:endParaRPr lang="en-SG" sz="20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7075256"/>
                  </a:ext>
                </a:extLst>
              </a:tr>
              <a:tr h="58043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      j    loop</a:t>
                      </a:r>
                      <a:endParaRPr lang="en-SG" sz="20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7655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exit:</a:t>
                      </a:r>
                      <a:endParaRPr lang="en-SG" sz="20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27361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ACBB7C-64A5-4A87-8235-8457991BE977}"/>
              </a:ext>
            </a:extLst>
          </p:cNvPr>
          <p:cNvSpPr txBox="1"/>
          <p:nvPr/>
        </p:nvSpPr>
        <p:spPr>
          <a:xfrm>
            <a:off x="204681" y="2156844"/>
            <a:ext cx="179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0x20110000</a:t>
            </a:r>
            <a:endParaRPr lang="en-SG" sz="1400" b="1" dirty="0">
              <a:solidFill>
                <a:srgbClr val="C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857F77-4F21-428C-B120-CAACD921B666}"/>
              </a:ext>
            </a:extLst>
          </p:cNvPr>
          <p:cNvSpPr txBox="1"/>
          <p:nvPr/>
        </p:nvSpPr>
        <p:spPr>
          <a:xfrm>
            <a:off x="152561" y="4460779"/>
            <a:ext cx="189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0x0810000B</a:t>
            </a:r>
            <a:endParaRPr lang="en-SG" sz="1400" b="1" dirty="0">
              <a:solidFill>
                <a:srgbClr val="C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2FC36B-7C46-480E-A544-3456EA78F83E}"/>
              </a:ext>
            </a:extLst>
          </p:cNvPr>
          <p:cNvSpPr txBox="1"/>
          <p:nvPr/>
        </p:nvSpPr>
        <p:spPr>
          <a:xfrm>
            <a:off x="2632033" y="3291290"/>
            <a:ext cx="389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beq</a:t>
            </a:r>
            <a:r>
              <a:rPr lang="en-US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  $t0, $zero, exit</a:t>
            </a:r>
            <a:endParaRPr lang="en-SG" sz="1400" dirty="0">
              <a:solidFill>
                <a:srgbClr val="0033CC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CB949-F95E-4842-B0EA-D59B2AF7E6F8}"/>
              </a:ext>
            </a:extLst>
          </p:cNvPr>
          <p:cNvSpPr txBox="1"/>
          <p:nvPr/>
        </p:nvSpPr>
        <p:spPr>
          <a:xfrm>
            <a:off x="2632033" y="3896155"/>
            <a:ext cx="3134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addi</a:t>
            </a:r>
            <a:r>
              <a:rPr lang="en-US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 $s1, $s1, 1</a:t>
            </a:r>
            <a:endParaRPr lang="en-SG" sz="1400" dirty="0">
              <a:solidFill>
                <a:srgbClr val="0033CC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C794C2-B126-455B-BA83-04FD1C4B455D}"/>
                  </a:ext>
                </a:extLst>
              </p:cNvPr>
              <p:cNvSpPr txBox="1"/>
              <p:nvPr/>
            </p:nvSpPr>
            <p:spPr>
              <a:xfrm>
                <a:off x="4921322" y="5535243"/>
                <a:ext cx="2649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⌊"/>
                          <m:endChr m:val="⌋"/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($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0)</m:t>
                          </m:r>
                        </m:e>
                      </m:d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C794C2-B126-455B-BA83-04FD1C4B4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322" y="5535243"/>
                <a:ext cx="2649682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94855" y="5539751"/>
            <a:ext cx="432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 a simple mathematical expression for the relationship between $</a:t>
            </a:r>
            <a:r>
              <a:rPr lang="en-US" dirty="0" err="1" smtClean="0"/>
              <a:t>s1</a:t>
            </a:r>
            <a:r>
              <a:rPr lang="en-US" dirty="0" smtClean="0"/>
              <a:t> and $</a:t>
            </a:r>
            <a:r>
              <a:rPr lang="en-US" dirty="0" err="1" smtClean="0"/>
              <a:t>t0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10</a:t>
            </a:fld>
            <a:endParaRPr lang="en-SG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3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E92515-F5C2-4358-9F79-F83D818C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51010"/>
              </p:ext>
            </p:extLst>
          </p:nvPr>
        </p:nvGraphicFramePr>
        <p:xfrm>
          <a:off x="790239" y="105841"/>
          <a:ext cx="7512097" cy="6263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9249">
                  <a:extLst>
                    <a:ext uri="{9D8B030D-6E8A-4147-A177-3AD203B41FA5}">
                      <a16:colId xmlns:a16="http://schemas.microsoft.com/office/drawing/2014/main" val="3354510516"/>
                    </a:ext>
                  </a:extLst>
                </a:gridCol>
                <a:gridCol w="3852848">
                  <a:extLst>
                    <a:ext uri="{9D8B030D-6E8A-4147-A177-3AD203B41FA5}">
                      <a16:colId xmlns:a16="http://schemas.microsoft.com/office/drawing/2014/main" val="1311856789"/>
                    </a:ext>
                  </a:extLst>
                </a:gridCol>
              </a:tblGrid>
              <a:tr h="344321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MIPS</a:t>
                      </a:r>
                    </a:p>
                  </a:txBody>
                  <a:tcPr marL="42353" marR="42353" marT="0" marB="0" anchor="ctr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1228727410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$s3, $s2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$zero, end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#while (low &lt;= high) {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689144018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446088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  $s4, $s2, $s3    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  mid = (low + high)/ 2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503594721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$t0, $s4, 2             add  $t0, $s0, $t0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  t0 = mid*4</a:t>
                      </a:r>
                      <a:endParaRPr lang="en-SG" sz="180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  t0 = &amp;array[mid] in bytes</a:t>
                      </a:r>
                      <a:endParaRPr lang="en-SG" sz="180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  t1 = array[mid]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3223437977"/>
                  </a:ext>
                </a:extLst>
              </a:tr>
              <a:tr h="58211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$s1, $t1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bigger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   if (target &lt; array[mid])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3965036080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$s3, $s4, -1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j </a:t>
                      </a: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      high = mid – 1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1788480853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bigger: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   else if (target &gt; array[mid])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2980957677"/>
                  </a:ext>
                </a:extLst>
              </a:tr>
              <a:tr h="58211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$s2, $s4, 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j </a:t>
                      </a: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      low = mid + 1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3048327530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11113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equal: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 indent="-11113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  $s5, $s4, $zero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-11113">
                        <a:spcAft>
                          <a:spcPts val="0"/>
                        </a:spcAft>
                        <a:tabLst/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   else {</a:t>
                      </a:r>
                      <a:endParaRPr lang="en-SG" sz="1800" dirty="0">
                        <a:effectLst/>
                      </a:endParaRPr>
                    </a:p>
                    <a:p>
                      <a:pPr marL="45720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</a:t>
                      </a:r>
                      <a:r>
                        <a:rPr lang="en-US" sz="1800" dirty="0" err="1">
                          <a:effectLst/>
                        </a:rPr>
                        <a:t>ans</a:t>
                      </a:r>
                      <a:r>
                        <a:rPr lang="en-US" sz="1800" dirty="0">
                          <a:effectLst/>
                        </a:rPr>
                        <a:t> = mid</a:t>
                      </a:r>
                      <a:endParaRPr lang="en-SG" sz="1800" dirty="0">
                        <a:effectLst/>
                      </a:endParaRPr>
                    </a:p>
                    <a:p>
                      <a:pPr marL="45720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break</a:t>
                      </a:r>
                      <a:endParaRPr lang="en-SG" sz="1800" dirty="0">
                        <a:effectLst/>
                      </a:endParaRPr>
                    </a:p>
                    <a:p>
                      <a:pPr marL="45720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   }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3635412947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#} //end of while-loop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1721565975"/>
                  </a:ext>
                </a:extLst>
              </a:tr>
              <a:tr h="222335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end: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SG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42242767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8E865BB-D61F-4C45-BAD9-EFA20066AE3E}"/>
              </a:ext>
            </a:extLst>
          </p:cNvPr>
          <p:cNvSpPr txBox="1"/>
          <p:nvPr/>
        </p:nvSpPr>
        <p:spPr>
          <a:xfrm>
            <a:off x="0" y="10584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Q3a.</a:t>
            </a:r>
          </a:p>
        </p:txBody>
      </p:sp>
      <p:sp>
        <p:nvSpPr>
          <p:cNvPr id="5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11</a:t>
            </a:fld>
            <a:endParaRPr lang="en-SG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584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Q3a.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E92515-F5C2-4358-9F79-F83D818C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85757"/>
              </p:ext>
            </p:extLst>
          </p:nvPr>
        </p:nvGraphicFramePr>
        <p:xfrm>
          <a:off x="790239" y="105841"/>
          <a:ext cx="7512097" cy="6263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9249">
                  <a:extLst>
                    <a:ext uri="{9D8B030D-6E8A-4147-A177-3AD203B41FA5}">
                      <a16:colId xmlns:a16="http://schemas.microsoft.com/office/drawing/2014/main" val="3354510516"/>
                    </a:ext>
                  </a:extLst>
                </a:gridCol>
                <a:gridCol w="3852848">
                  <a:extLst>
                    <a:ext uri="{9D8B030D-6E8A-4147-A177-3AD203B41FA5}">
                      <a16:colId xmlns:a16="http://schemas.microsoft.com/office/drawing/2014/main" val="1311856789"/>
                    </a:ext>
                  </a:extLst>
                </a:gridCol>
              </a:tblGrid>
              <a:tr h="344321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MIPS</a:t>
                      </a:r>
                    </a:p>
                  </a:txBody>
                  <a:tcPr marL="42353" marR="42353" marT="0" marB="0" anchor="ctr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1228727410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$s3, $s2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$zero, end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#while (low &lt;= high) {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689144018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446088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  $s4, $s2, $s3    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  mid = (low + high)/ 2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503594721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$t0, $s4, 2             add  $t0, $s0, $t0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  t0 = mid*4</a:t>
                      </a:r>
                      <a:endParaRPr lang="en-SG" sz="180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  t0 = &amp;array[mid] in bytes</a:t>
                      </a:r>
                      <a:endParaRPr lang="en-SG" sz="180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  t1 = array[mid]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3223437977"/>
                  </a:ext>
                </a:extLst>
              </a:tr>
              <a:tr h="58211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$s1, $t1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bigger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   if (target &lt; array[mid])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3965036080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$s3, $s4, -1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j </a:t>
                      </a: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      high = mid – 1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1788480853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bigger: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   else if (target &gt; array[mid])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2980957677"/>
                  </a:ext>
                </a:extLst>
              </a:tr>
              <a:tr h="58211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$s2, $s4, 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j </a:t>
                      </a: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      low = mid + 1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3048327530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11113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equal: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 indent="-11113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  $s5, $s4, $zero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-11113">
                        <a:spcAft>
                          <a:spcPts val="0"/>
                        </a:spcAft>
                        <a:tabLst/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   else {</a:t>
                      </a:r>
                      <a:endParaRPr lang="en-SG" sz="1800" dirty="0">
                        <a:effectLst/>
                      </a:endParaRPr>
                    </a:p>
                    <a:p>
                      <a:pPr marL="45720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</a:t>
                      </a:r>
                      <a:r>
                        <a:rPr lang="en-US" sz="1800" dirty="0" err="1">
                          <a:effectLst/>
                        </a:rPr>
                        <a:t>ans</a:t>
                      </a:r>
                      <a:r>
                        <a:rPr lang="en-US" sz="1800" dirty="0">
                          <a:effectLst/>
                        </a:rPr>
                        <a:t> = mid</a:t>
                      </a:r>
                      <a:endParaRPr lang="en-SG" sz="1800" dirty="0">
                        <a:effectLst/>
                      </a:endParaRPr>
                    </a:p>
                    <a:p>
                      <a:pPr marL="45720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break</a:t>
                      </a:r>
                      <a:endParaRPr lang="en-SG" sz="1800" dirty="0">
                        <a:effectLst/>
                      </a:endParaRPr>
                    </a:p>
                    <a:p>
                      <a:pPr marL="45720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   }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3635412947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#} //end of while-loop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1721565975"/>
                  </a:ext>
                </a:extLst>
              </a:tr>
              <a:tr h="222335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end: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SG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42242767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9FB58E-A2A5-4B96-8490-57E27AEB057F}"/>
              </a:ext>
            </a:extLst>
          </p:cNvPr>
          <p:cNvSpPr txBox="1"/>
          <p:nvPr/>
        </p:nvSpPr>
        <p:spPr>
          <a:xfrm>
            <a:off x="955964" y="1381555"/>
            <a:ext cx="257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srl</a:t>
            </a:r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  $s4, $s4, 1</a:t>
            </a:r>
            <a:endParaRPr lang="en-SG" sz="1100" dirty="0">
              <a:solidFill>
                <a:srgbClr val="0033CC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B9BCE-5D53-4C63-91A8-D47239ADFC30}"/>
              </a:ext>
            </a:extLst>
          </p:cNvPr>
          <p:cNvSpPr txBox="1"/>
          <p:nvPr/>
        </p:nvSpPr>
        <p:spPr>
          <a:xfrm>
            <a:off x="955964" y="2178192"/>
            <a:ext cx="257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lw</a:t>
            </a:r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   $t1, 0($t0)</a:t>
            </a:r>
            <a:endParaRPr lang="en-SG" sz="1100" dirty="0">
              <a:solidFill>
                <a:srgbClr val="0033CC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EA370-44D7-4870-A997-BC26AC2600BF}"/>
              </a:ext>
            </a:extLst>
          </p:cNvPr>
          <p:cNvSpPr txBox="1"/>
          <p:nvPr/>
        </p:nvSpPr>
        <p:spPr>
          <a:xfrm>
            <a:off x="1108365" y="3747218"/>
            <a:ext cx="257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slt</a:t>
            </a:r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  $t9, $t1, $s1</a:t>
            </a:r>
            <a:endParaRPr lang="en-SG" sz="1100" dirty="0">
              <a:solidFill>
                <a:srgbClr val="0033CC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BABEA-D16F-4738-AC28-88F6B6FE9A71}"/>
              </a:ext>
            </a:extLst>
          </p:cNvPr>
          <p:cNvSpPr txBox="1"/>
          <p:nvPr/>
        </p:nvSpPr>
        <p:spPr>
          <a:xfrm>
            <a:off x="1181102" y="3971472"/>
            <a:ext cx="257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beq</a:t>
            </a:r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  $t9, $0,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equal</a:t>
            </a:r>
            <a:endParaRPr lang="en-SG" sz="1100" dirty="0">
              <a:solidFill>
                <a:srgbClr val="C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AC8AA-7E17-45EB-AB7A-252B257E3185}"/>
              </a:ext>
            </a:extLst>
          </p:cNvPr>
          <p:cNvSpPr txBox="1"/>
          <p:nvPr/>
        </p:nvSpPr>
        <p:spPr>
          <a:xfrm>
            <a:off x="1042556" y="5329662"/>
            <a:ext cx="143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j  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end</a:t>
            </a:r>
            <a:endParaRPr lang="en-SG" sz="1100" dirty="0">
              <a:solidFill>
                <a:srgbClr val="C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82AC1-999C-486C-BA56-9776C0A67208}"/>
              </a:ext>
            </a:extLst>
          </p:cNvPr>
          <p:cNvSpPr txBox="1"/>
          <p:nvPr/>
        </p:nvSpPr>
        <p:spPr>
          <a:xfrm>
            <a:off x="1042556" y="585508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j  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loop</a:t>
            </a:r>
            <a:endParaRPr lang="en-SG" sz="1100" dirty="0">
              <a:solidFill>
                <a:srgbClr val="C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1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12</a:t>
            </a:fld>
            <a:endParaRPr lang="en-SG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51" y="570079"/>
            <a:ext cx="4027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550" indent="-717550"/>
            <a:r>
              <a:rPr lang="en-SG" sz="2400" dirty="0">
                <a:solidFill>
                  <a:srgbClr val="C00000"/>
                </a:solidFill>
              </a:rPr>
              <a:t>Q3b. 	</a:t>
            </a:r>
            <a:r>
              <a:rPr lang="en-SG" sz="2400" dirty="0"/>
              <a:t>What is the immediate value in decimal for the </a:t>
            </a:r>
          </a:p>
          <a:p>
            <a:pPr>
              <a:tabLst>
                <a:tab pos="717550" algn="l"/>
              </a:tabLst>
            </a:pPr>
            <a:r>
              <a:rPr lang="en-SG" sz="2400" dirty="0"/>
              <a:t>		“</a:t>
            </a:r>
            <a:r>
              <a:rPr lang="en-SG" sz="2400" dirty="0" err="1">
                <a:solidFill>
                  <a:srgbClr val="006600"/>
                </a:solidFill>
              </a:rPr>
              <a:t>bne</a:t>
            </a:r>
            <a:r>
              <a:rPr lang="en-SG" sz="2400" dirty="0">
                <a:solidFill>
                  <a:srgbClr val="006600"/>
                </a:solidFill>
              </a:rPr>
              <a:t> $t9, $zero, end</a:t>
            </a:r>
            <a:r>
              <a:rPr lang="en-SG" sz="2400" dirty="0"/>
              <a:t>” 	instruction?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4AB511-7D4B-4895-9958-A8CFE6578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19710"/>
              </p:ext>
            </p:extLst>
          </p:nvPr>
        </p:nvGraphicFramePr>
        <p:xfrm>
          <a:off x="4842694" y="358245"/>
          <a:ext cx="3659249" cy="6141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9249">
                  <a:extLst>
                    <a:ext uri="{9D8B030D-6E8A-4147-A177-3AD203B41FA5}">
                      <a16:colId xmlns:a16="http://schemas.microsoft.com/office/drawing/2014/main" val="3354510516"/>
                    </a:ext>
                  </a:extLst>
                </a:gridCol>
              </a:tblGrid>
              <a:tr h="344321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MIPS</a:t>
                      </a: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1228727410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$s3, $s2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$zero, end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44018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446088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  $s4, $s2, $s3    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94721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$t0, $s4, 2             add  $t0, $s0, $t0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7977"/>
                  </a:ext>
                </a:extLst>
              </a:tr>
              <a:tr h="58211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$s1, $t1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bigger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036080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$s3, $s4, -1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j </a:t>
                      </a: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80853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bigger: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957677"/>
                  </a:ext>
                </a:extLst>
              </a:tr>
              <a:tr h="58211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$s2, $s4, 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j </a:t>
                      </a: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327530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11113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equal: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 indent="-11113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  $s5, $s4, $zero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-11113">
                        <a:spcAft>
                          <a:spcPts val="0"/>
                        </a:spcAft>
                        <a:tabLst/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412947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65975"/>
                  </a:ext>
                </a:extLst>
              </a:tr>
              <a:tr h="222335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end: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276786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8F4F81-1E3C-47C7-A83F-0F69F490D003}"/>
              </a:ext>
            </a:extLst>
          </p:cNvPr>
          <p:cNvSpPr/>
          <p:nvPr/>
        </p:nvSpPr>
        <p:spPr>
          <a:xfrm>
            <a:off x="4572000" y="1174173"/>
            <a:ext cx="581891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13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722706" y="1582220"/>
            <a:ext cx="2617501" cy="5024546"/>
          </a:xfrm>
          <a:custGeom>
            <a:avLst/>
            <a:gdLst>
              <a:gd name="connsiteX0" fmla="*/ 1982912 w 2617501"/>
              <a:gd name="connsiteY0" fmla="*/ 0 h 5024546"/>
              <a:gd name="connsiteX1" fmla="*/ 2599361 w 2617501"/>
              <a:gd name="connsiteY1" fmla="*/ 2311686 h 5024546"/>
              <a:gd name="connsiteX2" fmla="*/ 2219218 w 2617501"/>
              <a:gd name="connsiteY2" fmla="*/ 4767209 h 5024546"/>
              <a:gd name="connsiteX3" fmla="*/ 0 w 2617501"/>
              <a:gd name="connsiteY3" fmla="*/ 4828854 h 502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501" h="5024546">
                <a:moveTo>
                  <a:pt x="1982912" y="0"/>
                </a:moveTo>
                <a:cubicBezTo>
                  <a:pt x="2271444" y="758575"/>
                  <a:pt x="2559977" y="1517151"/>
                  <a:pt x="2599361" y="2311686"/>
                </a:cubicBezTo>
                <a:cubicBezTo>
                  <a:pt x="2638745" y="3106221"/>
                  <a:pt x="2652445" y="4347681"/>
                  <a:pt x="2219218" y="4767209"/>
                </a:cubicBezTo>
                <a:cubicBezTo>
                  <a:pt x="1785991" y="5186737"/>
                  <a:pt x="892995" y="5007795"/>
                  <a:pt x="0" y="4828854"/>
                </a:cubicBezTo>
              </a:path>
            </a:pathLst>
          </a:custGeom>
          <a:noFill/>
          <a:ln w="19050"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A8E6D-0768-47AC-A73B-5BD82BBFEE8C}"/>
              </a:ext>
            </a:extLst>
          </p:cNvPr>
          <p:cNvSpPr txBox="1"/>
          <p:nvPr/>
        </p:nvSpPr>
        <p:spPr>
          <a:xfrm>
            <a:off x="363152" y="2582712"/>
            <a:ext cx="393815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rgbClr val="C00000"/>
                </a:solidFill>
              </a:rPr>
              <a:t>16</a:t>
            </a:r>
            <a:r>
              <a:rPr lang="en-SG" sz="2400" dirty="0" smtClean="0"/>
              <a:t> instructions from the next instruction of </a:t>
            </a:r>
            <a:r>
              <a:rPr lang="en-SG" sz="2400" dirty="0" err="1" smtClean="0"/>
              <a:t>bne</a:t>
            </a:r>
            <a:r>
              <a:rPr lang="en-SG" sz="2400" dirty="0" smtClean="0"/>
              <a:t> (i.e. add $</a:t>
            </a:r>
            <a:r>
              <a:rPr lang="en-SG" sz="2400" dirty="0" err="1" smtClean="0"/>
              <a:t>s4</a:t>
            </a:r>
            <a:r>
              <a:rPr lang="en-SG" sz="2400" dirty="0" smtClean="0"/>
              <a:t>, $</a:t>
            </a:r>
            <a:r>
              <a:rPr lang="en-SG" sz="2400" dirty="0" err="1" smtClean="0"/>
              <a:t>s2</a:t>
            </a:r>
            <a:r>
              <a:rPr lang="en-SG" sz="2400" dirty="0" smtClean="0"/>
              <a:t>, $</a:t>
            </a:r>
            <a:r>
              <a:rPr lang="en-SG" sz="2400" dirty="0" err="1" smtClean="0"/>
              <a:t>s3</a:t>
            </a:r>
            <a:r>
              <a:rPr lang="en-SG" sz="2400" dirty="0"/>
              <a:t> </a:t>
            </a:r>
            <a:r>
              <a:rPr lang="en-SG" sz="2400" dirty="0" smtClean="0"/>
              <a:t>instruction).</a:t>
            </a:r>
            <a:endParaRPr lang="en-SG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A8E6D-0768-47AC-A73B-5BD82BBFEE8C}"/>
              </a:ext>
            </a:extLst>
          </p:cNvPr>
          <p:cNvSpPr txBox="1"/>
          <p:nvPr/>
        </p:nvSpPr>
        <p:spPr>
          <a:xfrm>
            <a:off x="363151" y="4009107"/>
            <a:ext cx="393815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Therefore, the immediate value in decimal for the </a:t>
            </a:r>
            <a:r>
              <a:rPr lang="en-SG" sz="2400" dirty="0" err="1" smtClean="0"/>
              <a:t>bne</a:t>
            </a:r>
            <a:r>
              <a:rPr lang="en-SG" sz="2400" dirty="0" smtClean="0"/>
              <a:t> instruction is </a:t>
            </a:r>
            <a:r>
              <a:rPr lang="en-SG" sz="2400" dirty="0" smtClean="0">
                <a:solidFill>
                  <a:srgbClr val="C00000"/>
                </a:solidFill>
              </a:rPr>
              <a:t>16</a:t>
            </a:r>
            <a:r>
              <a:rPr lang="en-SG" sz="2400" dirty="0" smtClean="0"/>
              <a:t>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724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51" y="570079"/>
            <a:ext cx="4027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550" indent="-717550"/>
            <a:r>
              <a:rPr lang="en-SG" sz="2400" dirty="0">
                <a:solidFill>
                  <a:srgbClr val="C00000"/>
                </a:solidFill>
              </a:rPr>
              <a:t>Q3c. 	</a:t>
            </a:r>
            <a:r>
              <a:rPr lang="en-SG" sz="2400" dirty="0"/>
              <a:t>First instruction is at address 0xFFFFFF00. What is the hexadecimal representation of the instruction “j </a:t>
            </a:r>
            <a:r>
              <a:rPr lang="en-SG" sz="2400" dirty="0" err="1"/>
              <a:t>loopEnd</a:t>
            </a:r>
            <a:r>
              <a:rPr lang="en-SG" sz="2400" dirty="0"/>
              <a:t>”?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4AB511-7D4B-4895-9958-A8CFE6578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03494"/>
              </p:ext>
            </p:extLst>
          </p:nvPr>
        </p:nvGraphicFramePr>
        <p:xfrm>
          <a:off x="4842694" y="358245"/>
          <a:ext cx="3659249" cy="6141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9249">
                  <a:extLst>
                    <a:ext uri="{9D8B030D-6E8A-4147-A177-3AD203B41FA5}">
                      <a16:colId xmlns:a16="http://schemas.microsoft.com/office/drawing/2014/main" val="3354510516"/>
                    </a:ext>
                  </a:extLst>
                </a:gridCol>
              </a:tblGrid>
              <a:tr h="344321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MIPS</a:t>
                      </a: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1228727410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$s3, $s2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$zero, end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44018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446088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  $s4, $s2, $s3    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94721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$t0, $s4, 2             add  $t0, $s0, $t0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7977"/>
                  </a:ext>
                </a:extLst>
              </a:tr>
              <a:tr h="58211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$s1, $t1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bigger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036080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$s3, $s4, -1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j </a:t>
                      </a: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80853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bigger: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957677"/>
                  </a:ext>
                </a:extLst>
              </a:tr>
              <a:tr h="58211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$s2, $s4, 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j </a:t>
                      </a: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327530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11113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equal: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 indent="-11113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  $s5, $s4, $zero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-11113">
                        <a:spcAft>
                          <a:spcPts val="0"/>
                        </a:spcAft>
                        <a:tabLst/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412947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65975"/>
                  </a:ext>
                </a:extLst>
              </a:tr>
              <a:tr h="222335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end: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27678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E45E234-9E22-4597-A0D7-01CC7406BCF2}"/>
              </a:ext>
            </a:extLst>
          </p:cNvPr>
          <p:cNvSpPr/>
          <p:nvPr/>
        </p:nvSpPr>
        <p:spPr>
          <a:xfrm>
            <a:off x="4572000" y="3428999"/>
            <a:ext cx="581891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577E2-909D-4310-9ABC-1BD7922CADBD}"/>
              </a:ext>
            </a:extLst>
          </p:cNvPr>
          <p:cNvSpPr txBox="1"/>
          <p:nvPr/>
        </p:nvSpPr>
        <p:spPr>
          <a:xfrm>
            <a:off x="521074" y="2598002"/>
            <a:ext cx="353291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What is the address of the instruction at </a:t>
            </a:r>
            <a:r>
              <a:rPr lang="en-SG" sz="2000" dirty="0" err="1"/>
              <a:t>loopEnd</a:t>
            </a:r>
            <a:r>
              <a:rPr lang="en-SG" sz="2000" dirty="0"/>
              <a:t>?  </a:t>
            </a:r>
          </a:p>
        </p:txBody>
      </p:sp>
      <p:sp>
        <p:nvSpPr>
          <p:cNvPr id="7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14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A8E6D-0768-47AC-A73B-5BD82BBFEE8C}"/>
              </a:ext>
            </a:extLst>
          </p:cNvPr>
          <p:cNvSpPr txBox="1"/>
          <p:nvPr/>
        </p:nvSpPr>
        <p:spPr>
          <a:xfrm>
            <a:off x="273751" y="3394819"/>
            <a:ext cx="393815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C00000"/>
                </a:solidFill>
              </a:rPr>
              <a:t>17</a:t>
            </a:r>
            <a:r>
              <a:rPr lang="en-SG" sz="2000" dirty="0" smtClean="0"/>
              <a:t> instructions from first </a:t>
            </a:r>
            <a:r>
              <a:rPr lang="en-SG" sz="2000" dirty="0" smtClean="0"/>
              <a:t>instruction </a:t>
            </a:r>
            <a:r>
              <a:rPr lang="en-SG" sz="2000" dirty="0" smtClean="0">
                <a:sym typeface="Wingdings" panose="05000000000000000000" pitchFamily="2" charset="2"/>
              </a:rPr>
              <a:t> 17×4=68 bytes or </a:t>
            </a:r>
            <a:r>
              <a:rPr lang="en-SG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44</a:t>
            </a:r>
            <a:r>
              <a:rPr lang="en-SG" sz="2000" dirty="0" smtClean="0">
                <a:sym typeface="Wingdings" panose="05000000000000000000" pitchFamily="2" charset="2"/>
              </a:rPr>
              <a:t> bytes from first instruction. Address = </a:t>
            </a:r>
            <a:r>
              <a:rPr lang="en-SG" sz="2000" dirty="0" err="1" smtClean="0">
                <a:sym typeface="Wingdings" panose="05000000000000000000" pitchFamily="2" charset="2"/>
              </a:rPr>
              <a:t>0xFFFFFF00+44</a:t>
            </a:r>
            <a:r>
              <a:rPr lang="en-SG" sz="2000" dirty="0" smtClean="0">
                <a:sym typeface="Wingdings" panose="05000000000000000000" pitchFamily="2" charset="2"/>
              </a:rPr>
              <a:t> = </a:t>
            </a:r>
            <a:r>
              <a:rPr lang="en-SG" sz="2000" dirty="0" err="1" smtClean="0">
                <a:sym typeface="Wingdings" panose="05000000000000000000" pitchFamily="2" charset="2"/>
              </a:rPr>
              <a:t>0xFFFFFF44</a:t>
            </a:r>
            <a:r>
              <a:rPr lang="en-SG" sz="2000" dirty="0" smtClean="0">
                <a:sym typeface="Wingdings" panose="05000000000000000000" pitchFamily="2" charset="2"/>
              </a:rPr>
              <a:t>.</a:t>
            </a:r>
            <a:endParaRPr lang="en-SG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A8E6D-0768-47AC-A73B-5BD82BBFEE8C}"/>
              </a:ext>
            </a:extLst>
          </p:cNvPr>
          <p:cNvSpPr txBox="1"/>
          <p:nvPr/>
        </p:nvSpPr>
        <p:spPr>
          <a:xfrm>
            <a:off x="273750" y="4807189"/>
            <a:ext cx="393815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 err="1" smtClean="0">
                <a:sym typeface="Wingdings" panose="05000000000000000000" pitchFamily="2" charset="2"/>
              </a:rPr>
              <a:t>0xFFFFFF44</a:t>
            </a:r>
            <a:r>
              <a:rPr lang="en-SG" sz="2000" dirty="0">
                <a:sym typeface="Wingdings" panose="05000000000000000000" pitchFamily="2" charset="2"/>
              </a:rPr>
              <a:t> </a:t>
            </a:r>
            <a:r>
              <a:rPr lang="en-SG" sz="2000" dirty="0" smtClean="0">
                <a:sym typeface="Wingdings" panose="05000000000000000000" pitchFamily="2" charset="2"/>
              </a:rPr>
              <a:t>=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11111111111111111111111101000100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811658" y="5145743"/>
            <a:ext cx="30411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21515" y="5684351"/>
            <a:ext cx="4442951" cy="685697"/>
            <a:chOff x="221515" y="5684351"/>
            <a:chExt cx="4442951" cy="6856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63BEC0-8055-4301-BB24-A7CD701F319F}"/>
                </a:ext>
              </a:extLst>
            </p:cNvPr>
            <p:cNvGrpSpPr/>
            <p:nvPr/>
          </p:nvGrpSpPr>
          <p:grpSpPr>
            <a:xfrm>
              <a:off x="273749" y="5942562"/>
              <a:ext cx="4390717" cy="427486"/>
              <a:chOff x="10595" y="2971800"/>
              <a:chExt cx="10442534" cy="62164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4889C8E-32BD-460E-A837-A6A281CC5D53}"/>
                  </a:ext>
                </a:extLst>
              </p:cNvPr>
              <p:cNvSpPr/>
              <p:nvPr/>
            </p:nvSpPr>
            <p:spPr>
              <a:xfrm>
                <a:off x="10595" y="2971800"/>
                <a:ext cx="2254941" cy="6216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9A8E1C-E780-4D27-9CD2-D654244CEF24}"/>
                  </a:ext>
                </a:extLst>
              </p:cNvPr>
              <p:cNvSpPr/>
              <p:nvPr/>
            </p:nvSpPr>
            <p:spPr>
              <a:xfrm>
                <a:off x="2265538" y="2971800"/>
                <a:ext cx="8187591" cy="621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6BCA2B-71A4-42F8-8CE2-6534F3AA84EE}"/>
                </a:ext>
              </a:extLst>
            </p:cNvPr>
            <p:cNvSpPr txBox="1"/>
            <p:nvPr/>
          </p:nvSpPr>
          <p:spPr>
            <a:xfrm>
              <a:off x="221515" y="5684351"/>
              <a:ext cx="1000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Opcode (6)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39291B-5318-47F7-86C7-B5C0FFBF1300}"/>
                </a:ext>
              </a:extLst>
            </p:cNvPr>
            <p:cNvSpPr txBox="1"/>
            <p:nvPr/>
          </p:nvSpPr>
          <p:spPr>
            <a:xfrm>
              <a:off x="1716815" y="5684351"/>
              <a:ext cx="140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 err="1"/>
                <a:t>addr</a:t>
              </a:r>
              <a:r>
                <a:rPr lang="en-SG" sz="1200" dirty="0"/>
                <a:t> (26)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5A8E6D-0768-47AC-A73B-5BD82BBFEE8C}"/>
              </a:ext>
            </a:extLst>
          </p:cNvPr>
          <p:cNvSpPr txBox="1"/>
          <p:nvPr/>
        </p:nvSpPr>
        <p:spPr>
          <a:xfrm>
            <a:off x="296753" y="5961350"/>
            <a:ext cx="9021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ym typeface="Wingdings" panose="05000000000000000000" pitchFamily="2" charset="2"/>
              </a:rPr>
              <a:t>000010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A8E6D-0768-47AC-A73B-5BD82BBFEE8C}"/>
              </a:ext>
            </a:extLst>
          </p:cNvPr>
          <p:cNvSpPr txBox="1"/>
          <p:nvPr/>
        </p:nvSpPr>
        <p:spPr>
          <a:xfrm>
            <a:off x="1311206" y="5961350"/>
            <a:ext cx="32160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 smtClean="0">
                <a:sym typeface="Wingdings" panose="05000000000000000000" pitchFamily="2" charset="2"/>
              </a:rPr>
              <a:t>11111111111111111111010001</a:t>
            </a:r>
            <a:endParaRPr lang="en-SG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66490" y="5484297"/>
            <a:ext cx="41097" cy="458265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88200" y="6330682"/>
            <a:ext cx="213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0x0BFFFFD1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99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3" grpId="0" animBg="1"/>
      <p:bldP spid="17" grpId="0" animBg="1"/>
      <p:bldP spid="18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51" y="570079"/>
            <a:ext cx="402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550" indent="-717550"/>
            <a:r>
              <a:rPr lang="en-SG" sz="2400" dirty="0">
                <a:solidFill>
                  <a:srgbClr val="C00000"/>
                </a:solidFill>
              </a:rPr>
              <a:t>Q3d. 	</a:t>
            </a:r>
            <a:r>
              <a:rPr lang="en-SG" sz="2400" dirty="0"/>
              <a:t>Is the encoding for the second “j </a:t>
            </a:r>
            <a:r>
              <a:rPr lang="en-SG" sz="2400" dirty="0" err="1"/>
              <a:t>loopEnd</a:t>
            </a:r>
            <a:r>
              <a:rPr lang="en-SG" sz="2400" dirty="0"/>
              <a:t>” different from part (c)?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4AB511-7D4B-4895-9958-A8CFE6578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24585"/>
              </p:ext>
            </p:extLst>
          </p:nvPr>
        </p:nvGraphicFramePr>
        <p:xfrm>
          <a:off x="4842694" y="358245"/>
          <a:ext cx="3659249" cy="6141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9249">
                  <a:extLst>
                    <a:ext uri="{9D8B030D-6E8A-4147-A177-3AD203B41FA5}">
                      <a16:colId xmlns:a16="http://schemas.microsoft.com/office/drawing/2014/main" val="3354510516"/>
                    </a:ext>
                  </a:extLst>
                </a:gridCol>
              </a:tblGrid>
              <a:tr h="344321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MIPS</a:t>
                      </a:r>
                    </a:p>
                  </a:txBody>
                  <a:tcPr marL="42353" marR="42353" marT="0" marB="0" anchor="ctr"/>
                </a:tc>
                <a:extLst>
                  <a:ext uri="{0D108BD9-81ED-4DB2-BD59-A6C34878D82A}">
                    <a16:rowId xmlns:a16="http://schemas.microsoft.com/office/drawing/2014/main" val="1228727410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$s3, $s2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$zero, end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44018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446088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  $s4, $s2, $s3    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94721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$t0, $s4, 2             add  $t0, $s0, $t0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7977"/>
                  </a:ext>
                </a:extLst>
              </a:tr>
              <a:tr h="58211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$s1, $t1     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bigger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036080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$s3, $s4, -1 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j </a:t>
                      </a: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80853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bigger: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957677"/>
                  </a:ext>
                </a:extLst>
              </a:tr>
              <a:tr h="58211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$s2, $s4, 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j </a:t>
                      </a: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327530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93663" indent="11113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equal: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457200" indent="-11113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  $s5, $s4, $zero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-11113">
                        <a:spcAft>
                          <a:spcPts val="0"/>
                        </a:spcAft>
                        <a:tabLst/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412947"/>
                  </a:ext>
                </a:extLst>
              </a:tr>
              <a:tr h="436585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loopEnd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[                     ]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65975"/>
                  </a:ext>
                </a:extLst>
              </a:tr>
              <a:tr h="222335">
                <a:tc>
                  <a:txBody>
                    <a:bodyPr/>
                    <a:lstStyle/>
                    <a:p>
                      <a:pPr marL="93663" indent="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</a:rPr>
                        <a:t>end:</a:t>
                      </a:r>
                      <a:endParaRPr lang="en-SG" sz="1600" b="0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2353" marR="4235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27678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E45E234-9E22-4597-A0D7-01CC7406BCF2}"/>
              </a:ext>
            </a:extLst>
          </p:cNvPr>
          <p:cNvSpPr/>
          <p:nvPr/>
        </p:nvSpPr>
        <p:spPr>
          <a:xfrm>
            <a:off x="4572000" y="4738254"/>
            <a:ext cx="581891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15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A8E6D-0768-47AC-A73B-5BD82BBFEE8C}"/>
              </a:ext>
            </a:extLst>
          </p:cNvPr>
          <p:cNvSpPr txBox="1"/>
          <p:nvPr/>
        </p:nvSpPr>
        <p:spPr>
          <a:xfrm>
            <a:off x="438137" y="2105560"/>
            <a:ext cx="393815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No, the encoding will be the same, since the address to jump to is the same.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99342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7950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10713" y="10841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57286-BD86-4620-9E36-785C671FDB46}"/>
              </a:ext>
            </a:extLst>
          </p:cNvPr>
          <p:cNvSpPr txBox="1"/>
          <p:nvPr/>
        </p:nvSpPr>
        <p:spPr>
          <a:xfrm>
            <a:off x="360541" y="697138"/>
            <a:ext cx="8295082" cy="5262979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char string[size] = { ... }; 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int low, high, matched;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 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// Translate to MIPS from this point onwards</a:t>
            </a:r>
            <a:endParaRPr lang="en-SG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low = 0;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high = size-1;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matched = 1;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// assume palindrome</a:t>
            </a:r>
            <a:endParaRPr lang="en-SG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			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// 1=true and 0=false</a:t>
            </a:r>
            <a:endParaRPr lang="en-SG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while ((low &lt; high) &amp;&amp; matched) {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	if (string[low] != string[high])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		matched = 0;	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// found a mismatch</a:t>
            </a:r>
            <a:endParaRPr lang="en-SG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	else {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		low++;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		high--;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	}         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// "matched"=1 (palindrome) or 0 (not palindrome)</a:t>
            </a:r>
            <a:endParaRPr lang="en-SG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442014-140E-4863-9DFC-62C756A23363}"/>
              </a:ext>
            </a:extLst>
          </p:cNvPr>
          <p:cNvGrpSpPr/>
          <p:nvPr/>
        </p:nvGrpSpPr>
        <p:grpSpPr>
          <a:xfrm>
            <a:off x="5039592" y="327806"/>
            <a:ext cx="3316263" cy="784832"/>
            <a:chOff x="5039592" y="327806"/>
            <a:chExt cx="3316263" cy="7848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455F71-1686-4B4E-9520-F40D73D0FB19}"/>
                </a:ext>
              </a:extLst>
            </p:cNvPr>
            <p:cNvSpPr txBox="1"/>
            <p:nvPr/>
          </p:nvSpPr>
          <p:spPr>
            <a:xfrm>
              <a:off x="5065566" y="327806"/>
              <a:ext cx="1371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0      1      2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5C9C760-E6FC-4CB9-A5EF-BA947B3C8879}"/>
                </a:ext>
              </a:extLst>
            </p:cNvPr>
            <p:cNvGrpSpPr/>
            <p:nvPr/>
          </p:nvGrpSpPr>
          <p:grpSpPr>
            <a:xfrm>
              <a:off x="5039592" y="650973"/>
              <a:ext cx="3169221" cy="461665"/>
              <a:chOff x="5039592" y="969780"/>
              <a:chExt cx="3169221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EF6918-7167-4BB3-B015-F057C6717824}"/>
                  </a:ext>
                </a:extLst>
              </p:cNvPr>
              <p:cNvSpPr txBox="1"/>
              <p:nvPr/>
            </p:nvSpPr>
            <p:spPr>
              <a:xfrm>
                <a:off x="6296893" y="969780"/>
                <a:ext cx="623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…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F54E8E9-C019-4B99-A259-444869436C36}"/>
                  </a:ext>
                </a:extLst>
              </p:cNvPr>
              <p:cNvGrpSpPr/>
              <p:nvPr/>
            </p:nvGrpSpPr>
            <p:grpSpPr>
              <a:xfrm>
                <a:off x="5039592" y="1015945"/>
                <a:ext cx="1371597" cy="369334"/>
                <a:chOff x="5039592" y="1015946"/>
                <a:chExt cx="1371597" cy="369334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29A841D-5CFA-48BF-971E-1773BA09B8C5}"/>
                    </a:ext>
                  </a:extLst>
                </p:cNvPr>
                <p:cNvSpPr/>
                <p:nvPr/>
              </p:nvSpPr>
              <p:spPr>
                <a:xfrm>
                  <a:off x="5039592" y="1015946"/>
                  <a:ext cx="457200" cy="369334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592A32E-EE91-43EF-B1AB-17EEB540FA80}"/>
                    </a:ext>
                  </a:extLst>
                </p:cNvPr>
                <p:cNvSpPr/>
                <p:nvPr/>
              </p:nvSpPr>
              <p:spPr>
                <a:xfrm>
                  <a:off x="5496792" y="1015946"/>
                  <a:ext cx="457200" cy="369334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45986C3-5401-4C2A-9C83-83CC55C387E0}"/>
                    </a:ext>
                  </a:extLst>
                </p:cNvPr>
                <p:cNvSpPr/>
                <p:nvPr/>
              </p:nvSpPr>
              <p:spPr>
                <a:xfrm>
                  <a:off x="5953989" y="1015946"/>
                  <a:ext cx="457200" cy="369334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39E0B39-F6C9-4AF2-B69C-C866E09A7ED8}"/>
                  </a:ext>
                </a:extLst>
              </p:cNvPr>
              <p:cNvGrpSpPr/>
              <p:nvPr/>
            </p:nvGrpSpPr>
            <p:grpSpPr>
              <a:xfrm>
                <a:off x="6837216" y="1015945"/>
                <a:ext cx="1371597" cy="369334"/>
                <a:chOff x="5039592" y="1015946"/>
                <a:chExt cx="1371597" cy="369334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4F9A0AE-03EB-404A-BB90-C8C14BE8C7B3}"/>
                    </a:ext>
                  </a:extLst>
                </p:cNvPr>
                <p:cNvSpPr/>
                <p:nvPr/>
              </p:nvSpPr>
              <p:spPr>
                <a:xfrm>
                  <a:off x="5039592" y="1015946"/>
                  <a:ext cx="457200" cy="369334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8E60C31-DCE2-453C-8DE1-E90DCE60908B}"/>
                    </a:ext>
                  </a:extLst>
                </p:cNvPr>
                <p:cNvSpPr/>
                <p:nvPr/>
              </p:nvSpPr>
              <p:spPr>
                <a:xfrm>
                  <a:off x="5496792" y="1015946"/>
                  <a:ext cx="457200" cy="369334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3E6F9C-EDE7-4EA1-AFEE-7A9A58D8ABBB}"/>
                    </a:ext>
                  </a:extLst>
                </p:cNvPr>
                <p:cNvSpPr/>
                <p:nvPr/>
              </p:nvSpPr>
              <p:spPr>
                <a:xfrm>
                  <a:off x="5953989" y="1015946"/>
                  <a:ext cx="457200" cy="369334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290A24-FB95-4A25-8CD4-64F162EBA9FC}"/>
                </a:ext>
              </a:extLst>
            </p:cNvPr>
            <p:cNvSpPr txBox="1"/>
            <p:nvPr/>
          </p:nvSpPr>
          <p:spPr>
            <a:xfrm>
              <a:off x="7604574" y="327806"/>
              <a:ext cx="75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size-1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0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0713" y="10841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57286-BD86-4620-9E36-785C671FDB46}"/>
              </a:ext>
            </a:extLst>
          </p:cNvPr>
          <p:cNvSpPr txBox="1"/>
          <p:nvPr/>
        </p:nvSpPr>
        <p:spPr>
          <a:xfrm>
            <a:off x="153256" y="893618"/>
            <a:ext cx="3678383" cy="4031873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char str[size] = { ... }; 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int lo, hi, matched;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lo = 0;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hi = size-1;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matched = 1;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//assume palindrome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			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//1=true; 0=false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while ((lo &lt; hi)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&amp;&amp; matched) {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if (str[lo] != str[hi])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matched = 0;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//mismatch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else {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lo++;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hi--;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	}         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08AB7-4264-4E0B-89D8-91C81B0E4085}"/>
              </a:ext>
            </a:extLst>
          </p:cNvPr>
          <p:cNvSpPr txBox="1"/>
          <p:nvPr/>
        </p:nvSpPr>
        <p:spPr>
          <a:xfrm>
            <a:off x="790238" y="108414"/>
            <a:ext cx="4446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accent2">
                    <a:lumMod val="50000"/>
                  </a:schemeClr>
                </a:solidFill>
              </a:rPr>
              <a:t>lo </a:t>
            </a:r>
            <a:r>
              <a:rPr lang="en-SG" sz="20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$s0</a:t>
            </a:r>
            <a:r>
              <a:rPr lang="en-SG" sz="2000" dirty="0">
                <a:sym typeface="Wingdings" panose="05000000000000000000" pitchFamily="2" charset="2"/>
              </a:rPr>
              <a:t>; </a:t>
            </a:r>
            <a:r>
              <a:rPr lang="en-SG" sz="2000" dirty="0">
                <a:solidFill>
                  <a:srgbClr val="0033CC"/>
                </a:solidFill>
                <a:sym typeface="Wingdings" panose="05000000000000000000" pitchFamily="2" charset="2"/>
              </a:rPr>
              <a:t>hi  $s1; </a:t>
            </a:r>
            <a:r>
              <a:rPr lang="en-SG" sz="2000" dirty="0">
                <a:solidFill>
                  <a:srgbClr val="7030A0"/>
                </a:solidFill>
                <a:sym typeface="Wingdings" panose="05000000000000000000" pitchFamily="2" charset="2"/>
              </a:rPr>
              <a:t>matched  $s3</a:t>
            </a:r>
          </a:p>
          <a:p>
            <a:r>
              <a:rPr lang="en-SG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Base </a:t>
            </a:r>
            <a:r>
              <a:rPr lang="en-SG" sz="20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addr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of str  $s4</a:t>
            </a:r>
            <a:r>
              <a:rPr lang="en-SG" sz="2000" dirty="0">
                <a:sym typeface="Wingdings" panose="05000000000000000000" pitchFamily="2" charset="2"/>
              </a:rPr>
              <a:t>; size  $s5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BB006-6B53-4B58-869C-08D834297387}"/>
              </a:ext>
            </a:extLst>
          </p:cNvPr>
          <p:cNvSpPr txBox="1"/>
          <p:nvPr/>
        </p:nvSpPr>
        <p:spPr>
          <a:xfrm>
            <a:off x="3872673" y="893618"/>
            <a:ext cx="52713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addi</a:t>
            </a:r>
            <a:r>
              <a:rPr lang="en-US" sz="1600" dirty="0">
                <a:latin typeface="Lucida Console" panose="020B0609040504020204" pitchFamily="49" charset="0"/>
              </a:rPr>
              <a:t> $s0, $zero, 0	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lo=0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addi</a:t>
            </a:r>
            <a:r>
              <a:rPr lang="en-US" sz="1600" dirty="0">
                <a:latin typeface="Lucida Console" panose="020B0609040504020204" pitchFamily="49" charset="0"/>
              </a:rPr>
              <a:t> $s1, $s5, -1	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hi=size-1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addi</a:t>
            </a:r>
            <a:r>
              <a:rPr lang="en-US" sz="1600" dirty="0">
                <a:latin typeface="Lucida Console" panose="020B0609040504020204" pitchFamily="49" charset="0"/>
              </a:rPr>
              <a:t> $s3, $zero, 1	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matched=1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loop: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slt</a:t>
            </a:r>
            <a:r>
              <a:rPr lang="en-US" sz="1600" dirty="0">
                <a:latin typeface="Lucida Console" panose="020B0609040504020204" pitchFamily="49" charset="0"/>
              </a:rPr>
              <a:t>  $t0, $s0, $s1	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(lo&lt;hi)?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beq</a:t>
            </a:r>
            <a:r>
              <a:rPr lang="en-US" sz="1600" dirty="0">
                <a:latin typeface="Lucida Console" panose="020B0609040504020204" pitchFamily="49" charset="0"/>
              </a:rPr>
              <a:t>  $t0, $zero, exit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(lo &gt;= hi)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beq</a:t>
            </a:r>
            <a:r>
              <a:rPr lang="en-US" sz="1600" dirty="0">
                <a:latin typeface="Lucida Console" panose="020B0609040504020204" pitchFamily="49" charset="0"/>
              </a:rPr>
              <a:t>  $s3, $zero, exit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(matched == 0)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add  $t1, $s4, $s0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str[lo]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lb</a:t>
            </a:r>
            <a:r>
              <a:rPr lang="en-US" sz="1600" dirty="0">
                <a:latin typeface="Lucida Console" panose="020B0609040504020204" pitchFamily="49" charset="0"/>
              </a:rPr>
              <a:t>   $t2, 0($t1)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t2 = str[lo]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add  $t3, $s4, $s1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str[hi]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lb</a:t>
            </a:r>
            <a:r>
              <a:rPr lang="en-US" sz="1600" dirty="0">
                <a:latin typeface="Lucida Console" panose="020B0609040504020204" pitchFamily="49" charset="0"/>
              </a:rPr>
              <a:t>   $t4, 0($t3)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t4 = str[hi]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beq</a:t>
            </a:r>
            <a:r>
              <a:rPr lang="en-US" sz="1600" dirty="0">
                <a:latin typeface="Lucida Console" panose="020B0609040504020204" pitchFamily="49" charset="0"/>
              </a:rPr>
              <a:t>  $t2, $t4, else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addi</a:t>
            </a:r>
            <a:r>
              <a:rPr lang="en-US" sz="1600" dirty="0">
                <a:latin typeface="Lucida Console" panose="020B0609040504020204" pitchFamily="49" charset="0"/>
              </a:rPr>
              <a:t> $s3, $zero, 0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0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j    </a:t>
            </a:r>
            <a:r>
              <a:rPr lang="en-US" sz="1600" dirty="0" err="1">
                <a:latin typeface="Lucida Console" panose="020B0609040504020204" pitchFamily="49" charset="0"/>
              </a:rPr>
              <a:t>endW</a:t>
            </a:r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can be "j loop"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else: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addi</a:t>
            </a:r>
            <a:r>
              <a:rPr lang="en-US" sz="1600" dirty="0">
                <a:latin typeface="Lucida Console" panose="020B0609040504020204" pitchFamily="49" charset="0"/>
              </a:rPr>
              <a:t> $s0, $s0, 1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lo++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addi</a:t>
            </a:r>
            <a:r>
              <a:rPr lang="en-US" sz="1600" dirty="0">
                <a:latin typeface="Lucida Console" panose="020B0609040504020204" pitchFamily="49" charset="0"/>
              </a:rPr>
              <a:t> $s1, $s1, -1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hi-—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endW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: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j loop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end of while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exit:</a:t>
            </a:r>
            <a:r>
              <a:rPr lang="en-US" sz="1400" dirty="0">
                <a:latin typeface="Lucida Console" panose="020B0609040504020204" pitchFamily="49" charset="0"/>
              </a:rPr>
              <a:t>	</a:t>
            </a:r>
            <a:endParaRPr lang="en-SG" sz="1400" dirty="0"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504A1-3E82-44E1-ADCE-A709666E888F}"/>
              </a:ext>
            </a:extLst>
          </p:cNvPr>
          <p:cNvSpPr txBox="1"/>
          <p:nvPr/>
        </p:nvSpPr>
        <p:spPr>
          <a:xfrm>
            <a:off x="5734213" y="317043"/>
            <a:ext cx="1548245" cy="374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Version 1</a:t>
            </a:r>
          </a:p>
        </p:txBody>
      </p:sp>
      <p:sp>
        <p:nvSpPr>
          <p:cNvPr id="8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3</a:t>
            </a:fld>
            <a:endParaRPr lang="en-SG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4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0713" y="10841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57286-BD86-4620-9E36-785C671FDB46}"/>
              </a:ext>
            </a:extLst>
          </p:cNvPr>
          <p:cNvSpPr txBox="1"/>
          <p:nvPr/>
        </p:nvSpPr>
        <p:spPr>
          <a:xfrm>
            <a:off x="153256" y="893618"/>
            <a:ext cx="3678383" cy="4031873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char str[size] = { ... }; 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int lo, hi, matched;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lo = 0;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hi = size-1;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matched = 1;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//assume palindrome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			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//1=true; 0=false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while ((lo &lt; hi)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&amp;&amp; matched) {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if (str[lo] != str[hi])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matched = 0;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//mismatch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else {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lo++;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hi--;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	}         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08AB7-4264-4E0B-89D8-91C81B0E4085}"/>
              </a:ext>
            </a:extLst>
          </p:cNvPr>
          <p:cNvSpPr txBox="1"/>
          <p:nvPr/>
        </p:nvSpPr>
        <p:spPr>
          <a:xfrm>
            <a:off x="790238" y="108414"/>
            <a:ext cx="4446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accent2">
                    <a:lumMod val="50000"/>
                  </a:schemeClr>
                </a:solidFill>
              </a:rPr>
              <a:t>lo </a:t>
            </a:r>
            <a:r>
              <a:rPr lang="en-SG" sz="20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$s0</a:t>
            </a:r>
            <a:r>
              <a:rPr lang="en-SG" sz="2000" dirty="0">
                <a:sym typeface="Wingdings" panose="05000000000000000000" pitchFamily="2" charset="2"/>
              </a:rPr>
              <a:t>; </a:t>
            </a:r>
            <a:r>
              <a:rPr lang="en-SG" sz="2000" dirty="0">
                <a:solidFill>
                  <a:srgbClr val="0033CC"/>
                </a:solidFill>
                <a:sym typeface="Wingdings" panose="05000000000000000000" pitchFamily="2" charset="2"/>
              </a:rPr>
              <a:t>hi  $s1; </a:t>
            </a:r>
            <a:r>
              <a:rPr lang="en-SG" sz="2000" dirty="0">
                <a:solidFill>
                  <a:srgbClr val="7030A0"/>
                </a:solidFill>
                <a:sym typeface="Wingdings" panose="05000000000000000000" pitchFamily="2" charset="2"/>
              </a:rPr>
              <a:t>matched  $s3</a:t>
            </a:r>
          </a:p>
          <a:p>
            <a:r>
              <a:rPr lang="en-SG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Base </a:t>
            </a:r>
            <a:r>
              <a:rPr lang="en-SG" sz="20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addr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of str  $s4</a:t>
            </a:r>
            <a:r>
              <a:rPr lang="en-SG" sz="2000" dirty="0">
                <a:sym typeface="Wingdings" panose="05000000000000000000" pitchFamily="2" charset="2"/>
              </a:rPr>
              <a:t>; size  $s5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BB006-6B53-4B58-869C-08D834297387}"/>
              </a:ext>
            </a:extLst>
          </p:cNvPr>
          <p:cNvSpPr txBox="1"/>
          <p:nvPr/>
        </p:nvSpPr>
        <p:spPr>
          <a:xfrm>
            <a:off x="3872673" y="893618"/>
            <a:ext cx="52713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addi</a:t>
            </a:r>
            <a:r>
              <a:rPr lang="en-US" sz="1600" dirty="0">
                <a:latin typeface="Lucida Console" panose="020B0609040504020204" pitchFamily="49" charset="0"/>
              </a:rPr>
              <a:t> $s0, $zero, 0	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lo=0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addi</a:t>
            </a:r>
            <a:r>
              <a:rPr lang="en-US" sz="1600" dirty="0">
                <a:latin typeface="Lucida Console" panose="020B0609040504020204" pitchFamily="49" charset="0"/>
              </a:rPr>
              <a:t> $s1, $s5, -1	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hi=size-1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addi</a:t>
            </a:r>
            <a:r>
              <a:rPr lang="en-US" sz="1600" dirty="0">
                <a:latin typeface="Lucida Console" panose="020B0609040504020204" pitchFamily="49" charset="0"/>
              </a:rPr>
              <a:t> $s3, $zero, 1	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matched=1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loop: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slt</a:t>
            </a:r>
            <a:r>
              <a:rPr lang="en-US" sz="1600" dirty="0">
                <a:latin typeface="Lucida Console" panose="020B0609040504020204" pitchFamily="49" charset="0"/>
              </a:rPr>
              <a:t>  $t0, $s0, $s1	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compare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beq</a:t>
            </a:r>
            <a:r>
              <a:rPr lang="en-US" sz="1600" dirty="0">
                <a:latin typeface="Lucida Console" panose="020B0609040504020204" pitchFamily="49" charset="0"/>
              </a:rPr>
              <a:t>  $t0, $zero, exit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(lo &gt;= hi)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beq</a:t>
            </a:r>
            <a:r>
              <a:rPr lang="en-US" sz="1600" dirty="0">
                <a:latin typeface="Lucida Console" panose="020B0609040504020204" pitchFamily="49" charset="0"/>
              </a:rPr>
              <a:t>  $s3, $zero, exit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(matched == 0)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add  $t1, $s4, $s0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str[lo]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lb</a:t>
            </a:r>
            <a:r>
              <a:rPr lang="en-US" sz="1600" dirty="0">
                <a:latin typeface="Lucida Console" panose="020B0609040504020204" pitchFamily="49" charset="0"/>
              </a:rPr>
              <a:t>   $t2, 0($t1)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t2 = str[lo]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add  $t3, $s4, $s1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str[hi]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lb</a:t>
            </a:r>
            <a:r>
              <a:rPr lang="en-US" sz="1600" dirty="0">
                <a:latin typeface="Lucida Console" panose="020B0609040504020204" pitchFamily="49" charset="0"/>
              </a:rPr>
              <a:t>   $t4, 0($t3)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t4 = str[hi]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beq</a:t>
            </a:r>
            <a:r>
              <a:rPr lang="en-US" sz="1600" dirty="0">
                <a:latin typeface="Lucida Console" panose="020B0609040504020204" pitchFamily="49" charset="0"/>
              </a:rPr>
              <a:t>  $t2, $t4, else</a:t>
            </a:r>
            <a:endParaRPr lang="en-SG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addi</a:t>
            </a:r>
            <a:r>
              <a:rPr lang="en-US" sz="1600" dirty="0">
                <a:latin typeface="Lucida Console" panose="020B0609040504020204" pitchFamily="49" charset="0"/>
              </a:rPr>
              <a:t> $s3, $zero, 0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0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j    </a:t>
            </a:r>
            <a:r>
              <a:rPr lang="en-US" sz="1600" dirty="0" err="1">
                <a:latin typeface="Lucida Console" panose="020B0609040504020204" pitchFamily="49" charset="0"/>
              </a:rPr>
              <a:t>endW</a:t>
            </a:r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can be "j loop"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else: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addi</a:t>
            </a:r>
            <a:r>
              <a:rPr lang="en-US" sz="1600" dirty="0">
                <a:latin typeface="Lucida Console" panose="020B0609040504020204" pitchFamily="49" charset="0"/>
              </a:rPr>
              <a:t> $s0, $s0, 1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lo++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addi</a:t>
            </a:r>
            <a:r>
              <a:rPr lang="en-US" sz="1600" dirty="0">
                <a:latin typeface="Lucida Console" panose="020B0609040504020204" pitchFamily="49" charset="0"/>
              </a:rPr>
              <a:t> $s1, $s1, -1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hi-—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endW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: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j loop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end of while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exit:</a:t>
            </a:r>
            <a:r>
              <a:rPr lang="en-US" sz="1400" dirty="0">
                <a:latin typeface="Lucida Console" panose="020B0609040504020204" pitchFamily="49" charset="0"/>
              </a:rPr>
              <a:t>	</a:t>
            </a:r>
            <a:endParaRPr lang="en-SG" sz="1400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1DA78-0C72-453D-BCFA-D357DF076710}"/>
              </a:ext>
            </a:extLst>
          </p:cNvPr>
          <p:cNvSpPr txBox="1"/>
          <p:nvPr/>
        </p:nvSpPr>
        <p:spPr>
          <a:xfrm>
            <a:off x="5734213" y="317043"/>
            <a:ext cx="1548245" cy="374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Version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EF81-7FBA-4D77-8238-83FE8C240657}"/>
              </a:ext>
            </a:extLst>
          </p:cNvPr>
          <p:cNvSpPr txBox="1"/>
          <p:nvPr/>
        </p:nvSpPr>
        <p:spPr>
          <a:xfrm>
            <a:off x="4572000" y="1642616"/>
            <a:ext cx="4446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add  $t1, $s4, $s0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str[lo]</a:t>
            </a:r>
            <a:endParaRPr lang="en-SG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add  $t3, $s4, $s1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str[hi]</a:t>
            </a:r>
            <a:endParaRPr lang="en-SG" sz="14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794AB-7F0D-421B-A0B3-703BAA7ED4E4}"/>
              </a:ext>
            </a:extLst>
          </p:cNvPr>
          <p:cNvSpPr txBox="1"/>
          <p:nvPr/>
        </p:nvSpPr>
        <p:spPr>
          <a:xfrm>
            <a:off x="5851176" y="2145793"/>
            <a:ext cx="11610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$t1, $t3</a:t>
            </a:r>
            <a:endParaRPr lang="en-SG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A942DE-DA61-4828-B234-B7CCB6616238}"/>
              </a:ext>
            </a:extLst>
          </p:cNvPr>
          <p:cNvCxnSpPr>
            <a:cxnSpLocks/>
          </p:cNvCxnSpPr>
          <p:nvPr/>
        </p:nvCxnSpPr>
        <p:spPr>
          <a:xfrm>
            <a:off x="4646428" y="3429000"/>
            <a:ext cx="42104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324F6A-E04D-4D01-B09A-A7F02BC94660}"/>
              </a:ext>
            </a:extLst>
          </p:cNvPr>
          <p:cNvCxnSpPr>
            <a:cxnSpLocks/>
          </p:cNvCxnSpPr>
          <p:nvPr/>
        </p:nvCxnSpPr>
        <p:spPr>
          <a:xfrm>
            <a:off x="4646428" y="3942907"/>
            <a:ext cx="42104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1EF372-422C-4A76-A9A9-5B90DDAAD669}"/>
              </a:ext>
            </a:extLst>
          </p:cNvPr>
          <p:cNvSpPr txBox="1"/>
          <p:nvPr/>
        </p:nvSpPr>
        <p:spPr>
          <a:xfrm>
            <a:off x="5237017" y="5215384"/>
            <a:ext cx="11610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$t1, $t1,</a:t>
            </a:r>
            <a:endParaRPr lang="en-SG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CFEE9-91DC-4823-B678-ECDB37D684CA}"/>
              </a:ext>
            </a:extLst>
          </p:cNvPr>
          <p:cNvSpPr txBox="1"/>
          <p:nvPr/>
        </p:nvSpPr>
        <p:spPr>
          <a:xfrm>
            <a:off x="6931138" y="5257714"/>
            <a:ext cx="18407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incr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lo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endParaRPr lang="en-SG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28E075-534D-4530-B0EF-14B998FA518F}"/>
              </a:ext>
            </a:extLst>
          </p:cNvPr>
          <p:cNvSpPr txBox="1"/>
          <p:nvPr/>
        </p:nvSpPr>
        <p:spPr>
          <a:xfrm>
            <a:off x="5237017" y="5472775"/>
            <a:ext cx="11610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$t3, $t3,</a:t>
            </a:r>
            <a:endParaRPr lang="en-SG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71DB7-F31F-4120-8105-FD5834873042}"/>
              </a:ext>
            </a:extLst>
          </p:cNvPr>
          <p:cNvSpPr txBox="1"/>
          <p:nvPr/>
        </p:nvSpPr>
        <p:spPr>
          <a:xfrm>
            <a:off x="6931138" y="5515105"/>
            <a:ext cx="18407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incr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hi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endParaRPr lang="en-SG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4</a:t>
            </a:fld>
            <a:endParaRPr lang="en-SG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7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0713" y="10841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078268-5D21-46DF-84E9-69BC007EA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30104"/>
              </p:ext>
            </p:extLst>
          </p:nvPr>
        </p:nvGraphicFramePr>
        <p:xfrm>
          <a:off x="394855" y="745986"/>
          <a:ext cx="8354290" cy="4530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809">
                  <a:extLst>
                    <a:ext uri="{9D8B030D-6E8A-4147-A177-3AD203B41FA5}">
                      <a16:colId xmlns:a16="http://schemas.microsoft.com/office/drawing/2014/main" val="3717296985"/>
                    </a:ext>
                  </a:extLst>
                </a:gridCol>
                <a:gridCol w="6764481">
                  <a:extLst>
                    <a:ext uri="{9D8B030D-6E8A-4147-A177-3AD203B41FA5}">
                      <a16:colId xmlns:a16="http://schemas.microsoft.com/office/drawing/2014/main" val="3479482130"/>
                    </a:ext>
                  </a:extLst>
                </a:gridCol>
              </a:tblGrid>
              <a:tr h="79380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Instruction Encoding</a:t>
                      </a:r>
                      <a:endParaRPr lang="en-SG" sz="14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MIPS Code</a:t>
                      </a:r>
                      <a:endParaRPr lang="en-SG" sz="14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192799"/>
                  </a:ext>
                </a:extLst>
              </a:tr>
              <a:tr h="53979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>
                          <a:effectLst/>
                        </a:rPr>
                        <a:t># $s1 stores the result, $t0 stores a non-negative number</a:t>
                      </a:r>
                      <a:endParaRPr lang="en-SG" sz="14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3200521"/>
                  </a:ext>
                </a:extLst>
              </a:tr>
              <a:tr h="57626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2380615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2000" dirty="0" err="1"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 $s1, $zero, 0 	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#Inst. </a:t>
                      </a:r>
                      <a:r>
                        <a:rPr lang="en-US" sz="1400" dirty="0" err="1">
                          <a:effectLst/>
                          <a:latin typeface="Lucida Console" panose="020B0609040504020204" pitchFamily="49" charset="0"/>
                        </a:rPr>
                        <a:t>addr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 is 0x00400028</a:t>
                      </a:r>
                      <a:endParaRPr lang="en-SG" sz="20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3818743"/>
                  </a:ext>
                </a:extLst>
              </a:tr>
              <a:tr h="57001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0x00084042  </a:t>
                      </a: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2000" dirty="0" err="1">
                          <a:effectLst/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  $t0, $t0, 1                   </a:t>
                      </a:r>
                      <a:endParaRPr lang="en-SG" sz="20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4849"/>
                  </a:ext>
                </a:extLst>
              </a:tr>
              <a:tr h="57835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0x11000002</a:t>
                      </a: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      </a:t>
                      </a:r>
                      <a:endParaRPr lang="en-SG" sz="20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387780"/>
                  </a:ext>
                </a:extLst>
              </a:tr>
              <a:tr h="58668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0x22310001</a:t>
                      </a: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      </a:t>
                      </a:r>
                      <a:endParaRPr lang="en-SG" sz="20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7075256"/>
                  </a:ext>
                </a:extLst>
              </a:tr>
              <a:tr h="58043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      j    loop</a:t>
                      </a:r>
                      <a:endParaRPr lang="en-SG" sz="20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7655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exit:</a:t>
                      </a:r>
                      <a:endParaRPr lang="en-SG" sz="20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2736103"/>
                  </a:ext>
                </a:extLst>
              </a:tr>
            </a:tbl>
          </a:graphicData>
        </a:graphic>
      </p:graphicFrame>
      <p:sp>
        <p:nvSpPr>
          <p:cNvPr id="5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5</a:t>
            </a:fld>
            <a:endParaRPr lang="en-SG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0713" y="10841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6D026-DDF0-442E-8126-0826ACAA7E6D}"/>
              </a:ext>
            </a:extLst>
          </p:cNvPr>
          <p:cNvSpPr txBox="1"/>
          <p:nvPr/>
        </p:nvSpPr>
        <p:spPr>
          <a:xfrm>
            <a:off x="475384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A73B8-085C-44D5-B6FC-4F0DABF5D8F9}"/>
              </a:ext>
            </a:extLst>
          </p:cNvPr>
          <p:cNvSpPr txBox="1"/>
          <p:nvPr/>
        </p:nvSpPr>
        <p:spPr>
          <a:xfrm>
            <a:off x="2156113" y="675409"/>
            <a:ext cx="48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Lucida Console" panose="020B0609040504020204" pitchFamily="49" charset="0"/>
              </a:rPr>
              <a:t>addi</a:t>
            </a:r>
            <a:r>
              <a:rPr lang="en-US" sz="2800" dirty="0">
                <a:latin typeface="Lucida Console" panose="020B0609040504020204" pitchFamily="49" charset="0"/>
              </a:rPr>
              <a:t> $s1, $zero, 0 </a:t>
            </a:r>
            <a:endParaRPr lang="en-S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56C97-E5B8-4534-B188-21BE6C78F675}"/>
              </a:ext>
            </a:extLst>
          </p:cNvPr>
          <p:cNvSpPr txBox="1"/>
          <p:nvPr/>
        </p:nvSpPr>
        <p:spPr>
          <a:xfrm>
            <a:off x="790239" y="1490700"/>
            <a:ext cx="443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What format is this </a:t>
            </a:r>
            <a:r>
              <a:rPr lang="en-SG" sz="2400" dirty="0" smtClean="0"/>
              <a:t>instruction in?</a:t>
            </a:r>
            <a:endParaRPr lang="en-SG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3B1810-4CE8-4CE1-AD96-08D8E6E33B5F}"/>
              </a:ext>
            </a:extLst>
          </p:cNvPr>
          <p:cNvGrpSpPr/>
          <p:nvPr/>
        </p:nvGrpSpPr>
        <p:grpSpPr>
          <a:xfrm>
            <a:off x="633845" y="2238786"/>
            <a:ext cx="8072392" cy="826532"/>
            <a:chOff x="633845" y="2602468"/>
            <a:chExt cx="8072392" cy="8265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63BEC0-8055-4301-BB24-A7CD701F319F}"/>
                </a:ext>
              </a:extLst>
            </p:cNvPr>
            <p:cNvGrpSpPr/>
            <p:nvPr/>
          </p:nvGrpSpPr>
          <p:grpSpPr>
            <a:xfrm>
              <a:off x="633845" y="2971800"/>
              <a:ext cx="8072392" cy="457200"/>
              <a:chOff x="633845" y="2971800"/>
              <a:chExt cx="8072392" cy="4572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889C8E-32BD-460E-A837-A6A281CC5D53}"/>
                  </a:ext>
                </a:extLst>
              </p:cNvPr>
              <p:cNvSpPr/>
              <p:nvPr/>
            </p:nvSpPr>
            <p:spPr>
              <a:xfrm>
                <a:off x="633845" y="2971800"/>
                <a:ext cx="1527464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A8D5E5-652B-4D26-9646-A8DF90DC8E1A}"/>
                  </a:ext>
                </a:extLst>
              </p:cNvPr>
              <p:cNvSpPr/>
              <p:nvPr/>
            </p:nvSpPr>
            <p:spPr>
              <a:xfrm>
                <a:off x="2161309" y="2971800"/>
                <a:ext cx="1254366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9F549B-55FB-41B9-95C2-E45E2FCB07E3}"/>
                  </a:ext>
                </a:extLst>
              </p:cNvPr>
              <p:cNvSpPr/>
              <p:nvPr/>
            </p:nvSpPr>
            <p:spPr>
              <a:xfrm>
                <a:off x="3415675" y="2971800"/>
                <a:ext cx="1254366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A8E1C-E780-4D27-9CD2-D654244CEF24}"/>
                  </a:ext>
                </a:extLst>
              </p:cNvPr>
              <p:cNvSpPr/>
              <p:nvPr/>
            </p:nvSpPr>
            <p:spPr>
              <a:xfrm>
                <a:off x="4670041" y="2971800"/>
                <a:ext cx="4036196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BCA2B-71A4-42F8-8CE2-6534F3AA84EE}"/>
                </a:ext>
              </a:extLst>
            </p:cNvPr>
            <p:cNvSpPr txBox="1"/>
            <p:nvPr/>
          </p:nvSpPr>
          <p:spPr>
            <a:xfrm>
              <a:off x="717709" y="2602468"/>
              <a:ext cx="140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Opcode (6)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2DE0F0-5D67-431B-B708-9E3BCCA5AB0F}"/>
                </a:ext>
              </a:extLst>
            </p:cNvPr>
            <p:cNvSpPr txBox="1"/>
            <p:nvPr/>
          </p:nvSpPr>
          <p:spPr>
            <a:xfrm>
              <a:off x="2363130" y="2602468"/>
              <a:ext cx="968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rs</a:t>
              </a:r>
              <a:r>
                <a:rPr lang="en-SG" dirty="0"/>
                <a:t> (5)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66E6B2-6FBE-49E4-8C26-96FBA9F6144A}"/>
                </a:ext>
              </a:extLst>
            </p:cNvPr>
            <p:cNvSpPr txBox="1"/>
            <p:nvPr/>
          </p:nvSpPr>
          <p:spPr>
            <a:xfrm>
              <a:off x="3499475" y="2602468"/>
              <a:ext cx="968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rt (5)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39291B-5318-47F7-86C7-B5C0FFBF1300}"/>
                </a:ext>
              </a:extLst>
            </p:cNvPr>
            <p:cNvSpPr txBox="1"/>
            <p:nvPr/>
          </p:nvSpPr>
          <p:spPr>
            <a:xfrm>
              <a:off x="5944619" y="2602468"/>
              <a:ext cx="140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imm</a:t>
              </a:r>
              <a:r>
                <a:rPr lang="en-SG" dirty="0"/>
                <a:t> (16)</a:t>
              </a:r>
            </a:p>
          </p:txBody>
        </p:sp>
      </p:grpSp>
      <p:sp>
        <p:nvSpPr>
          <p:cNvPr id="21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1465" y="1613043"/>
            <a:ext cx="139728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format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2802" y="2636663"/>
            <a:ext cx="101151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001000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92842" y="2638416"/>
            <a:ext cx="101151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33CC"/>
                </a:solidFill>
              </a:rPr>
              <a:t>00000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9220" y="2638416"/>
            <a:ext cx="101151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10001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74528" y="2636663"/>
            <a:ext cx="26662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6600"/>
                </a:solidFill>
              </a:rPr>
              <a:t>0000000000000000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5617" y="3428579"/>
            <a:ext cx="525201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0010/00</a:t>
            </a:r>
            <a:r>
              <a:rPr lang="en-US" sz="2000" dirty="0" smtClean="0">
                <a:solidFill>
                  <a:srgbClr val="0033CC"/>
                </a:solidFill>
              </a:rPr>
              <a:t>00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rgbClr val="0033CC"/>
                </a:solidFill>
              </a:rPr>
              <a:t>000</a:t>
            </a:r>
            <a:r>
              <a:rPr lang="en-US" sz="2000" dirty="0" smtClean="0">
                <a:solidFill>
                  <a:srgbClr val="C00000"/>
                </a:solidFill>
              </a:rPr>
              <a:t>1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rgbClr val="C00000"/>
                </a:solidFill>
              </a:rPr>
              <a:t>0001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rgbClr val="006600"/>
                </a:solidFill>
              </a:rPr>
              <a:t>0000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rgbClr val="006600"/>
                </a:solidFill>
              </a:rPr>
              <a:t>0000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rgbClr val="006600"/>
                </a:solidFill>
              </a:rPr>
              <a:t>0000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rgbClr val="006600"/>
                </a:solidFill>
              </a:rPr>
              <a:t>0000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37490" y="4329441"/>
            <a:ext cx="253703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0x20110000</a:t>
            </a:r>
            <a:endParaRPr 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0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0713" y="10841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6D026-DDF0-442E-8126-0826ACAA7E6D}"/>
              </a:ext>
            </a:extLst>
          </p:cNvPr>
          <p:cNvSpPr txBox="1"/>
          <p:nvPr/>
        </p:nvSpPr>
        <p:spPr>
          <a:xfrm>
            <a:off x="475384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A73B8-085C-44D5-B6FC-4F0DABF5D8F9}"/>
              </a:ext>
            </a:extLst>
          </p:cNvPr>
          <p:cNvSpPr txBox="1"/>
          <p:nvPr/>
        </p:nvSpPr>
        <p:spPr>
          <a:xfrm>
            <a:off x="2156113" y="675409"/>
            <a:ext cx="48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0X 1 1 0 0 0 0 0 2</a:t>
            </a:r>
            <a:endParaRPr lang="en-S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40A742-E5F3-4F6F-A31F-252F0B58332C}"/>
              </a:ext>
            </a:extLst>
          </p:cNvPr>
          <p:cNvSpPr txBox="1"/>
          <p:nvPr/>
        </p:nvSpPr>
        <p:spPr>
          <a:xfrm>
            <a:off x="249543" y="1942842"/>
            <a:ext cx="864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0001 0001 0000 0000 0000 0000 0000 0010</a:t>
            </a:r>
            <a:endParaRPr lang="en-SG" sz="2800" dirty="0"/>
          </a:p>
        </p:txBody>
      </p:sp>
      <p:sp>
        <p:nvSpPr>
          <p:cNvPr id="7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047" y="1942842"/>
            <a:ext cx="1551398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2847" y="2719872"/>
            <a:ext cx="83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beq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9989" y="1942842"/>
            <a:ext cx="1295274" cy="523220"/>
          </a:xfrm>
          <a:prstGeom prst="rect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56113" y="2719872"/>
            <a:ext cx="83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33CC"/>
                </a:solidFill>
              </a:rPr>
              <a:t>$</a:t>
            </a:r>
            <a:r>
              <a:rPr lang="en-US" sz="2800" dirty="0" err="1" smtClean="0">
                <a:solidFill>
                  <a:srgbClr val="0033CC"/>
                </a:solidFill>
              </a:rPr>
              <a:t>t0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5263" y="1942842"/>
            <a:ext cx="1295274" cy="52322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00394" y="2710190"/>
            <a:ext cx="83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</a:rPr>
              <a:t>$0</a:t>
            </a:r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1998" y="1942842"/>
            <a:ext cx="4322456" cy="523220"/>
          </a:xfrm>
          <a:prstGeom prst="rect">
            <a:avLst/>
          </a:prstGeom>
          <a:noFill/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13123" y="2687055"/>
            <a:ext cx="83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600"/>
                </a:solidFill>
              </a:rPr>
              <a:t>2</a:t>
            </a:r>
            <a:endParaRPr lang="en-US" sz="2800" dirty="0">
              <a:solidFill>
                <a:srgbClr val="0066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078268-5D21-46DF-84E9-69BC007EA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38419"/>
              </p:ext>
            </p:extLst>
          </p:nvPr>
        </p:nvGraphicFramePr>
        <p:xfrm>
          <a:off x="4197048" y="3721071"/>
          <a:ext cx="4509189" cy="2048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624">
                  <a:extLst>
                    <a:ext uri="{9D8B030D-6E8A-4147-A177-3AD203B41FA5}">
                      <a16:colId xmlns:a16="http://schemas.microsoft.com/office/drawing/2014/main" val="3717296985"/>
                    </a:ext>
                  </a:extLst>
                </a:gridCol>
                <a:gridCol w="3490565">
                  <a:extLst>
                    <a:ext uri="{9D8B030D-6E8A-4147-A177-3AD203B41FA5}">
                      <a16:colId xmlns:a16="http://schemas.microsoft.com/office/drawing/2014/main" val="3479482130"/>
                    </a:ext>
                  </a:extLst>
                </a:gridCol>
              </a:tblGrid>
              <a:tr h="33280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200" dirty="0">
                          <a:effectLst/>
                        </a:rPr>
                        <a:t>Instruction Encoding</a:t>
                      </a:r>
                      <a:endParaRPr lang="en-SG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200" dirty="0">
                          <a:effectLst/>
                        </a:rPr>
                        <a:t>MIPS Code</a:t>
                      </a:r>
                      <a:endParaRPr lang="en-SG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192799"/>
                  </a:ext>
                </a:extLst>
              </a:tr>
              <a:tr h="39041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endParaRPr lang="en-SG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2380615" algn="l"/>
                          <a:tab pos="5581015" algn="r"/>
                        </a:tabLst>
                      </a:pPr>
                      <a:r>
                        <a:rPr lang="en-US" sz="1200" dirty="0">
                          <a:effectLst/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1200" dirty="0" err="1"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200" dirty="0">
                          <a:effectLst/>
                          <a:latin typeface="Lucida Console" panose="020B0609040504020204" pitchFamily="49" charset="0"/>
                        </a:rPr>
                        <a:t> $s1, $zero, 0 	</a:t>
                      </a:r>
                      <a:endParaRPr lang="en-SG" sz="12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3818743"/>
                  </a:ext>
                </a:extLst>
              </a:tr>
              <a:tr h="35959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200" dirty="0">
                          <a:effectLst/>
                        </a:rPr>
                        <a:t>0x00084042  </a:t>
                      </a:r>
                      <a:endParaRPr lang="en-SG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200" dirty="0">
                          <a:effectLst/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1200" dirty="0" err="1">
                          <a:effectLst/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1200" dirty="0">
                          <a:effectLst/>
                          <a:latin typeface="Lucida Console" panose="020B0609040504020204" pitchFamily="49" charset="0"/>
                        </a:rPr>
                        <a:t>  $t0, $t0, 1                   </a:t>
                      </a:r>
                      <a:endParaRPr lang="en-SG" sz="12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4849"/>
                  </a:ext>
                </a:extLst>
              </a:tr>
              <a:tr h="24658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200" dirty="0">
                          <a:effectLst/>
                        </a:rPr>
                        <a:t>0x11000002</a:t>
                      </a:r>
                      <a:endParaRPr lang="en-SG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200" dirty="0" smtClean="0">
                          <a:effectLst/>
                          <a:latin typeface="Lucida Console" panose="020B0609040504020204" pitchFamily="49" charset="0"/>
                        </a:rPr>
                        <a:t>      beg  $</a:t>
                      </a:r>
                      <a:r>
                        <a:rPr lang="en-US" sz="1200" dirty="0" err="1" smtClean="0">
                          <a:effectLst/>
                          <a:latin typeface="Lucida Console" panose="020B0609040504020204" pitchFamily="49" charset="0"/>
                        </a:rPr>
                        <a:t>t0</a:t>
                      </a:r>
                      <a:r>
                        <a:rPr lang="en-US" sz="1200" dirty="0" smtClean="0">
                          <a:effectLst/>
                          <a:latin typeface="Lucida Console" panose="020B0609040504020204" pitchFamily="49" charset="0"/>
                        </a:rPr>
                        <a:t>,</a:t>
                      </a:r>
                      <a:r>
                        <a:rPr lang="en-US" sz="1200" baseline="0" dirty="0" smtClean="0">
                          <a:effectLst/>
                          <a:latin typeface="Lucida Console" panose="020B0609040504020204" pitchFamily="49" charset="0"/>
                        </a:rPr>
                        <a:t> $0, </a:t>
                      </a:r>
                      <a:endParaRPr lang="en-SG" sz="12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387780"/>
                  </a:ext>
                </a:extLst>
              </a:tr>
              <a:tr h="28767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200" dirty="0">
                          <a:effectLst/>
                        </a:rPr>
                        <a:t>0x22310001</a:t>
                      </a:r>
                      <a:endParaRPr lang="en-SG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200" dirty="0">
                          <a:effectLst/>
                          <a:latin typeface="Lucida Console" panose="020B0609040504020204" pitchFamily="49" charset="0"/>
                        </a:rPr>
                        <a:t>      </a:t>
                      </a:r>
                      <a:endParaRPr lang="en-SG" sz="12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7075256"/>
                  </a:ext>
                </a:extLst>
              </a:tr>
              <a:tr h="21575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endParaRPr lang="en-SG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200" dirty="0">
                          <a:effectLst/>
                          <a:latin typeface="Lucida Console" panose="020B0609040504020204" pitchFamily="49" charset="0"/>
                        </a:rPr>
                        <a:t>      j    loop</a:t>
                      </a:r>
                      <a:endParaRPr lang="en-SG" sz="12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7655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SG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200" dirty="0">
                          <a:effectLst/>
                          <a:latin typeface="Lucida Console" panose="020B0609040504020204" pitchFamily="49" charset="0"/>
                        </a:rPr>
                        <a:t>exit:</a:t>
                      </a:r>
                      <a:endParaRPr lang="en-SG" sz="12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273610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115457" y="4972692"/>
            <a:ext cx="1972638" cy="1443376"/>
            <a:chOff x="6115457" y="4972692"/>
            <a:chExt cx="1972638" cy="1443376"/>
          </a:xfrm>
        </p:grpSpPr>
        <p:sp>
          <p:nvSpPr>
            <p:cNvPr id="8" name="Freeform 7"/>
            <p:cNvSpPr/>
            <p:nvPr/>
          </p:nvSpPr>
          <p:spPr>
            <a:xfrm>
              <a:off x="6914508" y="4972692"/>
              <a:ext cx="374536" cy="688369"/>
            </a:xfrm>
            <a:custGeom>
              <a:avLst/>
              <a:gdLst>
                <a:gd name="connsiteX0" fmla="*/ 174661 w 374536"/>
                <a:gd name="connsiteY0" fmla="*/ 0 h 688369"/>
                <a:gd name="connsiteX1" fmla="*/ 369870 w 374536"/>
                <a:gd name="connsiteY1" fmla="*/ 215757 h 688369"/>
                <a:gd name="connsiteX2" fmla="*/ 0 w 374536"/>
                <a:gd name="connsiteY2" fmla="*/ 688369 h 6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536" h="688369">
                  <a:moveTo>
                    <a:pt x="174661" y="0"/>
                  </a:moveTo>
                  <a:cubicBezTo>
                    <a:pt x="286820" y="50514"/>
                    <a:pt x="398980" y="101029"/>
                    <a:pt x="369870" y="215757"/>
                  </a:cubicBezTo>
                  <a:cubicBezTo>
                    <a:pt x="340760" y="330485"/>
                    <a:pt x="170380" y="509427"/>
                    <a:pt x="0" y="688369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5457" y="5769737"/>
              <a:ext cx="1972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1+2=3 instructions  away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4753841" y="2835667"/>
            <a:ext cx="475750" cy="274632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21357" y="2981482"/>
            <a:ext cx="83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600"/>
                </a:solidFill>
              </a:rPr>
              <a:t>exit</a:t>
            </a:r>
            <a:endParaRPr 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8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0713" y="10841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6D026-DDF0-442E-8126-0826ACAA7E6D}"/>
              </a:ext>
            </a:extLst>
          </p:cNvPr>
          <p:cNvSpPr txBox="1"/>
          <p:nvPr/>
        </p:nvSpPr>
        <p:spPr>
          <a:xfrm>
            <a:off x="475384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A73B8-085C-44D5-B6FC-4F0DABF5D8F9}"/>
              </a:ext>
            </a:extLst>
          </p:cNvPr>
          <p:cNvSpPr txBox="1"/>
          <p:nvPr/>
        </p:nvSpPr>
        <p:spPr>
          <a:xfrm>
            <a:off x="2156113" y="675409"/>
            <a:ext cx="48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0X 2 2 3 1 0 0 0 1</a:t>
            </a:r>
            <a:endParaRPr lang="en-S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40A742-E5F3-4F6F-A31F-252F0B58332C}"/>
              </a:ext>
            </a:extLst>
          </p:cNvPr>
          <p:cNvSpPr txBox="1"/>
          <p:nvPr/>
        </p:nvSpPr>
        <p:spPr>
          <a:xfrm>
            <a:off x="249543" y="1942842"/>
            <a:ext cx="864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0010 0010 0011 0001 0000 0000 0000 0001</a:t>
            </a:r>
            <a:endParaRPr lang="en-SG" sz="2800" dirty="0"/>
          </a:p>
        </p:txBody>
      </p:sp>
      <p:sp>
        <p:nvSpPr>
          <p:cNvPr id="7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047" y="1942842"/>
            <a:ext cx="1551398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847" y="2719872"/>
            <a:ext cx="85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addi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9989" y="1942842"/>
            <a:ext cx="1295274" cy="523220"/>
          </a:xfrm>
          <a:prstGeom prst="rect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56113" y="2719872"/>
            <a:ext cx="83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33CC"/>
                </a:solidFill>
              </a:rPr>
              <a:t>$</a:t>
            </a:r>
            <a:r>
              <a:rPr lang="en-US" sz="2800" dirty="0" err="1" smtClean="0">
                <a:solidFill>
                  <a:srgbClr val="0033CC"/>
                </a:solidFill>
              </a:rPr>
              <a:t>s1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95263" y="1942842"/>
            <a:ext cx="1295274" cy="52322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00394" y="2710190"/>
            <a:ext cx="83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</a:rPr>
              <a:t>$</a:t>
            </a:r>
            <a:r>
              <a:rPr lang="en-US" sz="2800" dirty="0" err="1" smtClean="0">
                <a:solidFill>
                  <a:srgbClr val="660066"/>
                </a:solidFill>
              </a:rPr>
              <a:t>s1</a:t>
            </a:r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1998" y="1942842"/>
            <a:ext cx="4322456" cy="523220"/>
          </a:xfrm>
          <a:prstGeom prst="rect">
            <a:avLst/>
          </a:prstGeom>
          <a:noFill/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3123" y="2687055"/>
            <a:ext cx="83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</a:rPr>
              <a:t>1</a:t>
            </a:r>
            <a:endParaRPr 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01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0713" y="10841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6D026-DDF0-442E-8126-0826ACAA7E6D}"/>
              </a:ext>
            </a:extLst>
          </p:cNvPr>
          <p:cNvSpPr txBox="1"/>
          <p:nvPr/>
        </p:nvSpPr>
        <p:spPr>
          <a:xfrm>
            <a:off x="475384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A73B8-085C-44D5-B6FC-4F0DABF5D8F9}"/>
              </a:ext>
            </a:extLst>
          </p:cNvPr>
          <p:cNvSpPr txBox="1"/>
          <p:nvPr/>
        </p:nvSpPr>
        <p:spPr>
          <a:xfrm>
            <a:off x="2156113" y="675409"/>
            <a:ext cx="48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j    loop</a:t>
            </a:r>
            <a:endParaRPr lang="en-S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56C97-E5B8-4534-B188-21BE6C78F675}"/>
              </a:ext>
            </a:extLst>
          </p:cNvPr>
          <p:cNvSpPr txBox="1"/>
          <p:nvPr/>
        </p:nvSpPr>
        <p:spPr>
          <a:xfrm>
            <a:off x="790239" y="1539622"/>
            <a:ext cx="443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What format is this </a:t>
            </a:r>
            <a:r>
              <a:rPr lang="en-SG" sz="2400" dirty="0" smtClean="0"/>
              <a:t>instruction in?</a:t>
            </a:r>
            <a:endParaRPr lang="en-SG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3B1810-4CE8-4CE1-AD96-08D8E6E33B5F}"/>
              </a:ext>
            </a:extLst>
          </p:cNvPr>
          <p:cNvGrpSpPr/>
          <p:nvPr/>
        </p:nvGrpSpPr>
        <p:grpSpPr>
          <a:xfrm>
            <a:off x="633845" y="2287708"/>
            <a:ext cx="8072392" cy="826532"/>
            <a:chOff x="633845" y="2602468"/>
            <a:chExt cx="8072392" cy="8265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63BEC0-8055-4301-BB24-A7CD701F319F}"/>
                </a:ext>
              </a:extLst>
            </p:cNvPr>
            <p:cNvGrpSpPr/>
            <p:nvPr/>
          </p:nvGrpSpPr>
          <p:grpSpPr>
            <a:xfrm>
              <a:off x="633845" y="2971800"/>
              <a:ext cx="8072392" cy="457200"/>
              <a:chOff x="633845" y="2971800"/>
              <a:chExt cx="8072392" cy="4572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889C8E-32BD-460E-A837-A6A281CC5D53}"/>
                  </a:ext>
                </a:extLst>
              </p:cNvPr>
              <p:cNvSpPr/>
              <p:nvPr/>
            </p:nvSpPr>
            <p:spPr>
              <a:xfrm>
                <a:off x="633845" y="2971800"/>
                <a:ext cx="1527464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A8E1C-E780-4D27-9CD2-D654244CEF24}"/>
                  </a:ext>
                </a:extLst>
              </p:cNvPr>
              <p:cNvSpPr/>
              <p:nvPr/>
            </p:nvSpPr>
            <p:spPr>
              <a:xfrm>
                <a:off x="2156113" y="2971800"/>
                <a:ext cx="6550124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BCA2B-71A4-42F8-8CE2-6534F3AA84EE}"/>
                </a:ext>
              </a:extLst>
            </p:cNvPr>
            <p:cNvSpPr txBox="1"/>
            <p:nvPr/>
          </p:nvSpPr>
          <p:spPr>
            <a:xfrm>
              <a:off x="717709" y="2602468"/>
              <a:ext cx="140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Opcode (6)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39291B-5318-47F7-86C7-B5C0FFBF1300}"/>
                </a:ext>
              </a:extLst>
            </p:cNvPr>
            <p:cNvSpPr txBox="1"/>
            <p:nvPr/>
          </p:nvSpPr>
          <p:spPr>
            <a:xfrm>
              <a:off x="4028001" y="2602468"/>
              <a:ext cx="140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addr</a:t>
              </a:r>
              <a:r>
                <a:rPr lang="en-SG" dirty="0"/>
                <a:t> (26)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5A8E6D-0768-47AC-A73B-5BD82BBFEE8C}"/>
              </a:ext>
            </a:extLst>
          </p:cNvPr>
          <p:cNvSpPr txBox="1"/>
          <p:nvPr/>
        </p:nvSpPr>
        <p:spPr>
          <a:xfrm>
            <a:off x="908838" y="4060233"/>
            <a:ext cx="655012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What is the address of the </a:t>
            </a:r>
            <a:r>
              <a:rPr lang="en-SG" sz="2400" dirty="0" err="1">
                <a:solidFill>
                  <a:srgbClr val="C00000"/>
                </a:solidFill>
              </a:rPr>
              <a:t>srl</a:t>
            </a:r>
            <a:r>
              <a:rPr lang="en-SG" sz="2400" dirty="0"/>
              <a:t> instruction at loop? 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078268-5D21-46DF-84E9-69BC007EA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93360"/>
              </p:ext>
            </p:extLst>
          </p:nvPr>
        </p:nvGraphicFramePr>
        <p:xfrm>
          <a:off x="5226898" y="156337"/>
          <a:ext cx="3633083" cy="1554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8978">
                  <a:extLst>
                    <a:ext uri="{9D8B030D-6E8A-4147-A177-3AD203B41FA5}">
                      <a16:colId xmlns:a16="http://schemas.microsoft.com/office/drawing/2014/main" val="3479482130"/>
                    </a:ext>
                  </a:extLst>
                </a:gridCol>
                <a:gridCol w="1034105">
                  <a:extLst>
                    <a:ext uri="{9D8B030D-6E8A-4147-A177-3AD203B41FA5}">
                      <a16:colId xmlns:a16="http://schemas.microsoft.com/office/drawing/2014/main" val="115306742"/>
                    </a:ext>
                  </a:extLst>
                </a:gridCol>
              </a:tblGrid>
              <a:tr h="33280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100" dirty="0">
                          <a:effectLst/>
                        </a:rPr>
                        <a:t>MIPS Code</a:t>
                      </a:r>
                      <a:endParaRPr lang="en-SG" sz="9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SG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Address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192799"/>
                  </a:ext>
                </a:extLst>
              </a:tr>
              <a:tr h="21100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2380615" algn="l"/>
                          <a:tab pos="5581015" algn="r"/>
                        </a:tabLst>
                      </a:pP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1100" dirty="0" err="1"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 $s1, $zero, 0 </a:t>
                      </a:r>
                      <a:endParaRPr lang="en-SG" sz="11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2380615" algn="l"/>
                          <a:tab pos="5581015" algn="r"/>
                        </a:tabLst>
                      </a:pPr>
                      <a:r>
                        <a:rPr lang="en-SG" sz="1100" b="1" dirty="0" err="1" smtClean="0">
                          <a:solidFill>
                            <a:srgbClr val="C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</a:rPr>
                        <a:t>0x00400028</a:t>
                      </a:r>
                      <a:endParaRPr lang="en-SG" sz="1100" b="1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3818743"/>
                  </a:ext>
                </a:extLst>
              </a:tr>
              <a:tr h="24507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1100" dirty="0" err="1">
                          <a:effectLst/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  $t0, $t0, 1                   </a:t>
                      </a:r>
                      <a:endParaRPr lang="en-SG" sz="11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endParaRPr lang="en-SG" sz="11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4849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      </a:t>
                      </a:r>
                      <a:endParaRPr lang="en-SG" sz="11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endParaRPr lang="en-SG" sz="11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387780"/>
                  </a:ext>
                </a:extLst>
              </a:tr>
              <a:tr h="1974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      </a:t>
                      </a:r>
                      <a:endParaRPr lang="en-SG" sz="11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endParaRPr lang="en-SG" sz="11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7075256"/>
                  </a:ext>
                </a:extLst>
              </a:tr>
              <a:tr h="21575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      j    loop</a:t>
                      </a:r>
                      <a:endParaRPr lang="en-SG" sz="11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endParaRPr lang="en-SG" sz="11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7655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exit:</a:t>
                      </a:r>
                      <a:endParaRPr lang="en-SG" sz="11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228600" algn="l"/>
                          <a:tab pos="571500" algn="l"/>
                          <a:tab pos="5581015" algn="r"/>
                        </a:tabLst>
                      </a:pPr>
                      <a:endParaRPr lang="en-SG" sz="11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2736103"/>
                  </a:ext>
                </a:extLst>
              </a:tr>
            </a:tbl>
          </a:graphicData>
        </a:graphic>
      </p:graphicFrame>
      <p:sp>
        <p:nvSpPr>
          <p:cNvPr id="9" name="Freeform 8"/>
          <p:cNvSpPr/>
          <p:nvPr/>
        </p:nvSpPr>
        <p:spPr>
          <a:xfrm>
            <a:off x="7263829" y="863029"/>
            <a:ext cx="226113" cy="606175"/>
          </a:xfrm>
          <a:custGeom>
            <a:avLst/>
            <a:gdLst>
              <a:gd name="connsiteX0" fmla="*/ 20549 w 226113"/>
              <a:gd name="connsiteY0" fmla="*/ 606175 h 606175"/>
              <a:gd name="connsiteX1" fmla="*/ 226032 w 226113"/>
              <a:gd name="connsiteY1" fmla="*/ 328773 h 606175"/>
              <a:gd name="connsiteX2" fmla="*/ 0 w 226113"/>
              <a:gd name="connsiteY2" fmla="*/ 0 h 6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113" h="606175">
                <a:moveTo>
                  <a:pt x="20549" y="606175"/>
                </a:moveTo>
                <a:cubicBezTo>
                  <a:pt x="125003" y="517988"/>
                  <a:pt x="229457" y="429802"/>
                  <a:pt x="226032" y="328773"/>
                </a:cubicBezTo>
                <a:cubicBezTo>
                  <a:pt x="222607" y="227744"/>
                  <a:pt x="111303" y="11387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6296893" y="6417857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>
                <a:solidFill>
                  <a:schemeClr val="tx1"/>
                </a:solidFill>
              </a:rPr>
              <a:t>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756" y="4556907"/>
            <a:ext cx="4366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0x00400028</a:t>
            </a:r>
            <a:r>
              <a:rPr lang="en-US" sz="2400" dirty="0" smtClean="0">
                <a:solidFill>
                  <a:srgbClr val="C00000"/>
                </a:solidFill>
              </a:rPr>
              <a:t> + 4 = </a:t>
            </a:r>
            <a:r>
              <a:rPr lang="en-US" sz="2400" dirty="0" err="1" smtClean="0">
                <a:solidFill>
                  <a:srgbClr val="C00000"/>
                </a:solidFill>
              </a:rPr>
              <a:t>0x0040002C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4898" y="5185457"/>
            <a:ext cx="663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0000 0000 0100 0000 0000 0000 0010 1100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2802" y="2690063"/>
            <a:ext cx="101151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000010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576404" y="5237058"/>
            <a:ext cx="4448710" cy="445073"/>
          </a:xfrm>
          <a:prstGeom prst="rect">
            <a:avLst/>
          </a:prstGeom>
          <a:noFill/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98202" y="2688303"/>
            <a:ext cx="398968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00000100000000000000001011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5811" y="3248799"/>
            <a:ext cx="213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0x0810000B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226898" y="3248799"/>
            <a:ext cx="204277" cy="1988259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19" grpId="0"/>
      <p:bldP spid="21" grpId="0"/>
      <p:bldP spid="22" grpId="0" animBg="1"/>
      <p:bldP spid="10" grpId="0" animBg="1"/>
      <p:bldP spid="23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2420</TotalTime>
  <Words>1451</Words>
  <Application>Microsoft Office PowerPoint</Application>
  <PresentationFormat>On-screen Show (4:3)</PresentationFormat>
  <Paragraphs>413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Lucida Console</vt:lpstr>
      <vt:lpstr>Times New Roman</vt:lpstr>
      <vt:lpstr>Wingdings</vt:lpstr>
      <vt:lpstr>Office Theme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251</cp:revision>
  <cp:lastPrinted>2019-04-10T00:56:38Z</cp:lastPrinted>
  <dcterms:created xsi:type="dcterms:W3CDTF">2015-03-28T05:22:46Z</dcterms:created>
  <dcterms:modified xsi:type="dcterms:W3CDTF">2020-02-14T06:50:58Z</dcterms:modified>
</cp:coreProperties>
</file>