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59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56F11"/>
    <a:srgbClr val="CC00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11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D2C-0988-42AB-A2D5-B3614CD75AA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5961-DBBB-48D1-A2D0-C041E788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6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AE2-C4FD-46B2-AF3B-0DE4F5ACC739}" type="datetimeFigureOut">
              <a:rPr lang="en-SG" smtClean="0"/>
              <a:t>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3200" dirty="0"/>
              <a:t>MIPS Processor: </a:t>
            </a:r>
            <a:r>
              <a:rPr lang="en-SG" sz="3200" dirty="0" err="1"/>
              <a:t>Datapath</a:t>
            </a:r>
            <a:r>
              <a:rPr lang="en-SG" sz="3200" dirty="0"/>
              <a:t> and Control</a:t>
            </a:r>
          </a:p>
          <a:p>
            <a:r>
              <a:rPr lang="en-SG" sz="2800" dirty="0"/>
              <a:t>(Prepared by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810" y="195391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09206" y="397347"/>
            <a:ext cx="9803157" cy="6056860"/>
            <a:chOff x="1690690" y="538165"/>
            <a:chExt cx="8810625" cy="57816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36" name="Picture 35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37" name="Rectangle 36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pic>
        <p:nvPicPr>
          <p:cNvPr id="26" name="Picture 2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10" y="495952"/>
            <a:ext cx="1718957" cy="80204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177096" y="1144903"/>
            <a:ext cx="164109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Connect:</a:t>
            </a:r>
          </a:p>
          <a:p>
            <a:r>
              <a:rPr lang="en-US" dirty="0" err="1" smtClean="0"/>
              <a:t>RD2</a:t>
            </a:r>
            <a:r>
              <a:rPr lang="en-US" dirty="0" smtClean="0"/>
              <a:t> </a:t>
            </a:r>
            <a:r>
              <a:rPr lang="en-US" dirty="0" smtClean="0"/>
              <a:t>to A,</a:t>
            </a:r>
          </a:p>
          <a:p>
            <a:r>
              <a:rPr lang="en-US" dirty="0" err="1" smtClean="0"/>
              <a:t>Inst</a:t>
            </a:r>
            <a:r>
              <a:rPr lang="en-US" dirty="0" smtClean="0"/>
              <a:t>[10:6] to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575 0.2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810" y="195391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738081" y="426223"/>
            <a:ext cx="9803157" cy="6056860"/>
            <a:chOff x="1690690" y="538165"/>
            <a:chExt cx="8810625" cy="57816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36" name="Picture 35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37" name="Rectangle 36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06634" y="4633572"/>
            <a:ext cx="336430" cy="902262"/>
            <a:chOff x="9911751" y="4665590"/>
            <a:chExt cx="336430" cy="902262"/>
          </a:xfrm>
        </p:grpSpPr>
        <p:sp>
          <p:nvSpPr>
            <p:cNvPr id="2" name="Rounded Rectangle 1"/>
            <p:cNvSpPr/>
            <p:nvPr/>
          </p:nvSpPr>
          <p:spPr>
            <a:xfrm>
              <a:off x="9911751" y="4665590"/>
              <a:ext cx="336430" cy="88119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54883" y="4736855"/>
              <a:ext cx="2932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MUX</a:t>
              </a:r>
              <a:endParaRPr lang="en-US" sz="1600" dirty="0"/>
            </a:p>
          </p:txBody>
        </p:sp>
      </p:grpSp>
      <p:pic>
        <p:nvPicPr>
          <p:cNvPr id="26" name="Picture 2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8333" y="2347071"/>
            <a:ext cx="1718957" cy="80204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177096" y="1144903"/>
            <a:ext cx="164109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Connect:</a:t>
            </a:r>
          </a:p>
          <a:p>
            <a:r>
              <a:rPr lang="en-US" dirty="0" err="1" smtClean="0"/>
              <a:t>RD2</a:t>
            </a:r>
            <a:r>
              <a:rPr lang="en-US" dirty="0" smtClean="0"/>
              <a:t> to A,</a:t>
            </a:r>
          </a:p>
          <a:p>
            <a:r>
              <a:rPr lang="en-US" dirty="0" err="1" smtClean="0"/>
              <a:t>Inst</a:t>
            </a:r>
            <a:r>
              <a:rPr lang="en-US" dirty="0" smtClean="0"/>
              <a:t>[10:6] to B.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05756" y="2596551"/>
            <a:ext cx="522817" cy="1561381"/>
            <a:chOff x="6705756" y="2596551"/>
            <a:chExt cx="522817" cy="1561381"/>
          </a:xfrm>
        </p:grpSpPr>
        <p:cxnSp>
          <p:nvCxnSpPr>
            <p:cNvPr id="4" name="Straight Connector 3"/>
            <p:cNvCxnSpPr/>
            <p:nvPr/>
          </p:nvCxnSpPr>
          <p:spPr>
            <a:xfrm flipH="1" flipV="1">
              <a:off x="6705756" y="2596553"/>
              <a:ext cx="5595" cy="1561379"/>
            </a:xfrm>
            <a:prstGeom prst="line">
              <a:avLst/>
            </a:prstGeom>
            <a:ln w="19050">
              <a:headEnd type="oval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05756" y="2596551"/>
              <a:ext cx="522817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916455" y="2846032"/>
            <a:ext cx="4312118" cy="2134147"/>
            <a:chOff x="2916455" y="2846032"/>
            <a:chExt cx="4312118" cy="213414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916455" y="4966636"/>
              <a:ext cx="4312118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226382" y="2846032"/>
              <a:ext cx="2191" cy="2134147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864868" y="2692028"/>
            <a:ext cx="1641766" cy="2396691"/>
            <a:chOff x="8864868" y="2692028"/>
            <a:chExt cx="1641766" cy="2396691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8864868" y="2692028"/>
              <a:ext cx="13956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260531" y="2692028"/>
              <a:ext cx="0" cy="23966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2" idx="1"/>
            </p:cNvCxnSpPr>
            <p:nvPr/>
          </p:nvCxnSpPr>
          <p:spPr>
            <a:xfrm flipV="1">
              <a:off x="10260531" y="5074170"/>
              <a:ext cx="246103" cy="18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0143847" y="5756619"/>
            <a:ext cx="150272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Change this MUX to a 4:1 MUX.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737255" y="2846032"/>
            <a:ext cx="1080934" cy="1286567"/>
            <a:chOff x="10737255" y="2846032"/>
            <a:chExt cx="1080934" cy="1286567"/>
          </a:xfrm>
        </p:grpSpPr>
        <p:sp>
          <p:nvSpPr>
            <p:cNvPr id="51" name="TextBox 50"/>
            <p:cNvSpPr txBox="1"/>
            <p:nvPr/>
          </p:nvSpPr>
          <p:spPr>
            <a:xfrm>
              <a:off x="10787139" y="3178492"/>
              <a:ext cx="1031050" cy="9541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Change the </a:t>
              </a:r>
              <a:r>
                <a:rPr lang="en-US" sz="1400" dirty="0" err="1" smtClean="0"/>
                <a:t>MemToRegcontrol</a:t>
              </a:r>
              <a:r>
                <a:rPr lang="en-US" sz="1400" dirty="0" smtClean="0"/>
                <a:t> to 2 bits.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10737255" y="2846032"/>
              <a:ext cx="327259" cy="332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23256" y="5947622"/>
            <a:ext cx="217931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sll</a:t>
            </a:r>
            <a:r>
              <a:rPr lang="en-US" sz="1600" dirty="0" smtClean="0"/>
              <a:t>: opcode =0; </a:t>
            </a:r>
            <a:r>
              <a:rPr lang="en-US" sz="1600" dirty="0" err="1" smtClean="0"/>
              <a:t>funct</a:t>
            </a:r>
            <a:r>
              <a:rPr lang="en-US" sz="1600" dirty="0" smtClean="0"/>
              <a:t>=0</a:t>
            </a:r>
          </a:p>
          <a:p>
            <a:r>
              <a:rPr lang="en-US" sz="1600" dirty="0" err="1" smtClean="0"/>
              <a:t>srl</a:t>
            </a:r>
            <a:r>
              <a:rPr lang="en-US" sz="1600" dirty="0" smtClean="0"/>
              <a:t>: opcode=0; </a:t>
            </a:r>
            <a:r>
              <a:rPr lang="en-US" sz="1600" dirty="0" err="1" smtClean="0"/>
              <a:t>funct</a:t>
            </a:r>
            <a:r>
              <a:rPr lang="en-US" sz="1600" dirty="0" smtClean="0"/>
              <a:t>=2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667561" y="6228000"/>
            <a:ext cx="239832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So, connect F[1] to </a:t>
            </a:r>
            <a:r>
              <a:rPr lang="en-US" sz="1600" dirty="0" err="1" smtClean="0"/>
              <a:t>ShftDir</a:t>
            </a:r>
            <a:endParaRPr lang="en-US" sz="16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2873156" y="2988728"/>
            <a:ext cx="5589496" cy="3003582"/>
            <a:chOff x="2873156" y="2988728"/>
            <a:chExt cx="5589496" cy="3003582"/>
          </a:xfrm>
        </p:grpSpPr>
        <p:grpSp>
          <p:nvGrpSpPr>
            <p:cNvPr id="66" name="Group 65"/>
            <p:cNvGrpSpPr/>
            <p:nvPr/>
          </p:nvGrpSpPr>
          <p:grpSpPr>
            <a:xfrm>
              <a:off x="2916455" y="2988728"/>
              <a:ext cx="5546197" cy="2767891"/>
              <a:chOff x="2916455" y="2988728"/>
              <a:chExt cx="5546197" cy="2767891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2916455" y="5756619"/>
                <a:ext cx="5537008" cy="0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035813" y="2988728"/>
                <a:ext cx="426839" cy="160391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453463" y="3124244"/>
                <a:ext cx="0" cy="2632375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2873156" y="5715311"/>
              <a:ext cx="1199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33CC"/>
                  </a:solidFill>
                </a:rPr>
                <a:t>F[1] (or </a:t>
              </a:r>
              <a:r>
                <a:rPr lang="en-US" sz="1200" dirty="0" err="1" smtClean="0">
                  <a:solidFill>
                    <a:srgbClr val="0033CC"/>
                  </a:solidFill>
                </a:rPr>
                <a:t>Inst</a:t>
              </a:r>
              <a:r>
                <a:rPr lang="en-US" sz="1200" dirty="0" smtClean="0">
                  <a:solidFill>
                    <a:srgbClr val="0033CC"/>
                  </a:solidFill>
                </a:rPr>
                <a:t>[1])</a:t>
              </a:r>
              <a:endParaRPr lang="en-US" sz="12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/>
          <p:cNvSpPr>
            <a:spLocks noGrp="1"/>
          </p:cNvSpPr>
          <p:nvPr>
            <p:ph type="dt" sz="quarter" idx="10"/>
          </p:nvPr>
        </p:nvSpPr>
        <p:spPr>
          <a:xfrm>
            <a:off x="2343151" y="6243639"/>
            <a:ext cx="2133600" cy="457200"/>
          </a:xfrm>
        </p:spPr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/>
              <a:t>Generating ALUControl Signal</a:t>
            </a:r>
            <a:endParaRPr lang="en-US" sz="3800" dirty="0"/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2752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24"/>
          <p:cNvSpPr txBox="1">
            <a:spLocks noChangeArrowheads="1"/>
          </p:cNvSpPr>
          <p:nvPr/>
        </p:nvSpPr>
        <p:spPr bwMode="auto">
          <a:xfrm>
            <a:off x="2038351" y="6400801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344151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kern="0" smtClean="0">
                <a:solidFill>
                  <a:srgbClr val="C00000"/>
                </a:solidFill>
              </a:rPr>
              <a:pPr>
                <a:defRPr/>
              </a:pPr>
              <a:t>2</a:t>
            </a:fld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01015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Control</a:t>
            </a:r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944562"/>
              </p:ext>
            </p:extLst>
          </p:nvPr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77984"/>
              </p:ext>
            </p:extLst>
          </p:nvPr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Design of ALU Control Unit (1/2)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sz="2400">
                <a:solidFill>
                  <a:srgbClr val="006600"/>
                </a:solidFill>
              </a:rPr>
              <a:t>Input: </a:t>
            </a:r>
            <a:r>
              <a:rPr lang="en-US" sz="2400"/>
              <a:t>6-bit 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/>
              <a:t> field and 2-bit 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rgbClr val="C00000"/>
                </a:solidFill>
              </a:rPr>
              <a:t>Output: </a:t>
            </a:r>
            <a:r>
              <a:rPr lang="en-US" sz="2400"/>
              <a:t>4-bit </a:t>
            </a:r>
            <a:r>
              <a: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/>
              <a:t> </a:t>
            </a:r>
          </a:p>
          <a:p>
            <a:pPr>
              <a:spcBef>
                <a:spcPct val="10000"/>
              </a:spcBef>
            </a:pPr>
            <a:r>
              <a:rPr lang="en-US" sz="2400"/>
              <a:t>Find the simplified expressions</a:t>
            </a:r>
            <a:endParaRPr lang="en-US" sz="2400"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>
          <a:xfrm>
            <a:off x="2137411" y="6243639"/>
            <a:ext cx="2133600" cy="457200"/>
          </a:xfrm>
        </p:spPr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80441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Control</a:t>
            </a:r>
          </a:p>
        </p:txBody>
      </p:sp>
      <p:sp>
        <p:nvSpPr>
          <p:cNvPr id="6" name="Text Box 288"/>
          <p:cNvSpPr txBox="1">
            <a:spLocks noChangeArrowheads="1"/>
          </p:cNvSpPr>
          <p:nvPr/>
        </p:nvSpPr>
        <p:spPr bwMode="auto">
          <a:xfrm>
            <a:off x="1832611" y="6400801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88110"/>
              </p:ext>
            </p:extLst>
          </p:nvPr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138411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kern="0" smtClean="0">
                <a:solidFill>
                  <a:srgbClr val="C00000"/>
                </a:solidFill>
              </a:rPr>
              <a:pPr>
                <a:defRPr/>
              </a:pPr>
              <a:t>3</a:t>
            </a:fld>
            <a:endParaRPr lang="en-US" kern="0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2137411" y="6243639"/>
            <a:ext cx="2133600" cy="457200"/>
          </a:xfrm>
        </p:spPr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4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Control Design: </a:t>
            </a:r>
            <a:r>
              <a:rPr lang="en-US" b="1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707943"/>
              </p:ext>
            </p:extLst>
          </p:nvPr>
        </p:nvGraphicFramePr>
        <p:xfrm>
          <a:off x="1985010" y="1066805"/>
          <a:ext cx="8534405" cy="195640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832611" y="6400801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0138411" y="6459538"/>
            <a:ext cx="685800" cy="3984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B6E8D3-DB0C-4F74-BF97-C11193C26298}" type="slidenum">
              <a:rPr lang="en-US" kern="0" smtClean="0">
                <a:solidFill>
                  <a:srgbClr val="C00000"/>
                </a:solidFill>
              </a:rPr>
              <a:pPr>
                <a:defRPr/>
              </a:pPr>
              <a:t>4</a:t>
            </a:fld>
            <a:endParaRPr lang="en-US" kern="0" dirty="0">
              <a:solidFill>
                <a:srgbClr val="C00000"/>
              </a:solidFill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441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Control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1811" y="1743752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51811" y="2082306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51811" y="2392376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51811" y="2686236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80411" y="3079869"/>
            <a:ext cx="5791200" cy="3701935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3" y="737637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Q1(</a:t>
            </a:r>
            <a:r>
              <a:rPr lang="en-SG" sz="2400" dirty="0" err="1">
                <a:solidFill>
                  <a:srgbClr val="C00000"/>
                </a:solidFill>
              </a:rPr>
              <a:t>i</a:t>
            </a:r>
            <a:r>
              <a:rPr lang="en-SG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3799"/>
              </p:ext>
            </p:extLst>
          </p:nvPr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5320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45521" y="37799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5521" y="416216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5521" y="453150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24883" y="491372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15400" y="5529263"/>
            <a:ext cx="27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3" y="737637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66409"/>
              </p:ext>
            </p:extLst>
          </p:nvPr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5320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45521" y="37799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5521" y="416216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5521" y="453150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24883" y="491372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15400" y="5529265"/>
            <a:ext cx="271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88596"/>
              </p:ext>
            </p:extLst>
          </p:nvPr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5320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45521" y="37799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5521" y="416216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5521" y="453150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24883" y="491372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15400" y="5529263"/>
            <a:ext cx="271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4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1021</Words>
  <Application>Microsoft Office PowerPoint</Application>
  <PresentationFormat>Widescreen</PresentationFormat>
  <Paragraphs>647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Wingdings</vt:lpstr>
      <vt:lpstr>Wingdings 2</vt:lpstr>
      <vt:lpstr>Office Theme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102</cp:revision>
  <dcterms:created xsi:type="dcterms:W3CDTF">2015-03-28T05:22:46Z</dcterms:created>
  <dcterms:modified xsi:type="dcterms:W3CDTF">2020-03-06T07:43:29Z</dcterms:modified>
</cp:coreProperties>
</file>