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0" r:id="rId2"/>
    <p:sldId id="273" r:id="rId3"/>
    <p:sldId id="277" r:id="rId4"/>
    <p:sldId id="278" r:id="rId5"/>
    <p:sldId id="279" r:id="rId6"/>
    <p:sldId id="274" r:id="rId7"/>
    <p:sldId id="280" r:id="rId8"/>
    <p:sldId id="281" r:id="rId9"/>
    <p:sldId id="282" r:id="rId10"/>
    <p:sldId id="284" r:id="rId11"/>
    <p:sldId id="285" r:id="rId12"/>
    <p:sldId id="286" r:id="rId13"/>
    <p:sldId id="28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33CC"/>
    <a:srgbClr val="CC0099"/>
    <a:srgbClr val="C56F11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49" autoAdjust="0"/>
    <p:restoredTop sz="96404" autoAdjust="0"/>
  </p:normalViewPr>
  <p:slideViewPr>
    <p:cSldViewPr snapToGrid="0">
      <p:cViewPr varScale="1">
        <p:scale>
          <a:sx n="85" d="100"/>
          <a:sy n="85" d="100"/>
        </p:scale>
        <p:origin x="90" y="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CFD2C-0988-42AB-A2D5-B3614CD75AA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65961-DBBB-48D1-A2D0-C041E788A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45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AE2-C4FD-46B2-AF3B-0DE4F5ACC739}" type="datetimeFigureOut">
              <a:rPr lang="en-SG" smtClean="0"/>
              <a:t>13/3/2020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8277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AE2-C4FD-46B2-AF3B-0DE4F5ACC739}" type="datetimeFigureOut">
              <a:rPr lang="en-SG" smtClean="0"/>
              <a:t>13/3/2020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113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AE2-C4FD-46B2-AF3B-0DE4F5ACC739}" type="datetimeFigureOut">
              <a:rPr lang="en-SG" smtClean="0"/>
              <a:t>13/3/2020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210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AE2-C4FD-46B2-AF3B-0DE4F5ACC739}" type="datetimeFigureOut">
              <a:rPr lang="en-SG" smtClean="0"/>
              <a:t>13/3/2020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284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AE2-C4FD-46B2-AF3B-0DE4F5ACC739}" type="datetimeFigureOut">
              <a:rPr lang="en-SG" smtClean="0"/>
              <a:t>13/3/2020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640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AE2-C4FD-46B2-AF3B-0DE4F5ACC739}" type="datetimeFigureOut">
              <a:rPr lang="en-SG" smtClean="0"/>
              <a:t>13/3/2020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23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AE2-C4FD-46B2-AF3B-0DE4F5ACC739}" type="datetimeFigureOut">
              <a:rPr lang="en-SG" smtClean="0"/>
              <a:t>13/3/2020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488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AE2-C4FD-46B2-AF3B-0DE4F5ACC739}" type="datetimeFigureOut">
              <a:rPr lang="en-SG" smtClean="0"/>
              <a:t>13/3/2020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849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AE2-C4FD-46B2-AF3B-0DE4F5ACC739}" type="datetimeFigureOut">
              <a:rPr lang="en-SG" smtClean="0"/>
              <a:t>13/3/2020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717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AE2-C4FD-46B2-AF3B-0DE4F5ACC739}" type="datetimeFigureOut">
              <a:rPr lang="en-SG" smtClean="0"/>
              <a:t>13/3/2020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605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AE2-C4FD-46B2-AF3B-0DE4F5ACC739}" type="datetimeFigureOut">
              <a:rPr lang="en-SG" smtClean="0"/>
              <a:t>13/3/2020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895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EAAE2-C4FD-46B2-AF3B-0DE4F5ACC739}" type="datetimeFigureOut">
              <a:rPr lang="en-SG" smtClean="0"/>
              <a:t>13/3/2020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796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>
          <a:xfrm>
            <a:off x="819150" y="6243638"/>
            <a:ext cx="2133600" cy="457200"/>
          </a:xfrm>
        </p:spPr>
        <p:txBody>
          <a:bodyPr/>
          <a:lstStyle/>
          <a:p>
            <a:r>
              <a:rPr lang="en-US"/>
              <a:t>CS2100</a:t>
            </a:r>
            <a:endParaRPr lang="en-US" alt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48615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Instruction Set Architecture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20150" y="6459538"/>
            <a:ext cx="685800" cy="3984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4B6E8D3-DB0C-4F74-BF97-C11193C26298}" type="slidenum">
              <a:rPr lang="en-US" kern="0" smtClean="0">
                <a:solidFill>
                  <a:srgbClr val="C00000"/>
                </a:solidFill>
              </a:rPr>
              <a:pPr>
                <a:defRPr/>
              </a:pPr>
              <a:t>1</a:t>
            </a:fld>
            <a:endParaRPr lang="en-US" kern="0" dirty="0">
              <a:solidFill>
                <a:srgbClr val="C00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19150" y="2468924"/>
            <a:ext cx="7151658" cy="9413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CS2100 Tutorial #6</a:t>
            </a:r>
          </a:p>
        </p:txBody>
      </p:sp>
    </p:spTree>
    <p:extLst>
      <p:ext uri="{BB962C8B-B14F-4D97-AF65-F5344CB8AC3E}">
        <p14:creationId xmlns:p14="http://schemas.microsoft.com/office/powerpoint/2010/main" val="2235744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2859" y="226346"/>
            <a:ext cx="1405171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Q4.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BC7D7DB-7C66-42EC-BB7F-6B7D4B3F3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372765"/>
              </p:ext>
            </p:extLst>
          </p:nvPr>
        </p:nvGraphicFramePr>
        <p:xfrm>
          <a:off x="402210" y="888811"/>
          <a:ext cx="2114747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381">
                  <a:extLst>
                    <a:ext uri="{9D8B030D-6E8A-4147-A177-3AD203B41FA5}">
                      <a16:colId xmlns:a16="http://schemas.microsoft.com/office/drawing/2014/main" val="1036994187"/>
                    </a:ext>
                  </a:extLst>
                </a:gridCol>
                <a:gridCol w="1454366">
                  <a:extLst>
                    <a:ext uri="{9D8B030D-6E8A-4147-A177-3AD203B41FA5}">
                      <a16:colId xmlns:a16="http://schemas.microsoft.com/office/drawing/2014/main" val="3533025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Digit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3-bit code </a:t>
                      </a:r>
                      <a:r>
                        <a:rPr lang="en-SG" i="1" dirty="0"/>
                        <a:t>PQR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14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603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34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38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58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38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24116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86F7C8D-4F9D-44A9-9117-D070DF944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764878"/>
              </p:ext>
            </p:extLst>
          </p:nvPr>
        </p:nvGraphicFramePr>
        <p:xfrm>
          <a:off x="3186259" y="787211"/>
          <a:ext cx="451858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716">
                  <a:extLst>
                    <a:ext uri="{9D8B030D-6E8A-4147-A177-3AD203B41FA5}">
                      <a16:colId xmlns:a16="http://schemas.microsoft.com/office/drawing/2014/main" val="812647381"/>
                    </a:ext>
                  </a:extLst>
                </a:gridCol>
                <a:gridCol w="903716">
                  <a:extLst>
                    <a:ext uri="{9D8B030D-6E8A-4147-A177-3AD203B41FA5}">
                      <a16:colId xmlns:a16="http://schemas.microsoft.com/office/drawing/2014/main" val="853339180"/>
                    </a:ext>
                  </a:extLst>
                </a:gridCol>
                <a:gridCol w="903716">
                  <a:extLst>
                    <a:ext uri="{9D8B030D-6E8A-4147-A177-3AD203B41FA5}">
                      <a16:colId xmlns:a16="http://schemas.microsoft.com/office/drawing/2014/main" val="3146572491"/>
                    </a:ext>
                  </a:extLst>
                </a:gridCol>
                <a:gridCol w="903716">
                  <a:extLst>
                    <a:ext uri="{9D8B030D-6E8A-4147-A177-3AD203B41FA5}">
                      <a16:colId xmlns:a16="http://schemas.microsoft.com/office/drawing/2014/main" val="2219446522"/>
                    </a:ext>
                  </a:extLst>
                </a:gridCol>
                <a:gridCol w="903716">
                  <a:extLst>
                    <a:ext uri="{9D8B030D-6E8A-4147-A177-3AD203B41FA5}">
                      <a16:colId xmlns:a16="http://schemas.microsoft.com/office/drawing/2014/main" val="1462441036"/>
                    </a:ext>
                  </a:extLst>
                </a:gridCol>
              </a:tblGrid>
              <a:tr h="421580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Q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R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Y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V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89616"/>
                  </a:ext>
                </a:extLst>
              </a:tr>
              <a:tr h="4215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79110"/>
                  </a:ext>
                </a:extLst>
              </a:tr>
              <a:tr h="4215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91724"/>
                  </a:ext>
                </a:extLst>
              </a:tr>
              <a:tr h="4215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039820"/>
                  </a:ext>
                </a:extLst>
              </a:tr>
              <a:tr h="4215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434486"/>
                  </a:ext>
                </a:extLst>
              </a:tr>
              <a:tr h="4215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249047"/>
                  </a:ext>
                </a:extLst>
              </a:tr>
              <a:tr h="4215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533737"/>
                  </a:ext>
                </a:extLst>
              </a:tr>
              <a:tr h="4215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085101"/>
                  </a:ext>
                </a:extLst>
              </a:tr>
              <a:tr h="4215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4617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911E935-C6FE-47B5-9298-0380E9C05833}"/>
              </a:ext>
            </a:extLst>
          </p:cNvPr>
          <p:cNvSpPr txBox="1"/>
          <p:nvPr/>
        </p:nvSpPr>
        <p:spPr>
          <a:xfrm>
            <a:off x="6039646" y="1698887"/>
            <a:ext cx="62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D1DE21-6A81-4242-BA4B-3E91FC0915FD}"/>
              </a:ext>
            </a:extLst>
          </p:cNvPr>
          <p:cNvSpPr txBox="1"/>
          <p:nvPr/>
        </p:nvSpPr>
        <p:spPr>
          <a:xfrm>
            <a:off x="6039646" y="2160552"/>
            <a:ext cx="62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C7109F3-7647-41FE-84C2-03D813A2416B}"/>
              </a:ext>
            </a:extLst>
          </p:cNvPr>
          <p:cNvSpPr txBox="1"/>
          <p:nvPr/>
        </p:nvSpPr>
        <p:spPr>
          <a:xfrm>
            <a:off x="6044359" y="2607951"/>
            <a:ext cx="62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4455B7B-BFD5-4EBD-8588-78210FF26B9D}"/>
              </a:ext>
            </a:extLst>
          </p:cNvPr>
          <p:cNvSpPr txBox="1"/>
          <p:nvPr/>
        </p:nvSpPr>
        <p:spPr>
          <a:xfrm>
            <a:off x="6049072" y="3067154"/>
            <a:ext cx="62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05B0980-AF9B-4FE8-AACB-83EC63281F38}"/>
              </a:ext>
            </a:extLst>
          </p:cNvPr>
          <p:cNvSpPr txBox="1"/>
          <p:nvPr/>
        </p:nvSpPr>
        <p:spPr>
          <a:xfrm>
            <a:off x="6049072" y="3526357"/>
            <a:ext cx="62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BAF2289-9B4F-46CA-8FA5-41D0FDA66236}"/>
              </a:ext>
            </a:extLst>
          </p:cNvPr>
          <p:cNvSpPr txBox="1"/>
          <p:nvPr/>
        </p:nvSpPr>
        <p:spPr>
          <a:xfrm>
            <a:off x="6039645" y="4004951"/>
            <a:ext cx="62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C7FDFFE-B233-4C24-9463-6ADC6C33C321}"/>
              </a:ext>
            </a:extLst>
          </p:cNvPr>
          <p:cNvSpPr txBox="1"/>
          <p:nvPr/>
        </p:nvSpPr>
        <p:spPr>
          <a:xfrm>
            <a:off x="6039645" y="1244355"/>
            <a:ext cx="62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accent6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A60C95F-A5ED-45BE-8CA8-BE11008065F7}"/>
              </a:ext>
            </a:extLst>
          </p:cNvPr>
          <p:cNvSpPr txBox="1"/>
          <p:nvPr/>
        </p:nvSpPr>
        <p:spPr>
          <a:xfrm>
            <a:off x="6049072" y="4430750"/>
            <a:ext cx="62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accent6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8B7D469-2343-42C8-82A1-C5632F11BFC3}"/>
              </a:ext>
            </a:extLst>
          </p:cNvPr>
          <p:cNvSpPr txBox="1"/>
          <p:nvPr/>
        </p:nvSpPr>
        <p:spPr>
          <a:xfrm>
            <a:off x="6049072" y="4430750"/>
            <a:ext cx="62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accent6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9D2D21D-F596-44C9-96BF-DCCE742562A4}"/>
              </a:ext>
            </a:extLst>
          </p:cNvPr>
          <p:cNvSpPr txBox="1"/>
          <p:nvPr/>
        </p:nvSpPr>
        <p:spPr>
          <a:xfrm>
            <a:off x="5191987" y="4942748"/>
            <a:ext cx="2045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accent6">
                    <a:lumMod val="50000"/>
                  </a:schemeClr>
                </a:solidFill>
              </a:rPr>
              <a:t>X = don’t care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EE09F39-1ED0-45BE-BC62-D9F202E99B92}"/>
              </a:ext>
            </a:extLst>
          </p:cNvPr>
          <p:cNvSpPr txBox="1"/>
          <p:nvPr/>
        </p:nvSpPr>
        <p:spPr>
          <a:xfrm>
            <a:off x="6049072" y="1211630"/>
            <a:ext cx="62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accent6">
                    <a:lumMod val="50000"/>
                  </a:schemeClr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8836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0" grpId="0"/>
      <p:bldP spid="101" grpId="0"/>
      <p:bldP spid="102" grpId="0"/>
      <p:bldP spid="103" grpId="0"/>
      <p:bldP spid="104" grpId="0"/>
      <p:bldP spid="105" grpId="0"/>
      <p:bldP spid="105" grpId="1"/>
      <p:bldP spid="106" grpId="0"/>
      <p:bldP spid="106" grpId="1"/>
      <p:bldP spid="107" grpId="0"/>
      <p:bldP spid="108" grpId="0"/>
      <p:bldP spid="10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2859" y="226346"/>
            <a:ext cx="1405171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Q4.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BC7D7DB-7C66-42EC-BB7F-6B7D4B3F3D67}"/>
              </a:ext>
            </a:extLst>
          </p:cNvPr>
          <p:cNvGraphicFramePr>
            <a:graphicFrameLocks noGrp="1"/>
          </p:cNvGraphicFramePr>
          <p:nvPr/>
        </p:nvGraphicFramePr>
        <p:xfrm>
          <a:off x="402210" y="888811"/>
          <a:ext cx="2114747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381">
                  <a:extLst>
                    <a:ext uri="{9D8B030D-6E8A-4147-A177-3AD203B41FA5}">
                      <a16:colId xmlns:a16="http://schemas.microsoft.com/office/drawing/2014/main" val="1036994187"/>
                    </a:ext>
                  </a:extLst>
                </a:gridCol>
                <a:gridCol w="1454366">
                  <a:extLst>
                    <a:ext uri="{9D8B030D-6E8A-4147-A177-3AD203B41FA5}">
                      <a16:colId xmlns:a16="http://schemas.microsoft.com/office/drawing/2014/main" val="3533025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Digit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3-bit code </a:t>
                      </a:r>
                      <a:r>
                        <a:rPr lang="en-SG" i="1" dirty="0"/>
                        <a:t>PQR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14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603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34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38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58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38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24116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86F7C8D-4F9D-44A9-9117-D070DF944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98648"/>
              </p:ext>
            </p:extLst>
          </p:nvPr>
        </p:nvGraphicFramePr>
        <p:xfrm>
          <a:off x="3186259" y="787211"/>
          <a:ext cx="451858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716">
                  <a:extLst>
                    <a:ext uri="{9D8B030D-6E8A-4147-A177-3AD203B41FA5}">
                      <a16:colId xmlns:a16="http://schemas.microsoft.com/office/drawing/2014/main" val="812647381"/>
                    </a:ext>
                  </a:extLst>
                </a:gridCol>
                <a:gridCol w="903716">
                  <a:extLst>
                    <a:ext uri="{9D8B030D-6E8A-4147-A177-3AD203B41FA5}">
                      <a16:colId xmlns:a16="http://schemas.microsoft.com/office/drawing/2014/main" val="853339180"/>
                    </a:ext>
                  </a:extLst>
                </a:gridCol>
                <a:gridCol w="903716">
                  <a:extLst>
                    <a:ext uri="{9D8B030D-6E8A-4147-A177-3AD203B41FA5}">
                      <a16:colId xmlns:a16="http://schemas.microsoft.com/office/drawing/2014/main" val="3146572491"/>
                    </a:ext>
                  </a:extLst>
                </a:gridCol>
                <a:gridCol w="903716">
                  <a:extLst>
                    <a:ext uri="{9D8B030D-6E8A-4147-A177-3AD203B41FA5}">
                      <a16:colId xmlns:a16="http://schemas.microsoft.com/office/drawing/2014/main" val="2219446522"/>
                    </a:ext>
                  </a:extLst>
                </a:gridCol>
                <a:gridCol w="903716">
                  <a:extLst>
                    <a:ext uri="{9D8B030D-6E8A-4147-A177-3AD203B41FA5}">
                      <a16:colId xmlns:a16="http://schemas.microsoft.com/office/drawing/2014/main" val="1462441036"/>
                    </a:ext>
                  </a:extLst>
                </a:gridCol>
              </a:tblGrid>
              <a:tr h="421580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Q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R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Y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V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89616"/>
                  </a:ext>
                </a:extLst>
              </a:tr>
              <a:tr h="4215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79110"/>
                  </a:ext>
                </a:extLst>
              </a:tr>
              <a:tr h="4215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91724"/>
                  </a:ext>
                </a:extLst>
              </a:tr>
              <a:tr h="4215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039820"/>
                  </a:ext>
                </a:extLst>
              </a:tr>
              <a:tr h="4215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434486"/>
                  </a:ext>
                </a:extLst>
              </a:tr>
              <a:tr h="4215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249047"/>
                  </a:ext>
                </a:extLst>
              </a:tr>
              <a:tr h="4215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533737"/>
                  </a:ext>
                </a:extLst>
              </a:tr>
              <a:tr h="4215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085101"/>
                  </a:ext>
                </a:extLst>
              </a:tr>
              <a:tr h="4215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461709"/>
                  </a:ext>
                </a:extLst>
              </a:tr>
            </a:tbl>
          </a:graphicData>
        </a:graphic>
      </p:graphicFrame>
      <p:sp>
        <p:nvSpPr>
          <p:cNvPr id="108" name="TextBox 107">
            <a:extLst>
              <a:ext uri="{FF2B5EF4-FFF2-40B4-BE49-F238E27FC236}">
                <a16:creationId xmlns:a16="http://schemas.microsoft.com/office/drawing/2014/main" id="{E9D2D21D-F596-44C9-96BF-DCCE742562A4}"/>
              </a:ext>
            </a:extLst>
          </p:cNvPr>
          <p:cNvSpPr txBox="1"/>
          <p:nvPr/>
        </p:nvSpPr>
        <p:spPr>
          <a:xfrm>
            <a:off x="5199975" y="4942748"/>
            <a:ext cx="2045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accent6">
                    <a:lumMod val="50000"/>
                  </a:schemeClr>
                </a:solidFill>
              </a:rPr>
              <a:t>X = don’t care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CE7CC3-9532-4E5B-AB4C-E8B86DE37D83}"/>
              </a:ext>
            </a:extLst>
          </p:cNvPr>
          <p:cNvSpPr txBox="1"/>
          <p:nvPr/>
        </p:nvSpPr>
        <p:spPr>
          <a:xfrm>
            <a:off x="6935191" y="1244660"/>
            <a:ext cx="62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660066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129D51-6B63-470D-845D-D54A30C5CE6C}"/>
              </a:ext>
            </a:extLst>
          </p:cNvPr>
          <p:cNvSpPr txBox="1"/>
          <p:nvPr/>
        </p:nvSpPr>
        <p:spPr>
          <a:xfrm>
            <a:off x="6935191" y="1702109"/>
            <a:ext cx="62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660066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481807-A98A-43B8-B923-5DE58AF15F20}"/>
              </a:ext>
            </a:extLst>
          </p:cNvPr>
          <p:cNvSpPr txBox="1"/>
          <p:nvPr/>
        </p:nvSpPr>
        <p:spPr>
          <a:xfrm>
            <a:off x="6935191" y="2147298"/>
            <a:ext cx="62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660066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20C23C-1B50-4A53-8B15-2DC3622866AD}"/>
              </a:ext>
            </a:extLst>
          </p:cNvPr>
          <p:cNvSpPr txBox="1"/>
          <p:nvPr/>
        </p:nvSpPr>
        <p:spPr>
          <a:xfrm>
            <a:off x="6935191" y="2588271"/>
            <a:ext cx="62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660066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57A5A0-C5C0-4535-8587-A9143B12F818}"/>
              </a:ext>
            </a:extLst>
          </p:cNvPr>
          <p:cNvSpPr txBox="1"/>
          <p:nvPr/>
        </p:nvSpPr>
        <p:spPr>
          <a:xfrm>
            <a:off x="6935191" y="3033460"/>
            <a:ext cx="62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660066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9A674F-AF04-477C-94EE-0CAA4EDE6158}"/>
              </a:ext>
            </a:extLst>
          </p:cNvPr>
          <p:cNvSpPr txBox="1"/>
          <p:nvPr/>
        </p:nvSpPr>
        <p:spPr>
          <a:xfrm>
            <a:off x="6935191" y="3514308"/>
            <a:ext cx="62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660066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B51D68-4C33-4E12-AFB9-AF2289DA391D}"/>
              </a:ext>
            </a:extLst>
          </p:cNvPr>
          <p:cNvSpPr txBox="1"/>
          <p:nvPr/>
        </p:nvSpPr>
        <p:spPr>
          <a:xfrm>
            <a:off x="6935191" y="3943230"/>
            <a:ext cx="62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660066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EE84C9-093B-4F1A-B8FE-5A283C825C99}"/>
              </a:ext>
            </a:extLst>
          </p:cNvPr>
          <p:cNvSpPr txBox="1"/>
          <p:nvPr/>
        </p:nvSpPr>
        <p:spPr>
          <a:xfrm>
            <a:off x="6935191" y="4396254"/>
            <a:ext cx="62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660066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9724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2859" y="226346"/>
            <a:ext cx="1405171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Q4.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BC7D7DB-7C66-42EC-BB7F-6B7D4B3F3D67}"/>
              </a:ext>
            </a:extLst>
          </p:cNvPr>
          <p:cNvGraphicFramePr>
            <a:graphicFrameLocks noGrp="1"/>
          </p:cNvGraphicFramePr>
          <p:nvPr/>
        </p:nvGraphicFramePr>
        <p:xfrm>
          <a:off x="402210" y="888811"/>
          <a:ext cx="2114747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381">
                  <a:extLst>
                    <a:ext uri="{9D8B030D-6E8A-4147-A177-3AD203B41FA5}">
                      <a16:colId xmlns:a16="http://schemas.microsoft.com/office/drawing/2014/main" val="1036994187"/>
                    </a:ext>
                  </a:extLst>
                </a:gridCol>
                <a:gridCol w="1454366">
                  <a:extLst>
                    <a:ext uri="{9D8B030D-6E8A-4147-A177-3AD203B41FA5}">
                      <a16:colId xmlns:a16="http://schemas.microsoft.com/office/drawing/2014/main" val="3533025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Digit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3-bit code </a:t>
                      </a:r>
                      <a:r>
                        <a:rPr lang="en-SG" i="1" dirty="0"/>
                        <a:t>PQR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14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603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34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38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58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38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24116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86F7C8D-4F9D-44A9-9117-D070DF944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134733"/>
              </p:ext>
            </p:extLst>
          </p:nvPr>
        </p:nvGraphicFramePr>
        <p:xfrm>
          <a:off x="3186259" y="787211"/>
          <a:ext cx="451858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716">
                  <a:extLst>
                    <a:ext uri="{9D8B030D-6E8A-4147-A177-3AD203B41FA5}">
                      <a16:colId xmlns:a16="http://schemas.microsoft.com/office/drawing/2014/main" val="812647381"/>
                    </a:ext>
                  </a:extLst>
                </a:gridCol>
                <a:gridCol w="903716">
                  <a:extLst>
                    <a:ext uri="{9D8B030D-6E8A-4147-A177-3AD203B41FA5}">
                      <a16:colId xmlns:a16="http://schemas.microsoft.com/office/drawing/2014/main" val="853339180"/>
                    </a:ext>
                  </a:extLst>
                </a:gridCol>
                <a:gridCol w="903716">
                  <a:extLst>
                    <a:ext uri="{9D8B030D-6E8A-4147-A177-3AD203B41FA5}">
                      <a16:colId xmlns:a16="http://schemas.microsoft.com/office/drawing/2014/main" val="3146572491"/>
                    </a:ext>
                  </a:extLst>
                </a:gridCol>
                <a:gridCol w="903716">
                  <a:extLst>
                    <a:ext uri="{9D8B030D-6E8A-4147-A177-3AD203B41FA5}">
                      <a16:colId xmlns:a16="http://schemas.microsoft.com/office/drawing/2014/main" val="2219446522"/>
                    </a:ext>
                  </a:extLst>
                </a:gridCol>
                <a:gridCol w="903716">
                  <a:extLst>
                    <a:ext uri="{9D8B030D-6E8A-4147-A177-3AD203B41FA5}">
                      <a16:colId xmlns:a16="http://schemas.microsoft.com/office/drawing/2014/main" val="1462441036"/>
                    </a:ext>
                  </a:extLst>
                </a:gridCol>
              </a:tblGrid>
              <a:tr h="421580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Q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R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Y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V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89616"/>
                  </a:ext>
                </a:extLst>
              </a:tr>
              <a:tr h="4215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660066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79110"/>
                  </a:ext>
                </a:extLst>
              </a:tr>
              <a:tr h="4215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660066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91724"/>
                  </a:ext>
                </a:extLst>
              </a:tr>
              <a:tr h="4215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660066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039820"/>
                  </a:ext>
                </a:extLst>
              </a:tr>
              <a:tr h="4215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660066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434486"/>
                  </a:ext>
                </a:extLst>
              </a:tr>
              <a:tr h="4215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660066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249047"/>
                  </a:ext>
                </a:extLst>
              </a:tr>
              <a:tr h="4215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660066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533737"/>
                  </a:ext>
                </a:extLst>
              </a:tr>
              <a:tr h="4215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660066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085101"/>
                  </a:ext>
                </a:extLst>
              </a:tr>
              <a:tr h="4215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660066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461709"/>
                  </a:ext>
                </a:extLst>
              </a:tr>
            </a:tbl>
          </a:graphicData>
        </a:graphic>
      </p:graphicFrame>
      <p:sp>
        <p:nvSpPr>
          <p:cNvPr id="108" name="TextBox 107">
            <a:extLst>
              <a:ext uri="{FF2B5EF4-FFF2-40B4-BE49-F238E27FC236}">
                <a16:creationId xmlns:a16="http://schemas.microsoft.com/office/drawing/2014/main" id="{E9D2D21D-F596-44C9-96BF-DCCE742562A4}"/>
              </a:ext>
            </a:extLst>
          </p:cNvPr>
          <p:cNvSpPr txBox="1"/>
          <p:nvPr/>
        </p:nvSpPr>
        <p:spPr>
          <a:xfrm>
            <a:off x="5184324" y="4942748"/>
            <a:ext cx="2045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accent6">
                    <a:lumMod val="50000"/>
                  </a:schemeClr>
                </a:solidFill>
              </a:rPr>
              <a:t>X = don’t care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52C4E9-584E-4959-AD8D-A8B4A6A0C5B2}"/>
              </a:ext>
            </a:extLst>
          </p:cNvPr>
          <p:cNvGrpSpPr/>
          <p:nvPr/>
        </p:nvGrpSpPr>
        <p:grpSpPr>
          <a:xfrm>
            <a:off x="374301" y="4902011"/>
            <a:ext cx="1969765" cy="1749146"/>
            <a:chOff x="836650" y="4144054"/>
            <a:chExt cx="1969765" cy="174914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6853472-385F-476C-9735-C23BF9F7F004}"/>
                </a:ext>
              </a:extLst>
            </p:cNvPr>
            <p:cNvSpPr txBox="1"/>
            <p:nvPr/>
          </p:nvSpPr>
          <p:spPr>
            <a:xfrm>
              <a:off x="836650" y="4144054"/>
              <a:ext cx="4575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b="1" i="1" dirty="0">
                  <a:solidFill>
                    <a:schemeClr val="accent6">
                      <a:lumMod val="50000"/>
                    </a:schemeClr>
                  </a:solidFill>
                </a:rPr>
                <a:t>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1729C6-BA09-4DA6-B053-7D40DB997ED5}"/>
                </a:ext>
              </a:extLst>
            </p:cNvPr>
            <p:cNvSpPr/>
            <p:nvPr/>
          </p:nvSpPr>
          <p:spPr>
            <a:xfrm>
              <a:off x="1008751" y="5082035"/>
              <a:ext cx="3080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SG" i="1" dirty="0"/>
                <a:t>P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0C9D019-1542-482E-ACE8-AF8EF9245757}"/>
                </a:ext>
              </a:extLst>
            </p:cNvPr>
            <p:cNvSpPr/>
            <p:nvPr/>
          </p:nvSpPr>
          <p:spPr>
            <a:xfrm>
              <a:off x="2294380" y="4259437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SG" i="1" dirty="0"/>
                <a:t>Q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4EC3319-1C42-407D-B7B8-B111C719C0CB}"/>
                </a:ext>
              </a:extLst>
            </p:cNvPr>
            <p:cNvSpPr/>
            <p:nvPr/>
          </p:nvSpPr>
          <p:spPr>
            <a:xfrm>
              <a:off x="1949636" y="5523868"/>
              <a:ext cx="3080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SG" i="1" dirty="0"/>
                <a:t>R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387C7E1-E6D2-4343-907B-E9C6C6413DEB}"/>
                </a:ext>
              </a:extLst>
            </p:cNvPr>
            <p:cNvGrpSpPr/>
            <p:nvPr/>
          </p:nvGrpSpPr>
          <p:grpSpPr>
            <a:xfrm>
              <a:off x="1407439" y="4717345"/>
              <a:ext cx="1398976" cy="738664"/>
              <a:chOff x="1407439" y="4717345"/>
              <a:chExt cx="1398976" cy="738664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0D3754-08A5-4940-83E4-5D5010B83AE1}"/>
                  </a:ext>
                </a:extLst>
              </p:cNvPr>
              <p:cNvSpPr txBox="1"/>
              <p:nvPr/>
            </p:nvSpPr>
            <p:spPr>
              <a:xfrm>
                <a:off x="1407439" y="4717345"/>
                <a:ext cx="35027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X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F412C8F-B45C-4E35-8C40-8FE732E2393C}"/>
                  </a:ext>
                </a:extLst>
              </p:cNvPr>
              <p:cNvSpPr txBox="1"/>
              <p:nvPr/>
            </p:nvSpPr>
            <p:spPr>
              <a:xfrm>
                <a:off x="1757709" y="4717345"/>
                <a:ext cx="35027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0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389DAFE-1EC4-4231-AC10-A70694F90F1B}"/>
                  </a:ext>
                </a:extLst>
              </p:cNvPr>
              <p:cNvSpPr txBox="1"/>
              <p:nvPr/>
            </p:nvSpPr>
            <p:spPr>
              <a:xfrm>
                <a:off x="2105875" y="4717345"/>
                <a:ext cx="35027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0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E7F279B-4C5E-4650-8F10-9B9FC761E9FD}"/>
                  </a:ext>
                </a:extLst>
              </p:cNvPr>
              <p:cNvSpPr txBox="1"/>
              <p:nvPr/>
            </p:nvSpPr>
            <p:spPr>
              <a:xfrm>
                <a:off x="2456145" y="4717345"/>
                <a:ext cx="35027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1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1BA6DA0-2054-4D71-B372-7CFB0092FE3A}"/>
                  </a:ext>
                </a:extLst>
              </p:cNvPr>
              <p:cNvSpPr txBox="1"/>
              <p:nvPr/>
            </p:nvSpPr>
            <p:spPr>
              <a:xfrm>
                <a:off x="1407439" y="5086677"/>
                <a:ext cx="35027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C94BB5F-003D-441A-81BB-02F0944609FE}"/>
                  </a:ext>
                </a:extLst>
              </p:cNvPr>
              <p:cNvSpPr txBox="1"/>
              <p:nvPr/>
            </p:nvSpPr>
            <p:spPr>
              <a:xfrm>
                <a:off x="1757709" y="5086677"/>
                <a:ext cx="35027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1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8C0CB77-3604-4682-B20A-05F3D908DE00}"/>
                  </a:ext>
                </a:extLst>
              </p:cNvPr>
              <p:cNvSpPr txBox="1"/>
              <p:nvPr/>
            </p:nvSpPr>
            <p:spPr>
              <a:xfrm>
                <a:off x="2105875" y="5086677"/>
                <a:ext cx="35027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X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3AE43FF-347F-4318-8429-7D123150B17E}"/>
                  </a:ext>
                </a:extLst>
              </p:cNvPr>
              <p:cNvSpPr txBox="1"/>
              <p:nvPr/>
            </p:nvSpPr>
            <p:spPr>
              <a:xfrm>
                <a:off x="2456145" y="5086677"/>
                <a:ext cx="35027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1</a:t>
                </a:r>
              </a:p>
            </p:txBody>
          </p:sp>
        </p:grp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194D27E4-A246-4096-87E7-DF83C3EC6329}"/>
                </a:ext>
              </a:extLst>
            </p:cNvPr>
            <p:cNvSpPr/>
            <p:nvPr/>
          </p:nvSpPr>
          <p:spPr>
            <a:xfrm flipH="1">
              <a:off x="1294164" y="5106406"/>
              <a:ext cx="105781" cy="320590"/>
            </a:xfrm>
            <a:prstGeom prst="rightBrace">
              <a:avLst>
                <a:gd name="adj1" fmla="val 35669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6" name="Right Brace 35">
              <a:extLst>
                <a:ext uri="{FF2B5EF4-FFF2-40B4-BE49-F238E27FC236}">
                  <a16:creationId xmlns:a16="http://schemas.microsoft.com/office/drawing/2014/main" id="{4296E8C7-9A1A-4313-B1BC-9FCB73814794}"/>
                </a:ext>
              </a:extLst>
            </p:cNvPr>
            <p:cNvSpPr/>
            <p:nvPr/>
          </p:nvSpPr>
          <p:spPr>
            <a:xfrm rot="16200000">
              <a:off x="2405300" y="4318333"/>
              <a:ext cx="116714" cy="681308"/>
            </a:xfrm>
            <a:prstGeom prst="rightBrace">
              <a:avLst>
                <a:gd name="adj1" fmla="val 35669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799B7F67-AEB4-474B-9F36-E38F68431588}"/>
                </a:ext>
              </a:extLst>
            </p:cNvPr>
            <p:cNvSpPr/>
            <p:nvPr/>
          </p:nvSpPr>
          <p:spPr>
            <a:xfrm rot="5400000" flipV="1">
              <a:off x="2037902" y="5154499"/>
              <a:ext cx="116714" cy="681308"/>
            </a:xfrm>
            <a:prstGeom prst="rightBrace">
              <a:avLst>
                <a:gd name="adj1" fmla="val 35669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ABFC02D-B319-485E-AB27-FA65EB2E7334}"/>
              </a:ext>
            </a:extLst>
          </p:cNvPr>
          <p:cNvGrpSpPr/>
          <p:nvPr/>
        </p:nvGrpSpPr>
        <p:grpSpPr>
          <a:xfrm>
            <a:off x="2851369" y="4902011"/>
            <a:ext cx="1969765" cy="1749146"/>
            <a:chOff x="836650" y="4144054"/>
            <a:chExt cx="1969765" cy="174914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4D73A5-BBAD-48A6-A011-06D513A51B82}"/>
                </a:ext>
              </a:extLst>
            </p:cNvPr>
            <p:cNvSpPr txBox="1"/>
            <p:nvPr/>
          </p:nvSpPr>
          <p:spPr>
            <a:xfrm>
              <a:off x="836650" y="4144054"/>
              <a:ext cx="4575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b="1" i="1" dirty="0">
                  <a:solidFill>
                    <a:srgbClr val="660066"/>
                  </a:solidFill>
                </a:rPr>
                <a:t>V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A4106F3-E2DA-4BE6-BE2F-553719F7B8C7}"/>
                </a:ext>
              </a:extLst>
            </p:cNvPr>
            <p:cNvSpPr/>
            <p:nvPr/>
          </p:nvSpPr>
          <p:spPr>
            <a:xfrm>
              <a:off x="1008751" y="5082035"/>
              <a:ext cx="3080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SG" i="1" dirty="0"/>
                <a:t>P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5511722-FC17-4453-A97A-D8A11C274D96}"/>
                </a:ext>
              </a:extLst>
            </p:cNvPr>
            <p:cNvSpPr/>
            <p:nvPr/>
          </p:nvSpPr>
          <p:spPr>
            <a:xfrm>
              <a:off x="2294380" y="4259437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SG" i="1" dirty="0"/>
                <a:t>Q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9E5D16B-9866-4CB2-9622-DACD54A5BA00}"/>
                </a:ext>
              </a:extLst>
            </p:cNvPr>
            <p:cNvSpPr/>
            <p:nvPr/>
          </p:nvSpPr>
          <p:spPr>
            <a:xfrm>
              <a:off x="1949636" y="5523868"/>
              <a:ext cx="3080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SG" i="1" dirty="0"/>
                <a:t>R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70C2F2F-A601-4F9B-8DD7-D1AF5B426178}"/>
                </a:ext>
              </a:extLst>
            </p:cNvPr>
            <p:cNvGrpSpPr/>
            <p:nvPr/>
          </p:nvGrpSpPr>
          <p:grpSpPr>
            <a:xfrm>
              <a:off x="1407439" y="4717345"/>
              <a:ext cx="1398976" cy="738664"/>
              <a:chOff x="1407439" y="4717345"/>
              <a:chExt cx="1398976" cy="738664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001902C-454F-4387-A8C7-DCA3C14EBA4C}"/>
                  </a:ext>
                </a:extLst>
              </p:cNvPr>
              <p:cNvSpPr txBox="1"/>
              <p:nvPr/>
            </p:nvSpPr>
            <p:spPr>
              <a:xfrm>
                <a:off x="1407439" y="4717345"/>
                <a:ext cx="35027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0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236BB9-5FF5-49EC-B0F4-D133AFA1BDC5}"/>
                  </a:ext>
                </a:extLst>
              </p:cNvPr>
              <p:cNvSpPr txBox="1"/>
              <p:nvPr/>
            </p:nvSpPr>
            <p:spPr>
              <a:xfrm>
                <a:off x="1757709" y="4717345"/>
                <a:ext cx="35027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1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318369-2684-4F1D-AC8B-0E6C6B21F83C}"/>
                  </a:ext>
                </a:extLst>
              </p:cNvPr>
              <p:cNvSpPr txBox="1"/>
              <p:nvPr/>
            </p:nvSpPr>
            <p:spPr>
              <a:xfrm>
                <a:off x="2105875" y="4717345"/>
                <a:ext cx="35027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1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ED7400C-4079-47B0-8827-773073321AB2}"/>
                  </a:ext>
                </a:extLst>
              </p:cNvPr>
              <p:cNvSpPr txBox="1"/>
              <p:nvPr/>
            </p:nvSpPr>
            <p:spPr>
              <a:xfrm>
                <a:off x="2456145" y="4717345"/>
                <a:ext cx="35027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1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C163150-75BB-4B7A-80DD-D343B23A55E3}"/>
                  </a:ext>
                </a:extLst>
              </p:cNvPr>
              <p:cNvSpPr txBox="1"/>
              <p:nvPr/>
            </p:nvSpPr>
            <p:spPr>
              <a:xfrm>
                <a:off x="1407439" y="5086677"/>
                <a:ext cx="35027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E971270-97BA-471A-9319-95AD0C5CB520}"/>
                  </a:ext>
                </a:extLst>
              </p:cNvPr>
              <p:cNvSpPr txBox="1"/>
              <p:nvPr/>
            </p:nvSpPr>
            <p:spPr>
              <a:xfrm>
                <a:off x="1757709" y="5086677"/>
                <a:ext cx="35027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1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85C1724-AF76-4E16-9437-C0EDEB57FE21}"/>
                  </a:ext>
                </a:extLst>
              </p:cNvPr>
              <p:cNvSpPr txBox="1"/>
              <p:nvPr/>
            </p:nvSpPr>
            <p:spPr>
              <a:xfrm>
                <a:off x="2105875" y="5086677"/>
                <a:ext cx="35027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0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6114B55-9C3A-4FF9-AA2F-1C96DEA1C04F}"/>
                  </a:ext>
                </a:extLst>
              </p:cNvPr>
              <p:cNvSpPr txBox="1"/>
              <p:nvPr/>
            </p:nvSpPr>
            <p:spPr>
              <a:xfrm>
                <a:off x="2456145" y="5086677"/>
                <a:ext cx="35027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1</a:t>
                </a:r>
              </a:p>
            </p:txBody>
          </p:sp>
        </p:grpSp>
        <p:sp>
          <p:nvSpPr>
            <p:cNvPr id="44" name="Right Brace 43">
              <a:extLst>
                <a:ext uri="{FF2B5EF4-FFF2-40B4-BE49-F238E27FC236}">
                  <a16:creationId xmlns:a16="http://schemas.microsoft.com/office/drawing/2014/main" id="{FDFB97B8-2920-42EB-ABFE-D3D7258123B2}"/>
                </a:ext>
              </a:extLst>
            </p:cNvPr>
            <p:cNvSpPr/>
            <p:nvPr/>
          </p:nvSpPr>
          <p:spPr>
            <a:xfrm flipH="1">
              <a:off x="1294164" y="5106406"/>
              <a:ext cx="105781" cy="320590"/>
            </a:xfrm>
            <a:prstGeom prst="rightBrace">
              <a:avLst>
                <a:gd name="adj1" fmla="val 35669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5" name="Right Brace 44">
              <a:extLst>
                <a:ext uri="{FF2B5EF4-FFF2-40B4-BE49-F238E27FC236}">
                  <a16:creationId xmlns:a16="http://schemas.microsoft.com/office/drawing/2014/main" id="{668106AA-5B57-4EC9-B459-2C708CF9A272}"/>
                </a:ext>
              </a:extLst>
            </p:cNvPr>
            <p:cNvSpPr/>
            <p:nvPr/>
          </p:nvSpPr>
          <p:spPr>
            <a:xfrm rot="16200000">
              <a:off x="2405300" y="4318333"/>
              <a:ext cx="116714" cy="681308"/>
            </a:xfrm>
            <a:prstGeom prst="rightBrace">
              <a:avLst>
                <a:gd name="adj1" fmla="val 35669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6" name="Right Brace 45">
              <a:extLst>
                <a:ext uri="{FF2B5EF4-FFF2-40B4-BE49-F238E27FC236}">
                  <a16:creationId xmlns:a16="http://schemas.microsoft.com/office/drawing/2014/main" id="{C02F5022-C546-48FB-BA77-C1444EF84B00}"/>
                </a:ext>
              </a:extLst>
            </p:cNvPr>
            <p:cNvSpPr/>
            <p:nvPr/>
          </p:nvSpPr>
          <p:spPr>
            <a:xfrm rot="5400000" flipV="1">
              <a:off x="2037902" y="5154499"/>
              <a:ext cx="116714" cy="681308"/>
            </a:xfrm>
            <a:prstGeom prst="rightBrace">
              <a:avLst>
                <a:gd name="adj1" fmla="val 35669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49999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85089C-97D4-491E-93BE-BB38191F13A6}"/>
              </a:ext>
            </a:extLst>
          </p:cNvPr>
          <p:cNvSpPr txBox="1"/>
          <p:nvPr/>
        </p:nvSpPr>
        <p:spPr>
          <a:xfrm>
            <a:off x="1226917" y="2419109"/>
            <a:ext cx="6875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800" dirty="0"/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62494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2860" y="226346"/>
            <a:ext cx="77896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Q1.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1081822" y="226346"/>
            <a:ext cx="656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F(</a:t>
            </a:r>
            <a:r>
              <a:rPr lang="en-SG" sz="2800" dirty="0" err="1"/>
              <a:t>j,k,m,p</a:t>
            </a:r>
            <a:r>
              <a:rPr lang="en-SG" sz="2800" dirty="0"/>
              <a:t>) = k’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/>
              <a:t> (j’</a:t>
            </a:r>
            <a:r>
              <a:rPr lang="en-SG" sz="2800" dirty="0">
                <a:sym typeface="Symbol" panose="05050102010706020507" pitchFamily="18" charset="2"/>
              </a:rPr>
              <a:t> </a:t>
            </a:r>
            <a:r>
              <a:rPr lang="en-SG" sz="2800" dirty="0"/>
              <a:t> p</a:t>
            </a:r>
            <a:r>
              <a:rPr lang="en-SG" sz="2800" dirty="0">
                <a:sym typeface="Symbol" panose="05050102010706020507" pitchFamily="18" charset="2"/>
              </a:rPr>
              <a:t> </a:t>
            </a:r>
            <a:r>
              <a:rPr lang="en-SG" sz="2800" dirty="0"/>
              <a:t> (</a:t>
            </a:r>
            <a:r>
              <a:rPr lang="en-SG" sz="2800" dirty="0" err="1"/>
              <a:t>j’+m</a:t>
            </a:r>
            <a:r>
              <a:rPr lang="en-SG" sz="2800" dirty="0"/>
              <a:t>’) )’ + (p + k’ + j)’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550727" y="1011176"/>
            <a:ext cx="4042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= k’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/>
              <a:t> (j</a:t>
            </a:r>
            <a:r>
              <a:rPr lang="en-SG" sz="2800" dirty="0">
                <a:sym typeface="Symbol" panose="05050102010706020507" pitchFamily="18" charset="2"/>
              </a:rPr>
              <a:t> + </a:t>
            </a:r>
            <a:r>
              <a:rPr lang="en-SG" sz="2800" dirty="0"/>
              <a:t>p’</a:t>
            </a:r>
            <a:r>
              <a:rPr lang="en-SG" sz="2800" dirty="0">
                <a:sym typeface="Symbol" panose="05050102010706020507" pitchFamily="18" charset="2"/>
              </a:rPr>
              <a:t> +</a:t>
            </a:r>
            <a:r>
              <a:rPr lang="en-SG" sz="2800" dirty="0"/>
              <a:t>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m</a:t>
            </a:r>
            <a:r>
              <a:rPr lang="en-SG" sz="2800" dirty="0"/>
              <a:t>) + p’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 err="1"/>
              <a:t>k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j</a:t>
            </a:r>
            <a:r>
              <a:rPr lang="en-SG" sz="2800" dirty="0"/>
              <a:t>’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64066EE-E26D-4A77-B7A7-1F32827EA011}"/>
              </a:ext>
            </a:extLst>
          </p:cNvPr>
          <p:cNvGrpSpPr/>
          <p:nvPr/>
        </p:nvGrpSpPr>
        <p:grpSpPr>
          <a:xfrm>
            <a:off x="3281819" y="226346"/>
            <a:ext cx="2317315" cy="826762"/>
            <a:chOff x="3281819" y="226346"/>
            <a:chExt cx="2317315" cy="82676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90F7D90-19E2-4952-BCDE-A587A43DE2BD}"/>
                </a:ext>
              </a:extLst>
            </p:cNvPr>
            <p:cNvSpPr/>
            <p:nvPr/>
          </p:nvSpPr>
          <p:spPr>
            <a:xfrm>
              <a:off x="3281819" y="226346"/>
              <a:ext cx="2317315" cy="523220"/>
            </a:xfrm>
            <a:prstGeom prst="roundRect">
              <a:avLst/>
            </a:prstGeom>
            <a:noFill/>
            <a:ln w="28575"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754ED81-4A1B-4262-9B07-52C348853A56}"/>
                </a:ext>
              </a:extLst>
            </p:cNvPr>
            <p:cNvCxnSpPr/>
            <p:nvPr/>
          </p:nvCxnSpPr>
          <p:spPr>
            <a:xfrm flipH="1">
              <a:off x="4421688" y="749566"/>
              <a:ext cx="150312" cy="303542"/>
            </a:xfrm>
            <a:prstGeom prst="straightConnector1">
              <a:avLst/>
            </a:prstGeom>
            <a:ln w="1905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EE05EF0-52DB-4413-945B-02068B240B4E}"/>
              </a:ext>
            </a:extLst>
          </p:cNvPr>
          <p:cNvGrpSpPr/>
          <p:nvPr/>
        </p:nvGrpSpPr>
        <p:grpSpPr>
          <a:xfrm>
            <a:off x="5851743" y="240960"/>
            <a:ext cx="1651348" cy="840210"/>
            <a:chOff x="5851743" y="240960"/>
            <a:chExt cx="1651348" cy="840210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6385615-C0E8-4ADB-BD8F-5453A8657B56}"/>
                </a:ext>
              </a:extLst>
            </p:cNvPr>
            <p:cNvSpPr/>
            <p:nvPr/>
          </p:nvSpPr>
          <p:spPr>
            <a:xfrm>
              <a:off x="5851743" y="240960"/>
              <a:ext cx="1651348" cy="523220"/>
            </a:xfrm>
            <a:prstGeom prst="roundRect">
              <a:avLst/>
            </a:prstGeom>
            <a:noFill/>
            <a:ln w="28575"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EFE01F0-41C2-4F4A-8585-42EA3F43FB83}"/>
                </a:ext>
              </a:extLst>
            </p:cNvPr>
            <p:cNvCxnSpPr/>
            <p:nvPr/>
          </p:nvCxnSpPr>
          <p:spPr>
            <a:xfrm flipH="1">
              <a:off x="6077211" y="777628"/>
              <a:ext cx="150312" cy="303542"/>
            </a:xfrm>
            <a:prstGeom prst="straightConnector1">
              <a:avLst/>
            </a:prstGeom>
            <a:ln w="1905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B5915C9-EC1F-4B66-BB68-1CE5DF97EABF}"/>
              </a:ext>
            </a:extLst>
          </p:cNvPr>
          <p:cNvSpPr txBox="1"/>
          <p:nvPr/>
        </p:nvSpPr>
        <p:spPr>
          <a:xfrm>
            <a:off x="6723638" y="929399"/>
            <a:ext cx="1843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err="1">
                <a:solidFill>
                  <a:srgbClr val="0033CC"/>
                </a:solidFill>
              </a:rPr>
              <a:t>DeMorgan’s</a:t>
            </a:r>
            <a:r>
              <a:rPr lang="en-SG" sz="2400" dirty="0"/>
              <a:t>; involution</a:t>
            </a:r>
          </a:p>
        </p:txBody>
      </p:sp>
    </p:spTree>
    <p:extLst>
      <p:ext uri="{BB962C8B-B14F-4D97-AF65-F5344CB8AC3E}">
        <p14:creationId xmlns:p14="http://schemas.microsoft.com/office/powerpoint/2010/main" val="321854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2860" y="226346"/>
            <a:ext cx="77896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Q1.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1081822" y="226346"/>
            <a:ext cx="656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F(</a:t>
            </a:r>
            <a:r>
              <a:rPr lang="en-SG" sz="2800" dirty="0" err="1"/>
              <a:t>j,k,m,p</a:t>
            </a:r>
            <a:r>
              <a:rPr lang="en-SG" sz="2800" dirty="0"/>
              <a:t>) = k’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/>
              <a:t> (j’</a:t>
            </a:r>
            <a:r>
              <a:rPr lang="en-SG" sz="2800" dirty="0">
                <a:sym typeface="Symbol" panose="05050102010706020507" pitchFamily="18" charset="2"/>
              </a:rPr>
              <a:t> </a:t>
            </a:r>
            <a:r>
              <a:rPr lang="en-SG" sz="2800" dirty="0"/>
              <a:t> p</a:t>
            </a:r>
            <a:r>
              <a:rPr lang="en-SG" sz="2800" dirty="0">
                <a:sym typeface="Symbol" panose="05050102010706020507" pitchFamily="18" charset="2"/>
              </a:rPr>
              <a:t> </a:t>
            </a:r>
            <a:r>
              <a:rPr lang="en-SG" sz="2800" dirty="0"/>
              <a:t> (</a:t>
            </a:r>
            <a:r>
              <a:rPr lang="en-SG" sz="2800" dirty="0" err="1"/>
              <a:t>j’+m</a:t>
            </a:r>
            <a:r>
              <a:rPr lang="en-SG" sz="2800" dirty="0"/>
              <a:t>’) )’ + (p + k’ + j)’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550727" y="1011176"/>
            <a:ext cx="534504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= k’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/>
              <a:t> (j</a:t>
            </a:r>
            <a:r>
              <a:rPr lang="en-SG" sz="2800" dirty="0">
                <a:sym typeface="Symbol" panose="05050102010706020507" pitchFamily="18" charset="2"/>
              </a:rPr>
              <a:t> + </a:t>
            </a:r>
            <a:r>
              <a:rPr lang="en-SG" sz="2800" dirty="0"/>
              <a:t>p’</a:t>
            </a:r>
            <a:r>
              <a:rPr lang="en-SG" sz="2800" dirty="0">
                <a:sym typeface="Symbol" panose="05050102010706020507" pitchFamily="18" charset="2"/>
              </a:rPr>
              <a:t> +</a:t>
            </a:r>
            <a:r>
              <a:rPr lang="en-SG" sz="2800" dirty="0"/>
              <a:t>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m</a:t>
            </a:r>
            <a:r>
              <a:rPr lang="en-SG" sz="2800" dirty="0"/>
              <a:t>) + p’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 err="1"/>
              <a:t>k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j</a:t>
            </a:r>
            <a:r>
              <a:rPr lang="en-SG" sz="2800" dirty="0"/>
              <a:t>’</a:t>
            </a:r>
          </a:p>
          <a:p>
            <a:pPr>
              <a:spcAft>
                <a:spcPts val="600"/>
              </a:spcAft>
            </a:pPr>
            <a:r>
              <a:rPr lang="en-SG" sz="2800" dirty="0"/>
              <a:t>=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k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>
                <a:sym typeface="Symbol" panose="05050102010706020507" pitchFamily="18" charset="2"/>
              </a:rPr>
              <a:t>k’p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>
                <a:sym typeface="Symbol" panose="05050102010706020507" pitchFamily="18" charset="2"/>
              </a:rPr>
              <a:t>jk</a:t>
            </a:r>
            <a:r>
              <a:rPr lang="en-SG" sz="2800" dirty="0">
                <a:sym typeface="Symbol" panose="05050102010706020507" pitchFamily="18" charset="2"/>
              </a:rPr>
              <a:t>’m + </a:t>
            </a:r>
            <a:r>
              <a:rPr lang="en-SG" sz="2800" dirty="0"/>
              <a:t>p’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 err="1"/>
              <a:t>k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j</a:t>
            </a:r>
            <a:r>
              <a:rPr lang="en-SG" sz="2800" dirty="0"/>
              <a:t>’</a:t>
            </a:r>
          </a:p>
          <a:p>
            <a:pPr>
              <a:spcAft>
                <a:spcPts val="600"/>
              </a:spcAft>
            </a:pPr>
            <a:r>
              <a:rPr lang="en-SG" sz="2800" dirty="0"/>
              <a:t>=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k</a:t>
            </a:r>
            <a:r>
              <a:rPr lang="en-SG" sz="2800" dirty="0">
                <a:sym typeface="Symbol" panose="05050102010706020507" pitchFamily="18" charset="2"/>
              </a:rPr>
              <a:t>’ + p’(k’ + </a:t>
            </a:r>
            <a:r>
              <a:rPr lang="en-SG" sz="2800" dirty="0" err="1"/>
              <a:t>k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j</a:t>
            </a:r>
            <a:r>
              <a:rPr lang="en-SG" sz="2800" dirty="0"/>
              <a:t>’) </a:t>
            </a:r>
            <a:r>
              <a:rPr lang="en-SG" sz="2800" dirty="0">
                <a:sym typeface="Symbol" panose="05050102010706020507" pitchFamily="18" charset="2"/>
              </a:rPr>
              <a:t>+ </a:t>
            </a:r>
            <a:r>
              <a:rPr lang="en-SG" sz="2800" dirty="0" err="1">
                <a:sym typeface="Symbol" panose="05050102010706020507" pitchFamily="18" charset="2"/>
              </a:rPr>
              <a:t>jk</a:t>
            </a:r>
            <a:r>
              <a:rPr lang="en-SG" sz="2800" dirty="0">
                <a:sym typeface="Symbol" panose="05050102010706020507" pitchFamily="18" charset="2"/>
              </a:rPr>
              <a:t>’m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DA761E-3FB3-4962-B6D8-24AC5A200F95}"/>
              </a:ext>
            </a:extLst>
          </p:cNvPr>
          <p:cNvSpPr txBox="1"/>
          <p:nvPr/>
        </p:nvSpPr>
        <p:spPr>
          <a:xfrm>
            <a:off x="2550727" y="2992376"/>
            <a:ext cx="4256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=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k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>
                <a:sym typeface="Symbol" panose="05050102010706020507" pitchFamily="18" charset="2"/>
              </a:rPr>
              <a:t>k’p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/>
              <a:t>j’</a:t>
            </a:r>
            <a:r>
              <a:rPr lang="en-SG" sz="2800" dirty="0" err="1">
                <a:sym typeface="Symbol" panose="05050102010706020507" pitchFamily="18" charset="2"/>
              </a:rPr>
              <a:t>p</a:t>
            </a:r>
            <a:r>
              <a:rPr lang="en-SG" sz="2800" dirty="0">
                <a:sym typeface="Symbol" panose="05050102010706020507" pitchFamily="18" charset="2"/>
              </a:rPr>
              <a:t>’</a:t>
            </a:r>
            <a:r>
              <a:rPr lang="en-SG" sz="2800" dirty="0"/>
              <a:t> </a:t>
            </a:r>
            <a:r>
              <a:rPr lang="en-SG" sz="2800" dirty="0">
                <a:sym typeface="Symbol" panose="05050102010706020507" pitchFamily="18" charset="2"/>
              </a:rPr>
              <a:t>+ </a:t>
            </a:r>
            <a:r>
              <a:rPr lang="en-SG" sz="2800" dirty="0" err="1">
                <a:sym typeface="Symbol" panose="05050102010706020507" pitchFamily="18" charset="2"/>
              </a:rPr>
              <a:t>jk</a:t>
            </a:r>
            <a:r>
              <a:rPr lang="en-SG" sz="2800" dirty="0">
                <a:sym typeface="Symbol" panose="05050102010706020507" pitchFamily="18" charset="2"/>
              </a:rPr>
              <a:t>’m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94EDDF-2A81-4645-8498-AC4E4AFFED03}"/>
              </a:ext>
            </a:extLst>
          </p:cNvPr>
          <p:cNvSpPr txBox="1"/>
          <p:nvPr/>
        </p:nvSpPr>
        <p:spPr>
          <a:xfrm>
            <a:off x="692341" y="3773714"/>
            <a:ext cx="2278556" cy="1384995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SG" sz="2800" dirty="0">
                <a:sym typeface="Symbol" panose="05050102010706020507" pitchFamily="18" charset="2"/>
              </a:rPr>
              <a:t>p’</a:t>
            </a:r>
            <a:r>
              <a:rPr lang="en-SG" sz="2800" dirty="0">
                <a:solidFill>
                  <a:srgbClr val="C00000"/>
                </a:solidFill>
                <a:sym typeface="Symbol" panose="05050102010706020507" pitchFamily="18" charset="2"/>
              </a:rPr>
              <a:t>(k’ + </a:t>
            </a:r>
            <a:r>
              <a:rPr lang="en-SG" sz="2800" dirty="0" err="1">
                <a:solidFill>
                  <a:srgbClr val="C00000"/>
                </a:solidFill>
              </a:rPr>
              <a:t>k</a:t>
            </a:r>
            <a:r>
              <a:rPr lang="en-SG" sz="2800" dirty="0" err="1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SG" sz="2800" dirty="0" err="1">
                <a:solidFill>
                  <a:srgbClr val="C00000"/>
                </a:solidFill>
              </a:rPr>
              <a:t>j</a:t>
            </a:r>
            <a:r>
              <a:rPr lang="en-SG" sz="2800" dirty="0">
                <a:solidFill>
                  <a:srgbClr val="C00000"/>
                </a:solidFill>
              </a:rPr>
              <a:t>’)</a:t>
            </a:r>
          </a:p>
          <a:p>
            <a:r>
              <a:rPr lang="en-SG" sz="2800" dirty="0"/>
              <a:t>= p’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>
                <a:solidFill>
                  <a:srgbClr val="C00000"/>
                </a:solidFill>
              </a:rPr>
              <a:t>(k’ + j’)</a:t>
            </a:r>
          </a:p>
          <a:p>
            <a:r>
              <a:rPr lang="en-SG" sz="2800" dirty="0"/>
              <a:t>= </a:t>
            </a:r>
            <a:r>
              <a:rPr lang="en-SG" sz="2800" dirty="0" err="1">
                <a:sym typeface="Symbol" panose="05050102010706020507" pitchFamily="18" charset="2"/>
              </a:rPr>
              <a:t>k’p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/>
              <a:t>j’</a:t>
            </a:r>
            <a:r>
              <a:rPr lang="en-SG" sz="2800" dirty="0" err="1">
                <a:sym typeface="Symbol" panose="05050102010706020507" pitchFamily="18" charset="2"/>
              </a:rPr>
              <a:t>p</a:t>
            </a:r>
            <a:r>
              <a:rPr lang="en-SG" sz="2800" dirty="0">
                <a:sym typeface="Symbol" panose="05050102010706020507" pitchFamily="18" charset="2"/>
              </a:rPr>
              <a:t>’</a:t>
            </a:r>
            <a:r>
              <a:rPr lang="en-SG" sz="2800" dirty="0"/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1F275A-71DF-4E1F-8745-6FA0AC7C128B}"/>
              </a:ext>
            </a:extLst>
          </p:cNvPr>
          <p:cNvGrpSpPr/>
          <p:nvPr/>
        </p:nvGrpSpPr>
        <p:grpSpPr>
          <a:xfrm>
            <a:off x="1524000" y="2026839"/>
            <a:ext cx="3788230" cy="1746875"/>
            <a:chOff x="1524000" y="2026839"/>
            <a:chExt cx="3788230" cy="174687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08F0FED-64DD-4ABA-BE70-A4C5A2D3A448}"/>
                </a:ext>
              </a:extLst>
            </p:cNvPr>
            <p:cNvSpPr/>
            <p:nvPr/>
          </p:nvSpPr>
          <p:spPr>
            <a:xfrm>
              <a:off x="3613870" y="2026839"/>
              <a:ext cx="1698360" cy="523220"/>
            </a:xfrm>
            <a:prstGeom prst="roundRect">
              <a:avLst/>
            </a:prstGeom>
            <a:noFill/>
            <a:ln w="28575"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2FF7393-040A-4106-897A-96EF38D491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4000" y="2550059"/>
              <a:ext cx="2089870" cy="1223655"/>
            </a:xfrm>
            <a:prstGeom prst="straightConnector1">
              <a:avLst/>
            </a:prstGeom>
            <a:ln w="1905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82DC72E-A3F9-40E9-9F13-2F3754F88AE4}"/>
              </a:ext>
            </a:extLst>
          </p:cNvPr>
          <p:cNvSpPr txBox="1"/>
          <p:nvPr/>
        </p:nvSpPr>
        <p:spPr>
          <a:xfrm>
            <a:off x="3225696" y="4088942"/>
            <a:ext cx="3175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Absorption theorem 2:</a:t>
            </a:r>
          </a:p>
          <a:p>
            <a:r>
              <a:rPr lang="en-SG" sz="2400" dirty="0">
                <a:solidFill>
                  <a:srgbClr val="C00000"/>
                </a:solidFill>
              </a:rPr>
              <a:t>a + </a:t>
            </a:r>
            <a:r>
              <a:rPr lang="en-SG" sz="2400" dirty="0" err="1">
                <a:solidFill>
                  <a:srgbClr val="C00000"/>
                </a:solidFill>
              </a:rPr>
              <a:t>a’</a:t>
            </a:r>
            <a:r>
              <a:rPr lang="en-SG" sz="2400" dirty="0" err="1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SG" sz="2400" dirty="0" err="1">
                <a:solidFill>
                  <a:srgbClr val="C00000"/>
                </a:solidFill>
              </a:rPr>
              <a:t>b</a:t>
            </a:r>
            <a:r>
              <a:rPr lang="en-SG" sz="2400" dirty="0">
                <a:solidFill>
                  <a:srgbClr val="C00000"/>
                </a:solidFill>
              </a:rPr>
              <a:t> = a + b</a:t>
            </a:r>
          </a:p>
        </p:txBody>
      </p:sp>
    </p:spTree>
    <p:extLst>
      <p:ext uri="{BB962C8B-B14F-4D97-AF65-F5344CB8AC3E}">
        <p14:creationId xmlns:p14="http://schemas.microsoft.com/office/powerpoint/2010/main" val="7450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2860" y="226346"/>
            <a:ext cx="77896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Q1.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1081822" y="226346"/>
            <a:ext cx="656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F(</a:t>
            </a:r>
            <a:r>
              <a:rPr lang="en-SG" sz="2800" dirty="0" err="1"/>
              <a:t>j,k,m,p</a:t>
            </a:r>
            <a:r>
              <a:rPr lang="en-SG" sz="2800" dirty="0"/>
              <a:t>) = k’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/>
              <a:t> (j’</a:t>
            </a:r>
            <a:r>
              <a:rPr lang="en-SG" sz="2800" dirty="0">
                <a:sym typeface="Symbol" panose="05050102010706020507" pitchFamily="18" charset="2"/>
              </a:rPr>
              <a:t> </a:t>
            </a:r>
            <a:r>
              <a:rPr lang="en-SG" sz="2800" dirty="0"/>
              <a:t> p</a:t>
            </a:r>
            <a:r>
              <a:rPr lang="en-SG" sz="2800" dirty="0">
                <a:sym typeface="Symbol" panose="05050102010706020507" pitchFamily="18" charset="2"/>
              </a:rPr>
              <a:t> </a:t>
            </a:r>
            <a:r>
              <a:rPr lang="en-SG" sz="2800" dirty="0"/>
              <a:t> (</a:t>
            </a:r>
            <a:r>
              <a:rPr lang="en-SG" sz="2800" dirty="0" err="1"/>
              <a:t>j’+m</a:t>
            </a:r>
            <a:r>
              <a:rPr lang="en-SG" sz="2800" dirty="0"/>
              <a:t>’) )’ + (p + k’ + j)’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550727" y="1011176"/>
            <a:ext cx="534504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= k’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/>
              <a:t> (j</a:t>
            </a:r>
            <a:r>
              <a:rPr lang="en-SG" sz="2800" dirty="0">
                <a:sym typeface="Symbol" panose="05050102010706020507" pitchFamily="18" charset="2"/>
              </a:rPr>
              <a:t> + </a:t>
            </a:r>
            <a:r>
              <a:rPr lang="en-SG" sz="2800" dirty="0"/>
              <a:t>p’</a:t>
            </a:r>
            <a:r>
              <a:rPr lang="en-SG" sz="2800" dirty="0">
                <a:sym typeface="Symbol" panose="05050102010706020507" pitchFamily="18" charset="2"/>
              </a:rPr>
              <a:t> +</a:t>
            </a:r>
            <a:r>
              <a:rPr lang="en-SG" sz="2800" dirty="0"/>
              <a:t>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m</a:t>
            </a:r>
            <a:r>
              <a:rPr lang="en-SG" sz="2800" dirty="0"/>
              <a:t>) + p’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 err="1"/>
              <a:t>k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j</a:t>
            </a:r>
            <a:r>
              <a:rPr lang="en-SG" sz="2800" dirty="0"/>
              <a:t>’</a:t>
            </a:r>
          </a:p>
          <a:p>
            <a:pPr>
              <a:spcAft>
                <a:spcPts val="600"/>
              </a:spcAft>
            </a:pPr>
            <a:r>
              <a:rPr lang="en-SG" sz="2800" dirty="0"/>
              <a:t>=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k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>
                <a:sym typeface="Symbol" panose="05050102010706020507" pitchFamily="18" charset="2"/>
              </a:rPr>
              <a:t>k’p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>
                <a:sym typeface="Symbol" panose="05050102010706020507" pitchFamily="18" charset="2"/>
              </a:rPr>
              <a:t>jk</a:t>
            </a:r>
            <a:r>
              <a:rPr lang="en-SG" sz="2800" dirty="0">
                <a:sym typeface="Symbol" panose="05050102010706020507" pitchFamily="18" charset="2"/>
              </a:rPr>
              <a:t>’m + </a:t>
            </a:r>
            <a:r>
              <a:rPr lang="en-SG" sz="2800" dirty="0"/>
              <a:t>p’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 err="1"/>
              <a:t>k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j</a:t>
            </a:r>
            <a:r>
              <a:rPr lang="en-SG" sz="2800" dirty="0"/>
              <a:t>’</a:t>
            </a:r>
          </a:p>
          <a:p>
            <a:pPr>
              <a:spcAft>
                <a:spcPts val="600"/>
              </a:spcAft>
            </a:pPr>
            <a:r>
              <a:rPr lang="en-SG" sz="2800" dirty="0"/>
              <a:t>=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k</a:t>
            </a:r>
            <a:r>
              <a:rPr lang="en-SG" sz="2800" dirty="0">
                <a:sym typeface="Symbol" panose="05050102010706020507" pitchFamily="18" charset="2"/>
              </a:rPr>
              <a:t>’ + p’(k’ + </a:t>
            </a:r>
            <a:r>
              <a:rPr lang="en-SG" sz="2800" dirty="0" err="1"/>
              <a:t>k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j</a:t>
            </a:r>
            <a:r>
              <a:rPr lang="en-SG" sz="2800" dirty="0"/>
              <a:t>’) </a:t>
            </a:r>
            <a:r>
              <a:rPr lang="en-SG" sz="2800" dirty="0">
                <a:sym typeface="Symbol" panose="05050102010706020507" pitchFamily="18" charset="2"/>
              </a:rPr>
              <a:t>+ </a:t>
            </a:r>
            <a:r>
              <a:rPr lang="en-SG" sz="2800" dirty="0" err="1">
                <a:sym typeface="Symbol" panose="05050102010706020507" pitchFamily="18" charset="2"/>
              </a:rPr>
              <a:t>jk</a:t>
            </a:r>
            <a:r>
              <a:rPr lang="en-SG" sz="2800" dirty="0">
                <a:sym typeface="Symbol" panose="05050102010706020507" pitchFamily="18" charset="2"/>
              </a:rPr>
              <a:t>’m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DA761E-3FB3-4962-B6D8-24AC5A200F95}"/>
              </a:ext>
            </a:extLst>
          </p:cNvPr>
          <p:cNvSpPr txBox="1"/>
          <p:nvPr/>
        </p:nvSpPr>
        <p:spPr>
          <a:xfrm>
            <a:off x="2550727" y="2992376"/>
            <a:ext cx="4372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=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k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>
                <a:sym typeface="Symbol" panose="05050102010706020507" pitchFamily="18" charset="2"/>
              </a:rPr>
              <a:t>k’p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/>
              <a:t>j’</a:t>
            </a:r>
            <a:r>
              <a:rPr lang="en-SG" sz="2800" dirty="0" err="1">
                <a:sym typeface="Symbol" panose="05050102010706020507" pitchFamily="18" charset="2"/>
              </a:rPr>
              <a:t>p</a:t>
            </a:r>
            <a:r>
              <a:rPr lang="en-SG" sz="2800" dirty="0">
                <a:sym typeface="Symbol" panose="05050102010706020507" pitchFamily="18" charset="2"/>
              </a:rPr>
              <a:t>’</a:t>
            </a:r>
            <a:r>
              <a:rPr lang="en-SG" sz="2800" dirty="0"/>
              <a:t> </a:t>
            </a:r>
            <a:r>
              <a:rPr lang="en-SG" sz="2800" dirty="0">
                <a:sym typeface="Symbol" panose="05050102010706020507" pitchFamily="18" charset="2"/>
              </a:rPr>
              <a:t>+ </a:t>
            </a:r>
            <a:r>
              <a:rPr lang="en-SG" sz="2800" dirty="0" err="1">
                <a:sym typeface="Symbol" panose="05050102010706020507" pitchFamily="18" charset="2"/>
              </a:rPr>
              <a:t>jk</a:t>
            </a:r>
            <a:r>
              <a:rPr lang="en-SG" sz="2800" dirty="0">
                <a:sym typeface="Symbol" panose="05050102010706020507" pitchFamily="18" charset="2"/>
              </a:rPr>
              <a:t>’m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FB4FB-8061-4062-8001-BA0F352DEDEF}"/>
              </a:ext>
            </a:extLst>
          </p:cNvPr>
          <p:cNvSpPr txBox="1"/>
          <p:nvPr/>
        </p:nvSpPr>
        <p:spPr>
          <a:xfrm>
            <a:off x="2550728" y="3696303"/>
            <a:ext cx="3109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=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k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>
                <a:sym typeface="Symbol" panose="05050102010706020507" pitchFamily="18" charset="2"/>
              </a:rPr>
              <a:t>k’p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/>
              <a:t>j’</a:t>
            </a:r>
            <a:r>
              <a:rPr lang="en-SG" sz="2800" dirty="0" err="1">
                <a:sym typeface="Symbol" panose="05050102010706020507" pitchFamily="18" charset="2"/>
              </a:rPr>
              <a:t>p</a:t>
            </a:r>
            <a:r>
              <a:rPr lang="en-SG" sz="2800" dirty="0">
                <a:sym typeface="Symbol" panose="05050102010706020507" pitchFamily="18" charset="2"/>
              </a:rPr>
              <a:t>’</a:t>
            </a:r>
            <a:r>
              <a:rPr lang="en-SG" sz="2800" dirty="0"/>
              <a:t> </a:t>
            </a:r>
            <a:endParaRPr lang="en-SG" sz="2800" dirty="0">
              <a:sym typeface="Symbol" panose="05050102010706020507" pitchFamily="18" charset="2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45A4ED-A831-478C-8530-5782278B101B}"/>
              </a:ext>
            </a:extLst>
          </p:cNvPr>
          <p:cNvSpPr/>
          <p:nvPr/>
        </p:nvSpPr>
        <p:spPr>
          <a:xfrm>
            <a:off x="2873640" y="3042823"/>
            <a:ext cx="566058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4B55FA1-F193-4179-9D08-C22CC7FB75F6}"/>
              </a:ext>
            </a:extLst>
          </p:cNvPr>
          <p:cNvSpPr/>
          <p:nvPr/>
        </p:nvSpPr>
        <p:spPr>
          <a:xfrm>
            <a:off x="5421275" y="2992376"/>
            <a:ext cx="935982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671274-64D9-4334-80CB-8E474B5EBCAC}"/>
              </a:ext>
            </a:extLst>
          </p:cNvPr>
          <p:cNvSpPr txBox="1"/>
          <p:nvPr/>
        </p:nvSpPr>
        <p:spPr>
          <a:xfrm>
            <a:off x="6502871" y="3128896"/>
            <a:ext cx="2028249" cy="95410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SG" sz="2800" dirty="0" err="1">
                <a:sym typeface="Symbol" panose="05050102010706020507" pitchFamily="18" charset="2"/>
              </a:rPr>
              <a:t>jk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k</a:t>
            </a:r>
            <a:r>
              <a:rPr lang="en-SG" sz="2800" dirty="0">
                <a:sym typeface="Symbol" panose="05050102010706020507" pitchFamily="18" charset="2"/>
              </a:rPr>
              <a:t>’m</a:t>
            </a:r>
          </a:p>
          <a:p>
            <a:r>
              <a:rPr lang="en-SG" sz="2800" dirty="0">
                <a:sym typeface="Symbol" panose="05050102010706020507" pitchFamily="18" charset="2"/>
              </a:rPr>
              <a:t>= </a:t>
            </a:r>
            <a:r>
              <a:rPr lang="en-SG" sz="2800" dirty="0" err="1">
                <a:sym typeface="Symbol" panose="05050102010706020507" pitchFamily="18" charset="2"/>
              </a:rPr>
              <a:t>jk</a:t>
            </a:r>
            <a:r>
              <a:rPr lang="en-SG" sz="2800" dirty="0">
                <a:sym typeface="Symbol" panose="05050102010706020507" pitchFamily="18" charset="2"/>
              </a:rPr>
              <a:t>’</a:t>
            </a:r>
            <a:endParaRPr lang="en-SG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ECF792-3ADE-4F06-91C1-29632FE647CB}"/>
              </a:ext>
            </a:extLst>
          </p:cNvPr>
          <p:cNvSpPr txBox="1"/>
          <p:nvPr/>
        </p:nvSpPr>
        <p:spPr>
          <a:xfrm>
            <a:off x="5421275" y="4213263"/>
            <a:ext cx="3175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Absorption theorem 1:</a:t>
            </a:r>
          </a:p>
          <a:p>
            <a:r>
              <a:rPr lang="en-SG" sz="2400" dirty="0">
                <a:solidFill>
                  <a:srgbClr val="C00000"/>
                </a:solidFill>
              </a:rPr>
              <a:t>a + </a:t>
            </a:r>
            <a:r>
              <a:rPr lang="en-SG" sz="2400" dirty="0" err="1">
                <a:solidFill>
                  <a:srgbClr val="C00000"/>
                </a:solidFill>
              </a:rPr>
              <a:t>a</a:t>
            </a:r>
            <a:r>
              <a:rPr lang="en-SG" sz="2400" dirty="0" err="1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SG" sz="2400" dirty="0" err="1">
                <a:solidFill>
                  <a:srgbClr val="C00000"/>
                </a:solidFill>
              </a:rPr>
              <a:t>b</a:t>
            </a:r>
            <a:r>
              <a:rPr lang="en-SG" sz="2400" dirty="0">
                <a:solidFill>
                  <a:srgbClr val="C00000"/>
                </a:solidFill>
              </a:rPr>
              <a:t> = a</a:t>
            </a:r>
          </a:p>
        </p:txBody>
      </p:sp>
    </p:spTree>
    <p:extLst>
      <p:ext uri="{BB962C8B-B14F-4D97-AF65-F5344CB8AC3E}">
        <p14:creationId xmlns:p14="http://schemas.microsoft.com/office/powerpoint/2010/main" val="305890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2860" y="226346"/>
            <a:ext cx="77896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Q1.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1081822" y="226346"/>
            <a:ext cx="656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F(</a:t>
            </a:r>
            <a:r>
              <a:rPr lang="en-SG" sz="2800" dirty="0" err="1"/>
              <a:t>j,k,m,p</a:t>
            </a:r>
            <a:r>
              <a:rPr lang="en-SG" sz="2800" dirty="0"/>
              <a:t>) = k’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/>
              <a:t> (j’</a:t>
            </a:r>
            <a:r>
              <a:rPr lang="en-SG" sz="2800" dirty="0">
                <a:sym typeface="Symbol" panose="05050102010706020507" pitchFamily="18" charset="2"/>
              </a:rPr>
              <a:t> </a:t>
            </a:r>
            <a:r>
              <a:rPr lang="en-SG" sz="2800" dirty="0"/>
              <a:t> p</a:t>
            </a:r>
            <a:r>
              <a:rPr lang="en-SG" sz="2800" dirty="0">
                <a:sym typeface="Symbol" panose="05050102010706020507" pitchFamily="18" charset="2"/>
              </a:rPr>
              <a:t> </a:t>
            </a:r>
            <a:r>
              <a:rPr lang="en-SG" sz="2800" dirty="0"/>
              <a:t> (</a:t>
            </a:r>
            <a:r>
              <a:rPr lang="en-SG" sz="2800" dirty="0" err="1"/>
              <a:t>j’+m</a:t>
            </a:r>
            <a:r>
              <a:rPr lang="en-SG" sz="2800" dirty="0"/>
              <a:t>’) )’ + (p + k’ + j)’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550727" y="1011176"/>
            <a:ext cx="534504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= k’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/>
              <a:t> (j</a:t>
            </a:r>
            <a:r>
              <a:rPr lang="en-SG" sz="2800" dirty="0">
                <a:sym typeface="Symbol" panose="05050102010706020507" pitchFamily="18" charset="2"/>
              </a:rPr>
              <a:t> + </a:t>
            </a:r>
            <a:r>
              <a:rPr lang="en-SG" sz="2800" dirty="0"/>
              <a:t>p’</a:t>
            </a:r>
            <a:r>
              <a:rPr lang="en-SG" sz="2800" dirty="0">
                <a:sym typeface="Symbol" panose="05050102010706020507" pitchFamily="18" charset="2"/>
              </a:rPr>
              <a:t> +</a:t>
            </a:r>
            <a:r>
              <a:rPr lang="en-SG" sz="2800" dirty="0"/>
              <a:t>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m</a:t>
            </a:r>
            <a:r>
              <a:rPr lang="en-SG" sz="2800" dirty="0"/>
              <a:t>) + p’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 err="1"/>
              <a:t>k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j</a:t>
            </a:r>
            <a:r>
              <a:rPr lang="en-SG" sz="2800" dirty="0"/>
              <a:t>’</a:t>
            </a:r>
          </a:p>
          <a:p>
            <a:pPr>
              <a:spcAft>
                <a:spcPts val="600"/>
              </a:spcAft>
            </a:pPr>
            <a:r>
              <a:rPr lang="en-SG" sz="2800" dirty="0"/>
              <a:t>=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k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>
                <a:sym typeface="Symbol" panose="05050102010706020507" pitchFamily="18" charset="2"/>
              </a:rPr>
              <a:t>k’p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>
                <a:sym typeface="Symbol" panose="05050102010706020507" pitchFamily="18" charset="2"/>
              </a:rPr>
              <a:t>jk</a:t>
            </a:r>
            <a:r>
              <a:rPr lang="en-SG" sz="2800" dirty="0">
                <a:sym typeface="Symbol" panose="05050102010706020507" pitchFamily="18" charset="2"/>
              </a:rPr>
              <a:t>’m + </a:t>
            </a:r>
            <a:r>
              <a:rPr lang="en-SG" sz="2800" dirty="0"/>
              <a:t>p’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 err="1"/>
              <a:t>k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j</a:t>
            </a:r>
            <a:r>
              <a:rPr lang="en-SG" sz="2800" dirty="0"/>
              <a:t>’</a:t>
            </a:r>
          </a:p>
          <a:p>
            <a:pPr>
              <a:spcAft>
                <a:spcPts val="600"/>
              </a:spcAft>
            </a:pPr>
            <a:r>
              <a:rPr lang="en-SG" sz="2800" dirty="0"/>
              <a:t>=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k</a:t>
            </a:r>
            <a:r>
              <a:rPr lang="en-SG" sz="2800" dirty="0">
                <a:sym typeface="Symbol" panose="05050102010706020507" pitchFamily="18" charset="2"/>
              </a:rPr>
              <a:t>’ + p’(k’ + </a:t>
            </a:r>
            <a:r>
              <a:rPr lang="en-SG" sz="2800" dirty="0" err="1"/>
              <a:t>k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j</a:t>
            </a:r>
            <a:r>
              <a:rPr lang="en-SG" sz="2800" dirty="0"/>
              <a:t>’) </a:t>
            </a:r>
            <a:r>
              <a:rPr lang="en-SG" sz="2800" dirty="0">
                <a:sym typeface="Symbol" panose="05050102010706020507" pitchFamily="18" charset="2"/>
              </a:rPr>
              <a:t>+ </a:t>
            </a:r>
            <a:r>
              <a:rPr lang="en-SG" sz="2800" dirty="0" err="1">
                <a:sym typeface="Symbol" panose="05050102010706020507" pitchFamily="18" charset="2"/>
              </a:rPr>
              <a:t>jk</a:t>
            </a:r>
            <a:r>
              <a:rPr lang="en-SG" sz="2800" dirty="0">
                <a:sym typeface="Symbol" panose="05050102010706020507" pitchFamily="18" charset="2"/>
              </a:rPr>
              <a:t>’m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DA761E-3FB3-4962-B6D8-24AC5A200F95}"/>
              </a:ext>
            </a:extLst>
          </p:cNvPr>
          <p:cNvSpPr txBox="1"/>
          <p:nvPr/>
        </p:nvSpPr>
        <p:spPr>
          <a:xfrm>
            <a:off x="2550727" y="2992376"/>
            <a:ext cx="4372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=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k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>
                <a:sym typeface="Symbol" panose="05050102010706020507" pitchFamily="18" charset="2"/>
              </a:rPr>
              <a:t>k’p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/>
              <a:t>j’</a:t>
            </a:r>
            <a:r>
              <a:rPr lang="en-SG" sz="2800" dirty="0" err="1">
                <a:sym typeface="Symbol" panose="05050102010706020507" pitchFamily="18" charset="2"/>
              </a:rPr>
              <a:t>p</a:t>
            </a:r>
            <a:r>
              <a:rPr lang="en-SG" sz="2800" dirty="0">
                <a:sym typeface="Symbol" panose="05050102010706020507" pitchFamily="18" charset="2"/>
              </a:rPr>
              <a:t>’</a:t>
            </a:r>
            <a:r>
              <a:rPr lang="en-SG" sz="2800" dirty="0"/>
              <a:t> </a:t>
            </a:r>
            <a:r>
              <a:rPr lang="en-SG" sz="2800" dirty="0">
                <a:sym typeface="Symbol" panose="05050102010706020507" pitchFamily="18" charset="2"/>
              </a:rPr>
              <a:t>+ </a:t>
            </a:r>
            <a:r>
              <a:rPr lang="en-SG" sz="2800" dirty="0" err="1">
                <a:sym typeface="Symbol" panose="05050102010706020507" pitchFamily="18" charset="2"/>
              </a:rPr>
              <a:t>jk</a:t>
            </a:r>
            <a:r>
              <a:rPr lang="en-SG" sz="2800" dirty="0">
                <a:sym typeface="Symbol" panose="05050102010706020507" pitchFamily="18" charset="2"/>
              </a:rPr>
              <a:t>’m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FB4FB-8061-4062-8001-BA0F352DEDEF}"/>
              </a:ext>
            </a:extLst>
          </p:cNvPr>
          <p:cNvSpPr txBox="1"/>
          <p:nvPr/>
        </p:nvSpPr>
        <p:spPr>
          <a:xfrm>
            <a:off x="2550728" y="3696303"/>
            <a:ext cx="3109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=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k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>
                <a:sym typeface="Symbol" panose="05050102010706020507" pitchFamily="18" charset="2"/>
              </a:rPr>
              <a:t>k’p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/>
              <a:t>j’</a:t>
            </a:r>
            <a:r>
              <a:rPr lang="en-SG" sz="2800" dirty="0" err="1">
                <a:sym typeface="Symbol" panose="05050102010706020507" pitchFamily="18" charset="2"/>
              </a:rPr>
              <a:t>p</a:t>
            </a:r>
            <a:r>
              <a:rPr lang="en-SG" sz="2800" dirty="0">
                <a:sym typeface="Symbol" panose="05050102010706020507" pitchFamily="18" charset="2"/>
              </a:rPr>
              <a:t>’</a:t>
            </a:r>
            <a:r>
              <a:rPr lang="en-SG" sz="2800" dirty="0"/>
              <a:t> </a:t>
            </a:r>
            <a:endParaRPr lang="en-SG" sz="2800" dirty="0">
              <a:sym typeface="Symbol" panose="05050102010706020507" pitchFamily="18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E4F2E6-8907-4580-80E4-5D96C0983850}"/>
              </a:ext>
            </a:extLst>
          </p:cNvPr>
          <p:cNvSpPr txBox="1"/>
          <p:nvPr/>
        </p:nvSpPr>
        <p:spPr>
          <a:xfrm>
            <a:off x="2550727" y="4400230"/>
            <a:ext cx="2355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=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k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/>
              <a:t>j’</a:t>
            </a:r>
            <a:r>
              <a:rPr lang="en-SG" sz="2800" dirty="0" err="1">
                <a:sym typeface="Symbol" panose="05050102010706020507" pitchFamily="18" charset="2"/>
              </a:rPr>
              <a:t>p</a:t>
            </a:r>
            <a:r>
              <a:rPr lang="en-SG" sz="2800" dirty="0">
                <a:sym typeface="Symbol" panose="05050102010706020507" pitchFamily="18" charset="2"/>
              </a:rPr>
              <a:t>’</a:t>
            </a:r>
            <a:r>
              <a:rPr lang="en-SG" sz="2800" dirty="0"/>
              <a:t> </a:t>
            </a:r>
            <a:endParaRPr lang="en-SG" sz="2800" dirty="0">
              <a:sym typeface="Symbol" panose="05050102010706020507" pitchFamily="18" charset="2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9B1640-4F2F-43A6-BFC1-20D72C145AB2}"/>
              </a:ext>
            </a:extLst>
          </p:cNvPr>
          <p:cNvSpPr/>
          <p:nvPr/>
        </p:nvSpPr>
        <p:spPr>
          <a:xfrm>
            <a:off x="2813689" y="3696303"/>
            <a:ext cx="2409560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660207-BEDB-4E31-91CE-3CD5081C6F1A}"/>
              </a:ext>
            </a:extLst>
          </p:cNvPr>
          <p:cNvSpPr txBox="1"/>
          <p:nvPr/>
        </p:nvSpPr>
        <p:spPr>
          <a:xfrm>
            <a:off x="4905829" y="4507951"/>
            <a:ext cx="3490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Consensus theorem:</a:t>
            </a:r>
          </a:p>
          <a:p>
            <a:r>
              <a:rPr lang="en-SG" sz="2400" dirty="0" err="1">
                <a:solidFill>
                  <a:srgbClr val="C00000"/>
                </a:solidFill>
              </a:rPr>
              <a:t>a</a:t>
            </a:r>
            <a:r>
              <a:rPr lang="en-SG" sz="2400" dirty="0" err="1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SG" sz="2400" dirty="0" err="1">
                <a:solidFill>
                  <a:srgbClr val="C00000"/>
                </a:solidFill>
              </a:rPr>
              <a:t>b</a:t>
            </a:r>
            <a:r>
              <a:rPr lang="en-SG" sz="2400" dirty="0">
                <a:solidFill>
                  <a:srgbClr val="C00000"/>
                </a:solidFill>
              </a:rPr>
              <a:t> +</a:t>
            </a:r>
            <a:r>
              <a:rPr lang="en-SG" sz="2400" dirty="0" err="1">
                <a:solidFill>
                  <a:srgbClr val="C00000"/>
                </a:solidFill>
              </a:rPr>
              <a:t>a’</a:t>
            </a:r>
            <a:r>
              <a:rPr lang="en-SG" sz="2400" dirty="0" err="1">
                <a:solidFill>
                  <a:srgbClr val="C00000"/>
                </a:solidFill>
                <a:sym typeface="Symbol" panose="05050102010706020507" pitchFamily="18" charset="2"/>
              </a:rPr>
              <a:t>c</a:t>
            </a:r>
            <a:r>
              <a:rPr lang="en-SG" sz="2400" dirty="0">
                <a:solidFill>
                  <a:srgbClr val="C00000"/>
                </a:solidFill>
              </a:rPr>
              <a:t> + </a:t>
            </a:r>
            <a:r>
              <a:rPr lang="en-SG" sz="2400" dirty="0" err="1">
                <a:solidFill>
                  <a:srgbClr val="C00000"/>
                </a:solidFill>
              </a:rPr>
              <a:t>b</a:t>
            </a:r>
            <a:r>
              <a:rPr lang="en-SG" sz="2400" dirty="0" err="1">
                <a:solidFill>
                  <a:srgbClr val="C00000"/>
                </a:solidFill>
                <a:sym typeface="Symbol" panose="05050102010706020507" pitchFamily="18" charset="2"/>
              </a:rPr>
              <a:t>c</a:t>
            </a:r>
            <a:r>
              <a:rPr lang="en-SG" sz="2400" dirty="0">
                <a:solidFill>
                  <a:srgbClr val="C00000"/>
                </a:solidFill>
              </a:rPr>
              <a:t> = </a:t>
            </a:r>
            <a:r>
              <a:rPr lang="en-SG" sz="2400" dirty="0" err="1">
                <a:solidFill>
                  <a:srgbClr val="C00000"/>
                </a:solidFill>
              </a:rPr>
              <a:t>a</a:t>
            </a:r>
            <a:r>
              <a:rPr lang="en-SG" sz="2400" dirty="0" err="1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SG" sz="2400" dirty="0" err="1">
                <a:solidFill>
                  <a:srgbClr val="C00000"/>
                </a:solidFill>
              </a:rPr>
              <a:t>b</a:t>
            </a:r>
            <a:r>
              <a:rPr lang="en-SG" sz="2400" dirty="0">
                <a:solidFill>
                  <a:srgbClr val="C00000"/>
                </a:solidFill>
              </a:rPr>
              <a:t> +</a:t>
            </a:r>
            <a:r>
              <a:rPr lang="en-SG" sz="2400" dirty="0" err="1">
                <a:solidFill>
                  <a:srgbClr val="C00000"/>
                </a:solidFill>
              </a:rPr>
              <a:t>a’</a:t>
            </a:r>
            <a:r>
              <a:rPr lang="en-SG" sz="2400" dirty="0" err="1">
                <a:solidFill>
                  <a:srgbClr val="C00000"/>
                </a:solidFill>
                <a:sym typeface="Symbol" panose="05050102010706020507" pitchFamily="18" charset="2"/>
              </a:rPr>
              <a:t>c</a:t>
            </a:r>
            <a:r>
              <a:rPr lang="en-SG" sz="2400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61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2859" y="226346"/>
            <a:ext cx="1405171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Q3.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726B4C-AB6D-443E-A1B2-D021A1D9C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096563"/>
              </p:ext>
            </p:extLst>
          </p:nvPr>
        </p:nvGraphicFramePr>
        <p:xfrm>
          <a:off x="725714" y="888811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034FA52-FAD3-4239-82D1-F71AF4649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101382"/>
              </p:ext>
            </p:extLst>
          </p:nvPr>
        </p:nvGraphicFramePr>
        <p:xfrm>
          <a:off x="4949373" y="888811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352A0F4-4D8A-4070-87AB-5D0F998656D3}"/>
              </a:ext>
            </a:extLst>
          </p:cNvPr>
          <p:cNvSpPr txBox="1"/>
          <p:nvPr/>
        </p:nvSpPr>
        <p:spPr>
          <a:xfrm>
            <a:off x="2687080" y="1417834"/>
            <a:ext cx="1507547" cy="1456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0 </a:t>
            </a:r>
            <a:r>
              <a:rPr lang="en-SG" sz="2400" dirty="0"/>
              <a:t>   </a:t>
            </a:r>
            <a:r>
              <a:rPr lang="en-SG" sz="24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SG" sz="2400" dirty="0"/>
              <a:t>    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0</a:t>
            </a:r>
            <a:r>
              <a:rPr lang="en-SG" sz="2400" dirty="0"/>
              <a:t>    </a:t>
            </a:r>
            <a:r>
              <a:rPr lang="en-SG" sz="24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SG" sz="2400" dirty="0"/>
              <a:t>    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0</a:t>
            </a:r>
            <a:r>
              <a:rPr lang="en-SG" sz="2400" dirty="0"/>
              <a:t>    </a:t>
            </a:r>
            <a:r>
              <a:rPr lang="en-SG" sz="24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SG" sz="2400" dirty="0"/>
              <a:t>    0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5060A-E950-44BC-9139-341450CDA955}"/>
              </a:ext>
            </a:extLst>
          </p:cNvPr>
          <p:cNvSpPr txBox="1"/>
          <p:nvPr/>
        </p:nvSpPr>
        <p:spPr>
          <a:xfrm>
            <a:off x="2687080" y="2874643"/>
            <a:ext cx="1507547" cy="1456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0 </a:t>
            </a:r>
            <a:r>
              <a:rPr lang="en-SG" sz="2400" dirty="0"/>
              <a:t>   </a:t>
            </a:r>
            <a:r>
              <a:rPr lang="en-SG" sz="24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SG" sz="2400" dirty="0"/>
              <a:t>    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0</a:t>
            </a:r>
            <a:r>
              <a:rPr lang="en-SG" sz="2400" dirty="0"/>
              <a:t>    </a:t>
            </a:r>
            <a:r>
              <a:rPr lang="en-SG" sz="24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SG" sz="2400" dirty="0"/>
              <a:t>    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0</a:t>
            </a:r>
            <a:r>
              <a:rPr lang="en-SG" sz="2400" dirty="0"/>
              <a:t>    </a:t>
            </a:r>
            <a:r>
              <a:rPr lang="en-SG" sz="24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SG" sz="2400" dirty="0"/>
              <a:t>    1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EB5687-8AD8-4169-9185-47C35FF95B1E}"/>
              </a:ext>
            </a:extLst>
          </p:cNvPr>
          <p:cNvSpPr txBox="1"/>
          <p:nvPr/>
        </p:nvSpPr>
        <p:spPr>
          <a:xfrm>
            <a:off x="2687079" y="4349386"/>
            <a:ext cx="1507547" cy="959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0 </a:t>
            </a:r>
            <a:r>
              <a:rPr lang="en-SG" sz="2400" dirty="0"/>
              <a:t>   </a:t>
            </a:r>
            <a:r>
              <a:rPr lang="en-SG" sz="24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SG" sz="2400" dirty="0"/>
              <a:t>    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0</a:t>
            </a:r>
            <a:r>
              <a:rPr lang="en-SG" sz="2400" dirty="0"/>
              <a:t>    </a:t>
            </a:r>
            <a:r>
              <a:rPr lang="en-SG" sz="24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SG" sz="2400" dirty="0"/>
              <a:t>   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0941C7-4F4F-41B7-8132-86DAABA4E6FE}"/>
              </a:ext>
            </a:extLst>
          </p:cNvPr>
          <p:cNvSpPr txBox="1"/>
          <p:nvPr/>
        </p:nvSpPr>
        <p:spPr>
          <a:xfrm>
            <a:off x="6910739" y="1417834"/>
            <a:ext cx="1507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0 </a:t>
            </a:r>
            <a:r>
              <a:rPr lang="en-SG" sz="2400" dirty="0"/>
              <a:t>   </a:t>
            </a:r>
            <a:r>
              <a:rPr lang="en-SG" sz="24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SG" sz="2400" dirty="0"/>
              <a:t>   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5B1D54-B48B-4439-A06B-FCDABC329613}"/>
              </a:ext>
            </a:extLst>
          </p:cNvPr>
          <p:cNvSpPr txBox="1"/>
          <p:nvPr/>
        </p:nvSpPr>
        <p:spPr>
          <a:xfrm>
            <a:off x="6910739" y="1879499"/>
            <a:ext cx="1507547" cy="1456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0 </a:t>
            </a:r>
            <a:r>
              <a:rPr lang="en-SG" sz="2400" dirty="0"/>
              <a:t>   </a:t>
            </a:r>
            <a:r>
              <a:rPr lang="en-SG" sz="24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SG" sz="2400" dirty="0"/>
              <a:t>    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0</a:t>
            </a:r>
            <a:r>
              <a:rPr lang="en-SG" sz="2400" dirty="0"/>
              <a:t>    </a:t>
            </a:r>
            <a:r>
              <a:rPr lang="en-SG" sz="24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SG" sz="2400" dirty="0"/>
              <a:t>    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0</a:t>
            </a:r>
            <a:r>
              <a:rPr lang="en-SG" sz="2400" dirty="0"/>
              <a:t>    </a:t>
            </a:r>
            <a:r>
              <a:rPr lang="en-SG" sz="24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SG" sz="2400" dirty="0"/>
              <a:t>    1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3D4370-DB4B-4F02-8094-0AB12458C51B}"/>
              </a:ext>
            </a:extLst>
          </p:cNvPr>
          <p:cNvSpPr txBox="1"/>
          <p:nvPr/>
        </p:nvSpPr>
        <p:spPr>
          <a:xfrm>
            <a:off x="6910739" y="3429000"/>
            <a:ext cx="1507547" cy="1456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1 </a:t>
            </a:r>
            <a:r>
              <a:rPr lang="en-SG" sz="2400" dirty="0"/>
              <a:t>   </a:t>
            </a:r>
            <a:r>
              <a:rPr lang="en-SG" sz="24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SG" sz="2400" dirty="0"/>
              <a:t>    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1</a:t>
            </a:r>
            <a:r>
              <a:rPr lang="en-SG" sz="2400" dirty="0"/>
              <a:t>    </a:t>
            </a:r>
            <a:r>
              <a:rPr lang="en-SG" sz="24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SG" sz="2400" dirty="0"/>
              <a:t>    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1</a:t>
            </a:r>
            <a:r>
              <a:rPr lang="en-SG" sz="2400" dirty="0"/>
              <a:t>    </a:t>
            </a:r>
            <a:r>
              <a:rPr lang="en-SG" sz="24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SG" sz="2400" dirty="0"/>
              <a:t>    0</a:t>
            </a:r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9258C-A0EB-4168-BD13-1415974F1BC8}"/>
              </a:ext>
            </a:extLst>
          </p:cNvPr>
          <p:cNvSpPr txBox="1"/>
          <p:nvPr/>
        </p:nvSpPr>
        <p:spPr>
          <a:xfrm>
            <a:off x="6910739" y="4885809"/>
            <a:ext cx="1507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1 </a:t>
            </a:r>
            <a:r>
              <a:rPr lang="en-SG" sz="2400" dirty="0"/>
              <a:t>   </a:t>
            </a:r>
            <a:r>
              <a:rPr lang="en-SG" sz="24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SG" sz="2400" dirty="0"/>
              <a:t>    1</a:t>
            </a:r>
          </a:p>
        </p:txBody>
      </p:sp>
    </p:spTree>
    <p:extLst>
      <p:ext uri="{BB962C8B-B14F-4D97-AF65-F5344CB8AC3E}">
        <p14:creationId xmlns:p14="http://schemas.microsoft.com/office/powerpoint/2010/main" val="55959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2859" y="226346"/>
            <a:ext cx="1405171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Q3.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726B4C-AB6D-443E-A1B2-D021A1D9C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792680"/>
              </p:ext>
            </p:extLst>
          </p:nvPr>
        </p:nvGraphicFramePr>
        <p:xfrm>
          <a:off x="725714" y="888811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034FA52-FAD3-4239-82D1-F71AF4649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291895"/>
              </p:ext>
            </p:extLst>
          </p:nvPr>
        </p:nvGraphicFramePr>
        <p:xfrm>
          <a:off x="4949373" y="888811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97F121B-3FED-4364-ABEF-93E438835E78}"/>
              </a:ext>
            </a:extLst>
          </p:cNvPr>
          <p:cNvSpPr/>
          <p:nvPr/>
        </p:nvSpPr>
        <p:spPr>
          <a:xfrm>
            <a:off x="3236686" y="609601"/>
            <a:ext cx="1117600" cy="4716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AA919F-B1C8-4D85-94AC-33BC76772DAB}"/>
              </a:ext>
            </a:extLst>
          </p:cNvPr>
          <p:cNvSpPr/>
          <p:nvPr/>
        </p:nvSpPr>
        <p:spPr>
          <a:xfrm>
            <a:off x="7453086" y="609601"/>
            <a:ext cx="1117600" cy="4716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0FB27-9815-4521-963F-1A869232ECB6}"/>
              </a:ext>
            </a:extLst>
          </p:cNvPr>
          <p:cNvSpPr txBox="1"/>
          <p:nvPr/>
        </p:nvSpPr>
        <p:spPr>
          <a:xfrm>
            <a:off x="4114800" y="297542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E895F0-881B-45A6-BC7D-55C907963A50}"/>
              </a:ext>
            </a:extLst>
          </p:cNvPr>
          <p:cNvSpPr txBox="1"/>
          <p:nvPr/>
        </p:nvSpPr>
        <p:spPr>
          <a:xfrm>
            <a:off x="645886" y="5511969"/>
            <a:ext cx="8077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From observation: Function </a:t>
            </a:r>
            <a:r>
              <a:rPr lang="en-SG" sz="2800" i="1" dirty="0"/>
              <a:t>X</a:t>
            </a:r>
            <a:r>
              <a:rPr lang="en-SG" sz="2800" dirty="0"/>
              <a:t> = 1 in the last four rows, i.e. when </a:t>
            </a:r>
            <a:r>
              <a:rPr lang="en-SG" sz="2800" i="1" dirty="0"/>
              <a:t>AB</a:t>
            </a:r>
            <a:r>
              <a:rPr lang="en-SG" sz="2800" dirty="0"/>
              <a:t>=11. Therefore, </a:t>
            </a:r>
            <a:r>
              <a:rPr lang="en-SG" sz="2800" i="1" dirty="0"/>
              <a:t>X</a:t>
            </a:r>
            <a:r>
              <a:rPr lang="en-SG" sz="2800" dirty="0"/>
              <a:t> = </a:t>
            </a:r>
            <a:r>
              <a:rPr lang="en-SG" sz="2800" i="1" dirty="0"/>
              <a:t>A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i="1" dirty="0"/>
              <a:t>B</a:t>
            </a:r>
            <a:r>
              <a:rPr lang="en-SG" sz="2800" dirty="0"/>
              <a:t>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76E500-5311-40DF-986F-431E24466B75}"/>
              </a:ext>
            </a:extLst>
          </p:cNvPr>
          <p:cNvSpPr/>
          <p:nvPr/>
        </p:nvSpPr>
        <p:spPr>
          <a:xfrm>
            <a:off x="4789714" y="3429000"/>
            <a:ext cx="2844800" cy="189755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827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7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2859" y="226346"/>
            <a:ext cx="1405171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Q3.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726B4C-AB6D-443E-A1B2-D021A1D9CAD1}"/>
              </a:ext>
            </a:extLst>
          </p:cNvPr>
          <p:cNvGraphicFramePr>
            <a:graphicFrameLocks noGrp="1"/>
          </p:cNvGraphicFramePr>
          <p:nvPr/>
        </p:nvGraphicFramePr>
        <p:xfrm>
          <a:off x="725714" y="888811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034FA52-FAD3-4239-82D1-F71AF4649AA0}"/>
              </a:ext>
            </a:extLst>
          </p:cNvPr>
          <p:cNvGraphicFramePr>
            <a:graphicFrameLocks noGrp="1"/>
          </p:cNvGraphicFramePr>
          <p:nvPr/>
        </p:nvGraphicFramePr>
        <p:xfrm>
          <a:off x="4949373" y="888811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97F121B-3FED-4364-ABEF-93E438835E78}"/>
              </a:ext>
            </a:extLst>
          </p:cNvPr>
          <p:cNvSpPr/>
          <p:nvPr/>
        </p:nvSpPr>
        <p:spPr>
          <a:xfrm>
            <a:off x="2718288" y="616949"/>
            <a:ext cx="493160" cy="4716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0FB27-9815-4521-963F-1A869232ECB6}"/>
              </a:ext>
            </a:extLst>
          </p:cNvPr>
          <p:cNvSpPr txBox="1"/>
          <p:nvPr/>
        </p:nvSpPr>
        <p:spPr>
          <a:xfrm>
            <a:off x="4114800" y="297542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E895F0-881B-45A6-BC7D-55C907963A50}"/>
              </a:ext>
            </a:extLst>
          </p:cNvPr>
          <p:cNvSpPr txBox="1"/>
          <p:nvPr/>
        </p:nvSpPr>
        <p:spPr>
          <a:xfrm>
            <a:off x="645886" y="5511969"/>
            <a:ext cx="8077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From observation: Function </a:t>
            </a:r>
            <a:r>
              <a:rPr lang="en-SG" sz="2800" i="1" dirty="0"/>
              <a:t>Y</a:t>
            </a:r>
            <a:r>
              <a:rPr lang="en-SG" sz="2800" dirty="0"/>
              <a:t> = 1 when </a:t>
            </a:r>
            <a:r>
              <a:rPr lang="en-SG" sz="2800" i="1" dirty="0"/>
              <a:t>AB</a:t>
            </a:r>
            <a:r>
              <a:rPr lang="en-SG" sz="2800" dirty="0"/>
              <a:t>=10, as well as when </a:t>
            </a:r>
            <a:r>
              <a:rPr lang="en-SG" sz="2800" i="1" dirty="0"/>
              <a:t>ABC</a:t>
            </a:r>
            <a:r>
              <a:rPr lang="en-SG" sz="2800" dirty="0"/>
              <a:t>=011. Therefore, </a:t>
            </a:r>
            <a:r>
              <a:rPr lang="en-SG" sz="2800" i="1" dirty="0"/>
              <a:t>Y</a:t>
            </a:r>
            <a:r>
              <a:rPr lang="en-SG" sz="2800" dirty="0"/>
              <a:t> = </a:t>
            </a:r>
            <a:r>
              <a:rPr lang="en-SG" sz="2800" i="1" dirty="0"/>
              <a:t>A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i="1" dirty="0"/>
              <a:t>B’ </a:t>
            </a:r>
            <a:r>
              <a:rPr lang="en-SG" sz="2800" dirty="0"/>
              <a:t>+ </a:t>
            </a:r>
            <a:r>
              <a:rPr lang="en-SG" sz="2800" i="1" dirty="0"/>
              <a:t>A’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i="1" dirty="0"/>
              <a:t>B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i="1" dirty="0"/>
              <a:t>C</a:t>
            </a:r>
            <a:r>
              <a:rPr lang="en-SG" sz="2800" dirty="0"/>
              <a:t>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76E500-5311-40DF-986F-431E24466B75}"/>
              </a:ext>
            </a:extLst>
          </p:cNvPr>
          <p:cNvSpPr/>
          <p:nvPr/>
        </p:nvSpPr>
        <p:spPr>
          <a:xfrm>
            <a:off x="4862353" y="1407886"/>
            <a:ext cx="3062773" cy="202111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B00078-53D9-4789-BDA6-DB592FD2B2FA}"/>
              </a:ext>
            </a:extLst>
          </p:cNvPr>
          <p:cNvSpPr/>
          <p:nvPr/>
        </p:nvSpPr>
        <p:spPr>
          <a:xfrm>
            <a:off x="3708724" y="616949"/>
            <a:ext cx="493160" cy="4716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99FE9A-1E5B-47D2-B503-1429B9E5C215}"/>
              </a:ext>
            </a:extLst>
          </p:cNvPr>
          <p:cNvSpPr/>
          <p:nvPr/>
        </p:nvSpPr>
        <p:spPr>
          <a:xfrm>
            <a:off x="6934690" y="609600"/>
            <a:ext cx="493160" cy="4716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5FBBEA-B6CE-41EF-B35A-1FA469167FBF}"/>
              </a:ext>
            </a:extLst>
          </p:cNvPr>
          <p:cNvSpPr/>
          <p:nvPr/>
        </p:nvSpPr>
        <p:spPr>
          <a:xfrm>
            <a:off x="7925126" y="609600"/>
            <a:ext cx="493160" cy="4716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077E8D5-41F4-4DF2-AEE8-81D0E572FC17}"/>
              </a:ext>
            </a:extLst>
          </p:cNvPr>
          <p:cNvSpPr/>
          <p:nvPr/>
        </p:nvSpPr>
        <p:spPr>
          <a:xfrm>
            <a:off x="645951" y="4405078"/>
            <a:ext cx="3062773" cy="92882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21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2859" y="226346"/>
            <a:ext cx="1405171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Q3.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E895F0-881B-45A6-BC7D-55C907963A50}"/>
              </a:ext>
            </a:extLst>
          </p:cNvPr>
          <p:cNvSpPr txBox="1"/>
          <p:nvPr/>
        </p:nvSpPr>
        <p:spPr>
          <a:xfrm>
            <a:off x="1134467" y="847554"/>
            <a:ext cx="1405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i="1" dirty="0"/>
              <a:t>X</a:t>
            </a:r>
            <a:r>
              <a:rPr lang="en-SG" sz="2800" dirty="0"/>
              <a:t> = </a:t>
            </a:r>
            <a:r>
              <a:rPr lang="en-SG" sz="2800" i="1" dirty="0"/>
              <a:t>A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i="1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7CE02D-0AA7-4035-B0AE-0B21BA6F4529}"/>
              </a:ext>
            </a:extLst>
          </p:cNvPr>
          <p:cNvSpPr txBox="1"/>
          <p:nvPr/>
        </p:nvSpPr>
        <p:spPr>
          <a:xfrm>
            <a:off x="4981423" y="847554"/>
            <a:ext cx="2658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i="1" dirty="0"/>
              <a:t>Y</a:t>
            </a:r>
            <a:r>
              <a:rPr lang="en-SG" sz="2800" dirty="0"/>
              <a:t> = </a:t>
            </a:r>
            <a:r>
              <a:rPr lang="en-SG" sz="2800" i="1" dirty="0"/>
              <a:t>A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i="1" dirty="0"/>
              <a:t>B’ </a:t>
            </a:r>
            <a:r>
              <a:rPr lang="en-SG" sz="2800" dirty="0"/>
              <a:t>+ </a:t>
            </a:r>
            <a:r>
              <a:rPr lang="en-SG" sz="2800" i="1" dirty="0"/>
              <a:t>A’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i="1" dirty="0"/>
              <a:t>B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i="1" dirty="0"/>
              <a:t>C</a:t>
            </a:r>
            <a:endParaRPr lang="en-SG" sz="28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231E6F-1E04-4934-8002-C0BF17007A8E}"/>
              </a:ext>
            </a:extLst>
          </p:cNvPr>
          <p:cNvCxnSpPr/>
          <p:nvPr/>
        </p:nvCxnSpPr>
        <p:spPr>
          <a:xfrm>
            <a:off x="3720230" y="400833"/>
            <a:ext cx="0" cy="5398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B4D699-E993-4EFE-9010-F74B77B49139}"/>
              </a:ext>
            </a:extLst>
          </p:cNvPr>
          <p:cNvGrpSpPr>
            <a:grpSpLocks/>
          </p:cNvGrpSpPr>
          <p:nvPr/>
        </p:nvGrpSpPr>
        <p:grpSpPr bwMode="auto">
          <a:xfrm>
            <a:off x="744596" y="1821971"/>
            <a:ext cx="2187975" cy="727121"/>
            <a:chOff x="3538" y="1910"/>
            <a:chExt cx="2314" cy="657"/>
          </a:xfrm>
        </p:grpSpPr>
        <p:cxnSp>
          <p:nvCxnSpPr>
            <p:cNvPr id="34" name="Line 1323">
              <a:extLst>
                <a:ext uri="{FF2B5EF4-FFF2-40B4-BE49-F238E27FC236}">
                  <a16:creationId xmlns:a16="http://schemas.microsoft.com/office/drawing/2014/main" id="{C9A0502A-A94D-4715-BD59-C368653A59D1}"/>
                </a:ext>
              </a:extLst>
            </p:cNvPr>
            <p:cNvCxnSpPr/>
            <p:nvPr/>
          </p:nvCxnSpPr>
          <p:spPr bwMode="auto">
            <a:xfrm>
              <a:off x="4967" y="2250"/>
              <a:ext cx="4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Line 1304">
              <a:extLst>
                <a:ext uri="{FF2B5EF4-FFF2-40B4-BE49-F238E27FC236}">
                  <a16:creationId xmlns:a16="http://schemas.microsoft.com/office/drawing/2014/main" id="{D1442E8A-E2E8-495B-88AC-48B73134F821}"/>
                </a:ext>
              </a:extLst>
            </p:cNvPr>
            <p:cNvCxnSpPr/>
            <p:nvPr/>
          </p:nvCxnSpPr>
          <p:spPr bwMode="auto">
            <a:xfrm>
              <a:off x="3887" y="2070"/>
              <a:ext cx="6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Line 1322">
              <a:extLst>
                <a:ext uri="{FF2B5EF4-FFF2-40B4-BE49-F238E27FC236}">
                  <a16:creationId xmlns:a16="http://schemas.microsoft.com/office/drawing/2014/main" id="{50A88E44-93BC-4B0C-B2DE-FBC3326DD9B6}"/>
                </a:ext>
              </a:extLst>
            </p:cNvPr>
            <p:cNvCxnSpPr/>
            <p:nvPr/>
          </p:nvCxnSpPr>
          <p:spPr bwMode="auto">
            <a:xfrm>
              <a:off x="3887" y="2385"/>
              <a:ext cx="6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AutoShape 1307">
              <a:extLst>
                <a:ext uri="{FF2B5EF4-FFF2-40B4-BE49-F238E27FC236}">
                  <a16:creationId xmlns:a16="http://schemas.microsoft.com/office/drawing/2014/main" id="{F6544273-B608-4653-B38E-21FE9E9AA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7" y="1999"/>
              <a:ext cx="600" cy="491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SG"/>
            </a:p>
          </p:txBody>
        </p:sp>
        <p:sp>
          <p:nvSpPr>
            <p:cNvPr id="38" name="Text Box 1324">
              <a:extLst>
                <a:ext uri="{FF2B5EF4-FFF2-40B4-BE49-F238E27FC236}">
                  <a16:creationId xmlns:a16="http://schemas.microsoft.com/office/drawing/2014/main" id="{D01B36E0-07A9-4B70-835E-3EA7B99F22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8" y="1910"/>
              <a:ext cx="449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A</a:t>
              </a:r>
              <a:endParaRPr lang="en-S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B</a:t>
              </a:r>
              <a:endParaRPr lang="en-S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 Box 1325">
              <a:extLst>
                <a:ext uri="{FF2B5EF4-FFF2-40B4-BE49-F238E27FC236}">
                  <a16:creationId xmlns:a16="http://schemas.microsoft.com/office/drawing/2014/main" id="{BD684A57-B6B8-4739-81AA-8556CA830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3" y="2070"/>
              <a:ext cx="449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S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4EA3DA4-5EF7-45F6-8E89-076656D2727A}"/>
              </a:ext>
            </a:extLst>
          </p:cNvPr>
          <p:cNvGrpSpPr>
            <a:grpSpLocks/>
          </p:cNvGrpSpPr>
          <p:nvPr/>
        </p:nvGrpSpPr>
        <p:grpSpPr bwMode="auto">
          <a:xfrm>
            <a:off x="348529" y="4020844"/>
            <a:ext cx="3242678" cy="766448"/>
            <a:chOff x="6362" y="1879"/>
            <a:chExt cx="3719" cy="746"/>
          </a:xfrm>
        </p:grpSpPr>
        <p:cxnSp>
          <p:nvCxnSpPr>
            <p:cNvPr id="19" name="Line 1339">
              <a:extLst>
                <a:ext uri="{FF2B5EF4-FFF2-40B4-BE49-F238E27FC236}">
                  <a16:creationId xmlns:a16="http://schemas.microsoft.com/office/drawing/2014/main" id="{A7431F88-C61C-4153-B263-BE2814401817}"/>
                </a:ext>
              </a:extLst>
            </p:cNvPr>
            <p:cNvCxnSpPr/>
            <p:nvPr/>
          </p:nvCxnSpPr>
          <p:spPr bwMode="auto">
            <a:xfrm>
              <a:off x="9196" y="2250"/>
              <a:ext cx="4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Line 1338">
              <a:extLst>
                <a:ext uri="{FF2B5EF4-FFF2-40B4-BE49-F238E27FC236}">
                  <a16:creationId xmlns:a16="http://schemas.microsoft.com/office/drawing/2014/main" id="{BE4C1BCC-954B-4357-8686-24C85F2D75B2}"/>
                </a:ext>
              </a:extLst>
            </p:cNvPr>
            <p:cNvCxnSpPr/>
            <p:nvPr/>
          </p:nvCxnSpPr>
          <p:spPr bwMode="auto">
            <a:xfrm>
              <a:off x="7641" y="2250"/>
              <a:ext cx="6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Line 1336">
              <a:extLst>
                <a:ext uri="{FF2B5EF4-FFF2-40B4-BE49-F238E27FC236}">
                  <a16:creationId xmlns:a16="http://schemas.microsoft.com/office/drawing/2014/main" id="{45BA71CD-2371-4573-B534-2BE232F1D39E}"/>
                </a:ext>
              </a:extLst>
            </p:cNvPr>
            <p:cNvCxnSpPr/>
            <p:nvPr/>
          </p:nvCxnSpPr>
          <p:spPr bwMode="auto">
            <a:xfrm>
              <a:off x="8309" y="2070"/>
              <a:ext cx="3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Line 1335">
              <a:extLst>
                <a:ext uri="{FF2B5EF4-FFF2-40B4-BE49-F238E27FC236}">
                  <a16:creationId xmlns:a16="http://schemas.microsoft.com/office/drawing/2014/main" id="{A6D70C9D-C9B4-4996-B738-3441C0C56E46}"/>
                </a:ext>
              </a:extLst>
            </p:cNvPr>
            <p:cNvCxnSpPr/>
            <p:nvPr/>
          </p:nvCxnSpPr>
          <p:spPr bwMode="auto">
            <a:xfrm>
              <a:off x="8309" y="2385"/>
              <a:ext cx="3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Line 1329">
              <a:extLst>
                <a:ext uri="{FF2B5EF4-FFF2-40B4-BE49-F238E27FC236}">
                  <a16:creationId xmlns:a16="http://schemas.microsoft.com/office/drawing/2014/main" id="{4B8BA668-50B3-4D0F-B722-56BF5416B831}"/>
                </a:ext>
              </a:extLst>
            </p:cNvPr>
            <p:cNvCxnSpPr/>
            <p:nvPr/>
          </p:nvCxnSpPr>
          <p:spPr bwMode="auto">
            <a:xfrm>
              <a:off x="6788" y="2070"/>
              <a:ext cx="6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Line 1330">
              <a:extLst>
                <a:ext uri="{FF2B5EF4-FFF2-40B4-BE49-F238E27FC236}">
                  <a16:creationId xmlns:a16="http://schemas.microsoft.com/office/drawing/2014/main" id="{A10498FC-AECE-4170-BDD8-661D3C9CEE3C}"/>
                </a:ext>
              </a:extLst>
            </p:cNvPr>
            <p:cNvCxnSpPr/>
            <p:nvPr/>
          </p:nvCxnSpPr>
          <p:spPr bwMode="auto">
            <a:xfrm>
              <a:off x="6788" y="2385"/>
              <a:ext cx="6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Text Box 1331">
              <a:extLst>
                <a:ext uri="{FF2B5EF4-FFF2-40B4-BE49-F238E27FC236}">
                  <a16:creationId xmlns:a16="http://schemas.microsoft.com/office/drawing/2014/main" id="{2171C27B-2515-4F08-9DDE-7D9C731DE9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2" y="1879"/>
              <a:ext cx="449" cy="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A</a:t>
              </a:r>
              <a:endParaRPr lang="en-S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B</a:t>
              </a:r>
              <a:endParaRPr lang="en-S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2F17D73-DB34-4144-A43C-C7F7772FE1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34" y="1999"/>
              <a:ext cx="743" cy="491"/>
              <a:chOff x="4986" y="3724"/>
              <a:chExt cx="743" cy="491"/>
            </a:xfrm>
          </p:grpSpPr>
          <p:sp>
            <p:nvSpPr>
              <p:cNvPr id="32" name="AutoShape 1326">
                <a:extLst>
                  <a:ext uri="{FF2B5EF4-FFF2-40B4-BE49-F238E27FC236}">
                    <a16:creationId xmlns:a16="http://schemas.microsoft.com/office/drawing/2014/main" id="{A172151E-A704-47D9-B59E-895BFCCC78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" y="3724"/>
                <a:ext cx="600" cy="491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5E89881-53B9-45F0-91A6-810B619F2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6" y="3885"/>
                <a:ext cx="143" cy="14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9F4C0E8-2853-419F-B056-9BAC7B369C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96" y="1999"/>
              <a:ext cx="743" cy="491"/>
              <a:chOff x="4986" y="3724"/>
              <a:chExt cx="743" cy="491"/>
            </a:xfrm>
          </p:grpSpPr>
          <p:sp>
            <p:nvSpPr>
              <p:cNvPr id="30" name="AutoShape 1333">
                <a:extLst>
                  <a:ext uri="{FF2B5EF4-FFF2-40B4-BE49-F238E27FC236}">
                    <a16:creationId xmlns:a16="http://schemas.microsoft.com/office/drawing/2014/main" id="{47357C62-5F11-470F-BF11-AA66C30A0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" y="3724"/>
                <a:ext cx="600" cy="491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1BA0429-67DB-4928-B8CA-B873CDBD7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6" y="3885"/>
                <a:ext cx="143" cy="14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</p:grpSp>
        <p:cxnSp>
          <p:nvCxnSpPr>
            <p:cNvPr id="28" name="AutoShape 1337">
              <a:extLst>
                <a:ext uri="{FF2B5EF4-FFF2-40B4-BE49-F238E27FC236}">
                  <a16:creationId xmlns:a16="http://schemas.microsoft.com/office/drawing/2014/main" id="{421EC84E-B2E5-4A13-AC8B-144704565E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309" y="2070"/>
              <a:ext cx="0" cy="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 Box 1340">
              <a:extLst>
                <a:ext uri="{FF2B5EF4-FFF2-40B4-BE49-F238E27FC236}">
                  <a16:creationId xmlns:a16="http://schemas.microsoft.com/office/drawing/2014/main" id="{2D9A2D14-3AF2-4C86-AF09-079F9E66A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32" y="2070"/>
              <a:ext cx="449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S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C4D0C62-9186-4675-B9B3-24A65A4C61AA}"/>
              </a:ext>
            </a:extLst>
          </p:cNvPr>
          <p:cNvGrpSpPr>
            <a:grpSpLocks/>
          </p:cNvGrpSpPr>
          <p:nvPr/>
        </p:nvGrpSpPr>
        <p:grpSpPr bwMode="auto">
          <a:xfrm>
            <a:off x="4343096" y="1519836"/>
            <a:ext cx="4167542" cy="1565837"/>
            <a:chOff x="3082" y="3499"/>
            <a:chExt cx="5344" cy="2002"/>
          </a:xfrm>
        </p:grpSpPr>
        <p:cxnSp>
          <p:nvCxnSpPr>
            <p:cNvPr id="41" name="Line 1364">
              <a:extLst>
                <a:ext uri="{FF2B5EF4-FFF2-40B4-BE49-F238E27FC236}">
                  <a16:creationId xmlns:a16="http://schemas.microsoft.com/office/drawing/2014/main" id="{0B4DBD3C-7A4A-46A3-B140-4A43A2F97C54}"/>
                </a:ext>
              </a:extLst>
            </p:cNvPr>
            <p:cNvCxnSpPr/>
            <p:nvPr/>
          </p:nvCxnSpPr>
          <p:spPr bwMode="auto">
            <a:xfrm>
              <a:off x="5744" y="5123"/>
              <a:ext cx="4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Line 1359">
              <a:extLst>
                <a:ext uri="{FF2B5EF4-FFF2-40B4-BE49-F238E27FC236}">
                  <a16:creationId xmlns:a16="http://schemas.microsoft.com/office/drawing/2014/main" id="{ACD945FD-D757-4C45-8C5D-D52697F802E8}"/>
                </a:ext>
              </a:extLst>
            </p:cNvPr>
            <p:cNvCxnSpPr/>
            <p:nvPr/>
          </p:nvCxnSpPr>
          <p:spPr bwMode="auto">
            <a:xfrm>
              <a:off x="3932" y="4950"/>
              <a:ext cx="15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Line 1350">
              <a:extLst>
                <a:ext uri="{FF2B5EF4-FFF2-40B4-BE49-F238E27FC236}">
                  <a16:creationId xmlns:a16="http://schemas.microsoft.com/office/drawing/2014/main" id="{0AD01B78-FB48-4D83-8576-D69271893ABF}"/>
                </a:ext>
              </a:extLst>
            </p:cNvPr>
            <p:cNvCxnSpPr/>
            <p:nvPr/>
          </p:nvCxnSpPr>
          <p:spPr bwMode="auto">
            <a:xfrm>
              <a:off x="3497" y="4125"/>
              <a:ext cx="26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22BFA91-9566-4315-8182-A2CB26C62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9" y="4376"/>
              <a:ext cx="862" cy="600"/>
              <a:chOff x="0" y="0"/>
              <a:chExt cx="20000" cy="19999"/>
            </a:xfrm>
          </p:grpSpPr>
          <p:sp>
            <p:nvSpPr>
              <p:cNvPr id="65" name="Freeform 1280">
                <a:extLst>
                  <a:ext uri="{FF2B5EF4-FFF2-40B4-BE49-F238E27FC236}">
                    <a16:creationId xmlns:a16="http://schemas.microsoft.com/office/drawing/2014/main" id="{FFD82B7F-6034-466E-86D2-638524567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" y="0"/>
                <a:ext cx="19347" cy="11722"/>
              </a:xfrm>
              <a:custGeom>
                <a:avLst/>
                <a:gdLst>
                  <a:gd name="T0" fmla="*/ 0 w 20000"/>
                  <a:gd name="T1" fmla="*/ 95 h 20000"/>
                  <a:gd name="T2" fmla="*/ 434 w 20000"/>
                  <a:gd name="T3" fmla="*/ 0 h 20000"/>
                  <a:gd name="T4" fmla="*/ 10554 w 20000"/>
                  <a:gd name="T5" fmla="*/ 0 h 20000"/>
                  <a:gd name="T6" fmla="*/ 10554 w 20000"/>
                  <a:gd name="T7" fmla="*/ 1422 h 20000"/>
                  <a:gd name="T8" fmla="*/ 12000 w 20000"/>
                  <a:gd name="T9" fmla="*/ 1422 h 20000"/>
                  <a:gd name="T10" fmla="*/ 12000 w 20000"/>
                  <a:gd name="T11" fmla="*/ 2844 h 20000"/>
                  <a:gd name="T12" fmla="*/ 13446 w 20000"/>
                  <a:gd name="T13" fmla="*/ 2844 h 20000"/>
                  <a:gd name="T14" fmla="*/ 13446 w 20000"/>
                  <a:gd name="T15" fmla="*/ 4265 h 20000"/>
                  <a:gd name="T16" fmla="*/ 14169 w 20000"/>
                  <a:gd name="T17" fmla="*/ 5687 h 20000"/>
                  <a:gd name="T18" fmla="*/ 14892 w 20000"/>
                  <a:gd name="T19" fmla="*/ 5687 h 20000"/>
                  <a:gd name="T20" fmla="*/ 14892 w 20000"/>
                  <a:gd name="T21" fmla="*/ 7109 h 20000"/>
                  <a:gd name="T22" fmla="*/ 15614 w 20000"/>
                  <a:gd name="T23" fmla="*/ 7109 h 20000"/>
                  <a:gd name="T24" fmla="*/ 16337 w 20000"/>
                  <a:gd name="T25" fmla="*/ 8531 h 20000"/>
                  <a:gd name="T26" fmla="*/ 17060 w 20000"/>
                  <a:gd name="T27" fmla="*/ 8531 h 20000"/>
                  <a:gd name="T28" fmla="*/ 17060 w 20000"/>
                  <a:gd name="T29" fmla="*/ 9953 h 20000"/>
                  <a:gd name="T30" fmla="*/ 17783 w 20000"/>
                  <a:gd name="T31" fmla="*/ 9953 h 20000"/>
                  <a:gd name="T32" fmla="*/ 17783 w 20000"/>
                  <a:gd name="T33" fmla="*/ 11374 h 20000"/>
                  <a:gd name="T34" fmla="*/ 19229 w 20000"/>
                  <a:gd name="T35" fmla="*/ 14218 h 20000"/>
                  <a:gd name="T36" fmla="*/ 19229 w 20000"/>
                  <a:gd name="T37" fmla="*/ 15640 h 20000"/>
                  <a:gd name="T38" fmla="*/ 19952 w 20000"/>
                  <a:gd name="T39" fmla="*/ 15640 h 20000"/>
                  <a:gd name="T40" fmla="*/ 19952 w 20000"/>
                  <a:gd name="T41" fmla="*/ 19905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000" h="20000">
                    <a:moveTo>
                      <a:pt x="0" y="95"/>
                    </a:moveTo>
                    <a:lnTo>
                      <a:pt x="434" y="0"/>
                    </a:lnTo>
                    <a:lnTo>
                      <a:pt x="10554" y="0"/>
                    </a:lnTo>
                    <a:lnTo>
                      <a:pt x="10554" y="1422"/>
                    </a:lnTo>
                    <a:lnTo>
                      <a:pt x="12000" y="1422"/>
                    </a:lnTo>
                    <a:lnTo>
                      <a:pt x="12000" y="2844"/>
                    </a:lnTo>
                    <a:lnTo>
                      <a:pt x="13446" y="2844"/>
                    </a:lnTo>
                    <a:lnTo>
                      <a:pt x="13446" y="4265"/>
                    </a:lnTo>
                    <a:lnTo>
                      <a:pt x="14169" y="5687"/>
                    </a:lnTo>
                    <a:lnTo>
                      <a:pt x="14892" y="5687"/>
                    </a:lnTo>
                    <a:lnTo>
                      <a:pt x="14892" y="7109"/>
                    </a:lnTo>
                    <a:lnTo>
                      <a:pt x="15614" y="7109"/>
                    </a:lnTo>
                    <a:lnTo>
                      <a:pt x="16337" y="8531"/>
                    </a:lnTo>
                    <a:lnTo>
                      <a:pt x="17060" y="8531"/>
                    </a:lnTo>
                    <a:lnTo>
                      <a:pt x="17060" y="9953"/>
                    </a:lnTo>
                    <a:lnTo>
                      <a:pt x="17783" y="9953"/>
                    </a:lnTo>
                    <a:lnTo>
                      <a:pt x="17783" y="11374"/>
                    </a:lnTo>
                    <a:lnTo>
                      <a:pt x="19229" y="14218"/>
                    </a:lnTo>
                    <a:lnTo>
                      <a:pt x="19229" y="15640"/>
                    </a:lnTo>
                    <a:lnTo>
                      <a:pt x="19952" y="15640"/>
                    </a:lnTo>
                    <a:lnTo>
                      <a:pt x="19952" y="1990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66" name="Freeform 1281">
                <a:extLst>
                  <a:ext uri="{FF2B5EF4-FFF2-40B4-BE49-F238E27FC236}">
                    <a16:creationId xmlns:a16="http://schemas.microsoft.com/office/drawing/2014/main" id="{D17BC438-E22E-4F59-A7D2-5010BA98F4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" y="7833"/>
                <a:ext cx="19347" cy="11722"/>
              </a:xfrm>
              <a:custGeom>
                <a:avLst/>
                <a:gdLst>
                  <a:gd name="T0" fmla="*/ 0 w 20000"/>
                  <a:gd name="T1" fmla="*/ 19810 h 20000"/>
                  <a:gd name="T2" fmla="*/ 434 w 20000"/>
                  <a:gd name="T3" fmla="*/ 19905 h 20000"/>
                  <a:gd name="T4" fmla="*/ 10554 w 20000"/>
                  <a:gd name="T5" fmla="*/ 19905 h 20000"/>
                  <a:gd name="T6" fmla="*/ 10554 w 20000"/>
                  <a:gd name="T7" fmla="*/ 18483 h 20000"/>
                  <a:gd name="T8" fmla="*/ 12000 w 20000"/>
                  <a:gd name="T9" fmla="*/ 18483 h 20000"/>
                  <a:gd name="T10" fmla="*/ 12000 w 20000"/>
                  <a:gd name="T11" fmla="*/ 17062 h 20000"/>
                  <a:gd name="T12" fmla="*/ 13446 w 20000"/>
                  <a:gd name="T13" fmla="*/ 17062 h 20000"/>
                  <a:gd name="T14" fmla="*/ 13446 w 20000"/>
                  <a:gd name="T15" fmla="*/ 15640 h 20000"/>
                  <a:gd name="T16" fmla="*/ 14169 w 20000"/>
                  <a:gd name="T17" fmla="*/ 14218 h 20000"/>
                  <a:gd name="T18" fmla="*/ 14892 w 20000"/>
                  <a:gd name="T19" fmla="*/ 14218 h 20000"/>
                  <a:gd name="T20" fmla="*/ 14892 w 20000"/>
                  <a:gd name="T21" fmla="*/ 12796 h 20000"/>
                  <a:gd name="T22" fmla="*/ 15614 w 20000"/>
                  <a:gd name="T23" fmla="*/ 12796 h 20000"/>
                  <a:gd name="T24" fmla="*/ 16337 w 20000"/>
                  <a:gd name="T25" fmla="*/ 11374 h 20000"/>
                  <a:gd name="T26" fmla="*/ 17060 w 20000"/>
                  <a:gd name="T27" fmla="*/ 11374 h 20000"/>
                  <a:gd name="T28" fmla="*/ 17060 w 20000"/>
                  <a:gd name="T29" fmla="*/ 9953 h 20000"/>
                  <a:gd name="T30" fmla="*/ 17783 w 20000"/>
                  <a:gd name="T31" fmla="*/ 9953 h 20000"/>
                  <a:gd name="T32" fmla="*/ 17783 w 20000"/>
                  <a:gd name="T33" fmla="*/ 8531 h 20000"/>
                  <a:gd name="T34" fmla="*/ 19229 w 20000"/>
                  <a:gd name="T35" fmla="*/ 5687 h 20000"/>
                  <a:gd name="T36" fmla="*/ 19229 w 20000"/>
                  <a:gd name="T37" fmla="*/ 4265 h 20000"/>
                  <a:gd name="T38" fmla="*/ 19952 w 20000"/>
                  <a:gd name="T39" fmla="*/ 4265 h 20000"/>
                  <a:gd name="T40" fmla="*/ 19952 w 20000"/>
                  <a:gd name="T41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000" h="20000">
                    <a:moveTo>
                      <a:pt x="0" y="19810"/>
                    </a:moveTo>
                    <a:lnTo>
                      <a:pt x="434" y="19905"/>
                    </a:lnTo>
                    <a:lnTo>
                      <a:pt x="10554" y="19905"/>
                    </a:lnTo>
                    <a:lnTo>
                      <a:pt x="10554" y="18483"/>
                    </a:lnTo>
                    <a:lnTo>
                      <a:pt x="12000" y="18483"/>
                    </a:lnTo>
                    <a:lnTo>
                      <a:pt x="12000" y="17062"/>
                    </a:lnTo>
                    <a:lnTo>
                      <a:pt x="13446" y="17062"/>
                    </a:lnTo>
                    <a:lnTo>
                      <a:pt x="13446" y="15640"/>
                    </a:lnTo>
                    <a:lnTo>
                      <a:pt x="14169" y="14218"/>
                    </a:lnTo>
                    <a:lnTo>
                      <a:pt x="14892" y="14218"/>
                    </a:lnTo>
                    <a:lnTo>
                      <a:pt x="14892" y="12796"/>
                    </a:lnTo>
                    <a:lnTo>
                      <a:pt x="15614" y="12796"/>
                    </a:lnTo>
                    <a:lnTo>
                      <a:pt x="16337" y="11374"/>
                    </a:lnTo>
                    <a:lnTo>
                      <a:pt x="17060" y="11374"/>
                    </a:lnTo>
                    <a:lnTo>
                      <a:pt x="17060" y="9953"/>
                    </a:lnTo>
                    <a:lnTo>
                      <a:pt x="17783" y="9953"/>
                    </a:lnTo>
                    <a:lnTo>
                      <a:pt x="17783" y="8531"/>
                    </a:lnTo>
                    <a:lnTo>
                      <a:pt x="19229" y="5687"/>
                    </a:lnTo>
                    <a:lnTo>
                      <a:pt x="19229" y="4265"/>
                    </a:lnTo>
                    <a:lnTo>
                      <a:pt x="19952" y="4265"/>
                    </a:lnTo>
                    <a:lnTo>
                      <a:pt x="1995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67" name="Freeform 1282">
                <a:extLst>
                  <a:ext uri="{FF2B5EF4-FFF2-40B4-BE49-F238E27FC236}">
                    <a16:creationId xmlns:a16="http://schemas.microsoft.com/office/drawing/2014/main" id="{9559BF92-1BC4-4EA8-A82E-BB58E6C29B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778"/>
                <a:ext cx="3264" cy="19221"/>
              </a:xfrm>
              <a:custGeom>
                <a:avLst/>
                <a:gdLst>
                  <a:gd name="T0" fmla="*/ 0 w 20000"/>
                  <a:gd name="T1" fmla="*/ 0 h 20000"/>
                  <a:gd name="T2" fmla="*/ 2571 w 20000"/>
                  <a:gd name="T3" fmla="*/ 0 h 20000"/>
                  <a:gd name="T4" fmla="*/ 2571 w 20000"/>
                  <a:gd name="T5" fmla="*/ 867 h 20000"/>
                  <a:gd name="T6" fmla="*/ 6857 w 20000"/>
                  <a:gd name="T7" fmla="*/ 867 h 20000"/>
                  <a:gd name="T8" fmla="*/ 6857 w 20000"/>
                  <a:gd name="T9" fmla="*/ 1734 h 20000"/>
                  <a:gd name="T10" fmla="*/ 11143 w 20000"/>
                  <a:gd name="T11" fmla="*/ 1734 h 20000"/>
                  <a:gd name="T12" fmla="*/ 11143 w 20000"/>
                  <a:gd name="T13" fmla="*/ 2601 h 20000"/>
                  <a:gd name="T14" fmla="*/ 15429 w 20000"/>
                  <a:gd name="T15" fmla="*/ 2601 h 20000"/>
                  <a:gd name="T16" fmla="*/ 15429 w 20000"/>
                  <a:gd name="T17" fmla="*/ 5202 h 20000"/>
                  <a:gd name="T18" fmla="*/ 19714 w 20000"/>
                  <a:gd name="T19" fmla="*/ 5202 h 20000"/>
                  <a:gd name="T20" fmla="*/ 19714 w 20000"/>
                  <a:gd name="T21" fmla="*/ 15607 h 20000"/>
                  <a:gd name="T22" fmla="*/ 15429 w 20000"/>
                  <a:gd name="T23" fmla="*/ 15607 h 20000"/>
                  <a:gd name="T24" fmla="*/ 15429 w 20000"/>
                  <a:gd name="T25" fmla="*/ 17341 h 20000"/>
                  <a:gd name="T26" fmla="*/ 11143 w 20000"/>
                  <a:gd name="T27" fmla="*/ 17341 h 20000"/>
                  <a:gd name="T28" fmla="*/ 11143 w 20000"/>
                  <a:gd name="T29" fmla="*/ 18208 h 20000"/>
                  <a:gd name="T30" fmla="*/ 6857 w 20000"/>
                  <a:gd name="T31" fmla="*/ 18208 h 20000"/>
                  <a:gd name="T32" fmla="*/ 6857 w 20000"/>
                  <a:gd name="T33" fmla="*/ 19942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2571" y="0"/>
                    </a:lnTo>
                    <a:lnTo>
                      <a:pt x="2571" y="867"/>
                    </a:lnTo>
                    <a:lnTo>
                      <a:pt x="6857" y="867"/>
                    </a:lnTo>
                    <a:lnTo>
                      <a:pt x="6857" y="1734"/>
                    </a:lnTo>
                    <a:lnTo>
                      <a:pt x="11143" y="1734"/>
                    </a:lnTo>
                    <a:lnTo>
                      <a:pt x="11143" y="2601"/>
                    </a:lnTo>
                    <a:lnTo>
                      <a:pt x="15429" y="2601"/>
                    </a:lnTo>
                    <a:lnTo>
                      <a:pt x="15429" y="5202"/>
                    </a:lnTo>
                    <a:lnTo>
                      <a:pt x="19714" y="5202"/>
                    </a:lnTo>
                    <a:lnTo>
                      <a:pt x="19714" y="15607"/>
                    </a:lnTo>
                    <a:lnTo>
                      <a:pt x="15429" y="15607"/>
                    </a:lnTo>
                    <a:lnTo>
                      <a:pt x="15429" y="17341"/>
                    </a:lnTo>
                    <a:lnTo>
                      <a:pt x="11143" y="17341"/>
                    </a:lnTo>
                    <a:lnTo>
                      <a:pt x="11143" y="18208"/>
                    </a:lnTo>
                    <a:lnTo>
                      <a:pt x="6857" y="18208"/>
                    </a:lnTo>
                    <a:lnTo>
                      <a:pt x="6857" y="1994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</p:grpSp>
        <p:cxnSp>
          <p:nvCxnSpPr>
            <p:cNvPr id="45" name="Line 1284">
              <a:extLst>
                <a:ext uri="{FF2B5EF4-FFF2-40B4-BE49-F238E27FC236}">
                  <a16:creationId xmlns:a16="http://schemas.microsoft.com/office/drawing/2014/main" id="{0FFD0AA2-F59B-44A7-81D0-FD4EC01DA896}"/>
                </a:ext>
              </a:extLst>
            </p:cNvPr>
            <p:cNvCxnSpPr/>
            <p:nvPr/>
          </p:nvCxnSpPr>
          <p:spPr bwMode="auto">
            <a:xfrm>
              <a:off x="6173" y="4125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Line 1288">
              <a:extLst>
                <a:ext uri="{FF2B5EF4-FFF2-40B4-BE49-F238E27FC236}">
                  <a16:creationId xmlns:a16="http://schemas.microsoft.com/office/drawing/2014/main" id="{6C7FD6EE-F553-4CB8-8283-1E83E2EBE43D}"/>
                </a:ext>
              </a:extLst>
            </p:cNvPr>
            <p:cNvCxnSpPr/>
            <p:nvPr/>
          </p:nvCxnSpPr>
          <p:spPr bwMode="auto">
            <a:xfrm>
              <a:off x="3946" y="4376"/>
              <a:ext cx="0" cy="5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Line 1344">
              <a:extLst>
                <a:ext uri="{FF2B5EF4-FFF2-40B4-BE49-F238E27FC236}">
                  <a16:creationId xmlns:a16="http://schemas.microsoft.com/office/drawing/2014/main" id="{18DD0E8F-F574-4B6D-8FFC-B520826C0258}"/>
                </a:ext>
              </a:extLst>
            </p:cNvPr>
            <p:cNvCxnSpPr/>
            <p:nvPr/>
          </p:nvCxnSpPr>
          <p:spPr bwMode="auto">
            <a:xfrm>
              <a:off x="3736" y="5340"/>
              <a:ext cx="14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Line 1345">
              <a:extLst>
                <a:ext uri="{FF2B5EF4-FFF2-40B4-BE49-F238E27FC236}">
                  <a16:creationId xmlns:a16="http://schemas.microsoft.com/office/drawing/2014/main" id="{186CD5C9-4ED1-4D49-AFB5-757CC5A2A78A}"/>
                </a:ext>
              </a:extLst>
            </p:cNvPr>
            <p:cNvCxnSpPr/>
            <p:nvPr/>
          </p:nvCxnSpPr>
          <p:spPr bwMode="auto">
            <a:xfrm>
              <a:off x="3497" y="3870"/>
              <a:ext cx="174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Line 1346">
              <a:extLst>
                <a:ext uri="{FF2B5EF4-FFF2-40B4-BE49-F238E27FC236}">
                  <a16:creationId xmlns:a16="http://schemas.microsoft.com/office/drawing/2014/main" id="{7A0D11FF-D658-4C54-87C2-2EAD4BCD1200}"/>
                </a:ext>
              </a:extLst>
            </p:cNvPr>
            <p:cNvCxnSpPr/>
            <p:nvPr/>
          </p:nvCxnSpPr>
          <p:spPr bwMode="auto">
            <a:xfrm>
              <a:off x="3533" y="4365"/>
              <a:ext cx="18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AutoShape 1347">
              <a:extLst>
                <a:ext uri="{FF2B5EF4-FFF2-40B4-BE49-F238E27FC236}">
                  <a16:creationId xmlns:a16="http://schemas.microsoft.com/office/drawing/2014/main" id="{A12B3BE7-CCA7-493B-B6E2-C6B6EDD7D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3799"/>
              <a:ext cx="787" cy="686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SG"/>
            </a:p>
          </p:txBody>
        </p:sp>
        <p:sp>
          <p:nvSpPr>
            <p:cNvPr id="51" name="Text Box 1348">
              <a:extLst>
                <a:ext uri="{FF2B5EF4-FFF2-40B4-BE49-F238E27FC236}">
                  <a16:creationId xmlns:a16="http://schemas.microsoft.com/office/drawing/2014/main" id="{EDF21B61-6A53-4457-9861-28BC2424E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2" y="3499"/>
              <a:ext cx="449" cy="1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A</a:t>
              </a:r>
              <a:endParaRPr lang="en-S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C</a:t>
              </a:r>
              <a:endParaRPr lang="en-S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B</a:t>
              </a:r>
              <a:endParaRPr lang="en-SG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 Box 1349">
              <a:extLst>
                <a:ext uri="{FF2B5EF4-FFF2-40B4-BE49-F238E27FC236}">
                  <a16:creationId xmlns:a16="http://schemas.microsoft.com/office/drawing/2014/main" id="{BF9784F9-D38F-4E13-8B7F-D8233711A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7" y="4485"/>
              <a:ext cx="449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S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19BBC8B-41E1-48C6-8528-45A511AEE4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7" y="3731"/>
              <a:ext cx="291" cy="270"/>
              <a:chOff x="4284" y="4983"/>
              <a:chExt cx="291" cy="270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C90F127-5BDB-4B07-A234-C5CA9C870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471" y="5073"/>
                <a:ext cx="120" cy="8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64" name="AutoShape 1357">
                <a:extLst>
                  <a:ext uri="{FF2B5EF4-FFF2-40B4-BE49-F238E27FC236}">
                    <a16:creationId xmlns:a16="http://schemas.microsoft.com/office/drawing/2014/main" id="{3806913C-CDAD-4499-8CB7-ABFBEEF76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4236" y="5031"/>
                <a:ext cx="270" cy="174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</p:grpSp>
        <p:sp>
          <p:nvSpPr>
            <p:cNvPr id="54" name="AutoShape 1358">
              <a:extLst>
                <a:ext uri="{FF2B5EF4-FFF2-40B4-BE49-F238E27FC236}">
                  <a16:creationId xmlns:a16="http://schemas.microsoft.com/office/drawing/2014/main" id="{6B95CA48-CF85-4AED-9332-998A60303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4815"/>
              <a:ext cx="787" cy="686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SG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117327B-DEC6-4BDA-991E-CFDA804091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1" y="4815"/>
              <a:ext cx="291" cy="270"/>
              <a:chOff x="4284" y="4983"/>
              <a:chExt cx="291" cy="270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251C247-C86E-4180-962C-03AAE4F71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471" y="5073"/>
                <a:ext cx="120" cy="8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62" name="AutoShape 1362">
                <a:extLst>
                  <a:ext uri="{FF2B5EF4-FFF2-40B4-BE49-F238E27FC236}">
                    <a16:creationId xmlns:a16="http://schemas.microsoft.com/office/drawing/2014/main" id="{2834F27D-BD89-4966-8689-5DBDCF5F9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4236" y="5031"/>
                <a:ext cx="270" cy="174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</p:grpSp>
        <p:cxnSp>
          <p:nvCxnSpPr>
            <p:cNvPr id="56" name="Line 1363">
              <a:extLst>
                <a:ext uri="{FF2B5EF4-FFF2-40B4-BE49-F238E27FC236}">
                  <a16:creationId xmlns:a16="http://schemas.microsoft.com/office/drawing/2014/main" id="{285A9049-5D07-4624-ADE0-D1DB5AE53A93}"/>
                </a:ext>
              </a:extLst>
            </p:cNvPr>
            <p:cNvCxnSpPr/>
            <p:nvPr/>
          </p:nvCxnSpPr>
          <p:spPr bwMode="auto">
            <a:xfrm flipH="1">
              <a:off x="3736" y="3870"/>
              <a:ext cx="0" cy="1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Line 1365">
              <a:extLst>
                <a:ext uri="{FF2B5EF4-FFF2-40B4-BE49-F238E27FC236}">
                  <a16:creationId xmlns:a16="http://schemas.microsoft.com/office/drawing/2014/main" id="{AEBFA34B-E256-44ED-B76B-FC712D2E2C20}"/>
                </a:ext>
              </a:extLst>
            </p:cNvPr>
            <p:cNvCxnSpPr/>
            <p:nvPr/>
          </p:nvCxnSpPr>
          <p:spPr bwMode="auto">
            <a:xfrm>
              <a:off x="6173" y="4890"/>
              <a:ext cx="0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Line 1366">
              <a:extLst>
                <a:ext uri="{FF2B5EF4-FFF2-40B4-BE49-F238E27FC236}">
                  <a16:creationId xmlns:a16="http://schemas.microsoft.com/office/drawing/2014/main" id="{0216716C-3230-445C-98BD-6FEFF8F95DA1}"/>
                </a:ext>
              </a:extLst>
            </p:cNvPr>
            <p:cNvCxnSpPr/>
            <p:nvPr/>
          </p:nvCxnSpPr>
          <p:spPr bwMode="auto">
            <a:xfrm>
              <a:off x="6171" y="4890"/>
              <a:ext cx="4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Line 1367">
              <a:extLst>
                <a:ext uri="{FF2B5EF4-FFF2-40B4-BE49-F238E27FC236}">
                  <a16:creationId xmlns:a16="http://schemas.microsoft.com/office/drawing/2014/main" id="{1FFA41EA-5232-45BF-A0ED-846E1341267A}"/>
                </a:ext>
              </a:extLst>
            </p:cNvPr>
            <p:cNvCxnSpPr/>
            <p:nvPr/>
          </p:nvCxnSpPr>
          <p:spPr bwMode="auto">
            <a:xfrm>
              <a:off x="6171" y="4485"/>
              <a:ext cx="4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Line 1368">
              <a:extLst>
                <a:ext uri="{FF2B5EF4-FFF2-40B4-BE49-F238E27FC236}">
                  <a16:creationId xmlns:a16="http://schemas.microsoft.com/office/drawing/2014/main" id="{8C77BDCE-D128-49DD-A355-1067A1B80815}"/>
                </a:ext>
              </a:extLst>
            </p:cNvPr>
            <p:cNvCxnSpPr/>
            <p:nvPr/>
          </p:nvCxnSpPr>
          <p:spPr bwMode="auto">
            <a:xfrm>
              <a:off x="7310" y="4659"/>
              <a:ext cx="6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0DE1B73-18CD-4D1B-90E3-D5C38FF7816C}"/>
              </a:ext>
            </a:extLst>
          </p:cNvPr>
          <p:cNvGrpSpPr>
            <a:grpSpLocks/>
          </p:cNvGrpSpPr>
          <p:nvPr/>
        </p:nvGrpSpPr>
        <p:grpSpPr bwMode="auto">
          <a:xfrm>
            <a:off x="4343096" y="3722331"/>
            <a:ext cx="4099380" cy="1547253"/>
            <a:chOff x="3097" y="5985"/>
            <a:chExt cx="5306" cy="1896"/>
          </a:xfrm>
        </p:grpSpPr>
        <p:cxnSp>
          <p:nvCxnSpPr>
            <p:cNvPr id="69" name="Line 1385">
              <a:extLst>
                <a:ext uri="{FF2B5EF4-FFF2-40B4-BE49-F238E27FC236}">
                  <a16:creationId xmlns:a16="http://schemas.microsoft.com/office/drawing/2014/main" id="{1006714B-2D6B-410A-AA85-208AE1D2FF71}"/>
                </a:ext>
              </a:extLst>
            </p:cNvPr>
            <p:cNvCxnSpPr/>
            <p:nvPr/>
          </p:nvCxnSpPr>
          <p:spPr bwMode="auto">
            <a:xfrm>
              <a:off x="5744" y="7530"/>
              <a:ext cx="4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Line 1386">
              <a:extLst>
                <a:ext uri="{FF2B5EF4-FFF2-40B4-BE49-F238E27FC236}">
                  <a16:creationId xmlns:a16="http://schemas.microsoft.com/office/drawing/2014/main" id="{E99E625D-4687-4A57-BC59-FF0D87470A0D}"/>
                </a:ext>
              </a:extLst>
            </p:cNvPr>
            <p:cNvCxnSpPr/>
            <p:nvPr/>
          </p:nvCxnSpPr>
          <p:spPr bwMode="auto">
            <a:xfrm>
              <a:off x="3909" y="7335"/>
              <a:ext cx="15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Line 1387">
              <a:extLst>
                <a:ext uri="{FF2B5EF4-FFF2-40B4-BE49-F238E27FC236}">
                  <a16:creationId xmlns:a16="http://schemas.microsoft.com/office/drawing/2014/main" id="{2493F3EB-D9D1-42CC-837A-C8AE74D2DA58}"/>
                </a:ext>
              </a:extLst>
            </p:cNvPr>
            <p:cNvCxnSpPr/>
            <p:nvPr/>
          </p:nvCxnSpPr>
          <p:spPr bwMode="auto">
            <a:xfrm>
              <a:off x="3474" y="6510"/>
              <a:ext cx="26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Line 1392">
              <a:extLst>
                <a:ext uri="{FF2B5EF4-FFF2-40B4-BE49-F238E27FC236}">
                  <a16:creationId xmlns:a16="http://schemas.microsoft.com/office/drawing/2014/main" id="{EC534597-C6DC-4995-9353-753742AD58EB}"/>
                </a:ext>
              </a:extLst>
            </p:cNvPr>
            <p:cNvCxnSpPr/>
            <p:nvPr/>
          </p:nvCxnSpPr>
          <p:spPr bwMode="auto">
            <a:xfrm>
              <a:off x="6150" y="651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Line 1393">
              <a:extLst>
                <a:ext uri="{FF2B5EF4-FFF2-40B4-BE49-F238E27FC236}">
                  <a16:creationId xmlns:a16="http://schemas.microsoft.com/office/drawing/2014/main" id="{BB7DC1B3-382D-4777-8898-30D5749304E2}"/>
                </a:ext>
              </a:extLst>
            </p:cNvPr>
            <p:cNvCxnSpPr/>
            <p:nvPr/>
          </p:nvCxnSpPr>
          <p:spPr bwMode="auto">
            <a:xfrm>
              <a:off x="3923" y="6761"/>
              <a:ext cx="0" cy="5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Line 1394">
              <a:extLst>
                <a:ext uri="{FF2B5EF4-FFF2-40B4-BE49-F238E27FC236}">
                  <a16:creationId xmlns:a16="http://schemas.microsoft.com/office/drawing/2014/main" id="{4F8287E9-1FD0-4756-B43D-698CF75D562A}"/>
                </a:ext>
              </a:extLst>
            </p:cNvPr>
            <p:cNvCxnSpPr/>
            <p:nvPr/>
          </p:nvCxnSpPr>
          <p:spPr bwMode="auto">
            <a:xfrm>
              <a:off x="3713" y="7725"/>
              <a:ext cx="14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Line 1395">
              <a:extLst>
                <a:ext uri="{FF2B5EF4-FFF2-40B4-BE49-F238E27FC236}">
                  <a16:creationId xmlns:a16="http://schemas.microsoft.com/office/drawing/2014/main" id="{355C1CD3-0B7E-4614-B070-954665571FE4}"/>
                </a:ext>
              </a:extLst>
            </p:cNvPr>
            <p:cNvCxnSpPr/>
            <p:nvPr/>
          </p:nvCxnSpPr>
          <p:spPr bwMode="auto">
            <a:xfrm>
              <a:off x="3474" y="6255"/>
              <a:ext cx="174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Line 1396">
              <a:extLst>
                <a:ext uri="{FF2B5EF4-FFF2-40B4-BE49-F238E27FC236}">
                  <a16:creationId xmlns:a16="http://schemas.microsoft.com/office/drawing/2014/main" id="{096A5670-1695-45CF-A3BA-2AFD98943B98}"/>
                </a:ext>
              </a:extLst>
            </p:cNvPr>
            <p:cNvCxnSpPr/>
            <p:nvPr/>
          </p:nvCxnSpPr>
          <p:spPr bwMode="auto">
            <a:xfrm>
              <a:off x="3510" y="6750"/>
              <a:ext cx="18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" name="Text Box 1398">
              <a:extLst>
                <a:ext uri="{FF2B5EF4-FFF2-40B4-BE49-F238E27FC236}">
                  <a16:creationId xmlns:a16="http://schemas.microsoft.com/office/drawing/2014/main" id="{E67CDDA5-3342-404C-95BE-DCD42063D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7" y="5985"/>
              <a:ext cx="449" cy="1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A</a:t>
              </a:r>
              <a:endParaRPr lang="en-S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C</a:t>
              </a:r>
              <a:endParaRPr lang="en-S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B</a:t>
              </a:r>
              <a:endParaRPr lang="en-SG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78" name="Text Box 1399">
              <a:extLst>
                <a:ext uri="{FF2B5EF4-FFF2-40B4-BE49-F238E27FC236}">
                  <a16:creationId xmlns:a16="http://schemas.microsoft.com/office/drawing/2014/main" id="{3F9FE55B-417E-4012-8E4B-237BE8F7B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4" y="6870"/>
              <a:ext cx="449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S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878459A-4F47-4979-A662-4DEA9B7F4E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4" y="6116"/>
              <a:ext cx="291" cy="270"/>
              <a:chOff x="4284" y="4983"/>
              <a:chExt cx="291" cy="270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EBDB3758-3E1B-45DC-BEE9-83FF1C5A5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471" y="5073"/>
                <a:ext cx="120" cy="8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98" name="AutoShape 1402">
                <a:extLst>
                  <a:ext uri="{FF2B5EF4-FFF2-40B4-BE49-F238E27FC236}">
                    <a16:creationId xmlns:a16="http://schemas.microsoft.com/office/drawing/2014/main" id="{DD759C39-5F6A-4F98-8D40-1B5AB62D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4236" y="5031"/>
                <a:ext cx="270" cy="174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2C2A7D2-373C-42E2-B56E-6249133DDD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8" y="7200"/>
              <a:ext cx="291" cy="270"/>
              <a:chOff x="4284" y="4983"/>
              <a:chExt cx="291" cy="270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947D9663-F4E1-439C-8A81-983BF68C2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471" y="5073"/>
                <a:ext cx="120" cy="8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96" name="AutoShape 1406">
                <a:extLst>
                  <a:ext uri="{FF2B5EF4-FFF2-40B4-BE49-F238E27FC236}">
                    <a16:creationId xmlns:a16="http://schemas.microsoft.com/office/drawing/2014/main" id="{765CF258-7C4B-49B7-8F63-1E1639446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4236" y="5031"/>
                <a:ext cx="270" cy="174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</p:grpSp>
        <p:cxnSp>
          <p:nvCxnSpPr>
            <p:cNvPr id="81" name="Line 1407">
              <a:extLst>
                <a:ext uri="{FF2B5EF4-FFF2-40B4-BE49-F238E27FC236}">
                  <a16:creationId xmlns:a16="http://schemas.microsoft.com/office/drawing/2014/main" id="{0F28A7FA-0053-4E5C-BF75-555A329F899B}"/>
                </a:ext>
              </a:extLst>
            </p:cNvPr>
            <p:cNvCxnSpPr/>
            <p:nvPr/>
          </p:nvCxnSpPr>
          <p:spPr bwMode="auto">
            <a:xfrm flipH="1">
              <a:off x="3713" y="6255"/>
              <a:ext cx="0" cy="1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Line 1408">
              <a:extLst>
                <a:ext uri="{FF2B5EF4-FFF2-40B4-BE49-F238E27FC236}">
                  <a16:creationId xmlns:a16="http://schemas.microsoft.com/office/drawing/2014/main" id="{91978010-C0DE-410C-A5FA-8E0C747598F7}"/>
                </a:ext>
              </a:extLst>
            </p:cNvPr>
            <p:cNvCxnSpPr/>
            <p:nvPr/>
          </p:nvCxnSpPr>
          <p:spPr bwMode="auto">
            <a:xfrm>
              <a:off x="6150" y="7275"/>
              <a:ext cx="0" cy="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Line 1409">
              <a:extLst>
                <a:ext uri="{FF2B5EF4-FFF2-40B4-BE49-F238E27FC236}">
                  <a16:creationId xmlns:a16="http://schemas.microsoft.com/office/drawing/2014/main" id="{94664FCE-A381-4439-9C3F-FF231DF2222E}"/>
                </a:ext>
              </a:extLst>
            </p:cNvPr>
            <p:cNvCxnSpPr/>
            <p:nvPr/>
          </p:nvCxnSpPr>
          <p:spPr bwMode="auto">
            <a:xfrm>
              <a:off x="6148" y="7275"/>
              <a:ext cx="4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Line 1410">
              <a:extLst>
                <a:ext uri="{FF2B5EF4-FFF2-40B4-BE49-F238E27FC236}">
                  <a16:creationId xmlns:a16="http://schemas.microsoft.com/office/drawing/2014/main" id="{AB8A68D8-E208-4F49-B0FF-EBF8C92411BC}"/>
                </a:ext>
              </a:extLst>
            </p:cNvPr>
            <p:cNvCxnSpPr/>
            <p:nvPr/>
          </p:nvCxnSpPr>
          <p:spPr bwMode="auto">
            <a:xfrm>
              <a:off x="6148" y="6870"/>
              <a:ext cx="4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Line 1411">
              <a:extLst>
                <a:ext uri="{FF2B5EF4-FFF2-40B4-BE49-F238E27FC236}">
                  <a16:creationId xmlns:a16="http://schemas.microsoft.com/office/drawing/2014/main" id="{567E40E2-2989-4C2D-933A-EB3B9A358863}"/>
                </a:ext>
              </a:extLst>
            </p:cNvPr>
            <p:cNvCxnSpPr/>
            <p:nvPr/>
          </p:nvCxnSpPr>
          <p:spPr bwMode="auto">
            <a:xfrm>
              <a:off x="7287" y="7044"/>
              <a:ext cx="6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135454DC-CD07-4D2E-AE31-125CA24140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17" y="6189"/>
              <a:ext cx="937" cy="681"/>
              <a:chOff x="4986" y="3724"/>
              <a:chExt cx="743" cy="491"/>
            </a:xfrm>
          </p:grpSpPr>
          <p:sp>
            <p:nvSpPr>
              <p:cNvPr id="93" name="AutoShape 1378">
                <a:extLst>
                  <a:ext uri="{FF2B5EF4-FFF2-40B4-BE49-F238E27FC236}">
                    <a16:creationId xmlns:a16="http://schemas.microsoft.com/office/drawing/2014/main" id="{A53BF05B-FC12-410B-A38B-604479F69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" y="3724"/>
                <a:ext cx="600" cy="491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954CB032-27E8-487D-B16D-3B16E4E5C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6" y="3885"/>
                <a:ext cx="143" cy="14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17EA34C-561B-4B76-AD51-E2ECC08508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17" y="7200"/>
              <a:ext cx="937" cy="681"/>
              <a:chOff x="4986" y="3724"/>
              <a:chExt cx="743" cy="491"/>
            </a:xfrm>
          </p:grpSpPr>
          <p:sp>
            <p:nvSpPr>
              <p:cNvPr id="91" name="AutoShape 1413">
                <a:extLst>
                  <a:ext uri="{FF2B5EF4-FFF2-40B4-BE49-F238E27FC236}">
                    <a16:creationId xmlns:a16="http://schemas.microsoft.com/office/drawing/2014/main" id="{C9962889-BA12-4E99-8901-1600220C0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" y="3724"/>
                <a:ext cx="600" cy="491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0B19CBF0-D6D9-4BAB-9346-914121C5B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6" y="3885"/>
                <a:ext cx="143" cy="14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077B6ECD-FE6C-456A-B388-3691F13A63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7" y="6714"/>
              <a:ext cx="937" cy="681"/>
              <a:chOff x="4986" y="3724"/>
              <a:chExt cx="743" cy="491"/>
            </a:xfrm>
          </p:grpSpPr>
          <p:sp>
            <p:nvSpPr>
              <p:cNvPr id="89" name="AutoShape 1416">
                <a:extLst>
                  <a:ext uri="{FF2B5EF4-FFF2-40B4-BE49-F238E27FC236}">
                    <a16:creationId xmlns:a16="http://schemas.microsoft.com/office/drawing/2014/main" id="{F031DA63-4BBD-440B-A2B3-61F646BE7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" y="3724"/>
                <a:ext cx="600" cy="491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6C21CFD-9027-4726-BE71-EE93E0D86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6" y="3885"/>
                <a:ext cx="143" cy="14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750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</TotalTime>
  <Words>1279</Words>
  <Application>Microsoft Office PowerPoint</Application>
  <PresentationFormat>On-screen Show (4:3)</PresentationFormat>
  <Paragraphs>610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</dc:title>
  <dc:creator>Tuck-Choy Aaron TAN</dc:creator>
  <cp:lastModifiedBy>Tan Tuck Choy</cp:lastModifiedBy>
  <cp:revision>130</cp:revision>
  <dcterms:created xsi:type="dcterms:W3CDTF">2015-03-28T05:22:46Z</dcterms:created>
  <dcterms:modified xsi:type="dcterms:W3CDTF">2020-03-13T06:57:25Z</dcterms:modified>
</cp:coreProperties>
</file>