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90" r:id="rId3"/>
    <p:sldId id="299" r:id="rId4"/>
    <p:sldId id="282" r:id="rId5"/>
    <p:sldId id="284" r:id="rId6"/>
    <p:sldId id="285" r:id="rId7"/>
    <p:sldId id="291" r:id="rId8"/>
    <p:sldId id="286" r:id="rId9"/>
    <p:sldId id="297" r:id="rId10"/>
    <p:sldId id="298" r:id="rId11"/>
    <p:sldId id="281" r:id="rId12"/>
    <p:sldId id="293" r:id="rId13"/>
    <p:sldId id="294" r:id="rId14"/>
    <p:sldId id="295" r:id="rId15"/>
    <p:sldId id="296" r:id="rId16"/>
    <p:sldId id="269" r:id="rId1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33CC"/>
    <a:srgbClr val="E2F0D9"/>
    <a:srgbClr val="FBE5D6"/>
    <a:srgbClr val="0000FF"/>
    <a:srgbClr val="5B9BD5"/>
    <a:srgbClr val="C56F11"/>
    <a:srgbClr val="CC0099"/>
    <a:srgbClr val="FFFFCC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00" autoAdjust="0"/>
    <p:restoredTop sz="94129" autoAdjust="0"/>
  </p:normalViewPr>
  <p:slideViewPr>
    <p:cSldViewPr snapToGrid="0">
      <p:cViewPr varScale="1">
        <p:scale>
          <a:sx n="68" d="100"/>
          <a:sy n="68" d="100"/>
        </p:scale>
        <p:origin x="77" y="2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80713-3F88-4B82-ACF8-E4F4A6D1B898}" type="datetimeFigureOut">
              <a:rPr lang="en-SG" smtClean="0"/>
              <a:t>10/4/2020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3A57E-E920-4C34-91F5-3C46E07A96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0944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0143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20904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4866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7306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62199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68358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5538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8038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2242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3874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3874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3874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7329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3874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4292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DC82-B281-43D9-9782-FA94450D82A6}" type="datetime1">
              <a:rPr lang="en-SG" smtClean="0"/>
              <a:t>10/4/2020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8410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06DE-5440-4B55-85A5-23A3F03C9D77}" type="datetime1">
              <a:rPr lang="en-SG" smtClean="0"/>
              <a:t>10/4/2020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5931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AF006-2334-47FC-9F14-6A6CA1A19D6E}" type="datetime1">
              <a:rPr lang="en-SG" smtClean="0"/>
              <a:t>10/4/2020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736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5DE8A-7616-47CF-8468-064F48A2FEC3}" type="datetime1">
              <a:rPr lang="en-SG" smtClean="0"/>
              <a:t>10/4/2020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2165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0F12-918A-4DE3-B929-258B7DF1AC83}" type="datetime1">
              <a:rPr lang="en-SG" smtClean="0"/>
              <a:t>10/4/2020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302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8A55-AAEB-4B09-8FFD-F64405585E2E}" type="datetime1">
              <a:rPr lang="en-SG" smtClean="0"/>
              <a:t>10/4/2020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951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4563-0501-48F5-B84D-A277E1048241}" type="datetime1">
              <a:rPr lang="en-SG" smtClean="0"/>
              <a:t>10/4/2020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370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E53E-5454-4188-B811-AE20EFE2A1BD}" type="datetime1">
              <a:rPr lang="en-SG" smtClean="0"/>
              <a:t>10/4/2020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4915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10CA-D5DF-46D0-A127-3F1B60ED4D16}" type="datetime1">
              <a:rPr lang="en-SG" smtClean="0"/>
              <a:t>10/4/2020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6227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1B8C-9507-4FC0-B68E-608D733D4E76}" type="datetime1">
              <a:rPr lang="en-SG" smtClean="0"/>
              <a:t>10/4/2020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2613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53C4-1483-49C3-B818-99CED61C6FB0}" type="datetime1">
              <a:rPr lang="en-SG" smtClean="0"/>
              <a:t>10/4/2020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7261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222CF-8AB8-4D71-B847-9594A2A4CEF4}" type="datetime1">
              <a:rPr lang="en-SG" smtClean="0"/>
              <a:t>10/4/2020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4177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CS2100</a:t>
            </a:r>
            <a:br>
              <a:rPr lang="en-SG" dirty="0"/>
            </a:br>
            <a:endParaRPr lang="en-SG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803680"/>
          </a:xfrm>
        </p:spPr>
        <p:txBody>
          <a:bodyPr>
            <a:normAutofit/>
          </a:bodyPr>
          <a:lstStyle/>
          <a:p>
            <a:r>
              <a:rPr lang="en-SG" sz="3200" dirty="0"/>
              <a:t>Tutorial #10</a:t>
            </a:r>
          </a:p>
          <a:p>
            <a:r>
              <a:rPr lang="en-SG" sz="4400" dirty="0"/>
              <a:t>Pipelining</a:t>
            </a:r>
          </a:p>
          <a:p>
            <a:r>
              <a:rPr lang="en-SG" dirty="0"/>
              <a:t>(Prepared by: Aaron Tan)</a:t>
            </a:r>
          </a:p>
        </p:txBody>
      </p:sp>
    </p:spTree>
    <p:extLst>
      <p:ext uri="{BB962C8B-B14F-4D97-AF65-F5344CB8AC3E}">
        <p14:creationId xmlns:p14="http://schemas.microsoft.com/office/powerpoint/2010/main" val="913513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10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797" y="900754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Q2e.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432789"/>
              </p:ext>
            </p:extLst>
          </p:nvPr>
        </p:nvGraphicFramePr>
        <p:xfrm>
          <a:off x="1031929" y="1419196"/>
          <a:ext cx="9277481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47814">
                <a:tc>
                  <a:txBody>
                    <a:bodyPr/>
                    <a:lstStyle/>
                    <a:p>
                      <a:pPr algn="ctr"/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59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add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$t0, $s0, $0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/>
                        <a:t>W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59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add $s2, $0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, $0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59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lp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bne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$s2, $0,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done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59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beq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$t0,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$0,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59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andi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$t1, $t0, 0xFF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59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bne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$s1, $t1,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nt</a:t>
                      </a:r>
                      <a:endParaRPr lang="en-SG" sz="1400" b="1" baseline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259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addi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$s2,  $s2,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25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41313" algn="l"/>
                        </a:tabLst>
                        <a:defRPr/>
                      </a:pP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nt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srl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$t0,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$t0, 8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21335"/>
                  </a:ext>
                </a:extLst>
              </a:tr>
              <a:tr h="27259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	j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lp</a:t>
                      </a:r>
                      <a:endParaRPr lang="en-SG" sz="1400" b="1" baseline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689428"/>
                  </a:ext>
                </a:extLst>
              </a:tr>
              <a:tr h="2725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41313" algn="l"/>
                        </a:tabLst>
                        <a:defRPr/>
                      </a:pP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nt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 	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srl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$t0,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$t0, 8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25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41313" algn="l"/>
                        </a:tabLst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        j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lp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145627"/>
                  </a:ext>
                </a:extLst>
              </a:tr>
              <a:tr h="27259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lp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bne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$s2, $0,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done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266608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866083" y="900755"/>
            <a:ext cx="826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Data forwarding. Branch prediction – predict not taken.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4014216" y="2368296"/>
            <a:ext cx="5843016" cy="306324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4014216" y="5345017"/>
            <a:ext cx="5779008" cy="804677"/>
            <a:chOff x="4066794" y="4755819"/>
            <a:chExt cx="5779008" cy="804677"/>
          </a:xfrm>
        </p:grpSpPr>
        <p:sp>
          <p:nvSpPr>
            <p:cNvPr id="52" name="Right Brace 51"/>
            <p:cNvSpPr/>
            <p:nvPr/>
          </p:nvSpPr>
          <p:spPr>
            <a:xfrm rot="5400000">
              <a:off x="6782562" y="2040051"/>
              <a:ext cx="347472" cy="5779008"/>
            </a:xfrm>
            <a:prstGeom prst="rightBrace">
              <a:avLst>
                <a:gd name="adj1" fmla="val 165461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256782" y="5191164"/>
              <a:ext cx="1463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12 cycles</a:t>
              </a:r>
              <a:endParaRPr lang="en-US" dirty="0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59772" y="5780362"/>
            <a:ext cx="589705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4 iterations.</a:t>
            </a:r>
          </a:p>
          <a:p>
            <a:r>
              <a:rPr lang="en-SG" sz="2000" dirty="0">
                <a:solidFill>
                  <a:srgbClr val="0033CC"/>
                </a:solidFill>
              </a:rPr>
              <a:t>Total number of cycles = 2 + (4 </a:t>
            </a:r>
            <a:r>
              <a:rPr lang="en-SG" sz="2000" dirty="0">
                <a:solidFill>
                  <a:srgbClr val="0033CC"/>
                </a:solidFill>
                <a:sym typeface="Symbol" panose="05050102010706020507" pitchFamily="18" charset="2"/>
              </a:rPr>
              <a:t> 12) + 6 = </a:t>
            </a:r>
            <a:r>
              <a:rPr lang="en-SG" sz="3200" dirty="0">
                <a:solidFill>
                  <a:srgbClr val="0033CC"/>
                </a:solidFill>
                <a:sym typeface="Symbol" panose="05050102010706020507" pitchFamily="18" charset="2"/>
              </a:rPr>
              <a:t>56</a:t>
            </a:r>
            <a:r>
              <a:rPr lang="en-SG" sz="2000" dirty="0">
                <a:solidFill>
                  <a:srgbClr val="0033CC"/>
                </a:solidFill>
                <a:sym typeface="Symbol" panose="05050102010706020507" pitchFamily="18" charset="2"/>
              </a:rPr>
              <a:t> cycles.</a:t>
            </a:r>
            <a:r>
              <a:rPr lang="en-SG" sz="2000" dirty="0">
                <a:solidFill>
                  <a:srgbClr val="0033CC"/>
                </a:solidFill>
              </a:rPr>
              <a:t> </a:t>
            </a:r>
            <a:endParaRPr lang="en-US" sz="20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13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769" y="885631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Q3.</a:t>
            </a:r>
          </a:p>
        </p:txBody>
      </p:sp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11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92210" y="1218063"/>
            <a:ext cx="5346700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$s2, $zero,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$t8, $s2, -1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$t8, $t8, 2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Inst3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add  $t0, $s0, $t8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add  $t1, $s1, $t8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$t2, 0($t0)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Inst6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$t3, 0($t1)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$t4, $t3, 3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$t4, $t4, -3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$t4, $zero,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add  $t2, $t2, $t3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j   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A2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Inst12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A1: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$t2, $t2, 1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Inst13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A2: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$t2, 0($t0)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$t8, $t8, -8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$t7, $t8, $zero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Inst16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$t7, $zero,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Loop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# Inst17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37401" y="2765231"/>
            <a:ext cx="386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What does the code do?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137401" y="3327400"/>
            <a:ext cx="3962399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55600" algn="l"/>
                <a:tab pos="723900" algn="l"/>
              </a:tabLst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5600" algn="l"/>
                <a:tab pos="7239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=n-1;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&gt;=0;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-=2)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5600" algn="l"/>
                <a:tab pos="7239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if (B[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]%4 == 3) 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A[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+ 1;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5600" algn="l"/>
                <a:tab pos="7239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A[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+ B[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5600" algn="l"/>
                <a:tab pos="7239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72300" y="1218063"/>
            <a:ext cx="4292600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/>
              <a:t>$s0 = base address of array A</a:t>
            </a:r>
          </a:p>
          <a:p>
            <a:r>
              <a:rPr lang="en-SG" sz="2400" dirty="0"/>
              <a:t>$s1 = base address of array B</a:t>
            </a:r>
          </a:p>
          <a:p>
            <a:r>
              <a:rPr lang="en-SG" sz="2400" dirty="0"/>
              <a:t>$s2 = n (size of each array)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B333DF-4C7F-4C66-A17F-159AF41D4A15}"/>
              </a:ext>
            </a:extLst>
          </p:cNvPr>
          <p:cNvSpPr txBox="1"/>
          <p:nvPr/>
        </p:nvSpPr>
        <p:spPr>
          <a:xfrm>
            <a:off x="1193719" y="2580565"/>
            <a:ext cx="982133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dirty="0"/>
              <a:t>$t2: A[</a:t>
            </a:r>
            <a:r>
              <a:rPr lang="en-SG" dirty="0" err="1"/>
              <a:t>i</a:t>
            </a:r>
            <a:r>
              <a:rPr lang="en-SG" dirty="0"/>
              <a:t>]</a:t>
            </a:r>
          </a:p>
          <a:p>
            <a:r>
              <a:rPr lang="en-SG" dirty="0"/>
              <a:t>$t3: B[</a:t>
            </a:r>
            <a:r>
              <a:rPr lang="en-SG" dirty="0" err="1"/>
              <a:t>i</a:t>
            </a:r>
            <a:r>
              <a:rPr lang="en-SG" dirty="0"/>
              <a:t>]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6ABE49-8113-40B0-97D8-5843ACDEF7F6}"/>
              </a:ext>
            </a:extLst>
          </p:cNvPr>
          <p:cNvCxnSpPr/>
          <p:nvPr/>
        </p:nvCxnSpPr>
        <p:spPr>
          <a:xfrm flipH="1">
            <a:off x="4707467" y="4343062"/>
            <a:ext cx="3070577" cy="31924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A26587-128F-438A-A63B-0955437073D6}"/>
              </a:ext>
            </a:extLst>
          </p:cNvPr>
          <p:cNvCxnSpPr>
            <a:cxnSpLocks/>
          </p:cNvCxnSpPr>
          <p:nvPr/>
        </p:nvCxnSpPr>
        <p:spPr>
          <a:xfrm flipH="1" flipV="1">
            <a:off x="4955822" y="4135904"/>
            <a:ext cx="2947812" cy="7149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17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769" y="885631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Q3a.</a:t>
            </a:r>
          </a:p>
        </p:txBody>
      </p:sp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12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92210" y="1218063"/>
            <a:ext cx="5346700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$s2, $zero,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$t8, $s2, -1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$t8, $t8, 2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Inst3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add  $t0, $s0, $t8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add  $t1, $s1, $t8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$t2, 0($t0)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Inst6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$t3, 0($t1)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$t4, $t3, 3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$t4, $t4, -3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$t4, $zero,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add  $t2, $t2, $t3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j   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A2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Inst12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A1: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$t2, $t2, 1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Inst13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A2: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$t2, 0($t0)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$t8, $t8, -8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$t7, $t8, $zero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Inst16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$t7, $zero,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Loop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# Inst17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72300" y="1218063"/>
            <a:ext cx="4749800" cy="21852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/>
              <a:t>Common: Inst1 – Inst10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SG" sz="2000" dirty="0"/>
              <a:t>Before loop: Inst1 – Inst3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SG" sz="2000" dirty="0"/>
              <a:t>Inside loop: Inst4 – Inst 10</a:t>
            </a:r>
          </a:p>
          <a:p>
            <a:r>
              <a:rPr lang="en-SG" sz="2400" dirty="0"/>
              <a:t>Two paths:</a:t>
            </a:r>
          </a:p>
          <a:p>
            <a:r>
              <a:rPr lang="en-SG" sz="2400" dirty="0"/>
              <a:t>If (B[</a:t>
            </a:r>
            <a:r>
              <a:rPr lang="en-SG" sz="2400" dirty="0" err="1"/>
              <a:t>i</a:t>
            </a:r>
            <a:r>
              <a:rPr lang="en-SG" sz="2400" dirty="0"/>
              <a:t>]%4 == 3): </a:t>
            </a:r>
            <a:r>
              <a:rPr lang="en-SG" sz="2400" dirty="0">
                <a:solidFill>
                  <a:srgbClr val="0000FF"/>
                </a:solidFill>
              </a:rPr>
              <a:t>Inst13, 14, 15, 16, 17</a:t>
            </a:r>
          </a:p>
          <a:p>
            <a:r>
              <a:rPr lang="en-SG" sz="2400" dirty="0"/>
              <a:t>Otherwise: </a:t>
            </a:r>
            <a:r>
              <a:rPr lang="en-SG" sz="2400" dirty="0">
                <a:solidFill>
                  <a:srgbClr val="FF0000"/>
                </a:solidFill>
              </a:rPr>
              <a:t>Inst11, 12, 14, 15, 16, 17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93900" y="4648200"/>
            <a:ext cx="139700" cy="12827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22500" y="4114800"/>
            <a:ext cx="139700" cy="3937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16150" y="4895850"/>
            <a:ext cx="146050" cy="10350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72300" y="3600559"/>
            <a:ext cx="4953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100 iterations</a:t>
            </a:r>
          </a:p>
          <a:p>
            <a:r>
              <a:rPr lang="en-SG" sz="2800" dirty="0"/>
              <a:t>Therefore,</a:t>
            </a:r>
          </a:p>
          <a:p>
            <a:r>
              <a:rPr lang="en-SG" sz="2800" dirty="0"/>
              <a:t>Minimum = 3 + 100 </a:t>
            </a:r>
            <a:r>
              <a:rPr lang="en-SG" sz="2800" dirty="0">
                <a:sym typeface="Symbol" panose="05050102010706020507" pitchFamily="18" charset="2"/>
              </a:rPr>
              <a:t> 12 = </a:t>
            </a:r>
            <a:r>
              <a:rPr lang="en-SG" sz="2800" b="1" dirty="0">
                <a:sym typeface="Symbol" panose="05050102010706020507" pitchFamily="18" charset="2"/>
              </a:rPr>
              <a:t>1203</a:t>
            </a:r>
          </a:p>
          <a:p>
            <a:r>
              <a:rPr lang="en-SG" sz="2800" dirty="0">
                <a:sym typeface="Symbol" panose="05050102010706020507" pitchFamily="18" charset="2"/>
              </a:rPr>
              <a:t>Maximum = 3 + 100  13 = </a:t>
            </a:r>
            <a:r>
              <a:rPr lang="en-SG" sz="2800" b="1" dirty="0">
                <a:sym typeface="Symbol" panose="05050102010706020507" pitchFamily="18" charset="2"/>
              </a:rPr>
              <a:t>1303</a:t>
            </a:r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AE15C8-997C-40D4-A371-61B50EC852A6}"/>
              </a:ext>
            </a:extLst>
          </p:cNvPr>
          <p:cNvSpPr txBox="1"/>
          <p:nvPr/>
        </p:nvSpPr>
        <p:spPr>
          <a:xfrm>
            <a:off x="1492210" y="551746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6600"/>
                </a:solidFill>
              </a:rPr>
              <a:t>Arrays </a:t>
            </a:r>
            <a:r>
              <a:rPr lang="en-SG" sz="2400" i="1" dirty="0">
                <a:solidFill>
                  <a:srgbClr val="006600"/>
                </a:solidFill>
              </a:rPr>
              <a:t>A</a:t>
            </a:r>
            <a:r>
              <a:rPr lang="en-SG" sz="2400" dirty="0">
                <a:solidFill>
                  <a:srgbClr val="006600"/>
                </a:solidFill>
              </a:rPr>
              <a:t> and </a:t>
            </a:r>
            <a:r>
              <a:rPr lang="en-SG" sz="2400" i="1" dirty="0">
                <a:solidFill>
                  <a:srgbClr val="006600"/>
                </a:solidFill>
              </a:rPr>
              <a:t>B</a:t>
            </a:r>
            <a:r>
              <a:rPr lang="en-SG" sz="2400" dirty="0">
                <a:solidFill>
                  <a:srgbClr val="006600"/>
                </a:solidFill>
              </a:rPr>
              <a:t> each contains 200 integers.</a:t>
            </a:r>
          </a:p>
        </p:txBody>
      </p:sp>
    </p:spTree>
    <p:extLst>
      <p:ext uri="{BB962C8B-B14F-4D97-AF65-F5344CB8AC3E}">
        <p14:creationId xmlns:p14="http://schemas.microsoft.com/office/powerpoint/2010/main" val="305800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9" grpId="0" animBg="1"/>
      <p:bldP spid="10" grpId="0" animBg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769" y="885631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Q3b.</a:t>
            </a:r>
          </a:p>
        </p:txBody>
      </p:sp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13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92210" y="1218063"/>
            <a:ext cx="5346700" cy="507831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$s2, $zero,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$t8, $s2, -1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$t8, $t8, 2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Inst3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add  $t0, $s0, $t8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add  $t1, $s1, $t8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$t2, 0($t0)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Inst6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$t3, 0($t1)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$t4, $t3, 3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$t4, $t4, -3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$t4, $zero,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add  $t2, $t2, $t3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j   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A2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Inst12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A1: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$t2, $t2, 1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Inst13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A2: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$t2, 0($t0)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$t8, $t8, -8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$t7, $t8, $zero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Inst16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$t7, $zero,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Loop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# Inst17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11999" y="1535563"/>
            <a:ext cx="3951111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/>
              <a:t>Data dependency: I8, I10, I17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73300" y="3213100"/>
            <a:ext cx="4470400" cy="226065"/>
          </a:xfrm>
          <a:prstGeom prst="rect">
            <a:avLst/>
          </a:prstGeom>
          <a:solidFill>
            <a:srgbClr val="FBE5D6">
              <a:alpha val="20000"/>
            </a:srgb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73300" y="3757219"/>
            <a:ext cx="4470400" cy="228600"/>
          </a:xfrm>
          <a:prstGeom prst="rect">
            <a:avLst/>
          </a:prstGeom>
          <a:solidFill>
            <a:srgbClr val="FBE5D6">
              <a:alpha val="20000"/>
            </a:srgb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73300" y="5676900"/>
            <a:ext cx="4470400" cy="241300"/>
          </a:xfrm>
          <a:prstGeom prst="rect">
            <a:avLst/>
          </a:prstGeom>
          <a:solidFill>
            <a:srgbClr val="FBE5D6">
              <a:alpha val="20000"/>
            </a:srgb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112000" y="2564263"/>
            <a:ext cx="4718756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/>
              <a:t>Control dependency: I2, I11, I13, I4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73300" y="1556106"/>
            <a:ext cx="4470400" cy="210289"/>
          </a:xfrm>
          <a:prstGeom prst="rect">
            <a:avLst/>
          </a:prstGeom>
          <a:solidFill>
            <a:srgbClr val="E2F0D9">
              <a:alpha val="20000"/>
            </a:srgb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273300" y="4036065"/>
            <a:ext cx="4470400" cy="248640"/>
          </a:xfrm>
          <a:prstGeom prst="rect">
            <a:avLst/>
          </a:prstGeom>
          <a:solidFill>
            <a:srgbClr val="E2F0D9">
              <a:alpha val="20000"/>
            </a:srgb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73300" y="4582720"/>
            <a:ext cx="4470400" cy="248640"/>
          </a:xfrm>
          <a:prstGeom prst="rect">
            <a:avLst/>
          </a:prstGeom>
          <a:solidFill>
            <a:srgbClr val="E2F0D9">
              <a:alpha val="20000"/>
            </a:srgb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63140" y="2088440"/>
            <a:ext cx="4470400" cy="248640"/>
          </a:xfrm>
          <a:prstGeom prst="rect">
            <a:avLst/>
          </a:prstGeom>
          <a:solidFill>
            <a:srgbClr val="E2F0D9">
              <a:alpha val="20000"/>
            </a:srgb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8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769" y="885631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Q3c.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498798"/>
              </p:ext>
            </p:extLst>
          </p:nvPr>
        </p:nvGraphicFramePr>
        <p:xfrm>
          <a:off x="715023" y="1296238"/>
          <a:ext cx="10893857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3194038834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691723035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103120760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787168407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3493147587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1907210645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151534295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445352698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392205983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676086171"/>
                    </a:ext>
                  </a:extLst>
                </a:gridCol>
              </a:tblGrid>
              <a:tr h="139856">
                <a:tc>
                  <a:txBody>
                    <a:bodyPr/>
                    <a:lstStyle/>
                    <a:p>
                      <a:pPr algn="ctr"/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beq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I2: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addi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I3: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sll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I4: Loop: add</a:t>
                      </a:r>
                      <a:endParaRPr lang="en-SG" sz="1400" b="1" baseline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I5: 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I6: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lw</a:t>
                      </a:r>
                      <a:endParaRPr lang="en-SG" sz="1400" b="1" baseline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I7: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lw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I8: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andi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990182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I9: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addi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459813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I10: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beq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970733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I11: 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655889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I12: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j A2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324207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I13: A1: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addi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545576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I14: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A2: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sw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505738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I15: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addi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349091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I16: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slt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909063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I17: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beq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983489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866083" y="885501"/>
            <a:ext cx="826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err="1">
                <a:solidFill>
                  <a:srgbClr val="0033CC"/>
                </a:solidFill>
              </a:rPr>
              <a:t>beq</a:t>
            </a:r>
            <a:r>
              <a:rPr lang="en-SG" sz="2400" dirty="0"/>
              <a:t> at Inst10 branches to A1</a:t>
            </a:r>
          </a:p>
        </p:txBody>
      </p:sp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14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529103" y="1866756"/>
            <a:ext cx="1907149" cy="338554"/>
            <a:chOff x="2529103" y="1866756"/>
            <a:chExt cx="1907149" cy="338554"/>
          </a:xfrm>
        </p:grpSpPr>
        <p:sp>
          <p:nvSpPr>
            <p:cNvPr id="7" name="TextBox 6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871980" y="2163107"/>
            <a:ext cx="1907149" cy="338554"/>
            <a:chOff x="2529103" y="1866756"/>
            <a:chExt cx="1907149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28123" y="2446640"/>
            <a:ext cx="1907149" cy="338554"/>
            <a:chOff x="2529103" y="1866756"/>
            <a:chExt cx="1907149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593296" y="2785194"/>
            <a:ext cx="1907149" cy="338554"/>
            <a:chOff x="2529103" y="1866756"/>
            <a:chExt cx="1907149" cy="338554"/>
          </a:xfrm>
        </p:grpSpPr>
        <p:sp>
          <p:nvSpPr>
            <p:cNvPr id="25" name="TextBox 24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49439" y="3093601"/>
            <a:ext cx="1907149" cy="338554"/>
            <a:chOff x="2529103" y="1866756"/>
            <a:chExt cx="1907149" cy="338554"/>
          </a:xfrm>
        </p:grpSpPr>
        <p:sp>
          <p:nvSpPr>
            <p:cNvPr id="31" name="TextBox 30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290857" y="3386935"/>
            <a:ext cx="1907149" cy="338554"/>
            <a:chOff x="2529103" y="1866756"/>
            <a:chExt cx="1907149" cy="338554"/>
          </a:xfrm>
        </p:grpSpPr>
        <p:sp>
          <p:nvSpPr>
            <p:cNvPr id="37" name="TextBox 36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626561" y="3695342"/>
            <a:ext cx="2241926" cy="338554"/>
            <a:chOff x="2529103" y="1866756"/>
            <a:chExt cx="2241926" cy="338554"/>
          </a:xfrm>
        </p:grpSpPr>
        <p:sp>
          <p:nvSpPr>
            <p:cNvPr id="43" name="TextBox 42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55616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1369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35388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964804" y="3988676"/>
            <a:ext cx="2241926" cy="338554"/>
            <a:chOff x="2529103" y="1866756"/>
            <a:chExt cx="2241926" cy="338554"/>
          </a:xfrm>
        </p:grpSpPr>
        <p:sp>
          <p:nvSpPr>
            <p:cNvPr id="49" name="TextBox 48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5616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91369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235388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307681" y="4297083"/>
            <a:ext cx="2580169" cy="338554"/>
            <a:chOff x="2190860" y="1866756"/>
            <a:chExt cx="2580169" cy="338554"/>
          </a:xfrm>
        </p:grpSpPr>
        <p:sp>
          <p:nvSpPr>
            <p:cNvPr id="55" name="TextBox 54"/>
            <p:cNvSpPr txBox="1"/>
            <p:nvPr/>
          </p:nvSpPr>
          <p:spPr>
            <a:xfrm>
              <a:off x="219086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208324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55616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91369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235388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666454" y="5186066"/>
            <a:ext cx="1907149" cy="338554"/>
            <a:chOff x="2529103" y="1866756"/>
            <a:chExt cx="1907149" cy="338554"/>
          </a:xfrm>
        </p:grpSpPr>
        <p:sp>
          <p:nvSpPr>
            <p:cNvPr id="61" name="TextBox 60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009331" y="5524620"/>
            <a:ext cx="1907149" cy="338554"/>
            <a:chOff x="2529103" y="1866756"/>
            <a:chExt cx="1907149" cy="338554"/>
          </a:xfrm>
        </p:grpSpPr>
        <p:sp>
          <p:nvSpPr>
            <p:cNvPr id="67" name="TextBox 66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352208" y="5799835"/>
            <a:ext cx="1907149" cy="338554"/>
            <a:chOff x="2529103" y="1866756"/>
            <a:chExt cx="1907149" cy="338554"/>
          </a:xfrm>
        </p:grpSpPr>
        <p:sp>
          <p:nvSpPr>
            <p:cNvPr id="73" name="TextBox 72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708352" y="6119874"/>
            <a:ext cx="1907149" cy="338554"/>
            <a:chOff x="2529103" y="1866756"/>
            <a:chExt cx="1907149" cy="338554"/>
          </a:xfrm>
        </p:grpSpPr>
        <p:sp>
          <p:nvSpPr>
            <p:cNvPr id="79" name="TextBox 78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8057862" y="6422757"/>
            <a:ext cx="2230126" cy="338554"/>
            <a:chOff x="2206126" y="1866756"/>
            <a:chExt cx="2230126" cy="338554"/>
          </a:xfrm>
        </p:grpSpPr>
        <p:sp>
          <p:nvSpPr>
            <p:cNvPr id="85" name="TextBox 84"/>
            <p:cNvSpPr txBox="1"/>
            <p:nvPr/>
          </p:nvSpPr>
          <p:spPr>
            <a:xfrm>
              <a:off x="2206126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7339777" y="2184539"/>
            <a:ext cx="2531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24  cycles</a:t>
            </a:r>
          </a:p>
        </p:txBody>
      </p:sp>
    </p:spTree>
    <p:extLst>
      <p:ext uri="{BB962C8B-B14F-4D97-AF65-F5344CB8AC3E}">
        <p14:creationId xmlns:p14="http://schemas.microsoft.com/office/powerpoint/2010/main" val="332861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769" y="885631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Q3d.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498798"/>
              </p:ext>
            </p:extLst>
          </p:nvPr>
        </p:nvGraphicFramePr>
        <p:xfrm>
          <a:off x="715023" y="1296238"/>
          <a:ext cx="10893857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3194038834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691723035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103120760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787168407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3493147587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1907210645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151534295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445352698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392205983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676086171"/>
                    </a:ext>
                  </a:extLst>
                </a:gridCol>
              </a:tblGrid>
              <a:tr h="139856">
                <a:tc>
                  <a:txBody>
                    <a:bodyPr/>
                    <a:lstStyle/>
                    <a:p>
                      <a:pPr algn="ctr"/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beq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I2: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addi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I3: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sll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I4: Loop: add</a:t>
                      </a:r>
                      <a:endParaRPr lang="en-SG" sz="1400" b="1" baseline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I5: 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I6: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lw</a:t>
                      </a:r>
                      <a:endParaRPr lang="en-SG" sz="1400" b="1" baseline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I7: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lw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I8: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andi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990182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I9: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addi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459813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I10: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beq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970733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I11: 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655889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I12: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j A2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324207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I13: A1: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addi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545576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I14: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A2: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sw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505738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I15: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addi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349091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I16: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slt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909063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I17: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beq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983489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866083" y="885501"/>
            <a:ext cx="826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err="1">
                <a:solidFill>
                  <a:srgbClr val="0033CC"/>
                </a:solidFill>
              </a:rPr>
              <a:t>beq</a:t>
            </a:r>
            <a:r>
              <a:rPr lang="en-SG" sz="2400" dirty="0"/>
              <a:t> at Inst10 does not branch to A1</a:t>
            </a:r>
          </a:p>
        </p:txBody>
      </p:sp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15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529103" y="1866756"/>
            <a:ext cx="1907149" cy="338554"/>
            <a:chOff x="2529103" y="1866756"/>
            <a:chExt cx="1907149" cy="338554"/>
          </a:xfrm>
        </p:grpSpPr>
        <p:sp>
          <p:nvSpPr>
            <p:cNvPr id="7" name="TextBox 6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871980" y="2163107"/>
            <a:ext cx="1907149" cy="338554"/>
            <a:chOff x="2529103" y="1866756"/>
            <a:chExt cx="1907149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28123" y="2446640"/>
            <a:ext cx="1907149" cy="338554"/>
            <a:chOff x="2529103" y="1866756"/>
            <a:chExt cx="1907149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593296" y="2785194"/>
            <a:ext cx="1907149" cy="338554"/>
            <a:chOff x="2529103" y="1866756"/>
            <a:chExt cx="1907149" cy="338554"/>
          </a:xfrm>
        </p:grpSpPr>
        <p:sp>
          <p:nvSpPr>
            <p:cNvPr id="25" name="TextBox 24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49439" y="3093601"/>
            <a:ext cx="1907149" cy="338554"/>
            <a:chOff x="2529103" y="1866756"/>
            <a:chExt cx="1907149" cy="338554"/>
          </a:xfrm>
        </p:grpSpPr>
        <p:sp>
          <p:nvSpPr>
            <p:cNvPr id="31" name="TextBox 30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290857" y="3386935"/>
            <a:ext cx="1907149" cy="338554"/>
            <a:chOff x="2529103" y="1866756"/>
            <a:chExt cx="1907149" cy="338554"/>
          </a:xfrm>
        </p:grpSpPr>
        <p:sp>
          <p:nvSpPr>
            <p:cNvPr id="37" name="TextBox 36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626561" y="3695342"/>
            <a:ext cx="2241926" cy="338554"/>
            <a:chOff x="2529103" y="1866756"/>
            <a:chExt cx="2241926" cy="338554"/>
          </a:xfrm>
        </p:grpSpPr>
        <p:sp>
          <p:nvSpPr>
            <p:cNvPr id="43" name="TextBox 42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55616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1369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35388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964804" y="3988676"/>
            <a:ext cx="2241926" cy="338554"/>
            <a:chOff x="2529103" y="1866756"/>
            <a:chExt cx="2241926" cy="338554"/>
          </a:xfrm>
        </p:grpSpPr>
        <p:sp>
          <p:nvSpPr>
            <p:cNvPr id="49" name="TextBox 48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5616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91369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235388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307681" y="4297083"/>
            <a:ext cx="2580169" cy="338554"/>
            <a:chOff x="2190860" y="1866756"/>
            <a:chExt cx="2580169" cy="338554"/>
          </a:xfrm>
        </p:grpSpPr>
        <p:sp>
          <p:nvSpPr>
            <p:cNvPr id="55" name="TextBox 54"/>
            <p:cNvSpPr txBox="1"/>
            <p:nvPr/>
          </p:nvSpPr>
          <p:spPr>
            <a:xfrm>
              <a:off x="219086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208324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55616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91369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235388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6675517" y="4605490"/>
            <a:ext cx="1907149" cy="338554"/>
            <a:chOff x="2529103" y="1866756"/>
            <a:chExt cx="1907149" cy="338554"/>
          </a:xfrm>
        </p:grpSpPr>
        <p:sp>
          <p:nvSpPr>
            <p:cNvPr id="92" name="TextBox 91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7030518" y="4913897"/>
            <a:ext cx="1907149" cy="338554"/>
            <a:chOff x="2529103" y="1866756"/>
            <a:chExt cx="1907149" cy="338554"/>
          </a:xfrm>
        </p:grpSpPr>
        <p:sp>
          <p:nvSpPr>
            <p:cNvPr id="98" name="TextBox 97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7740282" y="5524620"/>
            <a:ext cx="1907149" cy="338554"/>
            <a:chOff x="2529103" y="1866756"/>
            <a:chExt cx="1907149" cy="338554"/>
          </a:xfrm>
        </p:grpSpPr>
        <p:sp>
          <p:nvSpPr>
            <p:cNvPr id="106" name="TextBox 105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8072416" y="5796789"/>
            <a:ext cx="1907149" cy="338554"/>
            <a:chOff x="2529103" y="1866756"/>
            <a:chExt cx="1907149" cy="338554"/>
          </a:xfrm>
        </p:grpSpPr>
        <p:sp>
          <p:nvSpPr>
            <p:cNvPr id="112" name="TextBox 111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8415293" y="6114864"/>
            <a:ext cx="1907149" cy="338554"/>
            <a:chOff x="2529103" y="1866756"/>
            <a:chExt cx="1907149" cy="338554"/>
          </a:xfrm>
        </p:grpSpPr>
        <p:sp>
          <p:nvSpPr>
            <p:cNvPr id="118" name="TextBox 117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8744124" y="6425905"/>
            <a:ext cx="2230126" cy="338554"/>
            <a:chOff x="2206126" y="1866756"/>
            <a:chExt cx="2230126" cy="338554"/>
          </a:xfrm>
        </p:grpSpPr>
        <p:sp>
          <p:nvSpPr>
            <p:cNvPr id="124" name="TextBox 123"/>
            <p:cNvSpPr txBox="1"/>
            <p:nvPr/>
          </p:nvSpPr>
          <p:spPr>
            <a:xfrm>
              <a:off x="2206126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7339777" y="2184539"/>
            <a:ext cx="2531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26  cycles</a:t>
            </a:r>
          </a:p>
        </p:txBody>
      </p:sp>
    </p:spTree>
    <p:extLst>
      <p:ext uri="{BB962C8B-B14F-4D97-AF65-F5344CB8AC3E}">
        <p14:creationId xmlns:p14="http://schemas.microsoft.com/office/powerpoint/2010/main" val="17090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1949" y="2351528"/>
            <a:ext cx="68597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600" dirty="0">
                <a:solidFill>
                  <a:schemeClr val="accent5">
                    <a:lumMod val="75000"/>
                  </a:schemeClr>
                </a:solidFill>
              </a:rPr>
              <a:t>END OF FILE</a:t>
            </a:r>
          </a:p>
        </p:txBody>
      </p:sp>
    </p:spTree>
    <p:extLst>
      <p:ext uri="{BB962C8B-B14F-4D97-AF65-F5344CB8AC3E}">
        <p14:creationId xmlns:p14="http://schemas.microsoft.com/office/powerpoint/2010/main" val="1349928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2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6115" y="1001865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Q1.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557375"/>
              </p:ext>
            </p:extLst>
          </p:nvPr>
        </p:nvGraphicFramePr>
        <p:xfrm>
          <a:off x="2055645" y="1001865"/>
          <a:ext cx="733671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379">
                  <a:extLst>
                    <a:ext uri="{9D8B030D-6E8A-4147-A177-3AD203B41FA5}">
                      <a16:colId xmlns:a16="http://schemas.microsoft.com/office/drawing/2014/main" val="1455435270"/>
                    </a:ext>
                  </a:extLst>
                </a:gridCol>
                <a:gridCol w="3695064">
                  <a:extLst>
                    <a:ext uri="{9D8B030D-6E8A-4147-A177-3AD203B41FA5}">
                      <a16:colId xmlns:a16="http://schemas.microsoft.com/office/drawing/2014/main" val="3460067544"/>
                    </a:ext>
                  </a:extLst>
                </a:gridCol>
                <a:gridCol w="2980267">
                  <a:extLst>
                    <a:ext uri="{9D8B030D-6E8A-4147-A177-3AD203B41FA5}">
                      <a16:colId xmlns:a16="http://schemas.microsoft.com/office/drawing/2014/main" val="3423332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Stage Timing (for 5 stages)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Latency of pipeline register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755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a.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300ps, 100ps, 200ps, 300ps, 100ps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0ps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475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b.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200ps, 200ps, 200ps, 200ps, 200ps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40ps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635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200ps, 200ps,</a:t>
                      </a:r>
                      <a:r>
                        <a:rPr lang="en-SG" baseline="0" dirty="0"/>
                        <a:t> 200ps, 200ps, 200ps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0ps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30960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854544"/>
              </p:ext>
            </p:extLst>
          </p:nvPr>
        </p:nvGraphicFramePr>
        <p:xfrm>
          <a:off x="1952978" y="2887133"/>
          <a:ext cx="7958666" cy="2291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30578">
                  <a:extLst>
                    <a:ext uri="{9D8B030D-6E8A-4147-A177-3AD203B41FA5}">
                      <a16:colId xmlns:a16="http://schemas.microsoft.com/office/drawing/2014/main" val="1212244391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2391138271"/>
                    </a:ext>
                  </a:extLst>
                </a:gridCol>
                <a:gridCol w="1049867">
                  <a:extLst>
                    <a:ext uri="{9D8B030D-6E8A-4147-A177-3AD203B41FA5}">
                      <a16:colId xmlns:a16="http://schemas.microsoft.com/office/drawing/2014/main" val="615358309"/>
                    </a:ext>
                  </a:extLst>
                </a:gridCol>
                <a:gridCol w="2393244">
                  <a:extLst>
                    <a:ext uri="{9D8B030D-6E8A-4147-A177-3AD203B41FA5}">
                      <a16:colId xmlns:a16="http://schemas.microsoft.com/office/drawing/2014/main" val="3456515918"/>
                    </a:ext>
                  </a:extLst>
                </a:gridCol>
                <a:gridCol w="3115733">
                  <a:extLst>
                    <a:ext uri="{9D8B030D-6E8A-4147-A177-3AD203B41FA5}">
                      <a16:colId xmlns:a16="http://schemas.microsoft.com/office/drawing/2014/main" val="2161896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err="1">
                          <a:solidFill>
                            <a:schemeClr val="tx1"/>
                          </a:solidFill>
                        </a:rPr>
                        <a:t>CT</a:t>
                      </a:r>
                      <a:r>
                        <a:rPr lang="en-SG" baseline="-25000" dirty="0" err="1">
                          <a:solidFill>
                            <a:schemeClr val="tx1"/>
                          </a:solidFill>
                        </a:rPr>
                        <a:t>seq</a:t>
                      </a:r>
                      <a:endParaRPr 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err="1">
                          <a:solidFill>
                            <a:schemeClr val="tx1"/>
                          </a:solidFill>
                        </a:rPr>
                        <a:t>CT</a:t>
                      </a:r>
                      <a:r>
                        <a:rPr lang="en-SG" baseline="-25000" dirty="0" err="1">
                          <a:solidFill>
                            <a:schemeClr val="tx1"/>
                          </a:solidFill>
                        </a:rPr>
                        <a:t>pipeline</a:t>
                      </a:r>
                      <a:endParaRPr 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Speedup (10 </a:t>
                      </a:r>
                      <a:r>
                        <a:rPr lang="en-SG" dirty="0" err="1">
                          <a:solidFill>
                            <a:schemeClr val="tx1"/>
                          </a:solidFill>
                        </a:rPr>
                        <a:t>inst</a:t>
                      </a: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Speedup</a:t>
                      </a:r>
                      <a:r>
                        <a:rPr lang="en-SG" baseline="0" dirty="0">
                          <a:solidFill>
                            <a:schemeClr val="tx1"/>
                          </a:solidFill>
                        </a:rPr>
                        <a:t> (10m </a:t>
                      </a:r>
                      <a:r>
                        <a:rPr lang="en-SG" baseline="0" dirty="0" err="1">
                          <a:solidFill>
                            <a:schemeClr val="tx1"/>
                          </a:solidFill>
                        </a:rPr>
                        <a:t>inst</a:t>
                      </a:r>
                      <a:r>
                        <a:rPr lang="en-SG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94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a.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1000ps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300ps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(1000</a:t>
                      </a:r>
                      <a:r>
                        <a:rPr lang="en-SG" dirty="0">
                          <a:sym typeface="Symbol" panose="05050102010706020507" pitchFamily="18" charset="2"/>
                        </a:rPr>
                        <a:t>10)/(30014)</a:t>
                      </a:r>
                    </a:p>
                    <a:p>
                      <a:pPr algn="ctr"/>
                      <a:r>
                        <a:rPr lang="en-SG" dirty="0">
                          <a:sym typeface="Symbol" panose="05050102010706020507" pitchFamily="18" charset="2"/>
                        </a:rPr>
                        <a:t>= </a:t>
                      </a:r>
                      <a:r>
                        <a:rPr lang="en-SG" b="1" dirty="0">
                          <a:sym typeface="Symbol" panose="05050102010706020507" pitchFamily="18" charset="2"/>
                        </a:rPr>
                        <a:t>2.38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(1000</a:t>
                      </a:r>
                      <a:r>
                        <a:rPr lang="en-SG" dirty="0">
                          <a:sym typeface="Symbol" panose="05050102010706020507" pitchFamily="18" charset="2"/>
                        </a:rPr>
                        <a:t>10m)/(300(10m+4))</a:t>
                      </a:r>
                    </a:p>
                    <a:p>
                      <a:pPr algn="ctr"/>
                      <a:r>
                        <a:rPr lang="en-SG" dirty="0">
                          <a:sym typeface="Symbol" panose="05050102010706020507" pitchFamily="18" charset="2"/>
                        </a:rPr>
                        <a:t>= </a:t>
                      </a:r>
                      <a:r>
                        <a:rPr lang="en-SG" b="1" dirty="0">
                          <a:sym typeface="Symbol" panose="05050102010706020507" pitchFamily="18" charset="2"/>
                        </a:rPr>
                        <a:t>3.33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324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b.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1000ps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240ps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(1000</a:t>
                      </a:r>
                      <a:r>
                        <a:rPr lang="en-SG" dirty="0">
                          <a:sym typeface="Symbol" panose="05050102010706020507" pitchFamily="18" charset="2"/>
                        </a:rPr>
                        <a:t>10)/(24014)</a:t>
                      </a:r>
                    </a:p>
                    <a:p>
                      <a:pPr algn="ctr"/>
                      <a:r>
                        <a:rPr lang="en-SG" dirty="0">
                          <a:sym typeface="Symbol" panose="05050102010706020507" pitchFamily="18" charset="2"/>
                        </a:rPr>
                        <a:t>= </a:t>
                      </a:r>
                      <a:r>
                        <a:rPr lang="en-SG" b="1" dirty="0">
                          <a:sym typeface="Symbol" panose="05050102010706020507" pitchFamily="18" charset="2"/>
                        </a:rPr>
                        <a:t>2.98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(1000</a:t>
                      </a:r>
                      <a:r>
                        <a:rPr lang="en-SG" dirty="0">
                          <a:sym typeface="Symbol" panose="05050102010706020507" pitchFamily="18" charset="2"/>
                        </a:rPr>
                        <a:t>10m)/(240(10m+4))</a:t>
                      </a:r>
                    </a:p>
                    <a:p>
                      <a:pPr algn="ctr"/>
                      <a:r>
                        <a:rPr lang="en-SG" dirty="0">
                          <a:sym typeface="Symbol" panose="05050102010706020507" pitchFamily="18" charset="2"/>
                        </a:rPr>
                        <a:t>= </a:t>
                      </a:r>
                      <a:r>
                        <a:rPr lang="en-SG" b="1" dirty="0">
                          <a:sym typeface="Symbol" panose="05050102010706020507" pitchFamily="18" charset="2"/>
                        </a:rPr>
                        <a:t>4.17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758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1000ps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200ps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(1000</a:t>
                      </a:r>
                      <a:r>
                        <a:rPr lang="en-SG" dirty="0">
                          <a:sym typeface="Symbol" panose="05050102010706020507" pitchFamily="18" charset="2"/>
                        </a:rPr>
                        <a:t>10)/(20014)</a:t>
                      </a:r>
                    </a:p>
                    <a:p>
                      <a:pPr algn="ctr"/>
                      <a:r>
                        <a:rPr lang="en-SG" dirty="0">
                          <a:sym typeface="Symbol" panose="05050102010706020507" pitchFamily="18" charset="2"/>
                        </a:rPr>
                        <a:t>= </a:t>
                      </a:r>
                      <a:r>
                        <a:rPr lang="en-SG" b="1" dirty="0">
                          <a:sym typeface="Symbol" panose="05050102010706020507" pitchFamily="18" charset="2"/>
                        </a:rPr>
                        <a:t>3.57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(1000</a:t>
                      </a:r>
                      <a:r>
                        <a:rPr lang="en-SG" dirty="0">
                          <a:sym typeface="Symbol" panose="05050102010706020507" pitchFamily="18" charset="2"/>
                        </a:rPr>
                        <a:t>10m)/(200(10m+4))</a:t>
                      </a:r>
                    </a:p>
                    <a:p>
                      <a:pPr algn="ctr"/>
                      <a:r>
                        <a:rPr lang="en-SG" dirty="0">
                          <a:sym typeface="Symbol" panose="05050102010706020507" pitchFamily="18" charset="2"/>
                        </a:rPr>
                        <a:t>= </a:t>
                      </a:r>
                      <a:r>
                        <a:rPr lang="en-SG" b="1" dirty="0">
                          <a:sym typeface="Symbol" panose="05050102010706020507" pitchFamily="18" charset="2"/>
                        </a:rPr>
                        <a:t>5.00</a:t>
                      </a:r>
                      <a:r>
                        <a:rPr lang="en-SG" b="1" baseline="0" dirty="0">
                          <a:sym typeface="Symbol" panose="05050102010706020507" pitchFamily="18" charset="2"/>
                        </a:rPr>
                        <a:t> (ideal)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36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068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3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6115" y="1001865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Q2.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017067" y="1355383"/>
            <a:ext cx="9034272" cy="47859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# register $s0 contains a 32-bit value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# register $s1 contains a non-zero 8-bit value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#       at the right most (least significant) byte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 $t0, $s0, $zero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#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 $s2, $zero, $zero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#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	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$s2, $zero, done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#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	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$t0, $zero, done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#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andi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$t0, 0xFF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#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	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$s1, $t1,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	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$s2, $s2, 1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#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G	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srl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$t0, $t0, 8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#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		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j   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#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J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done:</a:t>
            </a:r>
            <a:endParaRPr lang="en-SG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BDA803-62E5-4E03-9C37-A14FB2B9A223}"/>
              </a:ext>
            </a:extLst>
          </p:cNvPr>
          <p:cNvSpPr txBox="1"/>
          <p:nvPr/>
        </p:nvSpPr>
        <p:spPr>
          <a:xfrm>
            <a:off x="1017068" y="170868"/>
            <a:ext cx="2708266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$s0 = 0xAFAFFAFA</a:t>
            </a:r>
          </a:p>
          <a:p>
            <a:r>
              <a:rPr lang="en-SG" sz="2400" dirty="0"/>
              <a:t>$s1 = 0xFF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9B223B-76DE-4A48-80F9-011A952C3C79}"/>
              </a:ext>
            </a:extLst>
          </p:cNvPr>
          <p:cNvSpPr txBox="1"/>
          <p:nvPr/>
        </p:nvSpPr>
        <p:spPr>
          <a:xfrm>
            <a:off x="4018844" y="601294"/>
            <a:ext cx="1309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$s2 =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C59C9E-A9ED-45E3-AEFD-464EA36B6238}"/>
              </a:ext>
            </a:extLst>
          </p:cNvPr>
          <p:cNvSpPr txBox="1"/>
          <p:nvPr/>
        </p:nvSpPr>
        <p:spPr>
          <a:xfrm>
            <a:off x="4018844" y="170795"/>
            <a:ext cx="2708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$t0 = 0xAFAFFAFA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04E68F-DC90-49B5-8F37-888A9BFFB10F}"/>
              </a:ext>
            </a:extLst>
          </p:cNvPr>
          <p:cNvSpPr txBox="1"/>
          <p:nvPr/>
        </p:nvSpPr>
        <p:spPr>
          <a:xfrm>
            <a:off x="6863647" y="155054"/>
            <a:ext cx="27082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    0xAFAFFAFA ($t0)</a:t>
            </a:r>
          </a:p>
          <a:p>
            <a:r>
              <a:rPr lang="en-SG" sz="2400" dirty="0"/>
              <a:t>&amp; 0x000000FF </a:t>
            </a:r>
          </a:p>
          <a:p>
            <a:r>
              <a:rPr lang="en-SG" sz="2400" dirty="0"/>
              <a:t>    0x000000FA ($t1)</a:t>
            </a:r>
          </a:p>
        </p:txBody>
      </p:sp>
    </p:spTree>
    <p:extLst>
      <p:ext uri="{BB962C8B-B14F-4D97-AF65-F5344CB8AC3E}">
        <p14:creationId xmlns:p14="http://schemas.microsoft.com/office/powerpoint/2010/main" val="43589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4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600" y="939258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Q2a.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815590"/>
              </p:ext>
            </p:extLst>
          </p:nvPr>
        </p:nvGraphicFramePr>
        <p:xfrm>
          <a:off x="197334" y="1410053"/>
          <a:ext cx="11747905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139856">
                <a:tc>
                  <a:txBody>
                    <a:bodyPr/>
                    <a:lstStyle/>
                    <a:p>
                      <a:pPr algn="ctr"/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add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$t0,</a:t>
                      </a:r>
                    </a:p>
                    <a:p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$s0, $0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/>
                        <a:t>W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add $s2,</a:t>
                      </a:r>
                    </a:p>
                    <a:p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$0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, $0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lp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bne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$s2, $0,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done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beq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$t0,</a:t>
                      </a:r>
                    </a:p>
                    <a:p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$0,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andi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$t1,</a:t>
                      </a:r>
                    </a:p>
                    <a:p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$t0, 0xFF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bne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$s1, $t1,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nt</a:t>
                      </a:r>
                      <a:endParaRPr lang="en-SG" sz="1400" b="1" baseline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strike="sngStrike" baseline="0" dirty="0" err="1">
                          <a:solidFill>
                            <a:srgbClr val="C00000"/>
                          </a:solidFill>
                        </a:rPr>
                        <a:t>addi</a:t>
                      </a:r>
                      <a:r>
                        <a:rPr lang="en-SG" sz="1400" b="1" strike="sngStrike" baseline="0" dirty="0">
                          <a:solidFill>
                            <a:srgbClr val="C00000"/>
                          </a:solidFill>
                        </a:rPr>
                        <a:t> $s2,</a:t>
                      </a:r>
                    </a:p>
                    <a:p>
                      <a:r>
                        <a:rPr lang="en-SG" sz="1400" b="1" strike="sngStrike" baseline="0" dirty="0">
                          <a:solidFill>
                            <a:srgbClr val="C00000"/>
                          </a:solidFill>
                        </a:rPr>
                        <a:t> $s2,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nt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srl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$t0,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$t0, 8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866083" y="939258"/>
            <a:ext cx="826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Data forwarding. No control hazard mechanism.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27687" y="2229768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32570" y="2229768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29582" y="2229768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11321" y="2890664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27687" y="2900299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32570" y="2900299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29582" y="2900299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61419" y="2900299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61419" y="3572496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F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77785" y="358213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82668" y="358213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75318" y="358213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10959" y="358213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98859" y="4060176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F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93838" y="406981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10204" y="406981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840824" y="406981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335803" y="406981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W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793838" y="4593576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F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10204" y="460321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815087" y="460321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335803" y="460321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M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860556" y="4603211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W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860555" y="5647504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F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387839" y="5657139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923480" y="5657139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459121" y="5657139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M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933931" y="5657139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39777" y="2184539"/>
            <a:ext cx="2531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20  cycles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61942" y="5090160"/>
            <a:ext cx="473527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that the </a:t>
            </a:r>
            <a:r>
              <a:rPr lang="en-US" b="1" dirty="0" err="1"/>
              <a:t>addi</a:t>
            </a:r>
            <a:r>
              <a:rPr lang="en-US" dirty="0"/>
              <a:t> instruction is not executed.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284643-5E61-4C8E-BD24-B0BB01717786}"/>
              </a:ext>
            </a:extLst>
          </p:cNvPr>
          <p:cNvSpPr txBox="1"/>
          <p:nvPr/>
        </p:nvSpPr>
        <p:spPr>
          <a:xfrm>
            <a:off x="6978576" y="3204066"/>
            <a:ext cx="11015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rgbClr val="0033CC"/>
                </a:solidFill>
              </a:rPr>
              <a:t>3 cycles of delay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FB37F1F-522F-4D3F-987B-68B199709B88}"/>
              </a:ext>
            </a:extLst>
          </p:cNvPr>
          <p:cNvSpPr txBox="1"/>
          <p:nvPr/>
        </p:nvSpPr>
        <p:spPr>
          <a:xfrm>
            <a:off x="9024641" y="3741773"/>
            <a:ext cx="11015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rgbClr val="0033CC"/>
                </a:solidFill>
              </a:rPr>
              <a:t>3 cycles of delay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DE7EE63-4CB9-4E68-A2E3-8C37FA69F238}"/>
              </a:ext>
            </a:extLst>
          </p:cNvPr>
          <p:cNvSpPr txBox="1"/>
          <p:nvPr/>
        </p:nvSpPr>
        <p:spPr>
          <a:xfrm>
            <a:off x="7850104" y="5912631"/>
            <a:ext cx="11015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rgbClr val="0033CC"/>
                </a:solidFill>
              </a:rPr>
              <a:t>3 cycles of delay</a:t>
            </a:r>
          </a:p>
        </p:txBody>
      </p:sp>
    </p:spTree>
    <p:extLst>
      <p:ext uri="{BB962C8B-B14F-4D97-AF65-F5344CB8AC3E}">
        <p14:creationId xmlns:p14="http://schemas.microsoft.com/office/powerpoint/2010/main" val="329066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34" grpId="0"/>
      <p:bldP spid="35" grpId="0"/>
      <p:bldP spid="36" grpId="0"/>
      <p:bldP spid="37" grpId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5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797" y="1449395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Q2b.</a:t>
            </a: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78FA9A5D-B8E8-400D-9F81-4DD604283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801806"/>
              </p:ext>
            </p:extLst>
          </p:nvPr>
        </p:nvGraphicFramePr>
        <p:xfrm>
          <a:off x="1031929" y="1967836"/>
          <a:ext cx="9277481" cy="4286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58788">
                <a:tc>
                  <a:txBody>
                    <a:bodyPr/>
                    <a:lstStyle/>
                    <a:p>
                      <a:pPr algn="ctr"/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add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$t0, $s0, $0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/>
                        <a:t>W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add $s2, $0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, $0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lp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bne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$s2, $0,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done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beq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$t0,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$0,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andi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$t1, $t0, 0xFF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bne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$s1, $t1,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nt</a:t>
                      </a:r>
                      <a:endParaRPr lang="en-SG" sz="1400" b="1" baseline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addi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$s2,  $s2,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41313" algn="l"/>
                        </a:tabLst>
                        <a:defRPr/>
                      </a:pP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nt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srl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$t0,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$t0, 8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21335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	j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lp</a:t>
                      </a:r>
                      <a:endParaRPr lang="en-SG" sz="1400" b="1" baseline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689428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41313" algn="l"/>
                        </a:tabLst>
                        <a:defRPr/>
                      </a:pP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nt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 	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srl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$t0,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$t0, 8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E2364FD6-905E-4E74-ACA4-AD12F44EBF28}"/>
              </a:ext>
            </a:extLst>
          </p:cNvPr>
          <p:cNvSpPr txBox="1"/>
          <p:nvPr/>
        </p:nvSpPr>
        <p:spPr>
          <a:xfrm>
            <a:off x="866083" y="1449395"/>
            <a:ext cx="826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Data forwarding. Branch prediction – predict not taken.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799EFAB-1685-4D35-886B-BBDA9D4349D6}"/>
              </a:ext>
            </a:extLst>
          </p:cNvPr>
          <p:cNvSpPr txBox="1"/>
          <p:nvPr/>
        </p:nvSpPr>
        <p:spPr>
          <a:xfrm>
            <a:off x="4442752" y="2737768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8617B2C-6A25-4173-9E49-193D57042D7E}"/>
              </a:ext>
            </a:extLst>
          </p:cNvPr>
          <p:cNvSpPr txBox="1"/>
          <p:nvPr/>
        </p:nvSpPr>
        <p:spPr>
          <a:xfrm>
            <a:off x="4940716" y="2737768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M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2D31000-4910-4367-9376-3D7B18FF6FC9}"/>
              </a:ext>
            </a:extLst>
          </p:cNvPr>
          <p:cNvSpPr txBox="1"/>
          <p:nvPr/>
        </p:nvSpPr>
        <p:spPr>
          <a:xfrm>
            <a:off x="5410094" y="2737768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W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C1CA7AA-2F6A-4C73-9984-FA34476198B7}"/>
              </a:ext>
            </a:extLst>
          </p:cNvPr>
          <p:cNvSpPr txBox="1"/>
          <p:nvPr/>
        </p:nvSpPr>
        <p:spPr>
          <a:xfrm>
            <a:off x="4007947" y="3085957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F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97D8ACA-27CA-40B4-839C-83B3BC62DB1E}"/>
              </a:ext>
            </a:extLst>
          </p:cNvPr>
          <p:cNvSpPr txBox="1"/>
          <p:nvPr/>
        </p:nvSpPr>
        <p:spPr>
          <a:xfrm>
            <a:off x="4450048" y="3085957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00A0B1A-06FB-4402-A164-3AC4816D19D1}"/>
              </a:ext>
            </a:extLst>
          </p:cNvPr>
          <p:cNvSpPr txBox="1"/>
          <p:nvPr/>
        </p:nvSpPr>
        <p:spPr>
          <a:xfrm>
            <a:off x="4940716" y="3085957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391D22D-182E-48CC-847E-4607C9958BBD}"/>
              </a:ext>
            </a:extLst>
          </p:cNvPr>
          <p:cNvSpPr txBox="1"/>
          <p:nvPr/>
        </p:nvSpPr>
        <p:spPr>
          <a:xfrm>
            <a:off x="5410094" y="3085957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M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0125FC2-4C1A-4955-AA6D-9D35AF6C1B84}"/>
              </a:ext>
            </a:extLst>
          </p:cNvPr>
          <p:cNvSpPr txBox="1"/>
          <p:nvPr/>
        </p:nvSpPr>
        <p:spPr>
          <a:xfrm>
            <a:off x="5941931" y="3085957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W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0CF8FCE-F8D5-4B66-A9F2-34E790CDD01D}"/>
              </a:ext>
            </a:extLst>
          </p:cNvPr>
          <p:cNvSpPr txBox="1"/>
          <p:nvPr/>
        </p:nvSpPr>
        <p:spPr>
          <a:xfrm>
            <a:off x="4450048" y="3501008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F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407EC55-6FD4-4DE8-999F-9E602E0C193D}"/>
              </a:ext>
            </a:extLst>
          </p:cNvPr>
          <p:cNvSpPr txBox="1"/>
          <p:nvPr/>
        </p:nvSpPr>
        <p:spPr>
          <a:xfrm>
            <a:off x="4940716" y="3501008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A51455B-B48D-45A2-B2EB-B1B96320753A}"/>
              </a:ext>
            </a:extLst>
          </p:cNvPr>
          <p:cNvSpPr txBox="1"/>
          <p:nvPr/>
        </p:nvSpPr>
        <p:spPr>
          <a:xfrm>
            <a:off x="5410094" y="3501008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3227104-E6B9-4415-9515-75230446026B}"/>
              </a:ext>
            </a:extLst>
          </p:cNvPr>
          <p:cNvSpPr txBox="1"/>
          <p:nvPr/>
        </p:nvSpPr>
        <p:spPr>
          <a:xfrm>
            <a:off x="5941931" y="3501008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M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F57C781-E1EF-4C61-A8FF-88B112A5D69F}"/>
              </a:ext>
            </a:extLst>
          </p:cNvPr>
          <p:cNvSpPr txBox="1"/>
          <p:nvPr/>
        </p:nvSpPr>
        <p:spPr>
          <a:xfrm>
            <a:off x="6404818" y="3501008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W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CF6E734-089B-4CE1-985C-8BED4634FEFD}"/>
              </a:ext>
            </a:extLst>
          </p:cNvPr>
          <p:cNvSpPr txBox="1"/>
          <p:nvPr/>
        </p:nvSpPr>
        <p:spPr>
          <a:xfrm>
            <a:off x="4954104" y="3933056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F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80F0191-B023-495A-8B24-219D5DB07D34}"/>
              </a:ext>
            </a:extLst>
          </p:cNvPr>
          <p:cNvSpPr txBox="1"/>
          <p:nvPr/>
        </p:nvSpPr>
        <p:spPr>
          <a:xfrm>
            <a:off x="5444772" y="3933056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A37CE44-33B3-47DD-86F5-93196A536C1B}"/>
              </a:ext>
            </a:extLst>
          </p:cNvPr>
          <p:cNvSpPr txBox="1"/>
          <p:nvPr/>
        </p:nvSpPr>
        <p:spPr>
          <a:xfrm>
            <a:off x="5914150" y="3933056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65F68AF-B995-4B0F-B70E-2527B525F1F4}"/>
              </a:ext>
            </a:extLst>
          </p:cNvPr>
          <p:cNvSpPr txBox="1"/>
          <p:nvPr/>
        </p:nvSpPr>
        <p:spPr>
          <a:xfrm>
            <a:off x="6404818" y="3933056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49CB780-FE66-4528-8457-7B292C5E90A0}"/>
              </a:ext>
            </a:extLst>
          </p:cNvPr>
          <p:cNvSpPr txBox="1"/>
          <p:nvPr/>
        </p:nvSpPr>
        <p:spPr>
          <a:xfrm>
            <a:off x="6888088" y="3933056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W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A76DB61-B672-413D-8C6E-74C7678F179D}"/>
              </a:ext>
            </a:extLst>
          </p:cNvPr>
          <p:cNvSpPr txBox="1"/>
          <p:nvPr/>
        </p:nvSpPr>
        <p:spPr>
          <a:xfrm>
            <a:off x="5447928" y="4293096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F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1BD829F-E887-4DF7-8EE7-62B4E087BDF3}"/>
              </a:ext>
            </a:extLst>
          </p:cNvPr>
          <p:cNvSpPr txBox="1"/>
          <p:nvPr/>
        </p:nvSpPr>
        <p:spPr>
          <a:xfrm>
            <a:off x="5938596" y="4293096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6E30DDF-B3BF-4837-8D67-7FA7F68A8752}"/>
              </a:ext>
            </a:extLst>
          </p:cNvPr>
          <p:cNvSpPr txBox="1"/>
          <p:nvPr/>
        </p:nvSpPr>
        <p:spPr>
          <a:xfrm>
            <a:off x="6407974" y="4293096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9544687-64BC-4EF6-ABB3-6CD093AC40C5}"/>
              </a:ext>
            </a:extLst>
          </p:cNvPr>
          <p:cNvSpPr txBox="1"/>
          <p:nvPr/>
        </p:nvSpPr>
        <p:spPr>
          <a:xfrm>
            <a:off x="6891244" y="4293096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M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BED5E3A-88DB-450D-BA2B-35558D4DA428}"/>
              </a:ext>
            </a:extLst>
          </p:cNvPr>
          <p:cNvSpPr txBox="1"/>
          <p:nvPr/>
        </p:nvSpPr>
        <p:spPr>
          <a:xfrm>
            <a:off x="7381912" y="4293096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W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5D471D1-FD8D-4898-9D61-77372F6B9B9D}"/>
              </a:ext>
            </a:extLst>
          </p:cNvPr>
          <p:cNvSpPr txBox="1"/>
          <p:nvPr/>
        </p:nvSpPr>
        <p:spPr>
          <a:xfrm>
            <a:off x="5938596" y="4725144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F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6E69903-9F7A-428D-9A99-A45D88D59393}"/>
              </a:ext>
            </a:extLst>
          </p:cNvPr>
          <p:cNvSpPr txBox="1"/>
          <p:nvPr/>
        </p:nvSpPr>
        <p:spPr>
          <a:xfrm>
            <a:off x="6407974" y="4725144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4E3C897-77D9-4476-94F4-BB977E68A786}"/>
              </a:ext>
            </a:extLst>
          </p:cNvPr>
          <p:cNvSpPr txBox="1"/>
          <p:nvPr/>
        </p:nvSpPr>
        <p:spPr>
          <a:xfrm>
            <a:off x="6891244" y="4725144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1806C41-612D-491C-8A62-7FE33CF377E2}"/>
              </a:ext>
            </a:extLst>
          </p:cNvPr>
          <p:cNvSpPr txBox="1"/>
          <p:nvPr/>
        </p:nvSpPr>
        <p:spPr>
          <a:xfrm>
            <a:off x="7381912" y="4725144"/>
            <a:ext cx="535641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*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785A311-D9BD-41F5-9FF1-A67BD4A45B10}"/>
              </a:ext>
            </a:extLst>
          </p:cNvPr>
          <p:cNvSpPr txBox="1"/>
          <p:nvPr/>
        </p:nvSpPr>
        <p:spPr>
          <a:xfrm>
            <a:off x="7896200" y="4725144"/>
            <a:ext cx="535641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*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1981B0F-2181-44B9-ACF9-9075A5A72789}"/>
              </a:ext>
            </a:extLst>
          </p:cNvPr>
          <p:cNvSpPr txBox="1"/>
          <p:nvPr/>
        </p:nvSpPr>
        <p:spPr>
          <a:xfrm>
            <a:off x="7381912" y="5878827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F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6B7759A-5706-45E0-BE83-2B2F573DAF6F}"/>
              </a:ext>
            </a:extLst>
          </p:cNvPr>
          <p:cNvSpPr txBox="1"/>
          <p:nvPr/>
        </p:nvSpPr>
        <p:spPr>
          <a:xfrm>
            <a:off x="7913776" y="5878827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D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55B7F3C-6984-41DE-AC14-6A8BB5E94C5F}"/>
              </a:ext>
            </a:extLst>
          </p:cNvPr>
          <p:cNvSpPr txBox="1"/>
          <p:nvPr/>
        </p:nvSpPr>
        <p:spPr>
          <a:xfrm>
            <a:off x="8383154" y="5878827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AC9E7C4-116C-4CC4-83E2-513615DEEB2A}"/>
              </a:ext>
            </a:extLst>
          </p:cNvPr>
          <p:cNvSpPr txBox="1"/>
          <p:nvPr/>
        </p:nvSpPr>
        <p:spPr>
          <a:xfrm>
            <a:off x="8866424" y="5878827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AE268AF-EB7F-4BE0-A940-0981FD178219}"/>
              </a:ext>
            </a:extLst>
          </p:cNvPr>
          <p:cNvSpPr txBox="1"/>
          <p:nvPr/>
        </p:nvSpPr>
        <p:spPr>
          <a:xfrm>
            <a:off x="9357092" y="5878827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W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3B5A59E-B77E-4D2B-B2B6-320A8737C02B}"/>
              </a:ext>
            </a:extLst>
          </p:cNvPr>
          <p:cNvSpPr txBox="1"/>
          <p:nvPr/>
        </p:nvSpPr>
        <p:spPr>
          <a:xfrm>
            <a:off x="7649732" y="2716625"/>
            <a:ext cx="2531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14  cycles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F9F6055-2809-4ACD-A86E-B110CBD8AF6A}"/>
              </a:ext>
            </a:extLst>
          </p:cNvPr>
          <p:cNvSpPr txBox="1"/>
          <p:nvPr/>
        </p:nvSpPr>
        <p:spPr>
          <a:xfrm>
            <a:off x="6370635" y="5120474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F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E19AD8B-DC06-44D8-9AC5-8C37E2007CC1}"/>
              </a:ext>
            </a:extLst>
          </p:cNvPr>
          <p:cNvSpPr txBox="1"/>
          <p:nvPr/>
        </p:nvSpPr>
        <p:spPr>
          <a:xfrm>
            <a:off x="6840013" y="5120474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D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EC00D54-3B01-4E05-83CD-6746DB4721A1}"/>
              </a:ext>
            </a:extLst>
          </p:cNvPr>
          <p:cNvSpPr txBox="1"/>
          <p:nvPr/>
        </p:nvSpPr>
        <p:spPr>
          <a:xfrm>
            <a:off x="7378135" y="5120474"/>
            <a:ext cx="535641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*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84956E8-C258-4002-BC93-C39DBD73477C}"/>
              </a:ext>
            </a:extLst>
          </p:cNvPr>
          <p:cNvSpPr txBox="1"/>
          <p:nvPr/>
        </p:nvSpPr>
        <p:spPr>
          <a:xfrm>
            <a:off x="7813951" y="5120474"/>
            <a:ext cx="535641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*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84908C7-4CF9-4F19-AF8D-01405283C161}"/>
              </a:ext>
            </a:extLst>
          </p:cNvPr>
          <p:cNvSpPr txBox="1"/>
          <p:nvPr/>
        </p:nvSpPr>
        <p:spPr>
          <a:xfrm>
            <a:off x="8328239" y="5120474"/>
            <a:ext cx="535641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*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4FA5FD8-82FA-459A-97A8-5289222155FE}"/>
              </a:ext>
            </a:extLst>
          </p:cNvPr>
          <p:cNvSpPr txBox="1"/>
          <p:nvPr/>
        </p:nvSpPr>
        <p:spPr>
          <a:xfrm>
            <a:off x="6863847" y="5499650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F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C128BDB-FA74-473C-8BA2-C6D03CEA2386}"/>
              </a:ext>
            </a:extLst>
          </p:cNvPr>
          <p:cNvSpPr txBox="1"/>
          <p:nvPr/>
        </p:nvSpPr>
        <p:spPr>
          <a:xfrm>
            <a:off x="7378135" y="5499650"/>
            <a:ext cx="535641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*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379956B-49BA-41E8-ACAC-1CBBA90E8AA5}"/>
              </a:ext>
            </a:extLst>
          </p:cNvPr>
          <p:cNvSpPr txBox="1"/>
          <p:nvPr/>
        </p:nvSpPr>
        <p:spPr>
          <a:xfrm>
            <a:off x="7816495" y="5499650"/>
            <a:ext cx="535641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*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5D8696E-790B-4914-BC3E-F17A3F20C23B}"/>
              </a:ext>
            </a:extLst>
          </p:cNvPr>
          <p:cNvSpPr txBox="1"/>
          <p:nvPr/>
        </p:nvSpPr>
        <p:spPr>
          <a:xfrm>
            <a:off x="8307163" y="5499650"/>
            <a:ext cx="535641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*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FAD6060-BB9F-4463-BB2A-7E4CF549DC8F}"/>
              </a:ext>
            </a:extLst>
          </p:cNvPr>
          <p:cNvSpPr txBox="1"/>
          <p:nvPr/>
        </p:nvSpPr>
        <p:spPr>
          <a:xfrm>
            <a:off x="8821451" y="5499650"/>
            <a:ext cx="535641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35168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 animBg="1"/>
      <p:bldP spid="79" grpId="0" animBg="1"/>
      <p:bldP spid="80" grpId="0"/>
      <p:bldP spid="81" grpId="0"/>
      <p:bldP spid="82" grpId="0"/>
      <p:bldP spid="83" grpId="0"/>
      <p:bldP spid="84" grpId="0"/>
      <p:bldP spid="86" grpId="0"/>
      <p:bldP spid="87" grpId="0"/>
      <p:bldP spid="88" grpId="0" animBg="1"/>
      <p:bldP spid="89" grpId="0" animBg="1"/>
      <p:bldP spid="90" grpId="0" animBg="1"/>
      <p:bldP spid="91" grpId="0"/>
      <p:bldP spid="92" grpId="0" animBg="1"/>
      <p:bldP spid="93" grpId="0" animBg="1"/>
      <p:bldP spid="94" grpId="0" animBg="1"/>
      <p:bldP spid="9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6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797" y="1449395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Q2c.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66083" y="1449395"/>
            <a:ext cx="826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Early branching. Swap two instructions.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4058" y="2148114"/>
            <a:ext cx="42672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 $t0, $s0, $zero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add  $s2, $zero, $zero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$s2, $zero, done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$t0, $zero, done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$t0, 0xFF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$s1, $t1,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$s2, $s2, 1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$t0, $t0, 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j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done: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76900" y="2571460"/>
            <a:ext cx="1473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600" dirty="0"/>
              <a:t>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201693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7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797" y="1449395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Q2c.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66083" y="1449395"/>
            <a:ext cx="826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Early branching. Swap two instructions.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4058" y="2148114"/>
            <a:ext cx="42672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 $t0, $s0, $zero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add  $s2, $zero, $zero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$s2, $zero, done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$t0, $zero, done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$t0, 0xFF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$s1, $t1,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$s2, $s2, 1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$t0, $t0, 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j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done: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11258" y="2148114"/>
            <a:ext cx="42672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 $s2, $zero, $zero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 $t0, $s0, $zero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$s2, $zero, done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$t0, $zero, done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$t0, 0xFF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$s1, $t1,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$s2, $s2, 1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$t0, $t0, 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j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done: </a:t>
            </a:r>
          </a:p>
        </p:txBody>
      </p:sp>
      <p:sp>
        <p:nvSpPr>
          <p:cNvPr id="5" name="Right Arrow 4"/>
          <p:cNvSpPr/>
          <p:nvPr/>
        </p:nvSpPr>
        <p:spPr>
          <a:xfrm>
            <a:off x="5617029" y="3207657"/>
            <a:ext cx="580571" cy="3716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438400" y="2438400"/>
            <a:ext cx="638629" cy="653143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511300" y="2336800"/>
            <a:ext cx="203200" cy="279400"/>
          </a:xfrm>
          <a:custGeom>
            <a:avLst/>
            <a:gdLst>
              <a:gd name="connsiteX0" fmla="*/ 203200 w 203200"/>
              <a:gd name="connsiteY0" fmla="*/ 0 h 279400"/>
              <a:gd name="connsiteX1" fmla="*/ 0 w 203200"/>
              <a:gd name="connsiteY1" fmla="*/ 152400 h 279400"/>
              <a:gd name="connsiteX2" fmla="*/ 203200 w 203200"/>
              <a:gd name="connsiteY2" fmla="*/ 279400 h 279400"/>
              <a:gd name="connsiteX3" fmla="*/ 203200 w 203200"/>
              <a:gd name="connsiteY3" fmla="*/ 27940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200" h="279400">
                <a:moveTo>
                  <a:pt x="203200" y="0"/>
                </a:moveTo>
                <a:cubicBezTo>
                  <a:pt x="101600" y="52916"/>
                  <a:pt x="0" y="105833"/>
                  <a:pt x="0" y="152400"/>
                </a:cubicBezTo>
                <a:cubicBezTo>
                  <a:pt x="0" y="198967"/>
                  <a:pt x="203200" y="279400"/>
                  <a:pt x="203200" y="279400"/>
                </a:cubicBezTo>
                <a:lnTo>
                  <a:pt x="203200" y="279400"/>
                </a:lnTo>
              </a:path>
            </a:pathLst>
          </a:custGeom>
          <a:noFill/>
          <a:ln w="28575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6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5" grpId="0" animBg="1"/>
      <p:bldP spid="40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8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600" y="1449395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Q2c.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003653"/>
              </p:ext>
            </p:extLst>
          </p:nvPr>
        </p:nvGraphicFramePr>
        <p:xfrm>
          <a:off x="1031929" y="1967836"/>
          <a:ext cx="5888823" cy="1537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8788">
                <a:tc>
                  <a:txBody>
                    <a:bodyPr/>
                    <a:lstStyle/>
                    <a:p>
                      <a:pPr algn="ctr"/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add</a:t>
                      </a:r>
                      <a:r>
                        <a:rPr lang="en-SG" sz="1400" b="1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$t0, $s0, $0</a:t>
                      </a:r>
                      <a:endParaRPr lang="en-SG" sz="1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/>
                        <a:t>W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add $s2, $0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, $0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lp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bne</a:t>
                      </a:r>
                      <a:r>
                        <a:rPr lang="en-SG" sz="14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$s2, $0,</a:t>
                      </a:r>
                      <a:r>
                        <a:rPr lang="en-SG" sz="1400" b="1" baseline="0" dirty="0">
                          <a:solidFill>
                            <a:schemeClr val="tx1"/>
                          </a:solidFill>
                        </a:rPr>
                        <a:t> done</a:t>
                      </a:r>
                      <a:endParaRPr lang="en-SG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rgbClr val="C000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866083" y="1449395"/>
            <a:ext cx="4131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Before swapping: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18483" y="3807967"/>
            <a:ext cx="4131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After swapping: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902313"/>
              </p:ext>
            </p:extLst>
          </p:nvPr>
        </p:nvGraphicFramePr>
        <p:xfrm>
          <a:off x="1031929" y="4330121"/>
          <a:ext cx="5888823" cy="1537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8788">
                <a:tc>
                  <a:txBody>
                    <a:bodyPr/>
                    <a:lstStyle/>
                    <a:p>
                      <a:pPr algn="ctr"/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add $s2, $0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, $0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/>
                        <a:t>W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41313" algn="l"/>
                        </a:tabLst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add</a:t>
                      </a:r>
                      <a:r>
                        <a:rPr lang="en-SG" sz="1400" b="1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$t0, $s0, $0</a:t>
                      </a:r>
                      <a:endParaRPr lang="en-SG" sz="1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lp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bne</a:t>
                      </a:r>
                      <a:r>
                        <a:rPr lang="en-SG" sz="14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$s2, $0,</a:t>
                      </a:r>
                      <a:r>
                        <a:rPr lang="en-SG" sz="1400" b="1" baseline="0" dirty="0">
                          <a:solidFill>
                            <a:schemeClr val="tx1"/>
                          </a:solidFill>
                        </a:rPr>
                        <a:t> done</a:t>
                      </a:r>
                      <a:endParaRPr lang="en-SG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385958" y="1449395"/>
            <a:ext cx="3421742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 $t0, $s0, $zero</a:t>
            </a:r>
          </a:p>
          <a:p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add  $s2, $zero, $zero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$s2, $zero, done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$t0, $zero, done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$t0, 0xFF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$s1, $t1,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$s2, $s2, 1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$t0, $t0, 8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j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done: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85958" y="3918214"/>
            <a:ext cx="3421742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 $s2, $zero, $zero</a:t>
            </a:r>
          </a:p>
          <a:p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 $t0, $s0, $zero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$s2, $zero, done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$t0, $zero, done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$t0, 0xFF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$s1, $t1,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$s2, $s2, 1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$t0, $t0, 8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j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done: </a:t>
            </a:r>
          </a:p>
        </p:txBody>
      </p:sp>
    </p:spTree>
    <p:extLst>
      <p:ext uri="{BB962C8B-B14F-4D97-AF65-F5344CB8AC3E}">
        <p14:creationId xmlns:p14="http://schemas.microsoft.com/office/powerpoint/2010/main" val="397540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9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600" y="939258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Q2d.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642085"/>
              </p:ext>
            </p:extLst>
          </p:nvPr>
        </p:nvGraphicFramePr>
        <p:xfrm>
          <a:off x="197334" y="1410053"/>
          <a:ext cx="11747907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139856">
                <a:tc>
                  <a:txBody>
                    <a:bodyPr/>
                    <a:lstStyle/>
                    <a:p>
                      <a:pPr algn="ctr"/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21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     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/>
                        <a:t>W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     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lp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bne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..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done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    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beq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..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    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andi</a:t>
                      </a:r>
                      <a:endParaRPr lang="en-SG" sz="1400" b="1" baseline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    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bne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..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n</a:t>
                      </a:r>
                      <a:r>
                        <a:rPr lang="en-SG" sz="1400" b="1" baseline="0">
                          <a:solidFill>
                            <a:srgbClr val="C00000"/>
                          </a:solidFill>
                        </a:rPr>
                        <a:t>t</a:t>
                      </a:r>
                      <a:endParaRPr lang="en-SG" sz="1400" b="1" baseline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strike="noStrike" baseline="0" dirty="0">
                          <a:solidFill>
                            <a:srgbClr val="C00000"/>
                          </a:solidFill>
                        </a:rPr>
                        <a:t>      </a:t>
                      </a:r>
                      <a:r>
                        <a:rPr lang="en-SG" sz="1400" b="1" strike="sngStrike" baseline="0" dirty="0" err="1">
                          <a:solidFill>
                            <a:srgbClr val="C00000"/>
                          </a:solidFill>
                        </a:rPr>
                        <a:t>addi</a:t>
                      </a:r>
                      <a:endParaRPr lang="en-SG" sz="1400" b="1" strike="sngStrike" baseline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nt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srl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     j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lp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405327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lp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bne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..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824445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866083" y="939258"/>
            <a:ext cx="826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Data forwarding. No control hazard mechanism.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164" y="5191164"/>
            <a:ext cx="589705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4 iterations.</a:t>
            </a:r>
          </a:p>
          <a:p>
            <a:r>
              <a:rPr lang="en-SG" sz="2000" dirty="0">
                <a:solidFill>
                  <a:srgbClr val="0033CC"/>
                </a:solidFill>
              </a:rPr>
              <a:t>Total number of cycles = 2 + (4 </a:t>
            </a:r>
            <a:r>
              <a:rPr lang="en-SG" sz="2000" dirty="0">
                <a:solidFill>
                  <a:srgbClr val="0033CC"/>
                </a:solidFill>
                <a:sym typeface="Symbol" panose="05050102010706020507" pitchFamily="18" charset="2"/>
              </a:rPr>
              <a:t> 18) + 9 = </a:t>
            </a:r>
            <a:r>
              <a:rPr lang="en-SG" sz="3200" dirty="0">
                <a:solidFill>
                  <a:srgbClr val="0033CC"/>
                </a:solidFill>
                <a:sym typeface="Symbol" panose="05050102010706020507" pitchFamily="18" charset="2"/>
              </a:rPr>
              <a:t>83</a:t>
            </a:r>
            <a:r>
              <a:rPr lang="en-SG" sz="2000" dirty="0">
                <a:solidFill>
                  <a:srgbClr val="0033CC"/>
                </a:solidFill>
                <a:sym typeface="Symbol" panose="05050102010706020507" pitchFamily="18" charset="2"/>
              </a:rPr>
              <a:t> cycles.</a:t>
            </a:r>
            <a:r>
              <a:rPr lang="en-SG" sz="2000" dirty="0">
                <a:solidFill>
                  <a:srgbClr val="0033CC"/>
                </a:solidFill>
              </a:rPr>
              <a:t> </a:t>
            </a:r>
            <a:endParaRPr lang="en-US" sz="2000" dirty="0">
              <a:solidFill>
                <a:srgbClr val="0033CC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505456" y="2377440"/>
            <a:ext cx="8970264" cy="241401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2583180" y="4755819"/>
            <a:ext cx="8810244" cy="804677"/>
            <a:chOff x="2583180" y="4755819"/>
            <a:chExt cx="8810244" cy="804677"/>
          </a:xfrm>
        </p:grpSpPr>
        <p:sp>
          <p:nvSpPr>
            <p:cNvPr id="30" name="Right Brace 29"/>
            <p:cNvSpPr/>
            <p:nvPr/>
          </p:nvSpPr>
          <p:spPr>
            <a:xfrm rot="5400000">
              <a:off x="6814566" y="524433"/>
              <a:ext cx="347472" cy="8810244"/>
            </a:xfrm>
            <a:prstGeom prst="rightBrace">
              <a:avLst>
                <a:gd name="adj1" fmla="val 165461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256782" y="5191164"/>
              <a:ext cx="1463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18 cycles</a:t>
              </a:r>
              <a:endParaRPr 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F83778F-F7A6-4A1F-A60D-A831369F1564}"/>
              </a:ext>
            </a:extLst>
          </p:cNvPr>
          <p:cNvSpPr txBox="1"/>
          <p:nvPr/>
        </p:nvSpPr>
        <p:spPr>
          <a:xfrm>
            <a:off x="511757" y="168703"/>
            <a:ext cx="2487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$t0 = 0xAFAFFAFA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492F82-662B-4D3E-B735-73EF95A869E0}"/>
              </a:ext>
            </a:extLst>
          </p:cNvPr>
          <p:cNvSpPr txBox="1"/>
          <p:nvPr/>
        </p:nvSpPr>
        <p:spPr>
          <a:xfrm>
            <a:off x="2878666" y="168703"/>
            <a:ext cx="2246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ym typeface="Wingdings" panose="05000000000000000000" pitchFamily="2" charset="2"/>
              </a:rPr>
              <a:t> </a:t>
            </a:r>
            <a:r>
              <a:rPr lang="en-SG" sz="2400" dirty="0"/>
              <a:t>0x00AFAFFA</a:t>
            </a:r>
            <a:r>
              <a:rPr lang="en-SG" sz="2400" dirty="0">
                <a:sym typeface="Wingdings" panose="05000000000000000000" pitchFamily="2" charset="2"/>
              </a:rPr>
              <a:t> </a:t>
            </a:r>
            <a:endParaRPr lang="en-SG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233399-F7DE-4502-9E5F-88AB27E898B8}"/>
              </a:ext>
            </a:extLst>
          </p:cNvPr>
          <p:cNvSpPr txBox="1"/>
          <p:nvPr/>
        </p:nvSpPr>
        <p:spPr>
          <a:xfrm>
            <a:off x="4997230" y="168703"/>
            <a:ext cx="2246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ym typeface="Wingdings" panose="05000000000000000000" pitchFamily="2" charset="2"/>
              </a:rPr>
              <a:t> </a:t>
            </a:r>
            <a:r>
              <a:rPr lang="en-SG" sz="2400" dirty="0"/>
              <a:t>0x0000AFAF</a:t>
            </a:r>
            <a:r>
              <a:rPr lang="en-SG" sz="2400" dirty="0">
                <a:sym typeface="Wingdings" panose="05000000000000000000" pitchFamily="2" charset="2"/>
              </a:rPr>
              <a:t> </a:t>
            </a:r>
            <a:endParaRPr lang="en-SG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4CD3E8-ADF7-4ADD-857A-F885E6347214}"/>
              </a:ext>
            </a:extLst>
          </p:cNvPr>
          <p:cNvSpPr txBox="1"/>
          <p:nvPr/>
        </p:nvSpPr>
        <p:spPr>
          <a:xfrm>
            <a:off x="7123299" y="168703"/>
            <a:ext cx="2246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ym typeface="Wingdings" panose="05000000000000000000" pitchFamily="2" charset="2"/>
              </a:rPr>
              <a:t> </a:t>
            </a:r>
            <a:r>
              <a:rPr lang="en-SG" sz="2400" dirty="0"/>
              <a:t>0x000000AF</a:t>
            </a:r>
            <a:r>
              <a:rPr lang="en-SG" sz="2400" dirty="0">
                <a:sym typeface="Wingdings" panose="05000000000000000000" pitchFamily="2" charset="2"/>
              </a:rPr>
              <a:t> </a:t>
            </a:r>
            <a:endParaRPr lang="en-SG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12F48B-3ED4-4B2D-8A9B-651AE0721B5D}"/>
              </a:ext>
            </a:extLst>
          </p:cNvPr>
          <p:cNvSpPr txBox="1"/>
          <p:nvPr/>
        </p:nvSpPr>
        <p:spPr>
          <a:xfrm>
            <a:off x="9153890" y="168703"/>
            <a:ext cx="2246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ym typeface="Wingdings" panose="05000000000000000000" pitchFamily="2" charset="2"/>
              </a:rPr>
              <a:t> </a:t>
            </a:r>
            <a:r>
              <a:rPr lang="en-SG" sz="2400" dirty="0"/>
              <a:t>0x00000000</a:t>
            </a:r>
            <a:r>
              <a:rPr lang="en-SG" sz="2400" dirty="0">
                <a:sym typeface="Wingdings" panose="05000000000000000000" pitchFamily="2" charset="2"/>
              </a:rPr>
              <a:t> </a:t>
            </a:r>
            <a:endParaRPr lang="en-SG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7E368F-83CA-4698-A64A-57FE8520AE30}"/>
              </a:ext>
            </a:extLst>
          </p:cNvPr>
          <p:cNvSpPr txBox="1"/>
          <p:nvPr/>
        </p:nvSpPr>
        <p:spPr>
          <a:xfrm>
            <a:off x="7430447" y="584914"/>
            <a:ext cx="3969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Compare last 8 bits with 0xFF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390BE7F-E57B-4E29-97C2-FB69F99D0089}"/>
              </a:ext>
            </a:extLst>
          </p:cNvPr>
          <p:cNvGrpSpPr/>
          <p:nvPr/>
        </p:nvGrpSpPr>
        <p:grpSpPr>
          <a:xfrm>
            <a:off x="4651022" y="6035040"/>
            <a:ext cx="4177383" cy="646331"/>
            <a:chOff x="4651022" y="6035040"/>
            <a:chExt cx="4177383" cy="646331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BFB26AC-689C-4066-834B-D3AAD079BB8D}"/>
                </a:ext>
              </a:extLst>
            </p:cNvPr>
            <p:cNvCxnSpPr/>
            <p:nvPr/>
          </p:nvCxnSpPr>
          <p:spPr>
            <a:xfrm flipH="1" flipV="1">
              <a:off x="4651022" y="6083716"/>
              <a:ext cx="474133" cy="2041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8DD63BF-0EFF-4ACF-A046-2AD7D83DDDB2}"/>
                </a:ext>
              </a:extLst>
            </p:cNvPr>
            <p:cNvSpPr txBox="1"/>
            <p:nvPr/>
          </p:nvSpPr>
          <p:spPr>
            <a:xfrm>
              <a:off x="5170805" y="6035040"/>
              <a:ext cx="3657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lp</a:t>
              </a:r>
              <a:r>
                <a:rPr lang="en-SG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SG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bne</a:t>
              </a:r>
              <a:r>
                <a:rPr lang="en-SG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$s2, $zero, done</a:t>
              </a:r>
            </a:p>
            <a:p>
              <a:r>
                <a:rPr lang="en-SG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SG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beq</a:t>
              </a:r>
              <a:r>
                <a:rPr lang="en-SG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$t0, %zero, done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665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2" grpId="0"/>
      <p:bldP spid="6" grpId="0"/>
      <p:bldP spid="14" grpId="0"/>
      <p:bldP spid="15" grpId="0"/>
      <p:bldP spid="1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2295</TotalTime>
  <Words>2773</Words>
  <Application>Microsoft Office PowerPoint</Application>
  <PresentationFormat>Widescreen</PresentationFormat>
  <Paragraphs>866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Symbol</vt:lpstr>
      <vt:lpstr>Wingdings</vt:lpstr>
      <vt:lpstr>Office Theme</vt:lpstr>
      <vt:lpstr>CS2100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</dc:title>
  <dc:creator>Tuck-Choy Aaron TAN</dc:creator>
  <cp:lastModifiedBy>Tuck-Choy Aaron TAN</cp:lastModifiedBy>
  <cp:revision>210</cp:revision>
  <cp:lastPrinted>2019-04-10T00:56:38Z</cp:lastPrinted>
  <dcterms:created xsi:type="dcterms:W3CDTF">2015-03-28T05:22:46Z</dcterms:created>
  <dcterms:modified xsi:type="dcterms:W3CDTF">2020-04-10T06:14:36Z</dcterms:modified>
</cp:coreProperties>
</file>