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AA6D-C3EC-4078-B260-984002D0A7FF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87512-9FE7-40B5-B2F0-9249EA27E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98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</a:t>
            </a:r>
            <a:r>
              <a:rPr lang="en-GB" dirty="0" err="1" smtClean="0"/>
              <a:t>ss</a:t>
            </a:r>
            <a:r>
              <a:rPr lang="en-GB" dirty="0" smtClean="0"/>
              <a:t> to identify what these are ; fallacies – generalisations, stereotypes, sweeping statements, slippery slope, glittering generalities, bandwagon, weasel words, connotative</a:t>
            </a:r>
            <a:r>
              <a:rPr lang="en-GB" baseline="0" dirty="0" smtClean="0"/>
              <a:t> words: fluff – wordiness, clichés. Pomposity, irrelevance – detours, tangents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CC42D-612D-4C19-B05A-6CD9FB7783EF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36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3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15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56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2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5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0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43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64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9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020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35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93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6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80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032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43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5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54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171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05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818D-1C02-4F3D-8BBE-91386222F801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079-B041-49CF-BBEE-01BB2EA585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66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5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purdue.edu/owl/research_and_citation/resources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ABC of Essay Construction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ES2660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85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Finalise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Work</a:t>
                      </a:r>
                      <a:r>
                        <a:rPr lang="en-GB" baseline="0" dirty="0" smtClean="0"/>
                        <a:t> 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</a:t>
                      </a:r>
                      <a:r>
                        <a:rPr lang="en-GB" baseline="0" dirty="0" smtClean="0"/>
                        <a:t> in particular?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Revisions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Grammar, syntax, word choice, precise</a:t>
                      </a:r>
                      <a:r>
                        <a:rPr lang="en-GB" baseline="0" dirty="0" smtClean="0"/>
                        <a:t> meaning, cohesive devices, transition sentences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References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 one</a:t>
                      </a:r>
                      <a:r>
                        <a:rPr lang="en-GB" baseline="0" dirty="0" smtClean="0"/>
                        <a:t> system consistently, APA – alphabetical order, then year order if same author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70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Handy source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owl.purdue.edu/owl/research_and_citation/resources.html</a:t>
            </a:r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548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Craft your essay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Craft your question</a:t>
            </a:r>
          </a:p>
          <a:p>
            <a:r>
              <a:rPr lang="en-GB" sz="2400" dirty="0" smtClean="0"/>
              <a:t>Check with your team about how :</a:t>
            </a:r>
          </a:p>
          <a:p>
            <a:pPr lvl="1"/>
            <a:r>
              <a:rPr lang="en-GB" sz="2400" dirty="0" smtClean="0"/>
              <a:t>Interesting it is</a:t>
            </a:r>
          </a:p>
          <a:p>
            <a:pPr lvl="1"/>
            <a:r>
              <a:rPr lang="en-GB" sz="2400" dirty="0" smtClean="0"/>
              <a:t>Practicable it is</a:t>
            </a:r>
          </a:p>
          <a:p>
            <a:pPr lvl="2"/>
            <a:r>
              <a:rPr lang="en-GB" sz="2400" dirty="0" smtClean="0"/>
              <a:t>Scope</a:t>
            </a:r>
          </a:p>
          <a:p>
            <a:pPr lvl="2"/>
            <a:r>
              <a:rPr lang="en-GB" sz="2400" dirty="0" smtClean="0"/>
              <a:t>Sources of </a:t>
            </a:r>
            <a:r>
              <a:rPr lang="en-GB" sz="2400" dirty="0" smtClean="0"/>
              <a:t>information</a:t>
            </a:r>
            <a:endParaRPr lang="en-GB" sz="24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6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Construction ABC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Analyse topic, prompt, points of view</a:t>
            </a:r>
          </a:p>
          <a:p>
            <a:r>
              <a:rPr lang="en-GB" dirty="0" smtClean="0"/>
              <a:t>Brainstorm – read and think, summarise, synthesis and critique</a:t>
            </a:r>
          </a:p>
          <a:p>
            <a:r>
              <a:rPr lang="en-GB" dirty="0" smtClean="0"/>
              <a:t>Choose stand,  points</a:t>
            </a:r>
          </a:p>
          <a:p>
            <a:r>
              <a:rPr lang="en-GB" dirty="0" smtClean="0"/>
              <a:t>Draft line of argument, argumentative text</a:t>
            </a:r>
          </a:p>
          <a:p>
            <a:r>
              <a:rPr lang="en-GB" dirty="0" smtClean="0"/>
              <a:t>Edit for fallacies, fluff, irrelevance</a:t>
            </a:r>
          </a:p>
          <a:p>
            <a:r>
              <a:rPr lang="en-GB" dirty="0" smtClean="0"/>
              <a:t>Finalise – revise and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61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Analyse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</a:t>
                      </a:r>
                      <a:r>
                        <a:rPr lang="en-GB" baseline="0" dirty="0" smtClean="0"/>
                        <a:t> out or formulate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Key words</a:t>
                      </a:r>
                    </a:p>
                    <a:p>
                      <a:r>
                        <a:rPr lang="en-GB" dirty="0" smtClean="0"/>
                        <a:t>Operational words: argue,  discuss, evaluate, compare, 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Genre of writing/speaking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r>
                        <a:rPr lang="en-GB" baseline="0" dirty="0" smtClean="0"/>
                        <a:t> words: topic, focus, context, controversy, </a:t>
                      </a:r>
                      <a:r>
                        <a:rPr lang="en-GB" baseline="0" dirty="0" err="1" smtClean="0"/>
                        <a:t>PoVs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Information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3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Brainstorm, read, Think and critique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Read credible sources on topic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Think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Critique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Background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What’s it</a:t>
                      </a:r>
                      <a:r>
                        <a:rPr lang="en-GB" baseline="0" dirty="0" smtClean="0"/>
                        <a:t> all about?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 what’s the relevance to my</a:t>
                      </a:r>
                      <a:r>
                        <a:rPr lang="en-GB" baseline="0" dirty="0" smtClean="0"/>
                        <a:t> take on the topic?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Specific focus/research question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 what interests me?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So what’s the relevance to my</a:t>
                      </a:r>
                      <a:r>
                        <a:rPr lang="en-GB" baseline="0" dirty="0" smtClean="0"/>
                        <a:t> take on the topic?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Controversy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What’s the problem?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So what’s the relevance to my</a:t>
                      </a:r>
                      <a:r>
                        <a:rPr lang="en-GB" baseline="0" dirty="0" smtClean="0"/>
                        <a:t> take on the topic?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Key players,</a:t>
                      </a:r>
                      <a:r>
                        <a:rPr lang="en-GB" baseline="0" dirty="0" smtClean="0"/>
                        <a:t> identifying which side they are 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Who’s on whose side and why?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So what’s the relevance to my</a:t>
                      </a:r>
                      <a:r>
                        <a:rPr lang="en-GB" baseline="0" dirty="0" smtClean="0"/>
                        <a:t> take on the topic?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Choose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Choice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75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Draft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7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Draft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Line of</a:t>
                      </a:r>
                      <a:r>
                        <a:rPr lang="en-GB" baseline="0" dirty="0" smtClean="0"/>
                        <a:t> argument </a:t>
                      </a:r>
                    </a:p>
                    <a:p>
                      <a:r>
                        <a:rPr lang="en-GB" baseline="0" dirty="0" smtClean="0"/>
                        <a:t>(outline)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</a:p>
                    <a:p>
                      <a:r>
                        <a:rPr lang="en-GB" dirty="0" smtClean="0"/>
                        <a:t>(draft 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9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Edit 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Revise for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Fallacies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Logic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Conciseness 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Irrelevance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Cogency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75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583606"/>
            <a:ext cx="11029616" cy="1013800"/>
          </a:xfrm>
        </p:spPr>
        <p:txBody>
          <a:bodyPr/>
          <a:lstStyle/>
          <a:p>
            <a:r>
              <a:rPr lang="en-GB" dirty="0" smtClean="0"/>
              <a:t>edit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1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Take</a:t>
                      </a:r>
                      <a:r>
                        <a:rPr lang="en-GB" baseline="0" dirty="0" smtClean="0"/>
                        <a:t> 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Fallacies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Over generalisations, false</a:t>
                      </a:r>
                      <a:r>
                        <a:rPr lang="en-GB" baseline="0" dirty="0" smtClean="0"/>
                        <a:t> dichotomies, slippery slopes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Fluff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Wordy expressions e.g. ”on the other hand”, “in my opinion”,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Irrelevance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Minor details, tangential</a:t>
                      </a:r>
                      <a:r>
                        <a:rPr lang="en-GB" baseline="0" dirty="0" smtClean="0"/>
                        <a:t> details, asides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Errors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Grammar, spelling, punctuation, factual errors, near copy or very partial paraphrase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64754" y="4455643"/>
          <a:ext cx="1098731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Put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Accurate</a:t>
                      </a:r>
                      <a:r>
                        <a:rPr lang="en-GB" baseline="0" dirty="0" smtClean="0"/>
                        <a:t> details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 text citation, end of text references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Accurate signposting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Cohesive devices “however, moreover, hence, so, in addition, nevertheless …</a:t>
                      </a:r>
                    </a:p>
                    <a:p>
                      <a:r>
                        <a:rPr lang="en-GB" dirty="0" smtClean="0"/>
                        <a:t>Transitional</a:t>
                      </a:r>
                      <a:r>
                        <a:rPr lang="en-GB" baseline="0" dirty="0" smtClean="0"/>
                        <a:t> sentences “ I have covered </a:t>
                      </a:r>
                      <a:r>
                        <a:rPr lang="en-GB" baseline="0" dirty="0" err="1" smtClean="0"/>
                        <a:t>xxxx</a:t>
                      </a:r>
                      <a:r>
                        <a:rPr lang="en-GB" baseline="0" dirty="0" smtClean="0"/>
                        <a:t>, next I will…”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Graphic support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Subheadings, bulleted lists for examples, bold</a:t>
                      </a:r>
                      <a:r>
                        <a:rPr lang="en-GB" baseline="0" dirty="0" smtClean="0"/>
                        <a:t> or</a:t>
                      </a:r>
                      <a:r>
                        <a:rPr lang="en-GB" dirty="0" smtClean="0"/>
                        <a:t> italics for technical terms or important words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33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Finalise and complete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Critically evaluate your own essay</a:t>
            </a:r>
          </a:p>
          <a:p>
            <a:r>
              <a:rPr lang="en-GB" dirty="0" smtClean="0"/>
              <a:t>Ask a friend to critically evaluate your essay</a:t>
            </a:r>
          </a:p>
          <a:p>
            <a:r>
              <a:rPr lang="en-GB" dirty="0" smtClean="0"/>
              <a:t>Make a note of the critique</a:t>
            </a:r>
          </a:p>
          <a:p>
            <a:r>
              <a:rPr lang="en-GB" dirty="0" smtClean="0"/>
              <a:t>Incorporate the critique as part of your revised essay.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54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472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Wingdings 2</vt:lpstr>
      <vt:lpstr>Office Theme</vt:lpstr>
      <vt:lpstr>Dividend</vt:lpstr>
      <vt:lpstr>The ABC of Essay Construction</vt:lpstr>
      <vt:lpstr>Construction ABC</vt:lpstr>
      <vt:lpstr>Analyse</vt:lpstr>
      <vt:lpstr>Brainstorm, read, Think and critique</vt:lpstr>
      <vt:lpstr>Choose</vt:lpstr>
      <vt:lpstr>Draft</vt:lpstr>
      <vt:lpstr>Edit</vt:lpstr>
      <vt:lpstr>edit</vt:lpstr>
      <vt:lpstr>Finalise and complete</vt:lpstr>
      <vt:lpstr>Finalise</vt:lpstr>
      <vt:lpstr>Documenting sources</vt:lpstr>
      <vt:lpstr>Craft your essay question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ABC of Essay Construction</dc:title>
  <dc:creator>GL Lee</dc:creator>
  <cp:lastModifiedBy>GL Lee</cp:lastModifiedBy>
  <cp:revision>2</cp:revision>
  <dcterms:created xsi:type="dcterms:W3CDTF">2019-03-28T09:17:56Z</dcterms:created>
  <dcterms:modified xsi:type="dcterms:W3CDTF">2019-03-28T09:19:46Z</dcterms:modified>
</cp:coreProperties>
</file>