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56" r:id="rId5"/>
    <p:sldId id="322" r:id="rId6"/>
    <p:sldId id="323" r:id="rId7"/>
    <p:sldId id="324" r:id="rId8"/>
    <p:sldId id="325" r:id="rId9"/>
    <p:sldId id="326" r:id="rId10"/>
    <p:sldId id="327" r:id="rId1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L Lee" initials="GL" lastIdx="1" clrIdx="0">
    <p:extLst>
      <p:ext uri="{19B8F6BF-5375-455C-9EA6-DF929625EA0E}">
        <p15:presenceInfo xmlns:p15="http://schemas.microsoft.com/office/powerpoint/2012/main" userId="S-1-5-21-482311787-1869618626-615583016-57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244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D75C96-73AC-4DC6-913E-D4CD3B382842}" v="16" dt="2019-08-07T15:32:22.1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957" autoAdjust="0"/>
  </p:normalViewPr>
  <p:slideViewPr>
    <p:cSldViewPr snapToGrid="0">
      <p:cViewPr varScale="1">
        <p:scale>
          <a:sx n="100" d="100"/>
          <a:sy n="100" d="100"/>
        </p:scale>
        <p:origin x="9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Kit Mun" userId="23e3e4bd-165e-4fc1-b5f2-320508475369" providerId="ADAL" clId="{23D75C96-73AC-4DC6-913E-D4CD3B382842}"/>
    <pc:docChg chg="modSld">
      <pc:chgData name="Lee Kit Mun" userId="23e3e4bd-165e-4fc1-b5f2-320508475369" providerId="ADAL" clId="{23D75C96-73AC-4DC6-913E-D4CD3B382842}" dt="2019-08-07T15:43:50.085" v="0" actId="6549"/>
      <pc:docMkLst>
        <pc:docMk/>
      </pc:docMkLst>
      <pc:sldChg chg="modSp">
        <pc:chgData name="Lee Kit Mun" userId="23e3e4bd-165e-4fc1-b5f2-320508475369" providerId="ADAL" clId="{23D75C96-73AC-4DC6-913E-D4CD3B382842}" dt="2019-08-07T15:43:50.085" v="0" actId="6549"/>
        <pc:sldMkLst>
          <pc:docMk/>
          <pc:sldMk cId="2633176301" sldId="280"/>
        </pc:sldMkLst>
        <pc:spChg chg="mod">
          <ac:chgData name="Lee Kit Mun" userId="23e3e4bd-165e-4fc1-b5f2-320508475369" providerId="ADAL" clId="{23D75C96-73AC-4DC6-913E-D4CD3B382842}" dt="2019-08-07T15:43:50.085" v="0" actId="6549"/>
          <ac:spMkLst>
            <pc:docMk/>
            <pc:sldMk cId="2633176301" sldId="280"/>
            <ac:spMk id="3" creationId="{00000000-0000-0000-0000-000000000000}"/>
          </ac:spMkLst>
        </pc:spChg>
      </pc:sldChg>
    </pc:docChg>
  </pc:docChgLst>
  <pc:docChgLst>
    <pc:chgData name="Lee Kit Mun" userId="23e3e4bd-165e-4fc1-b5f2-320508475369" providerId="ADAL" clId="{664D0EB3-C60E-4964-ABBB-C250F2FAB317}"/>
    <pc:docChg chg="undo custSel mod addSld delSld modSld">
      <pc:chgData name="Lee Kit Mun" userId="23e3e4bd-165e-4fc1-b5f2-320508475369" providerId="ADAL" clId="{664D0EB3-C60E-4964-ABBB-C250F2FAB317}" dt="2019-08-07T15:39:35.625" v="392" actId="20577"/>
      <pc:docMkLst>
        <pc:docMk/>
      </pc:docMkLst>
      <pc:sldChg chg="modSp">
        <pc:chgData name="Lee Kit Mun" userId="23e3e4bd-165e-4fc1-b5f2-320508475369" providerId="ADAL" clId="{664D0EB3-C60E-4964-ABBB-C250F2FAB317}" dt="2019-08-07T15:35:28.038" v="374" actId="1076"/>
        <pc:sldMkLst>
          <pc:docMk/>
          <pc:sldMk cId="1343500830" sldId="256"/>
        </pc:sldMkLst>
        <pc:spChg chg="mod">
          <ac:chgData name="Lee Kit Mun" userId="23e3e4bd-165e-4fc1-b5f2-320508475369" providerId="ADAL" clId="{664D0EB3-C60E-4964-ABBB-C250F2FAB317}" dt="2019-08-07T15:35:28.038" v="374" actId="1076"/>
          <ac:spMkLst>
            <pc:docMk/>
            <pc:sldMk cId="1343500830" sldId="256"/>
            <ac:spMk id="2" creationId="{00000000-0000-0000-0000-000000000000}"/>
          </ac:spMkLst>
        </pc:spChg>
        <pc:spChg chg="mod">
          <ac:chgData name="Lee Kit Mun" userId="23e3e4bd-165e-4fc1-b5f2-320508475369" providerId="ADAL" clId="{664D0EB3-C60E-4964-ABBB-C250F2FAB317}" dt="2019-08-07T14:56:17.325" v="40" actId="20577"/>
          <ac:spMkLst>
            <pc:docMk/>
            <pc:sldMk cId="1343500830" sldId="256"/>
            <ac:spMk id="5" creationId="{73CA6033-5791-4007-BEC1-79D6C0CA7F93}"/>
          </ac:spMkLst>
        </pc:spChg>
      </pc:sldChg>
      <pc:sldChg chg="del modNotesTx">
        <pc:chgData name="Lee Kit Mun" userId="23e3e4bd-165e-4fc1-b5f2-320508475369" providerId="ADAL" clId="{664D0EB3-C60E-4964-ABBB-C250F2FAB317}" dt="2019-08-07T15:00:28.046" v="110" actId="2696"/>
        <pc:sldMkLst>
          <pc:docMk/>
          <pc:sldMk cId="723547509" sldId="265"/>
        </pc:sldMkLst>
      </pc:sldChg>
      <pc:sldChg chg="modSp">
        <pc:chgData name="Lee Kit Mun" userId="23e3e4bd-165e-4fc1-b5f2-320508475369" providerId="ADAL" clId="{664D0EB3-C60E-4964-ABBB-C250F2FAB317}" dt="2019-08-07T15:12:22.063" v="206" actId="20577"/>
        <pc:sldMkLst>
          <pc:docMk/>
          <pc:sldMk cId="1882895149" sldId="271"/>
        </pc:sldMkLst>
        <pc:spChg chg="mod">
          <ac:chgData name="Lee Kit Mun" userId="23e3e4bd-165e-4fc1-b5f2-320508475369" providerId="ADAL" clId="{664D0EB3-C60E-4964-ABBB-C250F2FAB317}" dt="2019-08-07T15:12:22.063" v="206" actId="20577"/>
          <ac:spMkLst>
            <pc:docMk/>
            <pc:sldMk cId="1882895149" sldId="271"/>
            <ac:spMk id="5" creationId="{00000000-0000-0000-0000-000000000000}"/>
          </ac:spMkLst>
        </pc:spChg>
      </pc:sldChg>
      <pc:sldChg chg="addSp delSp modSp mod setBg">
        <pc:chgData name="Lee Kit Mun" userId="23e3e4bd-165e-4fc1-b5f2-320508475369" providerId="ADAL" clId="{664D0EB3-C60E-4964-ABBB-C250F2FAB317}" dt="2019-08-07T15:25:05.939" v="234" actId="242"/>
        <pc:sldMkLst>
          <pc:docMk/>
          <pc:sldMk cId="2821356161" sldId="276"/>
        </pc:sldMkLst>
        <pc:spChg chg="mod">
          <ac:chgData name="Lee Kit Mun" userId="23e3e4bd-165e-4fc1-b5f2-320508475369" providerId="ADAL" clId="{664D0EB3-C60E-4964-ABBB-C250F2FAB317}" dt="2019-08-07T15:25:05.939" v="234" actId="242"/>
          <ac:spMkLst>
            <pc:docMk/>
            <pc:sldMk cId="2821356161" sldId="276"/>
            <ac:spMk id="2" creationId="{00000000-0000-0000-0000-000000000000}"/>
          </ac:spMkLst>
        </pc:spChg>
        <pc:spChg chg="add del mod">
          <ac:chgData name="Lee Kit Mun" userId="23e3e4bd-165e-4fc1-b5f2-320508475369" providerId="ADAL" clId="{664D0EB3-C60E-4964-ABBB-C250F2FAB317}" dt="2019-08-07T15:23:05.802" v="220"/>
          <ac:spMkLst>
            <pc:docMk/>
            <pc:sldMk cId="2821356161" sldId="276"/>
            <ac:spMk id="7" creationId="{9CC34BE3-8005-494C-A394-8CB443AF5649}"/>
          </ac:spMkLst>
        </pc:spChg>
        <pc:graphicFrameChg chg="add del">
          <ac:chgData name="Lee Kit Mun" userId="23e3e4bd-165e-4fc1-b5f2-320508475369" providerId="ADAL" clId="{664D0EB3-C60E-4964-ABBB-C250F2FAB317}" dt="2019-08-07T15:21:58.748" v="213"/>
          <ac:graphicFrameMkLst>
            <pc:docMk/>
            <pc:sldMk cId="2821356161" sldId="276"/>
            <ac:graphicFrameMk id="3" creationId="{91D3C44A-CF45-4F3A-AB39-1A97F04381BC}"/>
          </ac:graphicFrameMkLst>
        </pc:graphicFrameChg>
        <pc:graphicFrameChg chg="del mod modGraphic">
          <ac:chgData name="Lee Kit Mun" userId="23e3e4bd-165e-4fc1-b5f2-320508475369" providerId="ADAL" clId="{664D0EB3-C60E-4964-ABBB-C250F2FAB317}" dt="2019-08-07T15:22:58.460" v="219" actId="478"/>
          <ac:graphicFrameMkLst>
            <pc:docMk/>
            <pc:sldMk cId="2821356161" sldId="276"/>
            <ac:graphicFrameMk id="4" creationId="{00000000-0000-0000-0000-000000000000}"/>
          </ac:graphicFrameMkLst>
        </pc:graphicFrameChg>
        <pc:graphicFrameChg chg="add del modGraphic">
          <ac:chgData name="Lee Kit Mun" userId="23e3e4bd-165e-4fc1-b5f2-320508475369" providerId="ADAL" clId="{664D0EB3-C60E-4964-ABBB-C250F2FAB317}" dt="2019-08-07T15:22:15.793" v="217"/>
          <ac:graphicFrameMkLst>
            <pc:docMk/>
            <pc:sldMk cId="2821356161" sldId="276"/>
            <ac:graphicFrameMk id="5" creationId="{640D6D29-6A0F-4782-AA4B-30FE851E055C}"/>
          </ac:graphicFrameMkLst>
        </pc:graphicFrameChg>
        <pc:graphicFrameChg chg="add mod modGraphic">
          <ac:chgData name="Lee Kit Mun" userId="23e3e4bd-165e-4fc1-b5f2-320508475369" providerId="ADAL" clId="{664D0EB3-C60E-4964-ABBB-C250F2FAB317}" dt="2019-08-07T15:24:53.861" v="233" actId="122"/>
          <ac:graphicFrameMkLst>
            <pc:docMk/>
            <pc:sldMk cId="2821356161" sldId="276"/>
            <ac:graphicFrameMk id="8" creationId="{E1DDB16E-3759-4B6D-B63C-41F861C121B2}"/>
          </ac:graphicFrameMkLst>
        </pc:graphicFrameChg>
      </pc:sldChg>
      <pc:sldChg chg="del">
        <pc:chgData name="Lee Kit Mun" userId="23e3e4bd-165e-4fc1-b5f2-320508475369" providerId="ADAL" clId="{664D0EB3-C60E-4964-ABBB-C250F2FAB317}" dt="2019-08-07T15:29:38.305" v="238" actId="2696"/>
        <pc:sldMkLst>
          <pc:docMk/>
          <pc:sldMk cId="378611192" sldId="279"/>
        </pc:sldMkLst>
      </pc:sldChg>
      <pc:sldChg chg="del">
        <pc:chgData name="Lee Kit Mun" userId="23e3e4bd-165e-4fc1-b5f2-320508475369" providerId="ADAL" clId="{664D0EB3-C60E-4964-ABBB-C250F2FAB317}" dt="2019-08-07T15:27:40.196" v="236" actId="2696"/>
        <pc:sldMkLst>
          <pc:docMk/>
          <pc:sldMk cId="996732652" sldId="281"/>
        </pc:sldMkLst>
      </pc:sldChg>
      <pc:sldChg chg="del">
        <pc:chgData name="Lee Kit Mun" userId="23e3e4bd-165e-4fc1-b5f2-320508475369" providerId="ADAL" clId="{664D0EB3-C60E-4964-ABBB-C250F2FAB317}" dt="2019-08-07T15:29:00.148" v="237" actId="2696"/>
        <pc:sldMkLst>
          <pc:docMk/>
          <pc:sldMk cId="1089424012" sldId="286"/>
        </pc:sldMkLst>
      </pc:sldChg>
      <pc:sldChg chg="del">
        <pc:chgData name="Lee Kit Mun" userId="23e3e4bd-165e-4fc1-b5f2-320508475369" providerId="ADAL" clId="{664D0EB3-C60E-4964-ABBB-C250F2FAB317}" dt="2019-08-07T15:27:37.587" v="235" actId="2696"/>
        <pc:sldMkLst>
          <pc:docMk/>
          <pc:sldMk cId="2142436837" sldId="296"/>
        </pc:sldMkLst>
      </pc:sldChg>
      <pc:sldChg chg="modSp modNotesTx">
        <pc:chgData name="Lee Kit Mun" userId="23e3e4bd-165e-4fc1-b5f2-320508475369" providerId="ADAL" clId="{664D0EB3-C60E-4964-ABBB-C250F2FAB317}" dt="2019-08-07T15:03:26.533" v="116" actId="20577"/>
        <pc:sldMkLst>
          <pc:docMk/>
          <pc:sldMk cId="2605145586" sldId="307"/>
        </pc:sldMkLst>
        <pc:spChg chg="mod">
          <ac:chgData name="Lee Kit Mun" userId="23e3e4bd-165e-4fc1-b5f2-320508475369" providerId="ADAL" clId="{664D0EB3-C60E-4964-ABBB-C250F2FAB317}" dt="2019-08-07T15:03:26.533" v="116" actId="20577"/>
          <ac:spMkLst>
            <pc:docMk/>
            <pc:sldMk cId="2605145586" sldId="307"/>
            <ac:spMk id="6" creationId="{46A43920-34F6-44E7-9618-A5FBCB540E8E}"/>
          </ac:spMkLst>
        </pc:spChg>
      </pc:sldChg>
      <pc:sldChg chg="modSp modNotesTx">
        <pc:chgData name="Lee Kit Mun" userId="23e3e4bd-165e-4fc1-b5f2-320508475369" providerId="ADAL" clId="{664D0EB3-C60E-4964-ABBB-C250F2FAB317}" dt="2019-08-07T15:09:37.509" v="179" actId="20577"/>
        <pc:sldMkLst>
          <pc:docMk/>
          <pc:sldMk cId="1556794338" sldId="310"/>
        </pc:sldMkLst>
        <pc:spChg chg="mod">
          <ac:chgData name="Lee Kit Mun" userId="23e3e4bd-165e-4fc1-b5f2-320508475369" providerId="ADAL" clId="{664D0EB3-C60E-4964-ABBB-C250F2FAB317}" dt="2019-08-07T15:09:37.509" v="179" actId="20577"/>
          <ac:spMkLst>
            <pc:docMk/>
            <pc:sldMk cId="1556794338" sldId="310"/>
            <ac:spMk id="3" creationId="{00000000-0000-0000-0000-000000000000}"/>
          </ac:spMkLst>
        </pc:spChg>
      </pc:sldChg>
      <pc:sldChg chg="del">
        <pc:chgData name="Lee Kit Mun" userId="23e3e4bd-165e-4fc1-b5f2-320508475369" providerId="ADAL" clId="{664D0EB3-C60E-4964-ABBB-C250F2FAB317}" dt="2019-08-07T15:30:36.190" v="239" actId="2696"/>
        <pc:sldMkLst>
          <pc:docMk/>
          <pc:sldMk cId="1770893960" sldId="316"/>
        </pc:sldMkLst>
      </pc:sldChg>
      <pc:sldChg chg="del">
        <pc:chgData name="Lee Kit Mun" userId="23e3e4bd-165e-4fc1-b5f2-320508475369" providerId="ADAL" clId="{664D0EB3-C60E-4964-ABBB-C250F2FAB317}" dt="2019-08-07T14:56:59.113" v="49" actId="2696"/>
        <pc:sldMkLst>
          <pc:docMk/>
          <pc:sldMk cId="2304278082" sldId="317"/>
        </pc:sldMkLst>
      </pc:sldChg>
      <pc:sldChg chg="modSp add del">
        <pc:chgData name="Lee Kit Mun" userId="23e3e4bd-165e-4fc1-b5f2-320508475369" providerId="ADAL" clId="{664D0EB3-C60E-4964-ABBB-C250F2FAB317}" dt="2019-08-07T15:39:35.625" v="392" actId="20577"/>
        <pc:sldMkLst>
          <pc:docMk/>
          <pc:sldMk cId="233898092" sldId="321"/>
        </pc:sldMkLst>
        <pc:spChg chg="mod">
          <ac:chgData name="Lee Kit Mun" userId="23e3e4bd-165e-4fc1-b5f2-320508475369" providerId="ADAL" clId="{664D0EB3-C60E-4964-ABBB-C250F2FAB317}" dt="2019-08-07T15:31:46.486" v="287" actId="20577"/>
          <ac:spMkLst>
            <pc:docMk/>
            <pc:sldMk cId="233898092" sldId="321"/>
            <ac:spMk id="2" creationId="{6C23DB42-5B87-4849-AE58-6C6B2A5A34FD}"/>
          </ac:spMkLst>
        </pc:spChg>
        <pc:spChg chg="mod">
          <ac:chgData name="Lee Kit Mun" userId="23e3e4bd-165e-4fc1-b5f2-320508475369" providerId="ADAL" clId="{664D0EB3-C60E-4964-ABBB-C250F2FAB317}" dt="2019-08-07T15:39:35.625" v="392" actId="20577"/>
          <ac:spMkLst>
            <pc:docMk/>
            <pc:sldMk cId="233898092" sldId="321"/>
            <ac:spMk id="3" creationId="{04A5B8BE-3149-46F5-BCD0-C62CA1A413E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13D20F0E-2B38-4DE5-B37C-7EF99A3D1378}" type="datetimeFigureOut">
              <a:rPr lang="en-SG" smtClean="0"/>
              <a:t>4/9/2019</a:t>
            </a:fld>
            <a:endParaRPr lang="en-SG"/>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BF58B0F8-0D09-463E-A069-B076D7298E84}" type="slidenum">
              <a:rPr lang="en-SG" smtClean="0"/>
              <a:t>‹#›</a:t>
            </a:fld>
            <a:endParaRPr lang="en-SG"/>
          </a:p>
        </p:txBody>
      </p:sp>
    </p:spTree>
    <p:extLst>
      <p:ext uri="{BB962C8B-B14F-4D97-AF65-F5344CB8AC3E}">
        <p14:creationId xmlns:p14="http://schemas.microsoft.com/office/powerpoint/2010/main" val="816102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GB"/>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23F0D21-517C-4C67-8733-559378983FB1}" type="datetimeFigureOut">
              <a:rPr lang="en-GB" smtClean="0"/>
              <a:t>04/09/2019</a:t>
            </a:fld>
            <a:endParaRPr lang="en-GB"/>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GB"/>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GB"/>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07D38B8-3135-4EF6-8B94-C73A44B1F5B9}" type="slidenum">
              <a:rPr lang="en-GB" smtClean="0"/>
              <a:t>‹#›</a:t>
            </a:fld>
            <a:endParaRPr lang="en-GB"/>
          </a:p>
        </p:txBody>
      </p:sp>
    </p:spTree>
    <p:extLst>
      <p:ext uri="{BB962C8B-B14F-4D97-AF65-F5344CB8AC3E}">
        <p14:creationId xmlns:p14="http://schemas.microsoft.com/office/powerpoint/2010/main" val="541029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07D38B8-3135-4EF6-8B94-C73A44B1F5B9}" type="slidenum">
              <a:rPr lang="en-GB" smtClean="0"/>
              <a:t>1</a:t>
            </a:fld>
            <a:endParaRPr lang="en-GB"/>
          </a:p>
        </p:txBody>
      </p:sp>
    </p:spTree>
    <p:extLst>
      <p:ext uri="{BB962C8B-B14F-4D97-AF65-F5344CB8AC3E}">
        <p14:creationId xmlns:p14="http://schemas.microsoft.com/office/powerpoint/2010/main" val="1014338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mnemonic is a memory aid – it should not only be easy to remember, but ideally</a:t>
            </a:r>
            <a:r>
              <a:rPr lang="en-GB" baseline="0" dirty="0" smtClean="0"/>
              <a:t> also be fun or creative, or personally meaningful. It helps to have a story to weave the items into. It should be fairly short e.g. “Expert” is probably going to be easier to recall what each letter stands for than “world’s leading expert”. But if it is to be ‘world’s leading expert” then you will definitely need a strong storyline to tie it all together. </a:t>
            </a:r>
          </a:p>
        </p:txBody>
      </p:sp>
      <p:sp>
        <p:nvSpPr>
          <p:cNvPr id="4" name="Slide Number Placeholder 3"/>
          <p:cNvSpPr>
            <a:spLocks noGrp="1"/>
          </p:cNvSpPr>
          <p:nvPr>
            <p:ph type="sldNum" sz="quarter" idx="10"/>
          </p:nvPr>
        </p:nvSpPr>
        <p:spPr/>
        <p:txBody>
          <a:bodyPr/>
          <a:lstStyle/>
          <a:p>
            <a:fld id="{81420CB5-2225-4BF3-9105-A1A9D85B935C}" type="slidenum">
              <a:rPr lang="en-GB" smtClean="0"/>
              <a:t>3</a:t>
            </a:fld>
            <a:endParaRPr lang="en-GB"/>
          </a:p>
        </p:txBody>
      </p:sp>
    </p:spTree>
    <p:extLst>
      <p:ext uri="{BB962C8B-B14F-4D97-AF65-F5344CB8AC3E}">
        <p14:creationId xmlns:p14="http://schemas.microsoft.com/office/powerpoint/2010/main" val="1854701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a:t>
            </a:r>
            <a:r>
              <a:rPr lang="en-GB" baseline="0" dirty="0" smtClean="0"/>
              <a:t>CT skills and credit component have to be more than competent for a B+ grade. Very imaginative but no sound reasoning or evidence, very sound reasoning, some evidence and not much imagination – B ; everything else less than that C  downward range</a:t>
            </a:r>
            <a:endParaRPr lang="en-GB" dirty="0"/>
          </a:p>
        </p:txBody>
      </p:sp>
      <p:sp>
        <p:nvSpPr>
          <p:cNvPr id="4" name="Slide Number Placeholder 3"/>
          <p:cNvSpPr>
            <a:spLocks noGrp="1"/>
          </p:cNvSpPr>
          <p:nvPr>
            <p:ph type="sldNum" sz="quarter" idx="10"/>
          </p:nvPr>
        </p:nvSpPr>
        <p:spPr/>
        <p:txBody>
          <a:bodyPr/>
          <a:lstStyle/>
          <a:p>
            <a:fld id="{81420CB5-2225-4BF3-9105-A1A9D85B935C}" type="slidenum">
              <a:rPr lang="en-GB" smtClean="0"/>
              <a:t>4</a:t>
            </a:fld>
            <a:endParaRPr lang="en-GB"/>
          </a:p>
        </p:txBody>
      </p:sp>
    </p:spTree>
    <p:extLst>
      <p:ext uri="{BB962C8B-B14F-4D97-AF65-F5344CB8AC3E}">
        <p14:creationId xmlns:p14="http://schemas.microsoft.com/office/powerpoint/2010/main" val="2235958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also marked holistically and it is individually</a:t>
            </a:r>
            <a:r>
              <a:rPr lang="en-GB" baseline="0" dirty="0" smtClean="0"/>
              <a:t> marked. However, do note that the content is a component that links the members of the group together. No one’s content will make perfect sense if it is not connected in </a:t>
            </a:r>
            <a:r>
              <a:rPr lang="en-GB" baseline="0" dirty="0" smtClean="0"/>
              <a:t>some way </a:t>
            </a:r>
            <a:r>
              <a:rPr lang="en-GB" baseline="0" dirty="0" smtClean="0"/>
              <a:t>to the rest of the presentation as a whole. SO you must work together to produce cogent and comprehensive content.</a:t>
            </a:r>
            <a:endParaRPr lang="en-GB" dirty="0"/>
          </a:p>
        </p:txBody>
      </p:sp>
      <p:sp>
        <p:nvSpPr>
          <p:cNvPr id="4" name="Slide Number Placeholder 3"/>
          <p:cNvSpPr>
            <a:spLocks noGrp="1"/>
          </p:cNvSpPr>
          <p:nvPr>
            <p:ph type="sldNum" sz="quarter" idx="10"/>
          </p:nvPr>
        </p:nvSpPr>
        <p:spPr/>
        <p:txBody>
          <a:bodyPr/>
          <a:lstStyle/>
          <a:p>
            <a:fld id="{81420CB5-2225-4BF3-9105-A1A9D85B935C}" type="slidenum">
              <a:rPr lang="en-GB" smtClean="0"/>
              <a:t>5</a:t>
            </a:fld>
            <a:endParaRPr lang="en-GB"/>
          </a:p>
        </p:txBody>
      </p:sp>
    </p:spTree>
    <p:extLst>
      <p:ext uri="{BB962C8B-B14F-4D97-AF65-F5344CB8AC3E}">
        <p14:creationId xmlns:p14="http://schemas.microsoft.com/office/powerpoint/2010/main" val="2646273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can either ask questions</a:t>
            </a:r>
            <a:r>
              <a:rPr lang="en-GB" baseline="0" dirty="0" smtClean="0"/>
              <a:t> now, or show whatever work you have done now and ask questions as and when they come up during the conference.</a:t>
            </a:r>
            <a:endParaRPr lang="en-GB" dirty="0"/>
          </a:p>
        </p:txBody>
      </p:sp>
      <p:sp>
        <p:nvSpPr>
          <p:cNvPr id="4" name="Slide Number Placeholder 3"/>
          <p:cNvSpPr>
            <a:spLocks noGrp="1"/>
          </p:cNvSpPr>
          <p:nvPr>
            <p:ph type="sldNum" sz="quarter" idx="10"/>
          </p:nvPr>
        </p:nvSpPr>
        <p:spPr/>
        <p:txBody>
          <a:bodyPr/>
          <a:lstStyle/>
          <a:p>
            <a:fld id="{81420CB5-2225-4BF3-9105-A1A9D85B935C}" type="slidenum">
              <a:rPr lang="en-GB" smtClean="0"/>
              <a:t>7</a:t>
            </a:fld>
            <a:endParaRPr lang="en-GB"/>
          </a:p>
        </p:txBody>
      </p:sp>
    </p:spTree>
    <p:extLst>
      <p:ext uri="{BB962C8B-B14F-4D97-AF65-F5344CB8AC3E}">
        <p14:creationId xmlns:p14="http://schemas.microsoft.com/office/powerpoint/2010/main" val="939727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1D5220C-B770-40EB-99C4-2CE170294A8D}" type="datetimeFigureOut">
              <a:rPr lang="en-GB" smtClean="0"/>
              <a:t>04/09/2019</a:t>
            </a:fld>
            <a:endParaRPr lang="en-GB"/>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2411BBD-86F0-4F78-87B2-72B7E4E8460B}" type="slidenum">
              <a:rPr lang="en-GB" smtClean="0"/>
              <a:t>‹#›</a:t>
            </a:fld>
            <a:endParaRPr lang="en-GB"/>
          </a:p>
        </p:txBody>
      </p:sp>
    </p:spTree>
    <p:extLst>
      <p:ext uri="{BB962C8B-B14F-4D97-AF65-F5344CB8AC3E}">
        <p14:creationId xmlns:p14="http://schemas.microsoft.com/office/powerpoint/2010/main" val="180703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D5220C-B770-40EB-99C4-2CE170294A8D}" type="datetimeFigureOut">
              <a:rPr lang="en-GB" smtClean="0"/>
              <a:t>04/09/2019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411BBD-86F0-4F78-87B2-72B7E4E8460B}" type="slidenum">
              <a:rPr lang="en-GB" smtClean="0"/>
              <a:t>‹#›</a:t>
            </a:fld>
            <a:endParaRPr lang="en-GB"/>
          </a:p>
        </p:txBody>
      </p:sp>
    </p:spTree>
    <p:extLst>
      <p:ext uri="{BB962C8B-B14F-4D97-AF65-F5344CB8AC3E}">
        <p14:creationId xmlns:p14="http://schemas.microsoft.com/office/powerpoint/2010/main" val="2136110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1D5220C-B770-40EB-99C4-2CE170294A8D}" type="datetimeFigureOut">
              <a:rPr lang="en-GB" smtClean="0"/>
              <a:t>04/09/2019</a:t>
            </a:fld>
            <a:endParaRPr lang="en-GB"/>
          </a:p>
        </p:txBody>
      </p:sp>
      <p:sp>
        <p:nvSpPr>
          <p:cNvPr id="5" name="Footer Placeholder 4"/>
          <p:cNvSpPr>
            <a:spLocks noGrp="1"/>
          </p:cNvSpPr>
          <p:nvPr>
            <p:ph type="ftr" sz="quarter" idx="11"/>
          </p:nvPr>
        </p:nvSpPr>
        <p:spPr>
          <a:xfrm>
            <a:off x="774923" y="5951811"/>
            <a:ext cx="7896279" cy="365125"/>
          </a:xfrm>
        </p:spPr>
        <p:txBody>
          <a:bodyPr/>
          <a:lstStyle/>
          <a:p>
            <a:endParaRPr lang="en-GB"/>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2411BBD-86F0-4F78-87B2-72B7E4E8460B}" type="slidenum">
              <a:rPr lang="en-GB" smtClean="0"/>
              <a:t>‹#›</a:t>
            </a:fld>
            <a:endParaRPr lang="en-GB"/>
          </a:p>
        </p:txBody>
      </p:sp>
    </p:spTree>
    <p:extLst>
      <p:ext uri="{BB962C8B-B14F-4D97-AF65-F5344CB8AC3E}">
        <p14:creationId xmlns:p14="http://schemas.microsoft.com/office/powerpoint/2010/main" val="165567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D5220C-B770-40EB-99C4-2CE170294A8D}" type="datetimeFigureOut">
              <a:rPr lang="en-GB" smtClean="0"/>
              <a:t>04/09/2019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558300" y="5956137"/>
            <a:ext cx="1052508" cy="365125"/>
          </a:xfrm>
        </p:spPr>
        <p:txBody>
          <a:bodyPr/>
          <a:lstStyle/>
          <a:p>
            <a:fld id="{42411BBD-86F0-4F78-87B2-72B7E4E8460B}" type="slidenum">
              <a:rPr lang="en-GB" smtClean="0"/>
              <a:t>‹#›</a:t>
            </a:fld>
            <a:endParaRPr lang="en-GB"/>
          </a:p>
        </p:txBody>
      </p:sp>
    </p:spTree>
    <p:extLst>
      <p:ext uri="{BB962C8B-B14F-4D97-AF65-F5344CB8AC3E}">
        <p14:creationId xmlns:p14="http://schemas.microsoft.com/office/powerpoint/2010/main" val="2767597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1D5220C-B770-40EB-99C4-2CE170294A8D}" type="datetimeFigureOut">
              <a:rPr lang="en-GB" smtClean="0"/>
              <a:t>04/09/2019</a:t>
            </a:fld>
            <a:endParaRPr lang="en-GB"/>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2411BBD-86F0-4F78-87B2-72B7E4E8460B}" type="slidenum">
              <a:rPr lang="en-GB" smtClean="0"/>
              <a:t>‹#›</a:t>
            </a:fld>
            <a:endParaRPr lang="en-GB"/>
          </a:p>
        </p:txBody>
      </p:sp>
    </p:spTree>
    <p:extLst>
      <p:ext uri="{BB962C8B-B14F-4D97-AF65-F5344CB8AC3E}">
        <p14:creationId xmlns:p14="http://schemas.microsoft.com/office/powerpoint/2010/main" val="2434109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D5220C-B770-40EB-99C4-2CE170294A8D}" type="datetimeFigureOut">
              <a:rPr lang="en-GB" smtClean="0"/>
              <a:t>04/09/2019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2411BBD-86F0-4F78-87B2-72B7E4E8460B}" type="slidenum">
              <a:rPr lang="en-GB" smtClean="0"/>
              <a:t>‹#›</a:t>
            </a:fld>
            <a:endParaRPr lang="en-GB"/>
          </a:p>
        </p:txBody>
      </p:sp>
    </p:spTree>
    <p:extLst>
      <p:ext uri="{BB962C8B-B14F-4D97-AF65-F5344CB8AC3E}">
        <p14:creationId xmlns:p14="http://schemas.microsoft.com/office/powerpoint/2010/main" val="2486732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D5220C-B770-40EB-99C4-2CE170294A8D}" type="datetimeFigureOut">
              <a:rPr lang="en-GB" smtClean="0"/>
              <a:t>04/09/2019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2411BBD-86F0-4F78-87B2-72B7E4E8460B}" type="slidenum">
              <a:rPr lang="en-GB" smtClean="0"/>
              <a:t>‹#›</a:t>
            </a:fld>
            <a:endParaRPr lang="en-GB"/>
          </a:p>
        </p:txBody>
      </p:sp>
    </p:spTree>
    <p:extLst>
      <p:ext uri="{BB962C8B-B14F-4D97-AF65-F5344CB8AC3E}">
        <p14:creationId xmlns:p14="http://schemas.microsoft.com/office/powerpoint/2010/main" val="1076073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D5220C-B770-40EB-99C4-2CE170294A8D}" type="datetimeFigureOut">
              <a:rPr lang="en-GB" smtClean="0"/>
              <a:t>04/09/2019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2411BBD-86F0-4F78-87B2-72B7E4E8460B}" type="slidenum">
              <a:rPr lang="en-GB" smtClean="0"/>
              <a:t>‹#›</a:t>
            </a:fld>
            <a:endParaRPr lang="en-GB"/>
          </a:p>
        </p:txBody>
      </p:sp>
    </p:spTree>
    <p:extLst>
      <p:ext uri="{BB962C8B-B14F-4D97-AF65-F5344CB8AC3E}">
        <p14:creationId xmlns:p14="http://schemas.microsoft.com/office/powerpoint/2010/main" val="1952898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D5220C-B770-40EB-99C4-2CE170294A8D}" type="datetimeFigureOut">
              <a:rPr lang="en-GB" smtClean="0"/>
              <a:t>04/09/2019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2411BBD-86F0-4F78-87B2-72B7E4E8460B}" type="slidenum">
              <a:rPr lang="en-GB" smtClean="0"/>
              <a:t>‹#›</a:t>
            </a:fld>
            <a:endParaRPr lang="en-GB"/>
          </a:p>
        </p:txBody>
      </p:sp>
    </p:spTree>
    <p:extLst>
      <p:ext uri="{BB962C8B-B14F-4D97-AF65-F5344CB8AC3E}">
        <p14:creationId xmlns:p14="http://schemas.microsoft.com/office/powerpoint/2010/main" val="3416514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1D5220C-B770-40EB-99C4-2CE170294A8D}" type="datetimeFigureOut">
              <a:rPr lang="en-GB" smtClean="0"/>
              <a:t>04/09/2019</a:t>
            </a:fld>
            <a:endParaRPr lang="en-GB"/>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2411BBD-86F0-4F78-87B2-72B7E4E8460B}" type="slidenum">
              <a:rPr lang="en-GB" smtClean="0"/>
              <a:t>‹#›</a:t>
            </a:fld>
            <a:endParaRPr lang="en-GB"/>
          </a:p>
        </p:txBody>
      </p:sp>
    </p:spTree>
    <p:extLst>
      <p:ext uri="{BB962C8B-B14F-4D97-AF65-F5344CB8AC3E}">
        <p14:creationId xmlns:p14="http://schemas.microsoft.com/office/powerpoint/2010/main" val="3464136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D5220C-B770-40EB-99C4-2CE170294A8D}" type="datetimeFigureOut">
              <a:rPr lang="en-GB" smtClean="0"/>
              <a:t>04/09/2019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2411BBD-86F0-4F78-87B2-72B7E4E8460B}" type="slidenum">
              <a:rPr lang="en-GB" smtClean="0"/>
              <a:t>‹#›</a:t>
            </a:fld>
            <a:endParaRPr lang="en-GB"/>
          </a:p>
        </p:txBody>
      </p:sp>
    </p:spTree>
    <p:extLst>
      <p:ext uri="{BB962C8B-B14F-4D97-AF65-F5344CB8AC3E}">
        <p14:creationId xmlns:p14="http://schemas.microsoft.com/office/powerpoint/2010/main" val="1838961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1D5220C-B770-40EB-99C4-2CE170294A8D}" type="datetimeFigureOut">
              <a:rPr lang="en-GB" smtClean="0"/>
              <a:t>04/09/2019</a:t>
            </a:fld>
            <a:endParaRPr lang="en-GB"/>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GB"/>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2411BBD-86F0-4F78-87B2-72B7E4E8460B}" type="slidenum">
              <a:rPr lang="en-GB" smtClean="0"/>
              <a:t>‹#›</a:t>
            </a:fld>
            <a:endParaRPr lang="en-GB"/>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510870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D795CF-5F70-4821-BB11-0B2B8FCCD4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3B1AC31-0B6C-4781-BA06-16BE17F8AF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9"/>
            <a:ext cx="7498616"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579243" y="738819"/>
            <a:ext cx="6798608" cy="2085869"/>
          </a:xfrm>
        </p:spPr>
        <p:txBody>
          <a:bodyPr>
            <a:normAutofit/>
          </a:bodyPr>
          <a:lstStyle/>
          <a:p>
            <a:r>
              <a:rPr lang="en-GB" dirty="0">
                <a:solidFill>
                  <a:srgbClr val="FFFFFF"/>
                </a:solidFill>
              </a:rPr>
              <a:t>ES2660 communicating in the information age</a:t>
            </a:r>
          </a:p>
        </p:txBody>
      </p:sp>
      <p:sp>
        <p:nvSpPr>
          <p:cNvPr id="3" name="Subtitle 2"/>
          <p:cNvSpPr>
            <a:spLocks noGrp="1"/>
          </p:cNvSpPr>
          <p:nvPr>
            <p:ph type="subTitle" idx="1"/>
          </p:nvPr>
        </p:nvSpPr>
        <p:spPr>
          <a:xfrm>
            <a:off x="4579243" y="3505095"/>
            <a:ext cx="6798608" cy="1733655"/>
          </a:xfrm>
        </p:spPr>
        <p:txBody>
          <a:bodyPr>
            <a:normAutofit/>
          </a:bodyPr>
          <a:lstStyle/>
          <a:p>
            <a:r>
              <a:rPr lang="en-GB">
                <a:solidFill>
                  <a:srgbClr val="EBEBEB"/>
                </a:solidFill>
              </a:rPr>
              <a:t>Smart talking students enabling ideas to take flight</a:t>
            </a:r>
          </a:p>
        </p:txBody>
      </p:sp>
      <p:pic>
        <p:nvPicPr>
          <p:cNvPr id="4" name="Picture 3">
            <a:extLst>
              <a:ext uri="{FF2B5EF4-FFF2-40B4-BE49-F238E27FC236}">
                <a16:creationId xmlns:a16="http://schemas.microsoft.com/office/drawing/2014/main" id="{FCCB10DA-3DFF-4230-AC3B-A44F5ABBC84B}"/>
              </a:ext>
            </a:extLst>
          </p:cNvPr>
          <p:cNvPicPr>
            <a:picLocks noChangeAspect="1"/>
          </p:cNvPicPr>
          <p:nvPr/>
        </p:nvPicPr>
        <p:blipFill>
          <a:blip r:embed="rId3"/>
          <a:stretch>
            <a:fillRect/>
          </a:stretch>
        </p:blipFill>
        <p:spPr>
          <a:xfrm>
            <a:off x="770299" y="2392970"/>
            <a:ext cx="3058835" cy="2294126"/>
          </a:xfrm>
          <a:prstGeom prst="rect">
            <a:avLst/>
          </a:prstGeom>
        </p:spPr>
      </p:pic>
      <p:sp>
        <p:nvSpPr>
          <p:cNvPr id="5" name="TextBox 4">
            <a:extLst>
              <a:ext uri="{FF2B5EF4-FFF2-40B4-BE49-F238E27FC236}">
                <a16:creationId xmlns:a16="http://schemas.microsoft.com/office/drawing/2014/main" id="{73CA6033-5791-4007-BEC1-79D6C0CA7F93}"/>
              </a:ext>
            </a:extLst>
          </p:cNvPr>
          <p:cNvSpPr txBox="1"/>
          <p:nvPr/>
        </p:nvSpPr>
        <p:spPr>
          <a:xfrm>
            <a:off x="4676775" y="5210771"/>
            <a:ext cx="3667125" cy="369332"/>
          </a:xfrm>
          <a:prstGeom prst="rect">
            <a:avLst/>
          </a:prstGeom>
          <a:noFill/>
        </p:spPr>
        <p:txBody>
          <a:bodyPr wrap="square" rtlCol="0">
            <a:spAutoFit/>
          </a:bodyPr>
          <a:lstStyle/>
          <a:p>
            <a:r>
              <a:rPr lang="en-US" b="1" dirty="0" smtClean="0">
                <a:solidFill>
                  <a:schemeClr val="accent1">
                    <a:lumMod val="10000"/>
                    <a:lumOff val="90000"/>
                  </a:schemeClr>
                </a:solidFill>
              </a:rPr>
              <a:t>GL Lee elcleegl@nus.edu.sg</a:t>
            </a:r>
            <a:endParaRPr lang="en-SG" dirty="0">
              <a:solidFill>
                <a:schemeClr val="accent1">
                  <a:lumMod val="10000"/>
                  <a:lumOff val="90000"/>
                </a:schemeClr>
              </a:solidFill>
            </a:endParaRPr>
          </a:p>
        </p:txBody>
      </p:sp>
      <p:sp>
        <p:nvSpPr>
          <p:cNvPr id="8" name="Subtitle 2">
            <a:extLst>
              <a:ext uri="{FF2B5EF4-FFF2-40B4-BE49-F238E27FC236}">
                <a16:creationId xmlns:a16="http://schemas.microsoft.com/office/drawing/2014/main" id="{00C4BDB4-692E-4805-9C19-51363EE7DA1E}"/>
              </a:ext>
            </a:extLst>
          </p:cNvPr>
          <p:cNvSpPr txBox="1">
            <a:spLocks/>
          </p:cNvSpPr>
          <p:nvPr/>
        </p:nvSpPr>
        <p:spPr>
          <a:xfrm>
            <a:off x="4596855" y="3874699"/>
            <a:ext cx="6798608" cy="1189669"/>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GB" sz="2800" dirty="0" smtClean="0">
                <a:solidFill>
                  <a:srgbClr val="FFC000"/>
                </a:solidFill>
              </a:rPr>
              <a:t>T7 and 8: </a:t>
            </a:r>
            <a:r>
              <a:rPr lang="en-GB" sz="2800" dirty="0">
                <a:solidFill>
                  <a:srgbClr val="FFC000"/>
                </a:solidFill>
              </a:rPr>
              <a:t>	</a:t>
            </a:r>
            <a:r>
              <a:rPr lang="en-GB" sz="2800" dirty="0" smtClean="0">
                <a:solidFill>
                  <a:srgbClr val="FFC000"/>
                </a:solidFill>
              </a:rPr>
              <a:t>“</a:t>
            </a:r>
            <a:r>
              <a:rPr lang="en-GB" sz="2800" smtClean="0">
                <a:solidFill>
                  <a:srgbClr val="FFC000"/>
                </a:solidFill>
              </a:rPr>
              <a:t>Come together”</a:t>
            </a:r>
            <a:endParaRPr lang="en-GB" sz="2800" dirty="0">
              <a:solidFill>
                <a:srgbClr val="FFC000"/>
              </a:solidFill>
            </a:endParaRPr>
          </a:p>
        </p:txBody>
      </p:sp>
    </p:spTree>
    <p:extLst>
      <p:ext uri="{BB962C8B-B14F-4D97-AF65-F5344CB8AC3E}">
        <p14:creationId xmlns:p14="http://schemas.microsoft.com/office/powerpoint/2010/main" val="1343500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dirty="0" smtClean="0"/>
              <a:t>Project Conference</a:t>
            </a:r>
            <a:endParaRPr lang="en-GB" dirty="0"/>
          </a:p>
        </p:txBody>
      </p:sp>
      <p:sp>
        <p:nvSpPr>
          <p:cNvPr id="3" name="Content Placeholder 2"/>
          <p:cNvSpPr>
            <a:spLocks noGrp="1"/>
          </p:cNvSpPr>
          <p:nvPr>
            <p:ph idx="1"/>
          </p:nvPr>
        </p:nvSpPr>
        <p:spPr/>
        <p:txBody>
          <a:bodyPr>
            <a:normAutofit/>
          </a:bodyPr>
          <a:lstStyle/>
          <a:p>
            <a:r>
              <a:rPr lang="en-GB" sz="2400" dirty="0" smtClean="0"/>
              <a:t>We will look at the three components of the project:</a:t>
            </a:r>
          </a:p>
          <a:p>
            <a:pPr lvl="1"/>
            <a:r>
              <a:rPr lang="en-GB" sz="2400" dirty="0" smtClean="0"/>
              <a:t>Critical reflection of Ennis</a:t>
            </a:r>
          </a:p>
          <a:p>
            <a:pPr lvl="1"/>
            <a:r>
              <a:rPr lang="en-GB" sz="2400" dirty="0" smtClean="0"/>
              <a:t>Your rubric</a:t>
            </a:r>
            <a:endParaRPr lang="en-GB" sz="2400" dirty="0" smtClean="0"/>
          </a:p>
          <a:p>
            <a:pPr lvl="1"/>
            <a:r>
              <a:rPr lang="en-GB" sz="2400" dirty="0" smtClean="0"/>
              <a:t>Prompt and what happens in the presentation</a:t>
            </a:r>
            <a:endParaRPr lang="en-GB" sz="2400" dirty="0"/>
          </a:p>
        </p:txBody>
      </p:sp>
    </p:spTree>
    <p:extLst>
      <p:ext uri="{BB962C8B-B14F-4D97-AF65-F5344CB8AC3E}">
        <p14:creationId xmlns:p14="http://schemas.microsoft.com/office/powerpoint/2010/main" val="2586170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dirty="0" smtClean="0"/>
              <a:t>Critical reflection of </a:t>
            </a:r>
            <a:r>
              <a:rPr lang="en-GB" dirty="0" err="1" smtClean="0"/>
              <a:t>ennis</a:t>
            </a:r>
            <a:r>
              <a:rPr lang="en-GB" dirty="0" smtClean="0"/>
              <a:t> – checklist and criteria</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2098467"/>
              </p:ext>
            </p:extLst>
          </p:nvPr>
        </p:nvGraphicFramePr>
        <p:xfrm>
          <a:off x="457199" y="1990724"/>
          <a:ext cx="11229975" cy="4505325"/>
        </p:xfrm>
        <a:graphic>
          <a:graphicData uri="http://schemas.openxmlformats.org/drawingml/2006/table">
            <a:tbl>
              <a:tblPr firstRow="1" bandRow="1">
                <a:tableStyleId>{5C22544A-7EE6-4342-B048-85BDC9FD1C3A}</a:tableStyleId>
              </a:tblPr>
              <a:tblGrid>
                <a:gridCol w="3115593">
                  <a:extLst>
                    <a:ext uri="{9D8B030D-6E8A-4147-A177-3AD203B41FA5}">
                      <a16:colId xmlns:a16="http://schemas.microsoft.com/office/drawing/2014/main" val="20000"/>
                    </a:ext>
                  </a:extLst>
                </a:gridCol>
                <a:gridCol w="8114382">
                  <a:extLst>
                    <a:ext uri="{9D8B030D-6E8A-4147-A177-3AD203B41FA5}">
                      <a16:colId xmlns:a16="http://schemas.microsoft.com/office/drawing/2014/main" val="20001"/>
                    </a:ext>
                  </a:extLst>
                </a:gridCol>
              </a:tblGrid>
              <a:tr h="404537">
                <a:tc>
                  <a:txBody>
                    <a:bodyPr/>
                    <a:lstStyle/>
                    <a:p>
                      <a:r>
                        <a:rPr lang="en-GB" dirty="0" smtClean="0"/>
                        <a:t>Checklist</a:t>
                      </a:r>
                      <a:endParaRPr lang="en-GB" dirty="0"/>
                    </a:p>
                  </a:txBody>
                  <a:tcPr/>
                </a:tc>
                <a:tc>
                  <a:txBody>
                    <a:bodyPr/>
                    <a:lstStyle/>
                    <a:p>
                      <a:r>
                        <a:rPr lang="en-GB" dirty="0" smtClean="0"/>
                        <a:t>Criteria for evaluation</a:t>
                      </a:r>
                      <a:endParaRPr lang="en-GB" dirty="0"/>
                    </a:p>
                  </a:txBody>
                  <a:tcPr/>
                </a:tc>
                <a:extLst>
                  <a:ext uri="{0D108BD9-81ED-4DB2-BD59-A6C34878D82A}">
                    <a16:rowId xmlns:a16="http://schemas.microsoft.com/office/drawing/2014/main" val="10000"/>
                  </a:ext>
                </a:extLst>
              </a:tr>
              <a:tr h="404537">
                <a:tc>
                  <a:txBody>
                    <a:bodyPr/>
                    <a:lstStyle/>
                    <a:p>
                      <a:r>
                        <a:rPr lang="en-GB" dirty="0" smtClean="0"/>
                        <a:t>Introduction</a:t>
                      </a:r>
                    </a:p>
                  </a:txBody>
                  <a:tcPr/>
                </a:tc>
                <a:tc>
                  <a:txBody>
                    <a:bodyPr/>
                    <a:lstStyle/>
                    <a:p>
                      <a:pPr marL="285750" indent="-285750">
                        <a:buFont typeface="Arial" panose="020B0604020202020204" pitchFamily="34" charset="0"/>
                        <a:buChar char="•"/>
                      </a:pPr>
                      <a:r>
                        <a:rPr lang="en-GB" dirty="0" smtClean="0"/>
                        <a:t>Context for project – rationale and objective</a:t>
                      </a:r>
                      <a:endParaRPr lang="en-GB" dirty="0"/>
                    </a:p>
                  </a:txBody>
                  <a:tcPr/>
                </a:tc>
                <a:extLst>
                  <a:ext uri="{0D108BD9-81ED-4DB2-BD59-A6C34878D82A}">
                    <a16:rowId xmlns:a16="http://schemas.microsoft.com/office/drawing/2014/main" val="10001"/>
                  </a:ext>
                </a:extLst>
              </a:tr>
              <a:tr h="1296736">
                <a:tc>
                  <a:txBody>
                    <a:bodyPr/>
                    <a:lstStyle/>
                    <a:p>
                      <a:r>
                        <a:rPr lang="en-GB" dirty="0" smtClean="0"/>
                        <a:t>Readings </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smtClean="0">
                          <a:ln>
                            <a:noFill/>
                          </a:ln>
                          <a:solidFill>
                            <a:prstClr val="black"/>
                          </a:solidFill>
                          <a:effectLst/>
                          <a:uLnTx/>
                          <a:uFillTx/>
                          <a:latin typeface="+mn-lt"/>
                          <a:ea typeface="+mn-ea"/>
                          <a:cs typeface="+mn-cs"/>
                        </a:rPr>
                        <a:t>Ennis, 2011, minimally, maybe other articles by same author</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smtClean="0">
                          <a:ln>
                            <a:noFill/>
                          </a:ln>
                          <a:solidFill>
                            <a:prstClr val="black"/>
                          </a:solidFill>
                          <a:effectLst/>
                          <a:uLnTx/>
                          <a:uFillTx/>
                          <a:latin typeface="+mn-lt"/>
                          <a:ea typeface="+mn-ea"/>
                          <a:cs typeface="+mn-cs"/>
                        </a:rPr>
                        <a:t>Cross references to other CT frameworks or theories – bonus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smtClean="0">
                          <a:ln>
                            <a:noFill/>
                          </a:ln>
                          <a:solidFill>
                            <a:prstClr val="black"/>
                          </a:solidFill>
                          <a:effectLst/>
                          <a:uLnTx/>
                          <a:uFillTx/>
                          <a:latin typeface="+mn-lt"/>
                          <a:ea typeface="+mn-ea"/>
                          <a:cs typeface="+mn-cs"/>
                        </a:rPr>
                        <a:t>References to support reasons for </a:t>
                      </a:r>
                      <a:r>
                        <a:rPr kumimoji="0" lang="en-GB" sz="1800" b="0" i="0" u="none" strike="noStrike" kern="1200" cap="none" spc="0" normalizeH="0" baseline="0" noProof="0" dirty="0" smtClean="0">
                          <a:ln>
                            <a:noFill/>
                          </a:ln>
                          <a:solidFill>
                            <a:prstClr val="black"/>
                          </a:solidFill>
                          <a:effectLst/>
                          <a:uLnTx/>
                          <a:uFillTx/>
                          <a:latin typeface="+mn-lt"/>
                          <a:ea typeface="+mn-ea"/>
                          <a:cs typeface="+mn-cs"/>
                        </a:rPr>
                        <a:t>decisions, </a:t>
                      </a:r>
                      <a:r>
                        <a:rPr kumimoji="0" lang="en-GB" sz="1800" b="0" i="0" u="none" strike="noStrike" kern="1200" cap="none" spc="0" normalizeH="0" baseline="0" noProof="0" dirty="0" smtClean="0">
                          <a:ln>
                            <a:noFill/>
                          </a:ln>
                          <a:solidFill>
                            <a:prstClr val="black"/>
                          </a:solidFill>
                          <a:effectLst/>
                          <a:uLnTx/>
                          <a:uFillTx/>
                          <a:latin typeface="+mn-lt"/>
                          <a:ea typeface="+mn-ea"/>
                          <a:cs typeface="+mn-cs"/>
                        </a:rPr>
                        <a:t>e.g. why a song or story for the mnemonic?</a:t>
                      </a:r>
                    </a:p>
                  </a:txBody>
                  <a:tcPr/>
                </a:tc>
                <a:extLst>
                  <a:ext uri="{0D108BD9-81ED-4DB2-BD59-A6C34878D82A}">
                    <a16:rowId xmlns:a16="http://schemas.microsoft.com/office/drawing/2014/main" val="10002"/>
                  </a:ext>
                </a:extLst>
              </a:tr>
              <a:tr h="698242">
                <a:tc>
                  <a:txBody>
                    <a:bodyPr/>
                    <a:lstStyle/>
                    <a:p>
                      <a:r>
                        <a:rPr lang="en-GB" dirty="0" smtClean="0"/>
                        <a:t>CT skills</a:t>
                      </a:r>
                      <a:endParaRPr lang="en-GB" dirty="0"/>
                    </a:p>
                  </a:txBody>
                  <a:tcPr/>
                </a:tc>
                <a:tc>
                  <a:txBody>
                    <a:bodyPr/>
                    <a:lstStyle/>
                    <a:p>
                      <a:pPr marL="285750" indent="-285750">
                        <a:buFont typeface="Arial" panose="020B0604020202020204" pitchFamily="34" charset="0"/>
                        <a:buChar char="•"/>
                      </a:pPr>
                      <a:r>
                        <a:rPr lang="en-GB" dirty="0" smtClean="0"/>
                        <a:t>Appreciation of the CT taxonomy presented by Ennis</a:t>
                      </a:r>
                    </a:p>
                    <a:p>
                      <a:pPr marL="285750" indent="-285750">
                        <a:buFont typeface="Arial" panose="020B0604020202020204" pitchFamily="34" charset="0"/>
                        <a:buChar char="•"/>
                      </a:pPr>
                      <a:r>
                        <a:rPr lang="en-GB" dirty="0" smtClean="0"/>
                        <a:t>Display</a:t>
                      </a:r>
                      <a:r>
                        <a:rPr lang="en-GB" baseline="0" dirty="0" smtClean="0"/>
                        <a:t> of CT skills and dispositions of your own when writing CR</a:t>
                      </a:r>
                    </a:p>
                  </a:txBody>
                  <a:tcPr/>
                </a:tc>
                <a:extLst>
                  <a:ext uri="{0D108BD9-81ED-4DB2-BD59-A6C34878D82A}">
                    <a16:rowId xmlns:a16="http://schemas.microsoft.com/office/drawing/2014/main" val="10003"/>
                  </a:ext>
                </a:extLst>
              </a:tr>
              <a:tr h="1296736">
                <a:tc>
                  <a:txBody>
                    <a:bodyPr/>
                    <a:lstStyle/>
                    <a:p>
                      <a:r>
                        <a:rPr lang="en-GB" dirty="0" smtClean="0"/>
                        <a:t>CT rubric and mnemonic</a:t>
                      </a:r>
                      <a:endParaRPr lang="en-GB" dirty="0"/>
                    </a:p>
                  </a:txBody>
                  <a:tcPr/>
                </a:tc>
                <a:tc>
                  <a:txBody>
                    <a:bodyPr/>
                    <a:lstStyle/>
                    <a:p>
                      <a:pPr marL="285750" indent="-285750">
                        <a:buFont typeface="Arial" panose="020B0604020202020204" pitchFamily="34" charset="0"/>
                        <a:buChar char="•"/>
                      </a:pPr>
                      <a:r>
                        <a:rPr lang="en-GB" dirty="0" smtClean="0"/>
                        <a:t>Ownership of Ennis</a:t>
                      </a:r>
                      <a:r>
                        <a:rPr lang="en-GB" baseline="0" dirty="0" smtClean="0"/>
                        <a:t> Taxonomy</a:t>
                      </a:r>
                    </a:p>
                    <a:p>
                      <a:pPr marL="742950" lvl="1" indent="-285750">
                        <a:buFont typeface="Arial" panose="020B0604020202020204" pitchFamily="34" charset="0"/>
                        <a:buChar char="•"/>
                      </a:pPr>
                      <a:r>
                        <a:rPr lang="en-GB" baseline="0" dirty="0" smtClean="0"/>
                        <a:t>Rubric + an easy to remember mnemonic</a:t>
                      </a:r>
                    </a:p>
                    <a:p>
                      <a:pPr marL="742950" lvl="1" indent="-285750">
                        <a:buFont typeface="Arial" panose="020B0604020202020204" pitchFamily="34" charset="0"/>
                        <a:buChar char="•"/>
                      </a:pPr>
                      <a:r>
                        <a:rPr lang="en-GB" baseline="0" dirty="0" smtClean="0"/>
                        <a:t>Applicable to </a:t>
                      </a:r>
                      <a:r>
                        <a:rPr lang="en-GB" baseline="0" dirty="0" smtClean="0"/>
                        <a:t>IT solutions </a:t>
                      </a:r>
                      <a:r>
                        <a:rPr lang="en-GB" baseline="0" dirty="0" smtClean="0"/>
                        <a:t>in general</a:t>
                      </a:r>
                    </a:p>
                    <a:p>
                      <a:pPr marL="742950" lvl="1" indent="-285750">
                        <a:buFont typeface="Arial" panose="020B0604020202020204" pitchFamily="34" charset="0"/>
                        <a:buChar char="•"/>
                      </a:pPr>
                      <a:r>
                        <a:rPr lang="en-GB" baseline="0" dirty="0" smtClean="0"/>
                        <a:t>Road test on one </a:t>
                      </a:r>
                      <a:r>
                        <a:rPr lang="en-GB" baseline="0" dirty="0" smtClean="0"/>
                        <a:t>example (online source, provide the link)</a:t>
                      </a:r>
                      <a:endParaRPr lang="en-GB" dirty="0"/>
                    </a:p>
                  </a:txBody>
                  <a:tcPr/>
                </a:tc>
                <a:extLst>
                  <a:ext uri="{0D108BD9-81ED-4DB2-BD59-A6C34878D82A}">
                    <a16:rowId xmlns:a16="http://schemas.microsoft.com/office/drawing/2014/main" val="10004"/>
                  </a:ext>
                </a:extLst>
              </a:tr>
              <a:tr h="404537">
                <a:tc>
                  <a:txBody>
                    <a:bodyPr/>
                    <a:lstStyle/>
                    <a:p>
                      <a:r>
                        <a:rPr lang="en-GB" dirty="0" smtClean="0"/>
                        <a:t>Conclusion</a:t>
                      </a:r>
                      <a:endParaRPr lang="en-GB" dirty="0"/>
                    </a:p>
                  </a:txBody>
                  <a:tcPr/>
                </a:tc>
                <a:tc>
                  <a:txBody>
                    <a:bodyPr/>
                    <a:lstStyle/>
                    <a:p>
                      <a:pPr marL="285750" indent="-285750">
                        <a:buFont typeface="Arial" panose="020B0604020202020204" pitchFamily="34" charset="0"/>
                        <a:buChar char="•"/>
                      </a:pPr>
                      <a:r>
                        <a:rPr lang="en-GB" dirty="0" smtClean="0"/>
                        <a:t>Conclusion</a:t>
                      </a:r>
                      <a:r>
                        <a:rPr lang="en-GB" baseline="0" dirty="0" smtClean="0"/>
                        <a:t> showing further possibilities for application and/or possible caveats</a:t>
                      </a:r>
                      <a:endParaRPr lang="en-GB"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70434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dirty="0" smtClean="0"/>
              <a:t>Rubric – checklist and criteria </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2126106"/>
              </p:ext>
            </p:extLst>
          </p:nvPr>
        </p:nvGraphicFramePr>
        <p:xfrm>
          <a:off x="581025" y="2181225"/>
          <a:ext cx="11029783" cy="2362200"/>
        </p:xfrm>
        <a:graphic>
          <a:graphicData uri="http://schemas.openxmlformats.org/drawingml/2006/table">
            <a:tbl>
              <a:tblPr firstRow="1" bandRow="1">
                <a:tableStyleId>{5C22544A-7EE6-4342-B048-85BDC9FD1C3A}</a:tableStyleId>
              </a:tblPr>
              <a:tblGrid>
                <a:gridCol w="3397800">
                  <a:extLst>
                    <a:ext uri="{9D8B030D-6E8A-4147-A177-3AD203B41FA5}">
                      <a16:colId xmlns:a16="http://schemas.microsoft.com/office/drawing/2014/main" val="20000"/>
                    </a:ext>
                  </a:extLst>
                </a:gridCol>
                <a:gridCol w="7631983">
                  <a:extLst>
                    <a:ext uri="{9D8B030D-6E8A-4147-A177-3AD203B41FA5}">
                      <a16:colId xmlns:a16="http://schemas.microsoft.com/office/drawing/2014/main" val="20001"/>
                    </a:ext>
                  </a:extLst>
                </a:gridCol>
              </a:tblGrid>
              <a:tr h="590550">
                <a:tc>
                  <a:txBody>
                    <a:bodyPr/>
                    <a:lstStyle/>
                    <a:p>
                      <a:r>
                        <a:rPr lang="en-GB" dirty="0" smtClean="0"/>
                        <a:t>Checklist</a:t>
                      </a:r>
                      <a:endParaRPr lang="en-GB" dirty="0"/>
                    </a:p>
                  </a:txBody>
                  <a:tcPr/>
                </a:tc>
                <a:tc>
                  <a:txBody>
                    <a:bodyPr/>
                    <a:lstStyle/>
                    <a:p>
                      <a:r>
                        <a:rPr lang="en-GB" dirty="0" smtClean="0"/>
                        <a:t>Criteria for evaluation</a:t>
                      </a:r>
                      <a:endParaRPr lang="en-GB" dirty="0"/>
                    </a:p>
                  </a:txBody>
                  <a:tcPr/>
                </a:tc>
                <a:extLst>
                  <a:ext uri="{0D108BD9-81ED-4DB2-BD59-A6C34878D82A}">
                    <a16:rowId xmlns:a16="http://schemas.microsoft.com/office/drawing/2014/main" val="10000"/>
                  </a:ext>
                </a:extLst>
              </a:tr>
              <a:tr h="590550">
                <a:tc>
                  <a:txBody>
                    <a:bodyPr/>
                    <a:lstStyle/>
                    <a:p>
                      <a:r>
                        <a:rPr lang="en-GB" dirty="0" smtClean="0"/>
                        <a:t>CT skills and</a:t>
                      </a:r>
                      <a:r>
                        <a:rPr lang="en-GB" baseline="0" dirty="0" smtClean="0"/>
                        <a:t> dispositions covered</a:t>
                      </a:r>
                      <a:endParaRPr lang="en-GB" dirty="0"/>
                    </a:p>
                  </a:txBody>
                  <a:tcPr/>
                </a:tc>
                <a:tc>
                  <a:txBody>
                    <a:bodyPr/>
                    <a:lstStyle/>
                    <a:p>
                      <a:r>
                        <a:rPr lang="en-GB" dirty="0" smtClean="0"/>
                        <a:t>Reasons</a:t>
                      </a:r>
                      <a:r>
                        <a:rPr lang="en-GB" baseline="0" dirty="0" smtClean="0"/>
                        <a:t> and explanation given for claims</a:t>
                      </a:r>
                      <a:endParaRPr lang="en-GB" dirty="0"/>
                    </a:p>
                  </a:txBody>
                  <a:tcPr/>
                </a:tc>
                <a:extLst>
                  <a:ext uri="{0D108BD9-81ED-4DB2-BD59-A6C34878D82A}">
                    <a16:rowId xmlns:a16="http://schemas.microsoft.com/office/drawing/2014/main" val="10001"/>
                  </a:ext>
                </a:extLst>
              </a:tr>
              <a:tr h="590550">
                <a:tc>
                  <a:txBody>
                    <a:bodyPr/>
                    <a:lstStyle/>
                    <a:p>
                      <a:r>
                        <a:rPr lang="en-GB" dirty="0" smtClean="0"/>
                        <a:t>Creativity and imagination</a:t>
                      </a:r>
                      <a:endParaRPr lang="en-GB" dirty="0"/>
                    </a:p>
                  </a:txBody>
                  <a:tcPr/>
                </a:tc>
                <a:tc>
                  <a:txBody>
                    <a:bodyPr/>
                    <a:lstStyle/>
                    <a:p>
                      <a:r>
                        <a:rPr lang="en-GB" dirty="0" smtClean="0"/>
                        <a:t>Rubric </a:t>
                      </a:r>
                      <a:r>
                        <a:rPr lang="en-GB" dirty="0" smtClean="0"/>
                        <a:t>chosen, </a:t>
                      </a:r>
                      <a:r>
                        <a:rPr lang="en-GB" dirty="0" smtClean="0"/>
                        <a:t>mnemonic, rationale/story and</a:t>
                      </a:r>
                      <a:r>
                        <a:rPr lang="en-GB" baseline="0" dirty="0" smtClean="0"/>
                        <a:t> </a:t>
                      </a:r>
                      <a:r>
                        <a:rPr lang="en-GB" dirty="0" smtClean="0"/>
                        <a:t>application</a:t>
                      </a:r>
                      <a:endParaRPr lang="en-GB" dirty="0"/>
                    </a:p>
                  </a:txBody>
                  <a:tcPr/>
                </a:tc>
                <a:extLst>
                  <a:ext uri="{0D108BD9-81ED-4DB2-BD59-A6C34878D82A}">
                    <a16:rowId xmlns:a16="http://schemas.microsoft.com/office/drawing/2014/main" val="10002"/>
                  </a:ext>
                </a:extLst>
              </a:tr>
              <a:tr h="590550">
                <a:tc>
                  <a:txBody>
                    <a:bodyPr/>
                    <a:lstStyle/>
                    <a:p>
                      <a:r>
                        <a:rPr lang="en-GB" dirty="0" smtClean="0"/>
                        <a:t>Credits</a:t>
                      </a:r>
                      <a:endParaRPr lang="en-GB" dirty="0"/>
                    </a:p>
                  </a:txBody>
                  <a:tcPr/>
                </a:tc>
                <a:tc>
                  <a:txBody>
                    <a:bodyPr/>
                    <a:lstStyle/>
                    <a:p>
                      <a:r>
                        <a:rPr lang="en-GB" dirty="0" smtClean="0"/>
                        <a:t>Sources of information credited</a:t>
                      </a:r>
                      <a:endParaRPr lang="en-GB"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89619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dirty="0" smtClean="0"/>
              <a:t>Prompt and presentation – checklist and criteria</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91813499"/>
              </p:ext>
            </p:extLst>
          </p:nvPr>
        </p:nvGraphicFramePr>
        <p:xfrm>
          <a:off x="581025" y="2000250"/>
          <a:ext cx="11029950" cy="4214495"/>
        </p:xfrm>
        <a:graphic>
          <a:graphicData uri="http://schemas.openxmlformats.org/drawingml/2006/table">
            <a:tbl>
              <a:tblPr firstRow="1" bandRow="1">
                <a:tableStyleId>{5C22544A-7EE6-4342-B048-85BDC9FD1C3A}</a:tableStyleId>
              </a:tblPr>
              <a:tblGrid>
                <a:gridCol w="2771775">
                  <a:extLst>
                    <a:ext uri="{9D8B030D-6E8A-4147-A177-3AD203B41FA5}">
                      <a16:colId xmlns:a16="http://schemas.microsoft.com/office/drawing/2014/main" val="20000"/>
                    </a:ext>
                  </a:extLst>
                </a:gridCol>
                <a:gridCol w="8258175">
                  <a:extLst>
                    <a:ext uri="{9D8B030D-6E8A-4147-A177-3AD203B41FA5}">
                      <a16:colId xmlns:a16="http://schemas.microsoft.com/office/drawing/2014/main" val="20001"/>
                    </a:ext>
                  </a:extLst>
                </a:gridCol>
              </a:tblGrid>
              <a:tr h="551815">
                <a:tc>
                  <a:txBody>
                    <a:bodyPr/>
                    <a:lstStyle/>
                    <a:p>
                      <a:r>
                        <a:rPr lang="en-GB" dirty="0" smtClean="0"/>
                        <a:t>Checklist</a:t>
                      </a:r>
                      <a:endParaRPr lang="en-GB" dirty="0"/>
                    </a:p>
                  </a:txBody>
                  <a:tcPr/>
                </a:tc>
                <a:tc>
                  <a:txBody>
                    <a:bodyPr/>
                    <a:lstStyle/>
                    <a:p>
                      <a:r>
                        <a:rPr lang="en-GB" dirty="0" smtClean="0"/>
                        <a:t>Criteria for evaluation</a:t>
                      </a:r>
                      <a:endParaRPr lang="en-GB" dirty="0"/>
                    </a:p>
                  </a:txBody>
                  <a:tcPr/>
                </a:tc>
                <a:extLst>
                  <a:ext uri="{0D108BD9-81ED-4DB2-BD59-A6C34878D82A}">
                    <a16:rowId xmlns:a16="http://schemas.microsoft.com/office/drawing/2014/main" val="10000"/>
                  </a:ext>
                </a:extLst>
              </a:tr>
              <a:tr h="370840">
                <a:tc>
                  <a:txBody>
                    <a:bodyPr/>
                    <a:lstStyle/>
                    <a:p>
                      <a:r>
                        <a:rPr lang="en-GB" dirty="0" smtClean="0"/>
                        <a:t>Prompt</a:t>
                      </a:r>
                      <a:endParaRPr lang="en-GB" dirty="0"/>
                    </a:p>
                  </a:txBody>
                  <a:tcPr/>
                </a:tc>
                <a:tc>
                  <a:txBody>
                    <a:bodyPr/>
                    <a:lstStyle/>
                    <a:p>
                      <a:r>
                        <a:rPr lang="en-GB" dirty="0" smtClean="0"/>
                        <a:t>Sound</a:t>
                      </a:r>
                      <a:r>
                        <a:rPr lang="en-GB" baseline="0" dirty="0" smtClean="0"/>
                        <a:t> analysis of </a:t>
                      </a:r>
                      <a:r>
                        <a:rPr lang="en-GB" baseline="0" dirty="0" smtClean="0"/>
                        <a:t>prompt; </a:t>
                      </a:r>
                      <a:r>
                        <a:rPr lang="en-GB" baseline="0" dirty="0" smtClean="0"/>
                        <a:t>close application of rubric to prompt</a:t>
                      </a:r>
                      <a:endParaRPr lang="en-GB" dirty="0"/>
                    </a:p>
                  </a:txBody>
                  <a:tcPr/>
                </a:tc>
                <a:extLst>
                  <a:ext uri="{0D108BD9-81ED-4DB2-BD59-A6C34878D82A}">
                    <a16:rowId xmlns:a16="http://schemas.microsoft.com/office/drawing/2014/main" val="10001"/>
                  </a:ext>
                </a:extLst>
              </a:tr>
              <a:tr h="370840">
                <a:tc>
                  <a:txBody>
                    <a:bodyPr/>
                    <a:lstStyle/>
                    <a:p>
                      <a:r>
                        <a:rPr lang="en-GB" dirty="0" smtClean="0"/>
                        <a:t>Presenters</a:t>
                      </a:r>
                    </a:p>
                    <a:p>
                      <a:r>
                        <a:rPr lang="en-GB" dirty="0" smtClean="0"/>
                        <a:t>@</a:t>
                      </a:r>
                      <a:r>
                        <a:rPr lang="en-GB" baseline="0" dirty="0" smtClean="0"/>
                        <a:t> 4-5 mins speaking time</a:t>
                      </a:r>
                      <a:endParaRPr lang="en-GB" dirty="0"/>
                    </a:p>
                  </a:txBody>
                  <a:tcPr/>
                </a:tc>
                <a:tc>
                  <a:txBody>
                    <a:bodyPr/>
                    <a:lstStyle/>
                    <a:p>
                      <a:r>
                        <a:rPr lang="en-GB" dirty="0" smtClean="0"/>
                        <a:t>Structured</a:t>
                      </a:r>
                      <a:r>
                        <a:rPr lang="en-GB" baseline="0" dirty="0" smtClean="0"/>
                        <a:t> presentation covering:</a:t>
                      </a:r>
                    </a:p>
                    <a:p>
                      <a:pPr marL="285750" indent="-285750">
                        <a:buFont typeface="Arial" panose="020B0604020202020204" pitchFamily="34" charset="0"/>
                        <a:buChar char="•"/>
                      </a:pPr>
                      <a:r>
                        <a:rPr lang="en-GB" baseline="0" dirty="0" smtClean="0"/>
                        <a:t>Genesis of rubric for CT, aim and objective</a:t>
                      </a:r>
                    </a:p>
                    <a:p>
                      <a:pPr marL="285750" indent="-285750">
                        <a:buFont typeface="Arial" panose="020B0604020202020204" pitchFamily="34" charset="0"/>
                        <a:buChar char="•"/>
                      </a:pPr>
                      <a:r>
                        <a:rPr lang="en-GB" baseline="0" dirty="0" smtClean="0"/>
                        <a:t>Illustration and its relevance</a:t>
                      </a:r>
                    </a:p>
                    <a:p>
                      <a:pPr marL="285750" indent="-285750">
                        <a:buFont typeface="Arial" panose="020B0604020202020204" pitchFamily="34" charset="0"/>
                        <a:buChar char="•"/>
                      </a:pPr>
                      <a:r>
                        <a:rPr lang="en-GB" baseline="0" dirty="0" smtClean="0"/>
                        <a:t>Understanding of prompt </a:t>
                      </a:r>
                      <a:r>
                        <a:rPr lang="en-GB" baseline="0" dirty="0" smtClean="0"/>
                        <a:t>– </a:t>
                      </a:r>
                      <a:r>
                        <a:rPr lang="en-GB" baseline="0" dirty="0" smtClean="0"/>
                        <a:t>analysis</a:t>
                      </a:r>
                    </a:p>
                    <a:p>
                      <a:pPr marL="285750" indent="-285750">
                        <a:buFont typeface="Arial" panose="020B0604020202020204" pitchFamily="34" charset="0"/>
                        <a:buChar char="•"/>
                      </a:pPr>
                      <a:r>
                        <a:rPr lang="en-GB" baseline="0" dirty="0" smtClean="0"/>
                        <a:t>Application of rubric to prompt</a:t>
                      </a:r>
                    </a:p>
                    <a:p>
                      <a:pPr marL="285750" indent="-285750">
                        <a:buFont typeface="Arial" panose="020B0604020202020204" pitchFamily="34" charset="0"/>
                        <a:buChar char="•"/>
                      </a:pPr>
                      <a:r>
                        <a:rPr lang="en-GB" baseline="0" dirty="0" smtClean="0"/>
                        <a:t>Further considerations if </a:t>
                      </a:r>
                      <a:r>
                        <a:rPr lang="en-GB" baseline="0" dirty="0" smtClean="0"/>
                        <a:t>any; </a:t>
                      </a:r>
                      <a:r>
                        <a:rPr lang="en-GB" baseline="0" dirty="0" smtClean="0"/>
                        <a:t>conclusion </a:t>
                      </a:r>
                    </a:p>
                    <a:p>
                      <a:pPr marL="285750" indent="-285750">
                        <a:buFont typeface="Arial" panose="020B0604020202020204" pitchFamily="34" charset="0"/>
                        <a:buChar char="•"/>
                      </a:pPr>
                      <a:r>
                        <a:rPr lang="en-GB" baseline="0" dirty="0" smtClean="0"/>
                        <a:t>Q and A – audience interaction</a:t>
                      </a:r>
                      <a:endParaRPr lang="en-GB" dirty="0"/>
                    </a:p>
                  </a:txBody>
                  <a:tcPr/>
                </a:tc>
                <a:extLst>
                  <a:ext uri="{0D108BD9-81ED-4DB2-BD59-A6C34878D82A}">
                    <a16:rowId xmlns:a16="http://schemas.microsoft.com/office/drawing/2014/main" val="10002"/>
                  </a:ext>
                </a:extLst>
              </a:tr>
              <a:tr h="370840">
                <a:tc>
                  <a:txBody>
                    <a:bodyPr/>
                    <a:lstStyle/>
                    <a:p>
                      <a:r>
                        <a:rPr lang="en-GB" dirty="0" smtClean="0"/>
                        <a:t>Visual aids</a:t>
                      </a:r>
                      <a:endParaRPr lang="en-GB" dirty="0"/>
                    </a:p>
                  </a:txBody>
                  <a:tcPr/>
                </a:tc>
                <a:tc>
                  <a:txBody>
                    <a:bodyPr/>
                    <a:lstStyle/>
                    <a:p>
                      <a:pPr marL="285750" indent="-285750">
                        <a:buFont typeface="Arial" panose="020B0604020202020204" pitchFamily="34" charset="0"/>
                        <a:buChar char="•"/>
                      </a:pPr>
                      <a:r>
                        <a:rPr lang="en-GB" dirty="0" smtClean="0"/>
                        <a:t>Rubric </a:t>
                      </a:r>
                      <a:r>
                        <a:rPr lang="en-GB" baseline="0" dirty="0" smtClean="0"/>
                        <a:t>– </a:t>
                      </a:r>
                      <a:r>
                        <a:rPr lang="en-GB" baseline="0" dirty="0" smtClean="0"/>
                        <a:t>in whatever format</a:t>
                      </a:r>
                    </a:p>
                    <a:p>
                      <a:pPr marL="285750" indent="-285750">
                        <a:buFont typeface="Arial" panose="020B0604020202020204" pitchFamily="34" charset="0"/>
                        <a:buChar char="•"/>
                      </a:pPr>
                      <a:r>
                        <a:rPr lang="en-GB" baseline="0" dirty="0" smtClean="0"/>
                        <a:t>Prompt – in format given</a:t>
                      </a:r>
                      <a:endParaRPr lang="en-GB" dirty="0"/>
                    </a:p>
                  </a:txBody>
                  <a:tcPr/>
                </a:tc>
                <a:extLst>
                  <a:ext uri="{0D108BD9-81ED-4DB2-BD59-A6C34878D82A}">
                    <a16:rowId xmlns:a16="http://schemas.microsoft.com/office/drawing/2014/main" val="10003"/>
                  </a:ext>
                </a:extLst>
              </a:tr>
              <a:tr h="370840">
                <a:tc>
                  <a:txBody>
                    <a:bodyPr/>
                    <a:lstStyle/>
                    <a:p>
                      <a:r>
                        <a:rPr lang="en-GB" dirty="0" smtClean="0"/>
                        <a:t>CT skills and dispositions</a:t>
                      </a:r>
                      <a:endParaRPr lang="en-GB" dirty="0"/>
                    </a:p>
                  </a:txBody>
                  <a:tcPr/>
                </a:tc>
                <a:tc>
                  <a:txBody>
                    <a:bodyPr/>
                    <a:lstStyle/>
                    <a:p>
                      <a:r>
                        <a:rPr lang="en-GB" dirty="0" smtClean="0"/>
                        <a:t>Shown by</a:t>
                      </a:r>
                      <a:r>
                        <a:rPr lang="en-GB" baseline="0" dirty="0" smtClean="0"/>
                        <a:t> each presenter – developing and defending position, confidence in reasoning, articulation – precision and fluency, content – claims/opinions, evidence and reasoning.</a:t>
                      </a:r>
                      <a:endParaRPr lang="en-GB"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33363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dirty="0" smtClean="0"/>
              <a:t>Project - timeline</a:t>
            </a:r>
            <a:endParaRPr lang="en-GB" dirty="0"/>
          </a:p>
        </p:txBody>
      </p:sp>
      <p:sp>
        <p:nvSpPr>
          <p:cNvPr id="3" name="Content Placeholder 2"/>
          <p:cNvSpPr>
            <a:spLocks noGrp="1"/>
          </p:cNvSpPr>
          <p:nvPr>
            <p:ph idx="1"/>
          </p:nvPr>
        </p:nvSpPr>
        <p:spPr>
          <a:xfrm>
            <a:off x="581192" y="2180496"/>
            <a:ext cx="11172658" cy="3678303"/>
          </a:xfrm>
        </p:spPr>
        <p:txBody>
          <a:bodyPr/>
          <a:lstStyle/>
          <a:p>
            <a:r>
              <a:rPr lang="en-GB" dirty="0" smtClean="0"/>
              <a:t>Three weeks before project due – explanation and instructions given by tutor in class</a:t>
            </a:r>
          </a:p>
          <a:p>
            <a:r>
              <a:rPr lang="en-GB" dirty="0" smtClean="0"/>
              <a:t>One week before project due – conference with tutor</a:t>
            </a:r>
          </a:p>
          <a:p>
            <a:r>
              <a:rPr lang="en-GB" dirty="0" smtClean="0"/>
              <a:t>72 hours before presentation – prompt sent by email e.g. if your presentation is Monday 10am, then the prompt will be sent on Friday 10am , please contact tutor if email not received within 10 minutes.</a:t>
            </a:r>
          </a:p>
          <a:p>
            <a:r>
              <a:rPr lang="en-GB" dirty="0" smtClean="0"/>
              <a:t>On day of presentation – initial verbal feedback given by tutor</a:t>
            </a:r>
          </a:p>
          <a:p>
            <a:r>
              <a:rPr lang="en-GB" dirty="0" smtClean="0"/>
              <a:t>By 2359h on the same day as OP – </a:t>
            </a:r>
            <a:r>
              <a:rPr lang="en-GB" dirty="0" smtClean="0"/>
              <a:t>Critical reflection </a:t>
            </a:r>
            <a:r>
              <a:rPr lang="en-GB" dirty="0" smtClean="0"/>
              <a:t>and OP slides </a:t>
            </a:r>
            <a:r>
              <a:rPr lang="en-GB" dirty="0" smtClean="0"/>
              <a:t>uploaded </a:t>
            </a:r>
            <a:r>
              <a:rPr lang="en-GB" dirty="0" smtClean="0"/>
              <a:t>to work bin</a:t>
            </a:r>
          </a:p>
          <a:p>
            <a:r>
              <a:rPr lang="en-GB" dirty="0" smtClean="0"/>
              <a:t>Within two weeks of presentations – written feedback from tutor</a:t>
            </a:r>
          </a:p>
          <a:p>
            <a:r>
              <a:rPr lang="en-GB" dirty="0" smtClean="0"/>
              <a:t>Around three weeks from presentations – marks released through </a:t>
            </a:r>
            <a:r>
              <a:rPr lang="en-GB" dirty="0" smtClean="0"/>
              <a:t>Gradebook; </a:t>
            </a:r>
            <a:r>
              <a:rPr lang="en-GB" dirty="0" smtClean="0"/>
              <a:t>please verify.</a:t>
            </a:r>
            <a:endParaRPr lang="en-GB" dirty="0"/>
          </a:p>
        </p:txBody>
      </p:sp>
    </p:spTree>
    <p:extLst>
      <p:ext uri="{BB962C8B-B14F-4D97-AF65-F5344CB8AC3E}">
        <p14:creationId xmlns:p14="http://schemas.microsoft.com/office/powerpoint/2010/main" val="2526295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dirty="0" smtClean="0"/>
              <a:t>Any questions?</a:t>
            </a:r>
            <a:endParaRPr lang="en-GB" dirty="0"/>
          </a:p>
        </p:txBody>
      </p:sp>
      <p:sp>
        <p:nvSpPr>
          <p:cNvPr id="3" name="Content Placeholder 2"/>
          <p:cNvSpPr>
            <a:spLocks noGrp="1"/>
          </p:cNvSpPr>
          <p:nvPr>
            <p:ph idx="1"/>
          </p:nvPr>
        </p:nvSpPr>
        <p:spPr/>
        <p:txBody>
          <a:bodyPr/>
          <a:lstStyle/>
          <a:p>
            <a:r>
              <a:rPr lang="en-GB" dirty="0" smtClean="0"/>
              <a:t>Please </a:t>
            </a:r>
            <a:r>
              <a:rPr lang="en-GB" dirty="0" smtClean="0"/>
              <a:t>ask.</a:t>
            </a:r>
            <a:endParaRPr lang="en-GB" dirty="0"/>
          </a:p>
        </p:txBody>
      </p:sp>
    </p:spTree>
    <p:extLst>
      <p:ext uri="{BB962C8B-B14F-4D97-AF65-F5344CB8AC3E}">
        <p14:creationId xmlns:p14="http://schemas.microsoft.com/office/powerpoint/2010/main" val="20628633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522B1EB32A6147AD8773D1336EF82C" ma:contentTypeVersion="7" ma:contentTypeDescription="Create a new document." ma:contentTypeScope="" ma:versionID="6ae2f80a817b3b0c9626614d507a0f32">
  <xsd:schema xmlns:xsd="http://www.w3.org/2001/XMLSchema" xmlns:xs="http://www.w3.org/2001/XMLSchema" xmlns:p="http://schemas.microsoft.com/office/2006/metadata/properties" xmlns:ns3="499fada9-8143-4699-a848-99c7092ec495" targetNamespace="http://schemas.microsoft.com/office/2006/metadata/properties" ma:root="true" ma:fieldsID="6ae745444e6624e0c76545d77610e9ac" ns3:_="">
    <xsd:import namespace="499fada9-8143-4699-a848-99c7092ec495"/>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9fada9-8143-4699-a848-99c7092ec4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9A6DC4-C370-4FF5-9046-618221173524}">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99fada9-8143-4699-a848-99c7092ec495"/>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C988340F-8C67-4AE6-B43D-A3BA2EBCC1CC}">
  <ds:schemaRefs>
    <ds:schemaRef ds:uri="http://schemas.microsoft.com/sharepoint/v3/contenttype/forms"/>
  </ds:schemaRefs>
</ds:datastoreItem>
</file>

<file path=customXml/itemProps3.xml><?xml version="1.0" encoding="utf-8"?>
<ds:datastoreItem xmlns:ds="http://schemas.openxmlformats.org/officeDocument/2006/customXml" ds:itemID="{B614CB97-C83C-42F5-B2BD-0A191D407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9fada9-8143-4699-a848-99c7092ec4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55</TotalTime>
  <Words>688</Words>
  <Application>Microsoft Office PowerPoint</Application>
  <PresentationFormat>Widescreen</PresentationFormat>
  <Paragraphs>75</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Gill Sans MT</vt:lpstr>
      <vt:lpstr>Wingdings 2</vt:lpstr>
      <vt:lpstr>Dividend</vt:lpstr>
      <vt:lpstr>ES2660 communicating in the information age</vt:lpstr>
      <vt:lpstr>Project Conference</vt:lpstr>
      <vt:lpstr>Critical reflection of ennis – checklist and criteria</vt:lpstr>
      <vt:lpstr>Rubric – checklist and criteria </vt:lpstr>
      <vt:lpstr>Prompt and presentation – checklist and criteria</vt:lpstr>
      <vt:lpstr>Project - timeline</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ES2660 communicating in the information age</dc:title>
  <dc:creator>Lee Kit Mun</dc:creator>
  <cp:lastModifiedBy>Lee Kit Mun</cp:lastModifiedBy>
  <cp:revision>15</cp:revision>
  <cp:lastPrinted>2019-08-16T09:45:20Z</cp:lastPrinted>
  <dcterms:created xsi:type="dcterms:W3CDTF">2019-08-07T15:23:11Z</dcterms:created>
  <dcterms:modified xsi:type="dcterms:W3CDTF">2019-09-04T07:30:42Z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0x010100A2522B1EB32A6147AD8773D1336EF82C</vt:lpwstr>
  </property>
</Properties>
</file>