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81" r:id="rId6"/>
    <p:sldId id="262" r:id="rId7"/>
    <p:sldId id="260" r:id="rId8"/>
    <p:sldId id="263" r:id="rId9"/>
    <p:sldId id="261" r:id="rId10"/>
    <p:sldId id="265" r:id="rId11"/>
    <p:sldId id="264" r:id="rId12"/>
    <p:sldId id="266" r:id="rId13"/>
    <p:sldId id="267" r:id="rId14"/>
    <p:sldId id="268" r:id="rId15"/>
    <p:sldId id="270" r:id="rId16"/>
    <p:sldId id="271" r:id="rId17"/>
    <p:sldId id="272" r:id="rId18"/>
    <p:sldId id="273" r:id="rId19"/>
    <p:sldId id="274" r:id="rId20"/>
    <p:sldId id="275" r:id="rId21"/>
    <p:sldId id="277" r:id="rId22"/>
    <p:sldId id="276" r:id="rId23"/>
    <p:sldId id="279" r:id="rId24"/>
    <p:sldId id="280"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4D4D4D"/>
    <a:srgbClr val="29292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559" autoAdjust="0"/>
  </p:normalViewPr>
  <p:slideViewPr>
    <p:cSldViewPr snapToGrid="0">
      <p:cViewPr varScale="1">
        <p:scale>
          <a:sx n="58" d="100"/>
          <a:sy n="58" d="100"/>
        </p:scale>
        <p:origin x="988" y="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F7701-4097-43D1-AE2F-7BFFC0F23560}" type="datetimeFigureOut">
              <a:rPr lang="en-SG" smtClean="0"/>
              <a:t>30/8/2019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BA68C-3449-4EC1-85D3-76C5521B50B2}" type="slidenum">
              <a:rPr lang="en-SG" smtClean="0"/>
              <a:t>‹#›</a:t>
            </a:fld>
            <a:endParaRPr lang="en-SG"/>
          </a:p>
        </p:txBody>
      </p:sp>
    </p:spTree>
    <p:extLst>
      <p:ext uri="{BB962C8B-B14F-4D97-AF65-F5344CB8AC3E}">
        <p14:creationId xmlns:p14="http://schemas.microsoft.com/office/powerpoint/2010/main" val="30894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3</a:t>
            </a:fld>
            <a:endParaRPr lang="en-SG"/>
          </a:p>
        </p:txBody>
      </p:sp>
    </p:spTree>
    <p:extLst>
      <p:ext uri="{BB962C8B-B14F-4D97-AF65-F5344CB8AC3E}">
        <p14:creationId xmlns:p14="http://schemas.microsoft.com/office/powerpoint/2010/main" val="1203310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15</a:t>
            </a:fld>
            <a:endParaRPr lang="en-SG"/>
          </a:p>
        </p:txBody>
      </p:sp>
    </p:spTree>
    <p:extLst>
      <p:ext uri="{BB962C8B-B14F-4D97-AF65-F5344CB8AC3E}">
        <p14:creationId xmlns:p14="http://schemas.microsoft.com/office/powerpoint/2010/main" val="1364647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16</a:t>
            </a:fld>
            <a:endParaRPr lang="en-SG"/>
          </a:p>
        </p:txBody>
      </p:sp>
    </p:spTree>
    <p:extLst>
      <p:ext uri="{BB962C8B-B14F-4D97-AF65-F5344CB8AC3E}">
        <p14:creationId xmlns:p14="http://schemas.microsoft.com/office/powerpoint/2010/main" val="4074202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20</a:t>
            </a:fld>
            <a:endParaRPr lang="en-SG"/>
          </a:p>
        </p:txBody>
      </p:sp>
    </p:spTree>
    <p:extLst>
      <p:ext uri="{BB962C8B-B14F-4D97-AF65-F5344CB8AC3E}">
        <p14:creationId xmlns:p14="http://schemas.microsoft.com/office/powerpoint/2010/main" val="302253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21</a:t>
            </a:fld>
            <a:endParaRPr lang="en-SG"/>
          </a:p>
        </p:txBody>
      </p:sp>
    </p:spTree>
    <p:extLst>
      <p:ext uri="{BB962C8B-B14F-4D97-AF65-F5344CB8AC3E}">
        <p14:creationId xmlns:p14="http://schemas.microsoft.com/office/powerpoint/2010/main" val="3182606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23</a:t>
            </a:fld>
            <a:endParaRPr lang="en-SG"/>
          </a:p>
        </p:txBody>
      </p:sp>
    </p:spTree>
    <p:extLst>
      <p:ext uri="{BB962C8B-B14F-4D97-AF65-F5344CB8AC3E}">
        <p14:creationId xmlns:p14="http://schemas.microsoft.com/office/powerpoint/2010/main" val="2197458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24</a:t>
            </a:fld>
            <a:endParaRPr lang="en-SG"/>
          </a:p>
        </p:txBody>
      </p:sp>
    </p:spTree>
    <p:extLst>
      <p:ext uri="{BB962C8B-B14F-4D97-AF65-F5344CB8AC3E}">
        <p14:creationId xmlns:p14="http://schemas.microsoft.com/office/powerpoint/2010/main" val="3132627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25</a:t>
            </a:fld>
            <a:endParaRPr lang="en-SG"/>
          </a:p>
        </p:txBody>
      </p:sp>
    </p:spTree>
    <p:extLst>
      <p:ext uri="{BB962C8B-B14F-4D97-AF65-F5344CB8AC3E}">
        <p14:creationId xmlns:p14="http://schemas.microsoft.com/office/powerpoint/2010/main" val="2814397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2, 3</a:t>
            </a:r>
          </a:p>
        </p:txBody>
      </p:sp>
      <p:sp>
        <p:nvSpPr>
          <p:cNvPr id="4" name="Slide Number Placeholder 3"/>
          <p:cNvSpPr>
            <a:spLocks noGrp="1"/>
          </p:cNvSpPr>
          <p:nvPr>
            <p:ph type="sldNum" sz="quarter" idx="5"/>
          </p:nvPr>
        </p:nvSpPr>
        <p:spPr/>
        <p:txBody>
          <a:bodyPr/>
          <a:lstStyle/>
          <a:p>
            <a:fld id="{79BBA68C-3449-4EC1-85D3-76C5521B50B2}" type="slidenum">
              <a:rPr lang="en-SG" smtClean="0"/>
              <a:t>4</a:t>
            </a:fld>
            <a:endParaRPr lang="en-SG"/>
          </a:p>
        </p:txBody>
      </p:sp>
    </p:spTree>
    <p:extLst>
      <p:ext uri="{BB962C8B-B14F-4D97-AF65-F5344CB8AC3E}">
        <p14:creationId xmlns:p14="http://schemas.microsoft.com/office/powerpoint/2010/main" val="191157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2, 3</a:t>
            </a:r>
          </a:p>
        </p:txBody>
      </p:sp>
      <p:sp>
        <p:nvSpPr>
          <p:cNvPr id="4" name="Slide Number Placeholder 3"/>
          <p:cNvSpPr>
            <a:spLocks noGrp="1"/>
          </p:cNvSpPr>
          <p:nvPr>
            <p:ph type="sldNum" sz="quarter" idx="5"/>
          </p:nvPr>
        </p:nvSpPr>
        <p:spPr/>
        <p:txBody>
          <a:bodyPr/>
          <a:lstStyle/>
          <a:p>
            <a:fld id="{79BBA68C-3449-4EC1-85D3-76C5521B50B2}" type="slidenum">
              <a:rPr lang="en-SG" smtClean="0"/>
              <a:t>5</a:t>
            </a:fld>
            <a:endParaRPr lang="en-SG"/>
          </a:p>
        </p:txBody>
      </p:sp>
    </p:spTree>
    <p:extLst>
      <p:ext uri="{BB962C8B-B14F-4D97-AF65-F5344CB8AC3E}">
        <p14:creationId xmlns:p14="http://schemas.microsoft.com/office/powerpoint/2010/main" val="257898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Layering</a:t>
            </a:r>
          </a:p>
          <a:p>
            <a:r>
              <a:rPr lang="en-SG" dirty="0"/>
              <a:t>Modular</a:t>
            </a:r>
          </a:p>
          <a:p>
            <a:r>
              <a:rPr lang="en-SG" dirty="0"/>
              <a:t>Separation of concerns</a:t>
            </a:r>
          </a:p>
        </p:txBody>
      </p:sp>
      <p:sp>
        <p:nvSpPr>
          <p:cNvPr id="4" name="Slide Number Placeholder 3"/>
          <p:cNvSpPr>
            <a:spLocks noGrp="1"/>
          </p:cNvSpPr>
          <p:nvPr>
            <p:ph type="sldNum" sz="quarter" idx="5"/>
          </p:nvPr>
        </p:nvSpPr>
        <p:spPr/>
        <p:txBody>
          <a:bodyPr/>
          <a:lstStyle/>
          <a:p>
            <a:fld id="{79BBA68C-3449-4EC1-85D3-76C5521B50B2}" type="slidenum">
              <a:rPr lang="en-SG" smtClean="0"/>
              <a:t>6</a:t>
            </a:fld>
            <a:endParaRPr lang="en-SG"/>
          </a:p>
        </p:txBody>
      </p:sp>
    </p:spTree>
    <p:extLst>
      <p:ext uri="{BB962C8B-B14F-4D97-AF65-F5344CB8AC3E}">
        <p14:creationId xmlns:p14="http://schemas.microsoft.com/office/powerpoint/2010/main" val="640850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As the semester progresses, we will be going down the stack. </a:t>
            </a:r>
          </a:p>
          <a:p>
            <a:r>
              <a:rPr lang="en-SG" dirty="0"/>
              <a:t>(OSI – open systems interconnection)</a:t>
            </a:r>
          </a:p>
          <a:p>
            <a:r>
              <a:rPr lang="en-SG" dirty="0"/>
              <a:t>There are actually 7 layers (session and presentation between application and transport in that order) </a:t>
            </a:r>
          </a:p>
        </p:txBody>
      </p:sp>
      <p:sp>
        <p:nvSpPr>
          <p:cNvPr id="4" name="Slide Number Placeholder 3"/>
          <p:cNvSpPr>
            <a:spLocks noGrp="1"/>
          </p:cNvSpPr>
          <p:nvPr>
            <p:ph type="sldNum" sz="quarter" idx="5"/>
          </p:nvPr>
        </p:nvSpPr>
        <p:spPr/>
        <p:txBody>
          <a:bodyPr/>
          <a:lstStyle/>
          <a:p>
            <a:fld id="{79BBA68C-3449-4EC1-85D3-76C5521B50B2}" type="slidenum">
              <a:rPr lang="en-SG" smtClean="0"/>
              <a:t>7</a:t>
            </a:fld>
            <a:endParaRPr lang="en-SG"/>
          </a:p>
        </p:txBody>
      </p:sp>
    </p:spTree>
    <p:extLst>
      <p:ext uri="{BB962C8B-B14F-4D97-AF65-F5344CB8AC3E}">
        <p14:creationId xmlns:p14="http://schemas.microsoft.com/office/powerpoint/2010/main" val="1581116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what does it mean to be best effort?</a:t>
            </a:r>
          </a:p>
        </p:txBody>
      </p:sp>
      <p:sp>
        <p:nvSpPr>
          <p:cNvPr id="4" name="Slide Number Placeholder 3"/>
          <p:cNvSpPr>
            <a:spLocks noGrp="1"/>
          </p:cNvSpPr>
          <p:nvPr>
            <p:ph type="sldNum" sz="quarter" idx="5"/>
          </p:nvPr>
        </p:nvSpPr>
        <p:spPr/>
        <p:txBody>
          <a:bodyPr/>
          <a:lstStyle/>
          <a:p>
            <a:fld id="{79BBA68C-3449-4EC1-85D3-76C5521B50B2}" type="slidenum">
              <a:rPr lang="en-SG" smtClean="0"/>
              <a:t>8</a:t>
            </a:fld>
            <a:endParaRPr lang="en-SG"/>
          </a:p>
        </p:txBody>
      </p:sp>
    </p:spTree>
    <p:extLst>
      <p:ext uri="{BB962C8B-B14F-4D97-AF65-F5344CB8AC3E}">
        <p14:creationId xmlns:p14="http://schemas.microsoft.com/office/powerpoint/2010/main" val="983216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9</a:t>
            </a:fld>
            <a:endParaRPr lang="en-SG"/>
          </a:p>
        </p:txBody>
      </p:sp>
    </p:spTree>
    <p:extLst>
      <p:ext uri="{BB962C8B-B14F-4D97-AF65-F5344CB8AC3E}">
        <p14:creationId xmlns:p14="http://schemas.microsoft.com/office/powerpoint/2010/main" val="160099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10</a:t>
            </a:fld>
            <a:endParaRPr lang="en-SG"/>
          </a:p>
        </p:txBody>
      </p:sp>
    </p:spTree>
    <p:extLst>
      <p:ext uri="{BB962C8B-B14F-4D97-AF65-F5344CB8AC3E}">
        <p14:creationId xmlns:p14="http://schemas.microsoft.com/office/powerpoint/2010/main" val="3380947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Bandwidth is the capacity of the link</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Throughput actual flow through the link</a:t>
            </a:r>
          </a:p>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11</a:t>
            </a:fld>
            <a:endParaRPr lang="en-SG"/>
          </a:p>
        </p:txBody>
      </p:sp>
    </p:spTree>
    <p:extLst>
      <p:ext uri="{BB962C8B-B14F-4D97-AF65-F5344CB8AC3E}">
        <p14:creationId xmlns:p14="http://schemas.microsoft.com/office/powerpoint/2010/main" val="529331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E61A567-4C07-4286-A98C-85AD75117952}" type="datetime1">
              <a:rPr lang="en-SG" smtClean="0"/>
              <a:t>30/8/2019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SG"/>
              <a:t>Prepared by Clinton Law (AY19/20 Sem1)</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55B6D6A-DD85-4DA6-9CE2-F4E68D20F43E}"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05732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D35DF-AF2A-4E5A-B2C9-5926A7F0B508}" type="datetime1">
              <a:rPr lang="en-SG" smtClean="0"/>
              <a:t>30/8/2019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61799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47552-7EA7-4627-8461-D8B4743F378E}" type="datetime1">
              <a:rPr lang="en-SG" smtClean="0"/>
              <a:t>30/8/2019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13883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2FAA9-D87D-4B0E-8E40-7FFB044AF798}" type="datetime1">
              <a:rPr lang="en-SG" smtClean="0"/>
              <a:t>30/8/2019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03654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7EC5BA-83D9-406C-9101-9287D72A6D41}" type="datetime1">
              <a:rPr lang="en-SG" smtClean="0"/>
              <a:t>30/8/2019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46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096044-FEE7-4470-867C-70FA669A4F9A}" type="datetime1">
              <a:rPr lang="en-SG" smtClean="0"/>
              <a:t>30/8/2019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33539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4508F7-56EE-4D9D-BD41-E15015C30B15}" type="datetime1">
              <a:rPr lang="en-SG" smtClean="0"/>
              <a:t>30/8/2019</a:t>
            </a:fld>
            <a:endParaRPr lang="en-SG"/>
          </a:p>
        </p:txBody>
      </p:sp>
      <p:sp>
        <p:nvSpPr>
          <p:cNvPr id="8" name="Footer Placeholder 7"/>
          <p:cNvSpPr>
            <a:spLocks noGrp="1"/>
          </p:cNvSpPr>
          <p:nvPr>
            <p:ph type="ftr" sz="quarter" idx="11"/>
          </p:nvPr>
        </p:nvSpPr>
        <p:spPr/>
        <p:txBody>
          <a:bodyPr/>
          <a:lstStyle/>
          <a:p>
            <a:r>
              <a:rPr lang="en-SG"/>
              <a:t>Prepared by Clinton Law (AY19/20 Sem1)</a:t>
            </a:r>
          </a:p>
        </p:txBody>
      </p:sp>
      <p:sp>
        <p:nvSpPr>
          <p:cNvPr id="9" name="Slide Number Placeholder 8"/>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258978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C4A58B-6275-4125-9629-E307E41F1F44}" type="datetime1">
              <a:rPr lang="en-SG" smtClean="0"/>
              <a:t>30/8/2019</a:t>
            </a:fld>
            <a:endParaRPr lang="en-SG"/>
          </a:p>
        </p:txBody>
      </p:sp>
      <p:sp>
        <p:nvSpPr>
          <p:cNvPr id="4" name="Footer Placeholder 3"/>
          <p:cNvSpPr>
            <a:spLocks noGrp="1"/>
          </p:cNvSpPr>
          <p:nvPr>
            <p:ph type="ftr" sz="quarter" idx="11"/>
          </p:nvPr>
        </p:nvSpPr>
        <p:spPr/>
        <p:txBody>
          <a:bodyPr/>
          <a:lstStyle/>
          <a:p>
            <a:r>
              <a:rPr lang="en-SG"/>
              <a:t>Prepared by Clinton Law (AY19/20 Sem1)</a:t>
            </a:r>
          </a:p>
        </p:txBody>
      </p:sp>
      <p:sp>
        <p:nvSpPr>
          <p:cNvPr id="5" name="Slide Number Placeholder 4"/>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281598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05777-8E1D-4824-906A-928A1B8D8B72}" type="datetime1">
              <a:rPr lang="en-SG" smtClean="0"/>
              <a:t>30/8/2019</a:t>
            </a:fld>
            <a:endParaRPr lang="en-SG"/>
          </a:p>
        </p:txBody>
      </p:sp>
      <p:sp>
        <p:nvSpPr>
          <p:cNvPr id="3" name="Footer Placeholder 2"/>
          <p:cNvSpPr>
            <a:spLocks noGrp="1"/>
          </p:cNvSpPr>
          <p:nvPr>
            <p:ph type="ftr" sz="quarter" idx="11"/>
          </p:nvPr>
        </p:nvSpPr>
        <p:spPr/>
        <p:txBody>
          <a:bodyPr/>
          <a:lstStyle/>
          <a:p>
            <a:r>
              <a:rPr lang="en-SG"/>
              <a:t>Prepared by Clinton Law (AY19/20 Sem1)</a:t>
            </a:r>
          </a:p>
        </p:txBody>
      </p:sp>
      <p:sp>
        <p:nvSpPr>
          <p:cNvPr id="4" name="Slide Number Placeholder 3"/>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125524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10236A-F12C-4A48-A267-59EDCE349FDE}" type="datetime1">
              <a:rPr lang="en-SG" smtClean="0"/>
              <a:t>30/8/2019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20041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55A199-6573-427B-BC52-EC3DDA8562A1}" type="datetime1">
              <a:rPr lang="en-SG" smtClean="0"/>
              <a:t>30/8/2019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777692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146A5DF-D961-47A3-95E8-87061C030D76}" type="datetime1">
              <a:rPr lang="en-SG" smtClean="0"/>
              <a:t>30/8/2019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SG"/>
              <a:t>Prepared by Clinton Law (AY19/20 Sem1)</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55B6D6A-DD85-4DA6-9CE2-F4E68D20F43E}" type="slidenum">
              <a:rPr lang="en-SG" smtClean="0"/>
              <a:t>‹#›</a:t>
            </a:fld>
            <a:endParaRPr lang="en-SG"/>
          </a:p>
        </p:txBody>
      </p:sp>
    </p:spTree>
    <p:extLst>
      <p:ext uri="{BB962C8B-B14F-4D97-AF65-F5344CB8AC3E}">
        <p14:creationId xmlns:p14="http://schemas.microsoft.com/office/powerpoint/2010/main" val="620427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clintonlaw@u.nus.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3FFF-4D74-4552-878D-9646BDA3B0F2}"/>
              </a:ext>
            </a:extLst>
          </p:cNvPr>
          <p:cNvSpPr>
            <a:spLocks noGrp="1"/>
          </p:cNvSpPr>
          <p:nvPr>
            <p:ph type="ctrTitle"/>
          </p:nvPr>
        </p:nvSpPr>
        <p:spPr>
          <a:xfrm>
            <a:off x="985520" y="2235200"/>
            <a:ext cx="10220960" cy="2387600"/>
          </a:xfrm>
        </p:spPr>
        <p:txBody>
          <a:bodyPr>
            <a:normAutofit fontScale="90000"/>
          </a:bodyPr>
          <a:lstStyle/>
          <a:p>
            <a:r>
              <a:rPr lang="en-SG" dirty="0"/>
              <a:t>CS2105</a:t>
            </a:r>
            <a:br>
              <a:rPr lang="en-SG" dirty="0"/>
            </a:br>
            <a:r>
              <a:rPr lang="en-SG" dirty="0"/>
              <a:t>Introduction to Computer Networks</a:t>
            </a:r>
          </a:p>
        </p:txBody>
      </p:sp>
      <p:sp>
        <p:nvSpPr>
          <p:cNvPr id="3" name="Footer Placeholder 2">
            <a:extLst>
              <a:ext uri="{FF2B5EF4-FFF2-40B4-BE49-F238E27FC236}">
                <a16:creationId xmlns:a16="http://schemas.microsoft.com/office/drawing/2014/main" id="{04F4E272-7900-484D-AC9A-F8DBC19C6B58}"/>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06DDCCF3-BAAE-4045-B604-C4976FE57F65}"/>
              </a:ext>
            </a:extLst>
          </p:cNvPr>
          <p:cNvSpPr>
            <a:spLocks noGrp="1"/>
          </p:cNvSpPr>
          <p:nvPr>
            <p:ph type="sldNum" sz="quarter" idx="12"/>
          </p:nvPr>
        </p:nvSpPr>
        <p:spPr/>
        <p:txBody>
          <a:bodyPr>
            <a:normAutofit lnSpcReduction="10000"/>
          </a:bodyPr>
          <a:lstStyle/>
          <a:p>
            <a:fld id="{055B6D6A-DD85-4DA6-9CE2-F4E68D20F43E}" type="slidenum">
              <a:rPr lang="en-SG" smtClean="0"/>
              <a:t>1</a:t>
            </a:fld>
            <a:endParaRPr lang="en-SG"/>
          </a:p>
        </p:txBody>
      </p:sp>
    </p:spTree>
    <p:extLst>
      <p:ext uri="{BB962C8B-B14F-4D97-AF65-F5344CB8AC3E}">
        <p14:creationId xmlns:p14="http://schemas.microsoft.com/office/powerpoint/2010/main" val="1122273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9040-5D73-49E9-99CA-CA3FEDD5D690}"/>
              </a:ext>
            </a:extLst>
          </p:cNvPr>
          <p:cNvSpPr>
            <a:spLocks noGrp="1"/>
          </p:cNvSpPr>
          <p:nvPr>
            <p:ph type="title"/>
          </p:nvPr>
        </p:nvSpPr>
        <p:spPr>
          <a:xfrm>
            <a:off x="1261872" y="31513"/>
            <a:ext cx="9692640" cy="1325562"/>
          </a:xfrm>
        </p:spPr>
        <p:txBody>
          <a:bodyPr/>
          <a:lstStyle/>
          <a:p>
            <a:r>
              <a:rPr lang="en-SG" dirty="0"/>
              <a:t>Recap</a:t>
            </a:r>
          </a:p>
        </p:txBody>
      </p:sp>
      <p:sp>
        <p:nvSpPr>
          <p:cNvPr id="3" name="Content Placeholder 2">
            <a:extLst>
              <a:ext uri="{FF2B5EF4-FFF2-40B4-BE49-F238E27FC236}">
                <a16:creationId xmlns:a16="http://schemas.microsoft.com/office/drawing/2014/main" id="{B8EB2167-05F2-44DF-81F3-B503F17F5294}"/>
              </a:ext>
            </a:extLst>
          </p:cNvPr>
          <p:cNvSpPr>
            <a:spLocks noGrp="1"/>
          </p:cNvSpPr>
          <p:nvPr>
            <p:ph idx="1"/>
          </p:nvPr>
        </p:nvSpPr>
        <p:spPr>
          <a:xfrm>
            <a:off x="1261872" y="1524000"/>
            <a:ext cx="8595360" cy="4351337"/>
          </a:xfrm>
        </p:spPr>
        <p:txBody>
          <a:bodyPr>
            <a:normAutofit/>
          </a:bodyPr>
          <a:lstStyle/>
          <a:p>
            <a:r>
              <a:rPr lang="en-SG" sz="2400" dirty="0"/>
              <a:t>4 kinds of delay</a:t>
            </a:r>
          </a:p>
          <a:p>
            <a:pPr lvl="1"/>
            <a:endParaRPr lang="en-SG" dirty="0"/>
          </a:p>
        </p:txBody>
      </p:sp>
      <p:pic>
        <p:nvPicPr>
          <p:cNvPr id="5" name="Picture 4">
            <a:extLst>
              <a:ext uri="{FF2B5EF4-FFF2-40B4-BE49-F238E27FC236}">
                <a16:creationId xmlns:a16="http://schemas.microsoft.com/office/drawing/2014/main" id="{AF30B984-EC25-4716-80C6-9827CAA2DB83}"/>
              </a:ext>
            </a:extLst>
          </p:cNvPr>
          <p:cNvPicPr>
            <a:picLocks noChangeAspect="1"/>
          </p:cNvPicPr>
          <p:nvPr/>
        </p:nvPicPr>
        <p:blipFill>
          <a:blip r:embed="rId3"/>
          <a:stretch>
            <a:fillRect/>
          </a:stretch>
        </p:blipFill>
        <p:spPr>
          <a:xfrm>
            <a:off x="1098201" y="1906111"/>
            <a:ext cx="2295525" cy="1409700"/>
          </a:xfrm>
          <a:prstGeom prst="rect">
            <a:avLst/>
          </a:prstGeom>
        </p:spPr>
      </p:pic>
      <p:pic>
        <p:nvPicPr>
          <p:cNvPr id="6" name="Picture 5">
            <a:extLst>
              <a:ext uri="{FF2B5EF4-FFF2-40B4-BE49-F238E27FC236}">
                <a16:creationId xmlns:a16="http://schemas.microsoft.com/office/drawing/2014/main" id="{D691FC93-DC95-47B2-8474-1DF0CE5AFEEC}"/>
              </a:ext>
            </a:extLst>
          </p:cNvPr>
          <p:cNvPicPr>
            <a:picLocks noChangeAspect="1"/>
          </p:cNvPicPr>
          <p:nvPr/>
        </p:nvPicPr>
        <p:blipFill>
          <a:blip r:embed="rId4"/>
          <a:stretch>
            <a:fillRect/>
          </a:stretch>
        </p:blipFill>
        <p:spPr>
          <a:xfrm>
            <a:off x="3557397" y="1940322"/>
            <a:ext cx="2505075" cy="1343025"/>
          </a:xfrm>
          <a:prstGeom prst="rect">
            <a:avLst/>
          </a:prstGeom>
        </p:spPr>
      </p:pic>
      <p:pic>
        <p:nvPicPr>
          <p:cNvPr id="7" name="Picture 6">
            <a:extLst>
              <a:ext uri="{FF2B5EF4-FFF2-40B4-BE49-F238E27FC236}">
                <a16:creationId xmlns:a16="http://schemas.microsoft.com/office/drawing/2014/main" id="{5A98BB67-6819-4BB5-A9D6-FC8D27D97FD5}"/>
              </a:ext>
            </a:extLst>
          </p:cNvPr>
          <p:cNvPicPr>
            <a:picLocks noChangeAspect="1"/>
          </p:cNvPicPr>
          <p:nvPr/>
        </p:nvPicPr>
        <p:blipFill>
          <a:blip r:embed="rId5"/>
          <a:stretch>
            <a:fillRect/>
          </a:stretch>
        </p:blipFill>
        <p:spPr>
          <a:xfrm>
            <a:off x="6129530" y="1940322"/>
            <a:ext cx="2428875" cy="1104900"/>
          </a:xfrm>
          <a:prstGeom prst="rect">
            <a:avLst/>
          </a:prstGeom>
        </p:spPr>
      </p:pic>
      <p:pic>
        <p:nvPicPr>
          <p:cNvPr id="8" name="Picture 7">
            <a:extLst>
              <a:ext uri="{FF2B5EF4-FFF2-40B4-BE49-F238E27FC236}">
                <a16:creationId xmlns:a16="http://schemas.microsoft.com/office/drawing/2014/main" id="{B4DD642E-9A12-4436-AD30-BCE85AC9D3D0}"/>
              </a:ext>
            </a:extLst>
          </p:cNvPr>
          <p:cNvPicPr>
            <a:picLocks noChangeAspect="1"/>
          </p:cNvPicPr>
          <p:nvPr/>
        </p:nvPicPr>
        <p:blipFill>
          <a:blip r:embed="rId6"/>
          <a:stretch>
            <a:fillRect/>
          </a:stretch>
        </p:blipFill>
        <p:spPr>
          <a:xfrm>
            <a:off x="8798276" y="1945879"/>
            <a:ext cx="2333625" cy="1257300"/>
          </a:xfrm>
          <a:prstGeom prst="rect">
            <a:avLst/>
          </a:prstGeom>
        </p:spPr>
      </p:pic>
      <p:pic>
        <p:nvPicPr>
          <p:cNvPr id="10" name="Picture 9">
            <a:extLst>
              <a:ext uri="{FF2B5EF4-FFF2-40B4-BE49-F238E27FC236}">
                <a16:creationId xmlns:a16="http://schemas.microsoft.com/office/drawing/2014/main" id="{AC4EEEED-C7E3-49C8-B89C-5602D9FDF0BA}"/>
              </a:ext>
            </a:extLst>
          </p:cNvPr>
          <p:cNvPicPr>
            <a:picLocks noChangeAspect="1"/>
          </p:cNvPicPr>
          <p:nvPr/>
        </p:nvPicPr>
        <p:blipFill>
          <a:blip r:embed="rId7"/>
          <a:stretch>
            <a:fillRect/>
          </a:stretch>
        </p:blipFill>
        <p:spPr>
          <a:xfrm>
            <a:off x="3270668" y="3568104"/>
            <a:ext cx="5675048" cy="2260600"/>
          </a:xfrm>
          <a:prstGeom prst="rect">
            <a:avLst/>
          </a:prstGeom>
        </p:spPr>
      </p:pic>
      <p:sp>
        <p:nvSpPr>
          <p:cNvPr id="11" name="Content Placeholder 2">
            <a:extLst>
              <a:ext uri="{FF2B5EF4-FFF2-40B4-BE49-F238E27FC236}">
                <a16:creationId xmlns:a16="http://schemas.microsoft.com/office/drawing/2014/main" id="{4F608B3B-8A12-4F3F-A456-68606E4FE3FF}"/>
              </a:ext>
            </a:extLst>
          </p:cNvPr>
          <p:cNvSpPr txBox="1">
            <a:spLocks/>
          </p:cNvSpPr>
          <p:nvPr/>
        </p:nvSpPr>
        <p:spPr>
          <a:xfrm>
            <a:off x="1137920" y="5911650"/>
            <a:ext cx="8719312" cy="55249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Font typeface="Arial" pitchFamily="34" charset="0"/>
              <a:buNone/>
            </a:pPr>
            <a:r>
              <a:rPr lang="en-SG" b="1" dirty="0">
                <a:highlight>
                  <a:srgbClr val="FFFF00"/>
                </a:highlight>
              </a:rPr>
              <a:t>Please ensure that the units are consistent (bytes vs bits)</a:t>
            </a:r>
          </a:p>
        </p:txBody>
      </p:sp>
      <p:sp>
        <p:nvSpPr>
          <p:cNvPr id="4" name="Footer Placeholder 3">
            <a:extLst>
              <a:ext uri="{FF2B5EF4-FFF2-40B4-BE49-F238E27FC236}">
                <a16:creationId xmlns:a16="http://schemas.microsoft.com/office/drawing/2014/main" id="{98E914EA-C85B-471A-9388-133CFC91517F}"/>
              </a:ext>
            </a:extLst>
          </p:cNvPr>
          <p:cNvSpPr>
            <a:spLocks noGrp="1"/>
          </p:cNvSpPr>
          <p:nvPr>
            <p:ph type="ftr" sz="quarter" idx="11"/>
          </p:nvPr>
        </p:nvSpPr>
        <p:spPr/>
        <p:txBody>
          <a:bodyPr/>
          <a:lstStyle/>
          <a:p>
            <a:r>
              <a:rPr lang="en-SG"/>
              <a:t>Prepared by Clinton Law (AY19/20 Sem1)</a:t>
            </a:r>
          </a:p>
        </p:txBody>
      </p:sp>
      <p:sp>
        <p:nvSpPr>
          <p:cNvPr id="9" name="Slide Number Placeholder 8">
            <a:extLst>
              <a:ext uri="{FF2B5EF4-FFF2-40B4-BE49-F238E27FC236}">
                <a16:creationId xmlns:a16="http://schemas.microsoft.com/office/drawing/2014/main" id="{7B0E18F8-E4E5-4A3F-AE29-8E4CEE4D62B6}"/>
              </a:ext>
            </a:extLst>
          </p:cNvPr>
          <p:cNvSpPr>
            <a:spLocks noGrp="1"/>
          </p:cNvSpPr>
          <p:nvPr>
            <p:ph type="sldNum" sz="quarter" idx="12"/>
          </p:nvPr>
        </p:nvSpPr>
        <p:spPr/>
        <p:txBody>
          <a:bodyPr>
            <a:normAutofit lnSpcReduction="10000"/>
          </a:bodyPr>
          <a:lstStyle/>
          <a:p>
            <a:fld id="{055B6D6A-DD85-4DA6-9CE2-F4E68D20F43E}" type="slidenum">
              <a:rPr lang="en-SG" smtClean="0"/>
              <a:t>10</a:t>
            </a:fld>
            <a:endParaRPr lang="en-SG"/>
          </a:p>
        </p:txBody>
      </p:sp>
    </p:spTree>
    <p:extLst>
      <p:ext uri="{BB962C8B-B14F-4D97-AF65-F5344CB8AC3E}">
        <p14:creationId xmlns:p14="http://schemas.microsoft.com/office/powerpoint/2010/main" val="412002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1261872" y="0"/>
            <a:ext cx="9692640" cy="1325562"/>
          </a:xfrm>
        </p:spPr>
        <p:txBody>
          <a:bodyPr/>
          <a:lstStyle/>
          <a:p>
            <a:r>
              <a:rPr lang="en-SG" dirty="0"/>
              <a:t>Recap</a:t>
            </a:r>
          </a:p>
        </p:txBody>
      </p:sp>
      <p:pic>
        <p:nvPicPr>
          <p:cNvPr id="6" name="Picture 5">
            <a:extLst>
              <a:ext uri="{FF2B5EF4-FFF2-40B4-BE49-F238E27FC236}">
                <a16:creationId xmlns:a16="http://schemas.microsoft.com/office/drawing/2014/main" id="{E59EFAD1-591E-4700-9377-ABE29C74D1DA}"/>
              </a:ext>
            </a:extLst>
          </p:cNvPr>
          <p:cNvPicPr/>
          <p:nvPr/>
        </p:nvPicPr>
        <p:blipFill>
          <a:blip r:embed="rId3"/>
          <a:stretch>
            <a:fillRect/>
          </a:stretch>
        </p:blipFill>
        <p:spPr>
          <a:xfrm>
            <a:off x="2361184" y="1325562"/>
            <a:ext cx="7469632" cy="5027930"/>
          </a:xfrm>
          <a:prstGeom prst="rect">
            <a:avLst/>
          </a:prstGeom>
        </p:spPr>
      </p:pic>
      <p:sp>
        <p:nvSpPr>
          <p:cNvPr id="3" name="Footer Placeholder 2">
            <a:extLst>
              <a:ext uri="{FF2B5EF4-FFF2-40B4-BE49-F238E27FC236}">
                <a16:creationId xmlns:a16="http://schemas.microsoft.com/office/drawing/2014/main" id="{CF35473E-199D-4389-87C8-B77B0993943E}"/>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BAC43FAF-9CBC-40B4-9255-8A17B0877750}"/>
              </a:ext>
            </a:extLst>
          </p:cNvPr>
          <p:cNvSpPr>
            <a:spLocks noGrp="1"/>
          </p:cNvSpPr>
          <p:nvPr>
            <p:ph type="sldNum" sz="quarter" idx="12"/>
          </p:nvPr>
        </p:nvSpPr>
        <p:spPr/>
        <p:txBody>
          <a:bodyPr>
            <a:normAutofit lnSpcReduction="10000"/>
          </a:bodyPr>
          <a:lstStyle/>
          <a:p>
            <a:fld id="{055B6D6A-DD85-4DA6-9CE2-F4E68D20F43E}" type="slidenum">
              <a:rPr lang="en-SG" smtClean="0"/>
              <a:t>11</a:t>
            </a:fld>
            <a:endParaRPr lang="en-SG"/>
          </a:p>
        </p:txBody>
      </p:sp>
    </p:spTree>
    <p:extLst>
      <p:ext uri="{BB962C8B-B14F-4D97-AF65-F5344CB8AC3E}">
        <p14:creationId xmlns:p14="http://schemas.microsoft.com/office/powerpoint/2010/main" val="165672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EA79-37FD-4503-950F-5AA42EA4F8CF}"/>
              </a:ext>
            </a:extLst>
          </p:cNvPr>
          <p:cNvSpPr>
            <a:spLocks noGrp="1"/>
          </p:cNvSpPr>
          <p:nvPr>
            <p:ph type="title"/>
          </p:nvPr>
        </p:nvSpPr>
        <p:spPr>
          <a:xfrm>
            <a:off x="1249680" y="2766219"/>
            <a:ext cx="9692640" cy="1325562"/>
          </a:xfrm>
        </p:spPr>
        <p:txBody>
          <a:bodyPr/>
          <a:lstStyle/>
          <a:p>
            <a:pPr algn="ctr"/>
            <a:r>
              <a:rPr lang="en-SG" dirty="0"/>
              <a:t>Tutorial Questions</a:t>
            </a:r>
          </a:p>
        </p:txBody>
      </p:sp>
      <p:sp>
        <p:nvSpPr>
          <p:cNvPr id="3" name="Footer Placeholder 2">
            <a:extLst>
              <a:ext uri="{FF2B5EF4-FFF2-40B4-BE49-F238E27FC236}">
                <a16:creationId xmlns:a16="http://schemas.microsoft.com/office/drawing/2014/main" id="{366D9F1A-7681-492D-B912-AC86DC8FE158}"/>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081EFC47-4A20-4B11-A390-637A45A094E7}"/>
              </a:ext>
            </a:extLst>
          </p:cNvPr>
          <p:cNvSpPr>
            <a:spLocks noGrp="1"/>
          </p:cNvSpPr>
          <p:nvPr>
            <p:ph type="sldNum" sz="quarter" idx="12"/>
          </p:nvPr>
        </p:nvSpPr>
        <p:spPr/>
        <p:txBody>
          <a:bodyPr>
            <a:normAutofit lnSpcReduction="10000"/>
          </a:bodyPr>
          <a:lstStyle/>
          <a:p>
            <a:fld id="{055B6D6A-DD85-4DA6-9CE2-F4E68D20F43E}" type="slidenum">
              <a:rPr lang="en-SG" smtClean="0"/>
              <a:t>12</a:t>
            </a:fld>
            <a:endParaRPr lang="en-SG"/>
          </a:p>
        </p:txBody>
      </p:sp>
    </p:spTree>
    <p:extLst>
      <p:ext uri="{BB962C8B-B14F-4D97-AF65-F5344CB8AC3E}">
        <p14:creationId xmlns:p14="http://schemas.microsoft.com/office/powerpoint/2010/main" val="4222967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fontScale="92500" lnSpcReduction="10000"/>
              </a:bodyPr>
              <a:lstStyle/>
              <a:p>
                <a:pPr marL="0" indent="0">
                  <a:buNone/>
                </a:pPr>
                <a:r>
                  <a:rPr lang="en-US" dirty="0"/>
                  <a:t>Consider two hosts, A and B, connected by a single link of rate </a:t>
                </a:r>
                <a:r>
                  <a:rPr lang="en-US" b="1" i="1" dirty="0"/>
                  <a:t>R </a:t>
                </a:r>
                <a:r>
                  <a:rPr lang="en-US" dirty="0"/>
                  <a:t>bps. Suppose that the two hosts are separated by </a:t>
                </a:r>
                <a:r>
                  <a:rPr lang="en-US" b="1" i="1" dirty="0"/>
                  <a:t>m </a:t>
                </a:r>
                <a:r>
                  <a:rPr lang="en-US" dirty="0"/>
                  <a:t>meters, and suppose the propagation speed along the link is </a:t>
                </a:r>
                <a:r>
                  <a:rPr lang="en-US" b="1" i="1" dirty="0"/>
                  <a:t>s </a:t>
                </a:r>
                <a:r>
                  <a:rPr lang="en-US" dirty="0"/>
                  <a:t>meters/sec. Host A is to send a packet of size </a:t>
                </a:r>
                <a:r>
                  <a:rPr lang="en-US" b="1" i="1" dirty="0"/>
                  <a:t>L </a:t>
                </a:r>
                <a:r>
                  <a:rPr lang="en-US" dirty="0"/>
                  <a:t>bits to Host B. </a:t>
                </a:r>
              </a:p>
              <a:p>
                <a:pPr marL="0" indent="0">
                  <a:buNone/>
                </a:pPr>
                <a:endParaRPr lang="en-US" dirty="0"/>
              </a:p>
              <a:p>
                <a:pPr marL="0" indent="0">
                  <a:buNone/>
                </a:pPr>
                <a:r>
                  <a:rPr lang="en-US" dirty="0"/>
                  <a:t>a) Express the propagation delay, </a:t>
                </a:r>
                <a:r>
                  <a:rPr lang="en-US" b="1" i="1" dirty="0" err="1"/>
                  <a:t>d</a:t>
                </a:r>
                <a:r>
                  <a:rPr lang="en-US" b="1" i="1" baseline="-25000" dirty="0" err="1"/>
                  <a:t>prop</a:t>
                </a:r>
                <a:r>
                  <a:rPr lang="en-US" dirty="0"/>
                  <a:t>, in terms of </a:t>
                </a:r>
                <a:r>
                  <a:rPr lang="en-US" b="1" i="1" dirty="0"/>
                  <a:t>m </a:t>
                </a:r>
                <a:r>
                  <a:rPr lang="en-US" dirty="0"/>
                  <a:t>and </a:t>
                </a:r>
                <a:r>
                  <a:rPr lang="en-US" b="1" i="1" dirty="0"/>
                  <a:t>s</a:t>
                </a:r>
                <a:r>
                  <a:rPr lang="en-US" dirty="0"/>
                  <a:t>. </a:t>
                </a:r>
              </a:p>
              <a:p>
                <a:pPr marL="0" indent="0">
                  <a:buNone/>
                </a:pPr>
                <a:r>
                  <a:rPr lang="en-US" b="1" dirty="0" err="1">
                    <a:solidFill>
                      <a:srgbClr val="FF0000"/>
                    </a:solidFill>
                  </a:rPr>
                  <a:t>d</a:t>
                </a:r>
                <a:r>
                  <a:rPr lang="en-US" b="1" baseline="-25000" dirty="0" err="1">
                    <a:solidFill>
                      <a:srgbClr val="FF0000"/>
                    </a:solidFill>
                  </a:rPr>
                  <a:t>prop</a:t>
                </a:r>
                <a:r>
                  <a:rPr lang="en-US" b="1" dirty="0">
                    <a:solidFill>
                      <a:srgbClr val="FF0000"/>
                    </a:solidFill>
                  </a:rPr>
                  <a:t> = </a:t>
                </a:r>
                <a14:m>
                  <m:oMath xmlns:m="http://schemas.openxmlformats.org/officeDocument/2006/math">
                    <m:f>
                      <m:fPr>
                        <m:ctrlPr>
                          <a:rPr lang="en-SG" b="1" i="1">
                            <a:solidFill>
                              <a:srgbClr val="FF0000"/>
                            </a:solidFill>
                            <a:latin typeface="Cambria Math" panose="02040503050406030204" pitchFamily="18" charset="0"/>
                          </a:rPr>
                        </m:ctrlPr>
                      </m:fPr>
                      <m:num>
                        <m:r>
                          <m:rPr>
                            <m:nor/>
                          </m:rPr>
                          <a:rPr lang="en-SG" b="1" i="0" dirty="0" smtClean="0">
                            <a:solidFill>
                              <a:srgbClr val="FF0000"/>
                            </a:solidFill>
                          </a:rPr>
                          <m:t>m</m:t>
                        </m:r>
                      </m:num>
                      <m:den>
                        <m:r>
                          <m:rPr>
                            <m:nor/>
                          </m:rPr>
                          <a:rPr lang="en-SG" b="1" i="0" dirty="0" smtClean="0">
                            <a:solidFill>
                              <a:srgbClr val="FF0000"/>
                            </a:solidFill>
                          </a:rPr>
                          <m:t>s</m:t>
                        </m:r>
                      </m:den>
                    </m:f>
                  </m:oMath>
                </a14:m>
                <a:r>
                  <a:rPr lang="en-US" b="1" dirty="0">
                    <a:solidFill>
                      <a:srgbClr val="FF0000"/>
                    </a:solidFill>
                  </a:rPr>
                  <a:t> sec    (distance between host /propagation speed)</a:t>
                </a:r>
                <a:endParaRPr lang="en-US" dirty="0">
                  <a:solidFill>
                    <a:srgbClr val="FF0000"/>
                  </a:solidFill>
                </a:endParaRPr>
              </a:p>
              <a:p>
                <a:pPr marL="0" indent="0">
                  <a:buNone/>
                </a:pPr>
                <a:endParaRPr lang="en-US" dirty="0"/>
              </a:p>
              <a:p>
                <a:pPr marL="0" indent="0">
                  <a:buNone/>
                </a:pPr>
                <a:r>
                  <a:rPr lang="en-US" dirty="0"/>
                  <a:t>b) Determine the transmission time of the packet, </a:t>
                </a:r>
                <a:r>
                  <a:rPr lang="en-US" b="1" i="1" dirty="0" err="1"/>
                  <a:t>d</a:t>
                </a:r>
                <a:r>
                  <a:rPr lang="en-US" b="1" i="1" baseline="-25000" dirty="0" err="1"/>
                  <a:t>trans</a:t>
                </a:r>
                <a:r>
                  <a:rPr lang="en-US" dirty="0"/>
                  <a:t>, in terms of </a:t>
                </a:r>
                <a:r>
                  <a:rPr lang="en-US" b="1" i="1" dirty="0"/>
                  <a:t>L </a:t>
                </a:r>
                <a:r>
                  <a:rPr lang="en-US" dirty="0"/>
                  <a:t>and </a:t>
                </a:r>
                <a:r>
                  <a:rPr lang="en-US" b="1" i="1" dirty="0"/>
                  <a:t>R</a:t>
                </a:r>
                <a:r>
                  <a:rPr lang="en-US" dirty="0"/>
                  <a:t>. </a:t>
                </a:r>
              </a:p>
              <a:p>
                <a:pPr marL="0" indent="0">
                  <a:buNone/>
                </a:pPr>
                <a:r>
                  <a:rPr lang="en-US" b="1" dirty="0" err="1">
                    <a:solidFill>
                      <a:srgbClr val="FF0000"/>
                    </a:solidFill>
                  </a:rPr>
                  <a:t>d</a:t>
                </a:r>
                <a:r>
                  <a:rPr lang="en-US" b="1" baseline="-25000" dirty="0" err="1">
                    <a:solidFill>
                      <a:srgbClr val="FF0000"/>
                    </a:solidFill>
                  </a:rPr>
                  <a:t>trans</a:t>
                </a:r>
                <a:r>
                  <a:rPr lang="en-US" b="1" dirty="0">
                    <a:solidFill>
                      <a:srgbClr val="FF0000"/>
                    </a:solidFill>
                  </a:rPr>
                  <a:t> = </a:t>
                </a:r>
                <a14:m>
                  <m:oMath xmlns:m="http://schemas.openxmlformats.org/officeDocument/2006/math">
                    <m:f>
                      <m:fPr>
                        <m:ctrlPr>
                          <a:rPr lang="en-SG" b="1" i="1">
                            <a:solidFill>
                              <a:srgbClr val="FF0000"/>
                            </a:solidFill>
                            <a:latin typeface="Cambria Math" panose="02040503050406030204" pitchFamily="18" charset="0"/>
                          </a:rPr>
                        </m:ctrlPr>
                      </m:fPr>
                      <m:num>
                        <m:r>
                          <m:rPr>
                            <m:nor/>
                          </m:rPr>
                          <a:rPr lang="en-SG" b="1" i="0" smtClean="0">
                            <a:solidFill>
                              <a:srgbClr val="FF0000"/>
                            </a:solidFill>
                            <a:latin typeface="Cambria Math" panose="02040503050406030204" pitchFamily="18" charset="0"/>
                          </a:rPr>
                          <m:t>L</m:t>
                        </m:r>
                      </m:num>
                      <m:den>
                        <m:r>
                          <m:rPr>
                            <m:nor/>
                          </m:rPr>
                          <a:rPr lang="en-SG" b="1" i="0" dirty="0" smtClean="0">
                            <a:solidFill>
                              <a:srgbClr val="FF0000"/>
                            </a:solidFill>
                            <a:latin typeface="Cambria Math" panose="02040503050406030204" pitchFamily="18" charset="0"/>
                          </a:rPr>
                          <m:t>R</m:t>
                        </m:r>
                      </m:den>
                    </m:f>
                  </m:oMath>
                </a14:m>
                <a:r>
                  <a:rPr lang="en-US" b="1" dirty="0">
                    <a:solidFill>
                      <a:srgbClr val="FF0000"/>
                    </a:solidFill>
                  </a:rPr>
                  <a:t> sec ( length of packet/ transmission rate; take note bits vs bytes!)</a:t>
                </a:r>
              </a:p>
              <a:p>
                <a:pPr marL="0" indent="0">
                  <a:buNone/>
                </a:pPr>
                <a:endParaRPr lang="en-US" dirty="0"/>
              </a:p>
              <a:p>
                <a:pPr marL="0" indent="0">
                  <a:buNone/>
                </a:pPr>
                <a:r>
                  <a:rPr lang="en-US" dirty="0"/>
                  <a:t>c) Ignoring processing and queuing delays, obtain an expression for the end-to-end delay </a:t>
                </a:r>
                <a:r>
                  <a:rPr lang="en-US" b="1" i="1" dirty="0" err="1"/>
                  <a:t>d</a:t>
                </a:r>
                <a:r>
                  <a:rPr lang="en-US" b="1" i="1" baseline="-25000" dirty="0" err="1"/>
                  <a:t>end</a:t>
                </a:r>
                <a:r>
                  <a:rPr lang="en-US" b="1" i="1" baseline="-25000" dirty="0"/>
                  <a:t>-to-end</a:t>
                </a:r>
                <a:r>
                  <a:rPr lang="en-US" dirty="0"/>
                  <a:t>. </a:t>
                </a:r>
              </a:p>
              <a:p>
                <a:pPr marL="0" indent="0">
                  <a:buNone/>
                </a:pPr>
                <a:r>
                  <a:rPr lang="en-US" b="1" dirty="0" err="1">
                    <a:solidFill>
                      <a:srgbClr val="FF0000"/>
                    </a:solidFill>
                  </a:rPr>
                  <a:t>d</a:t>
                </a:r>
                <a:r>
                  <a:rPr lang="en-US" b="1" baseline="-25000" dirty="0" err="1">
                    <a:solidFill>
                      <a:srgbClr val="FF0000"/>
                    </a:solidFill>
                  </a:rPr>
                  <a:t>end</a:t>
                </a:r>
                <a:r>
                  <a:rPr lang="en-US" b="1" baseline="-25000" dirty="0">
                    <a:solidFill>
                      <a:srgbClr val="FF0000"/>
                    </a:solidFill>
                  </a:rPr>
                  <a:t>-to-end</a:t>
                </a:r>
                <a:r>
                  <a:rPr lang="en-US" b="1" dirty="0">
                    <a:solidFill>
                      <a:srgbClr val="FF0000"/>
                    </a:solidFill>
                  </a:rPr>
                  <a:t> = </a:t>
                </a:r>
                <a:r>
                  <a:rPr lang="en-US" b="1" dirty="0" err="1">
                    <a:solidFill>
                      <a:srgbClr val="FF0000"/>
                    </a:solidFill>
                  </a:rPr>
                  <a:t>d</a:t>
                </a:r>
                <a:r>
                  <a:rPr lang="en-US" b="1" baseline="-25000" dirty="0" err="1">
                    <a:solidFill>
                      <a:srgbClr val="FF0000"/>
                    </a:solidFill>
                  </a:rPr>
                  <a:t>prop</a:t>
                </a:r>
                <a:r>
                  <a:rPr lang="en-US" b="1" dirty="0">
                    <a:solidFill>
                      <a:srgbClr val="FF0000"/>
                    </a:solidFill>
                  </a:rPr>
                  <a:t> + </a:t>
                </a:r>
                <a:r>
                  <a:rPr lang="en-US" b="1" dirty="0" err="1">
                    <a:solidFill>
                      <a:srgbClr val="FF0000"/>
                    </a:solidFill>
                  </a:rPr>
                  <a:t>d</a:t>
                </a:r>
                <a:r>
                  <a:rPr lang="en-US" b="1" baseline="-25000" dirty="0" err="1">
                    <a:solidFill>
                      <a:srgbClr val="FF0000"/>
                    </a:solidFill>
                  </a:rPr>
                  <a:t>trans</a:t>
                </a:r>
                <a:r>
                  <a:rPr lang="en-US" b="1" dirty="0">
                    <a:solidFill>
                      <a:srgbClr val="FF0000"/>
                    </a:solidFill>
                  </a:rPr>
                  <a:t> sec </a:t>
                </a:r>
                <a:endParaRPr lang="en-US" dirty="0">
                  <a:solidFill>
                    <a:srgbClr val="FF0000"/>
                  </a:solidFill>
                </a:endParaRPr>
              </a:p>
              <a:p>
                <a:pPr marL="0" indent="0">
                  <a:buNone/>
                </a:pPr>
                <a:endParaRPr lang="en-SG" dirty="0"/>
              </a:p>
            </p:txBody>
          </p:sp>
        </mc:Choice>
        <mc:Fallback xmlns="">
          <p:sp>
            <p:nvSpPr>
              <p:cNvPr id="3" name="Content Placeholder 2">
                <a:extLst>
                  <a:ext uri="{FF2B5EF4-FFF2-40B4-BE49-F238E27FC236}">
                    <a16:creationId xmlns:a16="http://schemas.microsoft.com/office/drawing/2014/main" id="{F034FB68-E05B-4AF2-8A23-9FD0770FBFCF}"/>
                  </a:ext>
                </a:extLst>
              </p:cNvPr>
              <p:cNvSpPr>
                <a:spLocks noGrp="1" noRot="1" noChangeAspect="1" noMove="1" noResize="1" noEditPoints="1" noAdjustHandles="1" noChangeArrowheads="1" noChangeShapeType="1" noTextEdit="1"/>
              </p:cNvSpPr>
              <p:nvPr>
                <p:ph idx="1"/>
              </p:nvPr>
            </p:nvSpPr>
            <p:spPr>
              <a:xfrm>
                <a:off x="467360" y="1016000"/>
                <a:ext cx="9389872" cy="5164137"/>
              </a:xfrm>
              <a:blipFill>
                <a:blip r:embed="rId2"/>
                <a:stretch>
                  <a:fillRect l="-455" t="-1181"/>
                </a:stretch>
              </a:blipFill>
            </p:spPr>
            <p:txBody>
              <a:bodyPr/>
              <a:lstStyle/>
              <a:p>
                <a:r>
                  <a:rPr lang="en-SG">
                    <a:noFill/>
                  </a:rPr>
                  <a:t> </a:t>
                </a:r>
              </a:p>
            </p:txBody>
          </p:sp>
        </mc:Fallback>
      </mc:AlternateContent>
      <p:sp>
        <p:nvSpPr>
          <p:cNvPr id="4" name="Footer Placeholder 3">
            <a:extLst>
              <a:ext uri="{FF2B5EF4-FFF2-40B4-BE49-F238E27FC236}">
                <a16:creationId xmlns:a16="http://schemas.microsoft.com/office/drawing/2014/main" id="{9DA935C6-00B2-492A-A5BF-1C1DD31E4A33}"/>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70D1BFB0-7C94-4E1E-8B49-DBC820D8F969}"/>
              </a:ext>
            </a:extLst>
          </p:cNvPr>
          <p:cNvSpPr>
            <a:spLocks noGrp="1"/>
          </p:cNvSpPr>
          <p:nvPr>
            <p:ph type="sldNum" sz="quarter" idx="12"/>
          </p:nvPr>
        </p:nvSpPr>
        <p:spPr/>
        <p:txBody>
          <a:bodyPr>
            <a:normAutofit lnSpcReduction="10000"/>
          </a:bodyPr>
          <a:lstStyle/>
          <a:p>
            <a:fld id="{055B6D6A-DD85-4DA6-9CE2-F4E68D20F43E}" type="slidenum">
              <a:rPr lang="en-SG" smtClean="0"/>
              <a:t>13</a:t>
            </a:fld>
            <a:endParaRPr lang="en-SG"/>
          </a:p>
        </p:txBody>
      </p:sp>
    </p:spTree>
    <p:extLst>
      <p:ext uri="{BB962C8B-B14F-4D97-AF65-F5344CB8AC3E}">
        <p14:creationId xmlns:p14="http://schemas.microsoft.com/office/powerpoint/2010/main" val="380605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fontScale="85000" lnSpcReduction="20000"/>
              </a:bodyPr>
              <a:lstStyle/>
              <a:p>
                <a:pPr marL="0" indent="0">
                  <a:buNone/>
                </a:pPr>
                <a:r>
                  <a:rPr lang="en-US" dirty="0"/>
                  <a:t>d) Suppose Host A begins to transmit the packet at time t = 0. At time t = </a:t>
                </a:r>
                <a:r>
                  <a:rPr lang="en-US" b="1" i="1" dirty="0" err="1"/>
                  <a:t>d</a:t>
                </a:r>
                <a:r>
                  <a:rPr lang="en-US" b="1" i="1" baseline="-25000" dirty="0" err="1"/>
                  <a:t>trans</a:t>
                </a:r>
                <a:r>
                  <a:rPr lang="en-US" dirty="0"/>
                  <a:t>, where is the last bit of the packet? </a:t>
                </a:r>
              </a:p>
              <a:p>
                <a:pPr marL="0" indent="0">
                  <a:buNone/>
                </a:pPr>
                <a:r>
                  <a:rPr lang="en-US" b="1" dirty="0">
                    <a:solidFill>
                      <a:srgbClr val="FF0000"/>
                    </a:solidFill>
                  </a:rPr>
                  <a:t>The last bit has just left Host A.</a:t>
                </a:r>
                <a:endParaRPr lang="en-US" dirty="0">
                  <a:solidFill>
                    <a:srgbClr val="FF0000"/>
                  </a:solidFill>
                </a:endParaRPr>
              </a:p>
              <a:p>
                <a:pPr marL="0" indent="0">
                  <a:buNone/>
                </a:pPr>
                <a:endParaRPr lang="en-US" dirty="0"/>
              </a:p>
              <a:p>
                <a:pPr marL="0" indent="0">
                  <a:buNone/>
                </a:pPr>
                <a:r>
                  <a:rPr lang="en-US" dirty="0"/>
                  <a:t>e) Suppose </a:t>
                </a:r>
                <a:r>
                  <a:rPr lang="en-US" b="1" i="1" dirty="0" err="1"/>
                  <a:t>d</a:t>
                </a:r>
                <a:r>
                  <a:rPr lang="en-US" b="1" i="1" baseline="-25000" dirty="0" err="1"/>
                  <a:t>prop</a:t>
                </a:r>
                <a:r>
                  <a:rPr lang="en-US" b="1" i="1" dirty="0"/>
                  <a:t> </a:t>
                </a:r>
                <a:r>
                  <a:rPr lang="en-US" dirty="0"/>
                  <a:t>is greater than </a:t>
                </a:r>
                <a:r>
                  <a:rPr lang="en-US" b="1" i="1" dirty="0" err="1"/>
                  <a:t>d</a:t>
                </a:r>
                <a:r>
                  <a:rPr lang="en-US" b="1" i="1" baseline="-25000" dirty="0" err="1"/>
                  <a:t>trans</a:t>
                </a:r>
                <a:r>
                  <a:rPr lang="en-US" dirty="0"/>
                  <a:t>. At time t = </a:t>
                </a:r>
                <a:r>
                  <a:rPr lang="en-US" b="1" i="1" dirty="0" err="1"/>
                  <a:t>d</a:t>
                </a:r>
                <a:r>
                  <a:rPr lang="en-US" b="1" i="1" baseline="-25000" dirty="0" err="1"/>
                  <a:t>trans</a:t>
                </a:r>
                <a:r>
                  <a:rPr lang="en-US" dirty="0"/>
                  <a:t>, where is the first bit of the packet? </a:t>
                </a:r>
              </a:p>
              <a:p>
                <a:pPr marL="0" indent="0">
                  <a:buNone/>
                </a:pPr>
                <a:r>
                  <a:rPr lang="en-US" b="1" dirty="0">
                    <a:solidFill>
                      <a:srgbClr val="FF0000"/>
                    </a:solidFill>
                  </a:rPr>
                  <a:t>The first bit is flowing in the link and has not reached host B (time of transmission &lt; time to propagate through the link) .</a:t>
                </a:r>
                <a:endParaRPr lang="en-US" dirty="0">
                  <a:solidFill>
                    <a:srgbClr val="FF0000"/>
                  </a:solidFill>
                </a:endParaRPr>
              </a:p>
              <a:p>
                <a:pPr marL="0" indent="0">
                  <a:buNone/>
                </a:pPr>
                <a:endParaRPr lang="en-US" dirty="0"/>
              </a:p>
              <a:p>
                <a:pPr marL="0" indent="0">
                  <a:buNone/>
                </a:pPr>
                <a:r>
                  <a:rPr lang="en-US" dirty="0"/>
                  <a:t>f) Suppose </a:t>
                </a:r>
                <a:r>
                  <a:rPr lang="en-US" b="1" i="1" dirty="0" err="1"/>
                  <a:t>d</a:t>
                </a:r>
                <a:r>
                  <a:rPr lang="en-US" b="1" i="1" baseline="-25000" dirty="0" err="1"/>
                  <a:t>prop</a:t>
                </a:r>
                <a:r>
                  <a:rPr lang="en-US" b="1" i="1" dirty="0"/>
                  <a:t> </a:t>
                </a:r>
                <a:r>
                  <a:rPr lang="en-US" dirty="0"/>
                  <a:t>is less than </a:t>
                </a:r>
                <a:r>
                  <a:rPr lang="en-US" b="1" i="1" dirty="0" err="1"/>
                  <a:t>d</a:t>
                </a:r>
                <a:r>
                  <a:rPr lang="en-US" b="1" i="1" baseline="-25000" dirty="0" err="1"/>
                  <a:t>trans</a:t>
                </a:r>
                <a:r>
                  <a:rPr lang="en-US" dirty="0"/>
                  <a:t>. At time t = </a:t>
                </a:r>
                <a:r>
                  <a:rPr lang="en-US" b="1" i="1" dirty="0" err="1"/>
                  <a:t>d</a:t>
                </a:r>
                <a:r>
                  <a:rPr lang="en-US" b="1" i="1" baseline="-25000" dirty="0" err="1"/>
                  <a:t>trans</a:t>
                </a:r>
                <a:r>
                  <a:rPr lang="en-US" dirty="0"/>
                  <a:t>, where is the first bit of the packet? </a:t>
                </a:r>
              </a:p>
              <a:p>
                <a:pPr marL="0" indent="0">
                  <a:buNone/>
                </a:pPr>
                <a:r>
                  <a:rPr lang="en-US" b="1" dirty="0">
                    <a:solidFill>
                      <a:srgbClr val="FF0000"/>
                    </a:solidFill>
                  </a:rPr>
                  <a:t>The first bit has already reached Host B.</a:t>
                </a:r>
                <a:endParaRPr lang="en-US" dirty="0">
                  <a:solidFill>
                    <a:srgbClr val="FF0000"/>
                  </a:solidFill>
                </a:endParaRPr>
              </a:p>
              <a:p>
                <a:pPr marL="0" indent="0">
                  <a:buNone/>
                </a:pPr>
                <a:endParaRPr lang="en-US" dirty="0"/>
              </a:p>
              <a:p>
                <a:pPr marL="0" indent="0">
                  <a:buNone/>
                </a:pPr>
                <a:r>
                  <a:rPr lang="en-US" dirty="0"/>
                  <a:t>g) Suppose </a:t>
                </a:r>
                <a:r>
                  <a:rPr lang="en-US" b="1" i="1" dirty="0"/>
                  <a:t>s </a:t>
                </a:r>
                <a:r>
                  <a:rPr lang="en-US" dirty="0"/>
                  <a:t>= 2.5 x 10</a:t>
                </a:r>
                <a:r>
                  <a:rPr lang="en-US" baseline="30000" dirty="0"/>
                  <a:t>8</a:t>
                </a:r>
                <a:r>
                  <a:rPr lang="en-US" dirty="0"/>
                  <a:t>, </a:t>
                </a:r>
                <a:r>
                  <a:rPr lang="en-US" b="1" i="1" dirty="0"/>
                  <a:t>L </a:t>
                </a:r>
                <a:r>
                  <a:rPr lang="en-US" dirty="0"/>
                  <a:t>= 120 bits, and </a:t>
                </a:r>
                <a:r>
                  <a:rPr lang="en-US" b="1" i="1" dirty="0"/>
                  <a:t>R </a:t>
                </a:r>
                <a:r>
                  <a:rPr lang="en-US" dirty="0"/>
                  <a:t>= 56 kbps. Find the distance </a:t>
                </a:r>
                <a:r>
                  <a:rPr lang="en-US" b="1" i="1" dirty="0"/>
                  <a:t>m </a:t>
                </a:r>
                <a:r>
                  <a:rPr lang="en-US" dirty="0"/>
                  <a:t>so that </a:t>
                </a:r>
                <a:r>
                  <a:rPr lang="en-US" b="1" i="1" dirty="0" err="1"/>
                  <a:t>d</a:t>
                </a:r>
                <a:r>
                  <a:rPr lang="en-US" b="1" i="1" baseline="-25000" dirty="0" err="1"/>
                  <a:t>prop</a:t>
                </a:r>
                <a:r>
                  <a:rPr lang="en-US" b="1" i="1" dirty="0"/>
                  <a:t> </a:t>
                </a:r>
                <a:r>
                  <a:rPr lang="en-US" dirty="0"/>
                  <a:t>equals </a:t>
                </a:r>
                <a:r>
                  <a:rPr lang="en-US" b="1" i="1" dirty="0" err="1"/>
                  <a:t>d</a:t>
                </a:r>
                <a:r>
                  <a:rPr lang="en-US" b="1" i="1" baseline="-25000" dirty="0" err="1"/>
                  <a:t>trans</a:t>
                </a:r>
                <a:r>
                  <a:rPr lang="en-US" dirty="0"/>
                  <a:t>. </a:t>
                </a:r>
              </a:p>
              <a:p>
                <a:pPr marL="0" indent="0">
                  <a:buNone/>
                </a:pPr>
                <a14:m>
                  <m:oMath xmlns:m="http://schemas.openxmlformats.org/officeDocument/2006/math">
                    <m:f>
                      <m:fPr>
                        <m:ctrlPr>
                          <a:rPr lang="en-SG" b="1" i="1">
                            <a:solidFill>
                              <a:srgbClr val="FF0000"/>
                            </a:solidFill>
                            <a:latin typeface="Cambria Math" panose="02040503050406030204" pitchFamily="18" charset="0"/>
                          </a:rPr>
                        </m:ctrlPr>
                      </m:fPr>
                      <m:num>
                        <m:r>
                          <m:rPr>
                            <m:nor/>
                          </m:rPr>
                          <a:rPr lang="en-SG" b="1" dirty="0">
                            <a:solidFill>
                              <a:srgbClr val="FF0000"/>
                            </a:solidFill>
                          </a:rPr>
                          <m:t>m</m:t>
                        </m:r>
                      </m:num>
                      <m:den>
                        <m:r>
                          <m:rPr>
                            <m:nor/>
                          </m:rPr>
                          <a:rPr lang="en-SG" b="1" dirty="0">
                            <a:solidFill>
                              <a:srgbClr val="FF0000"/>
                            </a:solidFill>
                          </a:rPr>
                          <m:t>s</m:t>
                        </m:r>
                      </m:den>
                    </m:f>
                    <m:r>
                      <a:rPr lang="en-SG" b="1" i="1" dirty="0">
                        <a:solidFill>
                          <a:srgbClr val="FF0000"/>
                        </a:solidFill>
                        <a:latin typeface="Cambria Math" panose="02040503050406030204" pitchFamily="18" charset="0"/>
                      </a:rPr>
                      <m:t> </m:t>
                    </m:r>
                  </m:oMath>
                </a14:m>
                <a:r>
                  <a:rPr lang="pt-BR" b="1" dirty="0">
                    <a:solidFill>
                      <a:srgbClr val="FF0000"/>
                    </a:solidFill>
                  </a:rPr>
                  <a:t> = </a:t>
                </a:r>
                <a14:m>
                  <m:oMath xmlns:m="http://schemas.openxmlformats.org/officeDocument/2006/math">
                    <m:f>
                      <m:fPr>
                        <m:ctrlPr>
                          <a:rPr lang="en-SG" b="1" i="1">
                            <a:solidFill>
                              <a:srgbClr val="FF0000"/>
                            </a:solidFill>
                            <a:latin typeface="Cambria Math" panose="02040503050406030204" pitchFamily="18" charset="0"/>
                          </a:rPr>
                        </m:ctrlPr>
                      </m:fPr>
                      <m:num>
                        <m:r>
                          <m:rPr>
                            <m:nor/>
                          </m:rPr>
                          <a:rPr lang="en-SG" b="1" i="0" smtClean="0">
                            <a:solidFill>
                              <a:srgbClr val="FF0000"/>
                            </a:solidFill>
                            <a:latin typeface="Cambria Math" panose="02040503050406030204" pitchFamily="18" charset="0"/>
                          </a:rPr>
                          <m:t>L</m:t>
                        </m:r>
                      </m:num>
                      <m:den>
                        <m:r>
                          <m:rPr>
                            <m:nor/>
                          </m:rPr>
                          <a:rPr lang="en-SG" b="1" i="0" dirty="0" smtClean="0">
                            <a:solidFill>
                              <a:srgbClr val="FF0000"/>
                            </a:solidFill>
                          </a:rPr>
                          <m:t>R</m:t>
                        </m:r>
                      </m:den>
                    </m:f>
                  </m:oMath>
                </a14:m>
                <a:endParaRPr lang="en-SG" b="1" i="1" dirty="0">
                  <a:solidFill>
                    <a:srgbClr val="FF0000"/>
                  </a:solidFill>
                  <a:latin typeface="Cambria Math" panose="02040503050406030204" pitchFamily="18" charset="0"/>
                </a:endParaRPr>
              </a:p>
              <a:p>
                <a:pPr marL="0" indent="0">
                  <a:buNone/>
                </a:pPr>
                <a14:m>
                  <m:oMath xmlns:m="http://schemas.openxmlformats.org/officeDocument/2006/math">
                    <m:r>
                      <a:rPr lang="en-SG" b="1" i="1" dirty="0">
                        <a:solidFill>
                          <a:srgbClr val="FF0000"/>
                        </a:solidFill>
                        <a:latin typeface="Cambria Math" panose="02040503050406030204" pitchFamily="18" charset="0"/>
                      </a:rPr>
                      <m:t> </m:t>
                    </m:r>
                  </m:oMath>
                </a14:m>
                <a:r>
                  <a:rPr lang="pt-BR" b="1" dirty="0">
                    <a:solidFill>
                      <a:srgbClr val="FF0000"/>
                    </a:solidFill>
                  </a:rPr>
                  <a:t>m = </a:t>
                </a:r>
                <a14:m>
                  <m:oMath xmlns:m="http://schemas.openxmlformats.org/officeDocument/2006/math">
                    <m:f>
                      <m:fPr>
                        <m:ctrlPr>
                          <a:rPr lang="en-SG" b="1" i="1">
                            <a:solidFill>
                              <a:srgbClr val="FF0000"/>
                            </a:solidFill>
                            <a:latin typeface="Cambria Math" panose="02040503050406030204" pitchFamily="18" charset="0"/>
                          </a:rPr>
                        </m:ctrlPr>
                      </m:fPr>
                      <m:num>
                        <m:r>
                          <m:rPr>
                            <m:nor/>
                          </m:rPr>
                          <a:rPr lang="en-SG" b="1">
                            <a:solidFill>
                              <a:srgbClr val="FF0000"/>
                            </a:solidFill>
                            <a:latin typeface="Cambria Math" panose="02040503050406030204" pitchFamily="18" charset="0"/>
                          </a:rPr>
                          <m:t>L</m:t>
                        </m:r>
                      </m:num>
                      <m:den>
                        <m:r>
                          <m:rPr>
                            <m:nor/>
                          </m:rPr>
                          <a:rPr lang="en-SG" b="1" dirty="0">
                            <a:solidFill>
                              <a:srgbClr val="FF0000"/>
                            </a:solidFill>
                          </a:rPr>
                          <m:t>R</m:t>
                        </m:r>
                      </m:den>
                    </m:f>
                    <m:r>
                      <a:rPr lang="en-SG" b="1" i="1" dirty="0">
                        <a:solidFill>
                          <a:srgbClr val="FF0000"/>
                        </a:solidFill>
                        <a:latin typeface="Cambria Math" panose="02040503050406030204" pitchFamily="18" charset="0"/>
                      </a:rPr>
                      <m:t> </m:t>
                    </m:r>
                  </m:oMath>
                </a14:m>
                <a:r>
                  <a:rPr lang="pt-BR" b="1" dirty="0">
                    <a:solidFill>
                      <a:srgbClr val="FF0000"/>
                    </a:solidFill>
                  </a:rPr>
                  <a:t>x s = 120 x 2.5 x 10</a:t>
                </a:r>
                <a:r>
                  <a:rPr lang="pt-BR" b="1" baseline="30000" dirty="0">
                    <a:solidFill>
                      <a:srgbClr val="FF0000"/>
                    </a:solidFill>
                  </a:rPr>
                  <a:t>8</a:t>
                </a:r>
                <a:r>
                  <a:rPr lang="pt-BR" b="1" dirty="0">
                    <a:solidFill>
                      <a:srgbClr val="FF0000"/>
                    </a:solidFill>
                  </a:rPr>
                  <a:t> / (56 x 10</a:t>
                </a:r>
                <a:r>
                  <a:rPr lang="pt-BR" b="1" baseline="30000" dirty="0">
                    <a:solidFill>
                      <a:srgbClr val="FF0000"/>
                    </a:solidFill>
                  </a:rPr>
                  <a:t>3</a:t>
                </a:r>
                <a:r>
                  <a:rPr lang="pt-BR" b="1" dirty="0">
                    <a:solidFill>
                      <a:srgbClr val="FF0000"/>
                    </a:solidFill>
                  </a:rPr>
                  <a:t>) = 535714.2857 meters </a:t>
                </a:r>
                <a:endParaRPr lang="en-US" dirty="0">
                  <a:solidFill>
                    <a:srgbClr val="FF0000"/>
                  </a:solidFill>
                </a:endParaRPr>
              </a:p>
              <a:p>
                <a:pPr marL="0" indent="0">
                  <a:buNone/>
                </a:pPr>
                <a:endParaRPr lang="en-SG" dirty="0"/>
              </a:p>
            </p:txBody>
          </p:sp>
        </mc:Choice>
        <mc:Fallback>
          <p:sp>
            <p:nvSpPr>
              <p:cNvPr id="3" name="Content Placeholder 2">
                <a:extLst>
                  <a:ext uri="{FF2B5EF4-FFF2-40B4-BE49-F238E27FC236}">
                    <a16:creationId xmlns:a16="http://schemas.microsoft.com/office/drawing/2014/main" id="{F034FB68-E05B-4AF2-8A23-9FD0770FBFCF}"/>
                  </a:ext>
                </a:extLst>
              </p:cNvPr>
              <p:cNvSpPr>
                <a:spLocks noGrp="1" noRot="1" noChangeAspect="1" noMove="1" noResize="1" noEditPoints="1" noAdjustHandles="1" noChangeArrowheads="1" noChangeShapeType="1" noTextEdit="1"/>
              </p:cNvSpPr>
              <p:nvPr>
                <p:ph idx="1"/>
              </p:nvPr>
            </p:nvSpPr>
            <p:spPr>
              <a:xfrm>
                <a:off x="467360" y="1016000"/>
                <a:ext cx="9389872" cy="5164137"/>
              </a:xfrm>
              <a:blipFill>
                <a:blip r:embed="rId2"/>
                <a:stretch>
                  <a:fillRect l="-260" t="-1417" r="-779"/>
                </a:stretch>
              </a:blipFill>
            </p:spPr>
            <p:txBody>
              <a:bodyPr/>
              <a:lstStyle/>
              <a:p>
                <a:r>
                  <a:rPr lang="en-SG">
                    <a:noFill/>
                  </a:rPr>
                  <a:t> </a:t>
                </a:r>
              </a:p>
            </p:txBody>
          </p:sp>
        </mc:Fallback>
      </mc:AlternateContent>
      <p:sp>
        <p:nvSpPr>
          <p:cNvPr id="4" name="Footer Placeholder 3">
            <a:extLst>
              <a:ext uri="{FF2B5EF4-FFF2-40B4-BE49-F238E27FC236}">
                <a16:creationId xmlns:a16="http://schemas.microsoft.com/office/drawing/2014/main" id="{7B16DCC5-6666-4D7B-9CB6-2CC0260AFC7C}"/>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8565B738-8EB0-46A0-9E47-7FC16DF90EF5}"/>
              </a:ext>
            </a:extLst>
          </p:cNvPr>
          <p:cNvSpPr>
            <a:spLocks noGrp="1"/>
          </p:cNvSpPr>
          <p:nvPr>
            <p:ph type="sldNum" sz="quarter" idx="12"/>
          </p:nvPr>
        </p:nvSpPr>
        <p:spPr/>
        <p:txBody>
          <a:bodyPr>
            <a:normAutofit lnSpcReduction="10000"/>
          </a:bodyPr>
          <a:lstStyle/>
          <a:p>
            <a:fld id="{055B6D6A-DD85-4DA6-9CE2-F4E68D20F43E}" type="slidenum">
              <a:rPr lang="en-SG" smtClean="0"/>
              <a:t>14</a:t>
            </a:fld>
            <a:endParaRPr lang="en-SG"/>
          </a:p>
        </p:txBody>
      </p:sp>
    </p:spTree>
    <p:extLst>
      <p:ext uri="{BB962C8B-B14F-4D97-AF65-F5344CB8AC3E}">
        <p14:creationId xmlns:p14="http://schemas.microsoft.com/office/powerpoint/2010/main" val="346299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lnSpcReduction="10000"/>
              </a:bodyPr>
              <a:lstStyle/>
              <a:p>
                <a:pPr marL="0" indent="0">
                  <a:buNone/>
                </a:pPr>
                <a:r>
                  <a:rPr lang="en-SG" dirty="0"/>
                  <a:t>A packet switch receives a packet and determines the outbound link to which the packet should be forwarded. When the packet arrives, one other packet is halfway done being transmitted on this outbound link and four other packets are waiting to be transmitted. Packets are transmitted in order of arrival. Suppose all packets are 1,500 bytes and the link rate is 2 Mbps. </a:t>
                </a:r>
              </a:p>
              <a:p>
                <a:pPr marL="0" indent="0">
                  <a:buNone/>
                </a:pPr>
                <a:endParaRPr lang="en-US" dirty="0"/>
              </a:p>
              <a:p>
                <a:pPr marL="0" indent="0">
                  <a:buNone/>
                </a:pPr>
                <a:r>
                  <a:rPr lang="en-SG" dirty="0"/>
                  <a:t>a) What is the queuing delay for the packet? </a:t>
                </a:r>
              </a:p>
              <a:p>
                <a:pPr marL="0" indent="0">
                  <a:buNone/>
                </a:pPr>
                <a:r>
                  <a:rPr lang="en-SG" b="1" dirty="0">
                    <a:solidFill>
                      <a:srgbClr val="FF0000"/>
                    </a:solidFill>
                  </a:rPr>
                  <a:t>The arriving packet must first wait for the link to transmit 4.5*1500 bytes = 6,750 bytes or 54,000 bits. Since these bits are transmitted at 2 Mbps, the queuing delay is 27 msec. </a:t>
                </a:r>
              </a:p>
              <a:p>
                <a:pPr marL="0" indent="0">
                  <a:buNone/>
                </a:pPr>
                <a:endParaRPr lang="en-US" dirty="0">
                  <a:solidFill>
                    <a:srgbClr val="FF0000"/>
                  </a:solidFill>
                </a:endParaRPr>
              </a:p>
              <a:p>
                <a:pPr marL="0" indent="0">
                  <a:buNone/>
                </a:pPr>
                <a:r>
                  <a:rPr lang="en-US" dirty="0"/>
                  <a:t>b) </a:t>
                </a:r>
                <a:r>
                  <a:rPr lang="en-SG" dirty="0"/>
                  <a:t>More generally, what is the queuing delay when all packets have length </a:t>
                </a:r>
                <a:r>
                  <a:rPr lang="en-SG" b="1" i="1" dirty="0"/>
                  <a:t>L </a:t>
                </a:r>
                <a:r>
                  <a:rPr lang="en-SG" dirty="0"/>
                  <a:t>(bits), the transmission rate is </a:t>
                </a:r>
                <a:r>
                  <a:rPr lang="en-SG" b="1" i="1" dirty="0"/>
                  <a:t>R</a:t>
                </a:r>
                <a:r>
                  <a:rPr lang="en-SG" dirty="0"/>
                  <a:t>, </a:t>
                </a:r>
                <a:r>
                  <a:rPr lang="en-SG" b="1" i="1" dirty="0"/>
                  <a:t>x </a:t>
                </a:r>
                <a:r>
                  <a:rPr lang="en-SG" dirty="0"/>
                  <a:t>bits of the currently-being-transmitted packet have been transmitted, and </a:t>
                </a:r>
                <a:r>
                  <a:rPr lang="en-SG" b="1" i="1" dirty="0"/>
                  <a:t>n </a:t>
                </a:r>
                <a:r>
                  <a:rPr lang="en-SG" dirty="0"/>
                  <a:t>packets are already in the queue? </a:t>
                </a:r>
              </a:p>
              <a:p>
                <a:pPr marL="0" indent="0">
                  <a:buNone/>
                </a:pPr>
                <a:r>
                  <a:rPr lang="en-SG" b="1" dirty="0">
                    <a:solidFill>
                      <a:srgbClr val="FF0000"/>
                    </a:solidFill>
                  </a:rPr>
                  <a:t>Generally, queuing delay is </a:t>
                </a:r>
                <a14:m>
                  <m:oMath xmlns:m="http://schemas.openxmlformats.org/officeDocument/2006/math">
                    <m:f>
                      <m:fPr>
                        <m:ctrlPr>
                          <a:rPr lang="en-SG" i="1">
                            <a:solidFill>
                              <a:srgbClr val="FF0000"/>
                            </a:solidFill>
                            <a:latin typeface="Cambria Math" panose="02040503050406030204" pitchFamily="18" charset="0"/>
                          </a:rPr>
                        </m:ctrlPr>
                      </m:fPr>
                      <m:num>
                        <m:r>
                          <m:rPr>
                            <m:nor/>
                          </m:rPr>
                          <a:rPr lang="en-SG" dirty="0">
                            <a:solidFill>
                              <a:srgbClr val="FF0000"/>
                            </a:solidFill>
                          </a:rPr>
                          <m:t>𝒏𝑳</m:t>
                        </m:r>
                        <m:r>
                          <m:rPr>
                            <m:nor/>
                          </m:rPr>
                          <a:rPr lang="en-SG" dirty="0">
                            <a:solidFill>
                              <a:srgbClr val="FF0000"/>
                            </a:solidFill>
                          </a:rPr>
                          <m:t> + (</m:t>
                        </m:r>
                        <m:r>
                          <m:rPr>
                            <m:nor/>
                          </m:rPr>
                          <a:rPr lang="en-SG" dirty="0">
                            <a:solidFill>
                              <a:srgbClr val="FF0000"/>
                            </a:solidFill>
                          </a:rPr>
                          <m:t>𝑳</m:t>
                        </m:r>
                        <m:r>
                          <m:rPr>
                            <m:nor/>
                          </m:rPr>
                          <a:rPr lang="en-SG" dirty="0">
                            <a:solidFill>
                              <a:srgbClr val="FF0000"/>
                            </a:solidFill>
                          </a:rPr>
                          <m:t> − </m:t>
                        </m:r>
                        <m:r>
                          <m:rPr>
                            <m:nor/>
                          </m:rPr>
                          <a:rPr lang="en-SG" dirty="0">
                            <a:solidFill>
                              <a:srgbClr val="FF0000"/>
                            </a:solidFill>
                          </a:rPr>
                          <m:t>𝒙</m:t>
                        </m:r>
                        <m:r>
                          <m:rPr>
                            <m:nor/>
                          </m:rPr>
                          <a:rPr lang="en-SG" dirty="0">
                            <a:solidFill>
                              <a:srgbClr val="FF0000"/>
                            </a:solidFill>
                          </a:rPr>
                          <m:t>)</m:t>
                        </m:r>
                      </m:num>
                      <m:den>
                        <m:r>
                          <m:rPr>
                            <m:nor/>
                          </m:rPr>
                          <a:rPr lang="en-SG" dirty="0">
                            <a:solidFill>
                              <a:srgbClr val="FF0000"/>
                            </a:solidFill>
                          </a:rPr>
                          <m:t>𝑹</m:t>
                        </m:r>
                      </m:den>
                    </m:f>
                  </m:oMath>
                </a14:m>
                <a:r>
                  <a:rPr lang="en-SG" b="1" dirty="0">
                    <a:solidFill>
                      <a:srgbClr val="FF0000"/>
                    </a:solidFill>
                  </a:rPr>
                  <a:t>. </a:t>
                </a:r>
                <a:endParaRPr lang="en-SG" dirty="0">
                  <a:solidFill>
                    <a:srgbClr val="FF0000"/>
                  </a:solidFill>
                </a:endParaRPr>
              </a:p>
            </p:txBody>
          </p:sp>
        </mc:Choice>
        <mc:Fallback xmlns="">
          <p:sp>
            <p:nvSpPr>
              <p:cNvPr id="3" name="Content Placeholder 2">
                <a:extLst>
                  <a:ext uri="{FF2B5EF4-FFF2-40B4-BE49-F238E27FC236}">
                    <a16:creationId xmlns:a16="http://schemas.microsoft.com/office/drawing/2014/main" id="{F034FB68-E05B-4AF2-8A23-9FD0770FBFCF}"/>
                  </a:ext>
                </a:extLst>
              </p:cNvPr>
              <p:cNvSpPr>
                <a:spLocks noGrp="1" noRot="1" noChangeAspect="1" noMove="1" noResize="1" noEditPoints="1" noAdjustHandles="1" noChangeArrowheads="1" noChangeShapeType="1" noTextEdit="1"/>
              </p:cNvSpPr>
              <p:nvPr>
                <p:ph idx="1"/>
              </p:nvPr>
            </p:nvSpPr>
            <p:spPr>
              <a:xfrm>
                <a:off x="467360" y="1016000"/>
                <a:ext cx="9389872" cy="5164137"/>
              </a:xfrm>
              <a:blipFill>
                <a:blip r:embed="rId3"/>
                <a:stretch>
                  <a:fillRect l="-584" t="-1535" r="-1039"/>
                </a:stretch>
              </a:blipFill>
            </p:spPr>
            <p:txBody>
              <a:bodyPr/>
              <a:lstStyle/>
              <a:p>
                <a:r>
                  <a:rPr lang="en-SG">
                    <a:noFill/>
                  </a:rPr>
                  <a:t> </a:t>
                </a:r>
              </a:p>
            </p:txBody>
          </p:sp>
        </mc:Fallback>
      </mc:AlternateContent>
      <p:sp>
        <p:nvSpPr>
          <p:cNvPr id="4" name="Footer Placeholder 3">
            <a:extLst>
              <a:ext uri="{FF2B5EF4-FFF2-40B4-BE49-F238E27FC236}">
                <a16:creationId xmlns:a16="http://schemas.microsoft.com/office/drawing/2014/main" id="{C8976CF6-0C70-40D3-9773-49D300BE18E3}"/>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F6307EFF-BFB9-4AE4-8A53-4E97DAF05F0F}"/>
              </a:ext>
            </a:extLst>
          </p:cNvPr>
          <p:cNvSpPr>
            <a:spLocks noGrp="1"/>
          </p:cNvSpPr>
          <p:nvPr>
            <p:ph type="sldNum" sz="quarter" idx="12"/>
          </p:nvPr>
        </p:nvSpPr>
        <p:spPr/>
        <p:txBody>
          <a:bodyPr>
            <a:normAutofit lnSpcReduction="10000"/>
          </a:bodyPr>
          <a:lstStyle/>
          <a:p>
            <a:fld id="{055B6D6A-DD85-4DA6-9CE2-F4E68D20F43E}" type="slidenum">
              <a:rPr lang="en-SG" smtClean="0"/>
              <a:t>15</a:t>
            </a:fld>
            <a:endParaRPr lang="en-SG"/>
          </a:p>
        </p:txBody>
      </p:sp>
    </p:spTree>
    <p:extLst>
      <p:ext uri="{BB962C8B-B14F-4D97-AF65-F5344CB8AC3E}">
        <p14:creationId xmlns:p14="http://schemas.microsoft.com/office/powerpoint/2010/main" val="300301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3</a:t>
            </a:r>
          </a:p>
        </p:txBody>
      </p:sp>
      <p:pic>
        <p:nvPicPr>
          <p:cNvPr id="4" name="Picture 3">
            <a:extLst>
              <a:ext uri="{FF2B5EF4-FFF2-40B4-BE49-F238E27FC236}">
                <a16:creationId xmlns:a16="http://schemas.microsoft.com/office/drawing/2014/main" id="{70420434-B681-496C-87A4-959A75005A7E}"/>
              </a:ext>
            </a:extLst>
          </p:cNvPr>
          <p:cNvPicPr>
            <a:picLocks noChangeAspect="1"/>
          </p:cNvPicPr>
          <p:nvPr/>
        </p:nvPicPr>
        <p:blipFill>
          <a:blip r:embed="rId3"/>
          <a:stretch>
            <a:fillRect/>
          </a:stretch>
        </p:blipFill>
        <p:spPr>
          <a:xfrm>
            <a:off x="467360" y="833120"/>
            <a:ext cx="10306050" cy="5943600"/>
          </a:xfrm>
          <a:prstGeom prst="rect">
            <a:avLst/>
          </a:prstGeom>
        </p:spPr>
      </p:pic>
      <p:sp>
        <p:nvSpPr>
          <p:cNvPr id="3" name="Footer Placeholder 2">
            <a:extLst>
              <a:ext uri="{FF2B5EF4-FFF2-40B4-BE49-F238E27FC236}">
                <a16:creationId xmlns:a16="http://schemas.microsoft.com/office/drawing/2014/main" id="{5010D968-FE6C-4689-BFB7-6F6E03A642EE}"/>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2F607114-DD02-4409-832C-8DA8933A5E90}"/>
              </a:ext>
            </a:extLst>
          </p:cNvPr>
          <p:cNvSpPr>
            <a:spLocks noGrp="1"/>
          </p:cNvSpPr>
          <p:nvPr>
            <p:ph type="sldNum" sz="quarter" idx="12"/>
          </p:nvPr>
        </p:nvSpPr>
        <p:spPr/>
        <p:txBody>
          <a:bodyPr>
            <a:normAutofit lnSpcReduction="10000"/>
          </a:bodyPr>
          <a:lstStyle/>
          <a:p>
            <a:fld id="{055B6D6A-DD85-4DA6-9CE2-F4E68D20F43E}" type="slidenum">
              <a:rPr lang="en-SG" smtClean="0"/>
              <a:t>16</a:t>
            </a:fld>
            <a:endParaRPr lang="en-SG"/>
          </a:p>
        </p:txBody>
      </p:sp>
    </p:spTree>
    <p:extLst>
      <p:ext uri="{BB962C8B-B14F-4D97-AF65-F5344CB8AC3E}">
        <p14:creationId xmlns:p14="http://schemas.microsoft.com/office/powerpoint/2010/main" val="113072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dirty="0"/>
                  <a:t>Consider a message that is 8 x 10</a:t>
                </a:r>
                <a:r>
                  <a:rPr lang="en-SG" baseline="30000" dirty="0"/>
                  <a:t>6</a:t>
                </a:r>
                <a:r>
                  <a:rPr lang="en-SG" dirty="0"/>
                  <a:t> bits long that is to be sent from source to destination. Suppose each link in the figure is 2 Mbps. Ignore propagation, queuing, and processing delays. </a:t>
                </a:r>
              </a:p>
              <a:p>
                <a:pPr marL="0" indent="0">
                  <a:buNone/>
                </a:pPr>
                <a:r>
                  <a:rPr lang="en-SG" dirty="0"/>
                  <a:t>a) Consider sending the message from source to destination </a:t>
                </a:r>
                <a:r>
                  <a:rPr lang="en-SG" b="1" i="1" dirty="0"/>
                  <a:t>without </a:t>
                </a:r>
                <a:r>
                  <a:rPr lang="en-SG" dirty="0"/>
                  <a:t>message segmentation. How long does it take to move the message from the source host to the first packet switch (router)? </a:t>
                </a:r>
              </a:p>
              <a:p>
                <a:pPr marL="0" indent="0">
                  <a:buNone/>
                </a:pPr>
                <a:r>
                  <a:rPr lang="en-SG" b="1" dirty="0">
                    <a:solidFill>
                      <a:srgbClr val="FF0000"/>
                    </a:solidFill>
                  </a:rPr>
                  <a:t>Time for source to send out the message = </a:t>
                </a:r>
                <a14:m>
                  <m:oMath xmlns:m="http://schemas.openxmlformats.org/officeDocument/2006/math">
                    <m:f>
                      <m:fPr>
                        <m:ctrlPr>
                          <a:rPr lang="en-SG" b="1" i="1">
                            <a:solidFill>
                              <a:srgbClr val="FF0000"/>
                            </a:solidFill>
                            <a:latin typeface="Cambria Math" panose="02040503050406030204" pitchFamily="18" charset="0"/>
                          </a:rPr>
                        </m:ctrlPr>
                      </m:fPr>
                      <m:num>
                        <m:r>
                          <m:rPr>
                            <m:nor/>
                          </m:rPr>
                          <a:rPr lang="en-SG" b="1" i="0" smtClean="0">
                            <a:solidFill>
                              <a:srgbClr val="FF0000"/>
                            </a:solidFill>
                            <a:latin typeface="Cambria Math" panose="02040503050406030204" pitchFamily="18" charset="0"/>
                          </a:rPr>
                          <m:t>8</m:t>
                        </m:r>
                        <m:r>
                          <m:rPr>
                            <m:nor/>
                          </m:rPr>
                          <a:rPr lang="en-SG" b="1" dirty="0">
                            <a:solidFill>
                              <a:srgbClr val="FF0000"/>
                            </a:solidFill>
                          </a:rPr>
                          <m:t> </m:t>
                        </m:r>
                        <m:r>
                          <m:rPr>
                            <m:nor/>
                          </m:rPr>
                          <a:rPr lang="en-SG" b="1" dirty="0">
                            <a:solidFill>
                              <a:srgbClr val="FF0000"/>
                            </a:solidFill>
                          </a:rPr>
                          <m:t>x</m:t>
                        </m:r>
                        <m:r>
                          <m:rPr>
                            <m:nor/>
                          </m:rPr>
                          <a:rPr lang="en-SG" b="1" dirty="0">
                            <a:solidFill>
                              <a:srgbClr val="FF0000"/>
                            </a:solidFill>
                          </a:rPr>
                          <m:t> 106</m:t>
                        </m:r>
                      </m:num>
                      <m:den>
                        <m:r>
                          <m:rPr>
                            <m:nor/>
                          </m:rPr>
                          <a:rPr lang="en-SG" b="1" dirty="0">
                            <a:solidFill>
                              <a:srgbClr val="FF0000"/>
                            </a:solidFill>
                          </a:rPr>
                          <m:t>2 </m:t>
                        </m:r>
                        <m:r>
                          <m:rPr>
                            <m:nor/>
                          </m:rPr>
                          <a:rPr lang="en-SG" b="1" dirty="0">
                            <a:solidFill>
                              <a:srgbClr val="FF0000"/>
                            </a:solidFill>
                          </a:rPr>
                          <m:t>x</m:t>
                        </m:r>
                        <m:r>
                          <m:rPr>
                            <m:nor/>
                          </m:rPr>
                          <a:rPr lang="en-SG" b="1" dirty="0">
                            <a:solidFill>
                              <a:srgbClr val="FF0000"/>
                            </a:solidFill>
                          </a:rPr>
                          <m:t> 106</m:t>
                        </m:r>
                      </m:den>
                    </m:f>
                    <m:r>
                      <a:rPr lang="en-SG" b="1" i="1" dirty="0">
                        <a:solidFill>
                          <a:srgbClr val="FF0000"/>
                        </a:solidFill>
                        <a:latin typeface="Cambria Math" panose="02040503050406030204" pitchFamily="18" charset="0"/>
                      </a:rPr>
                      <m:t> </m:t>
                    </m:r>
                  </m:oMath>
                </a14:m>
                <a:r>
                  <a:rPr lang="en-SG" b="1" dirty="0">
                    <a:solidFill>
                      <a:srgbClr val="FF0000"/>
                    </a:solidFill>
                  </a:rPr>
                  <a:t>= 4 sec. Since we assume no propagation delay, packet reaches the first switch at t = 4 sec. </a:t>
                </a:r>
                <a:endParaRPr lang="en-SG" dirty="0">
                  <a:solidFill>
                    <a:srgbClr val="FF0000"/>
                  </a:solidFill>
                </a:endParaRPr>
              </a:p>
              <a:p>
                <a:pPr marL="0" indent="0">
                  <a:buNone/>
                </a:pPr>
                <a:r>
                  <a:rPr lang="en-SG" dirty="0"/>
                  <a:t>b) Following a), what is the total time to move the message from source host to destination host? Keeping in mind that each switch uses store-and-forward packet switching. </a:t>
                </a:r>
              </a:p>
              <a:p>
                <a:pPr marL="0" indent="0">
                  <a:buNone/>
                </a:pPr>
                <a:r>
                  <a:rPr lang="en-SG" b="1" dirty="0">
                    <a:solidFill>
                      <a:srgbClr val="FF0000"/>
                    </a:solidFill>
                  </a:rPr>
                  <a:t>The 1st switch needs to receive the entire message (at t = 4 sec) before it starts forwarding the packet onto the outgoing link. So does the 2nd switch. With store-and-forward switching, the total time to move the message from source host to destination host = 4 + 4 + 4 = 12 sec. </a:t>
                </a:r>
                <a:endParaRPr lang="en-SG" dirty="0">
                  <a:solidFill>
                    <a:srgbClr val="FF0000"/>
                  </a:solidFill>
                </a:endParaRPr>
              </a:p>
            </p:txBody>
          </p:sp>
        </mc:Choice>
        <mc:Fallback>
          <p:sp>
            <p:nvSpPr>
              <p:cNvPr id="3" name="Content Placeholder 2">
                <a:extLst>
                  <a:ext uri="{FF2B5EF4-FFF2-40B4-BE49-F238E27FC236}">
                    <a16:creationId xmlns:a16="http://schemas.microsoft.com/office/drawing/2014/main" id="{F034FB68-E05B-4AF2-8A23-9FD0770FBFCF}"/>
                  </a:ext>
                </a:extLst>
              </p:cNvPr>
              <p:cNvSpPr>
                <a:spLocks noGrp="1" noRot="1" noChangeAspect="1" noMove="1" noResize="1" noEditPoints="1" noAdjustHandles="1" noChangeArrowheads="1" noChangeShapeType="1" noTextEdit="1"/>
              </p:cNvSpPr>
              <p:nvPr>
                <p:ph idx="1"/>
              </p:nvPr>
            </p:nvSpPr>
            <p:spPr>
              <a:xfrm>
                <a:off x="467360" y="1016000"/>
                <a:ext cx="9389872" cy="5164137"/>
              </a:xfrm>
              <a:blipFill>
                <a:blip r:embed="rId2"/>
                <a:stretch>
                  <a:fillRect l="-584" t="-945" r="-974"/>
                </a:stretch>
              </a:blipFill>
            </p:spPr>
            <p:txBody>
              <a:bodyPr/>
              <a:lstStyle/>
              <a:p>
                <a:r>
                  <a:rPr lang="en-SG">
                    <a:noFill/>
                  </a:rPr>
                  <a:t> </a:t>
                </a:r>
              </a:p>
            </p:txBody>
          </p:sp>
        </mc:Fallback>
      </mc:AlternateContent>
      <p:sp>
        <p:nvSpPr>
          <p:cNvPr id="4" name="Footer Placeholder 3">
            <a:extLst>
              <a:ext uri="{FF2B5EF4-FFF2-40B4-BE49-F238E27FC236}">
                <a16:creationId xmlns:a16="http://schemas.microsoft.com/office/drawing/2014/main" id="{41259CF0-A243-430E-8183-87925B06596C}"/>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B069BBA3-EB04-4646-AC4D-2B2ED245CA22}"/>
              </a:ext>
            </a:extLst>
          </p:cNvPr>
          <p:cNvSpPr>
            <a:spLocks noGrp="1"/>
          </p:cNvSpPr>
          <p:nvPr>
            <p:ph type="sldNum" sz="quarter" idx="12"/>
          </p:nvPr>
        </p:nvSpPr>
        <p:spPr/>
        <p:txBody>
          <a:bodyPr>
            <a:normAutofit lnSpcReduction="10000"/>
          </a:bodyPr>
          <a:lstStyle/>
          <a:p>
            <a:fld id="{055B6D6A-DD85-4DA6-9CE2-F4E68D20F43E}" type="slidenum">
              <a:rPr lang="en-SG" smtClean="0"/>
              <a:t>17</a:t>
            </a:fld>
            <a:endParaRPr lang="en-SG"/>
          </a:p>
        </p:txBody>
      </p:sp>
    </p:spTree>
    <p:extLst>
      <p:ext uri="{BB962C8B-B14F-4D97-AF65-F5344CB8AC3E}">
        <p14:creationId xmlns:p14="http://schemas.microsoft.com/office/powerpoint/2010/main" val="131865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04983"/>
                <a:ext cx="9389872" cy="5164137"/>
              </a:xfrm>
            </p:spPr>
            <p:txBody>
              <a:bodyPr>
                <a:normAutofit lnSpcReduction="10000"/>
              </a:bodyPr>
              <a:lstStyle/>
              <a:p>
                <a:pPr marL="0" indent="0">
                  <a:buNone/>
                </a:pPr>
                <a:r>
                  <a:rPr lang="en-SG" dirty="0"/>
                  <a:t>c) Now suppose that the message is segmented into 800 packets, with each packet being 10,000 bits long. How long does it take to move the first packet from source host to the first switch? When the first packet is being sent from the first switch to the second switch, the second packet is being sent from the source host to the first switch. At what time will the second packet be fully received at the first switch? </a:t>
                </a:r>
              </a:p>
              <a:p>
                <a:pPr marL="0" indent="0">
                  <a:buNone/>
                </a:pPr>
                <a:r>
                  <a:rPr lang="en-SG" b="1" dirty="0">
                    <a:solidFill>
                      <a:srgbClr val="FF0000"/>
                    </a:solidFill>
                  </a:rPr>
                  <a:t>Time to send the 1st packet to the 1st switch = </a:t>
                </a:r>
                <a14:m>
                  <m:oMath xmlns:m="http://schemas.openxmlformats.org/officeDocument/2006/math">
                    <m:f>
                      <m:fPr>
                        <m:ctrlPr>
                          <a:rPr lang="en-SG" b="1" i="1">
                            <a:solidFill>
                              <a:srgbClr val="FF0000"/>
                            </a:solidFill>
                            <a:latin typeface="Cambria Math" panose="02040503050406030204" pitchFamily="18" charset="0"/>
                          </a:rPr>
                        </m:ctrlPr>
                      </m:fPr>
                      <m:num>
                        <m:r>
                          <m:rPr>
                            <m:nor/>
                          </m:rPr>
                          <a:rPr lang="en-SG" b="1" dirty="0">
                            <a:solidFill>
                              <a:srgbClr val="FF0000"/>
                            </a:solidFill>
                          </a:rPr>
                          <m:t>10000</m:t>
                        </m:r>
                      </m:num>
                      <m:den>
                        <m:r>
                          <m:rPr>
                            <m:nor/>
                          </m:rPr>
                          <a:rPr lang="en-SG" b="1" dirty="0">
                            <a:solidFill>
                              <a:srgbClr val="FF0000"/>
                            </a:solidFill>
                          </a:rPr>
                          <m:t>2 </m:t>
                        </m:r>
                        <m:r>
                          <m:rPr>
                            <m:nor/>
                          </m:rPr>
                          <a:rPr lang="en-SG" b="1" dirty="0">
                            <a:solidFill>
                              <a:srgbClr val="FF0000"/>
                            </a:solidFill>
                          </a:rPr>
                          <m:t>x</m:t>
                        </m:r>
                        <m:r>
                          <m:rPr>
                            <m:nor/>
                          </m:rPr>
                          <a:rPr lang="en-SG" b="1" dirty="0">
                            <a:solidFill>
                              <a:srgbClr val="FF0000"/>
                            </a:solidFill>
                          </a:rPr>
                          <m:t> 106</m:t>
                        </m:r>
                      </m:den>
                    </m:f>
                    <m:r>
                      <a:rPr lang="en-SG" b="1" i="1" dirty="0">
                        <a:solidFill>
                          <a:srgbClr val="FF0000"/>
                        </a:solidFill>
                        <a:latin typeface="Cambria Math" panose="02040503050406030204" pitchFamily="18" charset="0"/>
                      </a:rPr>
                      <m:t> </m:t>
                    </m:r>
                  </m:oMath>
                </a14:m>
                <a:r>
                  <a:rPr lang="en-SG" b="1" dirty="0">
                    <a:solidFill>
                      <a:srgbClr val="FF0000"/>
                    </a:solidFill>
                  </a:rPr>
                  <a:t>= 5 msec. The source starts sending the 2nd packet at t = 5 msec. It takes another 5 </a:t>
                </a:r>
                <a:r>
                  <a:rPr lang="en-SG" b="1" dirty="0" err="1">
                    <a:solidFill>
                      <a:srgbClr val="FF0000"/>
                    </a:solidFill>
                  </a:rPr>
                  <a:t>msec</a:t>
                </a:r>
                <a:r>
                  <a:rPr lang="en-SG" b="1" dirty="0">
                    <a:solidFill>
                      <a:srgbClr val="FF0000"/>
                    </a:solidFill>
                  </a:rPr>
                  <a:t> to send this packet to the 1st switch. Time when the 2nd packet reaches the 1st switch is therefore 5 + 5 = 10 msec. </a:t>
                </a:r>
                <a:endParaRPr lang="en-SG" dirty="0">
                  <a:solidFill>
                    <a:srgbClr val="FF0000"/>
                  </a:solidFill>
                </a:endParaRPr>
              </a:p>
              <a:p>
                <a:pPr marL="0" indent="0">
                  <a:buNone/>
                </a:pPr>
                <a:r>
                  <a:rPr lang="en-SG" dirty="0"/>
                  <a:t>d) How long does it take to move the file from source host to destination host when message segmentation is used? Compare this result with your answer in part b) and comment. </a:t>
                </a:r>
              </a:p>
              <a:p>
                <a:pPr marL="0" indent="0">
                  <a:buNone/>
                </a:pPr>
                <a:r>
                  <a:rPr lang="en-SG" b="1" dirty="0">
                    <a:solidFill>
                      <a:srgbClr val="FF0000"/>
                    </a:solidFill>
                  </a:rPr>
                  <a:t>The 1st packet reaches destination at t = 15 msec. After that, every 5 milliseconds, one more packet arrives at the destination. Thus, time the 800th packet reaches the destination = 15 + 799 x 5 = 4010 </a:t>
                </a:r>
                <a:r>
                  <a:rPr lang="en-SG" b="1" dirty="0" err="1">
                    <a:solidFill>
                      <a:srgbClr val="FF0000"/>
                    </a:solidFill>
                  </a:rPr>
                  <a:t>msec</a:t>
                </a:r>
                <a:r>
                  <a:rPr lang="en-SG" b="1" dirty="0">
                    <a:solidFill>
                      <a:srgbClr val="FF0000"/>
                    </a:solidFill>
                  </a:rPr>
                  <a:t> = 4.01 sec. </a:t>
                </a:r>
              </a:p>
              <a:p>
                <a:pPr marL="0" indent="0">
                  <a:buNone/>
                </a:pPr>
                <a:r>
                  <a:rPr lang="en-SG" b="1" dirty="0">
                    <a:solidFill>
                      <a:srgbClr val="FF0000"/>
                    </a:solidFill>
                  </a:rPr>
                  <a:t>It can be seen that end-to-end delay in using message segmentation (4.01 sec) is significantly less than sending a big file as one message (12 sec). </a:t>
                </a:r>
                <a:endParaRPr lang="en-SG" dirty="0">
                  <a:solidFill>
                    <a:srgbClr val="FF0000"/>
                  </a:solidFill>
                </a:endParaRPr>
              </a:p>
            </p:txBody>
          </p:sp>
        </mc:Choice>
        <mc:Fallback>
          <p:sp>
            <p:nvSpPr>
              <p:cNvPr id="3" name="Content Placeholder 2">
                <a:extLst>
                  <a:ext uri="{FF2B5EF4-FFF2-40B4-BE49-F238E27FC236}">
                    <a16:creationId xmlns:a16="http://schemas.microsoft.com/office/drawing/2014/main" id="{F034FB68-E05B-4AF2-8A23-9FD0770FBFCF}"/>
                  </a:ext>
                </a:extLst>
              </p:cNvPr>
              <p:cNvSpPr>
                <a:spLocks noGrp="1" noRot="1" noChangeAspect="1" noMove="1" noResize="1" noEditPoints="1" noAdjustHandles="1" noChangeArrowheads="1" noChangeShapeType="1" noTextEdit="1"/>
              </p:cNvSpPr>
              <p:nvPr>
                <p:ph idx="1"/>
              </p:nvPr>
            </p:nvSpPr>
            <p:spPr>
              <a:xfrm>
                <a:off x="467360" y="1004983"/>
                <a:ext cx="9389872" cy="5164137"/>
              </a:xfrm>
              <a:blipFill>
                <a:blip r:embed="rId2"/>
                <a:stretch>
                  <a:fillRect l="-584" t="-1535" r="-1104"/>
                </a:stretch>
              </a:blipFill>
            </p:spPr>
            <p:txBody>
              <a:bodyPr/>
              <a:lstStyle/>
              <a:p>
                <a:r>
                  <a:rPr lang="en-SG">
                    <a:noFill/>
                  </a:rPr>
                  <a:t> </a:t>
                </a:r>
              </a:p>
            </p:txBody>
          </p:sp>
        </mc:Fallback>
      </mc:AlternateContent>
      <p:sp>
        <p:nvSpPr>
          <p:cNvPr id="4" name="Footer Placeholder 3">
            <a:extLst>
              <a:ext uri="{FF2B5EF4-FFF2-40B4-BE49-F238E27FC236}">
                <a16:creationId xmlns:a16="http://schemas.microsoft.com/office/drawing/2014/main" id="{63FF9369-ADA2-42B1-8E19-69441B535567}"/>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A24BB347-B8EE-490B-8F8E-DBB8A88C8068}"/>
              </a:ext>
            </a:extLst>
          </p:cNvPr>
          <p:cNvSpPr>
            <a:spLocks noGrp="1"/>
          </p:cNvSpPr>
          <p:nvPr>
            <p:ph type="sldNum" sz="quarter" idx="12"/>
          </p:nvPr>
        </p:nvSpPr>
        <p:spPr/>
        <p:txBody>
          <a:bodyPr>
            <a:normAutofit lnSpcReduction="10000"/>
          </a:bodyPr>
          <a:lstStyle/>
          <a:p>
            <a:fld id="{055B6D6A-DD85-4DA6-9CE2-F4E68D20F43E}" type="slidenum">
              <a:rPr lang="en-SG" smtClean="0"/>
              <a:t>18</a:t>
            </a:fld>
            <a:endParaRPr lang="en-SG"/>
          </a:p>
        </p:txBody>
      </p:sp>
    </p:spTree>
    <p:extLst>
      <p:ext uri="{BB962C8B-B14F-4D97-AF65-F5344CB8AC3E}">
        <p14:creationId xmlns:p14="http://schemas.microsoft.com/office/powerpoint/2010/main" val="205130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3</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dirty="0"/>
              <a:t>e) In addition to reducing delay, what are reasons to use message segmentation? </a:t>
            </a:r>
          </a:p>
          <a:p>
            <a:pPr marL="0" indent="0">
              <a:buNone/>
            </a:pPr>
            <a:r>
              <a:rPr lang="en-SG" b="1" dirty="0">
                <a:solidFill>
                  <a:srgbClr val="FF0000"/>
                </a:solidFill>
              </a:rPr>
              <a:t>(</a:t>
            </a:r>
            <a:r>
              <a:rPr lang="en-SG" b="1" dirty="0" err="1">
                <a:solidFill>
                  <a:srgbClr val="FF0000"/>
                </a:solidFill>
              </a:rPr>
              <a:t>i</a:t>
            </a:r>
            <a:r>
              <a:rPr lang="en-SG" b="1" dirty="0">
                <a:solidFill>
                  <a:srgbClr val="FF0000"/>
                </a:solidFill>
              </a:rPr>
              <a:t>). Without message segmentation, if bit errors are not tolerated and there is a single bit error, the whole message has to be retransmitted (rather than a single packet). </a:t>
            </a:r>
            <a:endParaRPr lang="en-SG" dirty="0">
              <a:solidFill>
                <a:srgbClr val="FF0000"/>
              </a:solidFill>
            </a:endParaRPr>
          </a:p>
          <a:p>
            <a:pPr marL="0" indent="0">
              <a:buNone/>
            </a:pPr>
            <a:r>
              <a:rPr lang="en-SG" b="1" dirty="0">
                <a:solidFill>
                  <a:srgbClr val="FF0000"/>
                </a:solidFill>
              </a:rPr>
              <a:t>(ii). Without message segmentation, huge packets (containing HD videos, for example) are sent into the network. Routers have to accommodate these huge packets. Smaller packets have to queue behind enormous packets and suffer unfair delays. </a:t>
            </a:r>
            <a:endParaRPr lang="en-SG" dirty="0">
              <a:solidFill>
                <a:srgbClr val="FF0000"/>
              </a:solidFill>
            </a:endParaRPr>
          </a:p>
          <a:p>
            <a:pPr marL="0" indent="0">
              <a:buNone/>
            </a:pPr>
            <a:r>
              <a:rPr lang="en-SG" dirty="0"/>
              <a:t>f) Discuss the drawbacks of message segmentation. </a:t>
            </a:r>
          </a:p>
          <a:p>
            <a:pPr marL="0" indent="0">
              <a:buNone/>
            </a:pPr>
            <a:r>
              <a:rPr lang="en-SG" b="1" dirty="0">
                <a:solidFill>
                  <a:srgbClr val="FF0000"/>
                </a:solidFill>
              </a:rPr>
              <a:t>(</a:t>
            </a:r>
            <a:r>
              <a:rPr lang="en-SG" b="1" dirty="0" err="1">
                <a:solidFill>
                  <a:srgbClr val="FF0000"/>
                </a:solidFill>
              </a:rPr>
              <a:t>i</a:t>
            </a:r>
            <a:r>
              <a:rPr lang="en-SG" b="1" dirty="0">
                <a:solidFill>
                  <a:srgbClr val="FF0000"/>
                </a:solidFill>
              </a:rPr>
              <a:t>). Packets have to be put in sequence at the destination (network may re-order packets). </a:t>
            </a:r>
            <a:endParaRPr lang="en-SG" dirty="0">
              <a:solidFill>
                <a:srgbClr val="FF0000"/>
              </a:solidFill>
            </a:endParaRPr>
          </a:p>
          <a:p>
            <a:pPr marL="0" indent="0">
              <a:buNone/>
            </a:pPr>
            <a:r>
              <a:rPr lang="en-SG" b="1" dirty="0">
                <a:solidFill>
                  <a:srgbClr val="FF0000"/>
                </a:solidFill>
              </a:rPr>
              <a:t>(ii). Message segmentation results in many smaller packets. Each packet needs to carry packet header of size tens of bytes (e.g., to specific destination address and port number). This is the header overhead of each packet to be discussed in later lectures. </a:t>
            </a:r>
            <a:endParaRPr lang="en-SG" dirty="0">
              <a:solidFill>
                <a:srgbClr val="FF0000"/>
              </a:solidFill>
            </a:endParaRPr>
          </a:p>
        </p:txBody>
      </p:sp>
      <p:sp>
        <p:nvSpPr>
          <p:cNvPr id="4" name="Footer Placeholder 3">
            <a:extLst>
              <a:ext uri="{FF2B5EF4-FFF2-40B4-BE49-F238E27FC236}">
                <a16:creationId xmlns:a16="http://schemas.microsoft.com/office/drawing/2014/main" id="{ABF12F92-5422-4303-911B-93D8F75D20ED}"/>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7212703A-743B-48EF-97B2-8BF992194D50}"/>
              </a:ext>
            </a:extLst>
          </p:cNvPr>
          <p:cNvSpPr>
            <a:spLocks noGrp="1"/>
          </p:cNvSpPr>
          <p:nvPr>
            <p:ph type="sldNum" sz="quarter" idx="12"/>
          </p:nvPr>
        </p:nvSpPr>
        <p:spPr/>
        <p:txBody>
          <a:bodyPr>
            <a:normAutofit lnSpcReduction="10000"/>
          </a:bodyPr>
          <a:lstStyle/>
          <a:p>
            <a:fld id="{055B6D6A-DD85-4DA6-9CE2-F4E68D20F43E}" type="slidenum">
              <a:rPr lang="en-SG" smtClean="0"/>
              <a:t>19</a:t>
            </a:fld>
            <a:endParaRPr lang="en-SG"/>
          </a:p>
        </p:txBody>
      </p:sp>
    </p:spTree>
    <p:extLst>
      <p:ext uri="{BB962C8B-B14F-4D97-AF65-F5344CB8AC3E}">
        <p14:creationId xmlns:p14="http://schemas.microsoft.com/office/powerpoint/2010/main" val="352437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4B6A-F80D-4182-8C38-87E012CD32BF}"/>
              </a:ext>
            </a:extLst>
          </p:cNvPr>
          <p:cNvSpPr>
            <a:spLocks noGrp="1"/>
          </p:cNvSpPr>
          <p:nvPr>
            <p:ph type="title"/>
          </p:nvPr>
        </p:nvSpPr>
        <p:spPr/>
        <p:txBody>
          <a:bodyPr/>
          <a:lstStyle/>
          <a:p>
            <a:r>
              <a:rPr lang="en-SG" dirty="0"/>
              <a:t>About me</a:t>
            </a:r>
          </a:p>
        </p:txBody>
      </p:sp>
      <p:sp>
        <p:nvSpPr>
          <p:cNvPr id="3" name="Content Placeholder 2">
            <a:extLst>
              <a:ext uri="{FF2B5EF4-FFF2-40B4-BE49-F238E27FC236}">
                <a16:creationId xmlns:a16="http://schemas.microsoft.com/office/drawing/2014/main" id="{5D2CC90C-7E8D-464D-9AD2-DD1E436D918C}"/>
              </a:ext>
            </a:extLst>
          </p:cNvPr>
          <p:cNvSpPr>
            <a:spLocks noGrp="1"/>
          </p:cNvSpPr>
          <p:nvPr>
            <p:ph idx="1"/>
          </p:nvPr>
        </p:nvSpPr>
        <p:spPr>
          <a:xfrm>
            <a:off x="1261872" y="1828800"/>
            <a:ext cx="8595360" cy="4759287"/>
          </a:xfrm>
        </p:spPr>
        <p:txBody>
          <a:bodyPr>
            <a:normAutofit/>
          </a:bodyPr>
          <a:lstStyle/>
          <a:p>
            <a:pPr marL="0" indent="0">
              <a:buNone/>
            </a:pPr>
            <a:r>
              <a:rPr lang="en-SG" sz="2400" dirty="0"/>
              <a:t>Clinton Law</a:t>
            </a:r>
          </a:p>
          <a:p>
            <a:pPr lvl="1"/>
            <a:r>
              <a:rPr lang="en-SG" sz="2000" dirty="0"/>
              <a:t>Year 3 CS </a:t>
            </a:r>
          </a:p>
          <a:p>
            <a:pPr lvl="1"/>
            <a:r>
              <a:rPr lang="en-SG" sz="2000" dirty="0"/>
              <a:t>Took this module last year </a:t>
            </a:r>
          </a:p>
          <a:p>
            <a:pPr lvl="1"/>
            <a:r>
              <a:rPr lang="en-SG" sz="2000" dirty="0" err="1"/>
              <a:t>TA’d</a:t>
            </a:r>
            <a:r>
              <a:rPr lang="en-SG" sz="2000" dirty="0"/>
              <a:t> it last semester</a:t>
            </a:r>
          </a:p>
          <a:p>
            <a:pPr marL="457200" lvl="1" indent="0">
              <a:buNone/>
            </a:pPr>
            <a:endParaRPr lang="en-SG" sz="2400" dirty="0"/>
          </a:p>
          <a:p>
            <a:pPr marL="0" indent="0">
              <a:buNone/>
            </a:pPr>
            <a:r>
              <a:rPr lang="en-SG" sz="2400" dirty="0"/>
              <a:t>Contact Details</a:t>
            </a:r>
          </a:p>
          <a:p>
            <a:pPr lvl="1"/>
            <a:r>
              <a:rPr lang="en-SG" sz="2000" dirty="0"/>
              <a:t>Email me at </a:t>
            </a:r>
            <a:r>
              <a:rPr lang="en-SG" sz="2000" dirty="0">
                <a:hlinkClick r:id="rId2"/>
              </a:rPr>
              <a:t>clintonlaw@u.nus.edu</a:t>
            </a:r>
            <a:endParaRPr lang="en-SG" sz="2000" dirty="0"/>
          </a:p>
          <a:p>
            <a:pPr lvl="2"/>
            <a:r>
              <a:rPr lang="en-SG" sz="1800" b="1" dirty="0"/>
              <a:t>PLEASE include “CS2105” in the subject of your email!</a:t>
            </a:r>
          </a:p>
          <a:p>
            <a:pPr lvl="1"/>
            <a:r>
              <a:rPr lang="en-SG" sz="2000" dirty="0"/>
              <a:t>Telegram handle: @</a:t>
            </a:r>
            <a:r>
              <a:rPr lang="en-SG" sz="2000" dirty="0" err="1"/>
              <a:t>clawyq</a:t>
            </a:r>
            <a:r>
              <a:rPr lang="en-SG" sz="2000" dirty="0"/>
              <a:t> </a:t>
            </a:r>
          </a:p>
          <a:p>
            <a:pPr lvl="2"/>
            <a:r>
              <a:rPr lang="en-SG" sz="1800" dirty="0"/>
              <a:t>Collate any quick questions you might have (please don’t spam me)</a:t>
            </a:r>
          </a:p>
          <a:p>
            <a:pPr lvl="2"/>
            <a:r>
              <a:rPr lang="en-SG" sz="1800" dirty="0"/>
              <a:t>With regards to assignments, to be fair to the rest I will </a:t>
            </a:r>
            <a:r>
              <a:rPr lang="en-SG" sz="1800" b="1" dirty="0"/>
              <a:t>only </a:t>
            </a:r>
            <a:r>
              <a:rPr lang="en-SG" sz="1800" dirty="0"/>
              <a:t>provide guidelines for understanding and approaching the problem</a:t>
            </a:r>
          </a:p>
          <a:p>
            <a:pPr marL="457200" lvl="1" indent="0">
              <a:buNone/>
            </a:pPr>
            <a:endParaRPr lang="en-SG" dirty="0"/>
          </a:p>
        </p:txBody>
      </p:sp>
      <p:sp>
        <p:nvSpPr>
          <p:cNvPr id="4" name="Footer Placeholder 3">
            <a:extLst>
              <a:ext uri="{FF2B5EF4-FFF2-40B4-BE49-F238E27FC236}">
                <a16:creationId xmlns:a16="http://schemas.microsoft.com/office/drawing/2014/main" id="{9524C48A-57EF-4797-9CD5-02F0A85F03B4}"/>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87E3F720-9B61-424B-A60D-239BCA3C2E60}"/>
              </a:ext>
            </a:extLst>
          </p:cNvPr>
          <p:cNvSpPr>
            <a:spLocks noGrp="1"/>
          </p:cNvSpPr>
          <p:nvPr>
            <p:ph type="sldNum" sz="quarter" idx="12"/>
          </p:nvPr>
        </p:nvSpPr>
        <p:spPr/>
        <p:txBody>
          <a:bodyPr>
            <a:normAutofit lnSpcReduction="10000"/>
          </a:bodyPr>
          <a:lstStyle/>
          <a:p>
            <a:fld id="{055B6D6A-DD85-4DA6-9CE2-F4E68D20F43E}" type="slidenum">
              <a:rPr lang="en-SG" smtClean="0"/>
              <a:t>2</a:t>
            </a:fld>
            <a:endParaRPr lang="en-SG"/>
          </a:p>
        </p:txBody>
      </p:sp>
    </p:spTree>
    <p:extLst>
      <p:ext uri="{BB962C8B-B14F-4D97-AF65-F5344CB8AC3E}">
        <p14:creationId xmlns:p14="http://schemas.microsoft.com/office/powerpoint/2010/main" val="1061080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dirty="0"/>
                  <a:t>There are 𝑁 devices to be connected. There can be either 0 or 1 link between any 2 devices. </a:t>
                </a:r>
              </a:p>
              <a:p>
                <a:pPr marL="0" indent="0">
                  <a:buNone/>
                </a:pPr>
                <a:r>
                  <a:rPr lang="en-SG" dirty="0"/>
                  <a:t>a) What is the minimum number of links needed to connect all devices? </a:t>
                </a:r>
              </a:p>
              <a:p>
                <a:pPr marL="0" indent="0">
                  <a:buNone/>
                </a:pPr>
                <a:r>
                  <a:rPr lang="en-SG" b="1" dirty="0">
                    <a:solidFill>
                      <a:srgbClr val="FF0000"/>
                    </a:solidFill>
                  </a:rPr>
                  <a:t>N-1 links. Organize all devices into a tree topology, chain topology or star topology. (no loops)</a:t>
                </a:r>
                <a:endParaRPr lang="en-SG" dirty="0">
                  <a:solidFill>
                    <a:srgbClr val="FF0000"/>
                  </a:solidFill>
                </a:endParaRPr>
              </a:p>
              <a:p>
                <a:pPr marL="0" indent="0">
                  <a:buNone/>
                </a:pPr>
                <a:r>
                  <a:rPr lang="en-SG" dirty="0"/>
                  <a:t>b) What is the maximum number of links that can be used to connect all devices? </a:t>
                </a:r>
              </a:p>
              <a:p>
                <a:pPr marL="0" indent="0">
                  <a:buNone/>
                </a:pPr>
                <a14:m>
                  <m:oMath xmlns:m="http://schemas.openxmlformats.org/officeDocument/2006/math">
                    <m:f>
                      <m:fPr>
                        <m:ctrlPr>
                          <a:rPr lang="en-SG" b="1" i="1">
                            <a:solidFill>
                              <a:srgbClr val="FF0000"/>
                            </a:solidFill>
                            <a:latin typeface="Cambria Math" panose="02040503050406030204" pitchFamily="18" charset="0"/>
                          </a:rPr>
                        </m:ctrlPr>
                      </m:fPr>
                      <m:num>
                        <m:r>
                          <m:rPr>
                            <m:nor/>
                          </m:rPr>
                          <a:rPr lang="en-SG" b="1" i="0" dirty="0" smtClean="0">
                            <a:solidFill>
                              <a:srgbClr val="FF0000"/>
                            </a:solidFill>
                          </a:rPr>
                          <m:t>N</m:t>
                        </m:r>
                        <m:r>
                          <m:rPr>
                            <m:nor/>
                          </m:rPr>
                          <a:rPr lang="en-SG" b="1" i="0" dirty="0" smtClean="0">
                            <a:solidFill>
                              <a:srgbClr val="FF0000"/>
                            </a:solidFill>
                          </a:rPr>
                          <m:t> </m:t>
                        </m:r>
                        <m:r>
                          <m:rPr>
                            <m:nor/>
                          </m:rPr>
                          <a:rPr lang="en-SG" b="1" i="0" dirty="0" smtClean="0">
                            <a:solidFill>
                              <a:srgbClr val="FF0000"/>
                            </a:solidFill>
                          </a:rPr>
                          <m:t>x</m:t>
                        </m:r>
                        <m:r>
                          <m:rPr>
                            <m:nor/>
                          </m:rPr>
                          <a:rPr lang="en-SG" b="1" i="0" dirty="0" smtClean="0">
                            <a:solidFill>
                              <a:srgbClr val="FF0000"/>
                            </a:solidFill>
                          </a:rPr>
                          <m:t> (</m:t>
                        </m:r>
                        <m:r>
                          <m:rPr>
                            <m:nor/>
                          </m:rPr>
                          <a:rPr lang="en-SG" b="1" i="0" dirty="0" smtClean="0">
                            <a:solidFill>
                              <a:srgbClr val="FF0000"/>
                            </a:solidFill>
                          </a:rPr>
                          <m:t>N</m:t>
                        </m:r>
                        <m:r>
                          <m:rPr>
                            <m:nor/>
                          </m:rPr>
                          <a:rPr lang="en-SG" b="1" i="0" dirty="0" smtClean="0">
                            <a:solidFill>
                              <a:srgbClr val="FF0000"/>
                            </a:solidFill>
                          </a:rPr>
                          <m:t> − 1)</m:t>
                        </m:r>
                      </m:num>
                      <m:den>
                        <m:r>
                          <m:rPr>
                            <m:nor/>
                          </m:rPr>
                          <a:rPr lang="en-SG" b="1" i="0" dirty="0" smtClean="0">
                            <a:solidFill>
                              <a:srgbClr val="FF0000"/>
                            </a:solidFill>
                          </a:rPr>
                          <m:t>2</m:t>
                        </m:r>
                      </m:den>
                    </m:f>
                  </m:oMath>
                </a14:m>
                <a:r>
                  <a:rPr lang="en-SG" b="1" dirty="0">
                    <a:solidFill>
                      <a:srgbClr val="FF0000"/>
                    </a:solidFill>
                  </a:rPr>
                  <a:t> links. All devices connect to all other devices directly. This is known as mesh topology. (handshake problem)</a:t>
                </a:r>
                <a:endParaRPr lang="en-SG" dirty="0">
                  <a:solidFill>
                    <a:srgbClr val="FF0000"/>
                  </a:solidFill>
                </a:endParaRPr>
              </a:p>
              <a:p>
                <a:pPr marL="0" indent="0">
                  <a:buNone/>
                </a:pPr>
                <a:r>
                  <a:rPr lang="en-SG" dirty="0"/>
                  <a:t>c) What are the pros and cons of the network topologies in part a) and b)? </a:t>
                </a:r>
              </a:p>
              <a:p>
                <a:pPr marL="0" indent="0">
                  <a:buNone/>
                </a:pPr>
                <a:r>
                  <a:rPr lang="en-SG" b="1" dirty="0">
                    <a:solidFill>
                      <a:srgbClr val="FF0000"/>
                    </a:solidFill>
                  </a:rPr>
                  <a:t>a): Simple topology but failure of a single node or link partitions network. Also it tends to have longer paths between 2 nodes. </a:t>
                </a:r>
                <a:endParaRPr lang="en-SG" dirty="0">
                  <a:solidFill>
                    <a:srgbClr val="FF0000"/>
                  </a:solidFill>
                </a:endParaRPr>
              </a:p>
              <a:p>
                <a:pPr marL="0" indent="0">
                  <a:buNone/>
                </a:pPr>
                <a:r>
                  <a:rPr lang="en-SG" b="1" dirty="0">
                    <a:solidFill>
                      <a:srgbClr val="FF0000"/>
                    </a:solidFill>
                  </a:rPr>
                  <a:t>b): Most </a:t>
                </a:r>
                <a:r>
                  <a:rPr lang="en-SG" b="1" u="sng" dirty="0">
                    <a:solidFill>
                      <a:srgbClr val="FF0000"/>
                    </a:solidFill>
                  </a:rPr>
                  <a:t>robust </a:t>
                </a:r>
                <a:r>
                  <a:rPr lang="en-SG" b="1" dirty="0">
                    <a:solidFill>
                      <a:srgbClr val="FF0000"/>
                    </a:solidFill>
                  </a:rPr>
                  <a:t>topology (deals with localised breakdowns well), 1 hop distance between all nodes, but is most expensive. </a:t>
                </a:r>
                <a:endParaRPr lang="en-SG" dirty="0">
                  <a:solidFill>
                    <a:srgbClr val="FF0000"/>
                  </a:solidFill>
                </a:endParaRPr>
              </a:p>
            </p:txBody>
          </p:sp>
        </mc:Choice>
        <mc:Fallback xmlns="">
          <p:sp>
            <p:nvSpPr>
              <p:cNvPr id="3" name="Content Placeholder 2">
                <a:extLst>
                  <a:ext uri="{FF2B5EF4-FFF2-40B4-BE49-F238E27FC236}">
                    <a16:creationId xmlns:a16="http://schemas.microsoft.com/office/drawing/2014/main" id="{F034FB68-E05B-4AF2-8A23-9FD0770FBFCF}"/>
                  </a:ext>
                </a:extLst>
              </p:cNvPr>
              <p:cNvSpPr>
                <a:spLocks noGrp="1" noRot="1" noChangeAspect="1" noMove="1" noResize="1" noEditPoints="1" noAdjustHandles="1" noChangeArrowheads="1" noChangeShapeType="1" noTextEdit="1"/>
              </p:cNvSpPr>
              <p:nvPr>
                <p:ph idx="1"/>
              </p:nvPr>
            </p:nvSpPr>
            <p:spPr>
              <a:xfrm>
                <a:off x="467360" y="1016000"/>
                <a:ext cx="9389872" cy="5164137"/>
              </a:xfrm>
              <a:blipFill>
                <a:blip r:embed="rId3"/>
                <a:stretch>
                  <a:fillRect l="-584" t="-1063" b="-118"/>
                </a:stretch>
              </a:blipFill>
            </p:spPr>
            <p:txBody>
              <a:bodyPr/>
              <a:lstStyle/>
              <a:p>
                <a:r>
                  <a:rPr lang="en-SG">
                    <a:noFill/>
                  </a:rPr>
                  <a:t> </a:t>
                </a:r>
              </a:p>
            </p:txBody>
          </p:sp>
        </mc:Fallback>
      </mc:AlternateContent>
      <p:sp>
        <p:nvSpPr>
          <p:cNvPr id="4" name="Footer Placeholder 3">
            <a:extLst>
              <a:ext uri="{FF2B5EF4-FFF2-40B4-BE49-F238E27FC236}">
                <a16:creationId xmlns:a16="http://schemas.microsoft.com/office/drawing/2014/main" id="{579D88F0-96CC-487C-93C8-442500BBADD4}"/>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DC9ED959-04DD-493A-BF88-4A6B71DF9991}"/>
              </a:ext>
            </a:extLst>
          </p:cNvPr>
          <p:cNvSpPr>
            <a:spLocks noGrp="1"/>
          </p:cNvSpPr>
          <p:nvPr>
            <p:ph type="sldNum" sz="quarter" idx="12"/>
          </p:nvPr>
        </p:nvSpPr>
        <p:spPr/>
        <p:txBody>
          <a:bodyPr>
            <a:normAutofit lnSpcReduction="10000"/>
          </a:bodyPr>
          <a:lstStyle/>
          <a:p>
            <a:fld id="{055B6D6A-DD85-4DA6-9CE2-F4E68D20F43E}" type="slidenum">
              <a:rPr lang="en-SG" smtClean="0"/>
              <a:t>20</a:t>
            </a:fld>
            <a:endParaRPr lang="en-SG"/>
          </a:p>
        </p:txBody>
      </p:sp>
    </p:spTree>
    <p:extLst>
      <p:ext uri="{BB962C8B-B14F-4D97-AF65-F5344CB8AC3E}">
        <p14:creationId xmlns:p14="http://schemas.microsoft.com/office/powerpoint/2010/main" val="323231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Network topologies (extra)</a:t>
            </a:r>
          </a:p>
        </p:txBody>
      </p:sp>
      <p:pic>
        <p:nvPicPr>
          <p:cNvPr id="4" name="Picture 3">
            <a:extLst>
              <a:ext uri="{FF2B5EF4-FFF2-40B4-BE49-F238E27FC236}">
                <a16:creationId xmlns:a16="http://schemas.microsoft.com/office/drawing/2014/main" id="{653EA9AD-78EB-49ED-ABB8-B772D12066FA}"/>
              </a:ext>
            </a:extLst>
          </p:cNvPr>
          <p:cNvPicPr>
            <a:picLocks noChangeAspect="1"/>
          </p:cNvPicPr>
          <p:nvPr/>
        </p:nvPicPr>
        <p:blipFill>
          <a:blip r:embed="rId3"/>
          <a:stretch>
            <a:fillRect/>
          </a:stretch>
        </p:blipFill>
        <p:spPr>
          <a:xfrm>
            <a:off x="832118" y="833120"/>
            <a:ext cx="9734550" cy="5438775"/>
          </a:xfrm>
          <a:prstGeom prst="rect">
            <a:avLst/>
          </a:prstGeom>
        </p:spPr>
      </p:pic>
      <p:sp>
        <p:nvSpPr>
          <p:cNvPr id="3" name="Footer Placeholder 2">
            <a:extLst>
              <a:ext uri="{FF2B5EF4-FFF2-40B4-BE49-F238E27FC236}">
                <a16:creationId xmlns:a16="http://schemas.microsoft.com/office/drawing/2014/main" id="{C118B6C0-AAAC-496A-BAF4-66D445DE1BCD}"/>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8DFB33E9-C2F6-4E37-9204-FEE62707E839}"/>
              </a:ext>
            </a:extLst>
          </p:cNvPr>
          <p:cNvSpPr>
            <a:spLocks noGrp="1"/>
          </p:cNvSpPr>
          <p:nvPr>
            <p:ph type="sldNum" sz="quarter" idx="12"/>
          </p:nvPr>
        </p:nvSpPr>
        <p:spPr/>
        <p:txBody>
          <a:bodyPr>
            <a:normAutofit lnSpcReduction="10000"/>
          </a:bodyPr>
          <a:lstStyle/>
          <a:p>
            <a:fld id="{055B6D6A-DD85-4DA6-9CE2-F4E68D20F43E}" type="slidenum">
              <a:rPr lang="en-SG" smtClean="0"/>
              <a:t>21</a:t>
            </a:fld>
            <a:endParaRPr lang="en-SG"/>
          </a:p>
        </p:txBody>
      </p:sp>
    </p:spTree>
    <p:extLst>
      <p:ext uri="{BB962C8B-B14F-4D97-AF65-F5344CB8AC3E}">
        <p14:creationId xmlns:p14="http://schemas.microsoft.com/office/powerpoint/2010/main" val="2028183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p:txBody>
          <a:bodyPr/>
          <a:lstStyle/>
          <a:p>
            <a:r>
              <a:rPr lang="en-SG" dirty="0"/>
              <a:t>Summary</a:t>
            </a:r>
          </a:p>
        </p:txBody>
      </p:sp>
      <p:sp>
        <p:nvSpPr>
          <p:cNvPr id="3" name="Content Placeholder 2">
            <a:extLst>
              <a:ext uri="{FF2B5EF4-FFF2-40B4-BE49-F238E27FC236}">
                <a16:creationId xmlns:a16="http://schemas.microsoft.com/office/drawing/2014/main" id="{8220C089-AF04-4FAA-9ECB-87ABFDA0D5F4}"/>
              </a:ext>
            </a:extLst>
          </p:cNvPr>
          <p:cNvSpPr>
            <a:spLocks noGrp="1"/>
          </p:cNvSpPr>
          <p:nvPr>
            <p:ph idx="1"/>
          </p:nvPr>
        </p:nvSpPr>
        <p:spPr>
          <a:xfrm>
            <a:off x="1261872" y="1838325"/>
            <a:ext cx="8595360" cy="4351337"/>
          </a:xfrm>
        </p:spPr>
        <p:txBody>
          <a:bodyPr>
            <a:noAutofit/>
          </a:bodyPr>
          <a:lstStyle/>
          <a:p>
            <a:r>
              <a:rPr lang="en-SG" sz="2400" dirty="0"/>
              <a:t>Internet Architecture</a:t>
            </a:r>
          </a:p>
          <a:p>
            <a:r>
              <a:rPr lang="en-SG" sz="2400" dirty="0"/>
              <a:t>Circuit switching vs Packet switching</a:t>
            </a:r>
          </a:p>
          <a:p>
            <a:r>
              <a:rPr lang="en-SG" sz="2400" dirty="0"/>
              <a:t>4 kinds of delays</a:t>
            </a:r>
          </a:p>
          <a:p>
            <a:pPr lvl="1"/>
            <a:r>
              <a:rPr lang="en-SG" sz="2200" dirty="0"/>
              <a:t>(Nodal) Processing</a:t>
            </a:r>
          </a:p>
          <a:p>
            <a:pPr lvl="1"/>
            <a:r>
              <a:rPr lang="en-SG" sz="2200" dirty="0"/>
              <a:t>Queueing</a:t>
            </a:r>
          </a:p>
          <a:p>
            <a:pPr lvl="1"/>
            <a:r>
              <a:rPr lang="en-SG" sz="2200" dirty="0"/>
              <a:t>Transmission</a:t>
            </a:r>
          </a:p>
          <a:p>
            <a:pPr lvl="1"/>
            <a:r>
              <a:rPr lang="en-SG" sz="2200" dirty="0"/>
              <a:t>Propagation</a:t>
            </a:r>
          </a:p>
          <a:p>
            <a:r>
              <a:rPr lang="en-SG" sz="2400" dirty="0"/>
              <a:t>Message segmentation</a:t>
            </a:r>
          </a:p>
          <a:p>
            <a:r>
              <a:rPr lang="en-SG" sz="2400" dirty="0"/>
              <a:t>Network topologies</a:t>
            </a:r>
          </a:p>
          <a:p>
            <a:endParaRPr lang="en-SG" sz="2400" dirty="0"/>
          </a:p>
          <a:p>
            <a:pPr lvl="1"/>
            <a:endParaRPr lang="en-SG" sz="2200" dirty="0"/>
          </a:p>
          <a:p>
            <a:endParaRPr lang="en-SG" sz="2000" dirty="0"/>
          </a:p>
        </p:txBody>
      </p:sp>
      <p:sp>
        <p:nvSpPr>
          <p:cNvPr id="4" name="Footer Placeholder 3">
            <a:extLst>
              <a:ext uri="{FF2B5EF4-FFF2-40B4-BE49-F238E27FC236}">
                <a16:creationId xmlns:a16="http://schemas.microsoft.com/office/drawing/2014/main" id="{48601267-AD22-4381-B6E1-1929F038B1F5}"/>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B189374D-BAD5-421D-956B-537CF513C94A}"/>
              </a:ext>
            </a:extLst>
          </p:cNvPr>
          <p:cNvSpPr>
            <a:spLocks noGrp="1"/>
          </p:cNvSpPr>
          <p:nvPr>
            <p:ph type="sldNum" sz="quarter" idx="12"/>
          </p:nvPr>
        </p:nvSpPr>
        <p:spPr/>
        <p:txBody>
          <a:bodyPr>
            <a:normAutofit lnSpcReduction="10000"/>
          </a:bodyPr>
          <a:lstStyle/>
          <a:p>
            <a:fld id="{055B6D6A-DD85-4DA6-9CE2-F4E68D20F43E}" type="slidenum">
              <a:rPr lang="en-SG" smtClean="0"/>
              <a:t>22</a:t>
            </a:fld>
            <a:endParaRPr lang="en-SG"/>
          </a:p>
        </p:txBody>
      </p:sp>
    </p:spTree>
    <p:extLst>
      <p:ext uri="{BB962C8B-B14F-4D97-AF65-F5344CB8AC3E}">
        <p14:creationId xmlns:p14="http://schemas.microsoft.com/office/powerpoint/2010/main" val="102897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1CD511-1280-4F66-8C6D-9CE99385FDBF}"/>
              </a:ext>
            </a:extLst>
          </p:cNvPr>
          <p:cNvPicPr>
            <a:picLocks noChangeAspect="1"/>
          </p:cNvPicPr>
          <p:nvPr/>
        </p:nvPicPr>
        <p:blipFill>
          <a:blip r:embed="rId3"/>
          <a:stretch>
            <a:fillRect/>
          </a:stretch>
        </p:blipFill>
        <p:spPr>
          <a:xfrm>
            <a:off x="1928502" y="760164"/>
            <a:ext cx="8334996" cy="5588222"/>
          </a:xfrm>
          <a:prstGeom prst="rect">
            <a:avLst/>
          </a:prstGeom>
        </p:spPr>
      </p:pic>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672223" y="0"/>
            <a:ext cx="9692640" cy="666753"/>
          </a:xfrm>
        </p:spPr>
        <p:txBody>
          <a:bodyPr>
            <a:normAutofit fontScale="90000"/>
          </a:bodyPr>
          <a:lstStyle/>
          <a:p>
            <a:r>
              <a:rPr lang="en-SG" dirty="0"/>
              <a:t>Extra Questions</a:t>
            </a:r>
          </a:p>
        </p:txBody>
      </p:sp>
      <p:sp>
        <p:nvSpPr>
          <p:cNvPr id="3" name="Footer Placeholder 2">
            <a:extLst>
              <a:ext uri="{FF2B5EF4-FFF2-40B4-BE49-F238E27FC236}">
                <a16:creationId xmlns:a16="http://schemas.microsoft.com/office/drawing/2014/main" id="{B4BCC337-F54A-436C-8696-EA256478900B}"/>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E7805F64-9BF7-49E9-B95A-C3A67728C222}"/>
              </a:ext>
            </a:extLst>
          </p:cNvPr>
          <p:cNvSpPr>
            <a:spLocks noGrp="1"/>
          </p:cNvSpPr>
          <p:nvPr>
            <p:ph type="sldNum" sz="quarter" idx="12"/>
          </p:nvPr>
        </p:nvSpPr>
        <p:spPr/>
        <p:txBody>
          <a:bodyPr>
            <a:normAutofit lnSpcReduction="10000"/>
          </a:bodyPr>
          <a:lstStyle/>
          <a:p>
            <a:fld id="{055B6D6A-DD85-4DA6-9CE2-F4E68D20F43E}" type="slidenum">
              <a:rPr lang="en-SG" smtClean="0"/>
              <a:t>23</a:t>
            </a:fld>
            <a:endParaRPr lang="en-SG"/>
          </a:p>
        </p:txBody>
      </p:sp>
    </p:spTree>
    <p:extLst>
      <p:ext uri="{BB962C8B-B14F-4D97-AF65-F5344CB8AC3E}">
        <p14:creationId xmlns:p14="http://schemas.microsoft.com/office/powerpoint/2010/main" val="4230386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672223" y="0"/>
            <a:ext cx="9692640" cy="666753"/>
          </a:xfrm>
        </p:spPr>
        <p:txBody>
          <a:bodyPr>
            <a:normAutofit fontScale="90000"/>
          </a:bodyPr>
          <a:lstStyle/>
          <a:p>
            <a:r>
              <a:rPr lang="en-SG" dirty="0"/>
              <a:t>Extra Questions</a:t>
            </a:r>
          </a:p>
        </p:txBody>
      </p:sp>
      <p:pic>
        <p:nvPicPr>
          <p:cNvPr id="3" name="Picture 2">
            <a:extLst>
              <a:ext uri="{FF2B5EF4-FFF2-40B4-BE49-F238E27FC236}">
                <a16:creationId xmlns:a16="http://schemas.microsoft.com/office/drawing/2014/main" id="{192A8F90-0B9E-4AF5-B8FD-A07DBF8445D6}"/>
              </a:ext>
            </a:extLst>
          </p:cNvPr>
          <p:cNvPicPr>
            <a:picLocks noChangeAspect="1"/>
          </p:cNvPicPr>
          <p:nvPr/>
        </p:nvPicPr>
        <p:blipFill>
          <a:blip r:embed="rId3"/>
          <a:stretch>
            <a:fillRect/>
          </a:stretch>
        </p:blipFill>
        <p:spPr>
          <a:xfrm>
            <a:off x="1614487" y="842962"/>
            <a:ext cx="8963025" cy="5172075"/>
          </a:xfrm>
          <a:prstGeom prst="rect">
            <a:avLst/>
          </a:prstGeom>
        </p:spPr>
      </p:pic>
      <p:sp>
        <p:nvSpPr>
          <p:cNvPr id="4" name="Footer Placeholder 3">
            <a:extLst>
              <a:ext uri="{FF2B5EF4-FFF2-40B4-BE49-F238E27FC236}">
                <a16:creationId xmlns:a16="http://schemas.microsoft.com/office/drawing/2014/main" id="{ABD2A967-5785-4A6B-B10E-64812761D958}"/>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A56381B6-7AE6-4D3B-9B54-084F6BA5DC05}"/>
              </a:ext>
            </a:extLst>
          </p:cNvPr>
          <p:cNvSpPr>
            <a:spLocks noGrp="1"/>
          </p:cNvSpPr>
          <p:nvPr>
            <p:ph type="sldNum" sz="quarter" idx="12"/>
          </p:nvPr>
        </p:nvSpPr>
        <p:spPr/>
        <p:txBody>
          <a:bodyPr>
            <a:normAutofit lnSpcReduction="10000"/>
          </a:bodyPr>
          <a:lstStyle/>
          <a:p>
            <a:fld id="{055B6D6A-DD85-4DA6-9CE2-F4E68D20F43E}" type="slidenum">
              <a:rPr lang="en-SG" smtClean="0"/>
              <a:t>24</a:t>
            </a:fld>
            <a:endParaRPr lang="en-SG"/>
          </a:p>
        </p:txBody>
      </p:sp>
    </p:spTree>
    <p:extLst>
      <p:ext uri="{BB962C8B-B14F-4D97-AF65-F5344CB8AC3E}">
        <p14:creationId xmlns:p14="http://schemas.microsoft.com/office/powerpoint/2010/main" val="1598283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3FFF-4D74-4552-878D-9646BDA3B0F2}"/>
              </a:ext>
            </a:extLst>
          </p:cNvPr>
          <p:cNvSpPr>
            <a:spLocks noGrp="1"/>
          </p:cNvSpPr>
          <p:nvPr>
            <p:ph type="ctrTitle"/>
          </p:nvPr>
        </p:nvSpPr>
        <p:spPr>
          <a:xfrm>
            <a:off x="3553613" y="2825214"/>
            <a:ext cx="5062740" cy="1207571"/>
          </a:xfrm>
        </p:spPr>
        <p:txBody>
          <a:bodyPr>
            <a:normAutofit/>
          </a:bodyPr>
          <a:lstStyle/>
          <a:p>
            <a:r>
              <a:rPr lang="en-SG" dirty="0"/>
              <a:t>Thank you!</a:t>
            </a:r>
          </a:p>
        </p:txBody>
      </p:sp>
      <p:sp>
        <p:nvSpPr>
          <p:cNvPr id="3" name="Title 1">
            <a:extLst>
              <a:ext uri="{FF2B5EF4-FFF2-40B4-BE49-F238E27FC236}">
                <a16:creationId xmlns:a16="http://schemas.microsoft.com/office/drawing/2014/main" id="{095F95C2-A3B8-4333-9EFE-D6146F0DEBE6}"/>
              </a:ext>
            </a:extLst>
          </p:cNvPr>
          <p:cNvSpPr txBox="1">
            <a:spLocks/>
          </p:cNvSpPr>
          <p:nvPr/>
        </p:nvSpPr>
        <p:spPr>
          <a:xfrm>
            <a:off x="3972254" y="4571999"/>
            <a:ext cx="4428780" cy="183032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SG" sz="4800" dirty="0">
                <a:solidFill>
                  <a:srgbClr val="333333"/>
                </a:solidFill>
              </a:rPr>
              <a:t>Answers:</a:t>
            </a:r>
          </a:p>
          <a:p>
            <a:pPr algn="ctr"/>
            <a:r>
              <a:rPr lang="en-SG" sz="4800" dirty="0">
                <a:solidFill>
                  <a:srgbClr val="333333"/>
                </a:solidFill>
              </a:rPr>
              <a:t>E, D</a:t>
            </a:r>
          </a:p>
        </p:txBody>
      </p:sp>
      <p:sp>
        <p:nvSpPr>
          <p:cNvPr id="4" name="Footer Placeholder 3">
            <a:extLst>
              <a:ext uri="{FF2B5EF4-FFF2-40B4-BE49-F238E27FC236}">
                <a16:creationId xmlns:a16="http://schemas.microsoft.com/office/drawing/2014/main" id="{4AEA70B7-DB5C-4D2E-8698-C33337EDC3C6}"/>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09DE943B-8C9C-46A3-8F31-08E235A411B6}"/>
              </a:ext>
            </a:extLst>
          </p:cNvPr>
          <p:cNvSpPr>
            <a:spLocks noGrp="1"/>
          </p:cNvSpPr>
          <p:nvPr>
            <p:ph type="sldNum" sz="quarter" idx="12"/>
          </p:nvPr>
        </p:nvSpPr>
        <p:spPr/>
        <p:txBody>
          <a:bodyPr>
            <a:normAutofit lnSpcReduction="10000"/>
          </a:bodyPr>
          <a:lstStyle/>
          <a:p>
            <a:fld id="{055B6D6A-DD85-4DA6-9CE2-F4E68D20F43E}" type="slidenum">
              <a:rPr lang="en-SG" smtClean="0"/>
              <a:t>25</a:t>
            </a:fld>
            <a:endParaRPr lang="en-SG"/>
          </a:p>
        </p:txBody>
      </p:sp>
    </p:spTree>
    <p:extLst>
      <p:ext uri="{BB962C8B-B14F-4D97-AF65-F5344CB8AC3E}">
        <p14:creationId xmlns:p14="http://schemas.microsoft.com/office/powerpoint/2010/main" val="380403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4637-2BDD-4D8D-AD33-90C55D4F66F2}"/>
              </a:ext>
            </a:extLst>
          </p:cNvPr>
          <p:cNvSpPr>
            <a:spLocks noGrp="1"/>
          </p:cNvSpPr>
          <p:nvPr>
            <p:ph type="title"/>
          </p:nvPr>
        </p:nvSpPr>
        <p:spPr/>
        <p:txBody>
          <a:bodyPr/>
          <a:lstStyle/>
          <a:p>
            <a:r>
              <a:rPr lang="en-SG" dirty="0"/>
              <a:t>What you can expect</a:t>
            </a:r>
          </a:p>
        </p:txBody>
      </p:sp>
      <p:sp>
        <p:nvSpPr>
          <p:cNvPr id="3" name="Content Placeholder 2">
            <a:extLst>
              <a:ext uri="{FF2B5EF4-FFF2-40B4-BE49-F238E27FC236}">
                <a16:creationId xmlns:a16="http://schemas.microsoft.com/office/drawing/2014/main" id="{6025F445-55D7-4AAA-A8F7-BB9D1734FF11}"/>
              </a:ext>
            </a:extLst>
          </p:cNvPr>
          <p:cNvSpPr>
            <a:spLocks noGrp="1"/>
          </p:cNvSpPr>
          <p:nvPr>
            <p:ph idx="1"/>
          </p:nvPr>
        </p:nvSpPr>
        <p:spPr/>
        <p:txBody>
          <a:bodyPr>
            <a:normAutofit/>
          </a:bodyPr>
          <a:lstStyle/>
          <a:p>
            <a:r>
              <a:rPr lang="en-SG" sz="2400" dirty="0"/>
              <a:t>Tutorial flow</a:t>
            </a:r>
          </a:p>
          <a:p>
            <a:pPr lvl="1"/>
            <a:r>
              <a:rPr lang="en-SG" sz="2000" dirty="0"/>
              <a:t>Quick recap of the content covered in the lectures</a:t>
            </a:r>
          </a:p>
          <a:p>
            <a:pPr lvl="2"/>
            <a:r>
              <a:rPr lang="en-SG" sz="1800" dirty="0"/>
              <a:t>Iron out any question marks</a:t>
            </a:r>
          </a:p>
          <a:p>
            <a:pPr lvl="1"/>
            <a:r>
              <a:rPr lang="en-SG" sz="2000" dirty="0"/>
              <a:t>Going through the tutorial questions</a:t>
            </a:r>
          </a:p>
          <a:p>
            <a:pPr lvl="1"/>
            <a:endParaRPr lang="en-SG" sz="2000" dirty="0"/>
          </a:p>
          <a:p>
            <a:r>
              <a:rPr lang="en-SG" sz="2400" dirty="0"/>
              <a:t>Grading</a:t>
            </a:r>
          </a:p>
          <a:p>
            <a:pPr lvl="1"/>
            <a:r>
              <a:rPr lang="en-SG" sz="2000" dirty="0"/>
              <a:t>Participation</a:t>
            </a:r>
          </a:p>
          <a:p>
            <a:pPr lvl="2"/>
            <a:r>
              <a:rPr lang="en-SG" sz="1800" dirty="0"/>
              <a:t>Questions I ask will be in round – robin style</a:t>
            </a:r>
          </a:p>
          <a:p>
            <a:pPr lvl="3"/>
            <a:r>
              <a:rPr lang="en-SG" sz="1800" dirty="0"/>
              <a:t>Feel free to add any interesting points for discussion at any juncture</a:t>
            </a:r>
          </a:p>
          <a:p>
            <a:pPr lvl="1"/>
            <a:endParaRPr lang="en-SG" sz="2000" dirty="0"/>
          </a:p>
          <a:p>
            <a:pPr lvl="1"/>
            <a:endParaRPr lang="en-SG" sz="2400" dirty="0"/>
          </a:p>
        </p:txBody>
      </p:sp>
      <p:sp>
        <p:nvSpPr>
          <p:cNvPr id="4" name="Footer Placeholder 3">
            <a:extLst>
              <a:ext uri="{FF2B5EF4-FFF2-40B4-BE49-F238E27FC236}">
                <a16:creationId xmlns:a16="http://schemas.microsoft.com/office/drawing/2014/main" id="{80E1E41F-6BEB-406B-8CB5-4B143A8BC204}"/>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6EA924DE-E174-4A07-BB78-909CC1577632}"/>
              </a:ext>
            </a:extLst>
          </p:cNvPr>
          <p:cNvSpPr>
            <a:spLocks noGrp="1"/>
          </p:cNvSpPr>
          <p:nvPr>
            <p:ph type="sldNum" sz="quarter" idx="12"/>
          </p:nvPr>
        </p:nvSpPr>
        <p:spPr/>
        <p:txBody>
          <a:bodyPr>
            <a:normAutofit lnSpcReduction="10000"/>
          </a:bodyPr>
          <a:lstStyle/>
          <a:p>
            <a:fld id="{055B6D6A-DD85-4DA6-9CE2-F4E68D20F43E}" type="slidenum">
              <a:rPr lang="en-SG" smtClean="0"/>
              <a:t>3</a:t>
            </a:fld>
            <a:endParaRPr lang="en-SG"/>
          </a:p>
        </p:txBody>
      </p:sp>
    </p:spTree>
    <p:extLst>
      <p:ext uri="{BB962C8B-B14F-4D97-AF65-F5344CB8AC3E}">
        <p14:creationId xmlns:p14="http://schemas.microsoft.com/office/powerpoint/2010/main" val="187045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1261872" y="365760"/>
            <a:ext cx="9692640" cy="658809"/>
          </a:xfrm>
        </p:spPr>
        <p:txBody>
          <a:bodyPr>
            <a:normAutofit fontScale="90000"/>
          </a:bodyPr>
          <a:lstStyle/>
          <a:p>
            <a:r>
              <a:rPr lang="en-SG" dirty="0"/>
              <a:t>Recap</a:t>
            </a:r>
          </a:p>
        </p:txBody>
      </p:sp>
      <p:sp>
        <p:nvSpPr>
          <p:cNvPr id="3" name="Content Placeholder 2">
            <a:extLst>
              <a:ext uri="{FF2B5EF4-FFF2-40B4-BE49-F238E27FC236}">
                <a16:creationId xmlns:a16="http://schemas.microsoft.com/office/drawing/2014/main" id="{8220C089-AF04-4FAA-9ECB-87ABFDA0D5F4}"/>
              </a:ext>
            </a:extLst>
          </p:cNvPr>
          <p:cNvSpPr>
            <a:spLocks noGrp="1"/>
          </p:cNvSpPr>
          <p:nvPr>
            <p:ph idx="1"/>
          </p:nvPr>
        </p:nvSpPr>
        <p:spPr>
          <a:xfrm>
            <a:off x="1237488" y="926695"/>
            <a:ext cx="8595360" cy="5485122"/>
          </a:xfrm>
        </p:spPr>
        <p:txBody>
          <a:bodyPr>
            <a:noAutofit/>
          </a:bodyPr>
          <a:lstStyle/>
          <a:p>
            <a:r>
              <a:rPr lang="en-SG" sz="2400" dirty="0"/>
              <a:t>The Internet (structural breakdown)</a:t>
            </a:r>
          </a:p>
          <a:p>
            <a:endParaRPr lang="en-SG" sz="2400" dirty="0"/>
          </a:p>
          <a:p>
            <a:endParaRPr lang="en-SG" sz="2400" dirty="0"/>
          </a:p>
          <a:p>
            <a:endParaRPr lang="en-SG" sz="2400" dirty="0"/>
          </a:p>
          <a:p>
            <a:endParaRPr lang="en-SG" sz="2400" dirty="0"/>
          </a:p>
          <a:p>
            <a:endParaRPr lang="en-SG" sz="2400" dirty="0"/>
          </a:p>
          <a:p>
            <a:endParaRPr lang="en-SG" sz="2400" dirty="0"/>
          </a:p>
          <a:p>
            <a:pPr lvl="1"/>
            <a:r>
              <a:rPr lang="en-SG" sz="2000" dirty="0"/>
              <a:t>network of networks</a:t>
            </a:r>
          </a:p>
          <a:p>
            <a:pPr lvl="1"/>
            <a:r>
              <a:rPr lang="en-SG" sz="2000" dirty="0"/>
              <a:t>organised into </a:t>
            </a:r>
            <a:r>
              <a:rPr lang="en-SG" sz="2000" b="1" dirty="0"/>
              <a:t>autonomous systems(</a:t>
            </a:r>
            <a:r>
              <a:rPr lang="en-SG" sz="2000" b="1" dirty="0" err="1"/>
              <a:t>ASes</a:t>
            </a:r>
            <a:r>
              <a:rPr lang="en-SG" sz="2000" b="1" dirty="0"/>
              <a:t>) </a:t>
            </a:r>
            <a:r>
              <a:rPr lang="en-SG" sz="2000" dirty="0"/>
              <a:t>each owned by an organisation</a:t>
            </a:r>
          </a:p>
          <a:p>
            <a:pPr lvl="1"/>
            <a:r>
              <a:rPr lang="en-SG" sz="2000" dirty="0"/>
              <a:t>Autonomous systems (owned by major corporations) -&gt; regional ISPs -&gt; access ISPs -&gt; host end users (you!)</a:t>
            </a:r>
            <a:endParaRPr lang="en-SG" sz="2400" dirty="0"/>
          </a:p>
        </p:txBody>
      </p:sp>
      <p:pic>
        <p:nvPicPr>
          <p:cNvPr id="4" name="Picture 3">
            <a:extLst>
              <a:ext uri="{FF2B5EF4-FFF2-40B4-BE49-F238E27FC236}">
                <a16:creationId xmlns:a16="http://schemas.microsoft.com/office/drawing/2014/main" id="{FF75403E-8985-40B8-AD39-47AE032D6BB2}"/>
              </a:ext>
            </a:extLst>
          </p:cNvPr>
          <p:cNvPicPr>
            <a:picLocks noChangeAspect="1"/>
          </p:cNvPicPr>
          <p:nvPr/>
        </p:nvPicPr>
        <p:blipFill>
          <a:blip r:embed="rId3"/>
          <a:stretch>
            <a:fillRect/>
          </a:stretch>
        </p:blipFill>
        <p:spPr>
          <a:xfrm>
            <a:off x="2654411" y="1452653"/>
            <a:ext cx="6089963" cy="3181514"/>
          </a:xfrm>
          <a:prstGeom prst="rect">
            <a:avLst/>
          </a:prstGeom>
        </p:spPr>
      </p:pic>
      <p:sp>
        <p:nvSpPr>
          <p:cNvPr id="5" name="Footer Placeholder 4">
            <a:extLst>
              <a:ext uri="{FF2B5EF4-FFF2-40B4-BE49-F238E27FC236}">
                <a16:creationId xmlns:a16="http://schemas.microsoft.com/office/drawing/2014/main" id="{8CEEE4DF-1EEF-4616-BD2C-1EE137CF96F6}"/>
              </a:ext>
            </a:extLst>
          </p:cNvPr>
          <p:cNvSpPr>
            <a:spLocks noGrp="1"/>
          </p:cNvSpPr>
          <p:nvPr>
            <p:ph type="ftr" sz="quarter" idx="11"/>
          </p:nvPr>
        </p:nvSpPr>
        <p:spPr/>
        <p:txBody>
          <a:bodyPr/>
          <a:lstStyle/>
          <a:p>
            <a:r>
              <a:rPr lang="en-SG"/>
              <a:t>Prepared by Clinton Law (AY19/20 Sem1)</a:t>
            </a:r>
          </a:p>
        </p:txBody>
      </p:sp>
      <p:sp>
        <p:nvSpPr>
          <p:cNvPr id="6" name="Slide Number Placeholder 5">
            <a:extLst>
              <a:ext uri="{FF2B5EF4-FFF2-40B4-BE49-F238E27FC236}">
                <a16:creationId xmlns:a16="http://schemas.microsoft.com/office/drawing/2014/main" id="{12BB6AA9-8D24-4E4E-A882-842328AB3D17}"/>
              </a:ext>
            </a:extLst>
          </p:cNvPr>
          <p:cNvSpPr>
            <a:spLocks noGrp="1"/>
          </p:cNvSpPr>
          <p:nvPr>
            <p:ph type="sldNum" sz="quarter" idx="12"/>
          </p:nvPr>
        </p:nvSpPr>
        <p:spPr/>
        <p:txBody>
          <a:bodyPr>
            <a:normAutofit lnSpcReduction="10000"/>
          </a:bodyPr>
          <a:lstStyle/>
          <a:p>
            <a:fld id="{055B6D6A-DD85-4DA6-9CE2-F4E68D20F43E}" type="slidenum">
              <a:rPr lang="en-SG" smtClean="0"/>
              <a:t>4</a:t>
            </a:fld>
            <a:endParaRPr lang="en-SG"/>
          </a:p>
        </p:txBody>
      </p:sp>
    </p:spTree>
    <p:extLst>
      <p:ext uri="{BB962C8B-B14F-4D97-AF65-F5344CB8AC3E}">
        <p14:creationId xmlns:p14="http://schemas.microsoft.com/office/powerpoint/2010/main" val="310287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1261872" y="365760"/>
            <a:ext cx="9692640" cy="658809"/>
          </a:xfrm>
        </p:spPr>
        <p:txBody>
          <a:bodyPr>
            <a:normAutofit fontScale="90000"/>
          </a:bodyPr>
          <a:lstStyle/>
          <a:p>
            <a:r>
              <a:rPr lang="en-SG" dirty="0"/>
              <a:t>Recap</a:t>
            </a:r>
          </a:p>
        </p:txBody>
      </p:sp>
      <p:sp>
        <p:nvSpPr>
          <p:cNvPr id="3" name="Content Placeholder 2">
            <a:extLst>
              <a:ext uri="{FF2B5EF4-FFF2-40B4-BE49-F238E27FC236}">
                <a16:creationId xmlns:a16="http://schemas.microsoft.com/office/drawing/2014/main" id="{8220C089-AF04-4FAA-9ECB-87ABFDA0D5F4}"/>
              </a:ext>
            </a:extLst>
          </p:cNvPr>
          <p:cNvSpPr>
            <a:spLocks noGrp="1"/>
          </p:cNvSpPr>
          <p:nvPr>
            <p:ph idx="1"/>
          </p:nvPr>
        </p:nvSpPr>
        <p:spPr>
          <a:xfrm>
            <a:off x="1237488" y="926696"/>
            <a:ext cx="8595360" cy="2664804"/>
          </a:xfrm>
        </p:spPr>
        <p:txBody>
          <a:bodyPr>
            <a:noAutofit/>
          </a:bodyPr>
          <a:lstStyle/>
          <a:p>
            <a:r>
              <a:rPr lang="en-SG" sz="2400" dirty="0"/>
              <a:t>Applications communicate using </a:t>
            </a:r>
            <a:r>
              <a:rPr lang="en-SG" sz="2400" b="1" dirty="0"/>
              <a:t>protocols</a:t>
            </a:r>
            <a:r>
              <a:rPr lang="en-SG" sz="2400" dirty="0"/>
              <a:t>, which specify the message…</a:t>
            </a:r>
          </a:p>
          <a:p>
            <a:pPr lvl="1"/>
            <a:r>
              <a:rPr lang="en-SG" sz="2000" dirty="0"/>
              <a:t>Format </a:t>
            </a:r>
          </a:p>
          <a:p>
            <a:pPr lvl="1"/>
            <a:r>
              <a:rPr lang="en-SG" sz="2000" dirty="0"/>
              <a:t>Order</a:t>
            </a:r>
          </a:p>
          <a:p>
            <a:pPr lvl="1"/>
            <a:r>
              <a:rPr lang="en-SG" sz="2000" dirty="0"/>
              <a:t>Actions to take upon receiving or sending a message</a:t>
            </a:r>
          </a:p>
          <a:p>
            <a:pPr lvl="1"/>
            <a:r>
              <a:rPr lang="en-SG" sz="2000" dirty="0"/>
              <a:t>Basically </a:t>
            </a:r>
            <a:r>
              <a:rPr lang="en-SG" sz="2000" b="1" dirty="0"/>
              <a:t>contracts </a:t>
            </a:r>
            <a:r>
              <a:rPr lang="en-SG" sz="2000" dirty="0"/>
              <a:t>containing the blueprints that dictate cross network interactions e.g. HTTP, FTP, SMTP, TCP, RTP</a:t>
            </a:r>
          </a:p>
        </p:txBody>
      </p:sp>
      <p:sp>
        <p:nvSpPr>
          <p:cNvPr id="4" name="Footer Placeholder 3">
            <a:extLst>
              <a:ext uri="{FF2B5EF4-FFF2-40B4-BE49-F238E27FC236}">
                <a16:creationId xmlns:a16="http://schemas.microsoft.com/office/drawing/2014/main" id="{0D3F3744-1E93-4208-AF4F-8AAF5522382C}"/>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288CFC51-1663-4864-8216-38260DF8BA38}"/>
              </a:ext>
            </a:extLst>
          </p:cNvPr>
          <p:cNvSpPr>
            <a:spLocks noGrp="1"/>
          </p:cNvSpPr>
          <p:nvPr>
            <p:ph type="sldNum" sz="quarter" idx="12"/>
          </p:nvPr>
        </p:nvSpPr>
        <p:spPr/>
        <p:txBody>
          <a:bodyPr>
            <a:normAutofit lnSpcReduction="10000"/>
          </a:bodyPr>
          <a:lstStyle/>
          <a:p>
            <a:fld id="{055B6D6A-DD85-4DA6-9CE2-F4E68D20F43E}" type="slidenum">
              <a:rPr lang="en-SG" smtClean="0"/>
              <a:t>5</a:t>
            </a:fld>
            <a:endParaRPr lang="en-SG"/>
          </a:p>
        </p:txBody>
      </p:sp>
    </p:spTree>
    <p:extLst>
      <p:ext uri="{BB962C8B-B14F-4D97-AF65-F5344CB8AC3E}">
        <p14:creationId xmlns:p14="http://schemas.microsoft.com/office/powerpoint/2010/main" val="367914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002B-DCAF-4AB1-81E2-B2497FD15608}"/>
              </a:ext>
            </a:extLst>
          </p:cNvPr>
          <p:cNvSpPr>
            <a:spLocks noGrp="1"/>
          </p:cNvSpPr>
          <p:nvPr>
            <p:ph type="title"/>
          </p:nvPr>
        </p:nvSpPr>
        <p:spPr/>
        <p:txBody>
          <a:bodyPr/>
          <a:lstStyle/>
          <a:p>
            <a:r>
              <a:rPr lang="en-SG" dirty="0"/>
              <a:t>Recap</a:t>
            </a:r>
          </a:p>
        </p:txBody>
      </p:sp>
      <p:pic>
        <p:nvPicPr>
          <p:cNvPr id="1026" name="Picture 2" descr="Image result for gobstopper">
            <a:extLst>
              <a:ext uri="{FF2B5EF4-FFF2-40B4-BE49-F238E27FC236}">
                <a16:creationId xmlns:a16="http://schemas.microsoft.com/office/drawing/2014/main" id="{7D1AA2F0-F167-4EDD-B46A-E50063F79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578" y="693578"/>
            <a:ext cx="5470843" cy="54708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obstopper">
            <a:extLst>
              <a:ext uri="{FF2B5EF4-FFF2-40B4-BE49-F238E27FC236}">
                <a16:creationId xmlns:a16="http://schemas.microsoft.com/office/drawing/2014/main" id="{330818DD-E72D-4A44-B954-33B478BBBC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1421" y="4099718"/>
            <a:ext cx="2095500" cy="157162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1EBE3253-1E15-471D-91B4-312CB4264E90}"/>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33AFDBA8-6146-4A75-A5A0-F00253F69F0D}"/>
              </a:ext>
            </a:extLst>
          </p:cNvPr>
          <p:cNvSpPr>
            <a:spLocks noGrp="1"/>
          </p:cNvSpPr>
          <p:nvPr>
            <p:ph type="sldNum" sz="quarter" idx="12"/>
          </p:nvPr>
        </p:nvSpPr>
        <p:spPr/>
        <p:txBody>
          <a:bodyPr>
            <a:normAutofit lnSpcReduction="10000"/>
          </a:bodyPr>
          <a:lstStyle/>
          <a:p>
            <a:fld id="{055B6D6A-DD85-4DA6-9CE2-F4E68D20F43E}" type="slidenum">
              <a:rPr lang="en-SG" smtClean="0"/>
              <a:t>6</a:t>
            </a:fld>
            <a:endParaRPr lang="en-SG"/>
          </a:p>
        </p:txBody>
      </p:sp>
    </p:spTree>
    <p:extLst>
      <p:ext uri="{BB962C8B-B14F-4D97-AF65-F5344CB8AC3E}">
        <p14:creationId xmlns:p14="http://schemas.microsoft.com/office/powerpoint/2010/main" val="23041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6563-1AA0-41FB-A8EE-9ED3EEE6ED5B}"/>
              </a:ext>
            </a:extLst>
          </p:cNvPr>
          <p:cNvSpPr>
            <a:spLocks noGrp="1"/>
          </p:cNvSpPr>
          <p:nvPr>
            <p:ph type="title"/>
          </p:nvPr>
        </p:nvSpPr>
        <p:spPr>
          <a:xfrm>
            <a:off x="838200" y="12623"/>
            <a:ext cx="10515600" cy="1020763"/>
          </a:xfrm>
        </p:spPr>
        <p:txBody>
          <a:bodyPr/>
          <a:lstStyle/>
          <a:p>
            <a:r>
              <a:rPr lang="en-SG" dirty="0"/>
              <a:t>Recap</a:t>
            </a:r>
          </a:p>
        </p:txBody>
      </p:sp>
      <p:pic>
        <p:nvPicPr>
          <p:cNvPr id="6" name="Picture 5">
            <a:extLst>
              <a:ext uri="{FF2B5EF4-FFF2-40B4-BE49-F238E27FC236}">
                <a16:creationId xmlns:a16="http://schemas.microsoft.com/office/drawing/2014/main" id="{E43CE389-35F5-4F66-8C87-759B28080F70}"/>
              </a:ext>
            </a:extLst>
          </p:cNvPr>
          <p:cNvPicPr>
            <a:picLocks noChangeAspect="1"/>
          </p:cNvPicPr>
          <p:nvPr/>
        </p:nvPicPr>
        <p:blipFill>
          <a:blip r:embed="rId3"/>
          <a:stretch>
            <a:fillRect/>
          </a:stretch>
        </p:blipFill>
        <p:spPr>
          <a:xfrm>
            <a:off x="2338551" y="1013619"/>
            <a:ext cx="7514898" cy="5507908"/>
          </a:xfrm>
          <a:prstGeom prst="rect">
            <a:avLst/>
          </a:prstGeom>
        </p:spPr>
      </p:pic>
      <p:sp>
        <p:nvSpPr>
          <p:cNvPr id="3" name="Footer Placeholder 2">
            <a:extLst>
              <a:ext uri="{FF2B5EF4-FFF2-40B4-BE49-F238E27FC236}">
                <a16:creationId xmlns:a16="http://schemas.microsoft.com/office/drawing/2014/main" id="{159FFEC9-376C-4A92-A084-0C5EFBB22DAA}"/>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6079735C-A328-49C6-ACDD-996921615CE1}"/>
              </a:ext>
            </a:extLst>
          </p:cNvPr>
          <p:cNvSpPr>
            <a:spLocks noGrp="1"/>
          </p:cNvSpPr>
          <p:nvPr>
            <p:ph type="sldNum" sz="quarter" idx="12"/>
          </p:nvPr>
        </p:nvSpPr>
        <p:spPr/>
        <p:txBody>
          <a:bodyPr>
            <a:normAutofit lnSpcReduction="10000"/>
          </a:bodyPr>
          <a:lstStyle/>
          <a:p>
            <a:fld id="{055B6D6A-DD85-4DA6-9CE2-F4E68D20F43E}" type="slidenum">
              <a:rPr lang="en-SG" smtClean="0"/>
              <a:t>7</a:t>
            </a:fld>
            <a:endParaRPr lang="en-SG"/>
          </a:p>
        </p:txBody>
      </p:sp>
    </p:spTree>
    <p:extLst>
      <p:ext uri="{BB962C8B-B14F-4D97-AF65-F5344CB8AC3E}">
        <p14:creationId xmlns:p14="http://schemas.microsoft.com/office/powerpoint/2010/main" val="3772079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8220C089-AF04-4FAA-9ECB-87ABFDA0D5F4}"/>
              </a:ext>
            </a:extLst>
          </p:cNvPr>
          <p:cNvSpPr>
            <a:spLocks noGrp="1"/>
          </p:cNvSpPr>
          <p:nvPr>
            <p:ph idx="1"/>
          </p:nvPr>
        </p:nvSpPr>
        <p:spPr>
          <a:xfrm>
            <a:off x="1261872" y="1838325"/>
            <a:ext cx="8595360" cy="4351337"/>
          </a:xfrm>
        </p:spPr>
        <p:txBody>
          <a:bodyPr>
            <a:noAutofit/>
          </a:bodyPr>
          <a:lstStyle/>
          <a:p>
            <a:r>
              <a:rPr lang="en-SG" sz="2400" dirty="0"/>
              <a:t>Circuit Switching</a:t>
            </a:r>
          </a:p>
          <a:p>
            <a:pPr lvl="1"/>
            <a:r>
              <a:rPr lang="en-SG" sz="2000" dirty="0"/>
              <a:t>Setup/Teardown required</a:t>
            </a:r>
          </a:p>
          <a:p>
            <a:pPr lvl="1"/>
            <a:r>
              <a:rPr lang="en-SG" sz="2000" dirty="0"/>
              <a:t>Resources are reserved</a:t>
            </a:r>
          </a:p>
          <a:p>
            <a:pPr lvl="1"/>
            <a:r>
              <a:rPr lang="en-SG" sz="2000" dirty="0"/>
              <a:t>Service is guaranteed</a:t>
            </a:r>
          </a:p>
          <a:p>
            <a:pPr marL="0" indent="0">
              <a:buNone/>
            </a:pPr>
            <a:endParaRPr lang="en-SG" sz="2400" dirty="0"/>
          </a:p>
          <a:p>
            <a:r>
              <a:rPr lang="en-SG" sz="2400" dirty="0"/>
              <a:t>Packet Switching</a:t>
            </a:r>
          </a:p>
          <a:p>
            <a:pPr lvl="1"/>
            <a:r>
              <a:rPr lang="en-SG" sz="2000" dirty="0"/>
              <a:t>No setup/teardown required</a:t>
            </a:r>
          </a:p>
          <a:p>
            <a:pPr lvl="1"/>
            <a:r>
              <a:rPr lang="en-SG" sz="2000" dirty="0"/>
              <a:t>Resources are not reserved</a:t>
            </a:r>
          </a:p>
          <a:p>
            <a:pPr lvl="1"/>
            <a:r>
              <a:rPr lang="en-SG" sz="2000" dirty="0"/>
              <a:t>Service is </a:t>
            </a:r>
            <a:r>
              <a:rPr lang="en-SG" sz="2000" b="1" dirty="0"/>
              <a:t>best effort</a:t>
            </a:r>
          </a:p>
          <a:p>
            <a:pPr lvl="2"/>
            <a:r>
              <a:rPr lang="en-SG" sz="1800" dirty="0" err="1"/>
              <a:t>Rtx</a:t>
            </a:r>
            <a:r>
              <a:rPr lang="en-SG" sz="1800" dirty="0"/>
              <a:t> from previous node</a:t>
            </a:r>
          </a:p>
          <a:p>
            <a:pPr lvl="2"/>
            <a:r>
              <a:rPr lang="en-SG" sz="1800" dirty="0" err="1"/>
              <a:t>Rtx</a:t>
            </a:r>
            <a:r>
              <a:rPr lang="en-SG" sz="1800" dirty="0"/>
              <a:t> from source node</a:t>
            </a:r>
          </a:p>
          <a:p>
            <a:pPr lvl="2"/>
            <a:r>
              <a:rPr lang="en-SG" sz="1800" dirty="0"/>
              <a:t>Not at all</a:t>
            </a:r>
          </a:p>
        </p:txBody>
      </p:sp>
      <p:sp>
        <p:nvSpPr>
          <p:cNvPr id="4" name="Footer Placeholder 3">
            <a:extLst>
              <a:ext uri="{FF2B5EF4-FFF2-40B4-BE49-F238E27FC236}">
                <a16:creationId xmlns:a16="http://schemas.microsoft.com/office/drawing/2014/main" id="{73CF2C90-FDD4-41E7-A6C2-182D35A92070}"/>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2E894CED-A2A4-4C31-8F29-99376D23A193}"/>
              </a:ext>
            </a:extLst>
          </p:cNvPr>
          <p:cNvSpPr>
            <a:spLocks noGrp="1"/>
          </p:cNvSpPr>
          <p:nvPr>
            <p:ph type="sldNum" sz="quarter" idx="12"/>
          </p:nvPr>
        </p:nvSpPr>
        <p:spPr/>
        <p:txBody>
          <a:bodyPr>
            <a:normAutofit lnSpcReduction="10000"/>
          </a:bodyPr>
          <a:lstStyle/>
          <a:p>
            <a:fld id="{055B6D6A-DD85-4DA6-9CE2-F4E68D20F43E}" type="slidenum">
              <a:rPr lang="en-SG" smtClean="0"/>
              <a:t>8</a:t>
            </a:fld>
            <a:endParaRPr lang="en-SG"/>
          </a:p>
        </p:txBody>
      </p:sp>
    </p:spTree>
    <p:extLst>
      <p:ext uri="{BB962C8B-B14F-4D97-AF65-F5344CB8AC3E}">
        <p14:creationId xmlns:p14="http://schemas.microsoft.com/office/powerpoint/2010/main" val="427882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9040-5D73-49E9-99CA-CA3FEDD5D690}"/>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B8EB2167-05F2-44DF-81F3-B503F17F5294}"/>
              </a:ext>
            </a:extLst>
          </p:cNvPr>
          <p:cNvSpPr>
            <a:spLocks noGrp="1"/>
          </p:cNvSpPr>
          <p:nvPr>
            <p:ph idx="1"/>
          </p:nvPr>
        </p:nvSpPr>
        <p:spPr/>
        <p:txBody>
          <a:bodyPr>
            <a:normAutofit/>
          </a:bodyPr>
          <a:lstStyle/>
          <a:p>
            <a:r>
              <a:rPr lang="en-SG" sz="2400" dirty="0"/>
              <a:t>Internet is a packet switching network</a:t>
            </a:r>
          </a:p>
          <a:p>
            <a:pPr lvl="1"/>
            <a:r>
              <a:rPr lang="en-SG" sz="2000" dirty="0"/>
              <a:t>Resources are not reserved</a:t>
            </a:r>
          </a:p>
          <a:p>
            <a:pPr lvl="1"/>
            <a:r>
              <a:rPr lang="en-SG" sz="2000" dirty="0"/>
              <a:t>Data is segmented into smaller packets</a:t>
            </a:r>
          </a:p>
          <a:p>
            <a:pPr lvl="1"/>
            <a:r>
              <a:rPr lang="en-SG" sz="2000" dirty="0"/>
              <a:t>Store &amp; Forward</a:t>
            </a:r>
          </a:p>
          <a:p>
            <a:pPr lvl="2"/>
            <a:r>
              <a:rPr lang="en-SG" sz="1800" dirty="0"/>
              <a:t>Entire packet must arrive at a router before it can be transmitted onto the next link</a:t>
            </a:r>
          </a:p>
        </p:txBody>
      </p:sp>
      <p:pic>
        <p:nvPicPr>
          <p:cNvPr id="4" name="Picture 3">
            <a:extLst>
              <a:ext uri="{FF2B5EF4-FFF2-40B4-BE49-F238E27FC236}">
                <a16:creationId xmlns:a16="http://schemas.microsoft.com/office/drawing/2014/main" id="{C206ECAF-8668-4953-9DB6-B95124E49B7C}"/>
              </a:ext>
            </a:extLst>
          </p:cNvPr>
          <p:cNvPicPr/>
          <p:nvPr/>
        </p:nvPicPr>
        <p:blipFill>
          <a:blip r:embed="rId3"/>
          <a:stretch>
            <a:fillRect/>
          </a:stretch>
        </p:blipFill>
        <p:spPr>
          <a:xfrm>
            <a:off x="1959927" y="3902074"/>
            <a:ext cx="7681913" cy="2785645"/>
          </a:xfrm>
          <a:prstGeom prst="rect">
            <a:avLst/>
          </a:prstGeom>
        </p:spPr>
      </p:pic>
      <p:sp>
        <p:nvSpPr>
          <p:cNvPr id="5" name="Footer Placeholder 4">
            <a:extLst>
              <a:ext uri="{FF2B5EF4-FFF2-40B4-BE49-F238E27FC236}">
                <a16:creationId xmlns:a16="http://schemas.microsoft.com/office/drawing/2014/main" id="{9B402C8C-0794-4159-8F43-94D6E2F5A9A8}"/>
              </a:ext>
            </a:extLst>
          </p:cNvPr>
          <p:cNvSpPr>
            <a:spLocks noGrp="1"/>
          </p:cNvSpPr>
          <p:nvPr>
            <p:ph type="ftr" sz="quarter" idx="11"/>
          </p:nvPr>
        </p:nvSpPr>
        <p:spPr/>
        <p:txBody>
          <a:bodyPr/>
          <a:lstStyle/>
          <a:p>
            <a:r>
              <a:rPr lang="en-SG"/>
              <a:t>Prepared by Clinton Law (AY19/20 Sem1)</a:t>
            </a:r>
          </a:p>
        </p:txBody>
      </p:sp>
      <p:sp>
        <p:nvSpPr>
          <p:cNvPr id="6" name="Slide Number Placeholder 5">
            <a:extLst>
              <a:ext uri="{FF2B5EF4-FFF2-40B4-BE49-F238E27FC236}">
                <a16:creationId xmlns:a16="http://schemas.microsoft.com/office/drawing/2014/main" id="{D0299076-E796-4811-8C6E-618E6A57D698}"/>
              </a:ext>
            </a:extLst>
          </p:cNvPr>
          <p:cNvSpPr>
            <a:spLocks noGrp="1"/>
          </p:cNvSpPr>
          <p:nvPr>
            <p:ph type="sldNum" sz="quarter" idx="12"/>
          </p:nvPr>
        </p:nvSpPr>
        <p:spPr/>
        <p:txBody>
          <a:bodyPr>
            <a:normAutofit lnSpcReduction="10000"/>
          </a:bodyPr>
          <a:lstStyle/>
          <a:p>
            <a:fld id="{055B6D6A-DD85-4DA6-9CE2-F4E68D20F43E}" type="slidenum">
              <a:rPr lang="en-SG" smtClean="0"/>
              <a:t>9</a:t>
            </a:fld>
            <a:endParaRPr lang="en-SG"/>
          </a:p>
        </p:txBody>
      </p:sp>
    </p:spTree>
    <p:extLst>
      <p:ext uri="{BB962C8B-B14F-4D97-AF65-F5344CB8AC3E}">
        <p14:creationId xmlns:p14="http://schemas.microsoft.com/office/powerpoint/2010/main" val="235251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2721</TotalTime>
  <Words>1971</Words>
  <Application>Microsoft Office PowerPoint</Application>
  <PresentationFormat>Widescreen</PresentationFormat>
  <Paragraphs>221</Paragraphs>
  <Slides>25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Century Schoolbook</vt:lpstr>
      <vt:lpstr>Wingdings 2</vt:lpstr>
      <vt:lpstr>View</vt:lpstr>
      <vt:lpstr>CS2105 Introduction to Computer Networks</vt:lpstr>
      <vt:lpstr>About me</vt:lpstr>
      <vt:lpstr>What you can expect</vt:lpstr>
      <vt:lpstr>Recap</vt:lpstr>
      <vt:lpstr>Recap</vt:lpstr>
      <vt:lpstr>Recap</vt:lpstr>
      <vt:lpstr>Recap</vt:lpstr>
      <vt:lpstr>Recap</vt:lpstr>
      <vt:lpstr>Recap</vt:lpstr>
      <vt:lpstr>Recap</vt:lpstr>
      <vt:lpstr>Recap</vt:lpstr>
      <vt:lpstr>Tutorial Questions</vt:lpstr>
      <vt:lpstr>Question 1</vt:lpstr>
      <vt:lpstr>Question 1</vt:lpstr>
      <vt:lpstr>Question 2</vt:lpstr>
      <vt:lpstr>Question 3</vt:lpstr>
      <vt:lpstr>Question 3</vt:lpstr>
      <vt:lpstr>Question 3</vt:lpstr>
      <vt:lpstr>Question 3</vt:lpstr>
      <vt:lpstr>Question 4</vt:lpstr>
      <vt:lpstr>Network topologies (extra)</vt:lpstr>
      <vt:lpstr>Summary</vt:lpstr>
      <vt:lpstr>Extra Questions</vt:lpstr>
      <vt:lpstr>Extra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CS2105 Introduction to Computer Networks</dc:title>
  <dc:creator>Clinton Law</dc:creator>
  <cp:lastModifiedBy>Clinton Law</cp:lastModifiedBy>
  <cp:revision>47</cp:revision>
  <dcterms:created xsi:type="dcterms:W3CDTF">2019-01-22T13:19:35Z</dcterms:created>
  <dcterms:modified xsi:type="dcterms:W3CDTF">2019-08-30T08:55:20Z</dcterms:modified>
</cp:coreProperties>
</file>