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9" r:id="rId3"/>
    <p:sldId id="281" r:id="rId4"/>
    <p:sldId id="282" r:id="rId5"/>
    <p:sldId id="283" r:id="rId6"/>
    <p:sldId id="285" r:id="rId7"/>
    <p:sldId id="286" r:id="rId8"/>
    <p:sldId id="287" r:id="rId9"/>
    <p:sldId id="265" r:id="rId10"/>
    <p:sldId id="295" r:id="rId11"/>
    <p:sldId id="266" r:id="rId12"/>
    <p:sldId id="267" r:id="rId13"/>
    <p:sldId id="289" r:id="rId14"/>
    <p:sldId id="288" r:id="rId15"/>
    <p:sldId id="290" r:id="rId16"/>
    <p:sldId id="292" r:id="rId17"/>
    <p:sldId id="293" r:id="rId18"/>
    <p:sldId id="268" r:id="rId19"/>
    <p:sldId id="270" r:id="rId20"/>
    <p:sldId id="276" r:id="rId21"/>
    <p:sldId id="296" r:id="rId22"/>
    <p:sldId id="280"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4D4D4D"/>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82392" autoAdjust="0"/>
  </p:normalViewPr>
  <p:slideViewPr>
    <p:cSldViewPr snapToGrid="0">
      <p:cViewPr varScale="1">
        <p:scale>
          <a:sx n="55" d="100"/>
          <a:sy n="55" d="100"/>
        </p:scale>
        <p:origin x="1096" y="44"/>
      </p:cViewPr>
      <p:guideLst/>
    </p:cSldViewPr>
  </p:slideViewPr>
  <p:notesTextViewPr>
    <p:cViewPr>
      <p:scale>
        <a:sx n="1" d="1"/>
        <a:sy n="1" d="1"/>
      </p:scale>
      <p:origin x="0" y="-96"/>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F7701-4097-43D1-AE2F-7BFFC0F23560}" type="datetimeFigureOut">
              <a:rPr lang="en-SG" smtClean="0"/>
              <a:t>7/9/2019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BA68C-3449-4EC1-85D3-76C5521B50B2}" type="slidenum">
              <a:rPr lang="en-SG" smtClean="0"/>
              <a:t>‹#›</a:t>
            </a:fld>
            <a:endParaRPr lang="en-SG"/>
          </a:p>
        </p:txBody>
      </p:sp>
    </p:spTree>
    <p:extLst>
      <p:ext uri="{BB962C8B-B14F-4D97-AF65-F5344CB8AC3E}">
        <p14:creationId xmlns:p14="http://schemas.microsoft.com/office/powerpoint/2010/main" val="30894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Whatsapp’s</a:t>
            </a:r>
            <a:r>
              <a:rPr lang="en-SG" dirty="0"/>
              <a:t> server will have the contact details and other relevant information for reaching the person</a:t>
            </a:r>
          </a:p>
          <a:p>
            <a:r>
              <a:rPr lang="en-SG" dirty="0"/>
              <a:t>The actual messaging is p2p</a:t>
            </a:r>
          </a:p>
        </p:txBody>
      </p:sp>
      <p:sp>
        <p:nvSpPr>
          <p:cNvPr id="4" name="Slide Number Placeholder 3"/>
          <p:cNvSpPr>
            <a:spLocks noGrp="1"/>
          </p:cNvSpPr>
          <p:nvPr>
            <p:ph type="sldNum" sz="quarter" idx="5"/>
          </p:nvPr>
        </p:nvSpPr>
        <p:spPr/>
        <p:txBody>
          <a:bodyPr/>
          <a:lstStyle/>
          <a:p>
            <a:fld id="{79BBA68C-3449-4EC1-85D3-76C5521B50B2}" type="slidenum">
              <a:rPr lang="en-SG" smtClean="0"/>
              <a:t>2</a:t>
            </a:fld>
            <a:endParaRPr lang="en-SG"/>
          </a:p>
        </p:txBody>
      </p:sp>
    </p:spTree>
    <p:extLst>
      <p:ext uri="{BB962C8B-B14F-4D97-AF65-F5344CB8AC3E}">
        <p14:creationId xmlns:p14="http://schemas.microsoft.com/office/powerpoint/2010/main" val="1911579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12</a:t>
            </a:fld>
            <a:endParaRPr lang="en-SG"/>
          </a:p>
        </p:txBody>
      </p:sp>
    </p:spTree>
    <p:extLst>
      <p:ext uri="{BB962C8B-B14F-4D97-AF65-F5344CB8AC3E}">
        <p14:creationId xmlns:p14="http://schemas.microsoft.com/office/powerpoint/2010/main" val="3320601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13</a:t>
            </a:fld>
            <a:endParaRPr lang="en-SG"/>
          </a:p>
        </p:txBody>
      </p:sp>
    </p:spTree>
    <p:extLst>
      <p:ext uri="{BB962C8B-B14F-4D97-AF65-F5344CB8AC3E}">
        <p14:creationId xmlns:p14="http://schemas.microsoft.com/office/powerpoint/2010/main" val="890439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Recall the example from before, the request line’s 3 fields: method, URI and version. </a:t>
            </a:r>
          </a:p>
          <a:p>
            <a:r>
              <a:rPr lang="en-SG" dirty="0"/>
              <a:t>Notice how they are differentiated – by a single space character (this is the protocol’s standard)</a:t>
            </a:r>
          </a:p>
          <a:p>
            <a:r>
              <a:rPr lang="en-SG" dirty="0"/>
              <a:t>You can’t have multiple URIs squeezed into the request line then </a:t>
            </a:r>
          </a:p>
        </p:txBody>
      </p:sp>
      <p:sp>
        <p:nvSpPr>
          <p:cNvPr id="4" name="Slide Number Placeholder 3"/>
          <p:cNvSpPr>
            <a:spLocks noGrp="1"/>
          </p:cNvSpPr>
          <p:nvPr>
            <p:ph type="sldNum" sz="quarter" idx="5"/>
          </p:nvPr>
        </p:nvSpPr>
        <p:spPr/>
        <p:txBody>
          <a:bodyPr/>
          <a:lstStyle/>
          <a:p>
            <a:fld id="{79BBA68C-3449-4EC1-85D3-76C5521B50B2}" type="slidenum">
              <a:rPr lang="en-SG" smtClean="0"/>
              <a:t>14</a:t>
            </a:fld>
            <a:endParaRPr lang="en-SG"/>
          </a:p>
        </p:txBody>
      </p:sp>
    </p:spTree>
    <p:extLst>
      <p:ext uri="{BB962C8B-B14F-4D97-AF65-F5344CB8AC3E}">
        <p14:creationId xmlns:p14="http://schemas.microsoft.com/office/powerpoint/2010/main" val="287091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 Basically all these web objects and relevant html files are all stored on some server. Since with this connection, I’ve already gotten the IP of all these servers, I can issue multiple requests with the same connection.</a:t>
            </a:r>
          </a:p>
        </p:txBody>
      </p:sp>
      <p:sp>
        <p:nvSpPr>
          <p:cNvPr id="4" name="Slide Number Placeholder 3"/>
          <p:cNvSpPr>
            <a:spLocks noGrp="1"/>
          </p:cNvSpPr>
          <p:nvPr>
            <p:ph type="sldNum" sz="quarter" idx="5"/>
          </p:nvPr>
        </p:nvSpPr>
        <p:spPr/>
        <p:txBody>
          <a:bodyPr/>
          <a:lstStyle/>
          <a:p>
            <a:fld id="{79BBA68C-3449-4EC1-85D3-76C5521B50B2}" type="slidenum">
              <a:rPr lang="en-SG" smtClean="0"/>
              <a:t>15</a:t>
            </a:fld>
            <a:endParaRPr lang="en-SG"/>
          </a:p>
        </p:txBody>
      </p:sp>
    </p:spTree>
    <p:extLst>
      <p:ext uri="{BB962C8B-B14F-4D97-AF65-F5344CB8AC3E}">
        <p14:creationId xmlns:p14="http://schemas.microsoft.com/office/powerpoint/2010/main" val="2310224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16</a:t>
            </a:fld>
            <a:endParaRPr lang="en-SG"/>
          </a:p>
        </p:txBody>
      </p:sp>
    </p:spTree>
    <p:extLst>
      <p:ext uri="{BB962C8B-B14F-4D97-AF65-F5344CB8AC3E}">
        <p14:creationId xmlns:p14="http://schemas.microsoft.com/office/powerpoint/2010/main" val="2219940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SG" dirty="0"/>
              <a:t>As explained in Q4</a:t>
            </a:r>
          </a:p>
          <a:p>
            <a:pPr marL="228600" marR="0" lvl="0" indent="-228600" algn="l" defTabSz="914400" rtl="0" eaLnBrk="1" fontAlgn="auto" latinLnBrk="0" hangingPunct="1">
              <a:lnSpc>
                <a:spcPct val="100000"/>
              </a:lnSpc>
              <a:spcBef>
                <a:spcPts val="0"/>
              </a:spcBef>
              <a:spcAft>
                <a:spcPts val="0"/>
              </a:spcAft>
              <a:buClrTx/>
              <a:buSzTx/>
              <a:buFontTx/>
              <a:buAutoNum type="alphaLcParenR"/>
              <a:tabLst/>
              <a:defRPr/>
            </a:pPr>
            <a:r>
              <a:rPr lang="en-SG" dirty="0"/>
              <a:t>5 parallel -&gt; after fetching the HTML web page, you can fetch the rest in parallel, amounting to only 2 RTT (</a:t>
            </a:r>
            <a:r>
              <a:rPr lang="en-SG" dirty="0" err="1"/>
              <a:t>ie</a:t>
            </a:r>
            <a:r>
              <a:rPr lang="en-SG" dirty="0"/>
              <a:t> 2 * </a:t>
            </a:r>
            <a:r>
              <a:rPr lang="en-SG" b="0" dirty="0" err="1">
                <a:solidFill>
                  <a:srgbClr val="FF0000"/>
                </a:solidFill>
              </a:rPr>
              <a:t>D</a:t>
            </a:r>
            <a:r>
              <a:rPr lang="en-SG" b="0" baseline="-25000" dirty="0" err="1">
                <a:solidFill>
                  <a:srgbClr val="FF0000"/>
                </a:solidFill>
              </a:rPr>
              <a:t>Web</a:t>
            </a:r>
            <a:r>
              <a:rPr lang="en-SG" b="0" dirty="0">
                <a:solidFill>
                  <a:srgbClr val="FF0000"/>
                </a:solidFill>
              </a:rPr>
              <a:t>, 1 for TCP connection establishment, 1 for object)</a:t>
            </a:r>
          </a:p>
          <a:p>
            <a:pPr marL="228600" indent="-228600">
              <a:buAutoNum type="alphaLcParenR"/>
            </a:pPr>
            <a:r>
              <a:rPr lang="en-SG" b="0" dirty="0">
                <a:solidFill>
                  <a:srgbClr val="FF0000"/>
                </a:solidFill>
              </a:rPr>
              <a:t>Persistent with pipelining -&gt; connection not closed, don’t need the 2</a:t>
            </a:r>
            <a:r>
              <a:rPr lang="en-SG" b="0" baseline="30000" dirty="0">
                <a:solidFill>
                  <a:srgbClr val="FF0000"/>
                </a:solidFill>
              </a:rPr>
              <a:t>nd</a:t>
            </a:r>
            <a:r>
              <a:rPr lang="en-SG" b="0" dirty="0">
                <a:solidFill>
                  <a:srgbClr val="FF0000"/>
                </a:solidFill>
              </a:rPr>
              <a:t> </a:t>
            </a:r>
            <a:r>
              <a:rPr lang="en-SG" b="0" dirty="0" err="1">
                <a:solidFill>
                  <a:srgbClr val="FF0000"/>
                </a:solidFill>
              </a:rPr>
              <a:t>D</a:t>
            </a:r>
            <a:r>
              <a:rPr lang="en-SG" b="0" baseline="-25000" dirty="0" err="1">
                <a:solidFill>
                  <a:srgbClr val="FF0000"/>
                </a:solidFill>
              </a:rPr>
              <a:t>Web</a:t>
            </a:r>
            <a:r>
              <a:rPr lang="en-SG" b="0" baseline="0" dirty="0">
                <a:solidFill>
                  <a:srgbClr val="FF0000"/>
                </a:solidFill>
              </a:rPr>
              <a:t> for subsequent objects.</a:t>
            </a:r>
          </a:p>
          <a:p>
            <a:pPr marL="228600" indent="-228600">
              <a:buAutoNum type="alphaLcParenR"/>
            </a:pPr>
            <a:endParaRPr lang="en-SG" b="0" baseline="0" dirty="0">
              <a:solidFill>
                <a:srgbClr val="FF0000"/>
              </a:solidFill>
            </a:endParaRPr>
          </a:p>
          <a:p>
            <a:pPr marL="0" indent="0">
              <a:buNone/>
            </a:pPr>
            <a:r>
              <a:rPr lang="en-SG" b="0" baseline="0" dirty="0">
                <a:solidFill>
                  <a:srgbClr val="FF0000"/>
                </a:solidFill>
              </a:rPr>
              <a:t>Note that the number of DNS queries is independent of the persistency or parallel-ness of the connection.</a:t>
            </a:r>
            <a:endParaRPr lang="en-SG" baseline="-25000" dirty="0"/>
          </a:p>
        </p:txBody>
      </p:sp>
      <p:sp>
        <p:nvSpPr>
          <p:cNvPr id="4" name="Slide Number Placeholder 3"/>
          <p:cNvSpPr>
            <a:spLocks noGrp="1"/>
          </p:cNvSpPr>
          <p:nvPr>
            <p:ph type="sldNum" sz="quarter" idx="5"/>
          </p:nvPr>
        </p:nvSpPr>
        <p:spPr/>
        <p:txBody>
          <a:bodyPr/>
          <a:lstStyle/>
          <a:p>
            <a:fld id="{79BBA68C-3449-4EC1-85D3-76C5521B50B2}" type="slidenum">
              <a:rPr lang="en-SG" smtClean="0"/>
              <a:t>17</a:t>
            </a:fld>
            <a:endParaRPr lang="en-SG"/>
          </a:p>
        </p:txBody>
      </p:sp>
    </p:spTree>
    <p:extLst>
      <p:ext uri="{BB962C8B-B14F-4D97-AF65-F5344CB8AC3E}">
        <p14:creationId xmlns:p14="http://schemas.microsoft.com/office/powerpoint/2010/main" val="3728275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Mappings within the RR are ‘poisoned’, leading the users to wrong IP addresses.</a:t>
            </a:r>
          </a:p>
        </p:txBody>
      </p:sp>
      <p:sp>
        <p:nvSpPr>
          <p:cNvPr id="4" name="Slide Number Placeholder 3"/>
          <p:cNvSpPr>
            <a:spLocks noGrp="1"/>
          </p:cNvSpPr>
          <p:nvPr>
            <p:ph type="sldNum" sz="quarter" idx="5"/>
          </p:nvPr>
        </p:nvSpPr>
        <p:spPr/>
        <p:txBody>
          <a:bodyPr/>
          <a:lstStyle/>
          <a:p>
            <a:fld id="{79BBA68C-3449-4EC1-85D3-76C5521B50B2}" type="slidenum">
              <a:rPr lang="en-SG" smtClean="0"/>
              <a:t>18</a:t>
            </a:fld>
            <a:endParaRPr lang="en-SG"/>
          </a:p>
        </p:txBody>
      </p:sp>
    </p:spTree>
    <p:extLst>
      <p:ext uri="{BB962C8B-B14F-4D97-AF65-F5344CB8AC3E}">
        <p14:creationId xmlns:p14="http://schemas.microsoft.com/office/powerpoint/2010/main" val="1955462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19</a:t>
            </a:fld>
            <a:endParaRPr lang="en-SG"/>
          </a:p>
        </p:txBody>
      </p:sp>
    </p:spTree>
    <p:extLst>
      <p:ext uri="{BB962C8B-B14F-4D97-AF65-F5344CB8AC3E}">
        <p14:creationId xmlns:p14="http://schemas.microsoft.com/office/powerpoint/2010/main" val="136464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20</a:t>
            </a:fld>
            <a:endParaRPr lang="en-SG"/>
          </a:p>
        </p:txBody>
      </p:sp>
    </p:spTree>
    <p:extLst>
      <p:ext uri="{BB962C8B-B14F-4D97-AF65-F5344CB8AC3E}">
        <p14:creationId xmlns:p14="http://schemas.microsoft.com/office/powerpoint/2010/main" val="990641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Verify the options, could be a combination!</a:t>
            </a:r>
          </a:p>
        </p:txBody>
      </p:sp>
      <p:sp>
        <p:nvSpPr>
          <p:cNvPr id="4" name="Slide Number Placeholder 3"/>
          <p:cNvSpPr>
            <a:spLocks noGrp="1"/>
          </p:cNvSpPr>
          <p:nvPr>
            <p:ph type="sldNum" sz="quarter" idx="5"/>
          </p:nvPr>
        </p:nvSpPr>
        <p:spPr/>
        <p:txBody>
          <a:bodyPr/>
          <a:lstStyle/>
          <a:p>
            <a:fld id="{79BBA68C-3449-4EC1-85D3-76C5521B50B2}" type="slidenum">
              <a:rPr lang="en-SG" smtClean="0"/>
              <a:t>21</a:t>
            </a:fld>
            <a:endParaRPr lang="en-SG"/>
          </a:p>
        </p:txBody>
      </p:sp>
    </p:spTree>
    <p:extLst>
      <p:ext uri="{BB962C8B-B14F-4D97-AF65-F5344CB8AC3E}">
        <p14:creationId xmlns:p14="http://schemas.microsoft.com/office/powerpoint/2010/main" val="3614532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Depending on UDP TCP, different kinds of sockets: welcome/server socket</a:t>
            </a:r>
          </a:p>
          <a:p>
            <a:r>
              <a:rPr lang="en-SG" dirty="0"/>
              <a:t>Sockets are used differently by the protocols</a:t>
            </a:r>
          </a:p>
          <a:p>
            <a:r>
              <a:rPr lang="en-SG" dirty="0"/>
              <a:t>For </a:t>
            </a:r>
            <a:r>
              <a:rPr lang="en-SG" dirty="0" err="1"/>
              <a:t>eg</a:t>
            </a:r>
            <a:r>
              <a:rPr lang="en-SG" dirty="0"/>
              <a:t>, demultiplexed differently</a:t>
            </a:r>
          </a:p>
          <a:p>
            <a:r>
              <a:rPr lang="en-US" dirty="0"/>
              <a:t>U</a:t>
            </a:r>
            <a:r>
              <a:rPr lang="en-SG" dirty="0"/>
              <a:t>DP – destination IP, destination port (identify source by network layer)</a:t>
            </a:r>
          </a:p>
          <a:p>
            <a:r>
              <a:rPr lang="en-US" dirty="0"/>
              <a:t>T</a:t>
            </a:r>
            <a:r>
              <a:rPr lang="en-SG" dirty="0"/>
              <a:t>CP – source IP, source port, destination IP, destination port</a:t>
            </a:r>
          </a:p>
          <a:p>
            <a:br>
              <a:rPr lang="en-SG" dirty="0"/>
            </a:br>
            <a:r>
              <a:rPr lang="en-SG" dirty="0"/>
              <a:t>Will be discussed more meaningfully when we explore TCP and UDP transport layer protocols</a:t>
            </a:r>
          </a:p>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3</a:t>
            </a:fld>
            <a:endParaRPr lang="en-SG"/>
          </a:p>
        </p:txBody>
      </p:sp>
    </p:spTree>
    <p:extLst>
      <p:ext uri="{BB962C8B-B14F-4D97-AF65-F5344CB8AC3E}">
        <p14:creationId xmlns:p14="http://schemas.microsoft.com/office/powerpoint/2010/main" val="124871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Verify the options, could be a combination!</a:t>
            </a:r>
          </a:p>
        </p:txBody>
      </p:sp>
      <p:sp>
        <p:nvSpPr>
          <p:cNvPr id="4" name="Slide Number Placeholder 3"/>
          <p:cNvSpPr>
            <a:spLocks noGrp="1"/>
          </p:cNvSpPr>
          <p:nvPr>
            <p:ph type="sldNum" sz="quarter" idx="5"/>
          </p:nvPr>
        </p:nvSpPr>
        <p:spPr/>
        <p:txBody>
          <a:bodyPr/>
          <a:lstStyle/>
          <a:p>
            <a:fld id="{79BBA68C-3449-4EC1-85D3-76C5521B50B2}" type="slidenum">
              <a:rPr lang="en-SG" smtClean="0"/>
              <a:t>22</a:t>
            </a:fld>
            <a:endParaRPr lang="en-SG"/>
          </a:p>
        </p:txBody>
      </p:sp>
    </p:spTree>
    <p:extLst>
      <p:ext uri="{BB962C8B-B14F-4D97-AF65-F5344CB8AC3E}">
        <p14:creationId xmlns:p14="http://schemas.microsoft.com/office/powerpoint/2010/main" val="3132627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23</a:t>
            </a:fld>
            <a:endParaRPr lang="en-SG"/>
          </a:p>
        </p:txBody>
      </p:sp>
    </p:spTree>
    <p:extLst>
      <p:ext uri="{BB962C8B-B14F-4D97-AF65-F5344CB8AC3E}">
        <p14:creationId xmlns:p14="http://schemas.microsoft.com/office/powerpoint/2010/main" val="281439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Try to rationalise the labelling of the transport and application layers (direction of going up and down the OSI stack in message exchange)</a:t>
            </a:r>
          </a:p>
        </p:txBody>
      </p:sp>
      <p:sp>
        <p:nvSpPr>
          <p:cNvPr id="4" name="Slide Number Placeholder 3"/>
          <p:cNvSpPr>
            <a:spLocks noGrp="1"/>
          </p:cNvSpPr>
          <p:nvPr>
            <p:ph type="sldNum" sz="quarter" idx="5"/>
          </p:nvPr>
        </p:nvSpPr>
        <p:spPr/>
        <p:txBody>
          <a:bodyPr/>
          <a:lstStyle/>
          <a:p>
            <a:fld id="{79BBA68C-3449-4EC1-85D3-76C5521B50B2}" type="slidenum">
              <a:rPr lang="en-SG" smtClean="0"/>
              <a:t>4</a:t>
            </a:fld>
            <a:endParaRPr lang="en-SG"/>
          </a:p>
        </p:txBody>
      </p:sp>
    </p:spTree>
    <p:extLst>
      <p:ext uri="{BB962C8B-B14F-4D97-AF65-F5344CB8AC3E}">
        <p14:creationId xmlns:p14="http://schemas.microsoft.com/office/powerpoint/2010/main" val="65176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Notice that only TCP connection is established only once</a:t>
            </a:r>
          </a:p>
          <a:p>
            <a:r>
              <a:rPr lang="en-SG" dirty="0"/>
              <a:t>Please also note that index.html (the HTML file) is always loaded first. </a:t>
            </a:r>
          </a:p>
          <a:p>
            <a:r>
              <a:rPr lang="en-SG" dirty="0"/>
              <a:t>Only after loading the HTML file, then you will know what resources are needed to be fetched; can be thought of as the blueprint for the web resource -&gt; only after reading the blueprint, you will know what you need to fetch.</a:t>
            </a:r>
          </a:p>
        </p:txBody>
      </p:sp>
      <p:sp>
        <p:nvSpPr>
          <p:cNvPr id="4" name="Slide Number Placeholder 3"/>
          <p:cNvSpPr>
            <a:spLocks noGrp="1"/>
          </p:cNvSpPr>
          <p:nvPr>
            <p:ph type="sldNum" sz="quarter" idx="5"/>
          </p:nvPr>
        </p:nvSpPr>
        <p:spPr/>
        <p:txBody>
          <a:bodyPr/>
          <a:lstStyle/>
          <a:p>
            <a:fld id="{79BBA68C-3449-4EC1-85D3-76C5521B50B2}" type="slidenum">
              <a:rPr lang="en-SG" smtClean="0"/>
              <a:t>5</a:t>
            </a:fld>
            <a:endParaRPr lang="en-SG"/>
          </a:p>
        </p:txBody>
      </p:sp>
    </p:spTree>
    <p:extLst>
      <p:ext uri="{BB962C8B-B14F-4D97-AF65-F5344CB8AC3E}">
        <p14:creationId xmlns:p14="http://schemas.microsoft.com/office/powerpoint/2010/main" val="271168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6</a:t>
            </a:fld>
            <a:endParaRPr lang="en-SG"/>
          </a:p>
        </p:txBody>
      </p:sp>
    </p:spTree>
    <p:extLst>
      <p:ext uri="{BB962C8B-B14F-4D97-AF65-F5344CB8AC3E}">
        <p14:creationId xmlns:p14="http://schemas.microsoft.com/office/powerpoint/2010/main" val="314386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non-persistent HTTP response time is hence </a:t>
            </a:r>
            <a:r>
              <a:rPr lang="en-SG" sz="1200" b="1" kern="1200" dirty="0">
                <a:solidFill>
                  <a:schemeClr val="tx1"/>
                </a:solidFill>
                <a:effectLst/>
                <a:latin typeface="+mn-lt"/>
                <a:ea typeface="+mn-ea"/>
                <a:cs typeface="+mn-cs"/>
              </a:rPr>
              <a:t>2*RTT + file transmission time ( 1 for TCP, 1 for the actual resource)</a:t>
            </a:r>
            <a:endParaRPr lang="en-SG" sz="120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7</a:t>
            </a:fld>
            <a:endParaRPr lang="en-SG"/>
          </a:p>
        </p:txBody>
      </p:sp>
    </p:spTree>
    <p:extLst>
      <p:ext uri="{BB962C8B-B14F-4D97-AF65-F5344CB8AC3E}">
        <p14:creationId xmlns:p14="http://schemas.microsoft.com/office/powerpoint/2010/main" val="2350338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Example HTTP request</a:t>
            </a:r>
          </a:p>
          <a:p>
            <a:r>
              <a:rPr lang="en-SG" dirty="0"/>
              <a:t>Take note of conventions (\r\n)</a:t>
            </a:r>
          </a:p>
          <a:p>
            <a:endParaRPr lang="en-SG" dirty="0"/>
          </a:p>
          <a:p>
            <a:r>
              <a:rPr lang="en-SG" dirty="0"/>
              <a:t>Get used to what the different requests are – POST, GET, DELETE, PUT</a:t>
            </a:r>
          </a:p>
          <a:p>
            <a:endParaRPr lang="en-SG" dirty="0"/>
          </a:p>
          <a:p>
            <a:r>
              <a:rPr lang="en-SG" dirty="0"/>
              <a:t>User-agent is basically a way to tell the server what you are. Hi I’m </a:t>
            </a:r>
            <a:r>
              <a:rPr lang="en-SG" dirty="0" err="1"/>
              <a:t>mozilla</a:t>
            </a:r>
            <a:r>
              <a:rPr lang="en-SG" dirty="0"/>
              <a:t> on windows </a:t>
            </a:r>
            <a:r>
              <a:rPr lang="en-SG" dirty="0">
                <a:sym typeface="Wingdings" panose="05000000000000000000" pitchFamily="2" charset="2"/>
              </a:rPr>
              <a:t> etc</a:t>
            </a:r>
          </a:p>
          <a:p>
            <a:endParaRPr lang="en-SG" dirty="0"/>
          </a:p>
          <a:p>
            <a:r>
              <a:rPr lang="en-SG" sz="1200" b="0" i="0" kern="1200" dirty="0">
                <a:solidFill>
                  <a:schemeClr val="tx1"/>
                </a:solidFill>
                <a:effectLst/>
                <a:latin typeface="+mn-lt"/>
                <a:ea typeface="+mn-ea"/>
                <a:cs typeface="+mn-cs"/>
              </a:rPr>
              <a:t>Web server can use this information to serve different web pages to different web browsers and different operating systems.</a:t>
            </a:r>
          </a:p>
          <a:p>
            <a:r>
              <a:rPr lang="en-SG" sz="1200" b="0" i="0" kern="1200" dirty="0">
                <a:solidFill>
                  <a:schemeClr val="tx1"/>
                </a:solidFill>
                <a:effectLst/>
                <a:latin typeface="+mn-lt"/>
                <a:ea typeface="+mn-ea"/>
                <a:cs typeface="+mn-cs"/>
              </a:rPr>
              <a:t>If using a mobile platform, send a mobile friendly version of the site, if IE, please don’t use IE etc</a:t>
            </a:r>
            <a:endParaRPr lang="en-SG" dirty="0"/>
          </a:p>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8</a:t>
            </a:fld>
            <a:endParaRPr lang="en-SG"/>
          </a:p>
        </p:txBody>
      </p:sp>
    </p:spTree>
    <p:extLst>
      <p:ext uri="{BB962C8B-B14F-4D97-AF65-F5344CB8AC3E}">
        <p14:creationId xmlns:p14="http://schemas.microsoft.com/office/powerpoint/2010/main" val="3876650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200" b="0" i="0" kern="1200" dirty="0">
                <a:solidFill>
                  <a:schemeClr val="tx1"/>
                </a:solidFill>
                <a:effectLst/>
                <a:latin typeface="+mn-lt"/>
                <a:ea typeface="+mn-ea"/>
                <a:cs typeface="+mn-cs"/>
              </a:rPr>
              <a:t>DNS also runs on UDP because it is lightweight and resource-friendly: setting up TCP connections just for a query is ‘overkill’ and wasteful.</a:t>
            </a:r>
          </a:p>
          <a:p>
            <a:pPr fontAlgn="base"/>
            <a:r>
              <a:rPr lang="en-SG" sz="1200" b="0" i="0" kern="1200" dirty="0">
                <a:solidFill>
                  <a:schemeClr val="tx1"/>
                </a:solidFill>
                <a:effectLst/>
                <a:latin typeface="+mn-lt"/>
                <a:ea typeface="+mn-ea"/>
                <a:cs typeface="+mn-cs"/>
              </a:rPr>
              <a:t>** This is generally the case but certainly not a blanket truism. Motivations for TCP based </a:t>
            </a:r>
            <a:r>
              <a:rPr lang="en-SG" sz="1200" b="0" i="0" kern="1200" dirty="0" err="1">
                <a:solidFill>
                  <a:schemeClr val="tx1"/>
                </a:solidFill>
                <a:effectLst/>
                <a:latin typeface="+mn-lt"/>
                <a:ea typeface="+mn-ea"/>
                <a:cs typeface="+mn-cs"/>
              </a:rPr>
              <a:t>DNSes</a:t>
            </a:r>
            <a:r>
              <a:rPr lang="en-SG" sz="1200" b="0" i="0" kern="1200" dirty="0">
                <a:solidFill>
                  <a:schemeClr val="tx1"/>
                </a:solidFill>
                <a:effectLst/>
                <a:latin typeface="+mn-lt"/>
                <a:ea typeface="+mn-ea"/>
                <a:cs typeface="+mn-cs"/>
              </a:rPr>
              <a:t> are beyond the scope of CS2105, and </a:t>
            </a:r>
            <a:r>
              <a:rPr lang="en-SG" sz="1200" b="1" i="0" kern="1200" dirty="0">
                <a:solidFill>
                  <a:schemeClr val="tx1"/>
                </a:solidFill>
                <a:effectLst/>
                <a:latin typeface="+mn-lt"/>
                <a:ea typeface="+mn-ea"/>
                <a:cs typeface="+mn-cs"/>
              </a:rPr>
              <a:t>you can just assume that DNS runs on UDP port 53 for the scope of CS2105.</a:t>
            </a:r>
            <a:r>
              <a:rPr lang="en-SG" sz="1200" b="0" i="0" kern="1200" dirty="0">
                <a:solidFill>
                  <a:schemeClr val="tx1"/>
                </a:solidFill>
                <a:effectLst/>
                <a:latin typeface="+mn-lt"/>
                <a:ea typeface="+mn-ea"/>
                <a:cs typeface="+mn-cs"/>
              </a:rPr>
              <a:t> (for those interested, look up zone transfers bringing about large payloads that want to leverage on TCP fault handling mechanisms </a:t>
            </a:r>
            <a:r>
              <a:rPr lang="en-SG" sz="1200" b="0" i="0" kern="1200">
                <a:solidFill>
                  <a:schemeClr val="tx1"/>
                </a:solidFill>
                <a:effectLst/>
                <a:latin typeface="+mn-lt"/>
                <a:ea typeface="+mn-ea"/>
                <a:cs typeface="+mn-cs"/>
              </a:rPr>
              <a:t>to reconstruct the </a:t>
            </a:r>
            <a:r>
              <a:rPr lang="en-SG" sz="1200" b="0" i="0" kern="1200" dirty="0">
                <a:solidFill>
                  <a:schemeClr val="tx1"/>
                </a:solidFill>
                <a:effectLst/>
                <a:latin typeface="+mn-lt"/>
                <a:ea typeface="+mn-ea"/>
                <a:cs typeface="+mn-cs"/>
              </a:rPr>
              <a:t>message.)</a:t>
            </a:r>
          </a:p>
          <a:p>
            <a:pPr fontAlgn="base"/>
            <a:endParaRPr lang="en-SG" sz="1200" b="0" i="0" kern="1200" dirty="0">
              <a:solidFill>
                <a:schemeClr val="tx1"/>
              </a:solidFill>
              <a:effectLst/>
              <a:latin typeface="+mn-lt"/>
              <a:ea typeface="+mn-ea"/>
              <a:cs typeface="+mn-cs"/>
            </a:endParaRPr>
          </a:p>
          <a:p>
            <a:pPr fontAlgn="base"/>
            <a:r>
              <a:rPr lang="en-SG" sz="1200" b="0" i="0" kern="1200" dirty="0">
                <a:solidFill>
                  <a:schemeClr val="tx1"/>
                </a:solidFill>
                <a:effectLst/>
                <a:latin typeface="+mn-lt"/>
                <a:ea typeface="+mn-ea"/>
                <a:cs typeface="+mn-cs"/>
              </a:rPr>
              <a:t>DNS is just a service that translates host names into IP addresses, and is in effect an application that is invoked to help out the HTTP application, and therefore does not sit "below" HTTP in the OSI stack.</a:t>
            </a:r>
          </a:p>
          <a:p>
            <a:pPr fontAlgn="base"/>
            <a:endParaRPr lang="en-SG"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SG" sz="1200" dirty="0"/>
              <a:t>"what IP addresses are associated with thisparticularwebsite.com?”</a:t>
            </a:r>
          </a:p>
        </p:txBody>
      </p:sp>
      <p:sp>
        <p:nvSpPr>
          <p:cNvPr id="4" name="Slide Number Placeholder 3"/>
          <p:cNvSpPr>
            <a:spLocks noGrp="1"/>
          </p:cNvSpPr>
          <p:nvPr>
            <p:ph type="sldNum" sz="quarter" idx="5"/>
          </p:nvPr>
        </p:nvSpPr>
        <p:spPr/>
        <p:txBody>
          <a:bodyPr/>
          <a:lstStyle/>
          <a:p>
            <a:fld id="{79BBA68C-3449-4EC1-85D3-76C5521B50B2}" type="slidenum">
              <a:rPr lang="en-SG" smtClean="0"/>
              <a:t>9</a:t>
            </a:fld>
            <a:endParaRPr lang="en-SG"/>
          </a:p>
        </p:txBody>
      </p:sp>
    </p:spTree>
    <p:extLst>
      <p:ext uri="{BB962C8B-B14F-4D97-AF65-F5344CB8AC3E}">
        <p14:creationId xmlns:p14="http://schemas.microsoft.com/office/powerpoint/2010/main" val="338094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dirty="0"/>
              <a:t>This is what comes up when you do a dig command </a:t>
            </a:r>
            <a:r>
              <a:rPr lang="en-SG" dirty="0">
                <a:sym typeface="Wingdings" panose="05000000000000000000" pitchFamily="2" charset="2"/>
              </a:rPr>
              <a:t></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10</a:t>
            </a:fld>
            <a:endParaRPr lang="en-SG"/>
          </a:p>
        </p:txBody>
      </p:sp>
    </p:spTree>
    <p:extLst>
      <p:ext uri="{BB962C8B-B14F-4D97-AF65-F5344CB8AC3E}">
        <p14:creationId xmlns:p14="http://schemas.microsoft.com/office/powerpoint/2010/main" val="146852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FA6ABC-E6AC-4BE3-91E9-5FD0179A9EF1}" type="datetime1">
              <a:rPr lang="en-SG" smtClean="0"/>
              <a:t>7/9/2019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SG"/>
              <a:t>Prepared by Clinton Law (AY19/20 Sem1)</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05732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B8FF8-1FC5-48D3-855A-2A4324970C02}" type="datetime1">
              <a:rPr lang="en-SG" smtClean="0"/>
              <a:t>7/9/2019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6179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0F262-98B6-4432-A6A1-E9A08C29B9C9}" type="datetime1">
              <a:rPr lang="en-SG" smtClean="0"/>
              <a:t>7/9/2019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13883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28E20-C80C-4951-BBC0-00DA2A37AEF1}" type="datetime1">
              <a:rPr lang="en-SG" smtClean="0"/>
              <a:t>7/9/2019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03654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04CE8-9A62-4C56-AE89-9867E501DA27}" type="datetime1">
              <a:rPr lang="en-SG" smtClean="0"/>
              <a:t>7/9/2019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46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6C738A-7AA5-48FF-AAE5-AFCB47B3A147}" type="datetime1">
              <a:rPr lang="en-SG" smtClean="0"/>
              <a:t>7/9/2019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3353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D62C49-EA93-42ED-B349-D88535A53DF6}" type="datetime1">
              <a:rPr lang="en-SG" smtClean="0"/>
              <a:t>7/9/2019</a:t>
            </a:fld>
            <a:endParaRPr lang="en-SG"/>
          </a:p>
        </p:txBody>
      </p:sp>
      <p:sp>
        <p:nvSpPr>
          <p:cNvPr id="8" name="Footer Placeholder 7"/>
          <p:cNvSpPr>
            <a:spLocks noGrp="1"/>
          </p:cNvSpPr>
          <p:nvPr>
            <p:ph type="ftr" sz="quarter" idx="11"/>
          </p:nvPr>
        </p:nvSpPr>
        <p:spPr/>
        <p:txBody>
          <a:bodyPr/>
          <a:lstStyle/>
          <a:p>
            <a:r>
              <a:rPr lang="en-SG"/>
              <a:t>Prepared by Clinton Law (AY19/20 Sem1)</a:t>
            </a:r>
          </a:p>
        </p:txBody>
      </p:sp>
      <p:sp>
        <p:nvSpPr>
          <p:cNvPr id="9" name="Slide Number Placeholder 8"/>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58978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0AA8DC-B5CB-46F9-BAEA-29FD9A0148A3}" type="datetime1">
              <a:rPr lang="en-SG" smtClean="0"/>
              <a:t>7/9/2019</a:t>
            </a:fld>
            <a:endParaRPr lang="en-SG"/>
          </a:p>
        </p:txBody>
      </p:sp>
      <p:sp>
        <p:nvSpPr>
          <p:cNvPr id="4" name="Footer Placeholder 3"/>
          <p:cNvSpPr>
            <a:spLocks noGrp="1"/>
          </p:cNvSpPr>
          <p:nvPr>
            <p:ph type="ftr" sz="quarter" idx="11"/>
          </p:nvPr>
        </p:nvSpPr>
        <p:spPr/>
        <p:txBody>
          <a:bodyPr/>
          <a:lstStyle/>
          <a:p>
            <a:r>
              <a:rPr lang="en-SG"/>
              <a:t>Prepared by Clinton Law (AY19/20 Sem1)</a:t>
            </a:r>
          </a:p>
        </p:txBody>
      </p:sp>
      <p:sp>
        <p:nvSpPr>
          <p:cNvPr id="5" name="Slide Number Placeholder 4"/>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81598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E3118-0DA4-4992-B16C-180ECA3FC89C}" type="datetime1">
              <a:rPr lang="en-SG" smtClean="0"/>
              <a:t>7/9/2019</a:t>
            </a:fld>
            <a:endParaRPr lang="en-SG"/>
          </a:p>
        </p:txBody>
      </p:sp>
      <p:sp>
        <p:nvSpPr>
          <p:cNvPr id="3" name="Footer Placeholder 2"/>
          <p:cNvSpPr>
            <a:spLocks noGrp="1"/>
          </p:cNvSpPr>
          <p:nvPr>
            <p:ph type="ftr" sz="quarter" idx="11"/>
          </p:nvPr>
        </p:nvSpPr>
        <p:spPr/>
        <p:txBody>
          <a:bodyPr/>
          <a:lstStyle/>
          <a:p>
            <a:r>
              <a:rPr lang="en-SG"/>
              <a:t>Prepared by Clinton Law (AY19/20 Sem1)</a:t>
            </a:r>
          </a:p>
        </p:txBody>
      </p:sp>
      <p:sp>
        <p:nvSpPr>
          <p:cNvPr id="4" name="Slide Number Placeholder 3"/>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125524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055B9B-93D6-478B-9ADC-1195BD7D42B1}" type="datetime1">
              <a:rPr lang="en-SG" smtClean="0"/>
              <a:t>7/9/2019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20041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821B39-5E95-48CC-AFBF-27367E6546B1}" type="datetime1">
              <a:rPr lang="en-SG" smtClean="0"/>
              <a:t>7/9/2019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77769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1DE0F4-B229-4DA2-ADD1-63002823F828}" type="datetime1">
              <a:rPr lang="en-SG" smtClean="0"/>
              <a:t>7/9/2019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SG"/>
              <a:t>Prepared by Clinton Law (AY19/20 Sem1)</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55B6D6A-DD85-4DA6-9CE2-F4E68D20F43E}" type="slidenum">
              <a:rPr lang="en-SG" smtClean="0"/>
              <a:t>‹#›</a:t>
            </a:fld>
            <a:endParaRPr lang="en-SG"/>
          </a:p>
        </p:txBody>
      </p:sp>
    </p:spTree>
    <p:extLst>
      <p:ext uri="{BB962C8B-B14F-4D97-AF65-F5344CB8AC3E}">
        <p14:creationId xmlns:p14="http://schemas.microsoft.com/office/powerpoint/2010/main" val="620427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985520" y="2235200"/>
            <a:ext cx="10220960" cy="2387600"/>
          </a:xfrm>
        </p:spPr>
        <p:txBody>
          <a:bodyPr>
            <a:normAutofit fontScale="90000"/>
          </a:bodyPr>
          <a:lstStyle/>
          <a:p>
            <a:r>
              <a:rPr lang="en-SG" dirty="0"/>
              <a:t>CS2105</a:t>
            </a:r>
            <a:br>
              <a:rPr lang="en-SG" dirty="0"/>
            </a:br>
            <a:r>
              <a:rPr lang="en-SG" dirty="0"/>
              <a:t>Introduction to Computer Networks</a:t>
            </a:r>
          </a:p>
        </p:txBody>
      </p:sp>
      <p:sp>
        <p:nvSpPr>
          <p:cNvPr id="3" name="Footer Placeholder 2">
            <a:extLst>
              <a:ext uri="{FF2B5EF4-FFF2-40B4-BE49-F238E27FC236}">
                <a16:creationId xmlns:a16="http://schemas.microsoft.com/office/drawing/2014/main" id="{AFA0E74A-4174-40E0-89DF-3878BE53FAAF}"/>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84758D0B-3479-459E-9ED8-8297CD53AA65}"/>
              </a:ext>
            </a:extLst>
          </p:cNvPr>
          <p:cNvSpPr>
            <a:spLocks noGrp="1"/>
          </p:cNvSpPr>
          <p:nvPr>
            <p:ph type="sldNum" sz="quarter" idx="12"/>
          </p:nvPr>
        </p:nvSpPr>
        <p:spPr/>
        <p:txBody>
          <a:bodyPr>
            <a:normAutofit lnSpcReduction="10000"/>
          </a:bodyPr>
          <a:lstStyle/>
          <a:p>
            <a:fld id="{055B6D6A-DD85-4DA6-9CE2-F4E68D20F43E}" type="slidenum">
              <a:rPr lang="en-SG" smtClean="0"/>
              <a:t>1</a:t>
            </a:fld>
            <a:endParaRPr lang="en-SG"/>
          </a:p>
        </p:txBody>
      </p:sp>
    </p:spTree>
    <p:extLst>
      <p:ext uri="{BB962C8B-B14F-4D97-AF65-F5344CB8AC3E}">
        <p14:creationId xmlns:p14="http://schemas.microsoft.com/office/powerpoint/2010/main" val="112227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9040-5D73-49E9-99CA-CA3FEDD5D690}"/>
              </a:ext>
            </a:extLst>
          </p:cNvPr>
          <p:cNvSpPr>
            <a:spLocks noGrp="1"/>
          </p:cNvSpPr>
          <p:nvPr>
            <p:ph type="title"/>
          </p:nvPr>
        </p:nvSpPr>
        <p:spPr>
          <a:xfrm>
            <a:off x="404261" y="-662781"/>
            <a:ext cx="9692640" cy="1325562"/>
          </a:xfrm>
        </p:spPr>
        <p:txBody>
          <a:bodyPr/>
          <a:lstStyle/>
          <a:p>
            <a:r>
              <a:rPr lang="en-SG" dirty="0"/>
              <a:t>Recap</a:t>
            </a:r>
          </a:p>
        </p:txBody>
      </p:sp>
      <p:sp>
        <p:nvSpPr>
          <p:cNvPr id="3" name="Content Placeholder 2">
            <a:extLst>
              <a:ext uri="{FF2B5EF4-FFF2-40B4-BE49-F238E27FC236}">
                <a16:creationId xmlns:a16="http://schemas.microsoft.com/office/drawing/2014/main" id="{B8EB2167-05F2-44DF-81F3-B503F17F5294}"/>
              </a:ext>
            </a:extLst>
          </p:cNvPr>
          <p:cNvSpPr>
            <a:spLocks noGrp="1"/>
          </p:cNvSpPr>
          <p:nvPr>
            <p:ph idx="1"/>
          </p:nvPr>
        </p:nvSpPr>
        <p:spPr>
          <a:xfrm>
            <a:off x="404261" y="662781"/>
            <a:ext cx="10366407" cy="4351337"/>
          </a:xfrm>
        </p:spPr>
        <p:txBody>
          <a:bodyPr>
            <a:normAutofit/>
          </a:bodyPr>
          <a:lstStyle/>
          <a:p>
            <a:r>
              <a:rPr lang="en-SG" sz="2400" dirty="0"/>
              <a:t>DNS</a:t>
            </a:r>
          </a:p>
          <a:p>
            <a:pPr lvl="1"/>
            <a:r>
              <a:rPr lang="en-SG" sz="2200" dirty="0"/>
              <a:t>Resources are cached as resource records</a:t>
            </a:r>
          </a:p>
          <a:p>
            <a:pPr lvl="2"/>
            <a:r>
              <a:rPr lang="en-SG" sz="2000" dirty="0"/>
              <a:t>Stored on local DNS servers</a:t>
            </a:r>
          </a:p>
          <a:p>
            <a:pPr lvl="1"/>
            <a:r>
              <a:rPr lang="en-SG" sz="2200" dirty="0"/>
              <a:t>Every DNS query from a host is first sent to its local DNS server</a:t>
            </a:r>
          </a:p>
          <a:p>
            <a:pPr lvl="2"/>
            <a:r>
              <a:rPr lang="en-SG" sz="2000" dirty="0"/>
              <a:t>Checks local cache to see if it already has a RR that stores the name to address translation for the query</a:t>
            </a:r>
          </a:p>
          <a:p>
            <a:pPr lvl="3">
              <a:spcBef>
                <a:spcPts val="0"/>
              </a:spcBef>
              <a:spcAft>
                <a:spcPts val="200"/>
              </a:spcAft>
            </a:pPr>
            <a:r>
              <a:rPr lang="en-SG" sz="2000" dirty="0"/>
              <a:t>Can find: saves a lot of time; else needs to go through </a:t>
            </a:r>
          </a:p>
          <a:p>
            <a:pPr marL="822960" lvl="3" indent="0">
              <a:spcBef>
                <a:spcPts val="0"/>
              </a:spcBef>
              <a:spcAft>
                <a:spcPts val="200"/>
              </a:spcAft>
              <a:buNone/>
            </a:pPr>
            <a:r>
              <a:rPr lang="en-SG" sz="2000" dirty="0"/>
              <a:t>			   </a:t>
            </a:r>
            <a:r>
              <a:rPr lang="en-SG" sz="2000" b="1" dirty="0"/>
              <a:t>root </a:t>
            </a:r>
            <a:r>
              <a:rPr lang="en-SG" b="1" dirty="0">
                <a:sym typeface="Wingdings" panose="05000000000000000000" pitchFamily="2" charset="2"/>
              </a:rPr>
              <a:t> </a:t>
            </a:r>
            <a:r>
              <a:rPr lang="en-SG" sz="2000" b="1" dirty="0"/>
              <a:t>TLD server </a:t>
            </a:r>
            <a:r>
              <a:rPr lang="en-SG" b="1" dirty="0">
                <a:sym typeface="Wingdings" panose="05000000000000000000" pitchFamily="2" charset="2"/>
              </a:rPr>
              <a:t> </a:t>
            </a:r>
            <a:r>
              <a:rPr lang="en-SG" sz="2000" b="1" dirty="0"/>
              <a:t>authoritative server</a:t>
            </a:r>
          </a:p>
          <a:p>
            <a:pPr lvl="3"/>
            <a:r>
              <a:rPr lang="en-SG" sz="2000" dirty="0"/>
              <a:t>Cannot be found: Local DNS server then acts as a proxy to forward query into hierarchy if address is not found in the local cache</a:t>
            </a:r>
          </a:p>
          <a:p>
            <a:pPr lvl="1"/>
            <a:endParaRPr lang="en-SG" sz="2200" dirty="0"/>
          </a:p>
          <a:p>
            <a:pPr lvl="2"/>
            <a:endParaRPr lang="en-SG" sz="2000" dirty="0"/>
          </a:p>
        </p:txBody>
      </p:sp>
      <p:pic>
        <p:nvPicPr>
          <p:cNvPr id="6" name="Picture 5">
            <a:extLst>
              <a:ext uri="{FF2B5EF4-FFF2-40B4-BE49-F238E27FC236}">
                <a16:creationId xmlns:a16="http://schemas.microsoft.com/office/drawing/2014/main" id="{F7B83897-6854-42D6-A566-947CF9ADA9F4}"/>
              </a:ext>
            </a:extLst>
          </p:cNvPr>
          <p:cNvPicPr/>
          <p:nvPr/>
        </p:nvPicPr>
        <p:blipFill>
          <a:blip r:embed="rId3"/>
          <a:stretch>
            <a:fillRect/>
          </a:stretch>
        </p:blipFill>
        <p:spPr>
          <a:xfrm>
            <a:off x="1421332" y="4047103"/>
            <a:ext cx="8013552" cy="2292577"/>
          </a:xfrm>
          <a:prstGeom prst="rect">
            <a:avLst/>
          </a:prstGeom>
        </p:spPr>
      </p:pic>
      <p:sp>
        <p:nvSpPr>
          <p:cNvPr id="4" name="Footer Placeholder 3">
            <a:extLst>
              <a:ext uri="{FF2B5EF4-FFF2-40B4-BE49-F238E27FC236}">
                <a16:creationId xmlns:a16="http://schemas.microsoft.com/office/drawing/2014/main" id="{3B15D1D7-2E9D-4A39-8FF5-191ED7BC221C}"/>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15A343CD-8053-4967-834B-956EC875474D}"/>
              </a:ext>
            </a:extLst>
          </p:cNvPr>
          <p:cNvSpPr>
            <a:spLocks noGrp="1"/>
          </p:cNvSpPr>
          <p:nvPr>
            <p:ph type="sldNum" sz="quarter" idx="12"/>
          </p:nvPr>
        </p:nvSpPr>
        <p:spPr/>
        <p:txBody>
          <a:bodyPr>
            <a:normAutofit lnSpcReduction="10000"/>
          </a:bodyPr>
          <a:lstStyle/>
          <a:p>
            <a:fld id="{055B6D6A-DD85-4DA6-9CE2-F4E68D20F43E}" type="slidenum">
              <a:rPr lang="en-SG" smtClean="0"/>
              <a:t>10</a:t>
            </a:fld>
            <a:endParaRPr lang="en-SG"/>
          </a:p>
        </p:txBody>
      </p:sp>
    </p:spTree>
    <p:extLst>
      <p:ext uri="{BB962C8B-B14F-4D97-AF65-F5344CB8AC3E}">
        <p14:creationId xmlns:p14="http://schemas.microsoft.com/office/powerpoint/2010/main" val="15728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EA79-37FD-4503-950F-5AA42EA4F8CF}"/>
              </a:ext>
            </a:extLst>
          </p:cNvPr>
          <p:cNvSpPr>
            <a:spLocks noGrp="1"/>
          </p:cNvSpPr>
          <p:nvPr>
            <p:ph type="title"/>
          </p:nvPr>
        </p:nvSpPr>
        <p:spPr>
          <a:xfrm>
            <a:off x="1249680" y="2766219"/>
            <a:ext cx="9692640" cy="1325562"/>
          </a:xfrm>
        </p:spPr>
        <p:txBody>
          <a:bodyPr/>
          <a:lstStyle/>
          <a:p>
            <a:pPr algn="ctr"/>
            <a:r>
              <a:rPr lang="en-SG" dirty="0"/>
              <a:t>Tutorial Questions</a:t>
            </a:r>
          </a:p>
        </p:txBody>
      </p:sp>
      <p:sp>
        <p:nvSpPr>
          <p:cNvPr id="3" name="Footer Placeholder 2">
            <a:extLst>
              <a:ext uri="{FF2B5EF4-FFF2-40B4-BE49-F238E27FC236}">
                <a16:creationId xmlns:a16="http://schemas.microsoft.com/office/drawing/2014/main" id="{DCBAE1EB-8893-4A24-9BA4-B74E889B7B72}"/>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423A7D84-2468-4C0B-BD08-002423447474}"/>
              </a:ext>
            </a:extLst>
          </p:cNvPr>
          <p:cNvSpPr>
            <a:spLocks noGrp="1"/>
          </p:cNvSpPr>
          <p:nvPr>
            <p:ph type="sldNum" sz="quarter" idx="12"/>
          </p:nvPr>
        </p:nvSpPr>
        <p:spPr/>
        <p:txBody>
          <a:bodyPr>
            <a:normAutofit lnSpcReduction="10000"/>
          </a:bodyPr>
          <a:lstStyle/>
          <a:p>
            <a:fld id="{055B6D6A-DD85-4DA6-9CE2-F4E68D20F43E}" type="slidenum">
              <a:rPr lang="en-SG" smtClean="0"/>
              <a:t>11</a:t>
            </a:fld>
            <a:endParaRPr lang="en-SG"/>
          </a:p>
        </p:txBody>
      </p:sp>
    </p:spTree>
    <p:extLst>
      <p:ext uri="{BB962C8B-B14F-4D97-AF65-F5344CB8AC3E}">
        <p14:creationId xmlns:p14="http://schemas.microsoft.com/office/powerpoint/2010/main" val="422296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1</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10406288" cy="5689600"/>
          </a:xfrm>
        </p:spPr>
        <p:txBody>
          <a:bodyPr>
            <a:normAutofit fontScale="92500" lnSpcReduction="20000"/>
          </a:bodyPr>
          <a:lstStyle/>
          <a:p>
            <a:pPr marL="0" indent="0">
              <a:buNone/>
            </a:pPr>
            <a:r>
              <a:rPr lang="en-SG" dirty="0"/>
              <a:t>Consider the following HTTP request message sent by a browser. </a:t>
            </a:r>
          </a:p>
          <a:p>
            <a:pPr marL="0" indent="0">
              <a:buNone/>
            </a:pPr>
            <a:endParaRPr lang="en-SG" dirty="0"/>
          </a:p>
          <a:p>
            <a:pPr marL="0" indent="0">
              <a:spcBef>
                <a:spcPts val="0"/>
              </a:spcBef>
              <a:buNone/>
            </a:pPr>
            <a:r>
              <a:rPr lang="en-SG" dirty="0"/>
              <a:t>GET /~cs2105/demo.html HTTP/1.1 </a:t>
            </a:r>
          </a:p>
          <a:p>
            <a:pPr marL="0" indent="0">
              <a:spcBef>
                <a:spcPts val="0"/>
              </a:spcBef>
              <a:buNone/>
            </a:pPr>
            <a:r>
              <a:rPr lang="en-SG" dirty="0"/>
              <a:t>Host: www.comp.nus.edu.sg </a:t>
            </a:r>
          </a:p>
          <a:p>
            <a:pPr marL="0" indent="0">
              <a:spcBef>
                <a:spcPts val="0"/>
              </a:spcBef>
              <a:buNone/>
            </a:pPr>
            <a:r>
              <a:rPr lang="en-SG" dirty="0"/>
              <a:t>Connection: keep-alive </a:t>
            </a:r>
          </a:p>
          <a:p>
            <a:pPr marL="0" indent="0">
              <a:spcBef>
                <a:spcPts val="0"/>
              </a:spcBef>
              <a:buNone/>
            </a:pPr>
            <a:r>
              <a:rPr lang="en-SG" dirty="0"/>
              <a:t>Accept: text/</a:t>
            </a:r>
            <a:r>
              <a:rPr lang="en-SG" dirty="0" err="1"/>
              <a:t>html,application</a:t>
            </a:r>
            <a:r>
              <a:rPr lang="en-SG" dirty="0"/>
              <a:t>/</a:t>
            </a:r>
            <a:r>
              <a:rPr lang="en-SG" dirty="0" err="1"/>
              <a:t>xhtml+xml,application</a:t>
            </a:r>
            <a:r>
              <a:rPr lang="en-SG" dirty="0"/>
              <a:t>/</a:t>
            </a:r>
            <a:r>
              <a:rPr lang="en-SG" dirty="0" err="1"/>
              <a:t>xml;q</a:t>
            </a:r>
            <a:r>
              <a:rPr lang="en-SG" dirty="0"/>
              <a:t>=0.9,image/</a:t>
            </a:r>
            <a:r>
              <a:rPr lang="en-SG" dirty="0" err="1"/>
              <a:t>webp</a:t>
            </a:r>
            <a:r>
              <a:rPr lang="en-SG" dirty="0"/>
              <a:t>,*/*;q=0.8 </a:t>
            </a:r>
          </a:p>
          <a:p>
            <a:pPr marL="0" indent="0">
              <a:spcBef>
                <a:spcPts val="0"/>
              </a:spcBef>
              <a:buNone/>
            </a:pPr>
            <a:r>
              <a:rPr lang="en-SG" dirty="0"/>
              <a:t>User-Agent: Mozilla/5.0 (Windows NT 6.1; WOW64) </a:t>
            </a:r>
            <a:r>
              <a:rPr lang="en-SG" dirty="0" err="1"/>
              <a:t>AppleWebKit</a:t>
            </a:r>
            <a:r>
              <a:rPr lang="en-SG" dirty="0"/>
              <a:t>/537.36 (KHTML, like Gecko) Chrome/39.0.2171.99 Safari/537.36 </a:t>
            </a:r>
          </a:p>
          <a:p>
            <a:pPr marL="0" indent="0">
              <a:spcBef>
                <a:spcPts val="0"/>
              </a:spcBef>
              <a:buNone/>
            </a:pPr>
            <a:r>
              <a:rPr lang="en-SG" dirty="0"/>
              <a:t>Accept-Encoding: </a:t>
            </a:r>
            <a:r>
              <a:rPr lang="en-SG" dirty="0" err="1"/>
              <a:t>gzip</a:t>
            </a:r>
            <a:r>
              <a:rPr lang="en-SG" dirty="0"/>
              <a:t>, deflate, </a:t>
            </a:r>
            <a:r>
              <a:rPr lang="en-SG" dirty="0" err="1"/>
              <a:t>sdch</a:t>
            </a:r>
            <a:r>
              <a:rPr lang="en-SG" dirty="0"/>
              <a:t> </a:t>
            </a:r>
          </a:p>
          <a:p>
            <a:pPr marL="0" indent="0">
              <a:spcBef>
                <a:spcPts val="0"/>
              </a:spcBef>
              <a:buNone/>
            </a:pPr>
            <a:r>
              <a:rPr lang="fr-FR" dirty="0" err="1"/>
              <a:t>Accept-Language</a:t>
            </a:r>
            <a:r>
              <a:rPr lang="fr-FR" dirty="0"/>
              <a:t>: </a:t>
            </a:r>
            <a:r>
              <a:rPr lang="fr-FR" dirty="0" err="1"/>
              <a:t>en-US,en;q</a:t>
            </a:r>
            <a:r>
              <a:rPr lang="fr-FR" dirty="0"/>
              <a:t>=0.8 </a:t>
            </a:r>
          </a:p>
          <a:p>
            <a:pPr marL="0" indent="0">
              <a:buNone/>
            </a:pPr>
            <a:r>
              <a:rPr lang="en-SG" dirty="0"/>
              <a:t>a) What is the URL of the document requested by this browser? </a:t>
            </a:r>
          </a:p>
          <a:p>
            <a:pPr marL="0" indent="0">
              <a:spcBef>
                <a:spcPts val="0"/>
              </a:spcBef>
              <a:buNone/>
            </a:pPr>
            <a:r>
              <a:rPr lang="en-SG" b="1" dirty="0">
                <a:solidFill>
                  <a:srgbClr val="FF0000"/>
                </a:solidFill>
              </a:rPr>
              <a:t>www.comp.nus.edu.sg/~cs2105/demo.html</a:t>
            </a:r>
          </a:p>
          <a:p>
            <a:pPr marL="0" indent="0">
              <a:spcBef>
                <a:spcPts val="0"/>
              </a:spcBef>
              <a:spcAft>
                <a:spcPts val="0"/>
              </a:spcAft>
              <a:buNone/>
            </a:pPr>
            <a:endParaRPr lang="fr-FR" dirty="0">
              <a:solidFill>
                <a:srgbClr val="FF0000"/>
              </a:solidFill>
            </a:endParaRPr>
          </a:p>
          <a:p>
            <a:pPr marL="0" indent="0">
              <a:spcBef>
                <a:spcPts val="0"/>
              </a:spcBef>
              <a:buNone/>
            </a:pPr>
            <a:r>
              <a:rPr lang="fr-FR" dirty="0"/>
              <a:t>b) </a:t>
            </a:r>
            <a:r>
              <a:rPr lang="en-SG" dirty="0"/>
              <a:t>What version of HTTP is this browser running?</a:t>
            </a:r>
          </a:p>
          <a:p>
            <a:pPr marL="0" indent="0">
              <a:spcBef>
                <a:spcPts val="0"/>
              </a:spcBef>
              <a:buNone/>
            </a:pPr>
            <a:r>
              <a:rPr lang="fr-FR" b="1" dirty="0">
                <a:solidFill>
                  <a:srgbClr val="FF0000"/>
                </a:solidFill>
              </a:rPr>
              <a:t>HTTP version 1.1</a:t>
            </a:r>
          </a:p>
          <a:p>
            <a:pPr marL="0" indent="0">
              <a:spcBef>
                <a:spcPts val="0"/>
              </a:spcBef>
              <a:buNone/>
            </a:pPr>
            <a:endParaRPr lang="fr-FR" dirty="0">
              <a:solidFill>
                <a:srgbClr val="FF0000"/>
              </a:solidFill>
            </a:endParaRPr>
          </a:p>
          <a:p>
            <a:pPr marL="0" indent="0">
              <a:spcBef>
                <a:spcPts val="0"/>
              </a:spcBef>
              <a:buNone/>
            </a:pPr>
            <a:r>
              <a:rPr lang="fr-FR" dirty="0"/>
              <a:t>c)</a:t>
            </a:r>
            <a:r>
              <a:rPr lang="en-SG" dirty="0"/>
              <a:t> Does the browser request a non-persistent or a persistent connection?</a:t>
            </a:r>
          </a:p>
          <a:p>
            <a:pPr marL="0" indent="0">
              <a:spcBef>
                <a:spcPts val="0"/>
              </a:spcBef>
              <a:buNone/>
            </a:pPr>
            <a:r>
              <a:rPr lang="en-SG" b="1" dirty="0">
                <a:solidFill>
                  <a:srgbClr val="FF0000"/>
                </a:solidFill>
              </a:rPr>
              <a:t>The browser requests a persistent connection, as indicated by the header field ‘Connection: keep-alive’.</a:t>
            </a:r>
          </a:p>
          <a:p>
            <a:pPr marL="0" indent="0">
              <a:spcBef>
                <a:spcPts val="0"/>
              </a:spcBef>
              <a:buNone/>
            </a:pPr>
            <a:endParaRPr lang="en-SG" b="1" dirty="0">
              <a:solidFill>
                <a:srgbClr val="FF0000"/>
              </a:solidFill>
            </a:endParaRPr>
          </a:p>
          <a:p>
            <a:pPr marL="0" indent="0">
              <a:spcBef>
                <a:spcPts val="0"/>
              </a:spcBef>
              <a:buNone/>
            </a:pPr>
            <a:r>
              <a:rPr lang="en-SG" dirty="0"/>
              <a:t>d) What is the IP address of the host on which the browser is running?</a:t>
            </a:r>
          </a:p>
          <a:p>
            <a:pPr marL="0" indent="0">
              <a:spcBef>
                <a:spcPts val="0"/>
              </a:spcBef>
              <a:buNone/>
            </a:pPr>
            <a:r>
              <a:rPr lang="en-SG" b="1" dirty="0">
                <a:solidFill>
                  <a:srgbClr val="FF0000"/>
                </a:solidFill>
              </a:rPr>
              <a:t>IP address is not shown in HTTP message. One would be able to get such information from socket.</a:t>
            </a:r>
          </a:p>
        </p:txBody>
      </p:sp>
      <p:sp>
        <p:nvSpPr>
          <p:cNvPr id="4" name="Footer Placeholder 3">
            <a:extLst>
              <a:ext uri="{FF2B5EF4-FFF2-40B4-BE49-F238E27FC236}">
                <a16:creationId xmlns:a16="http://schemas.microsoft.com/office/drawing/2014/main" id="{38F9108F-0C50-41D2-B0B1-F6A8A28CD045}"/>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0A748DB1-7813-406F-A039-C114E23843A5}"/>
              </a:ext>
            </a:extLst>
          </p:cNvPr>
          <p:cNvSpPr>
            <a:spLocks noGrp="1"/>
          </p:cNvSpPr>
          <p:nvPr>
            <p:ph type="sldNum" sz="quarter" idx="12"/>
          </p:nvPr>
        </p:nvSpPr>
        <p:spPr/>
        <p:txBody>
          <a:bodyPr>
            <a:normAutofit lnSpcReduction="10000"/>
          </a:bodyPr>
          <a:lstStyle/>
          <a:p>
            <a:fld id="{055B6D6A-DD85-4DA6-9CE2-F4E68D20F43E}" type="slidenum">
              <a:rPr lang="en-SG" smtClean="0"/>
              <a:t>12</a:t>
            </a:fld>
            <a:endParaRPr lang="en-SG"/>
          </a:p>
        </p:txBody>
      </p:sp>
    </p:spTree>
    <p:extLst>
      <p:ext uri="{BB962C8B-B14F-4D97-AF65-F5344CB8AC3E}">
        <p14:creationId xmlns:p14="http://schemas.microsoft.com/office/powerpoint/2010/main" val="38060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20196"/>
            <a:ext cx="9692640" cy="680720"/>
          </a:xfrm>
        </p:spPr>
        <p:txBody>
          <a:bodyPr>
            <a:normAutofit fontScale="90000"/>
          </a:bodyPr>
          <a:lstStyle/>
          <a:p>
            <a:r>
              <a:rPr lang="en-SG" dirty="0"/>
              <a:t>Question 2</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683046"/>
            <a:ext cx="10406288" cy="6022554"/>
          </a:xfrm>
        </p:spPr>
        <p:txBody>
          <a:bodyPr>
            <a:normAutofit fontScale="92500" lnSpcReduction="20000"/>
          </a:bodyPr>
          <a:lstStyle/>
          <a:p>
            <a:pPr marL="0" indent="0">
              <a:buNone/>
            </a:pPr>
            <a:r>
              <a:rPr lang="en-SG" dirty="0"/>
              <a:t>The text below shows the header of the response message sent from the server in reply to the HTTP GET message in Q1 above. Answer the following questions. </a:t>
            </a:r>
          </a:p>
          <a:p>
            <a:pPr marL="0" indent="0">
              <a:buNone/>
            </a:pPr>
            <a:endParaRPr lang="en-SG" dirty="0"/>
          </a:p>
          <a:p>
            <a:pPr marL="0" indent="0">
              <a:spcBef>
                <a:spcPts val="0"/>
              </a:spcBef>
              <a:buNone/>
            </a:pPr>
            <a:r>
              <a:rPr lang="en-SG" dirty="0"/>
              <a:t>HTTP/1.1 200 OK </a:t>
            </a:r>
          </a:p>
          <a:p>
            <a:pPr marL="0" indent="0">
              <a:spcBef>
                <a:spcPts val="0"/>
              </a:spcBef>
              <a:buNone/>
            </a:pPr>
            <a:r>
              <a:rPr lang="en-SG" dirty="0"/>
              <a:t>Date: Tue, 20 Jan 2015 10:08:12 GMT </a:t>
            </a:r>
          </a:p>
          <a:p>
            <a:pPr marL="0" indent="0">
              <a:spcBef>
                <a:spcPts val="0"/>
              </a:spcBef>
              <a:buNone/>
            </a:pPr>
            <a:r>
              <a:rPr lang="pt-BR" dirty="0"/>
              <a:t>Server: Apache/2.4.6 (Unix) OpenSSL/1.0.1h </a:t>
            </a:r>
          </a:p>
          <a:p>
            <a:pPr marL="0" indent="0">
              <a:spcBef>
                <a:spcPts val="0"/>
              </a:spcBef>
              <a:buNone/>
            </a:pPr>
            <a:r>
              <a:rPr lang="en-SG" dirty="0"/>
              <a:t>Accept-Ranges: bytes</a:t>
            </a:r>
          </a:p>
          <a:p>
            <a:pPr marL="0" indent="0">
              <a:spcBef>
                <a:spcPts val="0"/>
              </a:spcBef>
              <a:buNone/>
            </a:pPr>
            <a:r>
              <a:rPr lang="en-SG" dirty="0"/>
              <a:t>Content-Length: 73</a:t>
            </a:r>
          </a:p>
          <a:p>
            <a:pPr marL="0" indent="0">
              <a:spcBef>
                <a:spcPts val="0"/>
              </a:spcBef>
              <a:buNone/>
            </a:pPr>
            <a:r>
              <a:rPr lang="en-SG" dirty="0"/>
              <a:t>Keep-Alive: timeout=5, max=100</a:t>
            </a:r>
          </a:p>
          <a:p>
            <a:pPr marL="0" indent="0">
              <a:spcBef>
                <a:spcPts val="0"/>
              </a:spcBef>
              <a:buNone/>
            </a:pPr>
            <a:r>
              <a:rPr lang="en-SG" dirty="0"/>
              <a:t>Connection: Keep-Alive</a:t>
            </a:r>
          </a:p>
          <a:p>
            <a:pPr marL="0" indent="0">
              <a:spcBef>
                <a:spcPts val="0"/>
              </a:spcBef>
              <a:buNone/>
            </a:pPr>
            <a:r>
              <a:rPr lang="en-SG" dirty="0"/>
              <a:t>Content-Type: text/html</a:t>
            </a:r>
          </a:p>
          <a:p>
            <a:pPr marL="0" indent="0">
              <a:spcBef>
                <a:spcPts val="0"/>
              </a:spcBef>
              <a:buNone/>
            </a:pPr>
            <a:endParaRPr lang="en-SG" dirty="0"/>
          </a:p>
          <a:p>
            <a:pPr marL="0" indent="0">
              <a:spcBef>
                <a:spcPts val="0"/>
              </a:spcBef>
              <a:buNone/>
            </a:pPr>
            <a:r>
              <a:rPr lang="en-SG" dirty="0"/>
              <a:t>a) Was the server able to successfully find the document or not?</a:t>
            </a:r>
          </a:p>
          <a:p>
            <a:pPr marL="0" indent="0">
              <a:spcBef>
                <a:spcPts val="0"/>
              </a:spcBef>
              <a:buNone/>
            </a:pPr>
            <a:r>
              <a:rPr lang="en-SG" b="1" dirty="0">
                <a:solidFill>
                  <a:srgbClr val="FF0000"/>
                </a:solidFill>
              </a:rPr>
              <a:t>The status code 200 and the phrase OK indicates that the server was able to locate the document successfully.</a:t>
            </a:r>
          </a:p>
          <a:p>
            <a:pPr marL="0" indent="0">
              <a:spcBef>
                <a:spcPts val="0"/>
              </a:spcBef>
              <a:buNone/>
            </a:pPr>
            <a:endParaRPr lang="en-SG" dirty="0"/>
          </a:p>
          <a:p>
            <a:pPr marL="0" indent="0">
              <a:spcBef>
                <a:spcPts val="0"/>
              </a:spcBef>
              <a:buNone/>
            </a:pPr>
            <a:r>
              <a:rPr lang="en-SG" dirty="0"/>
              <a:t>b) What time did the server send the HTTP response message?</a:t>
            </a:r>
          </a:p>
          <a:p>
            <a:pPr marL="0" indent="0">
              <a:spcBef>
                <a:spcPts val="0"/>
              </a:spcBef>
              <a:buNone/>
            </a:pPr>
            <a:r>
              <a:rPr lang="en-SG" b="1" dirty="0">
                <a:solidFill>
                  <a:srgbClr val="FF0000"/>
                </a:solidFill>
              </a:rPr>
              <a:t>The HTTP response message was formed on Tuesday, 20 Jan 2015 10:08:12 Greenwich Mean Time.</a:t>
            </a:r>
          </a:p>
          <a:p>
            <a:pPr marL="0" indent="0">
              <a:spcBef>
                <a:spcPts val="0"/>
              </a:spcBef>
              <a:buNone/>
            </a:pPr>
            <a:endParaRPr lang="en-SG" dirty="0"/>
          </a:p>
          <a:p>
            <a:pPr marL="0" indent="0">
              <a:spcBef>
                <a:spcPts val="0"/>
              </a:spcBef>
              <a:buNone/>
            </a:pPr>
            <a:r>
              <a:rPr lang="en-SG" dirty="0"/>
              <a:t>c) How many bytes are there in the document being returned?</a:t>
            </a:r>
          </a:p>
          <a:p>
            <a:pPr marL="0" indent="0">
              <a:spcBef>
                <a:spcPts val="0"/>
              </a:spcBef>
              <a:buNone/>
            </a:pPr>
            <a:r>
              <a:rPr lang="en-SG" b="1" dirty="0">
                <a:solidFill>
                  <a:srgbClr val="FF0000"/>
                </a:solidFill>
              </a:rPr>
              <a:t>There are 73 bytes in the document being returned.</a:t>
            </a:r>
          </a:p>
          <a:p>
            <a:pPr marL="0" indent="0">
              <a:spcBef>
                <a:spcPts val="0"/>
              </a:spcBef>
              <a:buNone/>
            </a:pPr>
            <a:endParaRPr lang="en-SG" dirty="0"/>
          </a:p>
          <a:p>
            <a:pPr marL="0" indent="0">
              <a:spcBef>
                <a:spcPts val="0"/>
              </a:spcBef>
              <a:buNone/>
            </a:pPr>
            <a:r>
              <a:rPr lang="en-SG" dirty="0"/>
              <a:t>d) Did the server agree to a persistent connection?</a:t>
            </a:r>
          </a:p>
          <a:p>
            <a:pPr marL="0" indent="0">
              <a:spcBef>
                <a:spcPts val="0"/>
              </a:spcBef>
              <a:buNone/>
            </a:pPr>
            <a:r>
              <a:rPr lang="en-SG" b="1" dirty="0">
                <a:solidFill>
                  <a:srgbClr val="FF0000"/>
                </a:solidFill>
              </a:rPr>
              <a:t>The server agreed to a persistent connection, as indicated by the header field ‘Connection: Keep-Alive field’.</a:t>
            </a:r>
          </a:p>
        </p:txBody>
      </p:sp>
      <p:sp>
        <p:nvSpPr>
          <p:cNvPr id="4" name="Footer Placeholder 3">
            <a:extLst>
              <a:ext uri="{FF2B5EF4-FFF2-40B4-BE49-F238E27FC236}">
                <a16:creationId xmlns:a16="http://schemas.microsoft.com/office/drawing/2014/main" id="{B14EFF29-6EA1-45AB-BF53-E0326D24933E}"/>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3498A2D2-DC44-43F2-8194-02EF19A943D2}"/>
              </a:ext>
            </a:extLst>
          </p:cNvPr>
          <p:cNvSpPr>
            <a:spLocks noGrp="1"/>
          </p:cNvSpPr>
          <p:nvPr>
            <p:ph type="sldNum" sz="quarter" idx="12"/>
          </p:nvPr>
        </p:nvSpPr>
        <p:spPr/>
        <p:txBody>
          <a:bodyPr>
            <a:normAutofit lnSpcReduction="10000"/>
          </a:bodyPr>
          <a:lstStyle/>
          <a:p>
            <a:fld id="{055B6D6A-DD85-4DA6-9CE2-F4E68D20F43E}" type="slidenum">
              <a:rPr lang="en-SG" smtClean="0"/>
              <a:t>13</a:t>
            </a:fld>
            <a:endParaRPr lang="en-SG"/>
          </a:p>
        </p:txBody>
      </p:sp>
    </p:spTree>
    <p:extLst>
      <p:ext uri="{BB962C8B-B14F-4D97-AF65-F5344CB8AC3E}">
        <p14:creationId xmlns:p14="http://schemas.microsoft.com/office/powerpoint/2010/main" val="407866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7" end="1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3a</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dirty="0"/>
              <a:t>A user requests a Web page that consists of some text and three images. For this page, the client will send one request message and receive four response messages. </a:t>
            </a:r>
          </a:p>
          <a:p>
            <a:pPr marL="0" indent="0">
              <a:buNone/>
            </a:pPr>
            <a:r>
              <a:rPr lang="en-SG" b="1" dirty="0">
                <a:solidFill>
                  <a:srgbClr val="FF0000"/>
                </a:solidFill>
              </a:rPr>
              <a:t>False. Download one object per request. </a:t>
            </a:r>
            <a:endParaRPr lang="en-SG" dirty="0">
              <a:solidFill>
                <a:srgbClr val="FF0000"/>
              </a:solidFill>
            </a:endParaRPr>
          </a:p>
        </p:txBody>
      </p:sp>
      <p:pic>
        <p:nvPicPr>
          <p:cNvPr id="4" name="Picture 3">
            <a:extLst>
              <a:ext uri="{FF2B5EF4-FFF2-40B4-BE49-F238E27FC236}">
                <a16:creationId xmlns:a16="http://schemas.microsoft.com/office/drawing/2014/main" id="{C8BF448F-DB85-4B4E-9423-1130D31B2F02}"/>
              </a:ext>
            </a:extLst>
          </p:cNvPr>
          <p:cNvPicPr/>
          <p:nvPr/>
        </p:nvPicPr>
        <p:blipFill>
          <a:blip r:embed="rId3"/>
          <a:stretch>
            <a:fillRect/>
          </a:stretch>
        </p:blipFill>
        <p:spPr>
          <a:xfrm>
            <a:off x="1969030" y="2353325"/>
            <a:ext cx="8253940" cy="3488675"/>
          </a:xfrm>
          <a:prstGeom prst="rect">
            <a:avLst/>
          </a:prstGeom>
        </p:spPr>
      </p:pic>
      <p:sp>
        <p:nvSpPr>
          <p:cNvPr id="5" name="Footer Placeholder 4">
            <a:extLst>
              <a:ext uri="{FF2B5EF4-FFF2-40B4-BE49-F238E27FC236}">
                <a16:creationId xmlns:a16="http://schemas.microsoft.com/office/drawing/2014/main" id="{DB223D86-0C3B-4B85-9752-88A1FE6C12E1}"/>
              </a:ext>
            </a:extLst>
          </p:cNvPr>
          <p:cNvSpPr>
            <a:spLocks noGrp="1"/>
          </p:cNvSpPr>
          <p:nvPr>
            <p:ph type="ftr" sz="quarter" idx="11"/>
          </p:nvPr>
        </p:nvSpPr>
        <p:spPr/>
        <p:txBody>
          <a:bodyPr/>
          <a:lstStyle/>
          <a:p>
            <a:r>
              <a:rPr lang="en-SG"/>
              <a:t>Prepared by Clinton Law (AY19/20 Sem1)</a:t>
            </a:r>
          </a:p>
        </p:txBody>
      </p:sp>
      <p:sp>
        <p:nvSpPr>
          <p:cNvPr id="6" name="Slide Number Placeholder 5">
            <a:extLst>
              <a:ext uri="{FF2B5EF4-FFF2-40B4-BE49-F238E27FC236}">
                <a16:creationId xmlns:a16="http://schemas.microsoft.com/office/drawing/2014/main" id="{F92500B7-E273-4DC6-A700-3472298DEC63}"/>
              </a:ext>
            </a:extLst>
          </p:cNvPr>
          <p:cNvSpPr>
            <a:spLocks noGrp="1"/>
          </p:cNvSpPr>
          <p:nvPr>
            <p:ph type="sldNum" sz="quarter" idx="12"/>
          </p:nvPr>
        </p:nvSpPr>
        <p:spPr/>
        <p:txBody>
          <a:bodyPr>
            <a:normAutofit lnSpcReduction="10000"/>
          </a:bodyPr>
          <a:lstStyle/>
          <a:p>
            <a:fld id="{055B6D6A-DD85-4DA6-9CE2-F4E68D20F43E}" type="slidenum">
              <a:rPr lang="en-SG" smtClean="0"/>
              <a:t>14</a:t>
            </a:fld>
            <a:endParaRPr lang="en-SG"/>
          </a:p>
        </p:txBody>
      </p:sp>
    </p:spTree>
    <p:extLst>
      <p:ext uri="{BB962C8B-B14F-4D97-AF65-F5344CB8AC3E}">
        <p14:creationId xmlns:p14="http://schemas.microsoft.com/office/powerpoint/2010/main" val="278475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3b, 3c &amp; 3d</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dirty="0"/>
              <a:t>b) Two distinct Web pages (for example, www.mit.edu/research.html and www.mit.edu/students.html) can be sent over the same persistent connection.</a:t>
            </a:r>
          </a:p>
          <a:p>
            <a:pPr marL="0" indent="0">
              <a:buNone/>
            </a:pPr>
            <a:r>
              <a:rPr lang="en-SG" b="1" dirty="0">
                <a:solidFill>
                  <a:srgbClr val="FF0000"/>
                </a:solidFill>
              </a:rPr>
              <a:t>True. They are on the same server.</a:t>
            </a:r>
          </a:p>
          <a:p>
            <a:pPr marL="0" indent="0">
              <a:buNone/>
            </a:pPr>
            <a:endParaRPr lang="en-SG" b="1" dirty="0">
              <a:solidFill>
                <a:srgbClr val="FF0000"/>
              </a:solidFill>
            </a:endParaRPr>
          </a:p>
          <a:p>
            <a:pPr marL="0" indent="0">
              <a:buNone/>
            </a:pPr>
            <a:r>
              <a:rPr lang="en-SG" dirty="0"/>
              <a:t>c) The Date: header in the HTTP response message indicates when the object in the response was last modified.</a:t>
            </a:r>
          </a:p>
          <a:p>
            <a:pPr marL="0" indent="0">
              <a:buNone/>
            </a:pPr>
            <a:r>
              <a:rPr lang="en-SG" b="1" dirty="0">
                <a:solidFill>
                  <a:srgbClr val="FF0000"/>
                </a:solidFill>
              </a:rPr>
              <a:t>False. Header field ‘Date’ indicates the server response time. The time the object is last modified is denoted by another header field ‘Last-Modified’.</a:t>
            </a:r>
          </a:p>
          <a:p>
            <a:pPr marL="0" indent="0">
              <a:buNone/>
            </a:pPr>
            <a:endParaRPr lang="en-SG" b="1" dirty="0">
              <a:solidFill>
                <a:srgbClr val="FF0000"/>
              </a:solidFill>
            </a:endParaRPr>
          </a:p>
          <a:p>
            <a:pPr marL="0" indent="0">
              <a:buNone/>
            </a:pPr>
            <a:r>
              <a:rPr lang="en-SG" dirty="0"/>
              <a:t>d) HTTP response messages never have an empty message body.</a:t>
            </a:r>
          </a:p>
          <a:p>
            <a:pPr marL="0" indent="0">
              <a:buNone/>
            </a:pPr>
            <a:r>
              <a:rPr lang="en-SG" b="1" dirty="0">
                <a:solidFill>
                  <a:srgbClr val="FF0000"/>
                </a:solidFill>
              </a:rPr>
              <a:t>False. E.g. conditional GET whereby browser’s cached copy is up-to-date.</a:t>
            </a:r>
          </a:p>
          <a:p>
            <a:pPr marL="0" indent="0">
              <a:buNone/>
            </a:pPr>
            <a:endParaRPr lang="en-SG" dirty="0">
              <a:solidFill>
                <a:srgbClr val="FF0000"/>
              </a:solidFill>
            </a:endParaRPr>
          </a:p>
        </p:txBody>
      </p:sp>
      <p:sp>
        <p:nvSpPr>
          <p:cNvPr id="4" name="Footer Placeholder 3">
            <a:extLst>
              <a:ext uri="{FF2B5EF4-FFF2-40B4-BE49-F238E27FC236}">
                <a16:creationId xmlns:a16="http://schemas.microsoft.com/office/drawing/2014/main" id="{9F217CFB-2E81-4ACE-9AF4-9621DB3449F4}"/>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9E1D2D07-28FA-4193-92CB-9F2D60C2E7FA}"/>
              </a:ext>
            </a:extLst>
          </p:cNvPr>
          <p:cNvSpPr>
            <a:spLocks noGrp="1"/>
          </p:cNvSpPr>
          <p:nvPr>
            <p:ph type="sldNum" sz="quarter" idx="12"/>
          </p:nvPr>
        </p:nvSpPr>
        <p:spPr/>
        <p:txBody>
          <a:bodyPr>
            <a:normAutofit lnSpcReduction="10000"/>
          </a:bodyPr>
          <a:lstStyle/>
          <a:p>
            <a:fld id="{055B6D6A-DD85-4DA6-9CE2-F4E68D20F43E}" type="slidenum">
              <a:rPr lang="en-SG" smtClean="0"/>
              <a:t>15</a:t>
            </a:fld>
            <a:endParaRPr lang="en-SG"/>
          </a:p>
        </p:txBody>
      </p:sp>
    </p:spTree>
    <p:extLst>
      <p:ext uri="{BB962C8B-B14F-4D97-AF65-F5344CB8AC3E}">
        <p14:creationId xmlns:p14="http://schemas.microsoft.com/office/powerpoint/2010/main" val="203734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4</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fontScale="92500" lnSpcReduction="10000"/>
          </a:bodyPr>
          <a:lstStyle/>
          <a:p>
            <a:pPr marL="0" indent="0">
              <a:buNone/>
            </a:pPr>
            <a:r>
              <a:rPr lang="en-SG" dirty="0"/>
              <a:t>[Modified from KR, Chapter 2, P7] Suppose within your Web browser, you click on a link to obtain a Web page. The IP address for the associated URL is not cached in your local host, so a DNS lookup is necessary to obtain the IP address.</a:t>
            </a:r>
          </a:p>
          <a:p>
            <a:pPr marL="0" indent="0">
              <a:buNone/>
            </a:pPr>
            <a:r>
              <a:rPr lang="en-SG" dirty="0"/>
              <a:t>Suppose that </a:t>
            </a:r>
            <a:r>
              <a:rPr lang="en-SG" b="1" dirty="0">
                <a:highlight>
                  <a:srgbClr val="FFFF00"/>
                </a:highlight>
              </a:rPr>
              <a:t>n</a:t>
            </a:r>
            <a:r>
              <a:rPr lang="en-SG" dirty="0"/>
              <a:t> DNS servers are visited before your host receives the IP address from DNS; visiting them incurs an RTT of </a:t>
            </a:r>
            <a:r>
              <a:rPr lang="en-SG" b="1" dirty="0">
                <a:highlight>
                  <a:srgbClr val="FFFF00"/>
                </a:highlight>
              </a:rPr>
              <a:t>D</a:t>
            </a:r>
            <a:r>
              <a:rPr lang="en-SG" b="1" baseline="-25000" dirty="0">
                <a:highlight>
                  <a:srgbClr val="FFFF00"/>
                </a:highlight>
              </a:rPr>
              <a:t>DNS</a:t>
            </a:r>
            <a:r>
              <a:rPr lang="en-SG" dirty="0"/>
              <a:t> per DNS server.</a:t>
            </a:r>
          </a:p>
          <a:p>
            <a:pPr marL="0" indent="0">
              <a:buNone/>
            </a:pPr>
            <a:r>
              <a:rPr lang="en-SG" dirty="0"/>
              <a:t>Further suppose that the Web page associated with the link contains </a:t>
            </a:r>
            <a:r>
              <a:rPr lang="en-SG" b="1" dirty="0">
                <a:highlight>
                  <a:srgbClr val="FFFF00"/>
                </a:highlight>
              </a:rPr>
              <a:t>m</a:t>
            </a:r>
            <a:r>
              <a:rPr lang="en-SG" dirty="0"/>
              <a:t> very small objects (in addition to the HTML page). Suppose the HTTP running is </a:t>
            </a:r>
            <a:r>
              <a:rPr lang="en-SG" b="1" dirty="0">
                <a:highlight>
                  <a:srgbClr val="FFFF00"/>
                </a:highlight>
              </a:rPr>
              <a:t>non-persistent and non-parallel</a:t>
            </a:r>
            <a:r>
              <a:rPr lang="en-SG" dirty="0"/>
              <a:t>. Let </a:t>
            </a:r>
            <a:r>
              <a:rPr lang="en-SG" b="1" dirty="0" err="1">
                <a:highlight>
                  <a:srgbClr val="FFFF00"/>
                </a:highlight>
              </a:rPr>
              <a:t>D</a:t>
            </a:r>
            <a:r>
              <a:rPr lang="en-SG" b="1" baseline="-25000" dirty="0" err="1">
                <a:highlight>
                  <a:srgbClr val="FFFF00"/>
                </a:highlight>
              </a:rPr>
              <a:t>Web</a:t>
            </a:r>
            <a:r>
              <a:rPr lang="en-SG" dirty="0"/>
              <a:t> denote the RTT between the local host and the server of each object.</a:t>
            </a:r>
          </a:p>
          <a:p>
            <a:pPr marL="0" indent="0">
              <a:buNone/>
            </a:pPr>
            <a:r>
              <a:rPr lang="en-SG" dirty="0"/>
              <a:t>Assuming zero transmission time of each object, how much time elapses from when the client clicks on the link until the client receives all the objects?</a:t>
            </a:r>
          </a:p>
          <a:p>
            <a:pPr marL="0" indent="0">
              <a:buNone/>
            </a:pPr>
            <a:r>
              <a:rPr lang="en-SG" b="1" dirty="0">
                <a:solidFill>
                  <a:srgbClr val="FF0000"/>
                </a:solidFill>
              </a:rPr>
              <a:t>To map from hostname to IP address: n x D</a:t>
            </a:r>
            <a:r>
              <a:rPr lang="en-SG" b="1" baseline="-25000" dirty="0">
                <a:solidFill>
                  <a:srgbClr val="FF0000"/>
                </a:solidFill>
              </a:rPr>
              <a:t>DNS </a:t>
            </a:r>
            <a:r>
              <a:rPr lang="en-SG" b="1" dirty="0">
                <a:solidFill>
                  <a:srgbClr val="FF0000"/>
                </a:solidFill>
              </a:rPr>
              <a:t>(note: DNS is over UDP, so no need to establish connection).</a:t>
            </a:r>
          </a:p>
          <a:p>
            <a:pPr marL="0" indent="0">
              <a:buNone/>
            </a:pPr>
            <a:r>
              <a:rPr lang="en-SG" b="1" dirty="0">
                <a:solidFill>
                  <a:srgbClr val="FF0000"/>
                </a:solidFill>
              </a:rPr>
              <a:t>To establish TCP connection and get the HTML page = </a:t>
            </a:r>
            <a:r>
              <a:rPr lang="en-SG" b="1" dirty="0" err="1">
                <a:solidFill>
                  <a:srgbClr val="FF0000"/>
                </a:solidFill>
              </a:rPr>
              <a:t>D</a:t>
            </a:r>
            <a:r>
              <a:rPr lang="en-SG" b="1" baseline="-25000" dirty="0" err="1">
                <a:solidFill>
                  <a:srgbClr val="FF0000"/>
                </a:solidFill>
              </a:rPr>
              <a:t>Web</a:t>
            </a:r>
            <a:r>
              <a:rPr lang="en-SG" b="1" dirty="0">
                <a:solidFill>
                  <a:srgbClr val="FF0000"/>
                </a:solidFill>
              </a:rPr>
              <a:t> + </a:t>
            </a:r>
            <a:r>
              <a:rPr lang="en-SG" b="1" dirty="0" err="1">
                <a:solidFill>
                  <a:srgbClr val="FF0000"/>
                </a:solidFill>
              </a:rPr>
              <a:t>D</a:t>
            </a:r>
            <a:r>
              <a:rPr lang="en-SG" b="1" baseline="-25000" dirty="0" err="1">
                <a:solidFill>
                  <a:srgbClr val="FF0000"/>
                </a:solidFill>
              </a:rPr>
              <a:t>Web</a:t>
            </a:r>
            <a:endParaRPr lang="en-SG" b="1" baseline="-25000" dirty="0">
              <a:solidFill>
                <a:srgbClr val="FF0000"/>
              </a:solidFill>
            </a:endParaRPr>
          </a:p>
          <a:p>
            <a:pPr marL="0" indent="0">
              <a:buNone/>
            </a:pPr>
            <a:r>
              <a:rPr lang="en-SG" b="1" dirty="0">
                <a:solidFill>
                  <a:srgbClr val="FF0000"/>
                </a:solidFill>
              </a:rPr>
              <a:t>To establish m TCP connections and get all m objects = m x (</a:t>
            </a:r>
            <a:r>
              <a:rPr lang="en-SG" b="1" dirty="0" err="1">
                <a:solidFill>
                  <a:srgbClr val="FF0000"/>
                </a:solidFill>
              </a:rPr>
              <a:t>D</a:t>
            </a:r>
            <a:r>
              <a:rPr lang="en-SG" b="1" baseline="-25000" dirty="0" err="1">
                <a:solidFill>
                  <a:srgbClr val="FF0000"/>
                </a:solidFill>
              </a:rPr>
              <a:t>Web</a:t>
            </a:r>
            <a:r>
              <a:rPr lang="en-SG" b="1" dirty="0">
                <a:solidFill>
                  <a:srgbClr val="FF0000"/>
                </a:solidFill>
              </a:rPr>
              <a:t> + </a:t>
            </a:r>
            <a:r>
              <a:rPr lang="en-SG" b="1" dirty="0" err="1">
                <a:solidFill>
                  <a:srgbClr val="FF0000"/>
                </a:solidFill>
              </a:rPr>
              <a:t>D</a:t>
            </a:r>
            <a:r>
              <a:rPr lang="en-SG" b="1" baseline="-25000" dirty="0" err="1">
                <a:solidFill>
                  <a:srgbClr val="FF0000"/>
                </a:solidFill>
              </a:rPr>
              <a:t>Web</a:t>
            </a:r>
            <a:r>
              <a:rPr lang="en-SG" b="1" dirty="0">
                <a:solidFill>
                  <a:srgbClr val="FF0000"/>
                </a:solidFill>
              </a:rPr>
              <a:t>)</a:t>
            </a:r>
          </a:p>
          <a:p>
            <a:pPr marL="0" indent="0">
              <a:buNone/>
            </a:pPr>
            <a:r>
              <a:rPr lang="en-SG" b="1" dirty="0">
                <a:solidFill>
                  <a:srgbClr val="FF0000"/>
                </a:solidFill>
              </a:rPr>
              <a:t>Total time = n x D</a:t>
            </a:r>
            <a:r>
              <a:rPr lang="en-SG" b="1" baseline="-25000" dirty="0">
                <a:solidFill>
                  <a:srgbClr val="FF0000"/>
                </a:solidFill>
              </a:rPr>
              <a:t>DNS</a:t>
            </a:r>
            <a:r>
              <a:rPr lang="en-SG" b="1" dirty="0">
                <a:solidFill>
                  <a:srgbClr val="FF0000"/>
                </a:solidFill>
              </a:rPr>
              <a:t> + (m + 1) x 2 x </a:t>
            </a:r>
            <a:r>
              <a:rPr lang="en-SG" b="1" dirty="0" err="1">
                <a:solidFill>
                  <a:srgbClr val="FF0000"/>
                </a:solidFill>
              </a:rPr>
              <a:t>D</a:t>
            </a:r>
            <a:r>
              <a:rPr lang="en-SG" b="1" baseline="-25000" dirty="0" err="1">
                <a:solidFill>
                  <a:srgbClr val="FF0000"/>
                </a:solidFill>
              </a:rPr>
              <a:t>Web</a:t>
            </a:r>
            <a:endParaRPr lang="en-SG" b="1" baseline="-25000" dirty="0">
              <a:solidFill>
                <a:srgbClr val="FF0000"/>
              </a:solidFill>
            </a:endParaRPr>
          </a:p>
        </p:txBody>
      </p:sp>
      <p:sp>
        <p:nvSpPr>
          <p:cNvPr id="4" name="Footer Placeholder 3">
            <a:extLst>
              <a:ext uri="{FF2B5EF4-FFF2-40B4-BE49-F238E27FC236}">
                <a16:creationId xmlns:a16="http://schemas.microsoft.com/office/drawing/2014/main" id="{8FADA7AC-6DEF-4308-A9FF-31AE252C0C83}"/>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93C1D091-16C0-4BC8-A086-9E3E7B98C692}"/>
              </a:ext>
            </a:extLst>
          </p:cNvPr>
          <p:cNvSpPr>
            <a:spLocks noGrp="1"/>
          </p:cNvSpPr>
          <p:nvPr>
            <p:ph type="sldNum" sz="quarter" idx="12"/>
          </p:nvPr>
        </p:nvSpPr>
        <p:spPr/>
        <p:txBody>
          <a:bodyPr>
            <a:normAutofit lnSpcReduction="10000"/>
          </a:bodyPr>
          <a:lstStyle/>
          <a:p>
            <a:fld id="{055B6D6A-DD85-4DA6-9CE2-F4E68D20F43E}" type="slidenum">
              <a:rPr lang="en-SG" smtClean="0"/>
              <a:t>16</a:t>
            </a:fld>
            <a:endParaRPr lang="en-SG"/>
          </a:p>
        </p:txBody>
      </p:sp>
    </p:spTree>
    <p:extLst>
      <p:ext uri="{BB962C8B-B14F-4D97-AF65-F5344CB8AC3E}">
        <p14:creationId xmlns:p14="http://schemas.microsoft.com/office/powerpoint/2010/main" val="185585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5</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10119850" cy="5428867"/>
          </a:xfrm>
        </p:spPr>
        <p:txBody>
          <a:bodyPr>
            <a:normAutofit fontScale="77500" lnSpcReduction="20000"/>
          </a:bodyPr>
          <a:lstStyle/>
          <a:p>
            <a:pPr marL="0" indent="0">
              <a:buNone/>
            </a:pPr>
            <a:r>
              <a:rPr lang="en-SG" sz="2600" dirty="0"/>
              <a:t>[Modified from KR, Chapter 2, P8] Referring to the previous question, suppose that </a:t>
            </a:r>
            <a:r>
              <a:rPr lang="en-SG" sz="2600" b="1" dirty="0">
                <a:highlight>
                  <a:srgbClr val="FFFF00"/>
                </a:highlight>
              </a:rPr>
              <a:t>three</a:t>
            </a:r>
            <a:r>
              <a:rPr lang="en-SG" sz="2600" dirty="0"/>
              <a:t> DNS servers are visited. Further, the HTML file references </a:t>
            </a:r>
            <a:r>
              <a:rPr lang="en-SG" sz="2600" b="1" dirty="0">
                <a:highlight>
                  <a:srgbClr val="FFFF00"/>
                </a:highlight>
              </a:rPr>
              <a:t>five</a:t>
            </a:r>
            <a:r>
              <a:rPr lang="en-SG" sz="2600" dirty="0"/>
              <a:t> very small objects on the same server. Neglecting transmission delay, how much time elapses with:</a:t>
            </a:r>
          </a:p>
          <a:p>
            <a:pPr marL="0" indent="0">
              <a:buNone/>
            </a:pPr>
            <a:endParaRPr lang="en-SG" sz="2600" dirty="0"/>
          </a:p>
          <a:p>
            <a:pPr marL="0" indent="0">
              <a:spcBef>
                <a:spcPts val="0"/>
              </a:spcBef>
              <a:buNone/>
            </a:pPr>
            <a:r>
              <a:rPr lang="en-SG" sz="2600" dirty="0"/>
              <a:t>a) Non-persistent HTTP with no parallel TCP connections?</a:t>
            </a:r>
          </a:p>
          <a:p>
            <a:pPr marL="0" indent="0">
              <a:spcBef>
                <a:spcPts val="0"/>
              </a:spcBef>
              <a:buNone/>
            </a:pPr>
            <a:r>
              <a:rPr lang="en-SG" sz="2600" b="1" dirty="0">
                <a:solidFill>
                  <a:srgbClr val="FF0000"/>
                </a:solidFill>
              </a:rPr>
              <a:t>3 x D</a:t>
            </a:r>
            <a:r>
              <a:rPr lang="en-SG" sz="2600" b="1" baseline="-25000" dirty="0">
                <a:solidFill>
                  <a:srgbClr val="FF0000"/>
                </a:solidFill>
              </a:rPr>
              <a:t>DNS</a:t>
            </a:r>
            <a:r>
              <a:rPr lang="en-SG" sz="2600" b="1" dirty="0">
                <a:solidFill>
                  <a:srgbClr val="FF0000"/>
                </a:solidFill>
              </a:rPr>
              <a:t> + (5 + </a:t>
            </a:r>
            <a:r>
              <a:rPr lang="en-SG" sz="2600" b="1" dirty="0">
                <a:solidFill>
                  <a:srgbClr val="FF0000"/>
                </a:solidFill>
                <a:highlight>
                  <a:srgbClr val="FFFF00"/>
                </a:highlight>
              </a:rPr>
              <a:t>1</a:t>
            </a:r>
            <a:r>
              <a:rPr lang="en-SG" sz="2600" b="1" dirty="0">
                <a:solidFill>
                  <a:srgbClr val="FF0000"/>
                </a:solidFill>
              </a:rPr>
              <a:t>) x 2 x </a:t>
            </a:r>
            <a:r>
              <a:rPr lang="en-SG" sz="2600" b="1" dirty="0" err="1">
                <a:solidFill>
                  <a:srgbClr val="FF0000"/>
                </a:solidFill>
              </a:rPr>
              <a:t>D</a:t>
            </a:r>
            <a:r>
              <a:rPr lang="en-SG" sz="2600" b="1" baseline="-25000" dirty="0" err="1">
                <a:solidFill>
                  <a:srgbClr val="FF0000"/>
                </a:solidFill>
              </a:rPr>
              <a:t>Web</a:t>
            </a:r>
            <a:r>
              <a:rPr lang="en-SG" sz="2600" b="1" baseline="-25000" dirty="0">
                <a:solidFill>
                  <a:srgbClr val="FF0000"/>
                </a:solidFill>
              </a:rPr>
              <a:t> </a:t>
            </a:r>
            <a:r>
              <a:rPr lang="en-SG" sz="2600" b="1" dirty="0">
                <a:solidFill>
                  <a:srgbClr val="FF0000"/>
                </a:solidFill>
              </a:rPr>
              <a:t>[Note that the 1 is for the </a:t>
            </a:r>
            <a:r>
              <a:rPr lang="en-SG" sz="2600" b="1" dirty="0">
                <a:solidFill>
                  <a:srgbClr val="FF0000"/>
                </a:solidFill>
                <a:highlight>
                  <a:srgbClr val="FFFF00"/>
                </a:highlight>
              </a:rPr>
              <a:t>HTML file</a:t>
            </a:r>
            <a:r>
              <a:rPr lang="en-SG" sz="2600" b="1" dirty="0">
                <a:solidFill>
                  <a:srgbClr val="FF0000"/>
                </a:solidFill>
              </a:rPr>
              <a:t>!]</a:t>
            </a:r>
            <a:endParaRPr lang="en-SG" sz="2600" b="1" baseline="-25000" dirty="0">
              <a:solidFill>
                <a:srgbClr val="FF0000"/>
              </a:solidFill>
            </a:endParaRPr>
          </a:p>
          <a:p>
            <a:pPr marL="0" indent="0">
              <a:spcBef>
                <a:spcPts val="0"/>
              </a:spcBef>
              <a:buNone/>
            </a:pPr>
            <a:endParaRPr lang="en-SG" sz="2600" b="1" dirty="0">
              <a:solidFill>
                <a:srgbClr val="FF0000"/>
              </a:solidFill>
            </a:endParaRPr>
          </a:p>
          <a:p>
            <a:pPr marL="0" indent="0">
              <a:spcBef>
                <a:spcPts val="0"/>
              </a:spcBef>
              <a:buNone/>
            </a:pPr>
            <a:r>
              <a:rPr lang="en-SG" sz="2600" dirty="0"/>
              <a:t>b) Non-persistent HTTP with the browser configured for five parallel connections?</a:t>
            </a:r>
          </a:p>
          <a:p>
            <a:pPr marL="0" indent="0">
              <a:spcBef>
                <a:spcPts val="0"/>
              </a:spcBef>
              <a:buNone/>
            </a:pPr>
            <a:r>
              <a:rPr lang="en-SG" sz="2600" b="1" dirty="0">
                <a:solidFill>
                  <a:srgbClr val="FF0000"/>
                </a:solidFill>
              </a:rPr>
              <a:t>3 x D</a:t>
            </a:r>
            <a:r>
              <a:rPr lang="en-SG" sz="2600" b="1" baseline="-25000" dirty="0">
                <a:solidFill>
                  <a:srgbClr val="FF0000"/>
                </a:solidFill>
              </a:rPr>
              <a:t>DNS</a:t>
            </a:r>
            <a:r>
              <a:rPr lang="en-SG" sz="2600" b="1" dirty="0">
                <a:solidFill>
                  <a:srgbClr val="FF0000"/>
                </a:solidFill>
              </a:rPr>
              <a:t> + </a:t>
            </a:r>
            <a:r>
              <a:rPr lang="en-SG" sz="2600" b="1" dirty="0">
                <a:solidFill>
                  <a:srgbClr val="FF0000"/>
                </a:solidFill>
                <a:highlight>
                  <a:srgbClr val="FFFF00"/>
                </a:highlight>
              </a:rPr>
              <a:t>2 x </a:t>
            </a:r>
            <a:r>
              <a:rPr lang="en-SG" sz="2600" b="1" dirty="0" err="1">
                <a:solidFill>
                  <a:srgbClr val="FF0000"/>
                </a:solidFill>
                <a:highlight>
                  <a:srgbClr val="FFFF00"/>
                </a:highlight>
              </a:rPr>
              <a:t>D</a:t>
            </a:r>
            <a:r>
              <a:rPr lang="en-SG" sz="2600" b="1" baseline="-25000" dirty="0" err="1">
                <a:solidFill>
                  <a:srgbClr val="FF0000"/>
                </a:solidFill>
                <a:highlight>
                  <a:srgbClr val="FFFF00"/>
                </a:highlight>
              </a:rPr>
              <a:t>Web</a:t>
            </a:r>
            <a:r>
              <a:rPr lang="en-SG" sz="2600" b="1" dirty="0">
                <a:solidFill>
                  <a:srgbClr val="FF0000"/>
                </a:solidFill>
              </a:rPr>
              <a:t> + 2 x </a:t>
            </a:r>
            <a:r>
              <a:rPr lang="en-SG" sz="2600" b="1" dirty="0" err="1">
                <a:solidFill>
                  <a:srgbClr val="FF0000"/>
                </a:solidFill>
              </a:rPr>
              <a:t>D</a:t>
            </a:r>
            <a:r>
              <a:rPr lang="en-SG" sz="2600" b="1" baseline="-25000" dirty="0" err="1">
                <a:solidFill>
                  <a:srgbClr val="FF0000"/>
                </a:solidFill>
              </a:rPr>
              <a:t>web</a:t>
            </a:r>
            <a:r>
              <a:rPr lang="en-SG" sz="2600" b="1" baseline="-25000" dirty="0">
                <a:solidFill>
                  <a:srgbClr val="FF0000"/>
                </a:solidFill>
              </a:rPr>
              <a:t> </a:t>
            </a:r>
            <a:r>
              <a:rPr lang="en-SG" sz="2600" b="1" dirty="0">
                <a:solidFill>
                  <a:srgbClr val="FF0000"/>
                </a:solidFill>
              </a:rPr>
              <a:t>[for </a:t>
            </a:r>
            <a:r>
              <a:rPr lang="en-SG" sz="2600" b="1" dirty="0">
                <a:solidFill>
                  <a:srgbClr val="FF0000"/>
                </a:solidFill>
                <a:highlight>
                  <a:srgbClr val="FFFF00"/>
                </a:highlight>
              </a:rPr>
              <a:t>HTML file</a:t>
            </a:r>
            <a:r>
              <a:rPr lang="en-SG" sz="2600" b="1" dirty="0">
                <a:solidFill>
                  <a:srgbClr val="FF0000"/>
                </a:solidFill>
              </a:rPr>
              <a:t>]</a:t>
            </a:r>
            <a:endParaRPr lang="en-SG" sz="2600" b="1" baseline="-25000" dirty="0">
              <a:solidFill>
                <a:srgbClr val="FF0000"/>
              </a:solidFill>
            </a:endParaRPr>
          </a:p>
          <a:p>
            <a:pPr marL="0" indent="0">
              <a:spcBef>
                <a:spcPts val="0"/>
              </a:spcBef>
              <a:buNone/>
            </a:pPr>
            <a:endParaRPr lang="en-SG" sz="2600" b="1" dirty="0">
              <a:solidFill>
                <a:srgbClr val="FF0000"/>
              </a:solidFill>
            </a:endParaRPr>
          </a:p>
          <a:p>
            <a:pPr marL="0" indent="0">
              <a:spcBef>
                <a:spcPts val="0"/>
              </a:spcBef>
              <a:buNone/>
            </a:pPr>
            <a:r>
              <a:rPr lang="en-SG" sz="2600" b="1" dirty="0">
                <a:solidFill>
                  <a:srgbClr val="FF0000"/>
                </a:solidFill>
              </a:rPr>
              <a:t>Need to fetch HTML file first (2 x </a:t>
            </a:r>
            <a:r>
              <a:rPr lang="en-SG" sz="2600" b="1" dirty="0" err="1">
                <a:solidFill>
                  <a:srgbClr val="FF0000"/>
                </a:solidFill>
              </a:rPr>
              <a:t>D</a:t>
            </a:r>
            <a:r>
              <a:rPr lang="en-SG" sz="2600" b="1" baseline="-25000" dirty="0" err="1">
                <a:solidFill>
                  <a:srgbClr val="FF0000"/>
                </a:solidFill>
              </a:rPr>
              <a:t>Web</a:t>
            </a:r>
            <a:r>
              <a:rPr lang="en-SG" sz="2600" b="1" dirty="0">
                <a:solidFill>
                  <a:srgbClr val="FF0000"/>
                </a:solidFill>
              </a:rPr>
              <a:t>). </a:t>
            </a:r>
            <a:r>
              <a:rPr lang="en-SG" sz="2600" b="1" dirty="0">
                <a:solidFill>
                  <a:srgbClr val="FF0000"/>
                </a:solidFill>
                <a:highlight>
                  <a:srgbClr val="FFFF00"/>
                </a:highlight>
              </a:rPr>
              <a:t>Subsequently</a:t>
            </a:r>
            <a:r>
              <a:rPr lang="en-SG" sz="2600" b="1" dirty="0">
                <a:solidFill>
                  <a:srgbClr val="FF0000"/>
                </a:solidFill>
              </a:rPr>
              <a:t>, the rest 5 objects can be fetched in parallel each using a TCP connection (2 x </a:t>
            </a:r>
            <a:r>
              <a:rPr lang="en-SG" sz="2600" b="1" dirty="0" err="1">
                <a:solidFill>
                  <a:srgbClr val="FF0000"/>
                </a:solidFill>
              </a:rPr>
              <a:t>D</a:t>
            </a:r>
            <a:r>
              <a:rPr lang="en-SG" sz="2600" b="1" baseline="-25000" dirty="0" err="1">
                <a:solidFill>
                  <a:srgbClr val="FF0000"/>
                </a:solidFill>
              </a:rPr>
              <a:t>Web</a:t>
            </a:r>
            <a:r>
              <a:rPr lang="en-SG" sz="2600" b="1" dirty="0">
                <a:solidFill>
                  <a:srgbClr val="FF0000"/>
                </a:solidFill>
              </a:rPr>
              <a:t>).</a:t>
            </a:r>
          </a:p>
          <a:p>
            <a:pPr marL="0" indent="0">
              <a:spcBef>
                <a:spcPts val="0"/>
              </a:spcBef>
              <a:buNone/>
            </a:pPr>
            <a:endParaRPr lang="en-SG" sz="2600" b="1" dirty="0">
              <a:solidFill>
                <a:srgbClr val="FF0000"/>
              </a:solidFill>
            </a:endParaRPr>
          </a:p>
          <a:p>
            <a:pPr marL="0" indent="0">
              <a:spcBef>
                <a:spcPts val="0"/>
              </a:spcBef>
              <a:buNone/>
            </a:pPr>
            <a:r>
              <a:rPr lang="en-SG" sz="2600" dirty="0"/>
              <a:t>c) Persistent HTTP with pipelining?</a:t>
            </a:r>
          </a:p>
          <a:p>
            <a:pPr marL="0" indent="0">
              <a:spcBef>
                <a:spcPts val="0"/>
              </a:spcBef>
              <a:buNone/>
            </a:pPr>
            <a:r>
              <a:rPr lang="en-SG" sz="2600" b="1" dirty="0">
                <a:solidFill>
                  <a:srgbClr val="FF0000"/>
                </a:solidFill>
              </a:rPr>
              <a:t>3 x D</a:t>
            </a:r>
            <a:r>
              <a:rPr lang="en-SG" sz="2600" b="1" baseline="-25000" dirty="0">
                <a:solidFill>
                  <a:srgbClr val="FF0000"/>
                </a:solidFill>
              </a:rPr>
              <a:t>DNS</a:t>
            </a:r>
            <a:r>
              <a:rPr lang="en-SG" sz="2600" b="1" dirty="0">
                <a:solidFill>
                  <a:srgbClr val="FF0000"/>
                </a:solidFill>
              </a:rPr>
              <a:t> + </a:t>
            </a:r>
            <a:r>
              <a:rPr lang="en-SG" sz="2600" b="1" dirty="0">
                <a:solidFill>
                  <a:srgbClr val="FF0000"/>
                </a:solidFill>
                <a:highlight>
                  <a:srgbClr val="FFFF00"/>
                </a:highlight>
              </a:rPr>
              <a:t>2 x </a:t>
            </a:r>
            <a:r>
              <a:rPr lang="en-SG" sz="2600" b="1" dirty="0" err="1">
                <a:solidFill>
                  <a:srgbClr val="FF0000"/>
                </a:solidFill>
                <a:highlight>
                  <a:srgbClr val="FFFF00"/>
                </a:highlight>
              </a:rPr>
              <a:t>D</a:t>
            </a:r>
            <a:r>
              <a:rPr lang="en-SG" sz="2600" b="1" baseline="-25000" dirty="0" err="1">
                <a:solidFill>
                  <a:srgbClr val="FF0000"/>
                </a:solidFill>
                <a:highlight>
                  <a:srgbClr val="FFFF00"/>
                </a:highlight>
              </a:rPr>
              <a:t>Web</a:t>
            </a:r>
            <a:r>
              <a:rPr lang="en-SG" sz="2600" b="1" dirty="0">
                <a:solidFill>
                  <a:srgbClr val="FF0000"/>
                </a:solidFill>
              </a:rPr>
              <a:t> + </a:t>
            </a:r>
            <a:r>
              <a:rPr lang="en-SG" sz="2600" b="1" dirty="0" err="1">
                <a:solidFill>
                  <a:srgbClr val="FF0000"/>
                </a:solidFill>
              </a:rPr>
              <a:t>D</a:t>
            </a:r>
            <a:r>
              <a:rPr lang="en-SG" sz="2600" b="1" baseline="-25000" dirty="0" err="1">
                <a:solidFill>
                  <a:srgbClr val="FF0000"/>
                </a:solidFill>
              </a:rPr>
              <a:t>web</a:t>
            </a:r>
            <a:r>
              <a:rPr lang="en-SG" sz="2600" b="1" baseline="-25000" dirty="0">
                <a:solidFill>
                  <a:srgbClr val="FF0000"/>
                </a:solidFill>
              </a:rPr>
              <a:t> </a:t>
            </a:r>
            <a:r>
              <a:rPr lang="en-SG" sz="2600" b="1" dirty="0">
                <a:solidFill>
                  <a:srgbClr val="FF0000"/>
                </a:solidFill>
              </a:rPr>
              <a:t>[for </a:t>
            </a:r>
            <a:r>
              <a:rPr lang="en-SG" sz="2600" b="1" dirty="0">
                <a:solidFill>
                  <a:srgbClr val="FF0000"/>
                </a:solidFill>
                <a:highlight>
                  <a:srgbClr val="FFFF00"/>
                </a:highlight>
              </a:rPr>
              <a:t>HTML file</a:t>
            </a:r>
            <a:r>
              <a:rPr lang="en-SG" sz="2600" b="1" dirty="0">
                <a:solidFill>
                  <a:srgbClr val="FF0000"/>
                </a:solidFill>
              </a:rPr>
              <a:t>]</a:t>
            </a:r>
            <a:endParaRPr lang="en-SG" sz="2600" b="1" baseline="-25000" dirty="0">
              <a:solidFill>
                <a:srgbClr val="FF0000"/>
              </a:solidFill>
            </a:endParaRPr>
          </a:p>
          <a:p>
            <a:pPr marL="0" indent="0">
              <a:spcBef>
                <a:spcPts val="0"/>
              </a:spcBef>
              <a:buNone/>
            </a:pPr>
            <a:endParaRPr lang="en-SG" sz="2600" b="1" dirty="0">
              <a:solidFill>
                <a:srgbClr val="FF0000"/>
              </a:solidFill>
            </a:endParaRPr>
          </a:p>
          <a:p>
            <a:pPr marL="0" indent="0">
              <a:spcBef>
                <a:spcPts val="0"/>
              </a:spcBef>
              <a:buNone/>
            </a:pPr>
            <a:r>
              <a:rPr lang="en-SG" sz="2600" b="1" dirty="0">
                <a:solidFill>
                  <a:srgbClr val="FF0000"/>
                </a:solidFill>
              </a:rPr>
              <a:t>Need to fetch HTML file first (2 x </a:t>
            </a:r>
            <a:r>
              <a:rPr lang="en-SG" sz="2600" b="1" dirty="0" err="1">
                <a:solidFill>
                  <a:srgbClr val="FF0000"/>
                </a:solidFill>
              </a:rPr>
              <a:t>D</a:t>
            </a:r>
            <a:r>
              <a:rPr lang="en-SG" sz="2600" b="1" baseline="-25000" dirty="0" err="1">
                <a:solidFill>
                  <a:srgbClr val="FF0000"/>
                </a:solidFill>
              </a:rPr>
              <a:t>Web</a:t>
            </a:r>
            <a:r>
              <a:rPr lang="en-SG" sz="2600" b="1" dirty="0">
                <a:solidFill>
                  <a:srgbClr val="FF0000"/>
                </a:solidFill>
              </a:rPr>
              <a:t>). The rest 5 objects can be fetched through </a:t>
            </a:r>
            <a:r>
              <a:rPr lang="en-SG" sz="2600" b="1" dirty="0">
                <a:solidFill>
                  <a:srgbClr val="FF0000"/>
                </a:solidFill>
                <a:highlight>
                  <a:srgbClr val="FFFF00"/>
                </a:highlight>
              </a:rPr>
              <a:t>the same TCP connection in parallel – no RTT for TCP handshake is needed</a:t>
            </a:r>
            <a:r>
              <a:rPr lang="en-SG" sz="2600" b="1" dirty="0">
                <a:solidFill>
                  <a:srgbClr val="FF0000"/>
                </a:solidFill>
              </a:rPr>
              <a:t>.</a:t>
            </a:r>
          </a:p>
        </p:txBody>
      </p:sp>
      <p:sp>
        <p:nvSpPr>
          <p:cNvPr id="4" name="Footer Placeholder 3">
            <a:extLst>
              <a:ext uri="{FF2B5EF4-FFF2-40B4-BE49-F238E27FC236}">
                <a16:creationId xmlns:a16="http://schemas.microsoft.com/office/drawing/2014/main" id="{2F84EF2E-8A6F-4C5A-B139-DBD53EB5398C}"/>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6F4A1FB2-1AD5-48FE-AA79-96C09A9EC959}"/>
              </a:ext>
            </a:extLst>
          </p:cNvPr>
          <p:cNvSpPr>
            <a:spLocks noGrp="1"/>
          </p:cNvSpPr>
          <p:nvPr>
            <p:ph type="sldNum" sz="quarter" idx="12"/>
          </p:nvPr>
        </p:nvSpPr>
        <p:spPr/>
        <p:txBody>
          <a:bodyPr>
            <a:normAutofit lnSpcReduction="10000"/>
          </a:bodyPr>
          <a:lstStyle/>
          <a:p>
            <a:fld id="{055B6D6A-DD85-4DA6-9CE2-F4E68D20F43E}" type="slidenum">
              <a:rPr lang="en-SG" smtClean="0"/>
              <a:t>17</a:t>
            </a:fld>
            <a:endParaRPr lang="en-SG"/>
          </a:p>
        </p:txBody>
      </p:sp>
    </p:spTree>
    <p:extLst>
      <p:ext uri="{BB962C8B-B14F-4D97-AF65-F5344CB8AC3E}">
        <p14:creationId xmlns:p14="http://schemas.microsoft.com/office/powerpoint/2010/main" val="128594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6</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dirty="0"/>
              <a:t>Do you know what is DNS cache poisoning? Search online for a real example.</a:t>
            </a:r>
          </a:p>
          <a:p>
            <a:pPr marL="0" indent="0">
              <a:buNone/>
            </a:pPr>
            <a:r>
              <a:rPr lang="en-SG" b="1" dirty="0">
                <a:solidFill>
                  <a:srgbClr val="FF0000"/>
                </a:solidFill>
              </a:rPr>
              <a:t>DNS cache poisoning (a kind of DNS spoofing) is a computer hacking attack, whereby rogue DNS records are introduced into a DNS resolver’s cache, causing the name server to return an incorrect IP address, diverting traffic to the attacker’s computer (or any other computer). For example, DDoS (Distributed Denial of Service Attack) on a particular machine can be achieved via DNS cache poisoning.</a:t>
            </a:r>
          </a:p>
          <a:p>
            <a:pPr marL="0" indent="0">
              <a:buNone/>
            </a:pPr>
            <a:r>
              <a:rPr lang="en-SG" b="1" dirty="0">
                <a:solidFill>
                  <a:srgbClr val="FF0000"/>
                </a:solidFill>
              </a:rPr>
              <a:t>Examples:</a:t>
            </a:r>
          </a:p>
          <a:p>
            <a:pPr marL="0" indent="0">
              <a:buNone/>
            </a:pPr>
            <a:r>
              <a:rPr lang="en-SG" b="1" dirty="0">
                <a:solidFill>
                  <a:srgbClr val="FF0000"/>
                </a:solidFill>
              </a:rPr>
              <a:t>1. DNS Poisoning in China: http://www.howtogeek.com/161808/htg-explains-what-is-dns-cache-poisoning/</a:t>
            </a:r>
          </a:p>
          <a:p>
            <a:pPr marL="0" indent="0">
              <a:buNone/>
            </a:pPr>
            <a:r>
              <a:rPr lang="en-SG" b="1" dirty="0">
                <a:solidFill>
                  <a:srgbClr val="FF0000"/>
                </a:solidFill>
              </a:rPr>
              <a:t>2. Angry Bird Website Defaced: https://arstechnica.com/security/2014/01/angry-birds-website-defaced-following-reports-it-enables-government-spying/</a:t>
            </a:r>
          </a:p>
        </p:txBody>
      </p:sp>
      <p:sp>
        <p:nvSpPr>
          <p:cNvPr id="4" name="Footer Placeholder 3">
            <a:extLst>
              <a:ext uri="{FF2B5EF4-FFF2-40B4-BE49-F238E27FC236}">
                <a16:creationId xmlns:a16="http://schemas.microsoft.com/office/drawing/2014/main" id="{6F7F2473-C9A8-4319-A9AE-E33F2F752F07}"/>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211738E2-A837-41C8-A8D2-F2CDB881ED41}"/>
              </a:ext>
            </a:extLst>
          </p:cNvPr>
          <p:cNvSpPr>
            <a:spLocks noGrp="1"/>
          </p:cNvSpPr>
          <p:nvPr>
            <p:ph type="sldNum" sz="quarter" idx="12"/>
          </p:nvPr>
        </p:nvSpPr>
        <p:spPr/>
        <p:txBody>
          <a:bodyPr>
            <a:normAutofit lnSpcReduction="10000"/>
          </a:bodyPr>
          <a:lstStyle/>
          <a:p>
            <a:fld id="{055B6D6A-DD85-4DA6-9CE2-F4E68D20F43E}" type="slidenum">
              <a:rPr lang="en-SG" smtClean="0"/>
              <a:t>18</a:t>
            </a:fld>
            <a:endParaRPr lang="en-SG"/>
          </a:p>
        </p:txBody>
      </p:sp>
    </p:spTree>
    <p:extLst>
      <p:ext uri="{BB962C8B-B14F-4D97-AF65-F5344CB8AC3E}">
        <p14:creationId xmlns:p14="http://schemas.microsoft.com/office/powerpoint/2010/main" val="34629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8</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endParaRPr lang="en-SG" dirty="0"/>
          </a:p>
          <a:p>
            <a:pPr marL="0" indent="0">
              <a:spcBef>
                <a:spcPts val="0"/>
              </a:spcBef>
              <a:buNone/>
            </a:pPr>
            <a:r>
              <a:rPr lang="en-SG" dirty="0"/>
              <a:t>1. What is the status code returned from the server to your browser?</a:t>
            </a:r>
          </a:p>
          <a:p>
            <a:pPr marL="0" indent="0">
              <a:spcBef>
                <a:spcPts val="0"/>
              </a:spcBef>
              <a:buNone/>
            </a:pPr>
            <a:r>
              <a:rPr lang="en-SG" b="1" dirty="0">
                <a:solidFill>
                  <a:srgbClr val="FF0000"/>
                </a:solidFill>
              </a:rPr>
              <a:t>Ans: 200</a:t>
            </a:r>
          </a:p>
          <a:p>
            <a:pPr marL="0" indent="0">
              <a:spcBef>
                <a:spcPts val="0"/>
              </a:spcBef>
              <a:buNone/>
            </a:pPr>
            <a:r>
              <a:rPr lang="en-SG" b="1" dirty="0">
                <a:solidFill>
                  <a:srgbClr val="FF0000"/>
                </a:solidFill>
              </a:rPr>
              <a:t> </a:t>
            </a:r>
          </a:p>
          <a:p>
            <a:pPr marL="0" indent="0">
              <a:spcBef>
                <a:spcPts val="0"/>
              </a:spcBef>
              <a:buNone/>
            </a:pPr>
            <a:endParaRPr lang="en-SG" b="1" dirty="0">
              <a:solidFill>
                <a:srgbClr val="FF0000"/>
              </a:solidFill>
            </a:endParaRPr>
          </a:p>
          <a:p>
            <a:pPr marL="0" indent="0">
              <a:spcBef>
                <a:spcPts val="0"/>
              </a:spcBef>
              <a:buNone/>
            </a:pPr>
            <a:r>
              <a:rPr lang="en-SG" dirty="0"/>
              <a:t>2. When was the HTML file that you are retrieving last modified at the server?</a:t>
            </a:r>
          </a:p>
          <a:p>
            <a:pPr marL="0" indent="0">
              <a:spcBef>
                <a:spcPts val="0"/>
              </a:spcBef>
              <a:buNone/>
            </a:pPr>
            <a:r>
              <a:rPr lang="en-SG" b="1" dirty="0">
                <a:solidFill>
                  <a:srgbClr val="FF0000"/>
                </a:solidFill>
              </a:rPr>
              <a:t>Ans: the value is denoted by the header field ‘Last-Modified’.</a:t>
            </a:r>
          </a:p>
        </p:txBody>
      </p:sp>
      <p:pic>
        <p:nvPicPr>
          <p:cNvPr id="5" name="Picture 4">
            <a:extLst>
              <a:ext uri="{FF2B5EF4-FFF2-40B4-BE49-F238E27FC236}">
                <a16:creationId xmlns:a16="http://schemas.microsoft.com/office/drawing/2014/main" id="{22FE184B-7F56-474C-AD92-FB1416A899D7}"/>
              </a:ext>
            </a:extLst>
          </p:cNvPr>
          <p:cNvPicPr>
            <a:picLocks noChangeAspect="1"/>
          </p:cNvPicPr>
          <p:nvPr/>
        </p:nvPicPr>
        <p:blipFill>
          <a:blip r:embed="rId3"/>
          <a:stretch>
            <a:fillRect/>
          </a:stretch>
        </p:blipFill>
        <p:spPr>
          <a:xfrm>
            <a:off x="343790" y="3582404"/>
            <a:ext cx="10898660" cy="406612"/>
          </a:xfrm>
          <a:prstGeom prst="rect">
            <a:avLst/>
          </a:prstGeom>
        </p:spPr>
      </p:pic>
      <p:sp>
        <p:nvSpPr>
          <p:cNvPr id="4" name="Footer Placeholder 3">
            <a:extLst>
              <a:ext uri="{FF2B5EF4-FFF2-40B4-BE49-F238E27FC236}">
                <a16:creationId xmlns:a16="http://schemas.microsoft.com/office/drawing/2014/main" id="{961A9B7B-8BF5-4CCE-999B-C587832F9051}"/>
              </a:ext>
            </a:extLst>
          </p:cNvPr>
          <p:cNvSpPr>
            <a:spLocks noGrp="1"/>
          </p:cNvSpPr>
          <p:nvPr>
            <p:ph type="ftr" sz="quarter" idx="11"/>
          </p:nvPr>
        </p:nvSpPr>
        <p:spPr/>
        <p:txBody>
          <a:bodyPr/>
          <a:lstStyle/>
          <a:p>
            <a:r>
              <a:rPr lang="en-SG"/>
              <a:t>Prepared by Clinton Law (AY19/20 Sem1)</a:t>
            </a:r>
          </a:p>
        </p:txBody>
      </p:sp>
      <p:sp>
        <p:nvSpPr>
          <p:cNvPr id="6" name="Slide Number Placeholder 5">
            <a:extLst>
              <a:ext uri="{FF2B5EF4-FFF2-40B4-BE49-F238E27FC236}">
                <a16:creationId xmlns:a16="http://schemas.microsoft.com/office/drawing/2014/main" id="{91C5DFAD-0224-489C-A61B-706C85549BA6}"/>
              </a:ext>
            </a:extLst>
          </p:cNvPr>
          <p:cNvSpPr>
            <a:spLocks noGrp="1"/>
          </p:cNvSpPr>
          <p:nvPr>
            <p:ph type="sldNum" sz="quarter" idx="12"/>
          </p:nvPr>
        </p:nvSpPr>
        <p:spPr/>
        <p:txBody>
          <a:bodyPr>
            <a:normAutofit lnSpcReduction="10000"/>
          </a:bodyPr>
          <a:lstStyle/>
          <a:p>
            <a:fld id="{055B6D6A-DD85-4DA6-9CE2-F4E68D20F43E}" type="slidenum">
              <a:rPr lang="en-SG" smtClean="0"/>
              <a:t>19</a:t>
            </a:fld>
            <a:endParaRPr lang="en-SG"/>
          </a:p>
        </p:txBody>
      </p:sp>
    </p:spTree>
    <p:extLst>
      <p:ext uri="{BB962C8B-B14F-4D97-AF65-F5344CB8AC3E}">
        <p14:creationId xmlns:p14="http://schemas.microsoft.com/office/powerpoint/2010/main" val="300301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0C089-AF04-4FAA-9ECB-87ABFDA0D5F4}"/>
              </a:ext>
            </a:extLst>
          </p:cNvPr>
          <p:cNvSpPr>
            <a:spLocks noGrp="1"/>
          </p:cNvSpPr>
          <p:nvPr>
            <p:ph idx="1"/>
          </p:nvPr>
        </p:nvSpPr>
        <p:spPr>
          <a:xfrm>
            <a:off x="1261872" y="1056127"/>
            <a:ext cx="8595360" cy="4351337"/>
          </a:xfrm>
        </p:spPr>
        <p:txBody>
          <a:bodyPr>
            <a:noAutofit/>
          </a:bodyPr>
          <a:lstStyle/>
          <a:p>
            <a:r>
              <a:rPr lang="en-SG" sz="2400" dirty="0"/>
              <a:t>Application architecture</a:t>
            </a:r>
          </a:p>
          <a:p>
            <a:pPr lvl="1"/>
            <a:r>
              <a:rPr lang="en-SG" sz="2000" dirty="0"/>
              <a:t>Client Server</a:t>
            </a:r>
          </a:p>
          <a:p>
            <a:pPr lvl="2"/>
            <a:r>
              <a:rPr lang="en-SG" sz="1800" dirty="0"/>
              <a:t>Server</a:t>
            </a:r>
          </a:p>
          <a:p>
            <a:pPr lvl="3"/>
            <a:r>
              <a:rPr lang="en-SG" sz="1600" dirty="0"/>
              <a:t>Always – on to wait for incoming requests</a:t>
            </a:r>
          </a:p>
          <a:p>
            <a:pPr lvl="3"/>
            <a:r>
              <a:rPr lang="en-SG" sz="1600" dirty="0"/>
              <a:t>Provides the requested service to client</a:t>
            </a:r>
          </a:p>
          <a:p>
            <a:pPr lvl="2"/>
            <a:r>
              <a:rPr lang="en-SG" sz="1800" dirty="0"/>
              <a:t>Client</a:t>
            </a:r>
          </a:p>
          <a:p>
            <a:pPr lvl="3"/>
            <a:r>
              <a:rPr lang="en-SG" sz="1600" dirty="0"/>
              <a:t>Initiates contacts with the server</a:t>
            </a:r>
          </a:p>
          <a:p>
            <a:pPr lvl="3"/>
            <a:r>
              <a:rPr lang="en-SG" sz="1600" dirty="0"/>
              <a:t>Requests services from the server</a:t>
            </a:r>
          </a:p>
          <a:p>
            <a:pPr lvl="1"/>
            <a:r>
              <a:rPr lang="en-SG" sz="2000" dirty="0"/>
              <a:t>P2P</a:t>
            </a:r>
          </a:p>
          <a:p>
            <a:pPr lvl="2"/>
            <a:r>
              <a:rPr lang="en-SG" sz="1800" dirty="0"/>
              <a:t>No always on server</a:t>
            </a:r>
          </a:p>
          <a:p>
            <a:pPr lvl="2"/>
            <a:r>
              <a:rPr lang="en-SG" sz="1800" dirty="0"/>
              <a:t>No clear distinction between client and server</a:t>
            </a:r>
          </a:p>
          <a:p>
            <a:pPr lvl="3"/>
            <a:r>
              <a:rPr lang="en-SG" sz="1600" dirty="0"/>
              <a:t>Any end host can be a client in 1 communication and yet be the server in another</a:t>
            </a:r>
          </a:p>
          <a:p>
            <a:pPr lvl="2"/>
            <a:r>
              <a:rPr lang="en-SG" sz="1800" dirty="0"/>
              <a:t>Very scalable</a:t>
            </a:r>
          </a:p>
          <a:p>
            <a:pPr lvl="1"/>
            <a:r>
              <a:rPr lang="en-SG" sz="2000" dirty="0"/>
              <a:t>Hybrid</a:t>
            </a:r>
          </a:p>
          <a:p>
            <a:pPr lvl="2"/>
            <a:r>
              <a:rPr lang="en-SG" sz="1800" dirty="0" err="1"/>
              <a:t>Whatsapp</a:t>
            </a:r>
            <a:endParaRPr lang="en-SG" sz="1800" dirty="0"/>
          </a:p>
        </p:txBody>
      </p:sp>
      <p:sp>
        <p:nvSpPr>
          <p:cNvPr id="9" name="Title 1">
            <a:extLst>
              <a:ext uri="{FF2B5EF4-FFF2-40B4-BE49-F238E27FC236}">
                <a16:creationId xmlns:a16="http://schemas.microsoft.com/office/drawing/2014/main" id="{F908C1DF-70DB-476F-B0E8-E97015A742C2}"/>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sp>
        <p:nvSpPr>
          <p:cNvPr id="2" name="Footer Placeholder 1">
            <a:extLst>
              <a:ext uri="{FF2B5EF4-FFF2-40B4-BE49-F238E27FC236}">
                <a16:creationId xmlns:a16="http://schemas.microsoft.com/office/drawing/2014/main" id="{05856A02-BC03-4B5A-AFCE-250D5DC9F515}"/>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B7937DD5-ED21-44E5-970D-50E59C884F8E}"/>
              </a:ext>
            </a:extLst>
          </p:cNvPr>
          <p:cNvSpPr>
            <a:spLocks noGrp="1"/>
          </p:cNvSpPr>
          <p:nvPr>
            <p:ph type="sldNum" sz="quarter" idx="12"/>
          </p:nvPr>
        </p:nvSpPr>
        <p:spPr/>
        <p:txBody>
          <a:bodyPr>
            <a:normAutofit lnSpcReduction="10000"/>
          </a:bodyPr>
          <a:lstStyle/>
          <a:p>
            <a:fld id="{055B6D6A-DD85-4DA6-9CE2-F4E68D20F43E}" type="slidenum">
              <a:rPr lang="en-SG" smtClean="0"/>
              <a:t>2</a:t>
            </a:fld>
            <a:endParaRPr lang="en-SG"/>
          </a:p>
        </p:txBody>
      </p:sp>
    </p:spTree>
    <p:extLst>
      <p:ext uri="{BB962C8B-B14F-4D97-AF65-F5344CB8AC3E}">
        <p14:creationId xmlns:p14="http://schemas.microsoft.com/office/powerpoint/2010/main" val="310287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1249680" y="5557"/>
            <a:ext cx="9692640" cy="1325562"/>
          </a:xfrm>
        </p:spPr>
        <p:txBody>
          <a:bodyPr/>
          <a:lstStyle/>
          <a:p>
            <a:r>
              <a:rPr lang="en-SG" dirty="0"/>
              <a:t>Summary</a:t>
            </a:r>
          </a:p>
        </p:txBody>
      </p:sp>
      <p:sp>
        <p:nvSpPr>
          <p:cNvPr id="3" name="Content Placeholder 2">
            <a:extLst>
              <a:ext uri="{FF2B5EF4-FFF2-40B4-BE49-F238E27FC236}">
                <a16:creationId xmlns:a16="http://schemas.microsoft.com/office/drawing/2014/main" id="{8220C089-AF04-4FAA-9ECB-87ABFDA0D5F4}"/>
              </a:ext>
            </a:extLst>
          </p:cNvPr>
          <p:cNvSpPr>
            <a:spLocks noGrp="1"/>
          </p:cNvSpPr>
          <p:nvPr>
            <p:ph idx="1"/>
          </p:nvPr>
        </p:nvSpPr>
        <p:spPr>
          <a:xfrm>
            <a:off x="1261872" y="1331119"/>
            <a:ext cx="8595360" cy="4351337"/>
          </a:xfrm>
        </p:spPr>
        <p:txBody>
          <a:bodyPr>
            <a:noAutofit/>
          </a:bodyPr>
          <a:lstStyle/>
          <a:p>
            <a:r>
              <a:rPr lang="en-SG" sz="2400" dirty="0"/>
              <a:t>Application architecture</a:t>
            </a:r>
          </a:p>
          <a:p>
            <a:endParaRPr lang="en-SG" sz="2400" dirty="0"/>
          </a:p>
          <a:p>
            <a:r>
              <a:rPr lang="en-SG" sz="2400" dirty="0"/>
              <a:t>Sockets</a:t>
            </a:r>
          </a:p>
          <a:p>
            <a:endParaRPr lang="en-SG" sz="2400" dirty="0"/>
          </a:p>
          <a:p>
            <a:r>
              <a:rPr lang="en-SG" sz="2400" b="1" dirty="0"/>
              <a:t>HTTP 1.0 vs 1.1 vs 2.0 (important!!)</a:t>
            </a:r>
          </a:p>
          <a:p>
            <a:endParaRPr lang="en-SG" sz="2400" dirty="0"/>
          </a:p>
          <a:p>
            <a:r>
              <a:rPr lang="en-SG" sz="2400" dirty="0"/>
              <a:t>HTTP Requests and Responses</a:t>
            </a:r>
          </a:p>
          <a:p>
            <a:endParaRPr lang="en-SG" sz="2400" dirty="0"/>
          </a:p>
          <a:p>
            <a:r>
              <a:rPr lang="en-SG" sz="2400" dirty="0"/>
              <a:t>DNS</a:t>
            </a:r>
          </a:p>
          <a:p>
            <a:pPr lvl="1"/>
            <a:endParaRPr lang="en-SG" sz="2200" dirty="0"/>
          </a:p>
          <a:p>
            <a:endParaRPr lang="en-SG" sz="2000" dirty="0"/>
          </a:p>
        </p:txBody>
      </p:sp>
      <p:sp>
        <p:nvSpPr>
          <p:cNvPr id="4" name="Footer Placeholder 3">
            <a:extLst>
              <a:ext uri="{FF2B5EF4-FFF2-40B4-BE49-F238E27FC236}">
                <a16:creationId xmlns:a16="http://schemas.microsoft.com/office/drawing/2014/main" id="{D49063C5-92C8-48A6-8577-77CA848C9E49}"/>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8BA8C621-F80E-4E58-88A9-0EF80AFDC401}"/>
              </a:ext>
            </a:extLst>
          </p:cNvPr>
          <p:cNvSpPr>
            <a:spLocks noGrp="1"/>
          </p:cNvSpPr>
          <p:nvPr>
            <p:ph type="sldNum" sz="quarter" idx="12"/>
          </p:nvPr>
        </p:nvSpPr>
        <p:spPr/>
        <p:txBody>
          <a:bodyPr>
            <a:normAutofit lnSpcReduction="10000"/>
          </a:bodyPr>
          <a:lstStyle/>
          <a:p>
            <a:fld id="{055B6D6A-DD85-4DA6-9CE2-F4E68D20F43E}" type="slidenum">
              <a:rPr lang="en-SG" smtClean="0"/>
              <a:t>20</a:t>
            </a:fld>
            <a:endParaRPr lang="en-SG"/>
          </a:p>
        </p:txBody>
      </p:sp>
    </p:spTree>
    <p:extLst>
      <p:ext uri="{BB962C8B-B14F-4D97-AF65-F5344CB8AC3E}">
        <p14:creationId xmlns:p14="http://schemas.microsoft.com/office/powerpoint/2010/main" val="102897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pic>
        <p:nvPicPr>
          <p:cNvPr id="3" name="Picture 2">
            <a:extLst>
              <a:ext uri="{FF2B5EF4-FFF2-40B4-BE49-F238E27FC236}">
                <a16:creationId xmlns:a16="http://schemas.microsoft.com/office/drawing/2014/main" id="{DE2AF730-9EAB-48AA-A0A8-9C12CAE50561}"/>
              </a:ext>
            </a:extLst>
          </p:cNvPr>
          <p:cNvPicPr>
            <a:picLocks noChangeAspect="1"/>
          </p:cNvPicPr>
          <p:nvPr/>
        </p:nvPicPr>
        <p:blipFill>
          <a:blip r:embed="rId3"/>
          <a:stretch>
            <a:fillRect/>
          </a:stretch>
        </p:blipFill>
        <p:spPr>
          <a:xfrm>
            <a:off x="698412" y="1892971"/>
            <a:ext cx="10572750" cy="2524125"/>
          </a:xfrm>
          <a:prstGeom prst="rect">
            <a:avLst/>
          </a:prstGeom>
        </p:spPr>
      </p:pic>
      <p:sp>
        <p:nvSpPr>
          <p:cNvPr id="4" name="Footer Placeholder 3">
            <a:extLst>
              <a:ext uri="{FF2B5EF4-FFF2-40B4-BE49-F238E27FC236}">
                <a16:creationId xmlns:a16="http://schemas.microsoft.com/office/drawing/2014/main" id="{A8B04331-4B05-468F-AB79-8465718DCC2B}"/>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0D617A6E-1DDA-4436-A089-17EB0397968C}"/>
              </a:ext>
            </a:extLst>
          </p:cNvPr>
          <p:cNvSpPr>
            <a:spLocks noGrp="1"/>
          </p:cNvSpPr>
          <p:nvPr>
            <p:ph type="sldNum" sz="quarter" idx="12"/>
          </p:nvPr>
        </p:nvSpPr>
        <p:spPr/>
        <p:txBody>
          <a:bodyPr>
            <a:normAutofit lnSpcReduction="10000"/>
          </a:bodyPr>
          <a:lstStyle/>
          <a:p>
            <a:fld id="{055B6D6A-DD85-4DA6-9CE2-F4E68D20F43E}" type="slidenum">
              <a:rPr lang="en-SG" smtClean="0"/>
              <a:t>21</a:t>
            </a:fld>
            <a:endParaRPr lang="en-SG"/>
          </a:p>
        </p:txBody>
      </p:sp>
    </p:spTree>
    <p:extLst>
      <p:ext uri="{BB962C8B-B14F-4D97-AF65-F5344CB8AC3E}">
        <p14:creationId xmlns:p14="http://schemas.microsoft.com/office/powerpoint/2010/main" val="3220762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pic>
        <p:nvPicPr>
          <p:cNvPr id="4" name="Picture 3">
            <a:extLst>
              <a:ext uri="{FF2B5EF4-FFF2-40B4-BE49-F238E27FC236}">
                <a16:creationId xmlns:a16="http://schemas.microsoft.com/office/drawing/2014/main" id="{7DB6AC8D-79AB-4802-89CC-32EB5224C4AF}"/>
              </a:ext>
            </a:extLst>
          </p:cNvPr>
          <p:cNvPicPr/>
          <p:nvPr/>
        </p:nvPicPr>
        <p:blipFill>
          <a:blip r:embed="rId3"/>
          <a:stretch>
            <a:fillRect/>
          </a:stretch>
        </p:blipFill>
        <p:spPr>
          <a:xfrm>
            <a:off x="985924" y="932264"/>
            <a:ext cx="8697903" cy="5138029"/>
          </a:xfrm>
          <a:prstGeom prst="rect">
            <a:avLst/>
          </a:prstGeom>
        </p:spPr>
      </p:pic>
      <p:sp>
        <p:nvSpPr>
          <p:cNvPr id="3" name="Footer Placeholder 2">
            <a:extLst>
              <a:ext uri="{FF2B5EF4-FFF2-40B4-BE49-F238E27FC236}">
                <a16:creationId xmlns:a16="http://schemas.microsoft.com/office/drawing/2014/main" id="{9A094587-34D2-49F4-8EA8-05F39A3BB26D}"/>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215D60DE-027F-4043-A15E-7E6A6FE17EC0}"/>
              </a:ext>
            </a:extLst>
          </p:cNvPr>
          <p:cNvSpPr>
            <a:spLocks noGrp="1"/>
          </p:cNvSpPr>
          <p:nvPr>
            <p:ph type="sldNum" sz="quarter" idx="12"/>
          </p:nvPr>
        </p:nvSpPr>
        <p:spPr/>
        <p:txBody>
          <a:bodyPr>
            <a:normAutofit lnSpcReduction="10000"/>
          </a:bodyPr>
          <a:lstStyle/>
          <a:p>
            <a:fld id="{055B6D6A-DD85-4DA6-9CE2-F4E68D20F43E}" type="slidenum">
              <a:rPr lang="en-SG" smtClean="0"/>
              <a:t>22</a:t>
            </a:fld>
            <a:endParaRPr lang="en-SG"/>
          </a:p>
        </p:txBody>
      </p:sp>
    </p:spTree>
    <p:extLst>
      <p:ext uri="{BB962C8B-B14F-4D97-AF65-F5344CB8AC3E}">
        <p14:creationId xmlns:p14="http://schemas.microsoft.com/office/powerpoint/2010/main" val="1598283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3564630" y="2825214"/>
            <a:ext cx="5062740" cy="1207571"/>
          </a:xfrm>
        </p:spPr>
        <p:txBody>
          <a:bodyPr>
            <a:normAutofit/>
          </a:bodyPr>
          <a:lstStyle/>
          <a:p>
            <a:r>
              <a:rPr lang="en-SG" dirty="0"/>
              <a:t>Thank you!</a:t>
            </a:r>
          </a:p>
        </p:txBody>
      </p:sp>
      <p:sp>
        <p:nvSpPr>
          <p:cNvPr id="3" name="Title 1">
            <a:extLst>
              <a:ext uri="{FF2B5EF4-FFF2-40B4-BE49-F238E27FC236}">
                <a16:creationId xmlns:a16="http://schemas.microsoft.com/office/drawing/2014/main" id="{095F95C2-A3B8-4333-9EFE-D6146F0DEBE6}"/>
              </a:ext>
            </a:extLst>
          </p:cNvPr>
          <p:cNvSpPr txBox="1">
            <a:spLocks/>
          </p:cNvSpPr>
          <p:nvPr/>
        </p:nvSpPr>
        <p:spPr>
          <a:xfrm>
            <a:off x="3983271" y="4571999"/>
            <a:ext cx="4428780" cy="1830329"/>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SG" sz="4800" dirty="0">
                <a:solidFill>
                  <a:srgbClr val="333333"/>
                </a:solidFill>
              </a:rPr>
              <a:t>Answers:</a:t>
            </a:r>
          </a:p>
          <a:p>
            <a:pPr algn="ctr"/>
            <a:r>
              <a:rPr lang="en-SG" sz="4800" dirty="0">
                <a:solidFill>
                  <a:srgbClr val="333333"/>
                </a:solidFill>
              </a:rPr>
              <a:t>ii &amp; iv</a:t>
            </a:r>
          </a:p>
          <a:p>
            <a:pPr algn="ctr"/>
            <a:r>
              <a:rPr lang="en-SG" sz="4800" dirty="0">
                <a:solidFill>
                  <a:srgbClr val="333333"/>
                </a:solidFill>
              </a:rPr>
              <a:t>All are correct!</a:t>
            </a:r>
          </a:p>
        </p:txBody>
      </p:sp>
      <p:sp>
        <p:nvSpPr>
          <p:cNvPr id="4" name="Footer Placeholder 3">
            <a:extLst>
              <a:ext uri="{FF2B5EF4-FFF2-40B4-BE49-F238E27FC236}">
                <a16:creationId xmlns:a16="http://schemas.microsoft.com/office/drawing/2014/main" id="{8BECD2EB-6D77-4554-9489-3EDF933622DA}"/>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B487996B-AD1D-4B3D-A5DB-1DF28C2D4F69}"/>
              </a:ext>
            </a:extLst>
          </p:cNvPr>
          <p:cNvSpPr>
            <a:spLocks noGrp="1"/>
          </p:cNvSpPr>
          <p:nvPr>
            <p:ph type="sldNum" sz="quarter" idx="12"/>
          </p:nvPr>
        </p:nvSpPr>
        <p:spPr/>
        <p:txBody>
          <a:bodyPr>
            <a:normAutofit lnSpcReduction="10000"/>
          </a:bodyPr>
          <a:lstStyle/>
          <a:p>
            <a:fld id="{055B6D6A-DD85-4DA6-9CE2-F4E68D20F43E}" type="slidenum">
              <a:rPr lang="en-SG" smtClean="0"/>
              <a:t>23</a:t>
            </a:fld>
            <a:endParaRPr lang="en-SG"/>
          </a:p>
        </p:txBody>
      </p:sp>
    </p:spTree>
    <p:extLst>
      <p:ext uri="{BB962C8B-B14F-4D97-AF65-F5344CB8AC3E}">
        <p14:creationId xmlns:p14="http://schemas.microsoft.com/office/powerpoint/2010/main" val="380403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1253331"/>
            <a:ext cx="8595360" cy="4351337"/>
          </a:xfrm>
        </p:spPr>
        <p:txBody>
          <a:bodyPr>
            <a:normAutofit/>
          </a:bodyPr>
          <a:lstStyle/>
          <a:p>
            <a:r>
              <a:rPr lang="en-SG" sz="2400" dirty="0"/>
              <a:t>Sockets</a:t>
            </a:r>
          </a:p>
          <a:p>
            <a:pPr lvl="1"/>
            <a:r>
              <a:rPr lang="en-SG" sz="2200" dirty="0"/>
              <a:t>Interface through which a process (application) communicates with the transport layer</a:t>
            </a:r>
          </a:p>
          <a:p>
            <a:endParaRPr lang="en-SG" sz="2400" dirty="0"/>
          </a:p>
          <a:p>
            <a:pPr lvl="1"/>
            <a:endParaRPr lang="en-SG" sz="2200" dirty="0"/>
          </a:p>
        </p:txBody>
      </p:sp>
      <p:pic>
        <p:nvPicPr>
          <p:cNvPr id="6" name="Picture 5">
            <a:extLst>
              <a:ext uri="{FF2B5EF4-FFF2-40B4-BE49-F238E27FC236}">
                <a16:creationId xmlns:a16="http://schemas.microsoft.com/office/drawing/2014/main" id="{DFA76FCA-705F-4863-9932-1A00092790F4}"/>
              </a:ext>
            </a:extLst>
          </p:cNvPr>
          <p:cNvPicPr/>
          <p:nvPr/>
        </p:nvPicPr>
        <p:blipFill>
          <a:blip r:embed="rId3"/>
          <a:stretch>
            <a:fillRect/>
          </a:stretch>
        </p:blipFill>
        <p:spPr>
          <a:xfrm>
            <a:off x="2058944" y="2883531"/>
            <a:ext cx="7001215" cy="3296606"/>
          </a:xfrm>
          <a:prstGeom prst="rect">
            <a:avLst/>
          </a:prstGeom>
        </p:spPr>
      </p:pic>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sp>
        <p:nvSpPr>
          <p:cNvPr id="2" name="Footer Placeholder 1">
            <a:extLst>
              <a:ext uri="{FF2B5EF4-FFF2-40B4-BE49-F238E27FC236}">
                <a16:creationId xmlns:a16="http://schemas.microsoft.com/office/drawing/2014/main" id="{8B889CB4-30EE-45EB-B360-094EC807A154}"/>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82FE626B-1413-4889-96BC-2CEF55148909}"/>
              </a:ext>
            </a:extLst>
          </p:cNvPr>
          <p:cNvSpPr>
            <a:spLocks noGrp="1"/>
          </p:cNvSpPr>
          <p:nvPr>
            <p:ph type="sldNum" sz="quarter" idx="12"/>
          </p:nvPr>
        </p:nvSpPr>
        <p:spPr/>
        <p:txBody>
          <a:bodyPr>
            <a:normAutofit lnSpcReduction="10000"/>
          </a:bodyPr>
          <a:lstStyle/>
          <a:p>
            <a:fld id="{055B6D6A-DD85-4DA6-9CE2-F4E68D20F43E}" type="slidenum">
              <a:rPr lang="en-SG" smtClean="0"/>
              <a:t>3</a:t>
            </a:fld>
            <a:endParaRPr lang="en-SG"/>
          </a:p>
        </p:txBody>
      </p:sp>
    </p:spTree>
    <p:extLst>
      <p:ext uri="{BB962C8B-B14F-4D97-AF65-F5344CB8AC3E}">
        <p14:creationId xmlns:p14="http://schemas.microsoft.com/office/powerpoint/2010/main" val="80943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1261872" y="-361351"/>
            <a:ext cx="9692640" cy="1325562"/>
          </a:xfrm>
        </p:spPr>
        <p:txBody>
          <a:bodyPr/>
          <a:lstStyle/>
          <a:p>
            <a:r>
              <a:rPr lang="en-SG" dirty="0"/>
              <a:t>Recap</a:t>
            </a:r>
          </a:p>
        </p:txBody>
      </p:sp>
      <p:sp>
        <p:nvSpPr>
          <p:cNvPr id="4" name="Content Placeholder 3">
            <a:extLst>
              <a:ext uri="{FF2B5EF4-FFF2-40B4-BE49-F238E27FC236}">
                <a16:creationId xmlns:a16="http://schemas.microsoft.com/office/drawing/2014/main" id="{233ED91E-A981-40E4-9DCF-6C5EABF96F2F}"/>
              </a:ext>
            </a:extLst>
          </p:cNvPr>
          <p:cNvSpPr>
            <a:spLocks noGrp="1"/>
          </p:cNvSpPr>
          <p:nvPr>
            <p:ph idx="1"/>
          </p:nvPr>
        </p:nvSpPr>
        <p:spPr>
          <a:xfrm>
            <a:off x="1261872" y="1126392"/>
            <a:ext cx="3783853" cy="4869456"/>
          </a:xfrm>
        </p:spPr>
        <p:txBody>
          <a:bodyPr>
            <a:normAutofit/>
          </a:bodyPr>
          <a:lstStyle/>
          <a:p>
            <a:r>
              <a:rPr lang="en-SG" sz="2400" dirty="0"/>
              <a:t>HTTP 1.0</a:t>
            </a:r>
          </a:p>
          <a:p>
            <a:pPr lvl="1"/>
            <a:r>
              <a:rPr lang="en-SG" sz="2000" dirty="0"/>
              <a:t>Non persistent</a:t>
            </a:r>
          </a:p>
          <a:p>
            <a:pPr lvl="2"/>
            <a:r>
              <a:rPr lang="en-SG" sz="1800" dirty="0"/>
              <a:t>For each web resource, a </a:t>
            </a:r>
            <a:r>
              <a:rPr lang="en-SG" sz="1800" b="1" dirty="0"/>
              <a:t>brand new </a:t>
            </a:r>
            <a:r>
              <a:rPr lang="en-SG" sz="1800" dirty="0"/>
              <a:t>TCP connection request has to be sent out</a:t>
            </a:r>
          </a:p>
          <a:p>
            <a:pPr lvl="2"/>
            <a:endParaRPr lang="en-SG" sz="1800" dirty="0"/>
          </a:p>
          <a:p>
            <a:pPr lvl="2"/>
            <a:endParaRPr lang="en-SG" sz="1800" dirty="0"/>
          </a:p>
          <a:p>
            <a:pPr lvl="1"/>
            <a:r>
              <a:rPr lang="en-SG" sz="2000" dirty="0"/>
              <a:t>Sequential</a:t>
            </a:r>
          </a:p>
          <a:p>
            <a:pPr lvl="2"/>
            <a:r>
              <a:rPr lang="en-SG" sz="1800" dirty="0"/>
              <a:t>Massive overhead since each file has to be loaded 1 by 1</a:t>
            </a:r>
          </a:p>
        </p:txBody>
      </p:sp>
      <p:pic>
        <p:nvPicPr>
          <p:cNvPr id="9" name="Picture 8">
            <a:extLst>
              <a:ext uri="{FF2B5EF4-FFF2-40B4-BE49-F238E27FC236}">
                <a16:creationId xmlns:a16="http://schemas.microsoft.com/office/drawing/2014/main" id="{0EBD1E49-C145-4B63-ADCB-8F1254434C98}"/>
              </a:ext>
            </a:extLst>
          </p:cNvPr>
          <p:cNvPicPr/>
          <p:nvPr/>
        </p:nvPicPr>
        <p:blipFill>
          <a:blip r:embed="rId3"/>
          <a:stretch>
            <a:fillRect/>
          </a:stretch>
        </p:blipFill>
        <p:spPr>
          <a:xfrm>
            <a:off x="5241562" y="1316351"/>
            <a:ext cx="5712950" cy="4489538"/>
          </a:xfrm>
          <a:prstGeom prst="rect">
            <a:avLst/>
          </a:prstGeom>
        </p:spPr>
      </p:pic>
      <p:sp>
        <p:nvSpPr>
          <p:cNvPr id="3" name="Footer Placeholder 2">
            <a:extLst>
              <a:ext uri="{FF2B5EF4-FFF2-40B4-BE49-F238E27FC236}">
                <a16:creationId xmlns:a16="http://schemas.microsoft.com/office/drawing/2014/main" id="{3A82453E-9418-42AF-A006-1EA4B8FD5E98}"/>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81F6E5EE-0A75-4AFE-B6FD-7345959F1D25}"/>
              </a:ext>
            </a:extLst>
          </p:cNvPr>
          <p:cNvSpPr>
            <a:spLocks noGrp="1"/>
          </p:cNvSpPr>
          <p:nvPr>
            <p:ph type="sldNum" sz="quarter" idx="12"/>
          </p:nvPr>
        </p:nvSpPr>
        <p:spPr/>
        <p:txBody>
          <a:bodyPr>
            <a:normAutofit lnSpcReduction="10000"/>
          </a:bodyPr>
          <a:lstStyle/>
          <a:p>
            <a:fld id="{055B6D6A-DD85-4DA6-9CE2-F4E68D20F43E}" type="slidenum">
              <a:rPr lang="en-SG" smtClean="0"/>
              <a:t>4</a:t>
            </a:fld>
            <a:endParaRPr lang="en-SG"/>
          </a:p>
        </p:txBody>
      </p:sp>
    </p:spTree>
    <p:extLst>
      <p:ext uri="{BB962C8B-B14F-4D97-AF65-F5344CB8AC3E}">
        <p14:creationId xmlns:p14="http://schemas.microsoft.com/office/powerpoint/2010/main" val="262263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1261872" y="-361351"/>
            <a:ext cx="9692640" cy="1325562"/>
          </a:xfrm>
        </p:spPr>
        <p:txBody>
          <a:bodyPr/>
          <a:lstStyle/>
          <a:p>
            <a:r>
              <a:rPr lang="en-SG" dirty="0"/>
              <a:t>Recap</a:t>
            </a:r>
          </a:p>
        </p:txBody>
      </p:sp>
      <p:sp>
        <p:nvSpPr>
          <p:cNvPr id="4" name="Content Placeholder 3">
            <a:extLst>
              <a:ext uri="{FF2B5EF4-FFF2-40B4-BE49-F238E27FC236}">
                <a16:creationId xmlns:a16="http://schemas.microsoft.com/office/drawing/2014/main" id="{233ED91E-A981-40E4-9DCF-6C5EABF96F2F}"/>
              </a:ext>
            </a:extLst>
          </p:cNvPr>
          <p:cNvSpPr>
            <a:spLocks noGrp="1"/>
          </p:cNvSpPr>
          <p:nvPr>
            <p:ph idx="1"/>
          </p:nvPr>
        </p:nvSpPr>
        <p:spPr>
          <a:xfrm>
            <a:off x="473725" y="1145753"/>
            <a:ext cx="5717755" cy="5618603"/>
          </a:xfrm>
        </p:spPr>
        <p:txBody>
          <a:bodyPr>
            <a:normAutofit/>
          </a:bodyPr>
          <a:lstStyle/>
          <a:p>
            <a:r>
              <a:rPr lang="en-SG" sz="2400" dirty="0"/>
              <a:t>HTTP 1.1</a:t>
            </a:r>
          </a:p>
          <a:p>
            <a:pPr lvl="1"/>
            <a:r>
              <a:rPr lang="en-SG" sz="2000" dirty="0"/>
              <a:t>Persistent</a:t>
            </a:r>
          </a:p>
          <a:p>
            <a:pPr lvl="2"/>
            <a:r>
              <a:rPr lang="en-SG" sz="2000" dirty="0"/>
              <a:t>Only 1 TCP connection request is required to load </a:t>
            </a:r>
            <a:r>
              <a:rPr lang="en-SG" sz="2000" b="1" dirty="0"/>
              <a:t>ALL </a:t>
            </a:r>
            <a:r>
              <a:rPr lang="en-SG" sz="2000" dirty="0"/>
              <a:t>the relevant files/HTML objects</a:t>
            </a:r>
          </a:p>
          <a:p>
            <a:pPr lvl="2"/>
            <a:r>
              <a:rPr lang="en-SG" sz="1800" dirty="0"/>
              <a:t>Connection is left open after sending a web object.</a:t>
            </a:r>
          </a:p>
          <a:p>
            <a:pPr lvl="2"/>
            <a:r>
              <a:rPr lang="en-SG" sz="1800" dirty="0"/>
              <a:t>Less overhead</a:t>
            </a:r>
          </a:p>
          <a:p>
            <a:pPr lvl="1"/>
            <a:r>
              <a:rPr lang="en-SG" sz="2400" dirty="0"/>
              <a:t>Pipelined</a:t>
            </a:r>
          </a:p>
          <a:p>
            <a:pPr lvl="2"/>
            <a:r>
              <a:rPr lang="en-SG" sz="1800" dirty="0"/>
              <a:t>New requests can be made even before receiving responses for older requests.</a:t>
            </a:r>
          </a:p>
          <a:p>
            <a:pPr lvl="2"/>
            <a:r>
              <a:rPr lang="en-SG" sz="1800" dirty="0"/>
              <a:t>HOWEVER, they have to be received back in the order they were requested</a:t>
            </a:r>
          </a:p>
          <a:p>
            <a:pPr lvl="3"/>
            <a:r>
              <a:rPr lang="en-SG" sz="1800" dirty="0"/>
              <a:t>Head-of-line blocking</a:t>
            </a:r>
          </a:p>
        </p:txBody>
      </p:sp>
      <p:pic>
        <p:nvPicPr>
          <p:cNvPr id="6" name="Picture 5">
            <a:extLst>
              <a:ext uri="{FF2B5EF4-FFF2-40B4-BE49-F238E27FC236}">
                <a16:creationId xmlns:a16="http://schemas.microsoft.com/office/drawing/2014/main" id="{898071D4-7C90-49A7-8037-DAD22AA4162E}"/>
              </a:ext>
            </a:extLst>
          </p:cNvPr>
          <p:cNvPicPr/>
          <p:nvPr/>
        </p:nvPicPr>
        <p:blipFill>
          <a:blip r:embed="rId3"/>
          <a:stretch>
            <a:fillRect/>
          </a:stretch>
        </p:blipFill>
        <p:spPr>
          <a:xfrm>
            <a:off x="6096000" y="1234069"/>
            <a:ext cx="5149606" cy="4031993"/>
          </a:xfrm>
          <a:prstGeom prst="rect">
            <a:avLst/>
          </a:prstGeom>
        </p:spPr>
      </p:pic>
      <p:sp>
        <p:nvSpPr>
          <p:cNvPr id="7" name="Content Placeholder 3">
            <a:extLst>
              <a:ext uri="{FF2B5EF4-FFF2-40B4-BE49-F238E27FC236}">
                <a16:creationId xmlns:a16="http://schemas.microsoft.com/office/drawing/2014/main" id="{14EE4851-7885-4791-9603-A762133B66EE}"/>
              </a:ext>
            </a:extLst>
          </p:cNvPr>
          <p:cNvSpPr txBox="1">
            <a:spLocks/>
          </p:cNvSpPr>
          <p:nvPr/>
        </p:nvSpPr>
        <p:spPr>
          <a:xfrm>
            <a:off x="1853615" y="5720976"/>
            <a:ext cx="8509153" cy="61161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SG" sz="3400" dirty="0">
                <a:highlight>
                  <a:srgbClr val="FFFF00"/>
                </a:highlight>
              </a:rPr>
              <a:t>NOTE: HTML file is </a:t>
            </a:r>
            <a:r>
              <a:rPr lang="en-SG" sz="3400" b="1" dirty="0">
                <a:highlight>
                  <a:srgbClr val="FFFF00"/>
                </a:highlight>
              </a:rPr>
              <a:t>always </a:t>
            </a:r>
            <a:r>
              <a:rPr lang="en-SG" sz="3400" dirty="0">
                <a:highlight>
                  <a:srgbClr val="FFFF00"/>
                </a:highlight>
              </a:rPr>
              <a:t>loaded first!</a:t>
            </a:r>
          </a:p>
        </p:txBody>
      </p:sp>
      <p:sp>
        <p:nvSpPr>
          <p:cNvPr id="3" name="Footer Placeholder 2">
            <a:extLst>
              <a:ext uri="{FF2B5EF4-FFF2-40B4-BE49-F238E27FC236}">
                <a16:creationId xmlns:a16="http://schemas.microsoft.com/office/drawing/2014/main" id="{FB9B9FB6-8AA2-42CB-B63D-0B2C6E98F241}"/>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F382C7B6-B6DF-4FA9-A000-4D3389D4CFCF}"/>
              </a:ext>
            </a:extLst>
          </p:cNvPr>
          <p:cNvSpPr>
            <a:spLocks noGrp="1"/>
          </p:cNvSpPr>
          <p:nvPr>
            <p:ph type="sldNum" sz="quarter" idx="12"/>
          </p:nvPr>
        </p:nvSpPr>
        <p:spPr/>
        <p:txBody>
          <a:bodyPr>
            <a:normAutofit lnSpcReduction="10000"/>
          </a:bodyPr>
          <a:lstStyle/>
          <a:p>
            <a:fld id="{055B6D6A-DD85-4DA6-9CE2-F4E68D20F43E}" type="slidenum">
              <a:rPr lang="en-SG" smtClean="0"/>
              <a:t>5</a:t>
            </a:fld>
            <a:endParaRPr lang="en-SG"/>
          </a:p>
        </p:txBody>
      </p:sp>
    </p:spTree>
    <p:extLst>
      <p:ext uri="{BB962C8B-B14F-4D97-AF65-F5344CB8AC3E}">
        <p14:creationId xmlns:p14="http://schemas.microsoft.com/office/powerpoint/2010/main" val="28554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1261872" y="-361351"/>
            <a:ext cx="9692640" cy="1325562"/>
          </a:xfrm>
        </p:spPr>
        <p:txBody>
          <a:bodyPr/>
          <a:lstStyle/>
          <a:p>
            <a:r>
              <a:rPr lang="en-SG" dirty="0"/>
              <a:t>Recap</a:t>
            </a:r>
          </a:p>
        </p:txBody>
      </p:sp>
      <p:sp>
        <p:nvSpPr>
          <p:cNvPr id="4" name="Content Placeholder 3">
            <a:extLst>
              <a:ext uri="{FF2B5EF4-FFF2-40B4-BE49-F238E27FC236}">
                <a16:creationId xmlns:a16="http://schemas.microsoft.com/office/drawing/2014/main" id="{233ED91E-A981-40E4-9DCF-6C5EABF96F2F}"/>
              </a:ext>
            </a:extLst>
          </p:cNvPr>
          <p:cNvSpPr>
            <a:spLocks noGrp="1"/>
          </p:cNvSpPr>
          <p:nvPr>
            <p:ph idx="1"/>
          </p:nvPr>
        </p:nvSpPr>
        <p:spPr>
          <a:xfrm>
            <a:off x="683046" y="1145754"/>
            <a:ext cx="4362679" cy="4869456"/>
          </a:xfrm>
        </p:spPr>
        <p:txBody>
          <a:bodyPr>
            <a:normAutofit/>
          </a:bodyPr>
          <a:lstStyle/>
          <a:p>
            <a:r>
              <a:rPr lang="en-SG" sz="2400" dirty="0"/>
              <a:t>HTTP 2.0</a:t>
            </a:r>
          </a:p>
          <a:p>
            <a:pPr lvl="1"/>
            <a:r>
              <a:rPr lang="en-SG" sz="2000" dirty="0"/>
              <a:t>In addition to being persistent and pipelined, it is </a:t>
            </a:r>
            <a:r>
              <a:rPr lang="en-SG" sz="2000" b="1" dirty="0"/>
              <a:t>multiplexing</a:t>
            </a:r>
            <a:endParaRPr lang="en-SG" sz="2000" dirty="0"/>
          </a:p>
          <a:p>
            <a:pPr lvl="2"/>
            <a:r>
              <a:rPr lang="en-SG" sz="1800" dirty="0"/>
              <a:t>Since fractions of the file can be received at different times, heavy requests will not block server</a:t>
            </a:r>
          </a:p>
          <a:p>
            <a:pPr lvl="3"/>
            <a:r>
              <a:rPr lang="en-SG" sz="1800" dirty="0"/>
              <a:t>Head of line blocking faced by 1.1 solved</a:t>
            </a:r>
          </a:p>
        </p:txBody>
      </p:sp>
      <p:pic>
        <p:nvPicPr>
          <p:cNvPr id="5" name="Picture 4">
            <a:extLst>
              <a:ext uri="{FF2B5EF4-FFF2-40B4-BE49-F238E27FC236}">
                <a16:creationId xmlns:a16="http://schemas.microsoft.com/office/drawing/2014/main" id="{6810206B-9704-4AE8-9B9C-064ED609BBC7}"/>
              </a:ext>
            </a:extLst>
          </p:cNvPr>
          <p:cNvPicPr/>
          <p:nvPr/>
        </p:nvPicPr>
        <p:blipFill>
          <a:blip r:embed="rId3"/>
          <a:stretch>
            <a:fillRect/>
          </a:stretch>
        </p:blipFill>
        <p:spPr>
          <a:xfrm>
            <a:off x="5416219" y="1345626"/>
            <a:ext cx="5723117" cy="4085690"/>
          </a:xfrm>
          <a:prstGeom prst="rect">
            <a:avLst/>
          </a:prstGeom>
        </p:spPr>
      </p:pic>
      <p:sp>
        <p:nvSpPr>
          <p:cNvPr id="3" name="Footer Placeholder 2">
            <a:extLst>
              <a:ext uri="{FF2B5EF4-FFF2-40B4-BE49-F238E27FC236}">
                <a16:creationId xmlns:a16="http://schemas.microsoft.com/office/drawing/2014/main" id="{7974A916-810C-404F-9EC0-A254459DBCBB}"/>
              </a:ext>
            </a:extLst>
          </p:cNvPr>
          <p:cNvSpPr>
            <a:spLocks noGrp="1"/>
          </p:cNvSpPr>
          <p:nvPr>
            <p:ph type="ftr" sz="quarter" idx="11"/>
          </p:nvPr>
        </p:nvSpPr>
        <p:spPr/>
        <p:txBody>
          <a:bodyPr/>
          <a:lstStyle/>
          <a:p>
            <a:r>
              <a:rPr lang="en-SG"/>
              <a:t>Prepared by Clinton Law (AY19/20 Sem1)</a:t>
            </a:r>
          </a:p>
        </p:txBody>
      </p:sp>
      <p:sp>
        <p:nvSpPr>
          <p:cNvPr id="6" name="Slide Number Placeholder 5">
            <a:extLst>
              <a:ext uri="{FF2B5EF4-FFF2-40B4-BE49-F238E27FC236}">
                <a16:creationId xmlns:a16="http://schemas.microsoft.com/office/drawing/2014/main" id="{2423E7E1-29F7-4F02-A8A7-558EFBEE96C7}"/>
              </a:ext>
            </a:extLst>
          </p:cNvPr>
          <p:cNvSpPr>
            <a:spLocks noGrp="1"/>
          </p:cNvSpPr>
          <p:nvPr>
            <p:ph type="sldNum" sz="quarter" idx="12"/>
          </p:nvPr>
        </p:nvSpPr>
        <p:spPr/>
        <p:txBody>
          <a:bodyPr>
            <a:normAutofit lnSpcReduction="10000"/>
          </a:bodyPr>
          <a:lstStyle/>
          <a:p>
            <a:fld id="{055B6D6A-DD85-4DA6-9CE2-F4E68D20F43E}" type="slidenum">
              <a:rPr lang="en-SG" smtClean="0"/>
              <a:t>6</a:t>
            </a:fld>
            <a:endParaRPr lang="en-SG"/>
          </a:p>
        </p:txBody>
      </p:sp>
    </p:spTree>
    <p:extLst>
      <p:ext uri="{BB962C8B-B14F-4D97-AF65-F5344CB8AC3E}">
        <p14:creationId xmlns:p14="http://schemas.microsoft.com/office/powerpoint/2010/main" val="67223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8" name="Picture 7">
            <a:extLst>
              <a:ext uri="{FF2B5EF4-FFF2-40B4-BE49-F238E27FC236}">
                <a16:creationId xmlns:a16="http://schemas.microsoft.com/office/drawing/2014/main" id="{CA0622D8-67BD-4169-9202-C7448DEF6DC5}"/>
              </a:ext>
            </a:extLst>
          </p:cNvPr>
          <p:cNvPicPr/>
          <p:nvPr/>
        </p:nvPicPr>
        <p:blipFill>
          <a:blip r:embed="rId3"/>
          <a:stretch>
            <a:fillRect/>
          </a:stretch>
        </p:blipFill>
        <p:spPr>
          <a:xfrm>
            <a:off x="1261871" y="1239909"/>
            <a:ext cx="8755807" cy="4026153"/>
          </a:xfrm>
          <a:prstGeom prst="rect">
            <a:avLst/>
          </a:prstGeom>
        </p:spPr>
      </p:pic>
      <p:sp>
        <p:nvSpPr>
          <p:cNvPr id="2" name="Footer Placeholder 1">
            <a:extLst>
              <a:ext uri="{FF2B5EF4-FFF2-40B4-BE49-F238E27FC236}">
                <a16:creationId xmlns:a16="http://schemas.microsoft.com/office/drawing/2014/main" id="{0F7E5FC6-5088-4A1E-822E-13CCD5957749}"/>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8768FFEC-3B7D-4270-AD8F-DCB32A80929D}"/>
              </a:ext>
            </a:extLst>
          </p:cNvPr>
          <p:cNvSpPr>
            <a:spLocks noGrp="1"/>
          </p:cNvSpPr>
          <p:nvPr>
            <p:ph type="sldNum" sz="quarter" idx="12"/>
          </p:nvPr>
        </p:nvSpPr>
        <p:spPr/>
        <p:txBody>
          <a:bodyPr>
            <a:normAutofit lnSpcReduction="10000"/>
          </a:bodyPr>
          <a:lstStyle/>
          <a:p>
            <a:fld id="{055B6D6A-DD85-4DA6-9CE2-F4E68D20F43E}" type="slidenum">
              <a:rPr lang="en-SG" smtClean="0"/>
              <a:t>7</a:t>
            </a:fld>
            <a:endParaRPr lang="en-SG"/>
          </a:p>
        </p:txBody>
      </p:sp>
    </p:spTree>
    <p:extLst>
      <p:ext uri="{BB962C8B-B14F-4D97-AF65-F5344CB8AC3E}">
        <p14:creationId xmlns:p14="http://schemas.microsoft.com/office/powerpoint/2010/main" val="249061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5D6489C-0394-482E-A526-8BC7FFE709DE}"/>
              </a:ext>
            </a:extLst>
          </p:cNvPr>
          <p:cNvSpPr txBox="1">
            <a:spLocks/>
          </p:cNvSpPr>
          <p:nvPr/>
        </p:nvSpPr>
        <p:spPr>
          <a:xfrm>
            <a:off x="622894"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2" name="Picture 1">
            <a:extLst>
              <a:ext uri="{FF2B5EF4-FFF2-40B4-BE49-F238E27FC236}">
                <a16:creationId xmlns:a16="http://schemas.microsoft.com/office/drawing/2014/main" id="{E11783F7-99AA-4779-9274-4D60BF82B5EC}"/>
              </a:ext>
            </a:extLst>
          </p:cNvPr>
          <p:cNvPicPr>
            <a:picLocks noChangeAspect="1"/>
          </p:cNvPicPr>
          <p:nvPr/>
        </p:nvPicPr>
        <p:blipFill>
          <a:blip r:embed="rId3"/>
          <a:stretch>
            <a:fillRect/>
          </a:stretch>
        </p:blipFill>
        <p:spPr>
          <a:xfrm>
            <a:off x="2406324" y="404812"/>
            <a:ext cx="7820025" cy="6048375"/>
          </a:xfrm>
          <a:prstGeom prst="rect">
            <a:avLst/>
          </a:prstGeom>
        </p:spPr>
      </p:pic>
      <p:sp>
        <p:nvSpPr>
          <p:cNvPr id="3" name="Footer Placeholder 2">
            <a:extLst>
              <a:ext uri="{FF2B5EF4-FFF2-40B4-BE49-F238E27FC236}">
                <a16:creationId xmlns:a16="http://schemas.microsoft.com/office/drawing/2014/main" id="{85490075-DE7C-4E7B-8C39-7EB4181FF043}"/>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80903E7B-EEBC-4536-8C60-2AF2DD00EBDA}"/>
              </a:ext>
            </a:extLst>
          </p:cNvPr>
          <p:cNvSpPr>
            <a:spLocks noGrp="1"/>
          </p:cNvSpPr>
          <p:nvPr>
            <p:ph type="sldNum" sz="quarter" idx="12"/>
          </p:nvPr>
        </p:nvSpPr>
        <p:spPr/>
        <p:txBody>
          <a:bodyPr>
            <a:normAutofit lnSpcReduction="10000"/>
          </a:bodyPr>
          <a:lstStyle/>
          <a:p>
            <a:fld id="{055B6D6A-DD85-4DA6-9CE2-F4E68D20F43E}" type="slidenum">
              <a:rPr lang="en-SG" smtClean="0"/>
              <a:t>8</a:t>
            </a:fld>
            <a:endParaRPr lang="en-SG"/>
          </a:p>
        </p:txBody>
      </p:sp>
    </p:spTree>
    <p:extLst>
      <p:ext uri="{BB962C8B-B14F-4D97-AF65-F5344CB8AC3E}">
        <p14:creationId xmlns:p14="http://schemas.microsoft.com/office/powerpoint/2010/main" val="63253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9040-5D73-49E9-99CA-CA3FEDD5D690}"/>
              </a:ext>
            </a:extLst>
          </p:cNvPr>
          <p:cNvSpPr>
            <a:spLocks noGrp="1"/>
          </p:cNvSpPr>
          <p:nvPr>
            <p:ph type="title"/>
          </p:nvPr>
        </p:nvSpPr>
        <p:spPr>
          <a:xfrm>
            <a:off x="404261" y="-662781"/>
            <a:ext cx="9692640" cy="1325562"/>
          </a:xfrm>
        </p:spPr>
        <p:txBody>
          <a:bodyPr/>
          <a:lstStyle/>
          <a:p>
            <a:r>
              <a:rPr lang="en-SG" dirty="0"/>
              <a:t>Recap</a:t>
            </a:r>
          </a:p>
        </p:txBody>
      </p:sp>
      <p:sp>
        <p:nvSpPr>
          <p:cNvPr id="3" name="Content Placeholder 2">
            <a:extLst>
              <a:ext uri="{FF2B5EF4-FFF2-40B4-BE49-F238E27FC236}">
                <a16:creationId xmlns:a16="http://schemas.microsoft.com/office/drawing/2014/main" id="{B8EB2167-05F2-44DF-81F3-B503F17F5294}"/>
              </a:ext>
            </a:extLst>
          </p:cNvPr>
          <p:cNvSpPr>
            <a:spLocks noGrp="1"/>
          </p:cNvSpPr>
          <p:nvPr>
            <p:ph idx="1"/>
          </p:nvPr>
        </p:nvSpPr>
        <p:spPr>
          <a:xfrm>
            <a:off x="404261" y="662781"/>
            <a:ext cx="10366407" cy="4351337"/>
          </a:xfrm>
        </p:spPr>
        <p:txBody>
          <a:bodyPr>
            <a:normAutofit/>
          </a:bodyPr>
          <a:lstStyle/>
          <a:p>
            <a:r>
              <a:rPr lang="en-SG" sz="2400" dirty="0"/>
              <a:t>DNS</a:t>
            </a:r>
          </a:p>
          <a:p>
            <a:pPr lvl="1"/>
            <a:r>
              <a:rPr lang="en-SG" sz="2200" dirty="0"/>
              <a:t>Runs on UDP. Why?</a:t>
            </a:r>
          </a:p>
          <a:p>
            <a:pPr lvl="2"/>
            <a:r>
              <a:rPr lang="en-SG" sz="2000" dirty="0"/>
              <a:t>Listens on port 53</a:t>
            </a:r>
          </a:p>
          <a:p>
            <a:pPr lvl="1"/>
            <a:r>
              <a:rPr lang="en-SG" sz="2200" dirty="0"/>
              <a:t>Application layer protocol</a:t>
            </a:r>
          </a:p>
          <a:p>
            <a:pPr lvl="1"/>
            <a:r>
              <a:rPr lang="en-SG" sz="2200" b="1" dirty="0">
                <a:highlight>
                  <a:srgbClr val="FFFF00"/>
                </a:highlight>
              </a:rPr>
              <a:t>Acts as a contact book to translates a host’s name to its corresponding IP address</a:t>
            </a:r>
          </a:p>
          <a:p>
            <a:pPr lvl="1"/>
            <a:r>
              <a:rPr lang="en-SG" sz="2200" dirty="0"/>
              <a:t>Recursive vs Iterative</a:t>
            </a:r>
            <a:endParaRPr lang="en-SG" sz="2000" dirty="0"/>
          </a:p>
          <a:p>
            <a:pPr lvl="2"/>
            <a:endParaRPr lang="en-SG" sz="2000" dirty="0"/>
          </a:p>
        </p:txBody>
      </p:sp>
      <p:pic>
        <p:nvPicPr>
          <p:cNvPr id="13" name="Picture 12">
            <a:extLst>
              <a:ext uri="{FF2B5EF4-FFF2-40B4-BE49-F238E27FC236}">
                <a16:creationId xmlns:a16="http://schemas.microsoft.com/office/drawing/2014/main" id="{A5638FA2-D8C1-4328-A475-EC6DC91CFC2D}"/>
              </a:ext>
            </a:extLst>
          </p:cNvPr>
          <p:cNvPicPr/>
          <p:nvPr/>
        </p:nvPicPr>
        <p:blipFill>
          <a:blip r:embed="rId3"/>
          <a:stretch>
            <a:fillRect/>
          </a:stretch>
        </p:blipFill>
        <p:spPr>
          <a:xfrm>
            <a:off x="806216" y="3461860"/>
            <a:ext cx="4444365" cy="2877820"/>
          </a:xfrm>
          <a:prstGeom prst="rect">
            <a:avLst/>
          </a:prstGeom>
        </p:spPr>
      </p:pic>
      <p:pic>
        <p:nvPicPr>
          <p:cNvPr id="14" name="Picture 13">
            <a:extLst>
              <a:ext uri="{FF2B5EF4-FFF2-40B4-BE49-F238E27FC236}">
                <a16:creationId xmlns:a16="http://schemas.microsoft.com/office/drawing/2014/main" id="{21F26923-821F-45DA-A079-9B0DF706C610}"/>
              </a:ext>
            </a:extLst>
          </p:cNvPr>
          <p:cNvPicPr/>
          <p:nvPr/>
        </p:nvPicPr>
        <p:blipFill>
          <a:blip r:embed="rId4"/>
          <a:stretch>
            <a:fillRect/>
          </a:stretch>
        </p:blipFill>
        <p:spPr>
          <a:xfrm>
            <a:off x="5992689" y="3461860"/>
            <a:ext cx="4669155" cy="2920365"/>
          </a:xfrm>
          <a:prstGeom prst="rect">
            <a:avLst/>
          </a:prstGeom>
        </p:spPr>
      </p:pic>
      <p:sp>
        <p:nvSpPr>
          <p:cNvPr id="4" name="Footer Placeholder 3">
            <a:extLst>
              <a:ext uri="{FF2B5EF4-FFF2-40B4-BE49-F238E27FC236}">
                <a16:creationId xmlns:a16="http://schemas.microsoft.com/office/drawing/2014/main" id="{ABE0C577-E9DC-4447-BE39-60225827FCF8}"/>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61F4F5B7-4978-4F34-8F65-09B064FFA660}"/>
              </a:ext>
            </a:extLst>
          </p:cNvPr>
          <p:cNvSpPr>
            <a:spLocks noGrp="1"/>
          </p:cNvSpPr>
          <p:nvPr>
            <p:ph type="sldNum" sz="quarter" idx="12"/>
          </p:nvPr>
        </p:nvSpPr>
        <p:spPr/>
        <p:txBody>
          <a:bodyPr>
            <a:normAutofit lnSpcReduction="10000"/>
          </a:bodyPr>
          <a:lstStyle/>
          <a:p>
            <a:fld id="{055B6D6A-DD85-4DA6-9CE2-F4E68D20F43E}" type="slidenum">
              <a:rPr lang="en-SG" smtClean="0"/>
              <a:t>9</a:t>
            </a:fld>
            <a:endParaRPr lang="en-SG"/>
          </a:p>
        </p:txBody>
      </p:sp>
    </p:spTree>
    <p:extLst>
      <p:ext uri="{BB962C8B-B14F-4D97-AF65-F5344CB8AC3E}">
        <p14:creationId xmlns:p14="http://schemas.microsoft.com/office/powerpoint/2010/main" val="412002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5964</TotalTime>
  <Words>2445</Words>
  <Application>Microsoft Office PowerPoint</Application>
  <PresentationFormat>Widescreen</PresentationFormat>
  <Paragraphs>281</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Schoolbook</vt:lpstr>
      <vt:lpstr>Wingdings 2</vt:lpstr>
      <vt:lpstr>View</vt:lpstr>
      <vt:lpstr>CS2105 Introduction to Computer Networks</vt:lpstr>
      <vt:lpstr>PowerPoint Presentation</vt:lpstr>
      <vt:lpstr>PowerPoint Presentation</vt:lpstr>
      <vt:lpstr>Recap</vt:lpstr>
      <vt:lpstr>Recap</vt:lpstr>
      <vt:lpstr>Recap</vt:lpstr>
      <vt:lpstr>PowerPoint Presentation</vt:lpstr>
      <vt:lpstr>PowerPoint Presentation</vt:lpstr>
      <vt:lpstr>Recap</vt:lpstr>
      <vt:lpstr>Recap</vt:lpstr>
      <vt:lpstr>Tutorial Questions</vt:lpstr>
      <vt:lpstr>Question 1</vt:lpstr>
      <vt:lpstr>Question 2</vt:lpstr>
      <vt:lpstr>Question 3a</vt:lpstr>
      <vt:lpstr>Question 3b, 3c &amp; 3d</vt:lpstr>
      <vt:lpstr>Question 4</vt:lpstr>
      <vt:lpstr>Question 5</vt:lpstr>
      <vt:lpstr>Question 6</vt:lpstr>
      <vt:lpstr>Question 8</vt:lpstr>
      <vt:lpstr>Summary</vt:lpstr>
      <vt:lpstr>Extra Questions</vt:lpstr>
      <vt:lpstr>Extra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CS2105 Introduction to Computer Networks</dc:title>
  <dc:creator>Clinton Law</dc:creator>
  <cp:lastModifiedBy>Clinton Law</cp:lastModifiedBy>
  <cp:revision>79</cp:revision>
  <dcterms:created xsi:type="dcterms:W3CDTF">2019-01-22T13:19:35Z</dcterms:created>
  <dcterms:modified xsi:type="dcterms:W3CDTF">2019-09-07T11:06:21Z</dcterms:modified>
</cp:coreProperties>
</file>