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1" r:id="rId3"/>
    <p:sldId id="290" r:id="rId4"/>
    <p:sldId id="291" r:id="rId5"/>
    <p:sldId id="292" r:id="rId6"/>
    <p:sldId id="289" r:id="rId7"/>
    <p:sldId id="293" r:id="rId8"/>
    <p:sldId id="294" r:id="rId9"/>
    <p:sldId id="266" r:id="rId10"/>
    <p:sldId id="267" r:id="rId11"/>
    <p:sldId id="288" r:id="rId12"/>
    <p:sldId id="295" r:id="rId13"/>
    <p:sldId id="296" r:id="rId14"/>
    <p:sldId id="270" r:id="rId15"/>
    <p:sldId id="297" r:id="rId16"/>
    <p:sldId id="272" r:id="rId17"/>
    <p:sldId id="273" r:id="rId18"/>
    <p:sldId id="274" r:id="rId19"/>
    <p:sldId id="299" r:id="rId20"/>
    <p:sldId id="275" r:id="rId21"/>
    <p:sldId id="276" r:id="rId22"/>
    <p:sldId id="279" r:id="rId23"/>
    <p:sldId id="280" r:id="rId24"/>
    <p:sldId id="298"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4D4D4D"/>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973" autoAdjust="0"/>
  </p:normalViewPr>
  <p:slideViewPr>
    <p:cSldViewPr snapToGrid="0">
      <p:cViewPr varScale="1">
        <p:scale>
          <a:sx n="53" d="100"/>
          <a:sy n="53" d="100"/>
        </p:scale>
        <p:origin x="1176"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7701-4097-43D1-AE2F-7BFFC0F23560}" type="datetimeFigureOut">
              <a:rPr lang="en-SG" smtClean="0"/>
              <a:t>13/9/2019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BA68C-3449-4EC1-85D3-76C5521B50B2}" type="slidenum">
              <a:rPr lang="en-SG" smtClean="0"/>
              <a:t>‹#›</a:t>
            </a:fld>
            <a:endParaRPr lang="en-SG"/>
          </a:p>
        </p:txBody>
      </p:sp>
    </p:spTree>
    <p:extLst>
      <p:ext uri="{BB962C8B-B14F-4D97-AF65-F5344CB8AC3E}">
        <p14:creationId xmlns:p14="http://schemas.microsoft.com/office/powerpoint/2010/main" val="3089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Depending on UDP TCP, different kinds of sockets: welcome/server socket</a:t>
            </a:r>
          </a:p>
          <a:p>
            <a:r>
              <a:rPr lang="en-SG" dirty="0"/>
              <a:t>Sockets are used differently by the protocols</a:t>
            </a:r>
          </a:p>
          <a:p>
            <a:r>
              <a:rPr lang="en-SG" dirty="0"/>
              <a:t>For </a:t>
            </a:r>
            <a:r>
              <a:rPr lang="en-SG" dirty="0" err="1"/>
              <a:t>eg</a:t>
            </a:r>
            <a:r>
              <a:rPr lang="en-SG" dirty="0"/>
              <a:t>, demultiplexed differently</a:t>
            </a:r>
          </a:p>
          <a:p>
            <a:r>
              <a:rPr lang="en-US" dirty="0"/>
              <a:t>U</a:t>
            </a:r>
            <a:r>
              <a:rPr lang="en-SG" dirty="0"/>
              <a:t>DP – destination IP, destination port (identify source by network layer)</a:t>
            </a:r>
          </a:p>
          <a:p>
            <a:r>
              <a:rPr lang="en-US" dirty="0"/>
              <a:t>T</a:t>
            </a:r>
            <a:r>
              <a:rPr lang="en-SG" dirty="0"/>
              <a:t>CP – source IP, source port, destination IP, destination port</a:t>
            </a:r>
          </a:p>
        </p:txBody>
      </p:sp>
      <p:sp>
        <p:nvSpPr>
          <p:cNvPr id="4" name="Slide Number Placeholder 3"/>
          <p:cNvSpPr>
            <a:spLocks noGrp="1"/>
          </p:cNvSpPr>
          <p:nvPr>
            <p:ph type="sldNum" sz="quarter" idx="5"/>
          </p:nvPr>
        </p:nvSpPr>
        <p:spPr/>
        <p:txBody>
          <a:bodyPr/>
          <a:lstStyle/>
          <a:p>
            <a:fld id="{79BBA68C-3449-4EC1-85D3-76C5521B50B2}" type="slidenum">
              <a:rPr lang="en-SG" smtClean="0"/>
              <a:t>2</a:t>
            </a:fld>
            <a:endParaRPr lang="en-SG"/>
          </a:p>
        </p:txBody>
      </p:sp>
    </p:spTree>
    <p:extLst>
      <p:ext uri="{BB962C8B-B14F-4D97-AF65-F5344CB8AC3E}">
        <p14:creationId xmlns:p14="http://schemas.microsoft.com/office/powerpoint/2010/main" val="12487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Note that there might be multiple address entries in the answer section a single host name =&gt; this is for load balancing </a:t>
            </a:r>
            <a:r>
              <a:rPr lang="en-SG" dirty="0">
                <a:sym typeface="Wingdings" panose="05000000000000000000" pitchFamily="2" charset="2"/>
              </a:rPr>
              <a:t></a:t>
            </a:r>
          </a:p>
          <a:p>
            <a:r>
              <a:rPr lang="en-SG" dirty="0">
                <a:sym typeface="Wingdings" panose="05000000000000000000" pitchFamily="2" charset="2"/>
              </a:rPr>
              <a:t>You </a:t>
            </a:r>
            <a:r>
              <a:rPr lang="en-SG">
                <a:sym typeface="Wingdings" panose="05000000000000000000" pitchFamily="2" charset="2"/>
              </a:rPr>
              <a:t>can prioritise </a:t>
            </a:r>
            <a:r>
              <a:rPr lang="en-SG" dirty="0">
                <a:sym typeface="Wingdings" panose="05000000000000000000" pitchFamily="2" charset="2"/>
              </a:rPr>
              <a:t>which servers they want to send traffic to too</a:t>
            </a:r>
          </a:p>
          <a:p>
            <a:r>
              <a:rPr lang="en-SG" dirty="0">
                <a:sym typeface="Wingdings" panose="05000000000000000000" pitchFamily="2" charset="2"/>
              </a:rPr>
              <a:t>AAAA =&gt; ipv6</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13</a:t>
            </a:fld>
            <a:endParaRPr lang="en-SG"/>
          </a:p>
        </p:txBody>
      </p:sp>
    </p:spTree>
    <p:extLst>
      <p:ext uri="{BB962C8B-B14F-4D97-AF65-F5344CB8AC3E}">
        <p14:creationId xmlns:p14="http://schemas.microsoft.com/office/powerpoint/2010/main" val="3155110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14</a:t>
            </a:fld>
            <a:endParaRPr lang="en-SG"/>
          </a:p>
        </p:txBody>
      </p:sp>
    </p:spTree>
    <p:extLst>
      <p:ext uri="{BB962C8B-B14F-4D97-AF65-F5344CB8AC3E}">
        <p14:creationId xmlns:p14="http://schemas.microsoft.com/office/powerpoint/2010/main" val="1364647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15</a:t>
            </a:fld>
            <a:endParaRPr lang="en-SG"/>
          </a:p>
        </p:txBody>
      </p:sp>
    </p:spTree>
    <p:extLst>
      <p:ext uri="{BB962C8B-B14F-4D97-AF65-F5344CB8AC3E}">
        <p14:creationId xmlns:p14="http://schemas.microsoft.com/office/powerpoint/2010/main" val="337960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 complement (addition and adding the carry back to the least significant bit)</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16</a:t>
            </a:fld>
            <a:endParaRPr lang="en-SG"/>
          </a:p>
        </p:txBody>
      </p:sp>
    </p:spTree>
    <p:extLst>
      <p:ext uri="{BB962C8B-B14F-4D97-AF65-F5344CB8AC3E}">
        <p14:creationId xmlns:p14="http://schemas.microsoft.com/office/powerpoint/2010/main" val="2212836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20</a:t>
            </a:fld>
            <a:endParaRPr lang="en-SG"/>
          </a:p>
        </p:txBody>
      </p:sp>
    </p:spTree>
    <p:extLst>
      <p:ext uri="{BB962C8B-B14F-4D97-AF65-F5344CB8AC3E}">
        <p14:creationId xmlns:p14="http://schemas.microsoft.com/office/powerpoint/2010/main" val="387785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22</a:t>
            </a:fld>
            <a:endParaRPr lang="en-SG"/>
          </a:p>
        </p:txBody>
      </p:sp>
    </p:spTree>
    <p:extLst>
      <p:ext uri="{BB962C8B-B14F-4D97-AF65-F5344CB8AC3E}">
        <p14:creationId xmlns:p14="http://schemas.microsoft.com/office/powerpoint/2010/main" val="219745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23</a:t>
            </a:fld>
            <a:endParaRPr lang="en-SG"/>
          </a:p>
        </p:txBody>
      </p:sp>
    </p:spTree>
    <p:extLst>
      <p:ext uri="{BB962C8B-B14F-4D97-AF65-F5344CB8AC3E}">
        <p14:creationId xmlns:p14="http://schemas.microsoft.com/office/powerpoint/2010/main" val="313262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24</a:t>
            </a:fld>
            <a:endParaRPr lang="en-SG"/>
          </a:p>
        </p:txBody>
      </p:sp>
    </p:spTree>
    <p:extLst>
      <p:ext uri="{BB962C8B-B14F-4D97-AF65-F5344CB8AC3E}">
        <p14:creationId xmlns:p14="http://schemas.microsoft.com/office/powerpoint/2010/main" val="2693910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25</a:t>
            </a:fld>
            <a:endParaRPr lang="en-SG"/>
          </a:p>
        </p:txBody>
      </p:sp>
    </p:spTree>
    <p:extLst>
      <p:ext uri="{BB962C8B-B14F-4D97-AF65-F5344CB8AC3E}">
        <p14:creationId xmlns:p14="http://schemas.microsoft.com/office/powerpoint/2010/main" val="281439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draw parallel with the 2 different kind of networks we learnt before (circuit and packet switching)</a:t>
            </a:r>
          </a:p>
        </p:txBody>
      </p:sp>
      <p:sp>
        <p:nvSpPr>
          <p:cNvPr id="4" name="Slide Number Placeholder 3"/>
          <p:cNvSpPr>
            <a:spLocks noGrp="1"/>
          </p:cNvSpPr>
          <p:nvPr>
            <p:ph type="sldNum" sz="quarter" idx="5"/>
          </p:nvPr>
        </p:nvSpPr>
        <p:spPr/>
        <p:txBody>
          <a:bodyPr/>
          <a:lstStyle/>
          <a:p>
            <a:fld id="{79BBA68C-3449-4EC1-85D3-76C5521B50B2}" type="slidenum">
              <a:rPr lang="en-SG" smtClean="0"/>
              <a:t>3</a:t>
            </a:fld>
            <a:endParaRPr lang="en-SG"/>
          </a:p>
        </p:txBody>
      </p:sp>
    </p:spTree>
    <p:extLst>
      <p:ext uri="{BB962C8B-B14F-4D97-AF65-F5344CB8AC3E}">
        <p14:creationId xmlns:p14="http://schemas.microsoft.com/office/powerpoint/2010/main" val="289783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Notice the difference!</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4</a:t>
            </a:fld>
            <a:endParaRPr lang="en-SG"/>
          </a:p>
        </p:txBody>
      </p:sp>
    </p:spTree>
    <p:extLst>
      <p:ext uri="{BB962C8B-B14F-4D97-AF65-F5344CB8AC3E}">
        <p14:creationId xmlns:p14="http://schemas.microsoft.com/office/powerpoint/2010/main" val="23095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Welcome socket analogous to a </a:t>
            </a:r>
            <a:r>
              <a:rPr lang="en-SG" b="1" dirty="0"/>
              <a:t>m</a:t>
            </a:r>
            <a:r>
              <a:rPr lang="en-SG" sz="1200" b="1" i="0" kern="1200" dirty="0">
                <a:solidFill>
                  <a:schemeClr val="tx1"/>
                </a:solidFill>
                <a:effectLst/>
                <a:latin typeface="+mn-lt"/>
                <a:ea typeface="+mn-ea"/>
                <a:cs typeface="+mn-cs"/>
              </a:rPr>
              <a:t>aître d (head waiter) </a:t>
            </a:r>
            <a:r>
              <a:rPr lang="en-SG" sz="1200" b="0" i="0" kern="1200" dirty="0">
                <a:solidFill>
                  <a:schemeClr val="tx1"/>
                </a:solidFill>
                <a:effectLst/>
                <a:latin typeface="+mn-lt"/>
                <a:ea typeface="+mn-ea"/>
                <a:cs typeface="+mn-cs"/>
              </a:rPr>
              <a:t>of a restaurant.</a:t>
            </a:r>
            <a:endParaRPr lang="en-SG" sz="1200" b="1"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He mainly directs the customers to their tables, and then the little waiters will serve each table individually. The </a:t>
            </a:r>
            <a:r>
              <a:rPr lang="en-SG" sz="1200" b="0" i="0" kern="1200" dirty="0" err="1">
                <a:solidFill>
                  <a:schemeClr val="tx1"/>
                </a:solidFill>
                <a:effectLst/>
                <a:latin typeface="+mn-lt"/>
                <a:ea typeface="+mn-ea"/>
                <a:cs typeface="+mn-cs"/>
              </a:rPr>
              <a:t>maitre</a:t>
            </a:r>
            <a:r>
              <a:rPr lang="en-SG" sz="1200" b="0" i="0" kern="1200" dirty="0">
                <a:solidFill>
                  <a:schemeClr val="tx1"/>
                </a:solidFill>
                <a:effectLst/>
                <a:latin typeface="+mn-lt"/>
                <a:ea typeface="+mn-ea"/>
                <a:cs typeface="+mn-cs"/>
              </a:rPr>
              <a:t> d(welcome socket) </a:t>
            </a:r>
            <a:r>
              <a:rPr lang="en-SG" sz="1200" b="1" i="0" kern="1200" dirty="0">
                <a:solidFill>
                  <a:schemeClr val="tx1"/>
                </a:solidFill>
                <a:effectLst/>
                <a:latin typeface="+mn-lt"/>
                <a:ea typeface="+mn-ea"/>
                <a:cs typeface="+mn-cs"/>
              </a:rPr>
              <a:t>does not </a:t>
            </a:r>
            <a:r>
              <a:rPr lang="en-SG" sz="1200" b="0" i="0" kern="1200" dirty="0">
                <a:solidFill>
                  <a:schemeClr val="tx1"/>
                </a:solidFill>
                <a:effectLst/>
                <a:latin typeface="+mn-lt"/>
                <a:ea typeface="+mn-ea"/>
                <a:cs typeface="+mn-cs"/>
              </a:rPr>
              <a:t>serve directly.</a:t>
            </a: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This socket’s primary role is to listen on that port to establish connections.</a:t>
            </a: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As you will soon find out, there is a lot of other information that needs to be maintained for each connection:</a:t>
            </a:r>
          </a:p>
          <a:p>
            <a:pPr marL="228600" indent="-228600">
              <a:buAutoNum type="arabicPeriod"/>
            </a:pPr>
            <a:r>
              <a:rPr lang="en-SG" sz="1200" b="0" i="0" kern="1200" dirty="0">
                <a:solidFill>
                  <a:schemeClr val="tx1"/>
                </a:solidFill>
                <a:effectLst/>
                <a:latin typeface="+mn-lt"/>
                <a:ea typeface="+mn-ea"/>
                <a:cs typeface="+mn-cs"/>
              </a:rPr>
              <a:t>client's IP address and source port</a:t>
            </a:r>
          </a:p>
          <a:p>
            <a:pPr marL="228600" indent="-228600">
              <a:buAutoNum type="arabicPeriod"/>
            </a:pPr>
            <a:r>
              <a:rPr lang="en-SG" sz="1200" b="0" i="0" kern="1200" dirty="0">
                <a:solidFill>
                  <a:schemeClr val="tx1"/>
                </a:solidFill>
                <a:effectLst/>
                <a:latin typeface="+mn-lt"/>
                <a:ea typeface="+mn-ea"/>
                <a:cs typeface="+mn-cs"/>
              </a:rPr>
              <a:t>TCP packet ID sequences</a:t>
            </a:r>
          </a:p>
          <a:p>
            <a:pPr marL="228600" indent="-228600">
              <a:buAutoNum type="arabicPeriod"/>
            </a:pPr>
            <a:r>
              <a:rPr lang="en-SG" sz="1200" b="0" i="0" kern="1200" dirty="0">
                <a:solidFill>
                  <a:schemeClr val="tx1"/>
                </a:solidFill>
                <a:effectLst/>
                <a:latin typeface="+mn-lt"/>
                <a:ea typeface="+mn-ea"/>
                <a:cs typeface="+mn-cs"/>
              </a:rPr>
              <a:t>TCP window size and send rate</a:t>
            </a:r>
          </a:p>
          <a:p>
            <a:pPr marL="228600" indent="-228600">
              <a:buAutoNum type="arabicPeriod"/>
            </a:pPr>
            <a:r>
              <a:rPr lang="en-SG" sz="1200" b="0" i="0" kern="1200" dirty="0">
                <a:solidFill>
                  <a:schemeClr val="tx1"/>
                </a:solidFill>
                <a:effectLst/>
                <a:latin typeface="+mn-lt"/>
                <a:ea typeface="+mn-ea"/>
                <a:cs typeface="+mn-cs"/>
              </a:rPr>
              <a:t>incoming and outgoing data</a:t>
            </a:r>
          </a:p>
          <a:p>
            <a:pPr marL="228600" indent="-228600">
              <a:buAutoNum type="arabicPeriod"/>
            </a:pPr>
            <a:endParaRPr lang="en-SG" sz="1200" b="0" i="0" kern="1200" dirty="0">
              <a:solidFill>
                <a:schemeClr val="tx1"/>
              </a:solidFill>
              <a:effectLst/>
              <a:latin typeface="+mn-lt"/>
              <a:ea typeface="+mn-ea"/>
              <a:cs typeface="+mn-cs"/>
            </a:endParaRPr>
          </a:p>
          <a:p>
            <a:pPr marL="0" indent="0">
              <a:buNone/>
            </a:pPr>
            <a:r>
              <a:rPr lang="en-SG" sz="1200" b="0" i="0" kern="1200" dirty="0">
                <a:solidFill>
                  <a:schemeClr val="tx1"/>
                </a:solidFill>
                <a:effectLst/>
                <a:latin typeface="+mn-lt"/>
                <a:ea typeface="+mn-ea"/>
                <a:cs typeface="+mn-cs"/>
              </a:rPr>
              <a:t>Hence, welcome socket ‘outsources’ this information to another socket. This socket will have another port number, which will be mapped to the client’s IP address and source port, allowing the server to know which socket is talking to which process of which end host.</a:t>
            </a:r>
          </a:p>
          <a:p>
            <a:pPr marL="0" indent="0">
              <a:buNone/>
            </a:pPr>
            <a:endParaRPr lang="en-SG" sz="1200" b="0" i="0" kern="1200" dirty="0">
              <a:solidFill>
                <a:schemeClr val="tx1"/>
              </a:solidFill>
              <a:effectLst/>
              <a:latin typeface="+mn-lt"/>
              <a:ea typeface="+mn-ea"/>
              <a:cs typeface="+mn-cs"/>
            </a:endParaRPr>
          </a:p>
          <a:p>
            <a:pPr marL="0" indent="0">
              <a:buNone/>
            </a:pPr>
            <a:r>
              <a:rPr lang="en-SG" sz="1200" b="0" i="0" kern="1200" dirty="0">
                <a:solidFill>
                  <a:schemeClr val="tx1"/>
                </a:solidFill>
                <a:effectLst/>
                <a:latin typeface="+mn-lt"/>
                <a:ea typeface="+mn-ea"/>
                <a:cs typeface="+mn-cs"/>
              </a:rPr>
              <a:t>Distinguishing the 2 types of sockets allows for connections to be closed while still accepting new incoming connections and maintaining current connections while rejecting any new incoming connections </a:t>
            </a:r>
            <a:r>
              <a:rPr lang="en-SG" sz="1200" b="0" i="0" kern="1200" dirty="0">
                <a:solidFill>
                  <a:schemeClr val="tx1"/>
                </a:solidFill>
                <a:effectLst/>
                <a:latin typeface="+mn-lt"/>
                <a:ea typeface="+mn-ea"/>
                <a:cs typeface="+mn-cs"/>
                <a:sym typeface="Wingdings" panose="05000000000000000000" pitchFamily="2" charset="2"/>
              </a:rPr>
              <a:t></a:t>
            </a:r>
          </a:p>
          <a:p>
            <a:pPr marL="0" indent="0">
              <a:buNone/>
            </a:pPr>
            <a:endParaRPr lang="en-SG" sz="1200" b="0" i="0" kern="1200" dirty="0">
              <a:solidFill>
                <a:schemeClr val="tx1"/>
              </a:solidFill>
              <a:effectLst/>
              <a:latin typeface="+mn-lt"/>
              <a:ea typeface="+mn-ea"/>
              <a:cs typeface="+mn-cs"/>
              <a:sym typeface="Wingdings" panose="05000000000000000000" pitchFamily="2" charset="2"/>
            </a:endParaRPr>
          </a:p>
          <a:p>
            <a:pPr marL="0" indent="0">
              <a:buNone/>
            </a:pPr>
            <a:r>
              <a:rPr lang="en-SG" sz="1200" b="0" i="0" kern="1200" dirty="0">
                <a:solidFill>
                  <a:schemeClr val="tx1"/>
                </a:solidFill>
                <a:effectLst/>
                <a:latin typeface="+mn-lt"/>
                <a:ea typeface="+mn-ea"/>
                <a:cs typeface="+mn-cs"/>
                <a:sym typeface="Wingdings" panose="05000000000000000000" pitchFamily="2" charset="2"/>
              </a:rPr>
              <a:t>Offset is basically length of header: what is the offset from which the message starts</a:t>
            </a:r>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BBA68C-3449-4EC1-85D3-76C5521B50B2}" type="slidenum">
              <a:rPr lang="en-SG" smtClean="0"/>
              <a:t>5</a:t>
            </a:fld>
            <a:endParaRPr lang="en-SG"/>
          </a:p>
        </p:txBody>
      </p:sp>
    </p:spTree>
    <p:extLst>
      <p:ext uri="{BB962C8B-B14F-4D97-AF65-F5344CB8AC3E}">
        <p14:creationId xmlns:p14="http://schemas.microsoft.com/office/powerpoint/2010/main" val="116960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6</a:t>
            </a:fld>
            <a:endParaRPr lang="en-SG"/>
          </a:p>
        </p:txBody>
      </p:sp>
    </p:spTree>
    <p:extLst>
      <p:ext uri="{BB962C8B-B14F-4D97-AF65-F5344CB8AC3E}">
        <p14:creationId xmlns:p14="http://schemas.microsoft.com/office/powerpoint/2010/main" val="343956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BBA68C-3449-4EC1-85D3-76C5521B50B2}" type="slidenum">
              <a:rPr lang="en-SG" smtClean="0"/>
              <a:t>7</a:t>
            </a:fld>
            <a:endParaRPr lang="en-SG"/>
          </a:p>
        </p:txBody>
      </p:sp>
    </p:spTree>
    <p:extLst>
      <p:ext uri="{BB962C8B-B14F-4D97-AF65-F5344CB8AC3E}">
        <p14:creationId xmlns:p14="http://schemas.microsoft.com/office/powerpoint/2010/main" val="369930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BBA68C-3449-4EC1-85D3-76C5521B50B2}" type="slidenum">
              <a:rPr lang="en-SG" smtClean="0"/>
              <a:t>8</a:t>
            </a:fld>
            <a:endParaRPr lang="en-SG"/>
          </a:p>
        </p:txBody>
      </p:sp>
    </p:spTree>
    <p:extLst>
      <p:ext uri="{BB962C8B-B14F-4D97-AF65-F5344CB8AC3E}">
        <p14:creationId xmlns:p14="http://schemas.microsoft.com/office/powerpoint/2010/main" val="99763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flag specifies the type; hence the above command issues a </a:t>
            </a:r>
            <a:r>
              <a:rPr lang="en-US" dirty="0" err="1"/>
              <a:t>dns</a:t>
            </a:r>
            <a:r>
              <a:rPr lang="en-US" dirty="0"/>
              <a:t> query that is only interested in responses tagged with type ‘A’ i.e. IPv4 addresses</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11</a:t>
            </a:fld>
            <a:endParaRPr lang="en-SG"/>
          </a:p>
        </p:txBody>
      </p:sp>
    </p:spTree>
    <p:extLst>
      <p:ext uri="{BB962C8B-B14F-4D97-AF65-F5344CB8AC3E}">
        <p14:creationId xmlns:p14="http://schemas.microsoft.com/office/powerpoint/2010/main" val="90242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12</a:t>
            </a:fld>
            <a:endParaRPr lang="en-SG"/>
          </a:p>
        </p:txBody>
      </p:sp>
    </p:spTree>
    <p:extLst>
      <p:ext uri="{BB962C8B-B14F-4D97-AF65-F5344CB8AC3E}">
        <p14:creationId xmlns:p14="http://schemas.microsoft.com/office/powerpoint/2010/main" val="137966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575AF28-007A-4B59-B390-9216F25C7D98}" type="datetime1">
              <a:rPr lang="en-SG" smtClean="0"/>
              <a:t>14/9/2019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SG"/>
              <a:t>Prepared by Clinton Law (AY19/20 Sem1)</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0573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225B6-4BAC-4395-AA8F-B61436FA70E4}" type="datetime1">
              <a:rPr lang="en-SG" smtClean="0"/>
              <a:t>14/9/2019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6179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E43F3-EBEE-4068-A542-9D0B58288264}" type="datetime1">
              <a:rPr lang="en-SG" smtClean="0"/>
              <a:t>14/9/2019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13883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8EAEB-FB94-4929-B30C-AF81B0F0791D}" type="datetime1">
              <a:rPr lang="en-SG" smtClean="0"/>
              <a:t>14/9/2019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036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3AED4-35A2-46D0-8296-DF14BA59DCC2}" type="datetime1">
              <a:rPr lang="en-SG" smtClean="0"/>
              <a:t>14/9/2019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4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AA39B-1392-47E5-9D78-21871368053A}" type="datetime1">
              <a:rPr lang="en-SG" smtClean="0"/>
              <a:t>14/9/2019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3353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FBEE2-9D48-459C-B5CF-AA267D19D3E6}" type="datetime1">
              <a:rPr lang="en-SG" smtClean="0"/>
              <a:t>14/9/2019</a:t>
            </a:fld>
            <a:endParaRPr lang="en-SG"/>
          </a:p>
        </p:txBody>
      </p:sp>
      <p:sp>
        <p:nvSpPr>
          <p:cNvPr id="8" name="Footer Placeholder 7"/>
          <p:cNvSpPr>
            <a:spLocks noGrp="1"/>
          </p:cNvSpPr>
          <p:nvPr>
            <p:ph type="ftr" sz="quarter" idx="11"/>
          </p:nvPr>
        </p:nvSpPr>
        <p:spPr/>
        <p:txBody>
          <a:bodyPr/>
          <a:lstStyle/>
          <a:p>
            <a:r>
              <a:rPr lang="en-SG"/>
              <a:t>Prepared by Clinton Law (AY19/20 Sem1)</a:t>
            </a:r>
          </a:p>
        </p:txBody>
      </p:sp>
      <p:sp>
        <p:nvSpPr>
          <p:cNvPr id="9" name="Slide Number Placeholder 8"/>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5897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74722-D562-4ABD-B58C-D264BE03659E}" type="datetime1">
              <a:rPr lang="en-SG" smtClean="0"/>
              <a:t>14/9/2019</a:t>
            </a:fld>
            <a:endParaRPr lang="en-SG"/>
          </a:p>
        </p:txBody>
      </p:sp>
      <p:sp>
        <p:nvSpPr>
          <p:cNvPr id="4" name="Footer Placeholder 3"/>
          <p:cNvSpPr>
            <a:spLocks noGrp="1"/>
          </p:cNvSpPr>
          <p:nvPr>
            <p:ph type="ftr" sz="quarter" idx="11"/>
          </p:nvPr>
        </p:nvSpPr>
        <p:spPr/>
        <p:txBody>
          <a:bodyPr/>
          <a:lstStyle/>
          <a:p>
            <a:r>
              <a:rPr lang="en-SG"/>
              <a:t>Prepared by Clinton Law (AY19/20 Sem1)</a:t>
            </a:r>
          </a:p>
        </p:txBody>
      </p:sp>
      <p:sp>
        <p:nvSpPr>
          <p:cNvPr id="5" name="Slide Number Placeholder 4"/>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81598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0BF66-34E8-4B7A-94ED-C9588CCEBAAE}" type="datetime1">
              <a:rPr lang="en-SG" smtClean="0"/>
              <a:t>14/9/2019</a:t>
            </a:fld>
            <a:endParaRPr lang="en-SG"/>
          </a:p>
        </p:txBody>
      </p:sp>
      <p:sp>
        <p:nvSpPr>
          <p:cNvPr id="3" name="Footer Placeholder 2"/>
          <p:cNvSpPr>
            <a:spLocks noGrp="1"/>
          </p:cNvSpPr>
          <p:nvPr>
            <p:ph type="ftr" sz="quarter" idx="11"/>
          </p:nvPr>
        </p:nvSpPr>
        <p:spPr/>
        <p:txBody>
          <a:bodyPr/>
          <a:lstStyle/>
          <a:p>
            <a:r>
              <a:rPr lang="en-SG"/>
              <a:t>Prepared by Clinton Law (AY19/20 Sem1)</a:t>
            </a:r>
          </a:p>
        </p:txBody>
      </p:sp>
      <p:sp>
        <p:nvSpPr>
          <p:cNvPr id="4" name="Slide Number Placeholder 3"/>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12552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97E7F1-614F-4ABB-9771-38858CCE9E25}" type="datetime1">
              <a:rPr lang="en-SG" smtClean="0"/>
              <a:t>14/9/2019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2004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82A121-5EBA-47FE-A437-B9D9AB547A9B}" type="datetime1">
              <a:rPr lang="en-SG" smtClean="0"/>
              <a:t>14/9/2019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77769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2FFCDBD-FAE3-49ED-9FEC-8E683DCD185D}" type="datetime1">
              <a:rPr lang="en-SG" smtClean="0"/>
              <a:t>14/9/2019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SG"/>
              <a:t>Prepared by Clinton Law (AY19/20 Sem1)</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5B6D6A-DD85-4DA6-9CE2-F4E68D20F43E}" type="slidenum">
              <a:rPr lang="en-SG" smtClean="0"/>
              <a:t>‹#›</a:t>
            </a:fld>
            <a:endParaRPr lang="en-SG"/>
          </a:p>
        </p:txBody>
      </p:sp>
    </p:spTree>
    <p:extLst>
      <p:ext uri="{BB962C8B-B14F-4D97-AF65-F5344CB8AC3E}">
        <p14:creationId xmlns:p14="http://schemas.microsoft.com/office/powerpoint/2010/main" val="62042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iny.cc/atupaz"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985520" y="2235200"/>
            <a:ext cx="10220960" cy="2387600"/>
          </a:xfrm>
        </p:spPr>
        <p:txBody>
          <a:bodyPr>
            <a:normAutofit fontScale="90000"/>
          </a:bodyPr>
          <a:lstStyle/>
          <a:p>
            <a:r>
              <a:rPr lang="en-SG" dirty="0"/>
              <a:t>CS2105</a:t>
            </a:r>
            <a:br>
              <a:rPr lang="en-SG" dirty="0"/>
            </a:br>
            <a:r>
              <a:rPr lang="en-SG" dirty="0"/>
              <a:t>Introduction to Computer Networks</a:t>
            </a:r>
          </a:p>
        </p:txBody>
      </p:sp>
      <p:sp>
        <p:nvSpPr>
          <p:cNvPr id="3" name="Footer Placeholder 2">
            <a:extLst>
              <a:ext uri="{FF2B5EF4-FFF2-40B4-BE49-F238E27FC236}">
                <a16:creationId xmlns:a16="http://schemas.microsoft.com/office/drawing/2014/main" id="{30C50BE6-E66F-4C0C-A548-65073639D014}"/>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577A6458-E52F-4D90-9CBF-9F56BE92878D}"/>
              </a:ext>
            </a:extLst>
          </p:cNvPr>
          <p:cNvSpPr>
            <a:spLocks noGrp="1"/>
          </p:cNvSpPr>
          <p:nvPr>
            <p:ph type="sldNum" sz="quarter" idx="12"/>
          </p:nvPr>
        </p:nvSpPr>
        <p:spPr/>
        <p:txBody>
          <a:bodyPr>
            <a:normAutofit lnSpcReduction="10000"/>
          </a:bodyPr>
          <a:lstStyle/>
          <a:p>
            <a:fld id="{055B6D6A-DD85-4DA6-9CE2-F4E68D20F43E}" type="slidenum">
              <a:rPr lang="en-SG" smtClean="0"/>
              <a:t>1</a:t>
            </a:fld>
            <a:endParaRPr lang="en-SG"/>
          </a:p>
        </p:txBody>
      </p:sp>
    </p:spTree>
    <p:extLst>
      <p:ext uri="{BB962C8B-B14F-4D97-AF65-F5344CB8AC3E}">
        <p14:creationId xmlns:p14="http://schemas.microsoft.com/office/powerpoint/2010/main" val="11222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Launch your browser and open its network diagnostic tool (e.g. press F12 if you use Chrome on Windows, or </a:t>
            </a:r>
            <a:r>
              <a:rPr lang="en-SG" dirty="0" err="1"/>
              <a:t>Cmd</a:t>
            </a:r>
            <a:r>
              <a:rPr lang="en-SG" dirty="0"/>
              <a:t> + </a:t>
            </a:r>
            <a:r>
              <a:rPr lang="en-SG" dirty="0" err="1"/>
              <a:t>Opt</a:t>
            </a:r>
            <a:r>
              <a:rPr lang="en-SG" dirty="0"/>
              <a:t> + I for Mac). Then click the “Network” tab to observe network communication. Copy-and-paste the following URL in the address bar of your browser: </a:t>
            </a:r>
            <a:r>
              <a:rPr lang="en-US" u="sng" dirty="0">
                <a:hlinkClick r:id="rId2"/>
              </a:rPr>
              <a:t>http://tiny.cc/atupaz</a:t>
            </a:r>
            <a:r>
              <a:rPr lang="en-SG" dirty="0"/>
              <a:t>. Enter your choice and press the “Submit” button. </a:t>
            </a:r>
          </a:p>
          <a:p>
            <a:pPr marL="0" indent="0">
              <a:buNone/>
            </a:pPr>
            <a:r>
              <a:rPr lang="en-SG" dirty="0"/>
              <a:t>a) Look at the entry named “</a:t>
            </a:r>
            <a:r>
              <a:rPr lang="en-SG" dirty="0" err="1"/>
              <a:t>formResponse</a:t>
            </a:r>
            <a:r>
              <a:rPr lang="en-SG" dirty="0"/>
              <a:t>”. What is the HTTP request method issued? </a:t>
            </a:r>
          </a:p>
          <a:p>
            <a:pPr marL="0" indent="0">
              <a:buNone/>
            </a:pPr>
            <a:r>
              <a:rPr lang="en-SG" b="1" dirty="0">
                <a:solidFill>
                  <a:srgbClr val="FF0000"/>
                </a:solidFill>
              </a:rPr>
              <a:t>POST </a:t>
            </a:r>
            <a:endParaRPr lang="en-SG" dirty="0">
              <a:solidFill>
                <a:srgbClr val="FF0000"/>
              </a:solidFill>
            </a:endParaRPr>
          </a:p>
          <a:p>
            <a:pPr marL="0" indent="0">
              <a:buNone/>
            </a:pPr>
            <a:r>
              <a:rPr lang="en-SG" dirty="0"/>
              <a:t>b) Briefly explain when HTTP POST and GET methods are used. </a:t>
            </a:r>
          </a:p>
          <a:p>
            <a:pPr marL="0" indent="0">
              <a:buNone/>
            </a:pPr>
            <a:r>
              <a:rPr lang="en-SG" b="1" dirty="0">
                <a:solidFill>
                  <a:srgbClr val="FF0000"/>
                </a:solidFill>
              </a:rPr>
              <a:t>(From Wikipedia) The POST request method requests that a web server accepts and stores the data enclosed in the body of the request message. It is often used when uploading a file or submitting a completed web form. In contrast, the HTTP GET request method is designed to retrieve information from the server. </a:t>
            </a:r>
            <a:endParaRPr lang="en-SG" dirty="0">
              <a:solidFill>
                <a:srgbClr val="FF0000"/>
              </a:solidFill>
            </a:endParaRPr>
          </a:p>
        </p:txBody>
      </p:sp>
      <p:sp>
        <p:nvSpPr>
          <p:cNvPr id="4" name="Footer Placeholder 3">
            <a:extLst>
              <a:ext uri="{FF2B5EF4-FFF2-40B4-BE49-F238E27FC236}">
                <a16:creationId xmlns:a16="http://schemas.microsoft.com/office/drawing/2014/main" id="{0F290D45-2823-45E1-97C0-008C2F4F55AB}"/>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6AD7147F-0021-4617-BD6F-6F4E55DC991D}"/>
              </a:ext>
            </a:extLst>
          </p:cNvPr>
          <p:cNvSpPr>
            <a:spLocks noGrp="1"/>
          </p:cNvSpPr>
          <p:nvPr>
            <p:ph type="sldNum" sz="quarter" idx="12"/>
          </p:nvPr>
        </p:nvSpPr>
        <p:spPr/>
        <p:txBody>
          <a:bodyPr>
            <a:normAutofit lnSpcReduction="10000"/>
          </a:bodyPr>
          <a:lstStyle/>
          <a:p>
            <a:fld id="{055B6D6A-DD85-4DA6-9CE2-F4E68D20F43E}" type="slidenum">
              <a:rPr lang="en-SG" smtClean="0"/>
              <a:t>10</a:t>
            </a:fld>
            <a:endParaRPr lang="en-SG"/>
          </a:p>
        </p:txBody>
      </p:sp>
    </p:spTree>
    <p:extLst>
      <p:ext uri="{BB962C8B-B14F-4D97-AF65-F5344CB8AC3E}">
        <p14:creationId xmlns:p14="http://schemas.microsoft.com/office/powerpoint/2010/main" val="38060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b="1" dirty="0"/>
              <a:t>[KR, Chapter 2, P21] </a:t>
            </a:r>
            <a:r>
              <a:rPr lang="en-SG" dirty="0"/>
              <a:t>Suppose that your department has a local DNS server for all computers in the department. You are an ordinary user (i.e. not a network/system administrator). Can you determine if an external Web site was likely accessed from a computer in your department a couple of seconds ago? Explain. </a:t>
            </a:r>
          </a:p>
          <a:p>
            <a:pPr marL="0" indent="0">
              <a:lnSpc>
                <a:spcPct val="100000"/>
              </a:lnSpc>
              <a:spcBef>
                <a:spcPts val="200"/>
              </a:spcBef>
              <a:buNone/>
            </a:pPr>
            <a:endParaRPr lang="en-SG" b="1" dirty="0"/>
          </a:p>
          <a:p>
            <a:pPr marL="0" indent="0">
              <a:lnSpc>
                <a:spcPct val="100000"/>
              </a:lnSpc>
              <a:spcBef>
                <a:spcPts val="200"/>
              </a:spcBef>
              <a:buNone/>
            </a:pPr>
            <a:r>
              <a:rPr lang="en-SG" b="1" dirty="0">
                <a:solidFill>
                  <a:srgbClr val="FF0000"/>
                </a:solidFill>
              </a:rPr>
              <a:t>You may use ‘dig’ (domain information groper) program to query the local DNS server. For example, </a:t>
            </a:r>
            <a:endParaRPr lang="en-SG" dirty="0">
              <a:solidFill>
                <a:srgbClr val="FF0000"/>
              </a:solidFill>
            </a:endParaRPr>
          </a:p>
          <a:p>
            <a:pPr marL="0" indent="0">
              <a:lnSpc>
                <a:spcPct val="100000"/>
              </a:lnSpc>
              <a:spcBef>
                <a:spcPts val="200"/>
              </a:spcBef>
              <a:buNone/>
            </a:pPr>
            <a:r>
              <a:rPr lang="en-SG" b="1" dirty="0">
                <a:solidFill>
                  <a:srgbClr val="FF0000"/>
                </a:solidFill>
              </a:rPr>
              <a:t>dig –t a www.abc.com </a:t>
            </a:r>
            <a:endParaRPr lang="en-SG" dirty="0">
              <a:solidFill>
                <a:srgbClr val="FF0000"/>
              </a:solidFill>
            </a:endParaRPr>
          </a:p>
          <a:p>
            <a:pPr marL="0" indent="0">
              <a:lnSpc>
                <a:spcPct val="100000"/>
              </a:lnSpc>
              <a:spcBef>
                <a:spcPts val="200"/>
              </a:spcBef>
              <a:buNone/>
            </a:pPr>
            <a:r>
              <a:rPr lang="en-SG" b="1" dirty="0">
                <a:solidFill>
                  <a:srgbClr val="FF0000"/>
                </a:solidFill>
              </a:rPr>
              <a:t>If IP address of this Web page has been queried by another computer seconds ago, your local DNS server should keep this knowledge in local DNS cache and is able to answer your query quickly. Otherwise, the query time will be long. </a:t>
            </a:r>
            <a:endParaRPr lang="en-SG" dirty="0">
              <a:solidFill>
                <a:srgbClr val="FF0000"/>
              </a:solidFill>
            </a:endParaRPr>
          </a:p>
        </p:txBody>
      </p:sp>
      <p:pic>
        <p:nvPicPr>
          <p:cNvPr id="4" name="Picture 3">
            <a:extLst>
              <a:ext uri="{FF2B5EF4-FFF2-40B4-BE49-F238E27FC236}">
                <a16:creationId xmlns:a16="http://schemas.microsoft.com/office/drawing/2014/main" id="{3A7B9FD2-7FE2-43BC-B79F-F8E3C2D6A88A}"/>
              </a:ext>
            </a:extLst>
          </p:cNvPr>
          <p:cNvPicPr/>
          <p:nvPr/>
        </p:nvPicPr>
        <p:blipFill>
          <a:blip r:embed="rId3"/>
          <a:stretch>
            <a:fillRect/>
          </a:stretch>
        </p:blipFill>
        <p:spPr>
          <a:xfrm>
            <a:off x="2495977" y="4188460"/>
            <a:ext cx="5332638" cy="1991677"/>
          </a:xfrm>
          <a:prstGeom prst="rect">
            <a:avLst/>
          </a:prstGeom>
        </p:spPr>
      </p:pic>
      <p:sp>
        <p:nvSpPr>
          <p:cNvPr id="5" name="Footer Placeholder 4">
            <a:extLst>
              <a:ext uri="{FF2B5EF4-FFF2-40B4-BE49-F238E27FC236}">
                <a16:creationId xmlns:a16="http://schemas.microsoft.com/office/drawing/2014/main" id="{538E8B66-AECC-4BF1-83B6-D40D57269498}"/>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45F2AD8B-7774-42AB-808C-106790130C2A}"/>
              </a:ext>
            </a:extLst>
          </p:cNvPr>
          <p:cNvSpPr>
            <a:spLocks noGrp="1"/>
          </p:cNvSpPr>
          <p:nvPr>
            <p:ph type="sldNum" sz="quarter" idx="12"/>
          </p:nvPr>
        </p:nvSpPr>
        <p:spPr/>
        <p:txBody>
          <a:bodyPr>
            <a:normAutofit lnSpcReduction="10000"/>
          </a:bodyPr>
          <a:lstStyle/>
          <a:p>
            <a:fld id="{055B6D6A-DD85-4DA6-9CE2-F4E68D20F43E}" type="slidenum">
              <a:rPr lang="en-SG" smtClean="0"/>
              <a:t>11</a:t>
            </a:fld>
            <a:endParaRPr lang="en-SG"/>
          </a:p>
        </p:txBody>
      </p:sp>
    </p:spTree>
    <p:extLst>
      <p:ext uri="{BB962C8B-B14F-4D97-AF65-F5344CB8AC3E}">
        <p14:creationId xmlns:p14="http://schemas.microsoft.com/office/powerpoint/2010/main" val="27847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1</a:t>
            </a:r>
            <a:r>
              <a:rPr lang="en-SG" baseline="30000" dirty="0"/>
              <a:t>st</a:t>
            </a:r>
            <a:r>
              <a:rPr lang="en-SG" dirty="0"/>
              <a:t> run:</a:t>
            </a:r>
          </a:p>
        </p:txBody>
      </p:sp>
      <p:pic>
        <p:nvPicPr>
          <p:cNvPr id="5" name="Picture 4">
            <a:extLst>
              <a:ext uri="{FF2B5EF4-FFF2-40B4-BE49-F238E27FC236}">
                <a16:creationId xmlns:a16="http://schemas.microsoft.com/office/drawing/2014/main" id="{4C4F6CEE-B49D-46AD-B0C5-51C5B591121B}"/>
              </a:ext>
            </a:extLst>
          </p:cNvPr>
          <p:cNvPicPr>
            <a:picLocks noChangeAspect="1"/>
          </p:cNvPicPr>
          <p:nvPr/>
        </p:nvPicPr>
        <p:blipFill>
          <a:blip r:embed="rId3"/>
          <a:stretch>
            <a:fillRect/>
          </a:stretch>
        </p:blipFill>
        <p:spPr>
          <a:xfrm>
            <a:off x="2333625" y="1264443"/>
            <a:ext cx="7524750" cy="4667250"/>
          </a:xfrm>
          <a:prstGeom prst="rect">
            <a:avLst/>
          </a:prstGeom>
        </p:spPr>
      </p:pic>
      <p:sp>
        <p:nvSpPr>
          <p:cNvPr id="4" name="Footer Placeholder 3">
            <a:extLst>
              <a:ext uri="{FF2B5EF4-FFF2-40B4-BE49-F238E27FC236}">
                <a16:creationId xmlns:a16="http://schemas.microsoft.com/office/drawing/2014/main" id="{D9413812-F654-4D11-B079-C01058A5993A}"/>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7E4FB589-B004-4736-9C04-71E0538DAF35}"/>
              </a:ext>
            </a:extLst>
          </p:cNvPr>
          <p:cNvSpPr>
            <a:spLocks noGrp="1"/>
          </p:cNvSpPr>
          <p:nvPr>
            <p:ph type="sldNum" sz="quarter" idx="12"/>
          </p:nvPr>
        </p:nvSpPr>
        <p:spPr/>
        <p:txBody>
          <a:bodyPr>
            <a:normAutofit lnSpcReduction="10000"/>
          </a:bodyPr>
          <a:lstStyle/>
          <a:p>
            <a:fld id="{055B6D6A-DD85-4DA6-9CE2-F4E68D20F43E}" type="slidenum">
              <a:rPr lang="en-SG" smtClean="0"/>
              <a:t>12</a:t>
            </a:fld>
            <a:endParaRPr lang="en-SG"/>
          </a:p>
        </p:txBody>
      </p:sp>
    </p:spTree>
    <p:extLst>
      <p:ext uri="{BB962C8B-B14F-4D97-AF65-F5344CB8AC3E}">
        <p14:creationId xmlns:p14="http://schemas.microsoft.com/office/powerpoint/2010/main" val="36435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dirty="0"/>
              <a:t>2</a:t>
            </a:r>
            <a:r>
              <a:rPr lang="en-SG" baseline="30000" dirty="0"/>
              <a:t>nd</a:t>
            </a:r>
            <a:r>
              <a:rPr lang="en-SG" dirty="0"/>
              <a:t> run:</a:t>
            </a:r>
          </a:p>
        </p:txBody>
      </p:sp>
      <p:pic>
        <p:nvPicPr>
          <p:cNvPr id="4" name="Picture 3">
            <a:extLst>
              <a:ext uri="{FF2B5EF4-FFF2-40B4-BE49-F238E27FC236}">
                <a16:creationId xmlns:a16="http://schemas.microsoft.com/office/drawing/2014/main" id="{F55991E9-FC3B-4AC7-B6E0-D50D76A06697}"/>
              </a:ext>
            </a:extLst>
          </p:cNvPr>
          <p:cNvPicPr>
            <a:picLocks noChangeAspect="1"/>
          </p:cNvPicPr>
          <p:nvPr/>
        </p:nvPicPr>
        <p:blipFill>
          <a:blip r:embed="rId3"/>
          <a:stretch>
            <a:fillRect/>
          </a:stretch>
        </p:blipFill>
        <p:spPr>
          <a:xfrm>
            <a:off x="2452687" y="1326355"/>
            <a:ext cx="7286625" cy="4543425"/>
          </a:xfrm>
          <a:prstGeom prst="rect">
            <a:avLst/>
          </a:prstGeom>
        </p:spPr>
      </p:pic>
      <p:sp>
        <p:nvSpPr>
          <p:cNvPr id="5" name="Footer Placeholder 4">
            <a:extLst>
              <a:ext uri="{FF2B5EF4-FFF2-40B4-BE49-F238E27FC236}">
                <a16:creationId xmlns:a16="http://schemas.microsoft.com/office/drawing/2014/main" id="{4335BF3C-6FDB-4033-820C-DF02A2551630}"/>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3777B368-D048-4F00-B2FF-08D47CC3ADD2}"/>
              </a:ext>
            </a:extLst>
          </p:cNvPr>
          <p:cNvSpPr>
            <a:spLocks noGrp="1"/>
          </p:cNvSpPr>
          <p:nvPr>
            <p:ph type="sldNum" sz="quarter" idx="12"/>
          </p:nvPr>
        </p:nvSpPr>
        <p:spPr/>
        <p:txBody>
          <a:bodyPr>
            <a:normAutofit lnSpcReduction="10000"/>
          </a:bodyPr>
          <a:lstStyle/>
          <a:p>
            <a:fld id="{055B6D6A-DD85-4DA6-9CE2-F4E68D20F43E}" type="slidenum">
              <a:rPr lang="en-SG" smtClean="0"/>
              <a:t>13</a:t>
            </a:fld>
            <a:endParaRPr lang="en-SG"/>
          </a:p>
        </p:txBody>
      </p:sp>
    </p:spTree>
    <p:extLst>
      <p:ext uri="{BB962C8B-B14F-4D97-AF65-F5344CB8AC3E}">
        <p14:creationId xmlns:p14="http://schemas.microsoft.com/office/powerpoint/2010/main" val="4422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lnSpcReduction="10000"/>
          </a:bodyPr>
          <a:lstStyle/>
          <a:p>
            <a:pPr marL="0" indent="0">
              <a:buNone/>
            </a:pPr>
            <a:r>
              <a:rPr lang="en-SG" b="1" dirty="0"/>
              <a:t>[Modified from KR, Chapter 2, P31] </a:t>
            </a:r>
            <a:r>
              <a:rPr lang="en-SG" dirty="0"/>
              <a:t>You are given 4 programs: </a:t>
            </a:r>
            <a:r>
              <a:rPr lang="en-SG" b="1" dirty="0"/>
              <a:t>TCPEchoServer.java</a:t>
            </a:r>
            <a:r>
              <a:rPr lang="en-SG" dirty="0"/>
              <a:t>, </a:t>
            </a:r>
            <a:r>
              <a:rPr lang="en-SG" b="1" dirty="0"/>
              <a:t>TCPEchoClient.java</a:t>
            </a:r>
            <a:r>
              <a:rPr lang="en-SG" dirty="0"/>
              <a:t>, </a:t>
            </a:r>
            <a:r>
              <a:rPr lang="en-SG" b="1" dirty="0"/>
              <a:t>UDPEchoServer.java </a:t>
            </a:r>
            <a:r>
              <a:rPr lang="en-SG" dirty="0"/>
              <a:t>and </a:t>
            </a:r>
            <a:r>
              <a:rPr lang="en-SG" b="1" dirty="0"/>
              <a:t>UDPEchoClient.java</a:t>
            </a:r>
            <a:r>
              <a:rPr lang="en-SG" dirty="0"/>
              <a:t>. Compile them on </a:t>
            </a:r>
            <a:r>
              <a:rPr lang="en-SG" dirty="0" err="1"/>
              <a:t>sunfire</a:t>
            </a:r>
            <a:r>
              <a:rPr lang="en-SG" dirty="0"/>
              <a:t>. </a:t>
            </a:r>
          </a:p>
          <a:p>
            <a:pPr marL="0" indent="0">
              <a:buNone/>
            </a:pPr>
            <a:r>
              <a:rPr lang="en-SG" dirty="0"/>
              <a:t>a) Suppose you run </a:t>
            </a:r>
            <a:r>
              <a:rPr lang="en-SG" b="1" dirty="0" err="1"/>
              <a:t>TCPEchoClient</a:t>
            </a:r>
            <a:r>
              <a:rPr lang="en-SG" b="1" dirty="0"/>
              <a:t> </a:t>
            </a:r>
            <a:r>
              <a:rPr lang="en-SG" dirty="0"/>
              <a:t>before you run </a:t>
            </a:r>
            <a:r>
              <a:rPr lang="en-SG" b="1" dirty="0" err="1"/>
              <a:t>TCPEchoServer</a:t>
            </a:r>
            <a:r>
              <a:rPr lang="en-SG" dirty="0"/>
              <a:t>. What happens? Why? </a:t>
            </a:r>
          </a:p>
          <a:p>
            <a:pPr marL="0" indent="0">
              <a:buNone/>
            </a:pPr>
            <a:r>
              <a:rPr lang="en-SG" b="1" dirty="0">
                <a:solidFill>
                  <a:srgbClr val="FF0000"/>
                </a:solidFill>
              </a:rPr>
              <a:t>When creating a local socket, client attempts to make a TCP connection to a non-existent server process. Exception will be thrown. </a:t>
            </a:r>
            <a:endParaRPr lang="en-SG" dirty="0">
              <a:solidFill>
                <a:srgbClr val="FF0000"/>
              </a:solidFill>
            </a:endParaRPr>
          </a:p>
          <a:p>
            <a:pPr marL="0" indent="0">
              <a:buNone/>
            </a:pPr>
            <a:endParaRPr lang="en-SG" dirty="0"/>
          </a:p>
          <a:p>
            <a:pPr marL="0" indent="0">
              <a:buNone/>
            </a:pPr>
            <a:endParaRPr lang="en-SG" dirty="0"/>
          </a:p>
          <a:p>
            <a:pPr marL="0" indent="0">
              <a:buNone/>
            </a:pPr>
            <a:endParaRPr lang="en-SG" dirty="0"/>
          </a:p>
          <a:p>
            <a:pPr marL="0" indent="0">
              <a:buNone/>
            </a:pPr>
            <a:r>
              <a:rPr lang="en-SG" dirty="0"/>
              <a:t>b) Suppose you run </a:t>
            </a:r>
            <a:r>
              <a:rPr lang="en-SG" b="1" dirty="0" err="1"/>
              <a:t>UDPEchoClient</a:t>
            </a:r>
            <a:r>
              <a:rPr lang="en-SG" b="1" dirty="0"/>
              <a:t> </a:t>
            </a:r>
            <a:r>
              <a:rPr lang="en-SG" dirty="0"/>
              <a:t>before you run </a:t>
            </a:r>
            <a:r>
              <a:rPr lang="en-SG" b="1" dirty="0" err="1"/>
              <a:t>UDPEchoServer</a:t>
            </a:r>
            <a:r>
              <a:rPr lang="en-SG" dirty="0"/>
              <a:t>. What happens? Why? </a:t>
            </a:r>
          </a:p>
          <a:p>
            <a:pPr marL="0" indent="0">
              <a:buNone/>
            </a:pPr>
            <a:r>
              <a:rPr lang="en-SG" b="1" dirty="0">
                <a:solidFill>
                  <a:srgbClr val="FF0000"/>
                </a:solidFill>
              </a:rPr>
              <a:t>UDP client doesn’t establish connection to server when creating local socket. Thus it works fine if you start client program first and then server program (but data sent to server are all lost). </a:t>
            </a:r>
            <a:endParaRPr lang="en-SG" dirty="0">
              <a:solidFill>
                <a:srgbClr val="FF0000"/>
              </a:solidFill>
            </a:endParaRPr>
          </a:p>
        </p:txBody>
      </p:sp>
      <p:pic>
        <p:nvPicPr>
          <p:cNvPr id="4" name="Picture 3">
            <a:extLst>
              <a:ext uri="{FF2B5EF4-FFF2-40B4-BE49-F238E27FC236}">
                <a16:creationId xmlns:a16="http://schemas.microsoft.com/office/drawing/2014/main" id="{887556DE-1FC2-4ACF-BD48-D78786D23C9D}"/>
              </a:ext>
            </a:extLst>
          </p:cNvPr>
          <p:cNvPicPr>
            <a:picLocks noChangeAspect="1"/>
          </p:cNvPicPr>
          <p:nvPr/>
        </p:nvPicPr>
        <p:blipFill>
          <a:blip r:embed="rId3"/>
          <a:stretch>
            <a:fillRect/>
          </a:stretch>
        </p:blipFill>
        <p:spPr>
          <a:xfrm>
            <a:off x="1561846" y="3248526"/>
            <a:ext cx="7200900" cy="1019175"/>
          </a:xfrm>
          <a:prstGeom prst="rect">
            <a:avLst/>
          </a:prstGeom>
        </p:spPr>
      </p:pic>
      <p:pic>
        <p:nvPicPr>
          <p:cNvPr id="5" name="Picture 4">
            <a:extLst>
              <a:ext uri="{FF2B5EF4-FFF2-40B4-BE49-F238E27FC236}">
                <a16:creationId xmlns:a16="http://schemas.microsoft.com/office/drawing/2014/main" id="{01B9349E-FA1D-4042-AE9D-CB6CC8D438A8}"/>
              </a:ext>
            </a:extLst>
          </p:cNvPr>
          <p:cNvPicPr>
            <a:picLocks noChangeAspect="1"/>
          </p:cNvPicPr>
          <p:nvPr/>
        </p:nvPicPr>
        <p:blipFill>
          <a:blip r:embed="rId4"/>
          <a:stretch>
            <a:fillRect/>
          </a:stretch>
        </p:blipFill>
        <p:spPr>
          <a:xfrm>
            <a:off x="1699958" y="6180137"/>
            <a:ext cx="6924675" cy="457200"/>
          </a:xfrm>
          <a:prstGeom prst="rect">
            <a:avLst/>
          </a:prstGeom>
        </p:spPr>
      </p:pic>
      <p:sp>
        <p:nvSpPr>
          <p:cNvPr id="6" name="Footer Placeholder 5">
            <a:extLst>
              <a:ext uri="{FF2B5EF4-FFF2-40B4-BE49-F238E27FC236}">
                <a16:creationId xmlns:a16="http://schemas.microsoft.com/office/drawing/2014/main" id="{24608481-4C44-408B-AA86-C82F06650D88}"/>
              </a:ext>
            </a:extLst>
          </p:cNvPr>
          <p:cNvSpPr>
            <a:spLocks noGrp="1"/>
          </p:cNvSpPr>
          <p:nvPr>
            <p:ph type="ftr" sz="quarter" idx="11"/>
          </p:nvPr>
        </p:nvSpPr>
        <p:spPr/>
        <p:txBody>
          <a:bodyPr/>
          <a:lstStyle/>
          <a:p>
            <a:r>
              <a:rPr lang="en-SG"/>
              <a:t>Prepared by Clinton Law (AY19/20 Sem1)</a:t>
            </a:r>
          </a:p>
        </p:txBody>
      </p:sp>
      <p:sp>
        <p:nvSpPr>
          <p:cNvPr id="7" name="Slide Number Placeholder 6">
            <a:extLst>
              <a:ext uri="{FF2B5EF4-FFF2-40B4-BE49-F238E27FC236}">
                <a16:creationId xmlns:a16="http://schemas.microsoft.com/office/drawing/2014/main" id="{D5D8C6A2-6BC6-45DB-8EF4-9E6957F45C51}"/>
              </a:ext>
            </a:extLst>
          </p:cNvPr>
          <p:cNvSpPr>
            <a:spLocks noGrp="1"/>
          </p:cNvSpPr>
          <p:nvPr>
            <p:ph type="sldNum" sz="quarter" idx="12"/>
          </p:nvPr>
        </p:nvSpPr>
        <p:spPr/>
        <p:txBody>
          <a:bodyPr>
            <a:normAutofit lnSpcReduction="10000"/>
          </a:bodyPr>
          <a:lstStyle/>
          <a:p>
            <a:fld id="{055B6D6A-DD85-4DA6-9CE2-F4E68D20F43E}" type="slidenum">
              <a:rPr lang="en-SG" smtClean="0"/>
              <a:t>14</a:t>
            </a:fld>
            <a:endParaRPr lang="en-SG"/>
          </a:p>
        </p:txBody>
      </p:sp>
    </p:spTree>
    <p:extLst>
      <p:ext uri="{BB962C8B-B14F-4D97-AF65-F5344CB8AC3E}">
        <p14:creationId xmlns:p14="http://schemas.microsoft.com/office/powerpoint/2010/main" val="30030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4</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b="1" dirty="0"/>
              <a:t>[KR, Chapter 3, R7] </a:t>
            </a:r>
            <a:r>
              <a:rPr lang="en-SG" dirty="0"/>
              <a:t>Suppose a process in Host C has a UDP socket with port number 6789. Suppose both Host A and Host B each sends a UDP segment to Host C with destination port number 6789. Will both of these segments be directed to the same socket at Host C? If so, how will the process at Host C know that these two segments originated from two different hosts? </a:t>
            </a:r>
          </a:p>
          <a:p>
            <a:pPr marL="0" indent="0">
              <a:buNone/>
            </a:pPr>
            <a:r>
              <a:rPr lang="en-SG" b="1" dirty="0">
                <a:solidFill>
                  <a:srgbClr val="FF0000"/>
                </a:solidFill>
              </a:rPr>
              <a:t>Yes, both segments will be directed to the same socket. </a:t>
            </a:r>
            <a:r>
              <a:rPr lang="en-SG" b="1" dirty="0" err="1">
                <a:solidFill>
                  <a:srgbClr val="FF0000"/>
                </a:solidFill>
              </a:rPr>
              <a:t>DatagramPacket</a:t>
            </a:r>
            <a:r>
              <a:rPr lang="en-SG" b="1" dirty="0">
                <a:solidFill>
                  <a:srgbClr val="FF0000"/>
                </a:solidFill>
              </a:rPr>
              <a:t> class provides a method </a:t>
            </a:r>
            <a:r>
              <a:rPr lang="en-SG" b="1" dirty="0" err="1">
                <a:solidFill>
                  <a:srgbClr val="FF0000"/>
                </a:solidFill>
              </a:rPr>
              <a:t>getAddress</a:t>
            </a:r>
            <a:r>
              <a:rPr lang="en-SG" b="1" dirty="0">
                <a:solidFill>
                  <a:srgbClr val="FF0000"/>
                </a:solidFill>
              </a:rPr>
              <a:t>() for us to learn the IP address of the origin of a packet. </a:t>
            </a:r>
          </a:p>
          <a:p>
            <a:pPr marL="0" indent="0">
              <a:buNone/>
            </a:pPr>
            <a:endParaRPr lang="en-SG" b="1" dirty="0">
              <a:solidFill>
                <a:srgbClr val="FF0000"/>
              </a:solidFill>
            </a:endParaRPr>
          </a:p>
          <a:p>
            <a:pPr marL="0" indent="0">
              <a:buNone/>
            </a:pPr>
            <a:r>
              <a:rPr lang="en-SG" b="1" dirty="0">
                <a:solidFill>
                  <a:srgbClr val="FF0000"/>
                </a:solidFill>
              </a:rPr>
              <a:t>The question is really asking: since UDP does not have a specific connection for each client for ease of identification, how can I tell where did the message come from?</a:t>
            </a:r>
          </a:p>
          <a:p>
            <a:pPr marL="0" indent="0">
              <a:buNone/>
            </a:pPr>
            <a:r>
              <a:rPr lang="en-SG" b="1" dirty="0">
                <a:solidFill>
                  <a:srgbClr val="FF0000"/>
                </a:solidFill>
              </a:rPr>
              <a:t>By extracting the IP address from the IP header as discussed earlier.</a:t>
            </a:r>
          </a:p>
        </p:txBody>
      </p:sp>
      <p:sp>
        <p:nvSpPr>
          <p:cNvPr id="4" name="Footer Placeholder 3">
            <a:extLst>
              <a:ext uri="{FF2B5EF4-FFF2-40B4-BE49-F238E27FC236}">
                <a16:creationId xmlns:a16="http://schemas.microsoft.com/office/drawing/2014/main" id="{303B54EE-C397-4FB8-B5FD-463DA723ACA8}"/>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5AE1CDE0-DF1D-4D09-96AB-9084F3E7AF3E}"/>
              </a:ext>
            </a:extLst>
          </p:cNvPr>
          <p:cNvSpPr>
            <a:spLocks noGrp="1"/>
          </p:cNvSpPr>
          <p:nvPr>
            <p:ph type="sldNum" sz="quarter" idx="12"/>
          </p:nvPr>
        </p:nvSpPr>
        <p:spPr/>
        <p:txBody>
          <a:bodyPr>
            <a:normAutofit lnSpcReduction="10000"/>
          </a:bodyPr>
          <a:lstStyle/>
          <a:p>
            <a:fld id="{055B6D6A-DD85-4DA6-9CE2-F4E68D20F43E}" type="slidenum">
              <a:rPr lang="en-SG" smtClean="0"/>
              <a:t>15</a:t>
            </a:fld>
            <a:endParaRPr lang="en-SG"/>
          </a:p>
        </p:txBody>
      </p:sp>
    </p:spTree>
    <p:extLst>
      <p:ext uri="{BB962C8B-B14F-4D97-AF65-F5344CB8AC3E}">
        <p14:creationId xmlns:p14="http://schemas.microsoft.com/office/powerpoint/2010/main" val="17444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5</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sz="2200" dirty="0"/>
              <a:t>Suppose you have the following 2 bytes: </a:t>
            </a:r>
            <a:r>
              <a:rPr lang="en-SG" sz="2200" b="1" dirty="0"/>
              <a:t>01011100 </a:t>
            </a:r>
            <a:r>
              <a:rPr lang="en-SG" sz="2200" dirty="0"/>
              <a:t>and </a:t>
            </a:r>
            <a:r>
              <a:rPr lang="en-SG" sz="2200" b="1" dirty="0"/>
              <a:t>01100101</a:t>
            </a:r>
            <a:r>
              <a:rPr lang="en-SG" sz="2200" dirty="0"/>
              <a:t>. What is the 1’s complement of the sum of these 2 bytes? </a:t>
            </a:r>
          </a:p>
          <a:p>
            <a:pPr marL="0" indent="0">
              <a:buNone/>
            </a:pPr>
            <a:r>
              <a:rPr lang="en-SG" sz="2200" b="1" dirty="0">
                <a:solidFill>
                  <a:srgbClr val="FF0000"/>
                </a:solidFill>
              </a:rPr>
              <a:t>Sum: 11000001, checksum: 00111110 </a:t>
            </a:r>
            <a:endParaRPr lang="en-SG" sz="2200" dirty="0">
              <a:solidFill>
                <a:srgbClr val="FF0000"/>
              </a:solidFill>
            </a:endParaRPr>
          </a:p>
          <a:p>
            <a:pPr marL="0" indent="0">
              <a:buNone/>
            </a:pPr>
            <a:endParaRPr lang="en-SG" sz="2200" dirty="0"/>
          </a:p>
          <a:p>
            <a:pPr marL="0" indent="0">
              <a:buNone/>
            </a:pPr>
            <a:endParaRPr lang="en-SG" sz="2200" dirty="0"/>
          </a:p>
          <a:p>
            <a:pPr marL="0" indent="0">
              <a:buNone/>
            </a:pPr>
            <a:endParaRPr lang="en-SG" sz="2200" dirty="0"/>
          </a:p>
          <a:p>
            <a:pPr marL="0" indent="0">
              <a:buNone/>
            </a:pPr>
            <a:r>
              <a:rPr lang="en-SG" sz="2200" dirty="0"/>
              <a:t>Suppose you have the following 2 bytes: </a:t>
            </a:r>
            <a:r>
              <a:rPr lang="en-SG" sz="2200" b="1" dirty="0"/>
              <a:t>11011010 </a:t>
            </a:r>
            <a:r>
              <a:rPr lang="en-SG" sz="2200" dirty="0"/>
              <a:t>and </a:t>
            </a:r>
            <a:r>
              <a:rPr lang="en-SG" sz="2200" b="1" dirty="0"/>
              <a:t>01100101</a:t>
            </a:r>
            <a:r>
              <a:rPr lang="en-SG" sz="2200" dirty="0"/>
              <a:t>. What is the 1’s complement of the sum of these 2 bytes? </a:t>
            </a:r>
          </a:p>
          <a:p>
            <a:pPr marL="0" indent="0">
              <a:buNone/>
            </a:pPr>
            <a:r>
              <a:rPr lang="en-SG" sz="2200" b="1" dirty="0">
                <a:solidFill>
                  <a:srgbClr val="FF0000"/>
                </a:solidFill>
              </a:rPr>
              <a:t>Sum: 01000000, checksum: 10111111 </a:t>
            </a:r>
            <a:endParaRPr lang="en-SG" sz="2200" dirty="0">
              <a:solidFill>
                <a:srgbClr val="FF0000"/>
              </a:solidFill>
            </a:endParaRPr>
          </a:p>
        </p:txBody>
      </p:sp>
      <p:sp>
        <p:nvSpPr>
          <p:cNvPr id="4" name="Footer Placeholder 3">
            <a:extLst>
              <a:ext uri="{FF2B5EF4-FFF2-40B4-BE49-F238E27FC236}">
                <a16:creationId xmlns:a16="http://schemas.microsoft.com/office/drawing/2014/main" id="{0ED669C0-7D3E-4AAF-8772-D7EF41B8A7D9}"/>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55894607-4DC8-4BE1-A34A-1CD1A0D73AFF}"/>
              </a:ext>
            </a:extLst>
          </p:cNvPr>
          <p:cNvSpPr>
            <a:spLocks noGrp="1"/>
          </p:cNvSpPr>
          <p:nvPr>
            <p:ph type="sldNum" sz="quarter" idx="12"/>
          </p:nvPr>
        </p:nvSpPr>
        <p:spPr/>
        <p:txBody>
          <a:bodyPr>
            <a:normAutofit lnSpcReduction="10000"/>
          </a:bodyPr>
          <a:lstStyle/>
          <a:p>
            <a:fld id="{055B6D6A-DD85-4DA6-9CE2-F4E68D20F43E}" type="slidenum">
              <a:rPr lang="en-SG" smtClean="0"/>
              <a:t>16</a:t>
            </a:fld>
            <a:endParaRPr lang="en-SG"/>
          </a:p>
        </p:txBody>
      </p:sp>
    </p:spTree>
    <p:extLst>
      <p:ext uri="{BB962C8B-B14F-4D97-AF65-F5344CB8AC3E}">
        <p14:creationId xmlns:p14="http://schemas.microsoft.com/office/powerpoint/2010/main" val="131865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6</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04983"/>
            <a:ext cx="9389872" cy="5164137"/>
          </a:xfrm>
        </p:spPr>
        <p:txBody>
          <a:bodyPr>
            <a:normAutofit/>
          </a:bodyPr>
          <a:lstStyle/>
          <a:p>
            <a:pPr marL="0" indent="0">
              <a:buNone/>
            </a:pPr>
            <a:r>
              <a:rPr lang="en-SG" sz="2200" b="1" dirty="0"/>
              <a:t>[Modified from KR, Chapter 3, Problem 5] </a:t>
            </a:r>
            <a:r>
              <a:rPr lang="en-SG" sz="2200" dirty="0"/>
              <a:t>Suppose that UDP receiver computes the checksum for the received UDP segment and finds that it matches the value carried in the checksum field. Can the receiver be absolutely certain that no bit errors have occurred? You may use Q5 as an example to explain. </a:t>
            </a:r>
          </a:p>
          <a:p>
            <a:pPr marL="0" indent="0">
              <a:buNone/>
            </a:pPr>
            <a:r>
              <a:rPr lang="en-SG" sz="2200" b="1" dirty="0">
                <a:solidFill>
                  <a:srgbClr val="FF0000"/>
                </a:solidFill>
              </a:rPr>
              <a:t>If sender transmits the following two bytes: 01</a:t>
            </a:r>
            <a:r>
              <a:rPr lang="en-SG" sz="2200" b="1" dirty="0">
                <a:solidFill>
                  <a:srgbClr val="FF0000"/>
                </a:solidFill>
                <a:highlight>
                  <a:srgbClr val="FFFF00"/>
                </a:highlight>
              </a:rPr>
              <a:t>0</a:t>
            </a:r>
            <a:r>
              <a:rPr lang="en-SG" sz="2200" b="1" dirty="0">
                <a:solidFill>
                  <a:srgbClr val="FF0000"/>
                </a:solidFill>
              </a:rPr>
              <a:t>11100 and 01</a:t>
            </a:r>
            <a:r>
              <a:rPr lang="en-SG" sz="2200" b="1" dirty="0">
                <a:solidFill>
                  <a:srgbClr val="FF0000"/>
                </a:solidFill>
                <a:highlight>
                  <a:srgbClr val="FFFF00"/>
                </a:highlight>
              </a:rPr>
              <a:t>1</a:t>
            </a:r>
            <a:r>
              <a:rPr lang="en-SG" sz="2200" b="1" dirty="0">
                <a:solidFill>
                  <a:srgbClr val="FF0000"/>
                </a:solidFill>
              </a:rPr>
              <a:t>00101, and the two highlighted bits flip, then checksum remains unchanged and receiver will fail to detect this error. Checksum cannot pick up multi-bit flips!</a:t>
            </a:r>
          </a:p>
        </p:txBody>
      </p:sp>
      <p:sp>
        <p:nvSpPr>
          <p:cNvPr id="4" name="Footer Placeholder 3">
            <a:extLst>
              <a:ext uri="{FF2B5EF4-FFF2-40B4-BE49-F238E27FC236}">
                <a16:creationId xmlns:a16="http://schemas.microsoft.com/office/drawing/2014/main" id="{48D15883-DD9A-4819-8521-9201441805AF}"/>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5ECC94C-2457-430E-ADEE-DB8E10E28020}"/>
              </a:ext>
            </a:extLst>
          </p:cNvPr>
          <p:cNvSpPr>
            <a:spLocks noGrp="1"/>
          </p:cNvSpPr>
          <p:nvPr>
            <p:ph type="sldNum" sz="quarter" idx="12"/>
          </p:nvPr>
        </p:nvSpPr>
        <p:spPr/>
        <p:txBody>
          <a:bodyPr>
            <a:normAutofit lnSpcReduction="10000"/>
          </a:bodyPr>
          <a:lstStyle/>
          <a:p>
            <a:fld id="{055B6D6A-DD85-4DA6-9CE2-F4E68D20F43E}" type="slidenum">
              <a:rPr lang="en-SG" smtClean="0"/>
              <a:t>17</a:t>
            </a:fld>
            <a:endParaRPr lang="en-SG"/>
          </a:p>
        </p:txBody>
      </p:sp>
    </p:spTree>
    <p:extLst>
      <p:ext uri="{BB962C8B-B14F-4D97-AF65-F5344CB8AC3E}">
        <p14:creationId xmlns:p14="http://schemas.microsoft.com/office/powerpoint/2010/main" val="205130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7</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sz="2200" dirty="0"/>
              <a:t>Why is it that UDP takes 1’s complement of the sum as checksum, i.e. why not just use sum? With the 1s complement scheme, how does the receiver detect errors? </a:t>
            </a:r>
          </a:p>
          <a:p>
            <a:pPr marL="0" indent="0">
              <a:buNone/>
            </a:pPr>
            <a:r>
              <a:rPr lang="en-SG" sz="2200" b="1" dirty="0">
                <a:solidFill>
                  <a:srgbClr val="FF0000"/>
                </a:solidFill>
              </a:rPr>
              <a:t>Computation at receiver side is simplified. To detect errors, receiver adds all the 16-bit words (including the checksum). If the sum contains a zero, then receiver knows there has been an error. All one-bit errors will be detected, but some two-bit errors can be undetected. There is no need to compare received checksum with computed checksum bit by bit.</a:t>
            </a:r>
            <a:endParaRPr lang="en-SG" sz="2200" dirty="0">
              <a:solidFill>
                <a:srgbClr val="FF0000"/>
              </a:solidFill>
            </a:endParaRPr>
          </a:p>
        </p:txBody>
      </p:sp>
      <p:sp>
        <p:nvSpPr>
          <p:cNvPr id="4" name="Footer Placeholder 3">
            <a:extLst>
              <a:ext uri="{FF2B5EF4-FFF2-40B4-BE49-F238E27FC236}">
                <a16:creationId xmlns:a16="http://schemas.microsoft.com/office/drawing/2014/main" id="{047D7C50-EC40-41D8-A7FE-335BB52FC647}"/>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EACF1430-A41A-47C0-BFE8-0803D6836448}"/>
              </a:ext>
            </a:extLst>
          </p:cNvPr>
          <p:cNvSpPr>
            <a:spLocks noGrp="1"/>
          </p:cNvSpPr>
          <p:nvPr>
            <p:ph type="sldNum" sz="quarter" idx="12"/>
          </p:nvPr>
        </p:nvSpPr>
        <p:spPr/>
        <p:txBody>
          <a:bodyPr>
            <a:normAutofit lnSpcReduction="10000"/>
          </a:bodyPr>
          <a:lstStyle/>
          <a:p>
            <a:fld id="{055B6D6A-DD85-4DA6-9CE2-F4E68D20F43E}" type="slidenum">
              <a:rPr lang="en-SG" smtClean="0"/>
              <a:t>18</a:t>
            </a:fld>
            <a:endParaRPr lang="en-SG"/>
          </a:p>
        </p:txBody>
      </p:sp>
    </p:spTree>
    <p:extLst>
      <p:ext uri="{BB962C8B-B14F-4D97-AF65-F5344CB8AC3E}">
        <p14:creationId xmlns:p14="http://schemas.microsoft.com/office/powerpoint/2010/main" val="35243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8</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sz="2200" dirty="0"/>
              <a:t>In our </a:t>
            </a:r>
            <a:r>
              <a:rPr lang="en-SG" sz="2200" dirty="0" err="1"/>
              <a:t>rdt</a:t>
            </a:r>
            <a:r>
              <a:rPr lang="en-SG" sz="2200" dirty="0"/>
              <a:t> protocols, why did we need to introduce sequence numbers? </a:t>
            </a:r>
            <a:endParaRPr lang="en-SG" sz="2200" b="1" dirty="0">
              <a:solidFill>
                <a:srgbClr val="FF0000"/>
              </a:solidFill>
            </a:endParaRPr>
          </a:p>
          <a:p>
            <a:pPr marL="0" indent="0">
              <a:buNone/>
            </a:pPr>
            <a:r>
              <a:rPr lang="en-SG" sz="2200" b="1" dirty="0">
                <a:solidFill>
                  <a:srgbClr val="FF0000"/>
                </a:solidFill>
              </a:rPr>
              <a:t>Sequence numbers are required for a receiver to find out whether an arriving packet contains new data or is a retransmission.</a:t>
            </a:r>
            <a:endParaRPr lang="en-SG" sz="2200" dirty="0">
              <a:solidFill>
                <a:srgbClr val="FF0000"/>
              </a:solidFill>
            </a:endParaRPr>
          </a:p>
        </p:txBody>
      </p:sp>
      <p:sp>
        <p:nvSpPr>
          <p:cNvPr id="4" name="Footer Placeholder 3">
            <a:extLst>
              <a:ext uri="{FF2B5EF4-FFF2-40B4-BE49-F238E27FC236}">
                <a16:creationId xmlns:a16="http://schemas.microsoft.com/office/drawing/2014/main" id="{8D032F23-3E15-4C00-A02B-8EA061FD84AC}"/>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C0395BA-33C3-4BDC-B28F-F41715E67970}"/>
              </a:ext>
            </a:extLst>
          </p:cNvPr>
          <p:cNvSpPr>
            <a:spLocks noGrp="1"/>
          </p:cNvSpPr>
          <p:nvPr>
            <p:ph type="sldNum" sz="quarter" idx="12"/>
          </p:nvPr>
        </p:nvSpPr>
        <p:spPr/>
        <p:txBody>
          <a:bodyPr>
            <a:normAutofit lnSpcReduction="10000"/>
          </a:bodyPr>
          <a:lstStyle/>
          <a:p>
            <a:fld id="{055B6D6A-DD85-4DA6-9CE2-F4E68D20F43E}" type="slidenum">
              <a:rPr lang="en-SG" smtClean="0"/>
              <a:t>19</a:t>
            </a:fld>
            <a:endParaRPr lang="en-SG"/>
          </a:p>
        </p:txBody>
      </p:sp>
    </p:spTree>
    <p:extLst>
      <p:ext uri="{BB962C8B-B14F-4D97-AF65-F5344CB8AC3E}">
        <p14:creationId xmlns:p14="http://schemas.microsoft.com/office/powerpoint/2010/main" val="404515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Sockets</a:t>
            </a:r>
          </a:p>
          <a:p>
            <a:pPr lvl="1"/>
            <a:r>
              <a:rPr lang="en-SG" sz="2200" dirty="0"/>
              <a:t>Interface through which a process (application) communicates with the transport layer</a:t>
            </a:r>
          </a:p>
          <a:p>
            <a:endParaRPr lang="en-SG" sz="2400" dirty="0"/>
          </a:p>
          <a:p>
            <a:pPr lvl="1"/>
            <a:endParaRPr lang="en-SG" sz="2200" dirty="0"/>
          </a:p>
        </p:txBody>
      </p:sp>
      <p:pic>
        <p:nvPicPr>
          <p:cNvPr id="6" name="Picture 5">
            <a:extLst>
              <a:ext uri="{FF2B5EF4-FFF2-40B4-BE49-F238E27FC236}">
                <a16:creationId xmlns:a16="http://schemas.microsoft.com/office/drawing/2014/main" id="{DFA76FCA-705F-4863-9932-1A00092790F4}"/>
              </a:ext>
            </a:extLst>
          </p:cNvPr>
          <p:cNvPicPr/>
          <p:nvPr/>
        </p:nvPicPr>
        <p:blipFill>
          <a:blip r:embed="rId3"/>
          <a:stretch>
            <a:fillRect/>
          </a:stretch>
        </p:blipFill>
        <p:spPr>
          <a:xfrm>
            <a:off x="2058944" y="2883531"/>
            <a:ext cx="7001215" cy="3296606"/>
          </a:xfrm>
          <a:prstGeom prst="rect">
            <a:avLst/>
          </a:prstGeom>
        </p:spPr>
      </p:pic>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82A7F9D3-2190-47FF-9C58-9E3FA38D108C}"/>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1F35146F-4227-45F5-8A8F-AB6C0250B29F}"/>
              </a:ext>
            </a:extLst>
          </p:cNvPr>
          <p:cNvSpPr>
            <a:spLocks noGrp="1"/>
          </p:cNvSpPr>
          <p:nvPr>
            <p:ph type="sldNum" sz="quarter" idx="12"/>
          </p:nvPr>
        </p:nvSpPr>
        <p:spPr/>
        <p:txBody>
          <a:bodyPr>
            <a:normAutofit lnSpcReduction="10000"/>
          </a:bodyPr>
          <a:lstStyle/>
          <a:p>
            <a:fld id="{055B6D6A-DD85-4DA6-9CE2-F4E68D20F43E}" type="slidenum">
              <a:rPr lang="en-SG" smtClean="0"/>
              <a:t>2</a:t>
            </a:fld>
            <a:endParaRPr lang="en-SG"/>
          </a:p>
        </p:txBody>
      </p:sp>
    </p:spTree>
    <p:extLst>
      <p:ext uri="{BB962C8B-B14F-4D97-AF65-F5344CB8AC3E}">
        <p14:creationId xmlns:p14="http://schemas.microsoft.com/office/powerpoint/2010/main" val="809431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9</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sz="2200" dirty="0"/>
              <a:t>Assignment 1 key specifications:</a:t>
            </a:r>
          </a:p>
          <a:p>
            <a:r>
              <a:rPr lang="en-SG" sz="2200" dirty="0">
                <a:solidFill>
                  <a:srgbClr val="FF0000"/>
                </a:solidFill>
              </a:rPr>
              <a:t>Implementation and design of a pseudo HTTP protocol</a:t>
            </a:r>
          </a:p>
          <a:p>
            <a:pPr lvl="1"/>
            <a:r>
              <a:rPr lang="en-SG" sz="2000" dirty="0">
                <a:solidFill>
                  <a:srgbClr val="FF0000"/>
                </a:solidFill>
              </a:rPr>
              <a:t>What are the valid requests and their associated responses?</a:t>
            </a:r>
          </a:p>
          <a:p>
            <a:r>
              <a:rPr lang="en-SG" sz="2200" dirty="0">
                <a:solidFill>
                  <a:srgbClr val="FF0000"/>
                </a:solidFill>
              </a:rPr>
              <a:t>What does it mean to be persistent?</a:t>
            </a:r>
          </a:p>
          <a:p>
            <a:pPr lvl="1"/>
            <a:r>
              <a:rPr lang="en-SG" sz="2000" dirty="0">
                <a:solidFill>
                  <a:srgbClr val="FF0000"/>
                </a:solidFill>
              </a:rPr>
              <a:t>What are the things I must implement for persistency? </a:t>
            </a:r>
          </a:p>
          <a:p>
            <a:pPr lvl="1"/>
            <a:r>
              <a:rPr lang="en-SG" sz="2000" dirty="0">
                <a:solidFill>
                  <a:srgbClr val="FF0000"/>
                </a:solidFill>
              </a:rPr>
              <a:t>How can I make my code reflect this persistency?</a:t>
            </a:r>
          </a:p>
          <a:p>
            <a:r>
              <a:rPr lang="en-SG" sz="2200" dirty="0">
                <a:solidFill>
                  <a:srgbClr val="FF0000"/>
                </a:solidFill>
              </a:rPr>
              <a:t>Think about what actually happens when you call a method.</a:t>
            </a:r>
          </a:p>
          <a:p>
            <a:pPr lvl="1"/>
            <a:r>
              <a:rPr lang="en-SG" sz="2000" dirty="0">
                <a:solidFill>
                  <a:srgbClr val="FF0000"/>
                </a:solidFill>
              </a:rPr>
              <a:t>E.g. what does calling .accept() actually do?</a:t>
            </a:r>
          </a:p>
          <a:p>
            <a:pPr lvl="1"/>
            <a:r>
              <a:rPr lang="en-SG" sz="2000" dirty="0">
                <a:solidFill>
                  <a:srgbClr val="FF0000"/>
                </a:solidFill>
              </a:rPr>
              <a:t>Reconcile this with what we’ve learnt in class</a:t>
            </a:r>
          </a:p>
          <a:p>
            <a:pPr lvl="1"/>
            <a:endParaRPr lang="en-SG" sz="2000" dirty="0">
              <a:solidFill>
                <a:srgbClr val="FF0000"/>
              </a:solidFill>
            </a:endParaRPr>
          </a:p>
        </p:txBody>
      </p:sp>
      <p:pic>
        <p:nvPicPr>
          <p:cNvPr id="4" name="Picture 3">
            <a:extLst>
              <a:ext uri="{FF2B5EF4-FFF2-40B4-BE49-F238E27FC236}">
                <a16:creationId xmlns:a16="http://schemas.microsoft.com/office/drawing/2014/main" id="{6BD4B3BD-6F15-48EC-B0D0-C2D21BF65B6A}"/>
              </a:ext>
            </a:extLst>
          </p:cNvPr>
          <p:cNvPicPr>
            <a:picLocks noChangeAspect="1"/>
          </p:cNvPicPr>
          <p:nvPr/>
        </p:nvPicPr>
        <p:blipFill>
          <a:blip r:embed="rId3"/>
          <a:stretch>
            <a:fillRect/>
          </a:stretch>
        </p:blipFill>
        <p:spPr>
          <a:xfrm>
            <a:off x="6821907" y="3951555"/>
            <a:ext cx="5395354" cy="2918477"/>
          </a:xfrm>
          <a:prstGeom prst="rect">
            <a:avLst/>
          </a:prstGeom>
        </p:spPr>
      </p:pic>
      <p:sp>
        <p:nvSpPr>
          <p:cNvPr id="5" name="Footer Placeholder 4">
            <a:extLst>
              <a:ext uri="{FF2B5EF4-FFF2-40B4-BE49-F238E27FC236}">
                <a16:creationId xmlns:a16="http://schemas.microsoft.com/office/drawing/2014/main" id="{4BECF3CE-ACCC-4D85-A21A-A3B7AC22F84C}"/>
              </a:ext>
            </a:extLst>
          </p:cNvPr>
          <p:cNvSpPr>
            <a:spLocks noGrp="1"/>
          </p:cNvSpPr>
          <p:nvPr>
            <p:ph type="ftr" sz="quarter" idx="11"/>
          </p:nvPr>
        </p:nvSpPr>
        <p:spPr/>
        <p:txBody>
          <a:bodyPr/>
          <a:lstStyle/>
          <a:p>
            <a:r>
              <a:rPr lang="en-SG"/>
              <a:t>Prepared by Clinton Law (AY19/20 Sem1)</a:t>
            </a:r>
          </a:p>
        </p:txBody>
      </p:sp>
      <p:sp>
        <p:nvSpPr>
          <p:cNvPr id="6" name="Slide Number Placeholder 5">
            <a:extLst>
              <a:ext uri="{FF2B5EF4-FFF2-40B4-BE49-F238E27FC236}">
                <a16:creationId xmlns:a16="http://schemas.microsoft.com/office/drawing/2014/main" id="{C83C085F-8A6C-487B-9FF9-554E8CDCAC8A}"/>
              </a:ext>
            </a:extLst>
          </p:cNvPr>
          <p:cNvSpPr>
            <a:spLocks noGrp="1"/>
          </p:cNvSpPr>
          <p:nvPr>
            <p:ph type="sldNum" sz="quarter" idx="12"/>
          </p:nvPr>
        </p:nvSpPr>
        <p:spPr/>
        <p:txBody>
          <a:bodyPr>
            <a:normAutofit lnSpcReduction="10000"/>
          </a:bodyPr>
          <a:lstStyle/>
          <a:p>
            <a:fld id="{055B6D6A-DD85-4DA6-9CE2-F4E68D20F43E}" type="slidenum">
              <a:rPr lang="en-SG" smtClean="0"/>
              <a:t>20</a:t>
            </a:fld>
            <a:endParaRPr lang="en-SG"/>
          </a:p>
        </p:txBody>
      </p:sp>
    </p:spTree>
    <p:extLst>
      <p:ext uri="{BB962C8B-B14F-4D97-AF65-F5344CB8AC3E}">
        <p14:creationId xmlns:p14="http://schemas.microsoft.com/office/powerpoint/2010/main" val="32323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838325"/>
            <a:ext cx="8595360" cy="4351337"/>
          </a:xfrm>
        </p:spPr>
        <p:txBody>
          <a:bodyPr>
            <a:noAutofit/>
          </a:bodyPr>
          <a:lstStyle/>
          <a:p>
            <a:r>
              <a:rPr lang="en-SG" sz="2400" dirty="0"/>
              <a:t>Sockets</a:t>
            </a:r>
          </a:p>
          <a:p>
            <a:pPr marL="0" indent="0">
              <a:buNone/>
            </a:pPr>
            <a:endParaRPr lang="en-SG" sz="2400" dirty="0"/>
          </a:p>
          <a:p>
            <a:r>
              <a:rPr lang="en-SG" sz="2400" dirty="0"/>
              <a:t>TCP vs UDP</a:t>
            </a:r>
          </a:p>
          <a:p>
            <a:pPr lvl="1"/>
            <a:r>
              <a:rPr lang="en-SG" sz="2200" dirty="0"/>
              <a:t>Methods for demultiplexing</a:t>
            </a:r>
          </a:p>
          <a:p>
            <a:pPr marL="274320" lvl="1" indent="0">
              <a:buNone/>
            </a:pPr>
            <a:endParaRPr lang="en-SG" sz="2200" dirty="0"/>
          </a:p>
          <a:p>
            <a:r>
              <a:rPr lang="en-SG" sz="2400" dirty="0"/>
              <a:t>Checksum</a:t>
            </a:r>
          </a:p>
          <a:p>
            <a:endParaRPr lang="en-SG" sz="2400" dirty="0"/>
          </a:p>
          <a:p>
            <a:pPr lvl="1"/>
            <a:endParaRPr lang="en-SG" sz="2200" dirty="0"/>
          </a:p>
          <a:p>
            <a:endParaRPr lang="en-SG" sz="2000" dirty="0"/>
          </a:p>
        </p:txBody>
      </p:sp>
      <p:sp>
        <p:nvSpPr>
          <p:cNvPr id="4" name="Footer Placeholder 3">
            <a:extLst>
              <a:ext uri="{FF2B5EF4-FFF2-40B4-BE49-F238E27FC236}">
                <a16:creationId xmlns:a16="http://schemas.microsoft.com/office/drawing/2014/main" id="{A7A3B83B-EB62-4588-B2E9-C2D280B4D293}"/>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9DDC747-9014-4A1A-BF65-25D04BC8AE14}"/>
              </a:ext>
            </a:extLst>
          </p:cNvPr>
          <p:cNvSpPr>
            <a:spLocks noGrp="1"/>
          </p:cNvSpPr>
          <p:nvPr>
            <p:ph type="sldNum" sz="quarter" idx="12"/>
          </p:nvPr>
        </p:nvSpPr>
        <p:spPr/>
        <p:txBody>
          <a:bodyPr>
            <a:normAutofit lnSpcReduction="10000"/>
          </a:bodyPr>
          <a:lstStyle/>
          <a:p>
            <a:fld id="{055B6D6A-DD85-4DA6-9CE2-F4E68D20F43E}" type="slidenum">
              <a:rPr lang="en-SG" smtClean="0"/>
              <a:t>21</a:t>
            </a:fld>
            <a:endParaRPr lang="en-SG"/>
          </a:p>
        </p:txBody>
      </p:sp>
    </p:spTree>
    <p:extLst>
      <p:ext uri="{BB962C8B-B14F-4D97-AF65-F5344CB8AC3E}">
        <p14:creationId xmlns:p14="http://schemas.microsoft.com/office/powerpoint/2010/main" val="10289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4" name="Picture 3">
            <a:extLst>
              <a:ext uri="{FF2B5EF4-FFF2-40B4-BE49-F238E27FC236}">
                <a16:creationId xmlns:a16="http://schemas.microsoft.com/office/drawing/2014/main" id="{C662A80F-0FDD-4469-813E-7DBBB2D64B20}"/>
              </a:ext>
            </a:extLst>
          </p:cNvPr>
          <p:cNvPicPr>
            <a:picLocks noChangeAspect="1"/>
          </p:cNvPicPr>
          <p:nvPr/>
        </p:nvPicPr>
        <p:blipFill>
          <a:blip r:embed="rId3"/>
          <a:stretch>
            <a:fillRect/>
          </a:stretch>
        </p:blipFill>
        <p:spPr>
          <a:xfrm>
            <a:off x="441718" y="1247778"/>
            <a:ext cx="10153650" cy="3248025"/>
          </a:xfrm>
          <a:prstGeom prst="rect">
            <a:avLst/>
          </a:prstGeom>
        </p:spPr>
      </p:pic>
      <p:sp>
        <p:nvSpPr>
          <p:cNvPr id="3" name="Footer Placeholder 2">
            <a:extLst>
              <a:ext uri="{FF2B5EF4-FFF2-40B4-BE49-F238E27FC236}">
                <a16:creationId xmlns:a16="http://schemas.microsoft.com/office/drawing/2014/main" id="{0446F319-5B34-4C5B-9A9C-9666A4B4CD1A}"/>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2F82EBF4-0A76-4E48-9920-94E8EC5E8615}"/>
              </a:ext>
            </a:extLst>
          </p:cNvPr>
          <p:cNvSpPr>
            <a:spLocks noGrp="1"/>
          </p:cNvSpPr>
          <p:nvPr>
            <p:ph type="sldNum" sz="quarter" idx="12"/>
          </p:nvPr>
        </p:nvSpPr>
        <p:spPr/>
        <p:txBody>
          <a:bodyPr>
            <a:normAutofit lnSpcReduction="10000"/>
          </a:bodyPr>
          <a:lstStyle/>
          <a:p>
            <a:fld id="{055B6D6A-DD85-4DA6-9CE2-F4E68D20F43E}" type="slidenum">
              <a:rPr lang="en-SG" smtClean="0"/>
              <a:t>22</a:t>
            </a:fld>
            <a:endParaRPr lang="en-SG"/>
          </a:p>
        </p:txBody>
      </p:sp>
    </p:spTree>
    <p:extLst>
      <p:ext uri="{BB962C8B-B14F-4D97-AF65-F5344CB8AC3E}">
        <p14:creationId xmlns:p14="http://schemas.microsoft.com/office/powerpoint/2010/main" val="42303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5" name="Picture 4">
            <a:extLst>
              <a:ext uri="{FF2B5EF4-FFF2-40B4-BE49-F238E27FC236}">
                <a16:creationId xmlns:a16="http://schemas.microsoft.com/office/drawing/2014/main" id="{655E8304-2C85-4A4B-ADEC-59940886588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3340" y="1190106"/>
            <a:ext cx="8988943" cy="3959600"/>
          </a:xfrm>
          <a:prstGeom prst="rect">
            <a:avLst/>
          </a:prstGeom>
        </p:spPr>
      </p:pic>
      <p:sp>
        <p:nvSpPr>
          <p:cNvPr id="3" name="Footer Placeholder 2">
            <a:extLst>
              <a:ext uri="{FF2B5EF4-FFF2-40B4-BE49-F238E27FC236}">
                <a16:creationId xmlns:a16="http://schemas.microsoft.com/office/drawing/2014/main" id="{F96F144D-632F-496E-AC3E-94E5F450B4DE}"/>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9C1CD315-8740-4819-973E-2C88F7958519}"/>
              </a:ext>
            </a:extLst>
          </p:cNvPr>
          <p:cNvSpPr>
            <a:spLocks noGrp="1"/>
          </p:cNvSpPr>
          <p:nvPr>
            <p:ph type="sldNum" sz="quarter" idx="12"/>
          </p:nvPr>
        </p:nvSpPr>
        <p:spPr/>
        <p:txBody>
          <a:bodyPr>
            <a:normAutofit lnSpcReduction="10000"/>
          </a:bodyPr>
          <a:lstStyle/>
          <a:p>
            <a:fld id="{055B6D6A-DD85-4DA6-9CE2-F4E68D20F43E}" type="slidenum">
              <a:rPr lang="en-SG" smtClean="0"/>
              <a:t>23</a:t>
            </a:fld>
            <a:endParaRPr lang="en-SG"/>
          </a:p>
        </p:txBody>
      </p:sp>
    </p:spTree>
    <p:extLst>
      <p:ext uri="{BB962C8B-B14F-4D97-AF65-F5344CB8AC3E}">
        <p14:creationId xmlns:p14="http://schemas.microsoft.com/office/powerpoint/2010/main" val="159828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3" name="Picture 2">
            <a:extLst>
              <a:ext uri="{FF2B5EF4-FFF2-40B4-BE49-F238E27FC236}">
                <a16:creationId xmlns:a16="http://schemas.microsoft.com/office/drawing/2014/main" id="{47489B0E-4192-4864-97CF-22E0C036AA32}"/>
              </a:ext>
            </a:extLst>
          </p:cNvPr>
          <p:cNvPicPr>
            <a:picLocks noChangeAspect="1"/>
          </p:cNvPicPr>
          <p:nvPr/>
        </p:nvPicPr>
        <p:blipFill>
          <a:blip r:embed="rId3"/>
          <a:stretch>
            <a:fillRect/>
          </a:stretch>
        </p:blipFill>
        <p:spPr>
          <a:xfrm>
            <a:off x="1238250" y="1063792"/>
            <a:ext cx="9715500" cy="5067300"/>
          </a:xfrm>
          <a:prstGeom prst="rect">
            <a:avLst/>
          </a:prstGeom>
        </p:spPr>
      </p:pic>
      <p:sp>
        <p:nvSpPr>
          <p:cNvPr id="4" name="Footer Placeholder 3">
            <a:extLst>
              <a:ext uri="{FF2B5EF4-FFF2-40B4-BE49-F238E27FC236}">
                <a16:creationId xmlns:a16="http://schemas.microsoft.com/office/drawing/2014/main" id="{BDA12EC8-D18D-43DE-804F-A858DE94716A}"/>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1ADD3C10-D2FA-40B5-BC5B-20FECCCC3B9F}"/>
              </a:ext>
            </a:extLst>
          </p:cNvPr>
          <p:cNvSpPr>
            <a:spLocks noGrp="1"/>
          </p:cNvSpPr>
          <p:nvPr>
            <p:ph type="sldNum" sz="quarter" idx="12"/>
          </p:nvPr>
        </p:nvSpPr>
        <p:spPr/>
        <p:txBody>
          <a:bodyPr>
            <a:normAutofit lnSpcReduction="10000"/>
          </a:bodyPr>
          <a:lstStyle/>
          <a:p>
            <a:fld id="{055B6D6A-DD85-4DA6-9CE2-F4E68D20F43E}" type="slidenum">
              <a:rPr lang="en-SG" smtClean="0"/>
              <a:t>24</a:t>
            </a:fld>
            <a:endParaRPr lang="en-SG"/>
          </a:p>
        </p:txBody>
      </p:sp>
    </p:spTree>
    <p:extLst>
      <p:ext uri="{BB962C8B-B14F-4D97-AF65-F5344CB8AC3E}">
        <p14:creationId xmlns:p14="http://schemas.microsoft.com/office/powerpoint/2010/main" val="126969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3564630" y="2825214"/>
            <a:ext cx="5062740" cy="1207571"/>
          </a:xfrm>
        </p:spPr>
        <p:txBody>
          <a:bodyPr>
            <a:normAutofit/>
          </a:bodyPr>
          <a:lstStyle/>
          <a:p>
            <a:r>
              <a:rPr lang="en-SG" dirty="0"/>
              <a:t>Thank you!</a:t>
            </a:r>
          </a:p>
        </p:txBody>
      </p:sp>
      <p:sp>
        <p:nvSpPr>
          <p:cNvPr id="3" name="Title 1">
            <a:extLst>
              <a:ext uri="{FF2B5EF4-FFF2-40B4-BE49-F238E27FC236}">
                <a16:creationId xmlns:a16="http://schemas.microsoft.com/office/drawing/2014/main" id="{095F95C2-A3B8-4333-9EFE-D6146F0DEBE6}"/>
              </a:ext>
            </a:extLst>
          </p:cNvPr>
          <p:cNvSpPr txBox="1">
            <a:spLocks/>
          </p:cNvSpPr>
          <p:nvPr/>
        </p:nvSpPr>
        <p:spPr>
          <a:xfrm>
            <a:off x="3983271" y="4571999"/>
            <a:ext cx="4428780" cy="183032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4800" dirty="0">
                <a:solidFill>
                  <a:srgbClr val="333333"/>
                </a:solidFill>
              </a:rPr>
              <a:t>Answers:</a:t>
            </a:r>
          </a:p>
          <a:p>
            <a:pPr algn="ctr"/>
            <a:r>
              <a:rPr lang="en-SG" sz="4800" dirty="0">
                <a:solidFill>
                  <a:srgbClr val="333333"/>
                </a:solidFill>
              </a:rPr>
              <a:t>C, B, B</a:t>
            </a:r>
          </a:p>
        </p:txBody>
      </p:sp>
      <p:sp>
        <p:nvSpPr>
          <p:cNvPr id="4" name="Footer Placeholder 3">
            <a:extLst>
              <a:ext uri="{FF2B5EF4-FFF2-40B4-BE49-F238E27FC236}">
                <a16:creationId xmlns:a16="http://schemas.microsoft.com/office/drawing/2014/main" id="{17EF4208-77D4-4E50-B1F2-9BCD4EA334E2}"/>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465ECC2B-5122-49A9-8C86-BFC993B31CB9}"/>
              </a:ext>
            </a:extLst>
          </p:cNvPr>
          <p:cNvSpPr>
            <a:spLocks noGrp="1"/>
          </p:cNvSpPr>
          <p:nvPr>
            <p:ph type="sldNum" sz="quarter" idx="12"/>
          </p:nvPr>
        </p:nvSpPr>
        <p:spPr/>
        <p:txBody>
          <a:bodyPr>
            <a:normAutofit lnSpcReduction="10000"/>
          </a:bodyPr>
          <a:lstStyle/>
          <a:p>
            <a:fld id="{055B6D6A-DD85-4DA6-9CE2-F4E68D20F43E}" type="slidenum">
              <a:rPr lang="en-SG" smtClean="0"/>
              <a:t>25</a:t>
            </a:fld>
            <a:endParaRPr lang="en-SG"/>
          </a:p>
        </p:txBody>
      </p:sp>
    </p:spTree>
    <p:extLst>
      <p:ext uri="{BB962C8B-B14F-4D97-AF65-F5344CB8AC3E}">
        <p14:creationId xmlns:p14="http://schemas.microsoft.com/office/powerpoint/2010/main" val="38040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Socket programming</a:t>
            </a:r>
          </a:p>
          <a:p>
            <a:pPr lvl="1"/>
            <a:r>
              <a:rPr lang="en-SG" sz="2200" dirty="0"/>
              <a:t>TCP</a:t>
            </a:r>
          </a:p>
          <a:p>
            <a:pPr lvl="2"/>
            <a:r>
              <a:rPr lang="en-SG" sz="2000" dirty="0"/>
              <a:t>Stream socket</a:t>
            </a:r>
          </a:p>
          <a:p>
            <a:pPr lvl="2"/>
            <a:r>
              <a:rPr lang="en-SG" sz="2000" dirty="0"/>
              <a:t>Connection Oriented</a:t>
            </a:r>
          </a:p>
          <a:p>
            <a:pPr lvl="3"/>
            <a:r>
              <a:rPr lang="en-SG" sz="2000" dirty="0"/>
              <a:t>Reliable</a:t>
            </a:r>
          </a:p>
          <a:p>
            <a:pPr lvl="1"/>
            <a:r>
              <a:rPr lang="en-SG" sz="2200" dirty="0"/>
              <a:t>UDP</a:t>
            </a:r>
          </a:p>
          <a:p>
            <a:pPr lvl="2"/>
            <a:r>
              <a:rPr lang="en-SG" sz="2000" dirty="0"/>
              <a:t>Datagram socket</a:t>
            </a:r>
          </a:p>
          <a:p>
            <a:pPr lvl="2"/>
            <a:r>
              <a:rPr lang="en-SG" sz="2000" dirty="0"/>
              <a:t>Connectionless</a:t>
            </a:r>
          </a:p>
          <a:p>
            <a:pPr lvl="3"/>
            <a:r>
              <a:rPr lang="en-SG" sz="2000" dirty="0"/>
              <a:t>Unreliable</a:t>
            </a:r>
            <a:endParaRPr lang="en-SG" sz="2400" dirty="0"/>
          </a:p>
          <a:p>
            <a:pPr lvl="1"/>
            <a:endParaRPr lang="en-SG" sz="22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98AAAE6B-B41A-4EC3-8A2E-001EF04B5476}"/>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B01D0962-7497-41CE-9F95-E2E20C07DB70}"/>
              </a:ext>
            </a:extLst>
          </p:cNvPr>
          <p:cNvSpPr>
            <a:spLocks noGrp="1"/>
          </p:cNvSpPr>
          <p:nvPr>
            <p:ph type="sldNum" sz="quarter" idx="12"/>
          </p:nvPr>
        </p:nvSpPr>
        <p:spPr/>
        <p:txBody>
          <a:bodyPr>
            <a:normAutofit lnSpcReduction="10000"/>
          </a:bodyPr>
          <a:lstStyle/>
          <a:p>
            <a:fld id="{055B6D6A-DD85-4DA6-9CE2-F4E68D20F43E}" type="slidenum">
              <a:rPr lang="en-SG" smtClean="0"/>
              <a:t>3</a:t>
            </a:fld>
            <a:endParaRPr lang="en-SG"/>
          </a:p>
        </p:txBody>
      </p:sp>
    </p:spTree>
    <p:extLst>
      <p:ext uri="{BB962C8B-B14F-4D97-AF65-F5344CB8AC3E}">
        <p14:creationId xmlns:p14="http://schemas.microsoft.com/office/powerpoint/2010/main" val="45415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pic>
        <p:nvPicPr>
          <p:cNvPr id="3" name="Picture 2">
            <a:extLst>
              <a:ext uri="{FF2B5EF4-FFF2-40B4-BE49-F238E27FC236}">
                <a16:creationId xmlns:a16="http://schemas.microsoft.com/office/drawing/2014/main" id="{8B1527FB-982C-4AA9-83B6-B4BC9502EEB9}"/>
              </a:ext>
            </a:extLst>
          </p:cNvPr>
          <p:cNvPicPr>
            <a:picLocks noChangeAspect="1"/>
          </p:cNvPicPr>
          <p:nvPr/>
        </p:nvPicPr>
        <p:blipFill>
          <a:blip r:embed="rId3"/>
          <a:stretch>
            <a:fillRect/>
          </a:stretch>
        </p:blipFill>
        <p:spPr>
          <a:xfrm>
            <a:off x="5703318" y="1467485"/>
            <a:ext cx="6568782" cy="4189730"/>
          </a:xfrm>
          <a:prstGeom prst="rect">
            <a:avLst/>
          </a:prstGeom>
        </p:spPr>
      </p:pic>
      <p:pic>
        <p:nvPicPr>
          <p:cNvPr id="4" name="Picture 3">
            <a:extLst>
              <a:ext uri="{FF2B5EF4-FFF2-40B4-BE49-F238E27FC236}">
                <a16:creationId xmlns:a16="http://schemas.microsoft.com/office/drawing/2014/main" id="{165BCDF2-ED9D-4A33-9E8E-813032EE17EF}"/>
              </a:ext>
            </a:extLst>
          </p:cNvPr>
          <p:cNvPicPr>
            <a:picLocks noChangeAspect="1"/>
          </p:cNvPicPr>
          <p:nvPr/>
        </p:nvPicPr>
        <p:blipFill>
          <a:blip r:embed="rId4"/>
          <a:stretch>
            <a:fillRect/>
          </a:stretch>
        </p:blipFill>
        <p:spPr>
          <a:xfrm>
            <a:off x="0" y="1829435"/>
            <a:ext cx="5817618" cy="3827780"/>
          </a:xfrm>
          <a:prstGeom prst="rect">
            <a:avLst/>
          </a:prstGeom>
        </p:spPr>
      </p:pic>
      <p:sp>
        <p:nvSpPr>
          <p:cNvPr id="2" name="Footer Placeholder 1">
            <a:extLst>
              <a:ext uri="{FF2B5EF4-FFF2-40B4-BE49-F238E27FC236}">
                <a16:creationId xmlns:a16="http://schemas.microsoft.com/office/drawing/2014/main" id="{A187AD0B-9098-40B4-9716-466D667F9C91}"/>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418CAB06-26D8-4E03-BA62-D97E069907FD}"/>
              </a:ext>
            </a:extLst>
          </p:cNvPr>
          <p:cNvSpPr>
            <a:spLocks noGrp="1"/>
          </p:cNvSpPr>
          <p:nvPr>
            <p:ph type="sldNum" sz="quarter" idx="12"/>
          </p:nvPr>
        </p:nvSpPr>
        <p:spPr/>
        <p:txBody>
          <a:bodyPr>
            <a:normAutofit lnSpcReduction="10000"/>
          </a:bodyPr>
          <a:lstStyle/>
          <a:p>
            <a:fld id="{055B6D6A-DD85-4DA6-9CE2-F4E68D20F43E}" type="slidenum">
              <a:rPr lang="en-SG" smtClean="0"/>
              <a:t>4</a:t>
            </a:fld>
            <a:endParaRPr lang="en-SG"/>
          </a:p>
        </p:txBody>
      </p:sp>
    </p:spTree>
    <p:extLst>
      <p:ext uri="{BB962C8B-B14F-4D97-AF65-F5344CB8AC3E}">
        <p14:creationId xmlns:p14="http://schemas.microsoft.com/office/powerpoint/2010/main" val="6313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75508" y="856289"/>
            <a:ext cx="8595360" cy="4351337"/>
          </a:xfrm>
        </p:spPr>
        <p:txBody>
          <a:bodyPr>
            <a:normAutofit/>
          </a:bodyPr>
          <a:lstStyle/>
          <a:p>
            <a:r>
              <a:rPr lang="en-SG" sz="2400" dirty="0"/>
              <a:t>TCP</a:t>
            </a:r>
          </a:p>
          <a:p>
            <a:pPr lvl="1"/>
            <a:r>
              <a:rPr lang="en-SG" sz="2200" dirty="0"/>
              <a:t>Maintains a welcome socket</a:t>
            </a:r>
          </a:p>
          <a:p>
            <a:pPr lvl="2"/>
            <a:r>
              <a:rPr lang="en-SG" sz="2000" dirty="0"/>
              <a:t>Acts an ‘usher’</a:t>
            </a:r>
          </a:p>
          <a:p>
            <a:pPr lvl="2"/>
            <a:r>
              <a:rPr lang="en-SG" sz="2000" dirty="0"/>
              <a:t>Does not directly participate in message passing</a:t>
            </a:r>
          </a:p>
          <a:p>
            <a:pPr lvl="1"/>
            <a:r>
              <a:rPr lang="en-SG" sz="2200" dirty="0"/>
              <a:t>When contacted by client, server TCP will create a </a:t>
            </a:r>
            <a:r>
              <a:rPr lang="en-SG" sz="2200" b="1" dirty="0"/>
              <a:t>new socket </a:t>
            </a:r>
            <a:r>
              <a:rPr lang="en-SG" sz="2200" dirty="0"/>
              <a:t>for server process to communicate with client</a:t>
            </a:r>
          </a:p>
          <a:p>
            <a:pPr lvl="2"/>
            <a:r>
              <a:rPr lang="en-SG" sz="2000" dirty="0"/>
              <a:t>Clients can hence be identified by the TCP connection</a:t>
            </a:r>
          </a:p>
          <a:p>
            <a:pPr lvl="1"/>
            <a:r>
              <a:rPr lang="en-SG" sz="2200" dirty="0">
                <a:sym typeface="Wingdings" panose="05000000000000000000" pitchFamily="2" charset="2"/>
              </a:rPr>
              <a:t> </a:t>
            </a:r>
            <a:r>
              <a:rPr lang="en-SG" sz="2200" i="1" dirty="0"/>
              <a:t>n+1</a:t>
            </a:r>
            <a:r>
              <a:rPr lang="en-SG" sz="2200" dirty="0"/>
              <a:t> sockets needed for </a:t>
            </a:r>
            <a:r>
              <a:rPr lang="en-SG" sz="2200" i="1" dirty="0"/>
              <a:t>n</a:t>
            </a:r>
            <a:r>
              <a:rPr lang="en-SG" sz="2200" dirty="0"/>
              <a:t> connections</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4" name="Picture 3">
            <a:extLst>
              <a:ext uri="{FF2B5EF4-FFF2-40B4-BE49-F238E27FC236}">
                <a16:creationId xmlns:a16="http://schemas.microsoft.com/office/drawing/2014/main" id="{61BB9A3C-7839-4DEF-9DE1-AF46D95385B6}"/>
              </a:ext>
            </a:extLst>
          </p:cNvPr>
          <p:cNvPicPr/>
          <p:nvPr/>
        </p:nvPicPr>
        <p:blipFill>
          <a:blip r:embed="rId3"/>
          <a:stretch>
            <a:fillRect/>
          </a:stretch>
        </p:blipFill>
        <p:spPr>
          <a:xfrm>
            <a:off x="7281512" y="3428999"/>
            <a:ext cx="3648616" cy="3318309"/>
          </a:xfrm>
          <a:prstGeom prst="rect">
            <a:avLst/>
          </a:prstGeom>
        </p:spPr>
      </p:pic>
      <p:sp>
        <p:nvSpPr>
          <p:cNvPr id="2" name="Footer Placeholder 1">
            <a:extLst>
              <a:ext uri="{FF2B5EF4-FFF2-40B4-BE49-F238E27FC236}">
                <a16:creationId xmlns:a16="http://schemas.microsoft.com/office/drawing/2014/main" id="{C1DE7947-85CE-4447-BCBA-FE0B65FFDA59}"/>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8B47280C-5DC5-4E4F-9302-1B342E9A90A1}"/>
              </a:ext>
            </a:extLst>
          </p:cNvPr>
          <p:cNvSpPr>
            <a:spLocks noGrp="1"/>
          </p:cNvSpPr>
          <p:nvPr>
            <p:ph type="sldNum" sz="quarter" idx="12"/>
          </p:nvPr>
        </p:nvSpPr>
        <p:spPr/>
        <p:txBody>
          <a:bodyPr>
            <a:normAutofit lnSpcReduction="10000"/>
          </a:bodyPr>
          <a:lstStyle/>
          <a:p>
            <a:fld id="{055B6D6A-DD85-4DA6-9CE2-F4E68D20F43E}" type="slidenum">
              <a:rPr lang="en-SG" smtClean="0"/>
              <a:t>5</a:t>
            </a:fld>
            <a:endParaRPr lang="en-SG"/>
          </a:p>
        </p:txBody>
      </p:sp>
    </p:spTree>
    <p:extLst>
      <p:ext uri="{BB962C8B-B14F-4D97-AF65-F5344CB8AC3E}">
        <p14:creationId xmlns:p14="http://schemas.microsoft.com/office/powerpoint/2010/main" val="360010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pic>
        <p:nvPicPr>
          <p:cNvPr id="8" name="Picture 7">
            <a:extLst>
              <a:ext uri="{FF2B5EF4-FFF2-40B4-BE49-F238E27FC236}">
                <a16:creationId xmlns:a16="http://schemas.microsoft.com/office/drawing/2014/main" id="{C9E23441-3AB6-484F-AC1C-5A79CDD1C57B}"/>
              </a:ext>
            </a:extLst>
          </p:cNvPr>
          <p:cNvPicPr>
            <a:picLocks noChangeAspect="1"/>
          </p:cNvPicPr>
          <p:nvPr/>
        </p:nvPicPr>
        <p:blipFill>
          <a:blip r:embed="rId3"/>
          <a:stretch>
            <a:fillRect/>
          </a:stretch>
        </p:blipFill>
        <p:spPr>
          <a:xfrm>
            <a:off x="1749287" y="964210"/>
            <a:ext cx="8021267" cy="5820373"/>
          </a:xfrm>
          <a:prstGeom prst="rect">
            <a:avLst/>
          </a:prstGeom>
        </p:spPr>
      </p:pic>
      <p:sp>
        <p:nvSpPr>
          <p:cNvPr id="2" name="Footer Placeholder 1">
            <a:extLst>
              <a:ext uri="{FF2B5EF4-FFF2-40B4-BE49-F238E27FC236}">
                <a16:creationId xmlns:a16="http://schemas.microsoft.com/office/drawing/2014/main" id="{626694ED-E3F6-459E-819E-D8B32856428F}"/>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20D18E98-6F1C-4CE4-9E37-007A6B2092F4}"/>
              </a:ext>
            </a:extLst>
          </p:cNvPr>
          <p:cNvSpPr>
            <a:spLocks noGrp="1"/>
          </p:cNvSpPr>
          <p:nvPr>
            <p:ph type="sldNum" sz="quarter" idx="12"/>
          </p:nvPr>
        </p:nvSpPr>
        <p:spPr/>
        <p:txBody>
          <a:bodyPr>
            <a:normAutofit lnSpcReduction="10000"/>
          </a:bodyPr>
          <a:lstStyle/>
          <a:p>
            <a:fld id="{055B6D6A-DD85-4DA6-9CE2-F4E68D20F43E}" type="slidenum">
              <a:rPr lang="en-SG" smtClean="0"/>
              <a:t>6</a:t>
            </a:fld>
            <a:endParaRPr lang="en-SG"/>
          </a:p>
        </p:txBody>
      </p:sp>
    </p:spTree>
    <p:extLst>
      <p:ext uri="{BB962C8B-B14F-4D97-AF65-F5344CB8AC3E}">
        <p14:creationId xmlns:p14="http://schemas.microsoft.com/office/powerpoint/2010/main" val="116415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UDP</a:t>
            </a:r>
          </a:p>
          <a:p>
            <a:pPr lvl="1"/>
            <a:r>
              <a:rPr lang="en-SG" sz="2200" dirty="0"/>
              <a:t>For each port #, only 1 socket to serve all connections</a:t>
            </a:r>
          </a:p>
          <a:p>
            <a:pPr lvl="2"/>
            <a:r>
              <a:rPr lang="en-SG" sz="2000" dirty="0"/>
              <a:t>IP datagrams from multiple sources with the </a:t>
            </a:r>
            <a:r>
              <a:rPr lang="en-SG" sz="2000" b="1" dirty="0"/>
              <a:t>same destination port # </a:t>
            </a:r>
            <a:r>
              <a:rPr lang="en-SG" sz="2000" dirty="0"/>
              <a:t>will be directed to the </a:t>
            </a:r>
            <a:r>
              <a:rPr lang="en-SG" sz="2000" b="1" dirty="0"/>
              <a:t>same UDP socket </a:t>
            </a:r>
            <a:r>
              <a:rPr lang="en-SG" sz="2000" dirty="0"/>
              <a:t>at destination (like a mailbox)</a:t>
            </a:r>
          </a:p>
          <a:p>
            <a:pPr lvl="1"/>
            <a:r>
              <a:rPr lang="en-SG" sz="2200" dirty="0"/>
              <a:t>Connectionless demultiplexing</a:t>
            </a:r>
          </a:p>
          <a:p>
            <a:pPr lvl="2"/>
            <a:r>
              <a:rPr lang="en-SG" sz="2000" dirty="0"/>
              <a:t>Attach the destination IP address and port number to</a:t>
            </a:r>
            <a:r>
              <a:rPr lang="en-SG" sz="2000" b="1" dirty="0"/>
              <a:t> each</a:t>
            </a:r>
            <a:r>
              <a:rPr lang="en-SG" sz="2000" dirty="0"/>
              <a:t> datagram</a:t>
            </a:r>
          </a:p>
          <a:p>
            <a:pPr lvl="1"/>
            <a:r>
              <a:rPr lang="en-SG" sz="2200" dirty="0"/>
              <a:t>To send responses to requests, extracts client’s IP address from IP header</a:t>
            </a:r>
          </a:p>
          <a:p>
            <a:pPr lvl="2"/>
            <a:r>
              <a:rPr lang="en-SG" sz="2000" dirty="0"/>
              <a:t>Client’s port can be found here&gt;&gt;</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pic>
        <p:nvPicPr>
          <p:cNvPr id="4" name="Picture 3">
            <a:extLst>
              <a:ext uri="{FF2B5EF4-FFF2-40B4-BE49-F238E27FC236}">
                <a16:creationId xmlns:a16="http://schemas.microsoft.com/office/drawing/2014/main" id="{D7C043E5-1743-4A5F-9088-00B4F5525A3C}"/>
              </a:ext>
            </a:extLst>
          </p:cNvPr>
          <p:cNvPicPr/>
          <p:nvPr/>
        </p:nvPicPr>
        <p:blipFill>
          <a:blip r:embed="rId3"/>
          <a:stretch>
            <a:fillRect/>
          </a:stretch>
        </p:blipFill>
        <p:spPr>
          <a:xfrm>
            <a:off x="6118987" y="4303553"/>
            <a:ext cx="3573653" cy="2309003"/>
          </a:xfrm>
          <a:prstGeom prst="rect">
            <a:avLst/>
          </a:prstGeom>
        </p:spPr>
      </p:pic>
      <p:sp>
        <p:nvSpPr>
          <p:cNvPr id="2" name="Footer Placeholder 1">
            <a:extLst>
              <a:ext uri="{FF2B5EF4-FFF2-40B4-BE49-F238E27FC236}">
                <a16:creationId xmlns:a16="http://schemas.microsoft.com/office/drawing/2014/main" id="{563D7111-B437-4206-A001-A5944327A8F5}"/>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F4899E9A-FDCA-4587-8D4B-5EEFDBA34120}"/>
              </a:ext>
            </a:extLst>
          </p:cNvPr>
          <p:cNvSpPr>
            <a:spLocks noGrp="1"/>
          </p:cNvSpPr>
          <p:nvPr>
            <p:ph type="sldNum" sz="quarter" idx="12"/>
          </p:nvPr>
        </p:nvSpPr>
        <p:spPr/>
        <p:txBody>
          <a:bodyPr>
            <a:normAutofit lnSpcReduction="10000"/>
          </a:bodyPr>
          <a:lstStyle/>
          <a:p>
            <a:fld id="{055B6D6A-DD85-4DA6-9CE2-F4E68D20F43E}" type="slidenum">
              <a:rPr lang="en-SG" smtClean="0"/>
              <a:t>7</a:t>
            </a:fld>
            <a:endParaRPr lang="en-SG"/>
          </a:p>
        </p:txBody>
      </p:sp>
    </p:spTree>
    <p:extLst>
      <p:ext uri="{BB962C8B-B14F-4D97-AF65-F5344CB8AC3E}">
        <p14:creationId xmlns:p14="http://schemas.microsoft.com/office/powerpoint/2010/main" val="26853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Checksum</a:t>
            </a:r>
          </a:p>
          <a:p>
            <a:pPr lvl="1"/>
            <a:r>
              <a:rPr lang="en-SG" sz="2000" dirty="0"/>
              <a:t>Able to detect </a:t>
            </a:r>
            <a:r>
              <a:rPr lang="en-SG" sz="2000" b="1" dirty="0"/>
              <a:t>single </a:t>
            </a:r>
            <a:r>
              <a:rPr lang="en-SG" sz="2000" dirty="0"/>
              <a:t>bit flips</a:t>
            </a:r>
          </a:p>
          <a:p>
            <a:pPr lvl="2"/>
            <a:r>
              <a:rPr lang="en-SG" sz="1800" dirty="0"/>
              <a:t>Sender</a:t>
            </a:r>
          </a:p>
          <a:p>
            <a:pPr lvl="3"/>
            <a:r>
              <a:rPr lang="en-SG" sz="1800" dirty="0"/>
              <a:t>Compute checksum value and places the 1s complemented version in checksum field</a:t>
            </a:r>
          </a:p>
          <a:p>
            <a:pPr lvl="2"/>
            <a:r>
              <a:rPr lang="en-SG" sz="1800" dirty="0"/>
              <a:t>Receiver</a:t>
            </a:r>
          </a:p>
          <a:p>
            <a:pPr lvl="3"/>
            <a:r>
              <a:rPr lang="en-SG" sz="1800" dirty="0"/>
              <a:t>Computes its own variation of checksum and adds it to the checksum found</a:t>
            </a:r>
          </a:p>
          <a:p>
            <a:pPr lvl="3"/>
            <a:r>
              <a:rPr lang="en-SG" sz="1800" dirty="0"/>
              <a:t>If there is a 0 anywhere </a:t>
            </a:r>
            <a:r>
              <a:rPr lang="en-SG" sz="1800" dirty="0">
                <a:sym typeface="Wingdings" panose="05000000000000000000" pitchFamily="2" charset="2"/>
              </a:rPr>
              <a:t> corrupted!</a:t>
            </a:r>
            <a:endParaRPr lang="en-SG" sz="1800" dirty="0"/>
          </a:p>
          <a:p>
            <a:pPr lvl="3"/>
            <a:endParaRPr lang="en-SG" sz="18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FE684AEB-4B28-44A3-95D1-96A813EA9F1F}"/>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1A2A2094-72F3-4B38-84FA-53036933CE22}"/>
              </a:ext>
            </a:extLst>
          </p:cNvPr>
          <p:cNvSpPr>
            <a:spLocks noGrp="1"/>
          </p:cNvSpPr>
          <p:nvPr>
            <p:ph type="sldNum" sz="quarter" idx="12"/>
          </p:nvPr>
        </p:nvSpPr>
        <p:spPr/>
        <p:txBody>
          <a:bodyPr>
            <a:normAutofit lnSpcReduction="10000"/>
          </a:bodyPr>
          <a:lstStyle/>
          <a:p>
            <a:fld id="{055B6D6A-DD85-4DA6-9CE2-F4E68D20F43E}" type="slidenum">
              <a:rPr lang="en-SG" smtClean="0"/>
              <a:t>8</a:t>
            </a:fld>
            <a:endParaRPr lang="en-SG"/>
          </a:p>
        </p:txBody>
      </p:sp>
    </p:spTree>
    <p:extLst>
      <p:ext uri="{BB962C8B-B14F-4D97-AF65-F5344CB8AC3E}">
        <p14:creationId xmlns:p14="http://schemas.microsoft.com/office/powerpoint/2010/main" val="2486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A79-37FD-4503-950F-5AA42EA4F8CF}"/>
              </a:ext>
            </a:extLst>
          </p:cNvPr>
          <p:cNvSpPr>
            <a:spLocks noGrp="1"/>
          </p:cNvSpPr>
          <p:nvPr>
            <p:ph type="title"/>
          </p:nvPr>
        </p:nvSpPr>
        <p:spPr>
          <a:xfrm>
            <a:off x="1249680" y="2766219"/>
            <a:ext cx="9692640" cy="1325562"/>
          </a:xfrm>
        </p:spPr>
        <p:txBody>
          <a:bodyPr/>
          <a:lstStyle/>
          <a:p>
            <a:pPr algn="ctr"/>
            <a:r>
              <a:rPr lang="en-SG" dirty="0"/>
              <a:t>Tutorial Questions</a:t>
            </a:r>
          </a:p>
        </p:txBody>
      </p:sp>
      <p:sp>
        <p:nvSpPr>
          <p:cNvPr id="3" name="Footer Placeholder 2">
            <a:extLst>
              <a:ext uri="{FF2B5EF4-FFF2-40B4-BE49-F238E27FC236}">
                <a16:creationId xmlns:a16="http://schemas.microsoft.com/office/drawing/2014/main" id="{E6F06256-62DC-4D45-8AF3-7533A1322466}"/>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D6597318-EF2D-468F-B74E-E7BFFFFF7BD1}"/>
              </a:ext>
            </a:extLst>
          </p:cNvPr>
          <p:cNvSpPr>
            <a:spLocks noGrp="1"/>
          </p:cNvSpPr>
          <p:nvPr>
            <p:ph type="sldNum" sz="quarter" idx="12"/>
          </p:nvPr>
        </p:nvSpPr>
        <p:spPr/>
        <p:txBody>
          <a:bodyPr>
            <a:normAutofit lnSpcReduction="10000"/>
          </a:bodyPr>
          <a:lstStyle/>
          <a:p>
            <a:fld id="{055B6D6A-DD85-4DA6-9CE2-F4E68D20F43E}" type="slidenum">
              <a:rPr lang="en-SG" smtClean="0"/>
              <a:t>9</a:t>
            </a:fld>
            <a:endParaRPr lang="en-SG"/>
          </a:p>
        </p:txBody>
      </p:sp>
    </p:spTree>
    <p:extLst>
      <p:ext uri="{BB962C8B-B14F-4D97-AF65-F5344CB8AC3E}">
        <p14:creationId xmlns:p14="http://schemas.microsoft.com/office/powerpoint/2010/main" val="42229675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10414</TotalTime>
  <Words>1848</Words>
  <Application>Microsoft Office PowerPoint</Application>
  <PresentationFormat>Widescreen</PresentationFormat>
  <Paragraphs>209</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Schoolbook</vt:lpstr>
      <vt:lpstr>Wingdings 2</vt:lpstr>
      <vt:lpstr>View</vt:lpstr>
      <vt:lpstr>CS2105 Introduction to 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Tutorial Questions</vt:lpstr>
      <vt:lpstr>Question 1</vt:lpstr>
      <vt:lpstr>Question 2</vt:lpstr>
      <vt:lpstr>Question 2</vt:lpstr>
      <vt:lpstr>Question 2</vt:lpstr>
      <vt:lpstr>Question 3</vt:lpstr>
      <vt:lpstr>Question 4</vt:lpstr>
      <vt:lpstr>Question 5</vt:lpstr>
      <vt:lpstr>Question 6</vt:lpstr>
      <vt:lpstr>Question 7</vt:lpstr>
      <vt:lpstr>Question 8</vt:lpstr>
      <vt:lpstr>Question 9</vt:lpstr>
      <vt:lpstr>Summary</vt:lpstr>
      <vt:lpstr>Extra Questions</vt:lpstr>
      <vt:lpstr>Extra Questions</vt:lpstr>
      <vt:lpstr>Extra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dc:title>
  <dc:creator>Clinton Law</dc:creator>
  <cp:lastModifiedBy>Clinton Law</cp:lastModifiedBy>
  <cp:revision>84</cp:revision>
  <dcterms:created xsi:type="dcterms:W3CDTF">2019-01-22T13:19:35Z</dcterms:created>
  <dcterms:modified xsi:type="dcterms:W3CDTF">2019-09-14T14:43:04Z</dcterms:modified>
</cp:coreProperties>
</file>