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14" r:id="rId3"/>
    <p:sldId id="300" r:id="rId4"/>
    <p:sldId id="281" r:id="rId5"/>
    <p:sldId id="290" r:id="rId6"/>
    <p:sldId id="301" r:id="rId7"/>
    <p:sldId id="303" r:id="rId8"/>
    <p:sldId id="302" r:id="rId9"/>
    <p:sldId id="304" r:id="rId10"/>
    <p:sldId id="305" r:id="rId11"/>
    <p:sldId id="292" r:id="rId12"/>
    <p:sldId id="307" r:id="rId13"/>
    <p:sldId id="308" r:id="rId14"/>
    <p:sldId id="309" r:id="rId15"/>
    <p:sldId id="310" r:id="rId16"/>
    <p:sldId id="266" r:id="rId17"/>
    <p:sldId id="267" r:id="rId18"/>
    <p:sldId id="288" r:id="rId19"/>
    <p:sldId id="270" r:id="rId20"/>
    <p:sldId id="297" r:id="rId21"/>
    <p:sldId id="272" r:id="rId22"/>
    <p:sldId id="273" r:id="rId23"/>
    <p:sldId id="299" r:id="rId24"/>
    <p:sldId id="276" r:id="rId25"/>
    <p:sldId id="298" r:id="rId26"/>
    <p:sldId id="311" r:id="rId27"/>
    <p:sldId id="312" r:id="rId28"/>
    <p:sldId id="313"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4D4D4D"/>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575" autoAdjust="0"/>
  </p:normalViewPr>
  <p:slideViewPr>
    <p:cSldViewPr snapToGrid="0">
      <p:cViewPr varScale="1">
        <p:scale>
          <a:sx n="59" d="100"/>
          <a:sy n="59" d="100"/>
        </p:scale>
        <p:origin x="96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F7701-4097-43D1-AE2F-7BFFC0F23560}" type="datetimeFigureOut">
              <a:rPr lang="en-SG" smtClean="0"/>
              <a:t>20/9/2019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BA68C-3449-4EC1-85D3-76C5521B50B2}" type="slidenum">
              <a:rPr lang="en-SG" smtClean="0"/>
              <a:t>‹#›</a:t>
            </a:fld>
            <a:endParaRPr lang="en-SG"/>
          </a:p>
        </p:txBody>
      </p:sp>
    </p:spTree>
    <p:extLst>
      <p:ext uri="{BB962C8B-B14F-4D97-AF65-F5344CB8AC3E}">
        <p14:creationId xmlns:p14="http://schemas.microsoft.com/office/powerpoint/2010/main" val="30894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a:t>
            </a:fld>
            <a:endParaRPr lang="en-SG"/>
          </a:p>
        </p:txBody>
      </p:sp>
    </p:spTree>
    <p:extLst>
      <p:ext uri="{BB962C8B-B14F-4D97-AF65-F5344CB8AC3E}">
        <p14:creationId xmlns:p14="http://schemas.microsoft.com/office/powerpoint/2010/main" val="223088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BBA68C-3449-4EC1-85D3-76C5521B50B2}" type="slidenum">
              <a:rPr lang="en-SG" smtClean="0"/>
              <a:t>11</a:t>
            </a:fld>
            <a:endParaRPr lang="en-SG"/>
          </a:p>
        </p:txBody>
      </p:sp>
    </p:spTree>
    <p:extLst>
      <p:ext uri="{BB962C8B-B14F-4D97-AF65-F5344CB8AC3E}">
        <p14:creationId xmlns:p14="http://schemas.microsoft.com/office/powerpoint/2010/main" val="116960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Range for more seq num to maximise buffer size to maximise link utilisation</a:t>
            </a:r>
          </a:p>
          <a:p>
            <a:endParaRPr lang="en-SG" dirty="0"/>
          </a:p>
          <a:p>
            <a:pPr lvl="0"/>
            <a:r>
              <a:rPr lang="en-SG" sz="1200" kern="1200" dirty="0">
                <a:solidFill>
                  <a:schemeClr val="tx1"/>
                </a:solidFill>
                <a:effectLst/>
                <a:latin typeface="+mn-lt"/>
                <a:ea typeface="+mn-ea"/>
                <a:cs typeface="+mn-cs"/>
              </a:rPr>
              <a:t>1. Looping forever, whenever an event occurs that requires a message to be sent, I will create a TCP segment with next sequence number.</a:t>
            </a:r>
          </a:p>
          <a:p>
            <a:pPr lvl="0"/>
            <a:r>
              <a:rPr lang="en-SG" sz="1200" kern="1200" dirty="0">
                <a:solidFill>
                  <a:schemeClr val="tx1"/>
                </a:solidFill>
                <a:effectLst/>
                <a:latin typeface="+mn-lt"/>
                <a:ea typeface="+mn-ea"/>
                <a:cs typeface="+mn-cs"/>
              </a:rPr>
              <a:t>2. Start a timer for timeout tracking purposes</a:t>
            </a:r>
          </a:p>
          <a:p>
            <a:pPr lvl="0"/>
            <a:r>
              <a:rPr lang="en-SG" sz="1200" kern="1200" dirty="0">
                <a:solidFill>
                  <a:schemeClr val="tx1"/>
                </a:solidFill>
                <a:effectLst/>
                <a:latin typeface="+mn-lt"/>
                <a:ea typeface="+mn-ea"/>
                <a:cs typeface="+mn-cs"/>
              </a:rPr>
              <a:t>3. If timeout, transmits only the smallest unACKed segment</a:t>
            </a:r>
          </a:p>
          <a:p>
            <a:pPr lvl="0"/>
            <a:r>
              <a:rPr lang="en-SG" sz="1200" kern="1200" dirty="0">
                <a:solidFill>
                  <a:schemeClr val="tx1"/>
                </a:solidFill>
                <a:effectLst/>
                <a:latin typeface="+mn-lt"/>
                <a:ea typeface="+mn-ea"/>
                <a:cs typeface="+mn-cs"/>
              </a:rPr>
              <a:t>4. If ACK received, update send base to the new ACK to update the cumulative ACK.</a:t>
            </a:r>
          </a:p>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12</a:t>
            </a:fld>
            <a:endParaRPr lang="en-SG"/>
          </a:p>
        </p:txBody>
      </p:sp>
    </p:spTree>
    <p:extLst>
      <p:ext uri="{BB962C8B-B14F-4D97-AF65-F5344CB8AC3E}">
        <p14:creationId xmlns:p14="http://schemas.microsoft.com/office/powerpoint/2010/main" val="3648017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Graphical representation of slide 33 lecture 5 with an example </a:t>
            </a:r>
            <a:r>
              <a:rPr lang="en-SG" dirty="0">
                <a:sym typeface="Wingdings" panose="05000000000000000000" pitchFamily="2" charset="2"/>
              </a:rPr>
              <a:t></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13</a:t>
            </a:fld>
            <a:endParaRPr lang="en-SG"/>
          </a:p>
        </p:txBody>
      </p:sp>
    </p:spTree>
    <p:extLst>
      <p:ext uri="{BB962C8B-B14F-4D97-AF65-F5344CB8AC3E}">
        <p14:creationId xmlns:p14="http://schemas.microsoft.com/office/powerpoint/2010/main" val="93463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14</a:t>
            </a:fld>
            <a:endParaRPr lang="en-SG"/>
          </a:p>
        </p:txBody>
      </p:sp>
    </p:spTree>
    <p:extLst>
      <p:ext uri="{BB962C8B-B14F-4D97-AF65-F5344CB8AC3E}">
        <p14:creationId xmlns:p14="http://schemas.microsoft.com/office/powerpoint/2010/main" val="248756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15</a:t>
            </a:fld>
            <a:endParaRPr lang="en-SG"/>
          </a:p>
        </p:txBody>
      </p:sp>
    </p:spTree>
    <p:extLst>
      <p:ext uri="{BB962C8B-B14F-4D97-AF65-F5344CB8AC3E}">
        <p14:creationId xmlns:p14="http://schemas.microsoft.com/office/powerpoint/2010/main" val="638739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rtx = retransmission </a:t>
            </a:r>
            <a:r>
              <a:rPr lang="en-SG" dirty="0">
                <a:sym typeface="Wingdings" panose="05000000000000000000" pitchFamily="2" charset="2"/>
              </a:rPr>
              <a:t></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18</a:t>
            </a:fld>
            <a:endParaRPr lang="en-SG"/>
          </a:p>
        </p:txBody>
      </p:sp>
    </p:spTree>
    <p:extLst>
      <p:ext uri="{BB962C8B-B14F-4D97-AF65-F5344CB8AC3E}">
        <p14:creationId xmlns:p14="http://schemas.microsoft.com/office/powerpoint/2010/main" val="902428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For example, if seq number always started from 0, then if an attacker knew that host A is going to talk to host B, it can easily disguise itself as A and send packets with seq number of 0. Randomisation makes it such that the seq number is very difficult to guess by the attacker, thus making him unable to insert packets.</a:t>
            </a:r>
          </a:p>
        </p:txBody>
      </p:sp>
      <p:sp>
        <p:nvSpPr>
          <p:cNvPr id="4" name="Slide Number Placeholder 3"/>
          <p:cNvSpPr>
            <a:spLocks noGrp="1"/>
          </p:cNvSpPr>
          <p:nvPr>
            <p:ph type="sldNum" sz="quarter" idx="5"/>
          </p:nvPr>
        </p:nvSpPr>
        <p:spPr/>
        <p:txBody>
          <a:bodyPr/>
          <a:lstStyle/>
          <a:p>
            <a:fld id="{79BBA68C-3449-4EC1-85D3-76C5521B50B2}" type="slidenum">
              <a:rPr lang="en-SG" smtClean="0"/>
              <a:t>19</a:t>
            </a:fld>
            <a:endParaRPr lang="en-SG"/>
          </a:p>
        </p:txBody>
      </p:sp>
    </p:spTree>
    <p:extLst>
      <p:ext uri="{BB962C8B-B14F-4D97-AF65-F5344CB8AC3E}">
        <p14:creationId xmlns:p14="http://schemas.microsoft.com/office/powerpoint/2010/main" val="1364647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20</a:t>
            </a:fld>
            <a:endParaRPr lang="en-SG"/>
          </a:p>
        </p:txBody>
      </p:sp>
    </p:spTree>
    <p:extLst>
      <p:ext uri="{BB962C8B-B14F-4D97-AF65-F5344CB8AC3E}">
        <p14:creationId xmlns:p14="http://schemas.microsoft.com/office/powerpoint/2010/main" val="3379605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25</a:t>
            </a:fld>
            <a:endParaRPr lang="en-SG"/>
          </a:p>
        </p:txBody>
      </p:sp>
    </p:spTree>
    <p:extLst>
      <p:ext uri="{BB962C8B-B14F-4D97-AF65-F5344CB8AC3E}">
        <p14:creationId xmlns:p14="http://schemas.microsoft.com/office/powerpoint/2010/main" val="2693910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26</a:t>
            </a:fld>
            <a:endParaRPr lang="en-SG"/>
          </a:p>
        </p:txBody>
      </p:sp>
    </p:spTree>
    <p:extLst>
      <p:ext uri="{BB962C8B-B14F-4D97-AF65-F5344CB8AC3E}">
        <p14:creationId xmlns:p14="http://schemas.microsoft.com/office/powerpoint/2010/main" val="169716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3</a:t>
            </a:fld>
            <a:endParaRPr lang="en-SG"/>
          </a:p>
        </p:txBody>
      </p:sp>
    </p:spTree>
    <p:extLst>
      <p:ext uri="{BB962C8B-B14F-4D97-AF65-F5344CB8AC3E}">
        <p14:creationId xmlns:p14="http://schemas.microsoft.com/office/powerpoint/2010/main" val="1965317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27</a:t>
            </a:fld>
            <a:endParaRPr lang="en-SG"/>
          </a:p>
        </p:txBody>
      </p:sp>
    </p:spTree>
    <p:extLst>
      <p:ext uri="{BB962C8B-B14F-4D97-AF65-F5344CB8AC3E}">
        <p14:creationId xmlns:p14="http://schemas.microsoft.com/office/powerpoint/2010/main" val="1569344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28</a:t>
            </a:fld>
            <a:endParaRPr lang="en-SG"/>
          </a:p>
        </p:txBody>
      </p:sp>
    </p:spTree>
    <p:extLst>
      <p:ext uri="{BB962C8B-B14F-4D97-AF65-F5344CB8AC3E}">
        <p14:creationId xmlns:p14="http://schemas.microsoft.com/office/powerpoint/2010/main" val="2510127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29</a:t>
            </a:fld>
            <a:endParaRPr lang="en-SG"/>
          </a:p>
        </p:txBody>
      </p:sp>
    </p:spTree>
    <p:extLst>
      <p:ext uri="{BB962C8B-B14F-4D97-AF65-F5344CB8AC3E}">
        <p14:creationId xmlns:p14="http://schemas.microsoft.com/office/powerpoint/2010/main" val="281439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Highlighted portions hint at situations when the mechanism is useful. Try to understand and construct situations that illustrate their usefulness </a:t>
            </a:r>
            <a:r>
              <a:rPr lang="en-SG" dirty="0">
                <a:sym typeface="Wingdings" panose="05000000000000000000" pitchFamily="2" charset="2"/>
              </a:rPr>
              <a:t></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4</a:t>
            </a:fld>
            <a:endParaRPr lang="en-SG"/>
          </a:p>
        </p:txBody>
      </p:sp>
    </p:spTree>
    <p:extLst>
      <p:ext uri="{BB962C8B-B14F-4D97-AF65-F5344CB8AC3E}">
        <p14:creationId xmlns:p14="http://schemas.microsoft.com/office/powerpoint/2010/main" val="12487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5</a:t>
            </a:fld>
            <a:endParaRPr lang="en-SG"/>
          </a:p>
        </p:txBody>
      </p:sp>
    </p:spTree>
    <p:extLst>
      <p:ext uri="{BB962C8B-B14F-4D97-AF65-F5344CB8AC3E}">
        <p14:creationId xmlns:p14="http://schemas.microsoft.com/office/powerpoint/2010/main" val="2897834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6</a:t>
            </a:fld>
            <a:endParaRPr lang="en-SG"/>
          </a:p>
        </p:txBody>
      </p:sp>
    </p:spTree>
    <p:extLst>
      <p:ext uri="{BB962C8B-B14F-4D97-AF65-F5344CB8AC3E}">
        <p14:creationId xmlns:p14="http://schemas.microsoft.com/office/powerpoint/2010/main" val="84197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Notice how even though the rest of the ACKs were dropped, the start of the buffer was able to shift from 0 to 3.</a:t>
            </a:r>
          </a:p>
          <a:p>
            <a:endParaRPr lang="en-SG" dirty="0"/>
          </a:p>
          <a:p>
            <a:r>
              <a:rPr lang="en-SG" dirty="0"/>
              <a:t>Also notice that on timeout, the entire buffer was retransmitted. This is because the sender cannot be sure that any of the packets actually reached the receiver.</a:t>
            </a:r>
          </a:p>
          <a:p>
            <a:r>
              <a:rPr lang="en-SG" dirty="0"/>
              <a:t>Since the receiver has no concept of a buffer, if the sender can’t be sure that packet 3 has successfully reached the receiver, it can’t be sure that the rest of the packets also reached the receiver.</a:t>
            </a:r>
          </a:p>
          <a:p>
            <a:endParaRPr lang="en-SG" dirty="0"/>
          </a:p>
          <a:p>
            <a:r>
              <a:rPr lang="en-SG" dirty="0"/>
              <a:t>For this example, where the receiver has already received packet 6, as long as it does not receive the expected packet 7, he will keep resending the ACK that will prompt the sender to send packet 7, which is ACK6.</a:t>
            </a:r>
          </a:p>
          <a:p>
            <a:r>
              <a:rPr lang="en-SG" dirty="0"/>
              <a:t>=======================================================================================================</a:t>
            </a:r>
          </a:p>
          <a:p>
            <a:r>
              <a:rPr lang="en-SG" dirty="0"/>
              <a:t>Remember as there is no buffer on the receiver side, any out of order packets are dropped. This means that a faulty packet 1 will cause the rest of the ensuing packets to be discarded, and resend an ACK that forces a rtx of packet 1. You can see the resending of the entire buffer on timeout here again in this example.</a:t>
            </a:r>
          </a:p>
        </p:txBody>
      </p:sp>
      <p:sp>
        <p:nvSpPr>
          <p:cNvPr id="4" name="Slide Number Placeholder 3"/>
          <p:cNvSpPr>
            <a:spLocks noGrp="1"/>
          </p:cNvSpPr>
          <p:nvPr>
            <p:ph type="sldNum" sz="quarter" idx="5"/>
          </p:nvPr>
        </p:nvSpPr>
        <p:spPr/>
        <p:txBody>
          <a:bodyPr/>
          <a:lstStyle/>
          <a:p>
            <a:fld id="{79BBA68C-3449-4EC1-85D3-76C5521B50B2}" type="slidenum">
              <a:rPr lang="en-SG" smtClean="0"/>
              <a:t>7</a:t>
            </a:fld>
            <a:endParaRPr lang="en-SG"/>
          </a:p>
        </p:txBody>
      </p:sp>
    </p:spTree>
    <p:extLst>
      <p:ext uri="{BB962C8B-B14F-4D97-AF65-F5344CB8AC3E}">
        <p14:creationId xmlns:p14="http://schemas.microsoft.com/office/powerpoint/2010/main" val="341561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8</a:t>
            </a:fld>
            <a:endParaRPr lang="en-SG"/>
          </a:p>
        </p:txBody>
      </p:sp>
    </p:spTree>
    <p:extLst>
      <p:ext uri="{BB962C8B-B14F-4D97-AF65-F5344CB8AC3E}">
        <p14:creationId xmlns:p14="http://schemas.microsoft.com/office/powerpoint/2010/main" val="371366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Notice how the window’s send base is not updated until the individual ACKs for each packet has been received.</a:t>
            </a:r>
          </a:p>
          <a:p>
            <a:endParaRPr lang="en-SG" dirty="0"/>
          </a:p>
          <a:p>
            <a:r>
              <a:rPr lang="en-SG" dirty="0"/>
              <a:t>Also note that on timeout, only the individual packet that has timedout is rtx.</a:t>
            </a:r>
          </a:p>
        </p:txBody>
      </p:sp>
      <p:sp>
        <p:nvSpPr>
          <p:cNvPr id="4" name="Slide Number Placeholder 3"/>
          <p:cNvSpPr>
            <a:spLocks noGrp="1"/>
          </p:cNvSpPr>
          <p:nvPr>
            <p:ph type="sldNum" sz="quarter" idx="5"/>
          </p:nvPr>
        </p:nvSpPr>
        <p:spPr/>
        <p:txBody>
          <a:bodyPr/>
          <a:lstStyle/>
          <a:p>
            <a:fld id="{79BBA68C-3449-4EC1-85D3-76C5521B50B2}" type="slidenum">
              <a:rPr lang="en-SG" smtClean="0"/>
              <a:t>9</a:t>
            </a:fld>
            <a:endParaRPr lang="en-SG"/>
          </a:p>
        </p:txBody>
      </p:sp>
    </p:spTree>
    <p:extLst>
      <p:ext uri="{BB962C8B-B14F-4D97-AF65-F5344CB8AC3E}">
        <p14:creationId xmlns:p14="http://schemas.microsoft.com/office/powerpoint/2010/main" val="74101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10</a:t>
            </a:fld>
            <a:endParaRPr lang="en-SG"/>
          </a:p>
        </p:txBody>
      </p:sp>
    </p:spTree>
    <p:extLst>
      <p:ext uri="{BB962C8B-B14F-4D97-AF65-F5344CB8AC3E}">
        <p14:creationId xmlns:p14="http://schemas.microsoft.com/office/powerpoint/2010/main" val="147339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A4CA63D-1633-4AE3-9AF5-57216737B8C9}" type="datetime1">
              <a:rPr lang="en-SG" smtClean="0"/>
              <a:t>20/9/2019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SG"/>
              <a:t>Prepared by Clinton Law (AY19/20 Sem1)</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05732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70891-608B-49A5-A557-FF1A6EB5B5C5}" type="datetime1">
              <a:rPr lang="en-SG" smtClean="0"/>
              <a:t>20/9/2019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6179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FA343-B989-4D44-BAB8-ED68AD79DE2A}" type="datetime1">
              <a:rPr lang="en-SG" smtClean="0"/>
              <a:t>20/9/2019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13883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FCAD3-0809-4C8D-92FB-6458AC532765}" type="datetime1">
              <a:rPr lang="en-SG" smtClean="0"/>
              <a:t>20/9/2019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03654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CA7435-18DD-4D98-AB29-5C73ABED0EF4}" type="datetime1">
              <a:rPr lang="en-SG" smtClean="0"/>
              <a:t>20/9/2019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46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CE0D0-61C8-4D37-A2CC-7D1A9EB2A04C}" type="datetime1">
              <a:rPr lang="en-SG" smtClean="0"/>
              <a:t>20/9/2019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3353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D1D90-E6CA-4810-8435-A703A13518D2}" type="datetime1">
              <a:rPr lang="en-SG" smtClean="0"/>
              <a:t>20/9/2019</a:t>
            </a:fld>
            <a:endParaRPr lang="en-SG"/>
          </a:p>
        </p:txBody>
      </p:sp>
      <p:sp>
        <p:nvSpPr>
          <p:cNvPr id="8" name="Footer Placeholder 7"/>
          <p:cNvSpPr>
            <a:spLocks noGrp="1"/>
          </p:cNvSpPr>
          <p:nvPr>
            <p:ph type="ftr" sz="quarter" idx="11"/>
          </p:nvPr>
        </p:nvSpPr>
        <p:spPr/>
        <p:txBody>
          <a:bodyPr/>
          <a:lstStyle/>
          <a:p>
            <a:r>
              <a:rPr lang="en-SG"/>
              <a:t>Prepared by Clinton Law (AY19/20 Sem1)</a:t>
            </a:r>
          </a:p>
        </p:txBody>
      </p:sp>
      <p:sp>
        <p:nvSpPr>
          <p:cNvPr id="9" name="Slide Number Placeholder 8"/>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58978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54804-42B5-4F6A-819B-D3E96B90AA0C}" type="datetime1">
              <a:rPr lang="en-SG" smtClean="0"/>
              <a:t>20/9/2019</a:t>
            </a:fld>
            <a:endParaRPr lang="en-SG"/>
          </a:p>
        </p:txBody>
      </p:sp>
      <p:sp>
        <p:nvSpPr>
          <p:cNvPr id="4" name="Footer Placeholder 3"/>
          <p:cNvSpPr>
            <a:spLocks noGrp="1"/>
          </p:cNvSpPr>
          <p:nvPr>
            <p:ph type="ftr" sz="quarter" idx="11"/>
          </p:nvPr>
        </p:nvSpPr>
        <p:spPr/>
        <p:txBody>
          <a:bodyPr/>
          <a:lstStyle/>
          <a:p>
            <a:r>
              <a:rPr lang="en-SG"/>
              <a:t>Prepared by Clinton Law (AY19/20 Sem1)</a:t>
            </a:r>
          </a:p>
        </p:txBody>
      </p:sp>
      <p:sp>
        <p:nvSpPr>
          <p:cNvPr id="5" name="Slide Number Placeholder 4"/>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81598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164B7-5D90-408F-A2E3-0329B66AC63B}" type="datetime1">
              <a:rPr lang="en-SG" smtClean="0"/>
              <a:t>20/9/2019</a:t>
            </a:fld>
            <a:endParaRPr lang="en-SG"/>
          </a:p>
        </p:txBody>
      </p:sp>
      <p:sp>
        <p:nvSpPr>
          <p:cNvPr id="3" name="Footer Placeholder 2"/>
          <p:cNvSpPr>
            <a:spLocks noGrp="1"/>
          </p:cNvSpPr>
          <p:nvPr>
            <p:ph type="ftr" sz="quarter" idx="11"/>
          </p:nvPr>
        </p:nvSpPr>
        <p:spPr/>
        <p:txBody>
          <a:bodyPr/>
          <a:lstStyle/>
          <a:p>
            <a:r>
              <a:rPr lang="en-SG"/>
              <a:t>Prepared by Clinton Law (AY19/20 Sem1)</a:t>
            </a:r>
          </a:p>
        </p:txBody>
      </p:sp>
      <p:sp>
        <p:nvSpPr>
          <p:cNvPr id="4" name="Slide Number Placeholder 3"/>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125524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E2BF52-FD2D-4876-937B-6B92EAAFB081}" type="datetime1">
              <a:rPr lang="en-SG" smtClean="0"/>
              <a:t>20/9/2019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20041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28654-6D4A-4C00-83AF-BD9A0E1CAF9D}" type="datetime1">
              <a:rPr lang="en-SG" smtClean="0"/>
              <a:t>20/9/2019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77769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8C915EE-4A99-45BF-A39B-97737DD3D4E4}" type="datetime1">
              <a:rPr lang="en-SG" smtClean="0"/>
              <a:t>20/9/2019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SG"/>
              <a:t>Prepared by Clinton Law (AY19/20 Sem1)</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55B6D6A-DD85-4DA6-9CE2-F4E68D20F43E}" type="slidenum">
              <a:rPr lang="en-SG" smtClean="0"/>
              <a:t>‹#›</a:t>
            </a:fld>
            <a:endParaRPr lang="en-SG"/>
          </a:p>
        </p:txBody>
      </p:sp>
    </p:spTree>
    <p:extLst>
      <p:ext uri="{BB962C8B-B14F-4D97-AF65-F5344CB8AC3E}">
        <p14:creationId xmlns:p14="http://schemas.microsoft.com/office/powerpoint/2010/main" val="620427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985520" y="2235200"/>
            <a:ext cx="10220960" cy="2387600"/>
          </a:xfrm>
        </p:spPr>
        <p:txBody>
          <a:bodyPr>
            <a:normAutofit fontScale="90000"/>
          </a:bodyPr>
          <a:lstStyle/>
          <a:p>
            <a:r>
              <a:rPr lang="en-SG" dirty="0"/>
              <a:t>CS2105</a:t>
            </a:r>
            <a:br>
              <a:rPr lang="en-SG" dirty="0"/>
            </a:br>
            <a:r>
              <a:rPr lang="en-SG" dirty="0"/>
              <a:t>Introduction to Computer Networks</a:t>
            </a:r>
          </a:p>
        </p:txBody>
      </p:sp>
      <p:sp>
        <p:nvSpPr>
          <p:cNvPr id="3" name="Footer Placeholder 2">
            <a:extLst>
              <a:ext uri="{FF2B5EF4-FFF2-40B4-BE49-F238E27FC236}">
                <a16:creationId xmlns:a16="http://schemas.microsoft.com/office/drawing/2014/main" id="{00DF8B6E-B1E9-49AC-98E7-DEF24E507FA8}"/>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112227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DCBF-4E2C-4EB8-8845-50B991519029}"/>
              </a:ext>
            </a:extLst>
          </p:cNvPr>
          <p:cNvSpPr>
            <a:spLocks noGrp="1"/>
          </p:cNvSpPr>
          <p:nvPr>
            <p:ph type="title"/>
          </p:nvPr>
        </p:nvSpPr>
        <p:spPr>
          <a:xfrm>
            <a:off x="1261872" y="-223787"/>
            <a:ext cx="9692640" cy="1325562"/>
          </a:xfrm>
        </p:spPr>
        <p:txBody>
          <a:bodyPr/>
          <a:lstStyle/>
          <a:p>
            <a:r>
              <a:rPr lang="en-SG" dirty="0"/>
              <a:t>Recap</a:t>
            </a:r>
          </a:p>
        </p:txBody>
      </p:sp>
      <p:pic>
        <p:nvPicPr>
          <p:cNvPr id="6" name="Picture 5">
            <a:extLst>
              <a:ext uri="{FF2B5EF4-FFF2-40B4-BE49-F238E27FC236}">
                <a16:creationId xmlns:a16="http://schemas.microsoft.com/office/drawing/2014/main" id="{3EA12174-C174-4936-BA06-1942303308B0}"/>
              </a:ext>
            </a:extLst>
          </p:cNvPr>
          <p:cNvPicPr>
            <a:picLocks noChangeAspect="1"/>
          </p:cNvPicPr>
          <p:nvPr/>
        </p:nvPicPr>
        <p:blipFill>
          <a:blip r:embed="rId3"/>
          <a:stretch>
            <a:fillRect/>
          </a:stretch>
        </p:blipFill>
        <p:spPr>
          <a:xfrm>
            <a:off x="630619" y="1101775"/>
            <a:ext cx="10323893" cy="5614480"/>
          </a:xfrm>
          <a:prstGeom prst="rect">
            <a:avLst/>
          </a:prstGeom>
        </p:spPr>
      </p:pic>
      <p:sp>
        <p:nvSpPr>
          <p:cNvPr id="3" name="Footer Placeholder 2">
            <a:extLst>
              <a:ext uri="{FF2B5EF4-FFF2-40B4-BE49-F238E27FC236}">
                <a16:creationId xmlns:a16="http://schemas.microsoft.com/office/drawing/2014/main" id="{E14A33B4-BD93-4707-9CE6-D9EAE651B268}"/>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14462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75508" y="856289"/>
                <a:ext cx="8595360" cy="4351337"/>
              </a:xfrm>
            </p:spPr>
            <p:txBody>
              <a:bodyPr>
                <a:normAutofit/>
              </a:bodyPr>
              <a:lstStyle/>
              <a:p>
                <a:r>
                  <a:rPr lang="en-SG" sz="2400" dirty="0"/>
                  <a:t>Max buffer size</a:t>
                </a:r>
              </a:p>
              <a:p>
                <a:pPr lvl="1"/>
                <a:r>
                  <a:rPr lang="en-SG" sz="2200" dirty="0"/>
                  <a:t>Buffer size is limited by the possibility of having a repeated packet of the same seq num within the same buffer where the receiver cannot distinguish between the 2</a:t>
                </a:r>
              </a:p>
              <a:p>
                <a:pPr lvl="1"/>
                <a:r>
                  <a:rPr lang="en-SG" sz="2200" dirty="0"/>
                  <a:t>GBN</a:t>
                </a:r>
              </a:p>
              <a:p>
                <a:pPr lvl="2"/>
                <a:r>
                  <a:rPr lang="en-SG" sz="2000" dirty="0"/>
                  <a:t>Trivial (</a:t>
                </a:r>
                <a:r>
                  <a:rPr lang="en-SG" sz="2000" i="1" dirty="0"/>
                  <a:t>n, where n is the maximum seq num</a:t>
                </a:r>
                <a:r>
                  <a:rPr lang="en-SG" sz="2000" dirty="0"/>
                  <a:t>)</a:t>
                </a:r>
              </a:p>
              <a:p>
                <a:pPr lvl="1"/>
                <a:r>
                  <a:rPr lang="en-SG" sz="2200" dirty="0"/>
                  <a:t>SR</a:t>
                </a:r>
              </a:p>
              <a:p>
                <a:pPr lvl="2"/>
                <a:r>
                  <a:rPr lang="en-SG" sz="2000" dirty="0"/>
                  <a:t>0.5</a:t>
                </a:r>
                <a:r>
                  <a:rPr lang="en-SG" sz="2000" i="1" dirty="0"/>
                  <a:t>n, where n is the maximum seq num</a:t>
                </a:r>
              </a:p>
              <a:p>
                <a:pPr lvl="2"/>
                <a:r>
                  <a:rPr lang="en-SG" sz="2000" dirty="0"/>
                  <a:t>Example of failure scenario if </a:t>
                </a:r>
                <a:r>
                  <a:rPr lang="en-SG" sz="2000" dirty="0">
                    <a:latin typeface="Century Gothic" panose="020B0502020202020204" pitchFamily="34" charset="0"/>
                  </a:rPr>
                  <a:t>(max seq num / 2) </a:t>
                </a:r>
                <a14:m>
                  <m:oMath xmlns:m="http://schemas.openxmlformats.org/officeDocument/2006/math">
                    <m:r>
                      <a:rPr lang="en-US" sz="2000" b="0" i="0" smtClean="0">
                        <a:latin typeface="Cambria Math" panose="02040503050406030204" pitchFamily="18" charset="0"/>
                      </a:rPr>
                      <m:t>&gt;</m:t>
                    </m:r>
                  </m:oMath>
                </a14:m>
                <a:r>
                  <a:rPr lang="en-SG" sz="2000" i="1" dirty="0">
                    <a:latin typeface="Century Gothic" panose="020B0502020202020204" pitchFamily="34" charset="0"/>
                  </a:rPr>
                  <a:t> </a:t>
                </a:r>
                <a:r>
                  <a:rPr lang="en-SG" sz="2000" dirty="0">
                    <a:latin typeface="Century Gothic" panose="020B0502020202020204" pitchFamily="34" charset="0"/>
                  </a:rPr>
                  <a:t>window size</a:t>
                </a:r>
                <a:endParaRPr lang="en-SG" sz="2000" i="1" dirty="0">
                  <a:latin typeface="Century Gothic" panose="020B0502020202020204" pitchFamily="34" charset="0"/>
                </a:endParaRPr>
              </a:p>
              <a:p>
                <a:pPr lvl="2"/>
                <a:endParaRPr lang="en-SG" sz="1800" dirty="0"/>
              </a:p>
            </p:txBody>
          </p:sp>
        </mc:Choice>
        <mc:Fallback>
          <p:sp>
            <p:nvSpPr>
              <p:cNvPr id="5" name="Content Placeholder 4">
                <a:extLst>
                  <a:ext uri="{FF2B5EF4-FFF2-40B4-BE49-F238E27FC236}">
                    <a16:creationId xmlns:a16="http://schemas.microsoft.com/office/drawing/2014/main" id="{2D412273-B264-4C79-9951-15C65710350C}"/>
                  </a:ext>
                </a:extLst>
              </p:cNvPr>
              <p:cNvSpPr>
                <a:spLocks noGrp="1" noRot="1" noChangeAspect="1" noMove="1" noResize="1" noEditPoints="1" noAdjustHandles="1" noChangeArrowheads="1" noChangeShapeType="1" noTextEdit="1"/>
              </p:cNvSpPr>
              <p:nvPr>
                <p:ph idx="1"/>
              </p:nvPr>
            </p:nvSpPr>
            <p:spPr>
              <a:xfrm>
                <a:off x="1275508" y="856289"/>
                <a:ext cx="8595360" cy="4351337"/>
              </a:xfrm>
              <a:blipFill>
                <a:blip r:embed="rId3"/>
                <a:stretch>
                  <a:fillRect l="-496" t="-1541"/>
                </a:stretch>
              </a:blipFill>
            </p:spPr>
            <p:txBody>
              <a:bodyPr/>
              <a:lstStyle/>
              <a:p>
                <a:r>
                  <a:rPr lang="en-SG">
                    <a:noFill/>
                  </a:rPr>
                  <a:t> </a:t>
                </a:r>
              </a:p>
            </p:txBody>
          </p:sp>
        </mc:Fallback>
      </mc:AlternateContent>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3" name="Picture 2">
            <a:extLst>
              <a:ext uri="{FF2B5EF4-FFF2-40B4-BE49-F238E27FC236}">
                <a16:creationId xmlns:a16="http://schemas.microsoft.com/office/drawing/2014/main" id="{60458821-E38D-4D66-BA58-BE262E11A3ED}"/>
              </a:ext>
            </a:extLst>
          </p:cNvPr>
          <p:cNvPicPr>
            <a:picLocks noChangeAspect="1"/>
          </p:cNvPicPr>
          <p:nvPr/>
        </p:nvPicPr>
        <p:blipFill>
          <a:blip r:embed="rId4"/>
          <a:stretch>
            <a:fillRect/>
          </a:stretch>
        </p:blipFill>
        <p:spPr>
          <a:xfrm>
            <a:off x="2558395" y="4104339"/>
            <a:ext cx="7099594" cy="2753661"/>
          </a:xfrm>
          <a:prstGeom prst="rect">
            <a:avLst/>
          </a:prstGeom>
        </p:spPr>
      </p:pic>
      <p:sp>
        <p:nvSpPr>
          <p:cNvPr id="2" name="Footer Placeholder 1">
            <a:extLst>
              <a:ext uri="{FF2B5EF4-FFF2-40B4-BE49-F238E27FC236}">
                <a16:creationId xmlns:a16="http://schemas.microsoft.com/office/drawing/2014/main" id="{F1AE426F-1DE8-4CD0-AEE4-47445DB32803}"/>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60010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976243"/>
            <a:ext cx="8595360" cy="4351337"/>
          </a:xfrm>
        </p:spPr>
        <p:txBody>
          <a:bodyPr>
            <a:normAutofit/>
          </a:bodyPr>
          <a:lstStyle/>
          <a:p>
            <a:r>
              <a:rPr lang="en-SG" sz="2400" dirty="0"/>
              <a:t>TCP</a:t>
            </a:r>
          </a:p>
          <a:p>
            <a:pPr lvl="1"/>
            <a:r>
              <a:rPr lang="en-SG" sz="2200" dirty="0"/>
              <a:t>Seq num (range, start)</a:t>
            </a:r>
          </a:p>
          <a:p>
            <a:pPr lvl="2"/>
            <a:r>
              <a:rPr lang="en-SG" sz="2000" dirty="0"/>
              <a:t>Span a huge number to prevent duplicate sequence numbers to reduce duplicate packets which could lead to message reordering</a:t>
            </a:r>
          </a:p>
          <a:p>
            <a:pPr lvl="2"/>
            <a:r>
              <a:rPr lang="en-SG" sz="2000" dirty="0"/>
              <a:t>Start from a random point so as to prevent malicious attackers from pre-empting the next sequence number due to its predictability</a:t>
            </a:r>
          </a:p>
          <a:p>
            <a:pPr lvl="1"/>
            <a:r>
              <a:rPr lang="en-SG" sz="2200" dirty="0"/>
              <a:t>Sender events</a:t>
            </a:r>
          </a:p>
          <a:p>
            <a:pPr marL="548640" lvl="2" indent="0">
              <a:buNone/>
            </a:pPr>
            <a:endParaRPr lang="en-SG" sz="1800" dirty="0"/>
          </a:p>
          <a:p>
            <a:pPr lvl="2"/>
            <a:endParaRPr lang="en-SG" sz="1800" dirty="0"/>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6" name="Picture 5">
            <a:extLst>
              <a:ext uri="{FF2B5EF4-FFF2-40B4-BE49-F238E27FC236}">
                <a16:creationId xmlns:a16="http://schemas.microsoft.com/office/drawing/2014/main" id="{9D90432B-481D-4E5A-ADAF-9B6728C6AA1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045368" y="3630897"/>
            <a:ext cx="7131089" cy="3227103"/>
          </a:xfrm>
          <a:prstGeom prst="rect">
            <a:avLst/>
          </a:prstGeom>
        </p:spPr>
      </p:pic>
      <p:sp>
        <p:nvSpPr>
          <p:cNvPr id="2" name="Footer Placeholder 1">
            <a:extLst>
              <a:ext uri="{FF2B5EF4-FFF2-40B4-BE49-F238E27FC236}">
                <a16:creationId xmlns:a16="http://schemas.microsoft.com/office/drawing/2014/main" id="{6FD6E64D-89F3-4563-842D-10EC36476420}"/>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9312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964211"/>
            <a:ext cx="8595360" cy="4351337"/>
          </a:xfrm>
        </p:spPr>
        <p:txBody>
          <a:bodyPr>
            <a:normAutofit/>
          </a:bodyPr>
          <a:lstStyle/>
          <a:p>
            <a:r>
              <a:rPr lang="en-SG" sz="2200" dirty="0"/>
              <a:t>TCP receiver events</a:t>
            </a:r>
          </a:p>
          <a:p>
            <a:pPr marL="548640" lvl="2" indent="0">
              <a:buNone/>
            </a:pPr>
            <a:endParaRPr lang="en-SG" sz="1800" dirty="0"/>
          </a:p>
          <a:p>
            <a:pPr lvl="2"/>
            <a:endParaRPr lang="en-SG" sz="1800" dirty="0"/>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2" name="Picture 1">
            <a:extLst>
              <a:ext uri="{FF2B5EF4-FFF2-40B4-BE49-F238E27FC236}">
                <a16:creationId xmlns:a16="http://schemas.microsoft.com/office/drawing/2014/main" id="{62DA60B4-9DE1-4D4C-8E2F-F88074CC1D35}"/>
              </a:ext>
            </a:extLst>
          </p:cNvPr>
          <p:cNvPicPr>
            <a:picLocks noChangeAspect="1"/>
          </p:cNvPicPr>
          <p:nvPr/>
        </p:nvPicPr>
        <p:blipFill>
          <a:blip r:embed="rId3"/>
          <a:stretch>
            <a:fillRect/>
          </a:stretch>
        </p:blipFill>
        <p:spPr>
          <a:xfrm>
            <a:off x="1543526" y="1466272"/>
            <a:ext cx="9104948" cy="5174838"/>
          </a:xfrm>
          <a:prstGeom prst="rect">
            <a:avLst/>
          </a:prstGeom>
        </p:spPr>
      </p:pic>
      <p:sp>
        <p:nvSpPr>
          <p:cNvPr id="3" name="Footer Placeholder 2">
            <a:extLst>
              <a:ext uri="{FF2B5EF4-FFF2-40B4-BE49-F238E27FC236}">
                <a16:creationId xmlns:a16="http://schemas.microsoft.com/office/drawing/2014/main" id="{BF76A8DF-A6DD-49E5-9AA4-9384D9F3E222}"/>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273803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964211"/>
            <a:ext cx="8595360" cy="4351337"/>
          </a:xfrm>
        </p:spPr>
        <p:txBody>
          <a:bodyPr>
            <a:normAutofit/>
          </a:bodyPr>
          <a:lstStyle/>
          <a:p>
            <a:r>
              <a:rPr lang="en-SG" sz="2400" dirty="0"/>
              <a:t>TCP timeout value</a:t>
            </a:r>
          </a:p>
          <a:p>
            <a:pPr lvl="1"/>
            <a:r>
              <a:rPr lang="en-SG" sz="2200" dirty="0"/>
              <a:t>Too long suboptimal</a:t>
            </a:r>
            <a:endParaRPr lang="en-SG" sz="2400" dirty="0"/>
          </a:p>
          <a:p>
            <a:pPr lvl="1"/>
            <a:r>
              <a:rPr lang="en-SG" sz="2200" dirty="0"/>
              <a:t>Too short many rtx</a:t>
            </a:r>
          </a:p>
          <a:p>
            <a:pPr lvl="2"/>
            <a:r>
              <a:rPr lang="en-SG" sz="2000" dirty="0"/>
              <a:t>Must minimally be larger than RTT !</a:t>
            </a:r>
          </a:p>
          <a:p>
            <a:pPr lvl="2"/>
            <a:r>
              <a:rPr lang="en-SG" sz="2000" dirty="0"/>
              <a:t>Use Estimated Weighted Moving Average to estimate RTT</a:t>
            </a:r>
          </a:p>
          <a:p>
            <a:pPr lvl="1"/>
            <a:endParaRPr lang="en-SG" sz="2200" dirty="0"/>
          </a:p>
          <a:p>
            <a:pPr lvl="1"/>
            <a:endParaRPr lang="en-SG" dirty="0"/>
          </a:p>
          <a:p>
            <a:pPr lvl="1"/>
            <a:endParaRPr lang="en-SG" dirty="0"/>
          </a:p>
          <a:p>
            <a:pPr lvl="2"/>
            <a:endParaRPr lang="en-SG" sz="1800" dirty="0"/>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3" name="Picture 2">
            <a:extLst>
              <a:ext uri="{FF2B5EF4-FFF2-40B4-BE49-F238E27FC236}">
                <a16:creationId xmlns:a16="http://schemas.microsoft.com/office/drawing/2014/main" id="{6E4467B7-48AF-4C84-B99B-029222130B4A}"/>
              </a:ext>
            </a:extLst>
          </p:cNvPr>
          <p:cNvPicPr>
            <a:picLocks noChangeAspect="1"/>
          </p:cNvPicPr>
          <p:nvPr/>
        </p:nvPicPr>
        <p:blipFill>
          <a:blip r:embed="rId3"/>
          <a:stretch>
            <a:fillRect/>
          </a:stretch>
        </p:blipFill>
        <p:spPr>
          <a:xfrm>
            <a:off x="181476" y="3891964"/>
            <a:ext cx="11010900" cy="638175"/>
          </a:xfrm>
          <a:prstGeom prst="rect">
            <a:avLst/>
          </a:prstGeom>
        </p:spPr>
      </p:pic>
      <p:sp>
        <p:nvSpPr>
          <p:cNvPr id="2" name="Footer Placeholder 1">
            <a:extLst>
              <a:ext uri="{FF2B5EF4-FFF2-40B4-BE49-F238E27FC236}">
                <a16:creationId xmlns:a16="http://schemas.microsoft.com/office/drawing/2014/main" id="{D73B971A-57A2-45C2-A404-316B8C9C5DA6}"/>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24062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1" y="964211"/>
            <a:ext cx="8820591" cy="4351337"/>
          </a:xfrm>
        </p:spPr>
        <p:txBody>
          <a:bodyPr>
            <a:normAutofit/>
          </a:bodyPr>
          <a:lstStyle/>
          <a:p>
            <a:r>
              <a:rPr lang="en-SG" sz="2400" dirty="0"/>
              <a:t>TCP fast retransmission</a:t>
            </a:r>
          </a:p>
          <a:p>
            <a:pPr lvl="1"/>
            <a:r>
              <a:rPr lang="en-SG" sz="2200" dirty="0"/>
              <a:t>If many duplicate ACKs are received, the sender knows that the network is fine</a:t>
            </a:r>
          </a:p>
          <a:p>
            <a:pPr lvl="2"/>
            <a:r>
              <a:rPr lang="en-SG" sz="2000" dirty="0"/>
              <a:t>Can immediately send the packet specified by the duplicate ACKs</a:t>
            </a:r>
          </a:p>
          <a:p>
            <a:pPr lvl="2"/>
            <a:r>
              <a:rPr lang="en-SG" sz="2000" dirty="0"/>
              <a:t>No need to wait for timeout!</a:t>
            </a:r>
          </a:p>
          <a:p>
            <a:pPr lvl="1"/>
            <a:endParaRPr lang="en-SG" sz="2200" dirty="0"/>
          </a:p>
          <a:p>
            <a:pPr lvl="1"/>
            <a:endParaRPr lang="en-SG" dirty="0"/>
          </a:p>
          <a:p>
            <a:pPr lvl="1"/>
            <a:endParaRPr lang="en-SG" dirty="0"/>
          </a:p>
          <a:p>
            <a:pPr lvl="2"/>
            <a:endParaRPr lang="en-SG" sz="1800" dirty="0"/>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6" name="Picture 5">
            <a:extLst>
              <a:ext uri="{FF2B5EF4-FFF2-40B4-BE49-F238E27FC236}">
                <a16:creationId xmlns:a16="http://schemas.microsoft.com/office/drawing/2014/main" id="{81282E32-1B83-4C00-9491-DA09D41DD269}"/>
              </a:ext>
            </a:extLst>
          </p:cNvPr>
          <p:cNvPicPr/>
          <p:nvPr/>
        </p:nvPicPr>
        <p:blipFill>
          <a:blip r:embed="rId3"/>
          <a:stretch>
            <a:fillRect/>
          </a:stretch>
        </p:blipFill>
        <p:spPr>
          <a:xfrm>
            <a:off x="2901750" y="2730096"/>
            <a:ext cx="6388500" cy="4007588"/>
          </a:xfrm>
          <a:prstGeom prst="rect">
            <a:avLst/>
          </a:prstGeom>
        </p:spPr>
      </p:pic>
      <p:sp>
        <p:nvSpPr>
          <p:cNvPr id="2" name="Footer Placeholder 1">
            <a:extLst>
              <a:ext uri="{FF2B5EF4-FFF2-40B4-BE49-F238E27FC236}">
                <a16:creationId xmlns:a16="http://schemas.microsoft.com/office/drawing/2014/main" id="{A6B0CA21-2A44-43AB-8240-6CBE0D79C51C}"/>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22316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EA79-37FD-4503-950F-5AA42EA4F8CF}"/>
              </a:ext>
            </a:extLst>
          </p:cNvPr>
          <p:cNvSpPr>
            <a:spLocks noGrp="1"/>
          </p:cNvSpPr>
          <p:nvPr>
            <p:ph type="title"/>
          </p:nvPr>
        </p:nvSpPr>
        <p:spPr>
          <a:xfrm>
            <a:off x="1249680" y="2766219"/>
            <a:ext cx="9692640" cy="1325562"/>
          </a:xfrm>
        </p:spPr>
        <p:txBody>
          <a:bodyPr/>
          <a:lstStyle/>
          <a:p>
            <a:pPr algn="ctr"/>
            <a:r>
              <a:rPr lang="en-SG" dirty="0"/>
              <a:t>Tutorial Questions</a:t>
            </a:r>
          </a:p>
        </p:txBody>
      </p:sp>
      <p:sp>
        <p:nvSpPr>
          <p:cNvPr id="3" name="Footer Placeholder 2">
            <a:extLst>
              <a:ext uri="{FF2B5EF4-FFF2-40B4-BE49-F238E27FC236}">
                <a16:creationId xmlns:a16="http://schemas.microsoft.com/office/drawing/2014/main" id="{39B1989A-D34F-4207-9DA8-3E81E1B4B507}"/>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422296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1</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b="1" dirty="0"/>
              <a:t>[KR, Chapter 3, R6] </a:t>
            </a:r>
            <a:r>
              <a:rPr lang="en-SG" dirty="0"/>
              <a:t>Is it possible for an application to enjoy reliable data transfer even when the application runs over UDP? If so, how? </a:t>
            </a:r>
          </a:p>
          <a:p>
            <a:pPr marL="0" indent="0">
              <a:buNone/>
            </a:pPr>
            <a:r>
              <a:rPr lang="en-SG" dirty="0"/>
              <a:t>Note: this is exactly what you are supposed to do in Assignment 2. </a:t>
            </a:r>
            <a:r>
              <a:rPr lang="en-SG" dirty="0">
                <a:sym typeface="Wingdings" panose="05000000000000000000" pitchFamily="2" charset="2"/>
              </a:rPr>
              <a:t></a:t>
            </a:r>
          </a:p>
          <a:p>
            <a:endParaRPr lang="en-SG" dirty="0"/>
          </a:p>
          <a:p>
            <a:pPr marL="0" indent="0">
              <a:buNone/>
            </a:pPr>
            <a:r>
              <a:rPr lang="en-SG" b="1" dirty="0">
                <a:solidFill>
                  <a:srgbClr val="FF0000"/>
                </a:solidFill>
              </a:rPr>
              <a:t>One would have to implement reliability checking and recovery mechanisms (ACK, seq #, checksum, timeout, re-transmission, etc.) at application layer. For example, sender needs to include relevant header/trailer fields in every packet (as illustrated below). </a:t>
            </a:r>
            <a:endParaRPr lang="en-SG" dirty="0">
              <a:solidFill>
                <a:srgbClr val="FF0000"/>
              </a:solidFill>
            </a:endParaRPr>
          </a:p>
        </p:txBody>
      </p:sp>
      <p:pic>
        <p:nvPicPr>
          <p:cNvPr id="5" name="Picture 4">
            <a:extLst>
              <a:ext uri="{FF2B5EF4-FFF2-40B4-BE49-F238E27FC236}">
                <a16:creationId xmlns:a16="http://schemas.microsoft.com/office/drawing/2014/main" id="{4CF11D4E-7A21-4315-8D59-447C27398077}"/>
              </a:ext>
            </a:extLst>
          </p:cNvPr>
          <p:cNvPicPr>
            <a:picLocks noChangeAspect="1"/>
          </p:cNvPicPr>
          <p:nvPr/>
        </p:nvPicPr>
        <p:blipFill>
          <a:blip r:embed="rId2"/>
          <a:stretch>
            <a:fillRect/>
          </a:stretch>
        </p:blipFill>
        <p:spPr>
          <a:xfrm>
            <a:off x="914146" y="4410325"/>
            <a:ext cx="8496300" cy="828675"/>
          </a:xfrm>
          <a:prstGeom prst="rect">
            <a:avLst/>
          </a:prstGeom>
        </p:spPr>
      </p:pic>
      <p:sp>
        <p:nvSpPr>
          <p:cNvPr id="4" name="Footer Placeholder 3">
            <a:extLst>
              <a:ext uri="{FF2B5EF4-FFF2-40B4-BE49-F238E27FC236}">
                <a16:creationId xmlns:a16="http://schemas.microsoft.com/office/drawing/2014/main" id="{BCE18553-C5EB-459F-B788-BD0303142384}"/>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8060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31265" y="53206"/>
            <a:ext cx="9692640" cy="680720"/>
          </a:xfrm>
        </p:spPr>
        <p:txBody>
          <a:bodyPr>
            <a:normAutofit fontScale="90000"/>
          </a:bodyPr>
          <a:lstStyle/>
          <a:p>
            <a:r>
              <a:rPr lang="en-SG" dirty="0"/>
              <a:t>Question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164592" y="733926"/>
                <a:ext cx="9692640" cy="5847348"/>
              </a:xfrm>
            </p:spPr>
            <p:txBody>
              <a:bodyPr>
                <a:noAutofit/>
              </a:bodyPr>
              <a:lstStyle/>
              <a:p>
                <a:pPr marL="0" indent="0">
                  <a:buNone/>
                </a:pPr>
                <a:r>
                  <a:rPr lang="en-SG" sz="1600" dirty="0"/>
                  <a:t>Show an example that if the communication channel between the sender and receiver can reorder messages (i.e. two messages are received in different order they are sent), then protocol </a:t>
                </a:r>
                <a:r>
                  <a:rPr lang="en-SG" sz="1600" b="1" dirty="0"/>
                  <a:t>rdt3.0 </a:t>
                </a:r>
                <a:r>
                  <a:rPr lang="en-SG" sz="1600" dirty="0"/>
                  <a:t>will not work correctly.</a:t>
                </a:r>
              </a:p>
              <a:p>
                <a:pPr marL="0" indent="0">
                  <a:buNone/>
                </a:pPr>
                <a:r>
                  <a:rPr lang="en-SG" sz="1600" dirty="0">
                    <a:solidFill>
                      <a:srgbClr val="FF0000"/>
                    </a:solidFill>
                  </a:rPr>
                  <a:t>Recall that rdt3.0 employs an alternating-bit protocol (seq num is either 0 or 1).</a:t>
                </a:r>
              </a:p>
              <a:p>
                <a:pPr marL="0" indent="0">
                  <a:spcBef>
                    <a:spcPts val="200"/>
                  </a:spcBef>
                  <a:buNone/>
                </a:pPr>
                <a:r>
                  <a:rPr lang="en-SG" sz="1600" dirty="0">
                    <a:solidFill>
                      <a:srgbClr val="FF0000"/>
                    </a:solidFill>
                  </a:rPr>
                  <a:t>1. Sender sends pkt0</a:t>
                </a:r>
              </a:p>
              <a:p>
                <a:pPr lvl="1">
                  <a:spcBef>
                    <a:spcPts val="200"/>
                  </a:spcBef>
                </a:pPr>
                <a:r>
                  <a:rPr lang="en-SG" dirty="0">
                    <a:solidFill>
                      <a:srgbClr val="FF0000"/>
                    </a:solidFill>
                  </a:rPr>
                  <a:t>Sender </a:t>
                </a:r>
                <a:r>
                  <a:rPr lang="en-SG" b="1" dirty="0">
                    <a:solidFill>
                      <a:srgbClr val="FF0000"/>
                    </a:solidFill>
                  </a:rPr>
                  <a:t>expects ack0.</a:t>
                </a:r>
                <a:endParaRPr lang="en-SG" dirty="0">
                  <a:solidFill>
                    <a:srgbClr val="FF0000"/>
                  </a:solidFill>
                </a:endParaRPr>
              </a:p>
              <a:p>
                <a:pPr marL="0" indent="0">
                  <a:spcBef>
                    <a:spcPts val="200"/>
                  </a:spcBef>
                  <a:buNone/>
                </a:pPr>
                <a:r>
                  <a:rPr lang="en-SG" sz="1600" dirty="0">
                    <a:solidFill>
                      <a:srgbClr val="FF0000"/>
                    </a:solidFill>
                  </a:rPr>
                  <a:t>2. Receiver receives pkt0 </a:t>
                </a:r>
                <a:r>
                  <a:rPr lang="en-SG" sz="1600" dirty="0">
                    <a:solidFill>
                      <a:srgbClr val="FF0000"/>
                    </a:solidFill>
                    <a:sym typeface="Wingdings" panose="05000000000000000000" pitchFamily="2" charset="2"/>
                  </a:rPr>
                  <a:t> sends ack0</a:t>
                </a:r>
                <a:endParaRPr lang="en-SG" sz="1600" dirty="0">
                  <a:solidFill>
                    <a:srgbClr val="FF0000"/>
                  </a:solidFill>
                </a:endParaRPr>
              </a:p>
              <a:p>
                <a:pPr lvl="1">
                  <a:spcBef>
                    <a:spcPts val="200"/>
                  </a:spcBef>
                </a:pPr>
                <a:r>
                  <a:rPr lang="en-SG" dirty="0">
                    <a:solidFill>
                      <a:srgbClr val="FF0000"/>
                    </a:solidFill>
                  </a:rPr>
                  <a:t>However, this ack0 might have taken a route that is very slow </a:t>
                </a:r>
              </a:p>
              <a:p>
                <a:pPr marL="274320" lvl="1" indent="0">
                  <a:spcBef>
                    <a:spcPts val="200"/>
                  </a:spcBef>
                  <a:buNone/>
                </a:pPr>
                <a:r>
                  <a:rPr lang="en-SG" dirty="0">
                    <a:solidFill>
                      <a:srgbClr val="FF0000"/>
                    </a:solidFill>
                  </a:rPr>
                  <a:t>such that the d</a:t>
                </a:r>
                <a:r>
                  <a:rPr lang="en-SG" baseline="-25000" dirty="0">
                    <a:solidFill>
                      <a:srgbClr val="FF0000"/>
                    </a:solidFill>
                  </a:rPr>
                  <a:t>prop </a:t>
                </a:r>
                <a:r>
                  <a:rPr lang="en-SG" dirty="0">
                    <a:solidFill>
                      <a:srgbClr val="FF0000"/>
                    </a:solidFill>
                  </a:rPr>
                  <a:t>is very long (</a:t>
                </a:r>
                <a14:m>
                  <m:oMath xmlns:m="http://schemas.openxmlformats.org/officeDocument/2006/math">
                    <m:r>
                      <a:rPr lang="en-SG" i="1" smtClean="0">
                        <a:solidFill>
                          <a:srgbClr val="FF0000"/>
                        </a:solidFill>
                        <a:latin typeface="Cambria Math" panose="02040503050406030204" pitchFamily="18" charset="0"/>
                        <a:ea typeface="Cambria Math" panose="02040503050406030204" pitchFamily="18" charset="0"/>
                      </a:rPr>
                      <m:t>≥</m:t>
                    </m:r>
                    <m:r>
                      <a:rPr lang="en-SG" b="0" i="1" smtClean="0">
                        <a:solidFill>
                          <a:srgbClr val="FF0000"/>
                        </a:solidFill>
                        <a:latin typeface="Cambria Math" panose="02040503050406030204" pitchFamily="18" charset="0"/>
                        <a:ea typeface="Cambria Math" panose="02040503050406030204" pitchFamily="18" charset="0"/>
                      </a:rPr>
                      <m:t>𝑡𝑖𝑚𝑒𝑜𝑢𝑡</m:t>
                    </m:r>
                  </m:oMath>
                </a14:m>
                <a:r>
                  <a:rPr lang="en-SG" dirty="0">
                    <a:solidFill>
                      <a:srgbClr val="FF0000"/>
                    </a:solidFill>
                  </a:rPr>
                  <a:t>)</a:t>
                </a:r>
              </a:p>
              <a:p>
                <a:pPr lvl="1">
                  <a:spcBef>
                    <a:spcPts val="200"/>
                  </a:spcBef>
                </a:pPr>
                <a:r>
                  <a:rPr lang="en-SG" dirty="0">
                    <a:solidFill>
                      <a:srgbClr val="FF0000"/>
                    </a:solidFill>
                  </a:rPr>
                  <a:t>Receiver </a:t>
                </a:r>
                <a:r>
                  <a:rPr lang="en-SG" b="1" dirty="0">
                    <a:solidFill>
                      <a:srgbClr val="FF0000"/>
                    </a:solidFill>
                  </a:rPr>
                  <a:t>expects</a:t>
                </a:r>
                <a:r>
                  <a:rPr lang="en-SG" dirty="0">
                    <a:solidFill>
                      <a:srgbClr val="FF0000"/>
                    </a:solidFill>
                  </a:rPr>
                  <a:t> </a:t>
                </a:r>
                <a:r>
                  <a:rPr lang="en-SG" b="1" dirty="0">
                    <a:solidFill>
                      <a:srgbClr val="FF0000"/>
                    </a:solidFill>
                  </a:rPr>
                  <a:t>pkt1.</a:t>
                </a:r>
                <a:endParaRPr lang="en-SG" dirty="0">
                  <a:solidFill>
                    <a:srgbClr val="FF0000"/>
                  </a:solidFill>
                </a:endParaRPr>
              </a:p>
              <a:p>
                <a:pPr marL="0" indent="0">
                  <a:spcBef>
                    <a:spcPts val="200"/>
                  </a:spcBef>
                  <a:buNone/>
                </a:pPr>
                <a:r>
                  <a:rPr lang="en-SG" sz="1600" dirty="0">
                    <a:solidFill>
                      <a:srgbClr val="FF0000"/>
                    </a:solidFill>
                  </a:rPr>
                  <a:t>3. Ack0 has not been received within the timeout window </a:t>
                </a:r>
                <a:r>
                  <a:rPr lang="en-SG" sz="1600" dirty="0">
                    <a:solidFill>
                      <a:srgbClr val="FF0000"/>
                    </a:solidFill>
                    <a:sym typeface="Wingdings" panose="05000000000000000000" pitchFamily="2" charset="2"/>
                  </a:rPr>
                  <a:t></a:t>
                </a:r>
                <a:r>
                  <a:rPr lang="en-SG" sz="1600" dirty="0">
                    <a:solidFill>
                      <a:srgbClr val="FF0000"/>
                    </a:solidFill>
                  </a:rPr>
                  <a:t> </a:t>
                </a:r>
                <a:r>
                  <a:rPr lang="en-SG" sz="1600" dirty="0">
                    <a:solidFill>
                      <a:srgbClr val="FF0000"/>
                    </a:solidFill>
                    <a:highlight>
                      <a:srgbClr val="FFFF00"/>
                    </a:highlight>
                  </a:rPr>
                  <a:t>resends pkt0</a:t>
                </a:r>
              </a:p>
              <a:p>
                <a:pPr lvl="1">
                  <a:spcBef>
                    <a:spcPts val="200"/>
                  </a:spcBef>
                </a:pPr>
                <a:r>
                  <a:rPr lang="en-SG" dirty="0">
                    <a:solidFill>
                      <a:srgbClr val="FF0000"/>
                    </a:solidFill>
                    <a:sym typeface="Wingdings" panose="05000000000000000000" pitchFamily="2" charset="2"/>
                  </a:rPr>
                  <a:t>Timeout  Sender</a:t>
                </a:r>
                <a:r>
                  <a:rPr lang="en-SG" b="1" dirty="0">
                    <a:solidFill>
                      <a:srgbClr val="FF0000"/>
                    </a:solidFill>
                    <a:sym typeface="Wingdings" panose="05000000000000000000" pitchFamily="2" charset="2"/>
                  </a:rPr>
                  <a:t> thinks</a:t>
                </a:r>
                <a:r>
                  <a:rPr lang="en-SG" dirty="0">
                    <a:solidFill>
                      <a:srgbClr val="FF0000"/>
                    </a:solidFill>
                    <a:sym typeface="Wingdings" panose="05000000000000000000" pitchFamily="2" charset="2"/>
                  </a:rPr>
                  <a:t> that initial pkt0 is lost, hence rtx pkt0</a:t>
                </a:r>
              </a:p>
              <a:p>
                <a:pPr lvl="1">
                  <a:spcBef>
                    <a:spcPts val="200"/>
                  </a:spcBef>
                </a:pPr>
                <a:r>
                  <a:rPr lang="en-SG" dirty="0">
                    <a:solidFill>
                      <a:srgbClr val="FF0000"/>
                    </a:solidFill>
                  </a:rPr>
                  <a:t>Still expects ack0</a:t>
                </a:r>
              </a:p>
              <a:p>
                <a:pPr marL="0" indent="0">
                  <a:spcBef>
                    <a:spcPts val="200"/>
                  </a:spcBef>
                  <a:buNone/>
                </a:pPr>
                <a:r>
                  <a:rPr lang="en-SG" sz="1600" dirty="0">
                    <a:solidFill>
                      <a:srgbClr val="FF0000"/>
                    </a:solidFill>
                  </a:rPr>
                  <a:t>4. Sender </a:t>
                </a:r>
                <a:r>
                  <a:rPr lang="en-SG" sz="1600" b="1" dirty="0">
                    <a:solidFill>
                      <a:srgbClr val="FF0000"/>
                    </a:solidFill>
                  </a:rPr>
                  <a:t>finally </a:t>
                </a:r>
                <a:r>
                  <a:rPr lang="en-SG" sz="1600" dirty="0">
                    <a:solidFill>
                      <a:srgbClr val="FF0000"/>
                    </a:solidFill>
                  </a:rPr>
                  <a:t>receives ack0 </a:t>
                </a:r>
                <a:r>
                  <a:rPr lang="en-SG" sz="1600" dirty="0">
                    <a:solidFill>
                      <a:srgbClr val="FF0000"/>
                    </a:solidFill>
                    <a:sym typeface="Wingdings" panose="05000000000000000000" pitchFamily="2" charset="2"/>
                  </a:rPr>
                  <a:t> send pkt1</a:t>
                </a:r>
              </a:p>
              <a:p>
                <a:pPr lvl="1">
                  <a:spcBef>
                    <a:spcPts val="200"/>
                  </a:spcBef>
                </a:pPr>
                <a:r>
                  <a:rPr lang="en-SG" dirty="0">
                    <a:solidFill>
                      <a:srgbClr val="FF0000"/>
                    </a:solidFill>
                  </a:rPr>
                  <a:t>Sender </a:t>
                </a:r>
                <a:r>
                  <a:rPr lang="en-SG" b="1" dirty="0">
                    <a:solidFill>
                      <a:srgbClr val="FF0000"/>
                    </a:solidFill>
                  </a:rPr>
                  <a:t>expects ack1</a:t>
                </a:r>
                <a:r>
                  <a:rPr lang="en-SG" dirty="0">
                    <a:solidFill>
                      <a:srgbClr val="FF0000"/>
                    </a:solidFill>
                  </a:rPr>
                  <a:t>.</a:t>
                </a:r>
                <a:endParaRPr lang="en-SG" dirty="0">
                  <a:solidFill>
                    <a:srgbClr val="FF0000"/>
                  </a:solidFill>
                  <a:sym typeface="Wingdings" panose="05000000000000000000" pitchFamily="2" charset="2"/>
                </a:endParaRPr>
              </a:p>
              <a:p>
                <a:pPr marL="0" indent="0">
                  <a:spcBef>
                    <a:spcPts val="200"/>
                  </a:spcBef>
                  <a:buNone/>
                </a:pPr>
                <a:r>
                  <a:rPr lang="en-SG" sz="1600" dirty="0">
                    <a:solidFill>
                      <a:srgbClr val="FF0000"/>
                    </a:solidFill>
                    <a:sym typeface="Wingdings" panose="05000000000000000000" pitchFamily="2" charset="2"/>
                  </a:rPr>
                  <a:t>5. Receiver receives pkt1  send ack1 </a:t>
                </a:r>
              </a:p>
              <a:p>
                <a:pPr lvl="1">
                  <a:spcBef>
                    <a:spcPts val="200"/>
                  </a:spcBef>
                </a:pPr>
                <a:r>
                  <a:rPr lang="en-SG" dirty="0">
                    <a:solidFill>
                      <a:srgbClr val="FF0000"/>
                    </a:solidFill>
                    <a:sym typeface="Wingdings" panose="05000000000000000000" pitchFamily="2" charset="2"/>
                  </a:rPr>
                  <a:t>Receiver </a:t>
                </a:r>
                <a:r>
                  <a:rPr lang="en-SG" b="1" dirty="0">
                    <a:solidFill>
                      <a:srgbClr val="FF0000"/>
                    </a:solidFill>
                    <a:sym typeface="Wingdings" panose="05000000000000000000" pitchFamily="2" charset="2"/>
                  </a:rPr>
                  <a:t>expects pkt0.</a:t>
                </a:r>
              </a:p>
              <a:p>
                <a:pPr marL="0" indent="0">
                  <a:spcBef>
                    <a:spcPts val="200"/>
                  </a:spcBef>
                  <a:buNone/>
                </a:pPr>
                <a:r>
                  <a:rPr lang="en-SG" sz="1600" dirty="0">
                    <a:solidFill>
                      <a:srgbClr val="FF0000"/>
                    </a:solidFill>
                    <a:sym typeface="Wingdings" panose="05000000000000000000" pitchFamily="2" charset="2"/>
                  </a:rPr>
                  <a:t>6. Sender receives ack1  sends pkt0</a:t>
                </a:r>
              </a:p>
              <a:p>
                <a:pPr marL="0" indent="0">
                  <a:spcBef>
                    <a:spcPts val="200"/>
                  </a:spcBef>
                  <a:buNone/>
                </a:pPr>
                <a:r>
                  <a:rPr lang="en-SG" sz="1600" dirty="0">
                    <a:solidFill>
                      <a:srgbClr val="FF0000"/>
                    </a:solidFill>
                    <a:sym typeface="Wingdings" panose="05000000000000000000" pitchFamily="2" charset="2"/>
                  </a:rPr>
                  <a:t>7. </a:t>
                </a:r>
                <a:r>
                  <a:rPr lang="en-SG" sz="1600" dirty="0">
                    <a:solidFill>
                      <a:srgbClr val="FF0000"/>
                    </a:solidFill>
                    <a:highlight>
                      <a:srgbClr val="FFFF00"/>
                    </a:highlight>
                    <a:sym typeface="Wingdings" panose="05000000000000000000" pitchFamily="2" charset="2"/>
                  </a:rPr>
                  <a:t>OUTDATED pkt 0</a:t>
                </a:r>
                <a:r>
                  <a:rPr lang="en-SG" sz="1600" dirty="0">
                    <a:solidFill>
                      <a:srgbClr val="FF0000"/>
                    </a:solidFill>
                    <a:sym typeface="Wingdings" panose="05000000000000000000" pitchFamily="2" charset="2"/>
                  </a:rPr>
                  <a:t> is now received by the receiver</a:t>
                </a:r>
              </a:p>
              <a:p>
                <a:pPr lvl="1">
                  <a:spcBef>
                    <a:spcPts val="200"/>
                  </a:spcBef>
                </a:pPr>
                <a:r>
                  <a:rPr lang="en-SG" dirty="0">
                    <a:solidFill>
                      <a:srgbClr val="FF0000"/>
                    </a:solidFill>
                    <a:sym typeface="Wingdings" panose="05000000000000000000" pitchFamily="2" charset="2"/>
                  </a:rPr>
                  <a:t>Receiver does not know this pkt0 is the outdated </a:t>
                </a:r>
                <a:r>
                  <a:rPr lang="en-SG" dirty="0" err="1">
                    <a:solidFill>
                      <a:srgbClr val="FF0000"/>
                    </a:solidFill>
                    <a:sym typeface="Wingdings" panose="05000000000000000000" pitchFamily="2" charset="2"/>
                  </a:rPr>
                  <a:t>rtx’d</a:t>
                </a:r>
                <a:r>
                  <a:rPr lang="en-SG" dirty="0">
                    <a:solidFill>
                      <a:srgbClr val="FF0000"/>
                    </a:solidFill>
                    <a:sym typeface="Wingdings" panose="05000000000000000000" pitchFamily="2" charset="2"/>
                  </a:rPr>
                  <a:t> pkt0 in step 3, not the correct pkt 0 sent in step 6!</a:t>
                </a:r>
                <a:endParaRPr lang="en-SG" dirty="0">
                  <a:solidFill>
                    <a:srgbClr val="FF0000"/>
                  </a:solidFill>
                </a:endParaRPr>
              </a:p>
            </p:txBody>
          </p:sp>
        </mc:Choice>
        <mc:Fallback xmlns="">
          <p:sp>
            <p:nvSpPr>
              <p:cNvPr id="3" name="Content Placeholder 2">
                <a:extLst>
                  <a:ext uri="{FF2B5EF4-FFF2-40B4-BE49-F238E27FC236}">
                    <a16:creationId xmlns:a16="http://schemas.microsoft.com/office/drawing/2014/main" id="{F034FB68-E05B-4AF2-8A23-9FD0770FBFCF}"/>
                  </a:ext>
                </a:extLst>
              </p:cNvPr>
              <p:cNvSpPr>
                <a:spLocks noGrp="1" noRot="1" noChangeAspect="1" noMove="1" noResize="1" noEditPoints="1" noAdjustHandles="1" noChangeArrowheads="1" noChangeShapeType="1" noTextEdit="1"/>
              </p:cNvSpPr>
              <p:nvPr>
                <p:ph idx="1"/>
              </p:nvPr>
            </p:nvSpPr>
            <p:spPr>
              <a:xfrm>
                <a:off x="164592" y="733926"/>
                <a:ext cx="9692640" cy="5847348"/>
              </a:xfrm>
              <a:blipFill>
                <a:blip r:embed="rId3"/>
                <a:stretch>
                  <a:fillRect l="-314" t="-521" b="-3021"/>
                </a:stretch>
              </a:blipFill>
            </p:spPr>
            <p:txBody>
              <a:bodyPr/>
              <a:lstStyle/>
              <a:p>
                <a:r>
                  <a:rPr lang="en-SG">
                    <a:noFill/>
                  </a:rPr>
                  <a:t> </a:t>
                </a:r>
              </a:p>
            </p:txBody>
          </p:sp>
        </mc:Fallback>
      </mc:AlternateContent>
      <p:sp>
        <p:nvSpPr>
          <p:cNvPr id="4" name="Footer Placeholder 3">
            <a:extLst>
              <a:ext uri="{FF2B5EF4-FFF2-40B4-BE49-F238E27FC236}">
                <a16:creationId xmlns:a16="http://schemas.microsoft.com/office/drawing/2014/main" id="{DE6630CF-AA36-4DA5-98A8-456AA835AC36}"/>
              </a:ext>
            </a:extLst>
          </p:cNvPr>
          <p:cNvSpPr>
            <a:spLocks noGrp="1"/>
          </p:cNvSpPr>
          <p:nvPr>
            <p:ph type="ftr" sz="quarter" idx="11"/>
          </p:nvPr>
        </p:nvSpPr>
        <p:spPr/>
        <p:txBody>
          <a:bodyPr/>
          <a:lstStyle/>
          <a:p>
            <a:r>
              <a:rPr lang="en-SG"/>
              <a:t>Prepared by Clinton Law (AY19/20 Sem1)</a:t>
            </a:r>
          </a:p>
        </p:txBody>
      </p:sp>
      <p:pic>
        <p:nvPicPr>
          <p:cNvPr id="5" name="Picture 4">
            <a:extLst>
              <a:ext uri="{FF2B5EF4-FFF2-40B4-BE49-F238E27FC236}">
                <a16:creationId xmlns:a16="http://schemas.microsoft.com/office/drawing/2014/main" id="{60D33C81-270D-451D-8B68-DFC6C1F002EF}"/>
              </a:ext>
            </a:extLst>
          </p:cNvPr>
          <p:cNvPicPr>
            <a:picLocks noChangeAspect="1"/>
          </p:cNvPicPr>
          <p:nvPr/>
        </p:nvPicPr>
        <p:blipFill>
          <a:blip r:embed="rId4"/>
          <a:stretch>
            <a:fillRect/>
          </a:stretch>
        </p:blipFill>
        <p:spPr>
          <a:xfrm>
            <a:off x="7829319" y="1301129"/>
            <a:ext cx="4375895" cy="3578341"/>
          </a:xfrm>
          <a:prstGeom prst="rect">
            <a:avLst/>
          </a:prstGeom>
        </p:spPr>
      </p:pic>
    </p:spTree>
    <p:extLst>
      <p:ext uri="{BB962C8B-B14F-4D97-AF65-F5344CB8AC3E}">
        <p14:creationId xmlns:p14="http://schemas.microsoft.com/office/powerpoint/2010/main" val="278475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3</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833120"/>
            <a:ext cx="10902482" cy="6024880"/>
          </a:xfrm>
        </p:spPr>
        <p:txBody>
          <a:bodyPr>
            <a:normAutofit lnSpcReduction="10000"/>
          </a:bodyPr>
          <a:lstStyle/>
          <a:p>
            <a:pPr marL="0" indent="0">
              <a:buNone/>
            </a:pPr>
            <a:r>
              <a:rPr lang="en-SG" b="1" dirty="0"/>
              <a:t>[KR, Chapter 3, P29] </a:t>
            </a:r>
            <a:r>
              <a:rPr lang="en-SG" dirty="0"/>
              <a:t>It is generally a reasonable assumption, when sender and receiver are connected by a single wire, that packets cannot be reordered within the channel between the sender and receiver. However, when the “channel’ connecting the two is a network, packet reordering may occur. One manifestation of packet reordering is that old copies of a packet with a sequence or acknowledgement number of </a:t>
            </a:r>
            <a:r>
              <a:rPr lang="en-SG" i="1" dirty="0"/>
              <a:t>x </a:t>
            </a:r>
            <a:r>
              <a:rPr lang="en-SG" dirty="0"/>
              <a:t>can appear, even though neither sender’s nor receiver’s window contains </a:t>
            </a:r>
            <a:r>
              <a:rPr lang="en-SG" i="1" dirty="0"/>
              <a:t>x</a:t>
            </a:r>
            <a:r>
              <a:rPr lang="en-SG" dirty="0"/>
              <a:t>. With packet reordering, the channel can be thought of as essentially buffering packets and spontaneously emitting these packets at any point in the future. What is the approach taken in practice to guard against such duplicate packets? </a:t>
            </a:r>
          </a:p>
          <a:p>
            <a:pPr marL="0" indent="0">
              <a:buNone/>
            </a:pPr>
            <a:r>
              <a:rPr lang="en-SG" dirty="0">
                <a:solidFill>
                  <a:srgbClr val="FF0000"/>
                </a:solidFill>
              </a:rPr>
              <a:t>The approach taken in practice is to ensure that a sequence number is not reused until the sender is “sure” that any previously sent packets with the same sequence number are no longer in the network.</a:t>
            </a:r>
          </a:p>
          <a:p>
            <a:pPr marL="0" indent="0">
              <a:buNone/>
            </a:pPr>
            <a:r>
              <a:rPr lang="en-SG" dirty="0">
                <a:solidFill>
                  <a:srgbClr val="FF0000"/>
                </a:solidFill>
              </a:rPr>
              <a:t>Firstly, TCP use large sequence number field (32-bit) to lower the chance a sequence number is to be reused. Secondly, a packet cannot “live” in the network forever. For example, IP protocol specifies TTL in packet header to ensure that datagrams do not circulate infinitely in the network. This field is decreased by one each time the datagram arrives at a router along the end-to-end path. If TTL field reaches 0, router will discard this datagram. In practice, a maximum packet lifetime of approximately three minutes is assumed in the TCP extensions for high-speed networks.</a:t>
            </a:r>
          </a:p>
          <a:p>
            <a:pPr marL="0" indent="0">
              <a:buNone/>
            </a:pPr>
            <a:r>
              <a:rPr lang="en-SG" dirty="0">
                <a:solidFill>
                  <a:srgbClr val="FF0000"/>
                </a:solidFill>
              </a:rPr>
              <a:t>Another way to avoid duplicate packets is by having a randomised sequence number. This is an especially useful way to also guard against attackers. Basically, in establishing your TCP 3way handshake, the </a:t>
            </a:r>
            <a:r>
              <a:rPr lang="en-SG" dirty="0" err="1">
                <a:solidFill>
                  <a:srgbClr val="FF0000"/>
                </a:solidFill>
              </a:rPr>
              <a:t>syn</a:t>
            </a:r>
            <a:r>
              <a:rPr lang="en-SG" dirty="0">
                <a:solidFill>
                  <a:srgbClr val="FF0000"/>
                </a:solidFill>
              </a:rPr>
              <a:t> packet will contain the randomised seq number that the hosts will be using in message exchange. Hence, attackers cannot predict which seq number the message exchange starts from and hence cannot send bogus packets that can be disguised within the rest of the packets.</a:t>
            </a:r>
          </a:p>
        </p:txBody>
      </p:sp>
      <p:sp>
        <p:nvSpPr>
          <p:cNvPr id="4" name="Footer Placeholder 3">
            <a:extLst>
              <a:ext uri="{FF2B5EF4-FFF2-40B4-BE49-F238E27FC236}">
                <a16:creationId xmlns:a16="http://schemas.microsoft.com/office/drawing/2014/main" id="{FC757714-85FA-49FA-B3AB-AA629A07D03E}"/>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00301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A036-6C42-493E-AA82-8AFB9C76860E}"/>
              </a:ext>
            </a:extLst>
          </p:cNvPr>
          <p:cNvSpPr>
            <a:spLocks noGrp="1"/>
          </p:cNvSpPr>
          <p:nvPr>
            <p:ph type="title"/>
          </p:nvPr>
        </p:nvSpPr>
        <p:spPr/>
        <p:txBody>
          <a:bodyPr/>
          <a:lstStyle/>
          <a:p>
            <a:r>
              <a:rPr lang="en-SG" dirty="0"/>
              <a:t>Admin</a:t>
            </a:r>
          </a:p>
        </p:txBody>
      </p:sp>
      <p:sp>
        <p:nvSpPr>
          <p:cNvPr id="3" name="Content Placeholder 2">
            <a:extLst>
              <a:ext uri="{FF2B5EF4-FFF2-40B4-BE49-F238E27FC236}">
                <a16:creationId xmlns:a16="http://schemas.microsoft.com/office/drawing/2014/main" id="{74FD9593-48B8-4EBA-A0D0-C9E88C712594}"/>
              </a:ext>
            </a:extLst>
          </p:cNvPr>
          <p:cNvSpPr>
            <a:spLocks noGrp="1"/>
          </p:cNvSpPr>
          <p:nvPr>
            <p:ph idx="1"/>
          </p:nvPr>
        </p:nvSpPr>
        <p:spPr>
          <a:xfrm>
            <a:off x="1261871" y="1828800"/>
            <a:ext cx="9097317" cy="4860758"/>
          </a:xfrm>
        </p:spPr>
        <p:txBody>
          <a:bodyPr>
            <a:normAutofit/>
          </a:bodyPr>
          <a:lstStyle/>
          <a:p>
            <a:pPr marL="0" indent="0" algn="ctr">
              <a:buNone/>
            </a:pPr>
            <a:r>
              <a:rPr lang="en-SG" sz="3000" dirty="0"/>
              <a:t>When you check your emails for the slides, do take time to read the </a:t>
            </a:r>
            <a:r>
              <a:rPr lang="en-SG" sz="3000" b="1" dirty="0"/>
              <a:t>content </a:t>
            </a:r>
            <a:r>
              <a:rPr lang="en-SG" sz="3000" dirty="0"/>
              <a:t>of the email.</a:t>
            </a:r>
          </a:p>
          <a:p>
            <a:pPr marL="274320" lvl="1" indent="0" algn="ctr">
              <a:buNone/>
            </a:pPr>
            <a:endParaRPr lang="en-SG" sz="2500" dirty="0"/>
          </a:p>
          <a:p>
            <a:pPr marL="274320" lvl="1" indent="0" algn="ctr">
              <a:buNone/>
            </a:pPr>
            <a:endParaRPr lang="en-SG" sz="2500" dirty="0"/>
          </a:p>
          <a:p>
            <a:pPr marL="274320" lvl="1" indent="0" algn="ctr">
              <a:buNone/>
            </a:pPr>
            <a:r>
              <a:rPr lang="en-SG" sz="2500" dirty="0"/>
              <a:t>I try to explain concepts that were left hanging in class there, which can be useful for midterm revision.</a:t>
            </a:r>
          </a:p>
        </p:txBody>
      </p:sp>
      <p:sp>
        <p:nvSpPr>
          <p:cNvPr id="4" name="Footer Placeholder 3">
            <a:extLst>
              <a:ext uri="{FF2B5EF4-FFF2-40B4-BE49-F238E27FC236}">
                <a16:creationId xmlns:a16="http://schemas.microsoft.com/office/drawing/2014/main" id="{AC13B94E-0580-48AD-9A20-2C75351C12A4}"/>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2445553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4</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b="1" dirty="0"/>
              <a:t>[Modified from KR, Chapter 3, P37] </a:t>
            </a:r>
            <a:r>
              <a:rPr lang="en-SG" dirty="0"/>
              <a:t>Host A is sending data segments to Host B using a reliable transport protocol (either GBN or SR). Assume timeout values are sufficiently large such that all data segments and their corresponding ACKs can be received (if not lost in the channel) by Host B and the Host A respectively. </a:t>
            </a:r>
            <a:r>
              <a:rPr lang="en-SG" dirty="0">
                <a:highlight>
                  <a:srgbClr val="FFFF00"/>
                </a:highlight>
              </a:rPr>
              <a:t>Suppose Host A sends 5 data segments to Host B and the 2nd data segment is lost.</a:t>
            </a:r>
            <a:r>
              <a:rPr lang="en-SG" dirty="0"/>
              <a:t> Further suppose retransmission is always successful. In the end, all 5 data segments have been correctly received by Host B. </a:t>
            </a:r>
          </a:p>
          <a:p>
            <a:pPr marL="0" indent="0">
              <a:buNone/>
            </a:pPr>
            <a:r>
              <a:rPr lang="en-SG" dirty="0"/>
              <a:t>How many segments has Host A sent in total and how many ACKs has Host B sent in total if either GBN or SR protocol is used? What are their sequence numbers? Answer this question for both protocols. </a:t>
            </a:r>
            <a:endParaRPr lang="en-SG" b="1" dirty="0">
              <a:solidFill>
                <a:srgbClr val="FF0000"/>
              </a:solidFill>
            </a:endParaRPr>
          </a:p>
          <a:p>
            <a:pPr marL="0" indent="0">
              <a:buNone/>
            </a:pPr>
            <a:r>
              <a:rPr lang="en-SG" b="1" dirty="0">
                <a:solidFill>
                  <a:srgbClr val="FF0000"/>
                </a:solidFill>
              </a:rPr>
              <a:t>GBN: Host A sends 9 segment. They are initially sent segments 1, 2, 3, 4, 5 and later resent segments 2, 3, 4 and 5. Host B sends 8 ACKs. They are 4 ACKs with seq # 1 and 4 ACKs with seq # 2, 3, 4 and 5.</a:t>
            </a:r>
          </a:p>
          <a:p>
            <a:pPr marL="0" indent="0">
              <a:buNone/>
            </a:pPr>
            <a:r>
              <a:rPr lang="en-SG" b="1" dirty="0">
                <a:solidFill>
                  <a:srgbClr val="FF0000"/>
                </a:solidFill>
              </a:rPr>
              <a:t>SR: Host A sends 6 segment. They are initially sent segments 1, 2, 3, 4, 5 and later resent segment 2. Host B sends 5 ACKs. They are 4 ACKs with seq # 1, 3, 4, 5 and 1 ACK with seq # 2 (for resent segment).</a:t>
            </a:r>
          </a:p>
        </p:txBody>
      </p:sp>
      <p:sp>
        <p:nvSpPr>
          <p:cNvPr id="4" name="Footer Placeholder 3">
            <a:extLst>
              <a:ext uri="{FF2B5EF4-FFF2-40B4-BE49-F238E27FC236}">
                <a16:creationId xmlns:a16="http://schemas.microsoft.com/office/drawing/2014/main" id="{B719415C-916B-4FA5-BBA0-665BB63FD3AF}"/>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174445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5</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b="1" dirty="0"/>
              <a:t>[KR, Chapter 3, R15] </a:t>
            </a:r>
            <a:r>
              <a:rPr lang="en-SG" dirty="0"/>
              <a:t>Suppose Host A sends two TCP segments back to back to Host B over a TCP connection. The first segment has sequence number 65; the second has sequence number 92. </a:t>
            </a:r>
          </a:p>
          <a:p>
            <a:pPr marL="0" indent="0">
              <a:buNone/>
            </a:pPr>
            <a:r>
              <a:rPr lang="en-SG" dirty="0"/>
              <a:t>a) How much data is in the first segment? </a:t>
            </a:r>
          </a:p>
          <a:p>
            <a:pPr marL="0" indent="0">
              <a:buNone/>
            </a:pPr>
            <a:r>
              <a:rPr lang="en-SG" b="1" dirty="0">
                <a:solidFill>
                  <a:srgbClr val="FF0000"/>
                </a:solidFill>
              </a:rPr>
              <a:t>92 – 65 = 27 bytes </a:t>
            </a:r>
            <a:endParaRPr lang="en-SG" dirty="0">
              <a:solidFill>
                <a:srgbClr val="FF0000"/>
              </a:solidFill>
            </a:endParaRPr>
          </a:p>
          <a:p>
            <a:pPr marL="0" indent="0">
              <a:buNone/>
            </a:pPr>
            <a:r>
              <a:rPr lang="en-SG" dirty="0"/>
              <a:t>b) Suppose that the first segment is lost but the second segment arrives at B. In the acknowledgment that Host B sends to Host A, what will be the acknowledgment number? </a:t>
            </a:r>
          </a:p>
          <a:p>
            <a:pPr marL="0" indent="0">
              <a:buNone/>
            </a:pPr>
            <a:r>
              <a:rPr lang="en-SG" b="1" dirty="0">
                <a:solidFill>
                  <a:srgbClr val="FF0000"/>
                </a:solidFill>
              </a:rPr>
              <a:t>65. Note that TCP acknowledgment is cumulative and states the expected in-order sequence number. </a:t>
            </a:r>
            <a:endParaRPr lang="en-SG" sz="2200" dirty="0">
              <a:solidFill>
                <a:srgbClr val="FF0000"/>
              </a:solidFill>
            </a:endParaRPr>
          </a:p>
        </p:txBody>
      </p:sp>
      <p:sp>
        <p:nvSpPr>
          <p:cNvPr id="4" name="Footer Placeholder 3">
            <a:extLst>
              <a:ext uri="{FF2B5EF4-FFF2-40B4-BE49-F238E27FC236}">
                <a16:creationId xmlns:a16="http://schemas.microsoft.com/office/drawing/2014/main" id="{BAB981F1-F3ED-4824-984B-C6A388BAA990}"/>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131865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6 part 1</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04983"/>
            <a:ext cx="9389872" cy="5164137"/>
          </a:xfrm>
        </p:spPr>
        <p:txBody>
          <a:bodyPr>
            <a:normAutofit/>
          </a:bodyPr>
          <a:lstStyle/>
          <a:p>
            <a:pPr marL="0" indent="0">
              <a:buNone/>
            </a:pPr>
            <a:r>
              <a:rPr lang="en-SG" b="1" dirty="0"/>
              <a:t>[KR, Chapter 3, P26] </a:t>
            </a:r>
            <a:r>
              <a:rPr lang="en-SG" dirty="0"/>
              <a:t>Consider transferring an enormous file of </a:t>
            </a:r>
            <a:r>
              <a:rPr lang="en-SG" i="1" dirty="0"/>
              <a:t>L </a:t>
            </a:r>
            <a:r>
              <a:rPr lang="en-SG" dirty="0"/>
              <a:t>bytes from Host A to Host B. Assume an MSS of 512 bytes. </a:t>
            </a:r>
          </a:p>
          <a:p>
            <a:pPr marL="0" indent="0">
              <a:buNone/>
            </a:pPr>
            <a:r>
              <a:rPr lang="en-SG" dirty="0"/>
              <a:t>1. What is the maximum value of </a:t>
            </a:r>
            <a:r>
              <a:rPr lang="en-SG" i="1" dirty="0"/>
              <a:t>L </a:t>
            </a:r>
            <a:r>
              <a:rPr lang="en-SG" dirty="0"/>
              <a:t>such that TCP sequence numbers are not exhausted? Recall that the TCP sequence number field is 32 bits. </a:t>
            </a:r>
          </a:p>
          <a:p>
            <a:pPr marL="0" indent="0">
              <a:buNone/>
            </a:pPr>
            <a:r>
              <a:rPr lang="en-SG" b="1" dirty="0">
                <a:solidFill>
                  <a:srgbClr val="FF0000"/>
                </a:solidFill>
              </a:rPr>
              <a:t>TCP sequence number doesn’t increase by one with each TCP segment. Rather, it increases by the number of bytes of data sent. Therefore the size of the MSS is irrelevant here -- the maximum size file that can be sent from A to B without exhausting TCP sequence number is simply 2</a:t>
            </a:r>
            <a:r>
              <a:rPr lang="en-SG" b="1" baseline="30000" dirty="0">
                <a:solidFill>
                  <a:srgbClr val="FF0000"/>
                </a:solidFill>
              </a:rPr>
              <a:t>32</a:t>
            </a:r>
            <a:r>
              <a:rPr lang="en-SG" b="1" dirty="0">
                <a:solidFill>
                  <a:srgbClr val="FF0000"/>
                </a:solidFill>
              </a:rPr>
              <a:t> bytes. </a:t>
            </a:r>
            <a:endParaRPr lang="en-SG" sz="2200" b="1" dirty="0">
              <a:solidFill>
                <a:srgbClr val="FF0000"/>
              </a:solidFill>
            </a:endParaRPr>
          </a:p>
        </p:txBody>
      </p:sp>
      <p:sp>
        <p:nvSpPr>
          <p:cNvPr id="4" name="Footer Placeholder 3">
            <a:extLst>
              <a:ext uri="{FF2B5EF4-FFF2-40B4-BE49-F238E27FC236}">
                <a16:creationId xmlns:a16="http://schemas.microsoft.com/office/drawing/2014/main" id="{C7579C42-56B1-4837-B465-D374546FF265}"/>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205130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6 part 2</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04983"/>
            <a:ext cx="9389872" cy="5164137"/>
          </a:xfrm>
        </p:spPr>
        <p:txBody>
          <a:bodyPr>
            <a:normAutofit/>
          </a:bodyPr>
          <a:lstStyle/>
          <a:p>
            <a:pPr marL="0" indent="0">
              <a:buNone/>
            </a:pPr>
            <a:r>
              <a:rPr lang="en-SG" dirty="0"/>
              <a:t>For the </a:t>
            </a:r>
            <a:r>
              <a:rPr lang="en-SG" i="1" dirty="0"/>
              <a:t>L </a:t>
            </a:r>
            <a:r>
              <a:rPr lang="en-SG" dirty="0"/>
              <a:t>you obtain in (a), find how long it takes to transmit this file. Assume that a total of </a:t>
            </a:r>
            <a:r>
              <a:rPr lang="en-SG" dirty="0">
                <a:highlight>
                  <a:srgbClr val="FFFF00"/>
                </a:highlight>
              </a:rPr>
              <a:t>64 bytes of transport, network, and data-link header </a:t>
            </a:r>
            <a:r>
              <a:rPr lang="en-SG" dirty="0"/>
              <a:t>are added to each packet before the resulting packet is sent out over a </a:t>
            </a:r>
            <a:r>
              <a:rPr lang="en-SG" dirty="0">
                <a:highlight>
                  <a:srgbClr val="FFFF00"/>
                </a:highlight>
              </a:rPr>
              <a:t>155 Mbps link</a:t>
            </a:r>
            <a:r>
              <a:rPr lang="en-SG" dirty="0"/>
              <a:t>. Ignore flow control, congestion control and assume Host A can pump out all segments back to back and continuously. </a:t>
            </a:r>
          </a:p>
          <a:p>
            <a:pPr marL="0" indent="0">
              <a:buNone/>
            </a:pPr>
            <a:r>
              <a:rPr lang="en-SG" b="1" dirty="0">
                <a:solidFill>
                  <a:srgbClr val="FF0000"/>
                </a:solidFill>
              </a:rPr>
              <a:t>Remember to convert bytes into bits!!</a:t>
            </a:r>
          </a:p>
          <a:p>
            <a:pPr marL="0" indent="0">
              <a:buNone/>
            </a:pPr>
            <a:r>
              <a:rPr lang="en-SG" b="1" dirty="0">
                <a:solidFill>
                  <a:srgbClr val="FF0000"/>
                </a:solidFill>
              </a:rPr>
              <a:t>Number of packets = L / MSS = 2</a:t>
            </a:r>
            <a:r>
              <a:rPr lang="en-SG" b="1" baseline="30000" dirty="0">
                <a:solidFill>
                  <a:srgbClr val="FF0000"/>
                </a:solidFill>
              </a:rPr>
              <a:t>32</a:t>
            </a:r>
            <a:r>
              <a:rPr lang="en-SG" b="1" dirty="0">
                <a:solidFill>
                  <a:srgbClr val="FF0000"/>
                </a:solidFill>
              </a:rPr>
              <a:t> / 512 = 8,388,608 </a:t>
            </a:r>
            <a:endParaRPr lang="en-SG" dirty="0">
              <a:solidFill>
                <a:srgbClr val="FF0000"/>
              </a:solidFill>
            </a:endParaRPr>
          </a:p>
          <a:p>
            <a:pPr marL="0" indent="0">
              <a:buNone/>
            </a:pPr>
            <a:r>
              <a:rPr lang="en-SG" b="1" dirty="0">
                <a:solidFill>
                  <a:srgbClr val="FF0000"/>
                </a:solidFill>
                <a:highlight>
                  <a:srgbClr val="FFFF00"/>
                </a:highlight>
              </a:rPr>
              <a:t>64 bytes of headers will be added to each packet</a:t>
            </a:r>
            <a:r>
              <a:rPr lang="en-SG" b="1" dirty="0">
                <a:solidFill>
                  <a:srgbClr val="FF0000"/>
                </a:solidFill>
              </a:rPr>
              <a:t>. Therefore, </a:t>
            </a:r>
            <a:endParaRPr lang="en-SG" dirty="0">
              <a:solidFill>
                <a:srgbClr val="FF0000"/>
              </a:solidFill>
            </a:endParaRPr>
          </a:p>
          <a:p>
            <a:pPr marL="0" indent="0">
              <a:buNone/>
            </a:pPr>
            <a:r>
              <a:rPr lang="en-SG" b="1" dirty="0">
                <a:solidFill>
                  <a:srgbClr val="FF0000"/>
                </a:solidFill>
              </a:rPr>
              <a:t>Total bytes sent = 2</a:t>
            </a:r>
            <a:r>
              <a:rPr lang="en-SG" b="1" baseline="30000" dirty="0">
                <a:solidFill>
                  <a:srgbClr val="FF0000"/>
                </a:solidFill>
              </a:rPr>
              <a:t>32</a:t>
            </a:r>
            <a:r>
              <a:rPr lang="en-SG" b="1" dirty="0">
                <a:solidFill>
                  <a:srgbClr val="FF0000"/>
                </a:solidFill>
              </a:rPr>
              <a:t> + </a:t>
            </a:r>
            <a:r>
              <a:rPr lang="en-SG" b="1" dirty="0">
                <a:solidFill>
                  <a:srgbClr val="FF0000"/>
                </a:solidFill>
                <a:highlight>
                  <a:srgbClr val="FFFF00"/>
                </a:highlight>
              </a:rPr>
              <a:t>8388608 * 64</a:t>
            </a:r>
            <a:r>
              <a:rPr lang="en-SG" b="1" dirty="0">
                <a:solidFill>
                  <a:srgbClr val="FF0000"/>
                </a:solidFill>
              </a:rPr>
              <a:t> = 4,831,838,208 bytes </a:t>
            </a:r>
            <a:endParaRPr lang="en-SG" dirty="0">
              <a:solidFill>
                <a:srgbClr val="FF0000"/>
              </a:solidFill>
            </a:endParaRPr>
          </a:p>
          <a:p>
            <a:pPr marL="0" indent="0">
              <a:buNone/>
            </a:pPr>
            <a:r>
              <a:rPr lang="en-SG" b="1" dirty="0">
                <a:solidFill>
                  <a:srgbClr val="FF0000"/>
                </a:solidFill>
              </a:rPr>
              <a:t>Transmission delay = 4831838208 * 8 / (155 * 10</a:t>
            </a:r>
            <a:r>
              <a:rPr lang="en-SG" b="1" baseline="30000" dirty="0">
                <a:solidFill>
                  <a:srgbClr val="FF0000"/>
                </a:solidFill>
              </a:rPr>
              <a:t>6</a:t>
            </a:r>
            <a:r>
              <a:rPr lang="en-SG" b="1" dirty="0">
                <a:solidFill>
                  <a:srgbClr val="FF0000"/>
                </a:solidFill>
              </a:rPr>
              <a:t>) ≈ 249 seconds </a:t>
            </a:r>
            <a:endParaRPr lang="en-SG" sz="2200" b="1" dirty="0">
              <a:solidFill>
                <a:srgbClr val="FF0000"/>
              </a:solidFill>
            </a:endParaRPr>
          </a:p>
        </p:txBody>
      </p:sp>
      <p:sp>
        <p:nvSpPr>
          <p:cNvPr id="4" name="Footer Placeholder 3">
            <a:extLst>
              <a:ext uri="{FF2B5EF4-FFF2-40B4-BE49-F238E27FC236}">
                <a16:creationId xmlns:a16="http://schemas.microsoft.com/office/drawing/2014/main" id="{9BFA8F58-8B1C-4F32-98DC-94242D0E6237}"/>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245329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8220C089-AF04-4FAA-9ECB-87ABFDA0D5F4}"/>
              </a:ext>
            </a:extLst>
          </p:cNvPr>
          <p:cNvSpPr>
            <a:spLocks noGrp="1"/>
          </p:cNvSpPr>
          <p:nvPr>
            <p:ph idx="1"/>
          </p:nvPr>
        </p:nvSpPr>
        <p:spPr>
          <a:xfrm>
            <a:off x="1261872" y="1838325"/>
            <a:ext cx="8595360" cy="4351337"/>
          </a:xfrm>
        </p:spPr>
        <p:txBody>
          <a:bodyPr>
            <a:noAutofit/>
          </a:bodyPr>
          <a:lstStyle/>
          <a:p>
            <a:r>
              <a:rPr lang="en-SG" sz="2400" dirty="0"/>
              <a:t>RDT</a:t>
            </a:r>
          </a:p>
          <a:p>
            <a:pPr marL="0" indent="0">
              <a:buNone/>
            </a:pPr>
            <a:endParaRPr lang="en-SG" sz="2400" dirty="0"/>
          </a:p>
          <a:p>
            <a:r>
              <a:rPr lang="en-SG" sz="2400" dirty="0"/>
              <a:t>Buffers</a:t>
            </a:r>
          </a:p>
          <a:p>
            <a:pPr lvl="1"/>
            <a:r>
              <a:rPr lang="en-SG" sz="2000" dirty="0"/>
              <a:t>GBN and SR</a:t>
            </a:r>
            <a:endParaRPr lang="en-SG" sz="2400" dirty="0"/>
          </a:p>
          <a:p>
            <a:endParaRPr lang="en-SG" sz="2400" dirty="0"/>
          </a:p>
          <a:p>
            <a:pPr lvl="1"/>
            <a:endParaRPr lang="en-SG" sz="2200" dirty="0"/>
          </a:p>
          <a:p>
            <a:endParaRPr lang="en-SG" sz="2000" dirty="0"/>
          </a:p>
        </p:txBody>
      </p:sp>
      <p:sp>
        <p:nvSpPr>
          <p:cNvPr id="4" name="Footer Placeholder 3">
            <a:extLst>
              <a:ext uri="{FF2B5EF4-FFF2-40B4-BE49-F238E27FC236}">
                <a16:creationId xmlns:a16="http://schemas.microsoft.com/office/drawing/2014/main" id="{824F782E-B17E-4E42-9B9D-200DAA2AB0D8}"/>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102897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pic>
        <p:nvPicPr>
          <p:cNvPr id="5" name="Picture 4">
            <a:extLst>
              <a:ext uri="{FF2B5EF4-FFF2-40B4-BE49-F238E27FC236}">
                <a16:creationId xmlns:a16="http://schemas.microsoft.com/office/drawing/2014/main" id="{072AA51E-00A0-42E1-912C-7769236F41F6}"/>
              </a:ext>
            </a:extLst>
          </p:cNvPr>
          <p:cNvPicPr>
            <a:picLocks noChangeAspect="1"/>
          </p:cNvPicPr>
          <p:nvPr/>
        </p:nvPicPr>
        <p:blipFill>
          <a:blip r:embed="rId3"/>
          <a:stretch>
            <a:fillRect/>
          </a:stretch>
        </p:blipFill>
        <p:spPr>
          <a:xfrm>
            <a:off x="393825" y="1318149"/>
            <a:ext cx="10826820" cy="4221700"/>
          </a:xfrm>
          <a:prstGeom prst="rect">
            <a:avLst/>
          </a:prstGeom>
        </p:spPr>
      </p:pic>
      <p:sp>
        <p:nvSpPr>
          <p:cNvPr id="3" name="Footer Placeholder 2">
            <a:extLst>
              <a:ext uri="{FF2B5EF4-FFF2-40B4-BE49-F238E27FC236}">
                <a16:creationId xmlns:a16="http://schemas.microsoft.com/office/drawing/2014/main" id="{C3981922-4714-4AD4-B765-D106E39D4002}"/>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1269699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pic>
        <p:nvPicPr>
          <p:cNvPr id="3" name="Picture 2">
            <a:extLst>
              <a:ext uri="{FF2B5EF4-FFF2-40B4-BE49-F238E27FC236}">
                <a16:creationId xmlns:a16="http://schemas.microsoft.com/office/drawing/2014/main" id="{16F901DE-7CB8-4144-9C22-E5D65E06DE0D}"/>
              </a:ext>
            </a:extLst>
          </p:cNvPr>
          <p:cNvPicPr>
            <a:picLocks noChangeAspect="1"/>
          </p:cNvPicPr>
          <p:nvPr/>
        </p:nvPicPr>
        <p:blipFill>
          <a:blip r:embed="rId3"/>
          <a:stretch>
            <a:fillRect/>
          </a:stretch>
        </p:blipFill>
        <p:spPr>
          <a:xfrm>
            <a:off x="672223" y="1309687"/>
            <a:ext cx="10429875" cy="4238625"/>
          </a:xfrm>
          <a:prstGeom prst="rect">
            <a:avLst/>
          </a:prstGeom>
        </p:spPr>
      </p:pic>
      <p:sp>
        <p:nvSpPr>
          <p:cNvPr id="4" name="Footer Placeholder 3">
            <a:extLst>
              <a:ext uri="{FF2B5EF4-FFF2-40B4-BE49-F238E27FC236}">
                <a16:creationId xmlns:a16="http://schemas.microsoft.com/office/drawing/2014/main" id="{8A05EE62-D092-4367-B95D-716DE5EF7C7C}"/>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419304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a:t>
            </a:r>
          </a:p>
        </p:txBody>
      </p:sp>
      <p:pic>
        <p:nvPicPr>
          <p:cNvPr id="4" name="Picture 3">
            <a:extLst>
              <a:ext uri="{FF2B5EF4-FFF2-40B4-BE49-F238E27FC236}">
                <a16:creationId xmlns:a16="http://schemas.microsoft.com/office/drawing/2014/main" id="{FE57F518-B643-46C9-9558-0CA30C442C78}"/>
              </a:ext>
            </a:extLst>
          </p:cNvPr>
          <p:cNvPicPr>
            <a:picLocks noChangeAspect="1"/>
          </p:cNvPicPr>
          <p:nvPr/>
        </p:nvPicPr>
        <p:blipFill>
          <a:blip r:embed="rId3"/>
          <a:stretch>
            <a:fillRect/>
          </a:stretch>
        </p:blipFill>
        <p:spPr>
          <a:xfrm>
            <a:off x="928687" y="1862137"/>
            <a:ext cx="10334625" cy="3133725"/>
          </a:xfrm>
          <a:prstGeom prst="rect">
            <a:avLst/>
          </a:prstGeom>
        </p:spPr>
      </p:pic>
      <p:sp>
        <p:nvSpPr>
          <p:cNvPr id="3" name="Footer Placeholder 2">
            <a:extLst>
              <a:ext uri="{FF2B5EF4-FFF2-40B4-BE49-F238E27FC236}">
                <a16:creationId xmlns:a16="http://schemas.microsoft.com/office/drawing/2014/main" id="{8DBBA103-54E4-4ADA-A26E-6E507AE4BF19}"/>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2911944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672223" y="0"/>
            <a:ext cx="9692640" cy="666753"/>
          </a:xfrm>
        </p:spPr>
        <p:txBody>
          <a:bodyPr>
            <a:normAutofit fontScale="90000"/>
          </a:bodyPr>
          <a:lstStyle/>
          <a:p>
            <a:r>
              <a:rPr lang="en-SG" dirty="0"/>
              <a:t>Extra Questions – super tricky!</a:t>
            </a:r>
          </a:p>
        </p:txBody>
      </p:sp>
      <p:pic>
        <p:nvPicPr>
          <p:cNvPr id="3" name="Picture 2">
            <a:extLst>
              <a:ext uri="{FF2B5EF4-FFF2-40B4-BE49-F238E27FC236}">
                <a16:creationId xmlns:a16="http://schemas.microsoft.com/office/drawing/2014/main" id="{465BC17F-D085-4055-8EBF-352DDFBC05AF}"/>
              </a:ext>
            </a:extLst>
          </p:cNvPr>
          <p:cNvPicPr>
            <a:picLocks noChangeAspect="1"/>
          </p:cNvPicPr>
          <p:nvPr/>
        </p:nvPicPr>
        <p:blipFill>
          <a:blip r:embed="rId3"/>
          <a:stretch>
            <a:fillRect/>
          </a:stretch>
        </p:blipFill>
        <p:spPr>
          <a:xfrm>
            <a:off x="990600" y="1190625"/>
            <a:ext cx="10210800" cy="4476750"/>
          </a:xfrm>
          <a:prstGeom prst="rect">
            <a:avLst/>
          </a:prstGeom>
        </p:spPr>
      </p:pic>
      <p:sp>
        <p:nvSpPr>
          <p:cNvPr id="4" name="Footer Placeholder 3">
            <a:extLst>
              <a:ext uri="{FF2B5EF4-FFF2-40B4-BE49-F238E27FC236}">
                <a16:creationId xmlns:a16="http://schemas.microsoft.com/office/drawing/2014/main" id="{C804FBF8-7703-4DDB-B474-A68C3EB5D3D4}"/>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2421539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3564630" y="2825214"/>
            <a:ext cx="5062740" cy="1207571"/>
          </a:xfrm>
        </p:spPr>
        <p:txBody>
          <a:bodyPr>
            <a:normAutofit/>
          </a:bodyPr>
          <a:lstStyle/>
          <a:p>
            <a:r>
              <a:rPr lang="en-SG" dirty="0"/>
              <a:t>Thank you!</a:t>
            </a:r>
          </a:p>
        </p:txBody>
      </p:sp>
      <p:sp>
        <p:nvSpPr>
          <p:cNvPr id="3" name="Title 1">
            <a:extLst>
              <a:ext uri="{FF2B5EF4-FFF2-40B4-BE49-F238E27FC236}">
                <a16:creationId xmlns:a16="http://schemas.microsoft.com/office/drawing/2014/main" id="{095F95C2-A3B8-4333-9EFE-D6146F0DEBE6}"/>
              </a:ext>
            </a:extLst>
          </p:cNvPr>
          <p:cNvSpPr txBox="1">
            <a:spLocks/>
          </p:cNvSpPr>
          <p:nvPr/>
        </p:nvSpPr>
        <p:spPr>
          <a:xfrm>
            <a:off x="3983271" y="4571999"/>
            <a:ext cx="4428780" cy="183032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SG" sz="4800" dirty="0">
                <a:solidFill>
                  <a:srgbClr val="333333"/>
                </a:solidFill>
              </a:rPr>
              <a:t>Answers:</a:t>
            </a:r>
          </a:p>
          <a:p>
            <a:pPr algn="ctr"/>
            <a:r>
              <a:rPr lang="en-SG" sz="4800" dirty="0">
                <a:solidFill>
                  <a:srgbClr val="333333"/>
                </a:solidFill>
              </a:rPr>
              <a:t>A, E, D, E</a:t>
            </a:r>
          </a:p>
        </p:txBody>
      </p:sp>
      <p:sp>
        <p:nvSpPr>
          <p:cNvPr id="4" name="Footer Placeholder 3">
            <a:extLst>
              <a:ext uri="{FF2B5EF4-FFF2-40B4-BE49-F238E27FC236}">
                <a16:creationId xmlns:a16="http://schemas.microsoft.com/office/drawing/2014/main" id="{5879B4C8-C4AA-4DE8-BD0A-F7E539BDF835}"/>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80403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964211"/>
            <a:ext cx="8595360" cy="4351337"/>
          </a:xfrm>
        </p:spPr>
        <p:txBody>
          <a:bodyPr>
            <a:normAutofit/>
          </a:bodyPr>
          <a:lstStyle/>
          <a:p>
            <a:r>
              <a:rPr lang="en-SG" sz="2600" dirty="0"/>
              <a:t>RDT</a:t>
            </a:r>
          </a:p>
          <a:p>
            <a:pPr lvl="1"/>
            <a:r>
              <a:rPr lang="en-SG" sz="2400" dirty="0"/>
              <a:t>Start from a perfect protocol and slowly introduce errors</a:t>
            </a:r>
          </a:p>
          <a:p>
            <a:pPr lvl="2"/>
            <a:r>
              <a:rPr lang="en-SG" sz="2200" dirty="0"/>
              <a:t>Reduce dependence on unreliable network layer</a:t>
            </a:r>
          </a:p>
          <a:p>
            <a:pPr lvl="1"/>
            <a:r>
              <a:rPr lang="en-SG" sz="2400" dirty="0"/>
              <a:t>FSMs model how all possible events are connected to each other by means of event occurrences and corresponding actions taken</a:t>
            </a:r>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9" name="Picture 8">
            <a:extLst>
              <a:ext uri="{FF2B5EF4-FFF2-40B4-BE49-F238E27FC236}">
                <a16:creationId xmlns:a16="http://schemas.microsoft.com/office/drawing/2014/main" id="{A3462C98-8705-466A-AF35-F3C84D5FE68C}"/>
              </a:ext>
            </a:extLst>
          </p:cNvPr>
          <p:cNvPicPr/>
          <p:nvPr/>
        </p:nvPicPr>
        <p:blipFill>
          <a:blip r:embed="rId3"/>
          <a:stretch>
            <a:fillRect/>
          </a:stretch>
        </p:blipFill>
        <p:spPr>
          <a:xfrm>
            <a:off x="1033045" y="2925745"/>
            <a:ext cx="9053013" cy="3354739"/>
          </a:xfrm>
          <a:prstGeom prst="rect">
            <a:avLst/>
          </a:prstGeom>
        </p:spPr>
      </p:pic>
      <p:sp>
        <p:nvSpPr>
          <p:cNvPr id="2" name="Footer Placeholder 1">
            <a:extLst>
              <a:ext uri="{FF2B5EF4-FFF2-40B4-BE49-F238E27FC236}">
                <a16:creationId xmlns:a16="http://schemas.microsoft.com/office/drawing/2014/main" id="{4517CE04-B3E7-45D8-A3CC-25358B348BC9}"/>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10318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1253331"/>
            <a:ext cx="8595360" cy="4351337"/>
          </a:xfrm>
        </p:spPr>
        <p:txBody>
          <a:bodyPr>
            <a:normAutofit/>
          </a:bodyPr>
          <a:lstStyle/>
          <a:p>
            <a:endParaRPr lang="en-SG" sz="2400" dirty="0"/>
          </a:p>
          <a:p>
            <a:pPr lvl="1"/>
            <a:endParaRPr lang="en-SG" sz="2200" dirty="0"/>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pic>
        <p:nvPicPr>
          <p:cNvPr id="2" name="Picture 1">
            <a:extLst>
              <a:ext uri="{FF2B5EF4-FFF2-40B4-BE49-F238E27FC236}">
                <a16:creationId xmlns:a16="http://schemas.microsoft.com/office/drawing/2014/main" id="{E7AC3AE3-834E-4D19-BBE1-E2F76C6EC436}"/>
              </a:ext>
            </a:extLst>
          </p:cNvPr>
          <p:cNvPicPr>
            <a:picLocks noChangeAspect="1"/>
          </p:cNvPicPr>
          <p:nvPr/>
        </p:nvPicPr>
        <p:blipFill>
          <a:blip r:embed="rId3"/>
          <a:stretch>
            <a:fillRect/>
          </a:stretch>
        </p:blipFill>
        <p:spPr>
          <a:xfrm>
            <a:off x="1708695" y="967465"/>
            <a:ext cx="7701714" cy="5393485"/>
          </a:xfrm>
          <a:prstGeom prst="rect">
            <a:avLst/>
          </a:prstGeom>
        </p:spPr>
      </p:pic>
      <p:sp>
        <p:nvSpPr>
          <p:cNvPr id="3" name="Footer Placeholder 2">
            <a:extLst>
              <a:ext uri="{FF2B5EF4-FFF2-40B4-BE49-F238E27FC236}">
                <a16:creationId xmlns:a16="http://schemas.microsoft.com/office/drawing/2014/main" id="{0D50B35D-48CC-4CD3-A461-BF9098601C49}"/>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80943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1253331"/>
                <a:ext cx="8595360" cy="4351337"/>
              </a:xfrm>
            </p:spPr>
            <p:txBody>
              <a:bodyPr>
                <a:normAutofit/>
              </a:bodyPr>
              <a:lstStyle/>
              <a:p>
                <a:r>
                  <a:rPr lang="en-SG" sz="2400" dirty="0"/>
                  <a:t>RDT models employ a stop &amp; wait protocol</a:t>
                </a:r>
              </a:p>
              <a:p>
                <a:pPr lvl="1"/>
                <a:r>
                  <a:rPr lang="en-SG" sz="2200" dirty="0"/>
                  <a:t>Utilisation of link is very small (</a:t>
                </a:r>
                <a14:m>
                  <m:oMath xmlns:m="http://schemas.openxmlformats.org/officeDocument/2006/math">
                    <m:f>
                      <m:fPr>
                        <m:ctrlPr>
                          <a:rPr lang="en-SG" sz="2200" b="1" i="1" smtClean="0">
                            <a:solidFill>
                              <a:schemeClr val="tx1"/>
                            </a:solidFill>
                            <a:latin typeface="Cambria Math" panose="02040503050406030204" pitchFamily="18" charset="0"/>
                          </a:rPr>
                        </m:ctrlPr>
                      </m:fPr>
                      <m:num>
                        <m:r>
                          <m:rPr>
                            <m:nor/>
                          </m:rPr>
                          <a:rPr lang="en-SG" sz="2200" b="1" i="0" dirty="0" smtClean="0">
                            <a:solidFill>
                              <a:schemeClr val="tx1"/>
                            </a:solidFill>
                          </a:rPr>
                          <m:t>T</m:t>
                        </m:r>
                        <m:r>
                          <m:rPr>
                            <m:nor/>
                          </m:rPr>
                          <a:rPr lang="en-SG" sz="2200" b="1" i="0" baseline="-25000" dirty="0" smtClean="0">
                            <a:solidFill>
                              <a:schemeClr val="tx1"/>
                            </a:solidFill>
                          </a:rPr>
                          <m:t>used</m:t>
                        </m:r>
                      </m:num>
                      <m:den>
                        <m:r>
                          <m:rPr>
                            <m:nor/>
                          </m:rPr>
                          <a:rPr lang="en-SG" sz="2200" b="1" i="0" dirty="0" smtClean="0">
                            <a:solidFill>
                              <a:schemeClr val="tx1"/>
                            </a:solidFill>
                          </a:rPr>
                          <m:t>T</m:t>
                        </m:r>
                        <m:r>
                          <m:rPr>
                            <m:nor/>
                          </m:rPr>
                          <a:rPr lang="en-SG" sz="2200" b="1" i="0" baseline="-25000" dirty="0" smtClean="0">
                            <a:solidFill>
                              <a:schemeClr val="tx1"/>
                            </a:solidFill>
                          </a:rPr>
                          <m:t>total</m:t>
                        </m:r>
                      </m:den>
                    </m:f>
                    <m:r>
                      <a:rPr lang="en-SG" sz="2200" b="1" i="1" dirty="0">
                        <a:solidFill>
                          <a:schemeClr val="tx1"/>
                        </a:solidFill>
                        <a:latin typeface="Cambria Math" panose="02040503050406030204" pitchFamily="18" charset="0"/>
                      </a:rPr>
                      <m:t> </m:t>
                    </m:r>
                  </m:oMath>
                </a14:m>
                <a:r>
                  <a:rPr lang="en-SG" sz="2200" dirty="0"/>
                  <a:t>)</a:t>
                </a:r>
              </a:p>
              <a:p>
                <a:r>
                  <a:rPr lang="en-SG" sz="2400" dirty="0"/>
                  <a:t>Pipeline</a:t>
                </a:r>
              </a:p>
              <a:p>
                <a:pPr lvl="1"/>
                <a:r>
                  <a:rPr lang="en-SG" sz="2200" dirty="0"/>
                  <a:t>Alternating bit protocols cannot be used as need to keep track of more packets</a:t>
                </a:r>
              </a:p>
              <a:p>
                <a:pPr lvl="1"/>
                <a:r>
                  <a:rPr lang="en-SG" sz="2200" dirty="0"/>
                  <a:t>Concept of the buffer</a:t>
                </a:r>
              </a:p>
              <a:p>
                <a:pPr lvl="2"/>
                <a:r>
                  <a:rPr lang="en-SG" sz="2000" dirty="0"/>
                  <a:t>GBN</a:t>
                </a:r>
              </a:p>
              <a:p>
                <a:pPr lvl="2"/>
                <a:r>
                  <a:rPr lang="en-SG" sz="2000" dirty="0"/>
                  <a:t>SR</a:t>
                </a:r>
              </a:p>
              <a:p>
                <a:pPr lvl="2"/>
                <a:endParaRPr lang="en-SG" sz="2000" dirty="0"/>
              </a:p>
            </p:txBody>
          </p:sp>
        </mc:Choice>
        <mc:Fallback xmlns="">
          <p:sp>
            <p:nvSpPr>
              <p:cNvPr id="5" name="Content Placeholder 4">
                <a:extLst>
                  <a:ext uri="{FF2B5EF4-FFF2-40B4-BE49-F238E27FC236}">
                    <a16:creationId xmlns:a16="http://schemas.microsoft.com/office/drawing/2014/main" id="{2D412273-B264-4C79-9951-15C65710350C}"/>
                  </a:ext>
                </a:extLst>
              </p:cNvPr>
              <p:cNvSpPr>
                <a:spLocks noGrp="1" noRot="1" noChangeAspect="1" noMove="1" noResize="1" noEditPoints="1" noAdjustHandles="1" noChangeArrowheads="1" noChangeShapeType="1" noTextEdit="1"/>
              </p:cNvSpPr>
              <p:nvPr>
                <p:ph idx="1"/>
              </p:nvPr>
            </p:nvSpPr>
            <p:spPr>
              <a:xfrm>
                <a:off x="1261872" y="1253331"/>
                <a:ext cx="8595360" cy="4351337"/>
              </a:xfrm>
              <a:blipFill>
                <a:blip r:embed="rId3"/>
                <a:stretch>
                  <a:fillRect l="-496" t="-1543"/>
                </a:stretch>
              </a:blipFill>
            </p:spPr>
            <p:txBody>
              <a:bodyPr/>
              <a:lstStyle/>
              <a:p>
                <a:r>
                  <a:rPr lang="en-SG">
                    <a:noFill/>
                  </a:rPr>
                  <a:t> </a:t>
                </a:r>
              </a:p>
            </p:txBody>
          </p:sp>
        </mc:Fallback>
      </mc:AlternateContent>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sp>
        <p:nvSpPr>
          <p:cNvPr id="2" name="Footer Placeholder 1">
            <a:extLst>
              <a:ext uri="{FF2B5EF4-FFF2-40B4-BE49-F238E27FC236}">
                <a16:creationId xmlns:a16="http://schemas.microsoft.com/office/drawing/2014/main" id="{E538AAB6-165D-43E9-916F-530FA9A65538}"/>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45415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1253331"/>
            <a:ext cx="9692640" cy="5388101"/>
          </a:xfrm>
        </p:spPr>
        <p:txBody>
          <a:bodyPr>
            <a:normAutofit lnSpcReduction="10000"/>
          </a:bodyPr>
          <a:lstStyle/>
          <a:p>
            <a:r>
              <a:rPr lang="en-SG" sz="2400" dirty="0"/>
              <a:t>Go-Back N</a:t>
            </a:r>
          </a:p>
          <a:p>
            <a:pPr lvl="1"/>
            <a:r>
              <a:rPr lang="en-SG" sz="2200" dirty="0"/>
              <a:t>ACKs are </a:t>
            </a:r>
            <a:r>
              <a:rPr lang="en-SG" sz="2200" b="1" dirty="0"/>
              <a:t>cumulative</a:t>
            </a:r>
            <a:endParaRPr lang="en-SG" sz="2200" dirty="0"/>
          </a:p>
          <a:p>
            <a:pPr lvl="2"/>
            <a:r>
              <a:rPr lang="en-SG" sz="2000" dirty="0"/>
              <a:t>If ACK </a:t>
            </a:r>
            <a:r>
              <a:rPr lang="en-SG" sz="2000" i="1" dirty="0"/>
              <a:t>n</a:t>
            </a:r>
            <a:r>
              <a:rPr lang="en-SG" sz="2000" dirty="0"/>
              <a:t> has been received, I can be sure that packets 0 to </a:t>
            </a:r>
            <a:r>
              <a:rPr lang="en-SG" sz="2000" i="1" dirty="0"/>
              <a:t>n</a:t>
            </a:r>
            <a:r>
              <a:rPr lang="en-SG" sz="2000" dirty="0"/>
              <a:t> have been received</a:t>
            </a:r>
          </a:p>
          <a:p>
            <a:pPr lvl="2"/>
            <a:r>
              <a:rPr lang="en-SG" sz="2000" dirty="0"/>
              <a:t>Don’t have to receive every single ACK to be sure that all packets have been received, just need the “latest” ACK</a:t>
            </a:r>
          </a:p>
          <a:p>
            <a:pPr lvl="1"/>
            <a:r>
              <a:rPr lang="en-SG" sz="2200" dirty="0"/>
              <a:t>Sender</a:t>
            </a:r>
          </a:p>
          <a:p>
            <a:pPr lvl="2"/>
            <a:r>
              <a:rPr lang="en-SG" sz="2000" dirty="0"/>
              <a:t>Has a size </a:t>
            </a:r>
            <a:r>
              <a:rPr lang="en-SG" sz="2000" i="1" dirty="0"/>
              <a:t>N</a:t>
            </a:r>
            <a:r>
              <a:rPr lang="en-SG" sz="2000" dirty="0"/>
              <a:t> buffer to keep track of </a:t>
            </a:r>
            <a:r>
              <a:rPr lang="en-SG" sz="2000" i="1" dirty="0"/>
              <a:t>N </a:t>
            </a:r>
            <a:r>
              <a:rPr lang="en-SG" sz="2000" dirty="0"/>
              <a:t>unACKed packets</a:t>
            </a:r>
          </a:p>
          <a:p>
            <a:pPr lvl="3"/>
            <a:r>
              <a:rPr lang="en-SG" sz="1800" dirty="0"/>
              <a:t>Transmission will stop if buffer is full, even if there are more packets to be sent</a:t>
            </a:r>
          </a:p>
          <a:p>
            <a:pPr lvl="2"/>
            <a:r>
              <a:rPr lang="en-SG" sz="2000" dirty="0"/>
              <a:t>Maintains a timer for </a:t>
            </a:r>
            <a:r>
              <a:rPr lang="en-SG" sz="2000" b="1" dirty="0"/>
              <a:t>oldest unACKed packet</a:t>
            </a:r>
            <a:endParaRPr lang="en-SG" sz="2000" dirty="0"/>
          </a:p>
          <a:p>
            <a:pPr lvl="3"/>
            <a:r>
              <a:rPr lang="en-SG" sz="1800" dirty="0"/>
              <a:t>On timeout, retransmit the whole buffer</a:t>
            </a:r>
          </a:p>
          <a:p>
            <a:pPr lvl="4"/>
            <a:r>
              <a:rPr lang="en-SG" sz="1800" dirty="0"/>
              <a:t>Why?</a:t>
            </a:r>
          </a:p>
          <a:p>
            <a:pPr lvl="1"/>
            <a:r>
              <a:rPr lang="en-SG" sz="2200" dirty="0"/>
              <a:t>Receiver</a:t>
            </a:r>
          </a:p>
          <a:p>
            <a:pPr lvl="2"/>
            <a:r>
              <a:rPr lang="en-SG" sz="2000" dirty="0"/>
              <a:t>Has no buffer</a:t>
            </a:r>
          </a:p>
          <a:p>
            <a:pPr lvl="3"/>
            <a:r>
              <a:rPr lang="en-SG" sz="1800" dirty="0"/>
              <a:t>Discards all out of order packets</a:t>
            </a:r>
          </a:p>
          <a:p>
            <a:pPr lvl="3"/>
            <a:r>
              <a:rPr lang="en-SG" sz="1800" dirty="0"/>
              <a:t>Just need to track expected seq num</a:t>
            </a:r>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sp>
        <p:nvSpPr>
          <p:cNvPr id="2" name="Footer Placeholder 1">
            <a:extLst>
              <a:ext uri="{FF2B5EF4-FFF2-40B4-BE49-F238E27FC236}">
                <a16:creationId xmlns:a16="http://schemas.microsoft.com/office/drawing/2014/main" id="{588C1227-0710-4E71-88F0-572C7CAE0064}"/>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43364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DCBF-4E2C-4EB8-8845-50B991519029}"/>
              </a:ext>
            </a:extLst>
          </p:cNvPr>
          <p:cNvSpPr>
            <a:spLocks noGrp="1"/>
          </p:cNvSpPr>
          <p:nvPr>
            <p:ph type="title"/>
          </p:nvPr>
        </p:nvSpPr>
        <p:spPr>
          <a:xfrm>
            <a:off x="1261872" y="-223787"/>
            <a:ext cx="9692640" cy="1325562"/>
          </a:xfrm>
        </p:spPr>
        <p:txBody>
          <a:bodyPr/>
          <a:lstStyle/>
          <a:p>
            <a:r>
              <a:rPr lang="en-SG" dirty="0"/>
              <a:t>Recap</a:t>
            </a:r>
          </a:p>
        </p:txBody>
      </p:sp>
      <p:pic>
        <p:nvPicPr>
          <p:cNvPr id="4" name="Picture 3">
            <a:extLst>
              <a:ext uri="{FF2B5EF4-FFF2-40B4-BE49-F238E27FC236}">
                <a16:creationId xmlns:a16="http://schemas.microsoft.com/office/drawing/2014/main" id="{E9AB397F-7F32-4B9D-A04A-099B3C7B0B9E}"/>
              </a:ext>
            </a:extLst>
          </p:cNvPr>
          <p:cNvPicPr>
            <a:picLocks noChangeAspect="1"/>
          </p:cNvPicPr>
          <p:nvPr/>
        </p:nvPicPr>
        <p:blipFill>
          <a:blip r:embed="rId3"/>
          <a:stretch>
            <a:fillRect/>
          </a:stretch>
        </p:blipFill>
        <p:spPr>
          <a:xfrm>
            <a:off x="567991" y="1298521"/>
            <a:ext cx="10079957" cy="5447936"/>
          </a:xfrm>
          <a:prstGeom prst="rect">
            <a:avLst/>
          </a:prstGeom>
        </p:spPr>
      </p:pic>
      <p:sp>
        <p:nvSpPr>
          <p:cNvPr id="3" name="Footer Placeholder 2">
            <a:extLst>
              <a:ext uri="{FF2B5EF4-FFF2-40B4-BE49-F238E27FC236}">
                <a16:creationId xmlns:a16="http://schemas.microsoft.com/office/drawing/2014/main" id="{76530844-1C52-4C55-BC67-DCCC9E9EF4F7}"/>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90426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261872" y="1277395"/>
            <a:ext cx="9692640" cy="5388101"/>
          </a:xfrm>
        </p:spPr>
        <p:txBody>
          <a:bodyPr>
            <a:normAutofit/>
          </a:bodyPr>
          <a:lstStyle/>
          <a:p>
            <a:r>
              <a:rPr lang="en-SG" sz="2400" dirty="0"/>
              <a:t>Selective Repeat (SR)</a:t>
            </a:r>
          </a:p>
          <a:p>
            <a:pPr lvl="1"/>
            <a:r>
              <a:rPr lang="en-SG" sz="2200" dirty="0"/>
              <a:t>ACKs are specific for their individual packet, </a:t>
            </a:r>
            <a:r>
              <a:rPr lang="en-SG" sz="2200" b="1" dirty="0"/>
              <a:t>NOT CUMULATIVE</a:t>
            </a:r>
          </a:p>
          <a:p>
            <a:pPr lvl="2"/>
            <a:r>
              <a:rPr lang="en-SG" sz="2000" dirty="0"/>
              <a:t>If I receive an ACK </a:t>
            </a:r>
            <a:r>
              <a:rPr lang="en-SG" sz="2000" i="1" dirty="0"/>
              <a:t>n,</a:t>
            </a:r>
            <a:r>
              <a:rPr lang="en-SG" sz="2000" dirty="0"/>
              <a:t> I can only be sure that packet </a:t>
            </a:r>
            <a:r>
              <a:rPr lang="en-SG" sz="2000" i="1" dirty="0"/>
              <a:t>n </a:t>
            </a:r>
            <a:r>
              <a:rPr lang="en-SG" sz="2000" dirty="0"/>
              <a:t>has been received, nothing else.</a:t>
            </a:r>
          </a:p>
          <a:p>
            <a:pPr lvl="1"/>
            <a:r>
              <a:rPr lang="en-SG" sz="2200" dirty="0"/>
              <a:t>Sender</a:t>
            </a:r>
          </a:p>
          <a:p>
            <a:pPr lvl="2"/>
            <a:r>
              <a:rPr lang="en-SG" sz="2000" dirty="0"/>
              <a:t>Maintains a timer for </a:t>
            </a:r>
            <a:r>
              <a:rPr lang="en-SG" sz="2000" b="1" dirty="0"/>
              <a:t>each unACKed packet</a:t>
            </a:r>
            <a:endParaRPr lang="en-SG" sz="2000" dirty="0"/>
          </a:p>
          <a:p>
            <a:pPr lvl="3"/>
            <a:r>
              <a:rPr lang="en-SG" sz="1800" dirty="0"/>
              <a:t>On timeout, only retransmit the timedout packet</a:t>
            </a:r>
          </a:p>
          <a:p>
            <a:pPr lvl="1"/>
            <a:r>
              <a:rPr lang="en-SG" sz="2200" dirty="0"/>
              <a:t>Receiver</a:t>
            </a:r>
          </a:p>
          <a:p>
            <a:pPr lvl="2"/>
            <a:r>
              <a:rPr lang="en-SG" sz="2000" dirty="0"/>
              <a:t>Flexibility requires a buffer (again, expensive)</a:t>
            </a:r>
          </a:p>
          <a:p>
            <a:pPr lvl="3"/>
            <a:r>
              <a:rPr lang="en-SG" sz="1800" dirty="0"/>
              <a:t>Having independent ACKs allows for out of order packets but need to be held in a buffer till the packets form a sequential stream to be pushed into the app layer</a:t>
            </a:r>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126187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a:t>Recap</a:t>
            </a:r>
            <a:endParaRPr lang="en-SG" dirty="0"/>
          </a:p>
        </p:txBody>
      </p:sp>
      <p:sp>
        <p:nvSpPr>
          <p:cNvPr id="2" name="Footer Placeholder 1">
            <a:extLst>
              <a:ext uri="{FF2B5EF4-FFF2-40B4-BE49-F238E27FC236}">
                <a16:creationId xmlns:a16="http://schemas.microsoft.com/office/drawing/2014/main" id="{35A4A5F6-64BF-4EE8-A69C-93B07B55DA8E}"/>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140000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DCBF-4E2C-4EB8-8845-50B991519029}"/>
              </a:ext>
            </a:extLst>
          </p:cNvPr>
          <p:cNvSpPr>
            <a:spLocks noGrp="1"/>
          </p:cNvSpPr>
          <p:nvPr>
            <p:ph type="title"/>
          </p:nvPr>
        </p:nvSpPr>
        <p:spPr>
          <a:xfrm>
            <a:off x="1261872" y="-223787"/>
            <a:ext cx="9692640" cy="1325562"/>
          </a:xfrm>
        </p:spPr>
        <p:txBody>
          <a:bodyPr/>
          <a:lstStyle/>
          <a:p>
            <a:r>
              <a:rPr lang="en-SG" dirty="0"/>
              <a:t>Recap</a:t>
            </a:r>
          </a:p>
        </p:txBody>
      </p:sp>
      <p:pic>
        <p:nvPicPr>
          <p:cNvPr id="5" name="Picture 4">
            <a:extLst>
              <a:ext uri="{FF2B5EF4-FFF2-40B4-BE49-F238E27FC236}">
                <a16:creationId xmlns:a16="http://schemas.microsoft.com/office/drawing/2014/main" id="{BB831D77-5135-4A05-AA9D-9C3F9CEB41D4}"/>
              </a:ext>
            </a:extLst>
          </p:cNvPr>
          <p:cNvPicPr/>
          <p:nvPr/>
        </p:nvPicPr>
        <p:blipFill>
          <a:blip r:embed="rId3"/>
          <a:stretch>
            <a:fillRect/>
          </a:stretch>
        </p:blipFill>
        <p:spPr>
          <a:xfrm>
            <a:off x="2284555" y="1034716"/>
            <a:ext cx="7232423" cy="5816787"/>
          </a:xfrm>
          <a:prstGeom prst="rect">
            <a:avLst/>
          </a:prstGeom>
        </p:spPr>
      </p:pic>
      <p:sp>
        <p:nvSpPr>
          <p:cNvPr id="3" name="Footer Placeholder 2">
            <a:extLst>
              <a:ext uri="{FF2B5EF4-FFF2-40B4-BE49-F238E27FC236}">
                <a16:creationId xmlns:a16="http://schemas.microsoft.com/office/drawing/2014/main" id="{B2C557C8-BD6C-452A-9406-CD7C27BF6A42}"/>
              </a:ext>
            </a:extLst>
          </p:cNvPr>
          <p:cNvSpPr>
            <a:spLocks noGrp="1"/>
          </p:cNvSpPr>
          <p:nvPr>
            <p:ph type="ftr" sz="quarter" idx="11"/>
          </p:nvPr>
        </p:nvSpPr>
        <p:spPr/>
        <p:txBody>
          <a:bodyPr/>
          <a:lstStyle/>
          <a:p>
            <a:r>
              <a:rPr lang="en-SG"/>
              <a:t>Prepared by Clinton Law (AY19/20 Sem1)</a:t>
            </a:r>
          </a:p>
        </p:txBody>
      </p:sp>
    </p:spTree>
    <p:extLst>
      <p:ext uri="{BB962C8B-B14F-4D97-AF65-F5344CB8AC3E}">
        <p14:creationId xmlns:p14="http://schemas.microsoft.com/office/powerpoint/2010/main" val="36500311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10701</TotalTime>
  <Words>2539</Words>
  <Application>Microsoft Office PowerPoint</Application>
  <PresentationFormat>Widescreen</PresentationFormat>
  <Paragraphs>216</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 Math</vt:lpstr>
      <vt:lpstr>Century Gothic</vt:lpstr>
      <vt:lpstr>Century Schoolbook</vt:lpstr>
      <vt:lpstr>Wingdings 2</vt:lpstr>
      <vt:lpstr>View</vt:lpstr>
      <vt:lpstr>CS2105 Introduction to Computer Networks</vt:lpstr>
      <vt:lpstr>Admin</vt:lpstr>
      <vt:lpstr>PowerPoint Presentation</vt:lpstr>
      <vt:lpstr>PowerPoint Presentation</vt:lpstr>
      <vt:lpstr>PowerPoint Presentation</vt:lpstr>
      <vt:lpstr>PowerPoint Presentation</vt:lpstr>
      <vt:lpstr>Recap</vt:lpstr>
      <vt:lpstr>PowerPoint Presentation</vt:lpstr>
      <vt:lpstr>Recap</vt:lpstr>
      <vt:lpstr>Recap</vt:lpstr>
      <vt:lpstr>PowerPoint Presentation</vt:lpstr>
      <vt:lpstr>PowerPoint Presentation</vt:lpstr>
      <vt:lpstr>PowerPoint Presentation</vt:lpstr>
      <vt:lpstr>PowerPoint Presentation</vt:lpstr>
      <vt:lpstr>PowerPoint Presentation</vt:lpstr>
      <vt:lpstr>Tutorial Questions</vt:lpstr>
      <vt:lpstr>Question 1</vt:lpstr>
      <vt:lpstr>Question 2</vt:lpstr>
      <vt:lpstr>Question 3</vt:lpstr>
      <vt:lpstr>Question 4</vt:lpstr>
      <vt:lpstr>Question 5</vt:lpstr>
      <vt:lpstr>Question 6 part 1</vt:lpstr>
      <vt:lpstr>Question 6 part 2</vt:lpstr>
      <vt:lpstr>Summary</vt:lpstr>
      <vt:lpstr>Extra Questions</vt:lpstr>
      <vt:lpstr>Extra Questions</vt:lpstr>
      <vt:lpstr>Extra Questions</vt:lpstr>
      <vt:lpstr>Extra Questions – super tricky!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CS2105 Introduction to Computer Networks</dc:title>
  <dc:creator>Clinton Law</dc:creator>
  <cp:lastModifiedBy>Clinton Law</cp:lastModifiedBy>
  <cp:revision>125</cp:revision>
  <dcterms:created xsi:type="dcterms:W3CDTF">2019-01-22T13:19:35Z</dcterms:created>
  <dcterms:modified xsi:type="dcterms:W3CDTF">2019-09-20T10:33:23Z</dcterms:modified>
</cp:coreProperties>
</file>