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00" r:id="rId3"/>
    <p:sldId id="324" r:id="rId4"/>
    <p:sldId id="329" r:id="rId5"/>
    <p:sldId id="325" r:id="rId6"/>
    <p:sldId id="326" r:id="rId7"/>
    <p:sldId id="327" r:id="rId8"/>
    <p:sldId id="328" r:id="rId9"/>
    <p:sldId id="266" r:id="rId10"/>
    <p:sldId id="267" r:id="rId11"/>
    <p:sldId id="314" r:id="rId12"/>
    <p:sldId id="315" r:id="rId13"/>
    <p:sldId id="316" r:id="rId14"/>
    <p:sldId id="317" r:id="rId15"/>
    <p:sldId id="318" r:id="rId16"/>
    <p:sldId id="319" r:id="rId17"/>
    <p:sldId id="320" r:id="rId18"/>
    <p:sldId id="321" r:id="rId19"/>
    <p:sldId id="322" r:id="rId20"/>
    <p:sldId id="323" r:id="rId21"/>
    <p:sldId id="276" r:id="rId22"/>
    <p:sldId id="312" r:id="rId23"/>
    <p:sldId id="330"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333333"/>
    <a:srgbClr val="5F5F5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82930" autoAdjust="0"/>
  </p:normalViewPr>
  <p:slideViewPr>
    <p:cSldViewPr snapToGrid="0">
      <p:cViewPr varScale="1">
        <p:scale>
          <a:sx n="55" d="100"/>
          <a:sy n="55" d="100"/>
        </p:scale>
        <p:origin x="816" y="28"/>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F7701-4097-43D1-AE2F-7BFFC0F23560}" type="datetimeFigureOut">
              <a:rPr lang="en-SG" smtClean="0"/>
              <a:t>2/10/2019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BA68C-3449-4EC1-85D3-76C5521B50B2}" type="slidenum">
              <a:rPr lang="en-SG" smtClean="0"/>
              <a:t>‹#›</a:t>
            </a:fld>
            <a:endParaRPr lang="en-SG"/>
          </a:p>
        </p:txBody>
      </p:sp>
    </p:spTree>
    <p:extLst>
      <p:ext uri="{BB962C8B-B14F-4D97-AF65-F5344CB8AC3E}">
        <p14:creationId xmlns:p14="http://schemas.microsoft.com/office/powerpoint/2010/main" val="30894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a:t>
            </a:fld>
            <a:endParaRPr lang="en-SG"/>
          </a:p>
        </p:txBody>
      </p:sp>
    </p:spTree>
    <p:extLst>
      <p:ext uri="{BB962C8B-B14F-4D97-AF65-F5344CB8AC3E}">
        <p14:creationId xmlns:p14="http://schemas.microsoft.com/office/powerpoint/2010/main" val="3003882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pick 244 to be broken down because the subnet mask is 4.</a:t>
            </a:r>
          </a:p>
          <a:p>
            <a:r>
              <a:rPr lang="en-US" dirty="0"/>
              <a:t>Pick number according to subnet mask i.e. 1-8 means you have to breakdown the 1</a:t>
            </a:r>
            <a:r>
              <a:rPr lang="en-US" baseline="30000" dirty="0"/>
              <a:t>st</a:t>
            </a:r>
            <a:r>
              <a:rPr lang="en-US" dirty="0"/>
              <a:t> number, 9-16 2</a:t>
            </a:r>
            <a:r>
              <a:rPr lang="en-US" baseline="30000" dirty="0"/>
              <a:t>nd</a:t>
            </a:r>
            <a:r>
              <a:rPr lang="en-US" dirty="0"/>
              <a:t> number so on so forth</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11</a:t>
            </a:fld>
            <a:endParaRPr lang="en-SG"/>
          </a:p>
        </p:txBody>
      </p:sp>
    </p:spTree>
    <p:extLst>
      <p:ext uri="{BB962C8B-B14F-4D97-AF65-F5344CB8AC3E}">
        <p14:creationId xmlns:p14="http://schemas.microsoft.com/office/powerpoint/2010/main" val="3046647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12</a:t>
            </a:fld>
            <a:endParaRPr lang="en-SG"/>
          </a:p>
        </p:txBody>
      </p:sp>
    </p:spTree>
    <p:extLst>
      <p:ext uri="{BB962C8B-B14F-4D97-AF65-F5344CB8AC3E}">
        <p14:creationId xmlns:p14="http://schemas.microsoft.com/office/powerpoint/2010/main" val="240660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13</a:t>
            </a:fld>
            <a:endParaRPr lang="en-SG"/>
          </a:p>
        </p:txBody>
      </p:sp>
    </p:spTree>
    <p:extLst>
      <p:ext uri="{BB962C8B-B14F-4D97-AF65-F5344CB8AC3E}">
        <p14:creationId xmlns:p14="http://schemas.microsoft.com/office/powerpoint/2010/main" val="2944792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14</a:t>
            </a:fld>
            <a:endParaRPr lang="en-SG"/>
          </a:p>
        </p:txBody>
      </p:sp>
    </p:spTree>
    <p:extLst>
      <p:ext uri="{BB962C8B-B14F-4D97-AF65-F5344CB8AC3E}">
        <p14:creationId xmlns:p14="http://schemas.microsoft.com/office/powerpoint/2010/main" val="46666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15</a:t>
            </a:fld>
            <a:endParaRPr lang="en-SG"/>
          </a:p>
        </p:txBody>
      </p:sp>
    </p:spTree>
    <p:extLst>
      <p:ext uri="{BB962C8B-B14F-4D97-AF65-F5344CB8AC3E}">
        <p14:creationId xmlns:p14="http://schemas.microsoft.com/office/powerpoint/2010/main" val="126507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16</a:t>
            </a:fld>
            <a:endParaRPr lang="en-SG"/>
          </a:p>
        </p:txBody>
      </p:sp>
    </p:spTree>
    <p:extLst>
      <p:ext uri="{BB962C8B-B14F-4D97-AF65-F5344CB8AC3E}">
        <p14:creationId xmlns:p14="http://schemas.microsoft.com/office/powerpoint/2010/main" val="407985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17</a:t>
            </a:fld>
            <a:endParaRPr lang="en-SG"/>
          </a:p>
        </p:txBody>
      </p:sp>
    </p:spTree>
    <p:extLst>
      <p:ext uri="{BB962C8B-B14F-4D97-AF65-F5344CB8AC3E}">
        <p14:creationId xmlns:p14="http://schemas.microsoft.com/office/powerpoint/2010/main" val="213633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18</a:t>
            </a:fld>
            <a:endParaRPr lang="en-SG"/>
          </a:p>
        </p:txBody>
      </p:sp>
    </p:spTree>
    <p:extLst>
      <p:ext uri="{BB962C8B-B14F-4D97-AF65-F5344CB8AC3E}">
        <p14:creationId xmlns:p14="http://schemas.microsoft.com/office/powerpoint/2010/main" val="1353052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19</a:t>
            </a:fld>
            <a:endParaRPr lang="en-SG"/>
          </a:p>
        </p:txBody>
      </p:sp>
    </p:spTree>
    <p:extLst>
      <p:ext uri="{BB962C8B-B14F-4D97-AF65-F5344CB8AC3E}">
        <p14:creationId xmlns:p14="http://schemas.microsoft.com/office/powerpoint/2010/main" val="3134661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dive into the concepts of NAT next week!</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20</a:t>
            </a:fld>
            <a:endParaRPr lang="en-SG"/>
          </a:p>
        </p:txBody>
      </p:sp>
    </p:spTree>
    <p:extLst>
      <p:ext uri="{BB962C8B-B14F-4D97-AF65-F5344CB8AC3E}">
        <p14:creationId xmlns:p14="http://schemas.microsoft.com/office/powerpoint/2010/main" val="210371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Be proficient in converting to and </a:t>
            </a:r>
            <a:r>
              <a:rPr lang="en-SG" dirty="0" err="1"/>
              <a:t>fro</a:t>
            </a:r>
            <a:r>
              <a:rPr lang="en-SG" dirty="0"/>
              <a:t> binary/decimal!</a:t>
            </a:r>
          </a:p>
          <a:p>
            <a:endParaRPr lang="en-SG" dirty="0"/>
          </a:p>
          <a:p>
            <a:r>
              <a:rPr lang="en-SG" dirty="0"/>
              <a:t>It is important to realise that a router can have many network interfaces </a:t>
            </a:r>
            <a:r>
              <a:rPr lang="en-SG" dirty="0">
                <a:sym typeface="Wingdings" panose="05000000000000000000" pitchFamily="2" charset="2"/>
              </a:rPr>
              <a:t> have multiple IP addresses!</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a:t>
            </a:fld>
            <a:endParaRPr lang="en-SG"/>
          </a:p>
        </p:txBody>
      </p:sp>
    </p:spTree>
    <p:extLst>
      <p:ext uri="{BB962C8B-B14F-4D97-AF65-F5344CB8AC3E}">
        <p14:creationId xmlns:p14="http://schemas.microsoft.com/office/powerpoint/2010/main" val="196531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22</a:t>
            </a:fld>
            <a:endParaRPr lang="en-SG"/>
          </a:p>
        </p:txBody>
      </p:sp>
    </p:spTree>
    <p:extLst>
      <p:ext uri="{BB962C8B-B14F-4D97-AF65-F5344CB8AC3E}">
        <p14:creationId xmlns:p14="http://schemas.microsoft.com/office/powerpoint/2010/main" val="1569344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23</a:t>
            </a:fld>
            <a:endParaRPr lang="en-SG"/>
          </a:p>
        </p:txBody>
      </p:sp>
    </p:spTree>
    <p:extLst>
      <p:ext uri="{BB962C8B-B14F-4D97-AF65-F5344CB8AC3E}">
        <p14:creationId xmlns:p14="http://schemas.microsoft.com/office/powerpoint/2010/main" val="585507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SG" sz="1200" dirty="0">
                <a:solidFill>
                  <a:srgbClr val="333333"/>
                </a:solidFill>
              </a:rPr>
              <a:t>Answers:</a:t>
            </a:r>
          </a:p>
          <a:p>
            <a:pPr algn="ctr"/>
            <a:r>
              <a:rPr lang="en-SG" sz="1200" dirty="0">
                <a:solidFill>
                  <a:srgbClr val="333333"/>
                </a:solidFill>
              </a:rPr>
              <a:t>Q1. All but E,</a:t>
            </a:r>
          </a:p>
          <a:p>
            <a:pPr algn="ctr"/>
            <a:r>
              <a:rPr lang="en-SG" sz="1200" dirty="0">
                <a:solidFill>
                  <a:srgbClr val="333333"/>
                </a:solidFill>
              </a:rPr>
              <a:t>Q2. B and D</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24</a:t>
            </a:fld>
            <a:endParaRPr lang="en-SG"/>
          </a:p>
        </p:txBody>
      </p:sp>
    </p:spTree>
    <p:extLst>
      <p:ext uri="{BB962C8B-B14F-4D97-AF65-F5344CB8AC3E}">
        <p14:creationId xmlns:p14="http://schemas.microsoft.com/office/powerpoint/2010/main" val="281439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Subnet masks help to identify a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2 hosts share a common mask, they are in the same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think of an IP address as your block number concatenated with your unit number (yourBlockAddressYourUnitNumber). The network prefix is your block address, while your unit number identifies you, the host!</a:t>
            </a: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3</a:t>
            </a:fld>
            <a:endParaRPr lang="en-SG"/>
          </a:p>
        </p:txBody>
      </p:sp>
    </p:spTree>
    <p:extLst>
      <p:ext uri="{BB962C8B-B14F-4D97-AF65-F5344CB8AC3E}">
        <p14:creationId xmlns:p14="http://schemas.microsoft.com/office/powerpoint/2010/main" val="202011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Note that subnet masks MUST have a continuous string of 1s from the start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11000000 00000000 00000000 00000000 is a valid mask</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10111111 11111111 11111111 11110000 and 11111111 11111111 11111101 00000000 are </a:t>
            </a:r>
            <a:r>
              <a:rPr lang="en-SG" b="1" dirty="0"/>
              <a:t>invalid </a:t>
            </a:r>
            <a:r>
              <a:rPr lang="en-SG" dirty="0"/>
              <a:t>masks (there is a ‘hole’ in the string of 1s)</a:t>
            </a:r>
          </a:p>
        </p:txBody>
      </p:sp>
      <p:sp>
        <p:nvSpPr>
          <p:cNvPr id="4" name="Slide Number Placeholder 3"/>
          <p:cNvSpPr>
            <a:spLocks noGrp="1"/>
          </p:cNvSpPr>
          <p:nvPr>
            <p:ph type="sldNum" sz="quarter" idx="5"/>
          </p:nvPr>
        </p:nvSpPr>
        <p:spPr/>
        <p:txBody>
          <a:bodyPr/>
          <a:lstStyle/>
          <a:p>
            <a:fld id="{79BBA68C-3449-4EC1-85D3-76C5521B50B2}" type="slidenum">
              <a:rPr lang="en-SG" smtClean="0"/>
              <a:t>4</a:t>
            </a:fld>
            <a:endParaRPr lang="en-SG"/>
          </a:p>
        </p:txBody>
      </p:sp>
    </p:spTree>
    <p:extLst>
      <p:ext uri="{BB962C8B-B14F-4D97-AF65-F5344CB8AC3E}">
        <p14:creationId xmlns:p14="http://schemas.microsoft.com/office/powerpoint/2010/main" val="1101050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Longest prefix match helps with our identification.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Looking at  our example, if our packet has destination IP of the address partially in red, it could have gone to any of the 3 routers in the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Longest prefix match deterministically tells us which hop we should go to, in this case it’s the 2</a:t>
            </a:r>
            <a:r>
              <a:rPr lang="en-SG" baseline="30000" dirty="0"/>
              <a:t>nd</a:t>
            </a:r>
            <a:r>
              <a:rPr lang="en-SG" dirty="0"/>
              <a:t> entry, because it matches the </a:t>
            </a:r>
            <a:r>
              <a:rPr lang="en-SG" b="1" dirty="0"/>
              <a:t>longest prefix</a:t>
            </a:r>
            <a:r>
              <a:rPr lang="en-SG" b="0" dirty="0"/>
              <a:t> of the address.</a:t>
            </a: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5</a:t>
            </a:fld>
            <a:endParaRPr lang="en-SG"/>
          </a:p>
        </p:txBody>
      </p:sp>
    </p:spTree>
    <p:extLst>
      <p:ext uri="{BB962C8B-B14F-4D97-AF65-F5344CB8AC3E}">
        <p14:creationId xmlns:p14="http://schemas.microsoft.com/office/powerpoint/2010/main" val="166124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introduces the high level idea of DHCP, what information it returns (identify gateway router…) and some of its properties.</a:t>
            </a:r>
          </a:p>
          <a:p>
            <a:endParaRPr lang="en-US" dirty="0"/>
          </a:p>
          <a:p>
            <a:r>
              <a:rPr lang="en-US" dirty="0"/>
              <a:t>Things to note:</a:t>
            </a:r>
          </a:p>
          <a:p>
            <a:pPr marL="171450" indent="-171450">
              <a:buFont typeface="Courier New" panose="02070309020205020404" pitchFamily="49" charset="0"/>
              <a:buChar char="o"/>
            </a:pPr>
            <a:r>
              <a:rPr lang="en-US" dirty="0"/>
              <a:t>Idea of leasing</a:t>
            </a:r>
          </a:p>
          <a:p>
            <a:pPr marL="628650" lvl="1" indent="-171450">
              <a:buFont typeface="Courier New" panose="02070309020205020404" pitchFamily="49" charset="0"/>
              <a:buChar char="o"/>
            </a:pPr>
            <a:r>
              <a:rPr lang="en-US" dirty="0"/>
              <a:t>allows for reusability</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6</a:t>
            </a:fld>
            <a:endParaRPr lang="en-SG"/>
          </a:p>
        </p:txBody>
      </p:sp>
    </p:spTree>
    <p:extLst>
      <p:ext uri="{BB962C8B-B14F-4D97-AF65-F5344CB8AC3E}">
        <p14:creationId xmlns:p14="http://schemas.microsoft.com/office/powerpoint/2010/main" val="3613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every week, there is a ‘main payload’. This is it. </a:t>
            </a:r>
          </a:p>
          <a:p>
            <a:endParaRPr lang="en-US" dirty="0"/>
          </a:p>
          <a:p>
            <a:r>
              <a:rPr lang="en-SG" dirty="0"/>
              <a:t>Things to note:</a:t>
            </a:r>
          </a:p>
          <a:p>
            <a:pPr marL="171450" indent="-171450">
              <a:buFont typeface="Arial" panose="020B0604020202020204" pitchFamily="34" charset="0"/>
              <a:buChar char="•"/>
            </a:pPr>
            <a:r>
              <a:rPr lang="en-SG" dirty="0"/>
              <a:t>Familiarise yourself with DORA</a:t>
            </a:r>
          </a:p>
          <a:p>
            <a:pPr marL="628650" lvl="1" indent="-171450">
              <a:buFont typeface="Arial" panose="020B0604020202020204" pitchFamily="34" charset="0"/>
              <a:buChar char="•"/>
            </a:pPr>
            <a:r>
              <a:rPr lang="en-SG" dirty="0"/>
              <a:t>Notice that all messages as part of this process is broadcasted – please know the rationale for each step’s need for broadcasting!</a:t>
            </a:r>
          </a:p>
          <a:p>
            <a:pPr marL="1085850" lvl="2" indent="-171450">
              <a:buFont typeface="Arial" panose="020B0604020202020204" pitchFamily="34" charset="0"/>
              <a:buChar char="•"/>
            </a:pPr>
            <a:r>
              <a:rPr lang="en-SG" dirty="0"/>
              <a:t>Next slide breaks it down</a:t>
            </a:r>
          </a:p>
        </p:txBody>
      </p:sp>
      <p:sp>
        <p:nvSpPr>
          <p:cNvPr id="4" name="Slide Number Placeholder 3"/>
          <p:cNvSpPr>
            <a:spLocks noGrp="1"/>
          </p:cNvSpPr>
          <p:nvPr>
            <p:ph type="sldNum" sz="quarter" idx="5"/>
          </p:nvPr>
        </p:nvSpPr>
        <p:spPr/>
        <p:txBody>
          <a:bodyPr/>
          <a:lstStyle/>
          <a:p>
            <a:fld id="{79BBA68C-3449-4EC1-85D3-76C5521B50B2}" type="slidenum">
              <a:rPr lang="en-SG" smtClean="0"/>
              <a:t>7</a:t>
            </a:fld>
            <a:endParaRPr lang="en-SG"/>
          </a:p>
        </p:txBody>
      </p:sp>
    </p:spTree>
    <p:extLst>
      <p:ext uri="{BB962C8B-B14F-4D97-AF65-F5344CB8AC3E}">
        <p14:creationId xmlns:p14="http://schemas.microsoft.com/office/powerpoint/2010/main" val="89473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sz="1200" b="1" u="none" kern="1200" dirty="0">
                <a:solidFill>
                  <a:schemeClr val="tx1"/>
                </a:solidFill>
                <a:effectLst/>
                <a:latin typeface="+mn-lt"/>
                <a:ea typeface="+mn-ea"/>
                <a:cs typeface="+mn-cs"/>
              </a:rPr>
              <a:t>Take note of the fields at each step! TID of D and O is the same but different from R and A (which are the same)</a:t>
            </a:r>
          </a:p>
          <a:p>
            <a:pPr lvl="0"/>
            <a:r>
              <a:rPr lang="en-SG" sz="1200" b="1" u="sng" kern="1200" dirty="0">
                <a:solidFill>
                  <a:schemeClr val="tx1"/>
                </a:solidFill>
                <a:effectLst/>
                <a:latin typeface="+mn-lt"/>
                <a:ea typeface="+mn-ea"/>
                <a:cs typeface="+mn-cs"/>
              </a:rPr>
              <a:t>DHCP Discover</a:t>
            </a:r>
          </a:p>
          <a:p>
            <a:pPr lvl="0"/>
            <a:r>
              <a:rPr lang="en-SG" sz="1200" kern="1200" dirty="0">
                <a:solidFill>
                  <a:schemeClr val="tx1"/>
                </a:solidFill>
                <a:effectLst/>
                <a:latin typeface="+mn-lt"/>
                <a:ea typeface="+mn-ea"/>
                <a:cs typeface="+mn-cs"/>
              </a:rPr>
              <a:t>Source address with port</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Source addresses referring to themselves are defaulted to all 0s.</a:t>
            </a:r>
          </a:p>
          <a:p>
            <a:pPr marL="628650" lvl="1" indent="-171450">
              <a:buFont typeface="Arial" panose="020B0604020202020204" pitchFamily="34" charset="0"/>
              <a:buChar char="•"/>
            </a:pPr>
            <a:r>
              <a:rPr lang="en-SG" sz="1200" kern="1200" dirty="0">
                <a:solidFill>
                  <a:schemeClr val="tx1"/>
                </a:solidFill>
                <a:effectLst/>
                <a:latin typeface="+mn-lt"/>
                <a:ea typeface="+mn-ea"/>
                <a:cs typeface="+mn-cs"/>
              </a:rPr>
              <a:t>For </a:t>
            </a:r>
            <a:r>
              <a:rPr lang="en-SG" sz="1200" kern="1200" dirty="0" err="1">
                <a:solidFill>
                  <a:schemeClr val="tx1"/>
                </a:solidFill>
                <a:effectLst/>
                <a:latin typeface="+mn-lt"/>
                <a:ea typeface="+mn-ea"/>
                <a:cs typeface="+mn-cs"/>
              </a:rPr>
              <a:t>eg</a:t>
            </a:r>
            <a:r>
              <a:rPr lang="en-SG" sz="1200" kern="1200" dirty="0">
                <a:solidFill>
                  <a:schemeClr val="tx1"/>
                </a:solidFill>
                <a:effectLst/>
                <a:latin typeface="+mn-lt"/>
                <a:ea typeface="+mn-ea"/>
                <a:cs typeface="+mn-cs"/>
              </a:rPr>
              <a:t>: 0.0.0.0:68</a:t>
            </a:r>
          </a:p>
          <a:p>
            <a:pPr marL="628650" lvl="1" indent="-171450">
              <a:buFont typeface="Arial" panose="020B0604020202020204" pitchFamily="34" charset="0"/>
              <a:buChar char="•"/>
            </a:pPr>
            <a:endParaRPr lang="en-SG" sz="1200" kern="1200" dirty="0">
              <a:solidFill>
                <a:schemeClr val="tx1"/>
              </a:solidFill>
              <a:effectLst/>
              <a:latin typeface="+mn-lt"/>
              <a:ea typeface="+mn-ea"/>
              <a:cs typeface="+mn-cs"/>
            </a:endParaRPr>
          </a:p>
          <a:p>
            <a:pPr marL="0" lvl="0" indent="0">
              <a:buFont typeface="Arial" panose="020B0604020202020204" pitchFamily="34" charset="0"/>
              <a:buNone/>
            </a:pPr>
            <a:r>
              <a:rPr lang="en-SG" sz="1200" kern="1200" dirty="0">
                <a:solidFill>
                  <a:schemeClr val="tx1"/>
                </a:solidFill>
                <a:effectLst/>
                <a:latin typeface="+mn-lt"/>
                <a:ea typeface="+mn-ea"/>
                <a:cs typeface="+mn-cs"/>
              </a:rPr>
              <a:t>Destination address with port</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As this is a special </a:t>
            </a:r>
            <a:r>
              <a:rPr lang="en-SG" sz="1200" b="1" kern="1200" dirty="0">
                <a:solidFill>
                  <a:schemeClr val="tx1"/>
                </a:solidFill>
                <a:effectLst/>
                <a:latin typeface="+mn-lt"/>
                <a:ea typeface="+mn-ea"/>
                <a:cs typeface="+mn-cs"/>
              </a:rPr>
              <a:t>broadcast discover </a:t>
            </a:r>
            <a:r>
              <a:rPr lang="en-SG" sz="1200" kern="1200" dirty="0">
                <a:solidFill>
                  <a:schemeClr val="tx1"/>
                </a:solidFill>
                <a:effectLst/>
                <a:latin typeface="+mn-lt"/>
                <a:ea typeface="+mn-ea"/>
                <a:cs typeface="+mn-cs"/>
              </a:rPr>
              <a:t>message, destination address is defaulted to all 1s.</a:t>
            </a:r>
          </a:p>
          <a:p>
            <a:pPr marL="628650" lvl="1" indent="-171450">
              <a:buFont typeface="Arial" panose="020B0604020202020204" pitchFamily="34" charset="0"/>
              <a:buChar char="•"/>
            </a:pPr>
            <a:r>
              <a:rPr lang="en-SG" sz="1200" kern="1200" dirty="0">
                <a:solidFill>
                  <a:schemeClr val="tx1"/>
                </a:solidFill>
                <a:effectLst/>
                <a:latin typeface="+mn-lt"/>
                <a:ea typeface="+mn-ea"/>
                <a:cs typeface="+mn-cs"/>
              </a:rPr>
              <a:t>For </a:t>
            </a:r>
            <a:r>
              <a:rPr lang="en-SG" sz="1200" kern="1200" dirty="0" err="1">
                <a:solidFill>
                  <a:schemeClr val="tx1"/>
                </a:solidFill>
                <a:effectLst/>
                <a:latin typeface="+mn-lt"/>
                <a:ea typeface="+mn-ea"/>
                <a:cs typeface="+mn-cs"/>
              </a:rPr>
              <a:t>eg</a:t>
            </a:r>
            <a:r>
              <a:rPr lang="en-SG" sz="1200" kern="1200" dirty="0">
                <a:solidFill>
                  <a:schemeClr val="tx1"/>
                </a:solidFill>
                <a:effectLst/>
                <a:latin typeface="+mn-lt"/>
                <a:ea typeface="+mn-ea"/>
                <a:cs typeface="+mn-cs"/>
              </a:rPr>
              <a:t>: 255.255.255.255:67</a:t>
            </a:r>
          </a:p>
          <a:p>
            <a:pPr marL="628650" lvl="1" indent="-171450">
              <a:buFont typeface="Arial" panose="020B0604020202020204" pitchFamily="34" charset="0"/>
              <a:buChar char="•"/>
            </a:pPr>
            <a:endParaRPr lang="en-SG" sz="1200" kern="1200" dirty="0">
              <a:solidFill>
                <a:schemeClr val="tx1"/>
              </a:solidFill>
              <a:effectLst/>
              <a:latin typeface="+mn-lt"/>
              <a:ea typeface="+mn-ea"/>
              <a:cs typeface="+mn-cs"/>
            </a:endParaRPr>
          </a:p>
          <a:p>
            <a:pPr marL="0" lvl="0" indent="0">
              <a:buFont typeface="Arial" panose="020B0604020202020204" pitchFamily="34" charset="0"/>
              <a:buNone/>
            </a:pPr>
            <a:r>
              <a:rPr lang="en-SG" sz="1200" kern="1200" dirty="0">
                <a:solidFill>
                  <a:schemeClr val="tx1"/>
                </a:solidFill>
                <a:effectLst/>
                <a:latin typeface="+mn-lt"/>
                <a:ea typeface="+mn-ea"/>
                <a:cs typeface="+mn-cs"/>
              </a:rPr>
              <a:t>YIADDR (stands for Your Ip </a:t>
            </a:r>
            <a:r>
              <a:rPr lang="en-SG" sz="1200" kern="1200" dirty="0" err="1">
                <a:solidFill>
                  <a:schemeClr val="tx1"/>
                </a:solidFill>
                <a:effectLst/>
                <a:latin typeface="+mn-lt"/>
                <a:ea typeface="+mn-ea"/>
                <a:cs typeface="+mn-cs"/>
              </a:rPr>
              <a:t>ADDress</a:t>
            </a:r>
            <a:r>
              <a:rPr lang="en-SG"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Defaulted to all 0s as nothing has been assigned yet!</a:t>
            </a:r>
          </a:p>
          <a:p>
            <a:pPr marL="171450" lvl="0" indent="-171450">
              <a:buFont typeface="Arial" panose="020B0604020202020204" pitchFamily="34" charset="0"/>
              <a:buChar char="•"/>
            </a:pPr>
            <a:endParaRPr lang="en-SG" sz="1200" kern="1200" dirty="0">
              <a:solidFill>
                <a:schemeClr val="tx1"/>
              </a:solidFill>
              <a:effectLst/>
              <a:latin typeface="+mn-lt"/>
              <a:ea typeface="+mn-ea"/>
              <a:cs typeface="+mn-cs"/>
            </a:endParaRPr>
          </a:p>
          <a:p>
            <a:pPr marL="0" lvl="0" indent="0">
              <a:buFont typeface="Arial" panose="020B0604020202020204" pitchFamily="34" charset="0"/>
              <a:buNone/>
            </a:pPr>
            <a:r>
              <a:rPr lang="en-SG" sz="1200" kern="1200" dirty="0">
                <a:solidFill>
                  <a:schemeClr val="tx1"/>
                </a:solidFill>
                <a:effectLst/>
                <a:latin typeface="+mn-lt"/>
                <a:ea typeface="+mn-ea"/>
                <a:cs typeface="+mn-cs"/>
              </a:rPr>
              <a:t>Transaction ID</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So as to identify this entire conversation</a:t>
            </a:r>
          </a:p>
          <a:p>
            <a:pPr marL="628650" lvl="1" indent="-171450">
              <a:buFont typeface="Arial" panose="020B0604020202020204" pitchFamily="34" charset="0"/>
              <a:buChar char="•"/>
            </a:pPr>
            <a:r>
              <a:rPr lang="en-SG" sz="1200" kern="1200" dirty="0">
                <a:solidFill>
                  <a:schemeClr val="tx1"/>
                </a:solidFill>
                <a:effectLst/>
                <a:latin typeface="+mn-lt"/>
                <a:ea typeface="+mn-ea"/>
                <a:cs typeface="+mn-cs"/>
              </a:rPr>
              <a:t>Since messages are broadcasted, this helps me filter out messages that are not for me </a:t>
            </a:r>
            <a:r>
              <a:rPr lang="en-SG" sz="1200" kern="1200" dirty="0">
                <a:solidFill>
                  <a:schemeClr val="tx1"/>
                </a:solidFill>
                <a:effectLst/>
                <a:latin typeface="+mn-lt"/>
                <a:ea typeface="+mn-ea"/>
                <a:cs typeface="+mn-cs"/>
                <a:sym typeface="Wingdings" panose="05000000000000000000" pitchFamily="2" charset="2"/>
              </a:rPr>
              <a:t></a:t>
            </a:r>
            <a:endParaRPr lang="en-SG"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Randomly generated</a:t>
            </a:r>
          </a:p>
          <a:p>
            <a:pPr marL="628650" lvl="1" indent="-171450">
              <a:buFont typeface="Arial" panose="020B0604020202020204" pitchFamily="34" charset="0"/>
              <a:buChar char="•"/>
            </a:pPr>
            <a:r>
              <a:rPr lang="en-SG" sz="1200" kern="1200" dirty="0">
                <a:solidFill>
                  <a:schemeClr val="tx1"/>
                </a:solidFill>
                <a:effectLst/>
                <a:latin typeface="+mn-lt"/>
                <a:ea typeface="+mn-ea"/>
                <a:cs typeface="+mn-cs"/>
              </a:rPr>
              <a:t>There is a chance that TID generated by 1 host may coincide with TID of another host. </a:t>
            </a:r>
          </a:p>
          <a:p>
            <a:pPr marL="1085850" lvl="2" indent="-171450">
              <a:buFont typeface="Arial" panose="020B0604020202020204" pitchFamily="34" charset="0"/>
              <a:buChar char="•"/>
            </a:pPr>
            <a:r>
              <a:rPr lang="en-SG" sz="1200" kern="1200" dirty="0">
                <a:solidFill>
                  <a:schemeClr val="tx1"/>
                </a:solidFill>
                <a:effectLst/>
                <a:latin typeface="+mn-lt"/>
                <a:ea typeface="+mn-ea"/>
                <a:cs typeface="+mn-cs"/>
              </a:rPr>
              <a:t>This will cause both hosts to pick up the same message and might cause a collision of IP address!</a:t>
            </a:r>
          </a:p>
          <a:p>
            <a:pPr marL="1085850" lvl="2" indent="-171450">
              <a:buFont typeface="Arial" panose="020B0604020202020204" pitchFamily="34" charset="0"/>
              <a:buChar char="•"/>
            </a:pPr>
            <a:r>
              <a:rPr lang="en-SG" sz="1200" kern="1200" dirty="0">
                <a:solidFill>
                  <a:schemeClr val="tx1"/>
                </a:solidFill>
                <a:effectLst/>
                <a:latin typeface="+mn-lt"/>
                <a:ea typeface="+mn-ea"/>
                <a:cs typeface="+mn-cs"/>
              </a:rPr>
              <a:t>Solution: ARP probe (we will learn ARP in the coming weeks!)</a:t>
            </a:r>
          </a:p>
          <a:p>
            <a:pPr marL="171450" lvl="0" indent="-171450">
              <a:buFont typeface="Arial" panose="020B0604020202020204" pitchFamily="34" charset="0"/>
              <a:buChar char="•"/>
            </a:pPr>
            <a:endParaRPr lang="en-SG" sz="1200" kern="1200" dirty="0">
              <a:solidFill>
                <a:schemeClr val="tx1"/>
              </a:solidFill>
              <a:effectLst/>
              <a:latin typeface="+mn-lt"/>
              <a:ea typeface="+mn-ea"/>
              <a:cs typeface="+mn-cs"/>
            </a:endParaRPr>
          </a:p>
          <a:p>
            <a:pPr lvl="0"/>
            <a:r>
              <a:rPr lang="en-SG" sz="1200" b="1" u="sng" kern="1200" dirty="0">
                <a:solidFill>
                  <a:schemeClr val="tx1"/>
                </a:solidFill>
                <a:effectLst/>
                <a:latin typeface="+mn-lt"/>
                <a:ea typeface="+mn-ea"/>
                <a:cs typeface="+mn-cs"/>
              </a:rPr>
              <a:t>DHCP Offer (note that there can be more than 1 offer!)</a:t>
            </a:r>
            <a:endParaRPr lang="en-SG" sz="1200" kern="1200" dirty="0">
              <a:solidFill>
                <a:schemeClr val="tx1"/>
              </a:solidFill>
              <a:effectLst/>
              <a:latin typeface="+mn-lt"/>
              <a:ea typeface="+mn-ea"/>
              <a:cs typeface="+mn-cs"/>
            </a:endParaRPr>
          </a:p>
          <a:p>
            <a:pPr lvl="0"/>
            <a:r>
              <a:rPr lang="en-SG" sz="1200" kern="1200" dirty="0">
                <a:solidFill>
                  <a:schemeClr val="tx1"/>
                </a:solidFill>
                <a:effectLst/>
                <a:latin typeface="+mn-lt"/>
                <a:ea typeface="+mn-ea"/>
                <a:cs typeface="+mn-cs"/>
              </a:rPr>
              <a:t>Source address with port</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Includes its own source address and port specified in the destination field by the initial discover message, in this case, 67. </a:t>
            </a:r>
          </a:p>
          <a:p>
            <a:pPr marL="0" lvl="0" indent="0">
              <a:buFont typeface="Arial" panose="020B0604020202020204" pitchFamily="34" charset="0"/>
              <a:buNone/>
            </a:pPr>
            <a:endParaRPr lang="en-SG" sz="1200" kern="1200" dirty="0">
              <a:solidFill>
                <a:schemeClr val="tx1"/>
              </a:solidFill>
              <a:effectLst/>
              <a:latin typeface="+mn-lt"/>
              <a:ea typeface="+mn-ea"/>
              <a:cs typeface="+mn-cs"/>
            </a:endParaRPr>
          </a:p>
          <a:p>
            <a:pPr lvl="0"/>
            <a:r>
              <a:rPr lang="en-SG" sz="1200" kern="1200" dirty="0">
                <a:solidFill>
                  <a:schemeClr val="tx1"/>
                </a:solidFill>
                <a:effectLst/>
                <a:latin typeface="+mn-lt"/>
                <a:ea typeface="+mn-ea"/>
                <a:cs typeface="+mn-cs"/>
              </a:rPr>
              <a:t>Destination address with port</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As this is again a </a:t>
            </a:r>
            <a:r>
              <a:rPr lang="en-SG" sz="1200" b="1" kern="1200" dirty="0">
                <a:solidFill>
                  <a:schemeClr val="tx1"/>
                </a:solidFill>
                <a:effectLst/>
                <a:latin typeface="+mn-lt"/>
                <a:ea typeface="+mn-ea"/>
                <a:cs typeface="+mn-cs"/>
              </a:rPr>
              <a:t>broadcast</a:t>
            </a:r>
            <a:r>
              <a:rPr lang="en-SG" sz="1200" kern="1200" dirty="0">
                <a:solidFill>
                  <a:schemeClr val="tx1"/>
                </a:solidFill>
                <a:effectLst/>
                <a:latin typeface="+mn-lt"/>
                <a:ea typeface="+mn-ea"/>
                <a:cs typeface="+mn-cs"/>
              </a:rPr>
              <a:t> message (requester still does not have an IP address assigned to it yet), it is defaulted to all 1s, with the port specified in the source field by the initial discover message, in this case, 68.</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note that different requesters will be able to know if the DHCP server is talking to them with the transaction ID</a:t>
            </a:r>
          </a:p>
          <a:p>
            <a:pPr marL="0" lvl="0" indent="0">
              <a:buFont typeface="Arial" panose="020B0604020202020204" pitchFamily="34" charset="0"/>
              <a:buNone/>
            </a:pPr>
            <a:endParaRPr lang="en-SG" sz="1200" kern="1200" dirty="0">
              <a:solidFill>
                <a:schemeClr val="tx1"/>
              </a:solidFill>
              <a:effectLst/>
              <a:latin typeface="+mn-lt"/>
              <a:ea typeface="+mn-ea"/>
              <a:cs typeface="+mn-cs"/>
            </a:endParaRPr>
          </a:p>
          <a:p>
            <a:pPr lvl="0"/>
            <a:r>
              <a:rPr lang="en-SG" sz="1200" kern="1200" dirty="0">
                <a:solidFill>
                  <a:schemeClr val="tx1"/>
                </a:solidFill>
                <a:effectLst/>
                <a:latin typeface="+mn-lt"/>
                <a:ea typeface="+mn-ea"/>
                <a:cs typeface="+mn-cs"/>
              </a:rPr>
              <a:t>YIADDR</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Contains the IP address allocated by the DHCP to the host</a:t>
            </a:r>
          </a:p>
          <a:p>
            <a:pPr marL="0" lvl="0" indent="0">
              <a:buFont typeface="Arial" panose="020B0604020202020204" pitchFamily="34" charset="0"/>
              <a:buNone/>
            </a:pPr>
            <a:endParaRPr lang="en-SG" sz="1200" kern="1200" dirty="0">
              <a:solidFill>
                <a:schemeClr val="tx1"/>
              </a:solidFill>
              <a:effectLst/>
              <a:latin typeface="+mn-lt"/>
              <a:ea typeface="+mn-ea"/>
              <a:cs typeface="+mn-cs"/>
            </a:endParaRPr>
          </a:p>
          <a:p>
            <a:pPr lvl="0"/>
            <a:r>
              <a:rPr lang="en-SG" sz="1200" kern="1200" dirty="0">
                <a:solidFill>
                  <a:schemeClr val="tx1"/>
                </a:solidFill>
                <a:effectLst/>
                <a:latin typeface="+mn-lt"/>
                <a:ea typeface="+mn-ea"/>
                <a:cs typeface="+mn-cs"/>
              </a:rPr>
              <a:t>Transaction ID</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So as to identify that this offer is corresponds to the discover message of the same transaction ID. </a:t>
            </a:r>
          </a:p>
          <a:p>
            <a:pPr marL="0" lvl="0" indent="0">
              <a:buFont typeface="Arial" panose="020B0604020202020204" pitchFamily="34" charset="0"/>
              <a:buNone/>
            </a:pPr>
            <a:endParaRPr lang="en-SG" sz="1200" kern="1200" dirty="0">
              <a:solidFill>
                <a:schemeClr val="tx1"/>
              </a:solidFill>
              <a:effectLst/>
              <a:latin typeface="+mn-lt"/>
              <a:ea typeface="+mn-ea"/>
              <a:cs typeface="+mn-cs"/>
            </a:endParaRPr>
          </a:p>
          <a:p>
            <a:pPr marL="0" lvl="0" indent="0">
              <a:buFont typeface="Arial" panose="020B0604020202020204" pitchFamily="34" charset="0"/>
              <a:buNone/>
            </a:pPr>
            <a:r>
              <a:rPr lang="en-SG" sz="1200" kern="1200" dirty="0">
                <a:solidFill>
                  <a:schemeClr val="tx1"/>
                </a:solidFill>
                <a:effectLst/>
                <a:latin typeface="+mn-lt"/>
                <a:ea typeface="+mn-ea"/>
                <a:cs typeface="+mn-cs"/>
              </a:rPr>
              <a:t>DHCP Server</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The IP address of the DHCP server (value of this field is similar to YIADDR).</a:t>
            </a:r>
          </a:p>
          <a:p>
            <a:pPr marL="0" lvl="0" indent="0">
              <a:buFont typeface="Arial" panose="020B0604020202020204" pitchFamily="34" charset="0"/>
              <a:buNone/>
            </a:pPr>
            <a:endParaRPr lang="en-SG" sz="1200" kern="1200" dirty="0">
              <a:solidFill>
                <a:schemeClr val="tx1"/>
              </a:solidFill>
              <a:effectLst/>
              <a:latin typeface="+mn-lt"/>
              <a:ea typeface="+mn-ea"/>
              <a:cs typeface="+mn-cs"/>
            </a:endParaRPr>
          </a:p>
          <a:p>
            <a:pPr lvl="0"/>
            <a:r>
              <a:rPr lang="en-SG" sz="1200" kern="1200" dirty="0">
                <a:solidFill>
                  <a:schemeClr val="tx1"/>
                </a:solidFill>
                <a:effectLst/>
                <a:latin typeface="+mn-lt"/>
                <a:ea typeface="+mn-ea"/>
                <a:cs typeface="+mn-cs"/>
              </a:rPr>
              <a:t>Lifetime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kern="1200" dirty="0">
                <a:solidFill>
                  <a:schemeClr val="tx1"/>
                </a:solidFill>
                <a:effectLst/>
                <a:latin typeface="+mn-lt"/>
                <a:ea typeface="+mn-ea"/>
                <a:cs typeface="+mn-cs"/>
              </a:rPr>
              <a:t>How long the IP address is going to be leased to the host.</a:t>
            </a:r>
          </a:p>
          <a:p>
            <a:pPr lvl="0"/>
            <a:endParaRPr lang="en-SG" sz="1200" kern="1200" dirty="0">
              <a:solidFill>
                <a:schemeClr val="tx1"/>
              </a:solidFill>
              <a:effectLst/>
              <a:latin typeface="+mn-lt"/>
              <a:ea typeface="+mn-ea"/>
              <a:cs typeface="+mn-cs"/>
            </a:endParaRPr>
          </a:p>
          <a:p>
            <a:pPr lvl="0"/>
            <a:r>
              <a:rPr lang="en-SG" sz="1200" b="1" u="sng" kern="1200" dirty="0">
                <a:solidFill>
                  <a:schemeClr val="tx1"/>
                </a:solidFill>
                <a:effectLst/>
                <a:latin typeface="+mn-lt"/>
                <a:ea typeface="+mn-ea"/>
                <a:cs typeface="+mn-cs"/>
              </a:rPr>
              <a:t>DHCP Request (selects 1 offer from all the offers and echoes it in a new transaction)</a:t>
            </a:r>
          </a:p>
          <a:p>
            <a:pPr lvl="0"/>
            <a:r>
              <a:rPr lang="en-SG" sz="1200" kern="1200" dirty="0">
                <a:solidFill>
                  <a:schemeClr val="tx1"/>
                </a:solidFill>
                <a:effectLst/>
                <a:latin typeface="+mn-lt"/>
                <a:ea typeface="+mn-ea"/>
                <a:cs typeface="+mn-cs"/>
              </a:rPr>
              <a:t>Responds with the same fields in the offer, with almost the same values.</a:t>
            </a:r>
          </a:p>
          <a:p>
            <a:pPr marL="171450" lvl="0" indent="-171450">
              <a:buFont typeface="Arial" panose="020B0604020202020204" pitchFamily="34" charset="0"/>
              <a:buChar char="•"/>
            </a:pPr>
            <a:r>
              <a:rPr lang="en-SG" sz="1200" kern="1200" dirty="0">
                <a:solidFill>
                  <a:schemeClr val="tx1"/>
                </a:solidFill>
                <a:effectLst/>
                <a:latin typeface="+mn-lt"/>
                <a:ea typeface="+mn-ea"/>
                <a:cs typeface="+mn-cs"/>
              </a:rPr>
              <a:t>Only transaction ID is different here.</a:t>
            </a:r>
          </a:p>
          <a:p>
            <a:pPr lvl="0"/>
            <a:r>
              <a:rPr lang="en-SG" sz="1200" b="1" u="sng" kern="1200" dirty="0">
                <a:solidFill>
                  <a:schemeClr val="tx1"/>
                </a:solidFill>
                <a:effectLst/>
                <a:latin typeface="+mn-lt"/>
                <a:ea typeface="+mn-ea"/>
                <a:cs typeface="+mn-cs"/>
              </a:rPr>
              <a:t>DHCP </a:t>
            </a:r>
            <a:r>
              <a:rPr lang="en-SG" sz="1200" b="1" u="sng" kern="1200" dirty="0" err="1">
                <a:solidFill>
                  <a:schemeClr val="tx1"/>
                </a:solidFill>
                <a:effectLst/>
                <a:latin typeface="+mn-lt"/>
                <a:ea typeface="+mn-ea"/>
                <a:cs typeface="+mn-cs"/>
              </a:rPr>
              <a:t>ACKnowledgement</a:t>
            </a:r>
            <a:r>
              <a:rPr lang="en-SG" sz="1200" b="1" u="sng" kern="1200" dirty="0">
                <a:solidFill>
                  <a:schemeClr val="tx1"/>
                </a:solidFill>
                <a:effectLst/>
                <a:latin typeface="+mn-lt"/>
                <a:ea typeface="+mn-ea"/>
                <a:cs typeface="+mn-cs"/>
              </a:rPr>
              <a:t> (confirmation of requested parameters)</a:t>
            </a:r>
          </a:p>
          <a:p>
            <a:pPr lvl="0"/>
            <a:r>
              <a:rPr lang="en-SG" sz="1200" kern="1200" dirty="0">
                <a:solidFill>
                  <a:schemeClr val="tx1"/>
                </a:solidFill>
                <a:effectLst/>
                <a:latin typeface="+mn-lt"/>
                <a:ea typeface="+mn-ea"/>
                <a:cs typeface="+mn-cs"/>
              </a:rPr>
              <a:t>Exactly the same as request to signify the successful assignment.</a:t>
            </a:r>
          </a:p>
          <a:p>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8</a:t>
            </a:fld>
            <a:endParaRPr lang="en-SG"/>
          </a:p>
        </p:txBody>
      </p:sp>
    </p:spTree>
    <p:extLst>
      <p:ext uri="{BB962C8B-B14F-4D97-AF65-F5344CB8AC3E}">
        <p14:creationId xmlns:p14="http://schemas.microsoft.com/office/powerpoint/2010/main" val="145721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calculator tools out there that allows for this quick math.</a:t>
            </a:r>
            <a:endParaRPr lang="en-SG" dirty="0"/>
          </a:p>
        </p:txBody>
      </p:sp>
      <p:sp>
        <p:nvSpPr>
          <p:cNvPr id="4" name="Slide Number Placeholder 3"/>
          <p:cNvSpPr>
            <a:spLocks noGrp="1"/>
          </p:cNvSpPr>
          <p:nvPr>
            <p:ph type="sldNum" sz="quarter" idx="5"/>
          </p:nvPr>
        </p:nvSpPr>
        <p:spPr/>
        <p:txBody>
          <a:bodyPr/>
          <a:lstStyle/>
          <a:p>
            <a:fld id="{79BBA68C-3449-4EC1-85D3-76C5521B50B2}" type="slidenum">
              <a:rPr lang="en-SG" smtClean="0"/>
              <a:t>10</a:t>
            </a:fld>
            <a:endParaRPr lang="en-SG"/>
          </a:p>
        </p:txBody>
      </p:sp>
    </p:spTree>
    <p:extLst>
      <p:ext uri="{BB962C8B-B14F-4D97-AF65-F5344CB8AC3E}">
        <p14:creationId xmlns:p14="http://schemas.microsoft.com/office/powerpoint/2010/main" val="384361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BE13589-6AE0-4BA5-8459-57553F6380F1}" type="datetime1">
              <a:rPr lang="en-SG" smtClean="0"/>
              <a:t>2/10/2019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SG"/>
              <a:t>Prepared by Clinton Law (AY19/20 Sem1)</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0573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76D4-C8DC-4089-9E3A-366CEA6364B0}" type="datetime1">
              <a:rPr lang="en-SG" smtClean="0"/>
              <a:t>2/10/2019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61799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24381-3667-4CC0-84AD-AFDD5236FB0E}" type="datetime1">
              <a:rPr lang="en-SG" smtClean="0"/>
              <a:t>2/10/2019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13883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64B49-7010-444C-B21B-748F9FDFABE5}" type="datetime1">
              <a:rPr lang="en-SG" smtClean="0"/>
              <a:t>2/10/2019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03654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CE527-96DC-4825-8FC1-308A508DA581}" type="datetime1">
              <a:rPr lang="en-SG" smtClean="0"/>
              <a:t>2/10/2019</a:t>
            </a:fld>
            <a:endParaRPr lang="en-SG"/>
          </a:p>
        </p:txBody>
      </p:sp>
      <p:sp>
        <p:nvSpPr>
          <p:cNvPr id="5" name="Footer Placeholder 4"/>
          <p:cNvSpPr>
            <a:spLocks noGrp="1"/>
          </p:cNvSpPr>
          <p:nvPr>
            <p:ph type="ftr" sz="quarter" idx="11"/>
          </p:nvPr>
        </p:nvSpPr>
        <p:spPr/>
        <p:txBody>
          <a:bodyPr/>
          <a:lstStyle/>
          <a:p>
            <a:r>
              <a:rPr lang="en-SG"/>
              <a:t>Prepared by Clinton Law (AY19/20 Sem1)</a:t>
            </a:r>
          </a:p>
        </p:txBody>
      </p:sp>
      <p:sp>
        <p:nvSpPr>
          <p:cNvPr id="6" name="Slide Number Placeholder 5"/>
          <p:cNvSpPr>
            <a:spLocks noGrp="1"/>
          </p:cNvSpPr>
          <p:nvPr>
            <p:ph type="sldNum" sz="quarter" idx="12"/>
          </p:nvPr>
        </p:nvSpPr>
        <p:spPr/>
        <p:txBody>
          <a:bodyPr/>
          <a:lstStyle/>
          <a:p>
            <a:fld id="{055B6D6A-DD85-4DA6-9CE2-F4E68D20F43E}"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46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ADF05E-EFA5-456A-9BAF-C8B802A36FE2}" type="datetime1">
              <a:rPr lang="en-SG" smtClean="0"/>
              <a:t>2/10/2019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3353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018D2-7FFF-4C85-945E-5C1F82C3431B}" type="datetime1">
              <a:rPr lang="en-SG" smtClean="0"/>
              <a:t>2/10/2019</a:t>
            </a:fld>
            <a:endParaRPr lang="en-SG"/>
          </a:p>
        </p:txBody>
      </p:sp>
      <p:sp>
        <p:nvSpPr>
          <p:cNvPr id="8" name="Footer Placeholder 7"/>
          <p:cNvSpPr>
            <a:spLocks noGrp="1"/>
          </p:cNvSpPr>
          <p:nvPr>
            <p:ph type="ftr" sz="quarter" idx="11"/>
          </p:nvPr>
        </p:nvSpPr>
        <p:spPr/>
        <p:txBody>
          <a:bodyPr/>
          <a:lstStyle/>
          <a:p>
            <a:r>
              <a:rPr lang="en-SG"/>
              <a:t>Prepared by Clinton Law (AY19/20 Sem1)</a:t>
            </a:r>
          </a:p>
        </p:txBody>
      </p:sp>
      <p:sp>
        <p:nvSpPr>
          <p:cNvPr id="9" name="Slide Number Placeholder 8"/>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58978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76460-96F1-414B-BB4C-82F92E445D94}" type="datetime1">
              <a:rPr lang="en-SG" smtClean="0"/>
              <a:t>2/10/2019</a:t>
            </a:fld>
            <a:endParaRPr lang="en-SG"/>
          </a:p>
        </p:txBody>
      </p:sp>
      <p:sp>
        <p:nvSpPr>
          <p:cNvPr id="4" name="Footer Placeholder 3"/>
          <p:cNvSpPr>
            <a:spLocks noGrp="1"/>
          </p:cNvSpPr>
          <p:nvPr>
            <p:ph type="ftr" sz="quarter" idx="11"/>
          </p:nvPr>
        </p:nvSpPr>
        <p:spPr/>
        <p:txBody>
          <a:bodyPr/>
          <a:lstStyle/>
          <a:p>
            <a:r>
              <a:rPr lang="en-SG"/>
              <a:t>Prepared by Clinton Law (AY19/20 Sem1)</a:t>
            </a:r>
          </a:p>
        </p:txBody>
      </p:sp>
      <p:sp>
        <p:nvSpPr>
          <p:cNvPr id="5" name="Slide Number Placeholder 4"/>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281598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86261-6653-40EB-BE1B-FE0736DA4E84}" type="datetime1">
              <a:rPr lang="en-SG" smtClean="0"/>
              <a:t>2/10/2019</a:t>
            </a:fld>
            <a:endParaRPr lang="en-SG"/>
          </a:p>
        </p:txBody>
      </p:sp>
      <p:sp>
        <p:nvSpPr>
          <p:cNvPr id="3" name="Footer Placeholder 2"/>
          <p:cNvSpPr>
            <a:spLocks noGrp="1"/>
          </p:cNvSpPr>
          <p:nvPr>
            <p:ph type="ftr" sz="quarter" idx="11"/>
          </p:nvPr>
        </p:nvSpPr>
        <p:spPr/>
        <p:txBody>
          <a:bodyPr/>
          <a:lstStyle/>
          <a:p>
            <a:r>
              <a:rPr lang="en-SG"/>
              <a:t>Prepared by Clinton Law (AY19/20 Sem1)</a:t>
            </a:r>
          </a:p>
        </p:txBody>
      </p:sp>
      <p:sp>
        <p:nvSpPr>
          <p:cNvPr id="4" name="Slide Number Placeholder 3"/>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125524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9A0AD4-9A36-47C3-9F8D-912B09A4B5FD}" type="datetime1">
              <a:rPr lang="en-SG" smtClean="0"/>
              <a:t>2/10/2019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42004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CCE228-4AA1-4E7A-920D-397A5C423DA5}" type="datetime1">
              <a:rPr lang="en-SG" smtClean="0"/>
              <a:t>2/10/2019</a:t>
            </a:fld>
            <a:endParaRPr lang="en-SG"/>
          </a:p>
        </p:txBody>
      </p:sp>
      <p:sp>
        <p:nvSpPr>
          <p:cNvPr id="6" name="Footer Placeholder 5"/>
          <p:cNvSpPr>
            <a:spLocks noGrp="1"/>
          </p:cNvSpPr>
          <p:nvPr>
            <p:ph type="ftr" sz="quarter" idx="11"/>
          </p:nvPr>
        </p:nvSpPr>
        <p:spPr/>
        <p:txBody>
          <a:bodyPr/>
          <a:lstStyle/>
          <a:p>
            <a:r>
              <a:rPr lang="en-SG"/>
              <a:t>Prepared by Clinton Law (AY19/20 Sem1)</a:t>
            </a:r>
          </a:p>
        </p:txBody>
      </p:sp>
      <p:sp>
        <p:nvSpPr>
          <p:cNvPr id="7" name="Slide Number Placeholder 6"/>
          <p:cNvSpPr>
            <a:spLocks noGrp="1"/>
          </p:cNvSpPr>
          <p:nvPr>
            <p:ph type="sldNum" sz="quarter" idx="12"/>
          </p:nvPr>
        </p:nvSpPr>
        <p:spPr/>
        <p:txBody>
          <a:bodyPr/>
          <a:lstStyle/>
          <a:p>
            <a:fld id="{055B6D6A-DD85-4DA6-9CE2-F4E68D20F43E}" type="slidenum">
              <a:rPr lang="en-SG" smtClean="0"/>
              <a:t>‹#›</a:t>
            </a:fld>
            <a:endParaRPr lang="en-SG"/>
          </a:p>
        </p:txBody>
      </p:sp>
    </p:spTree>
    <p:extLst>
      <p:ext uri="{BB962C8B-B14F-4D97-AF65-F5344CB8AC3E}">
        <p14:creationId xmlns:p14="http://schemas.microsoft.com/office/powerpoint/2010/main" val="77769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5CAC408-DB58-4605-AAA4-21F93F0885B2}" type="datetime1">
              <a:rPr lang="en-SG" smtClean="0"/>
              <a:t>2/10/2019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SG"/>
              <a:t>Prepared by Clinton Law (AY19/20 Sem1)</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55B6D6A-DD85-4DA6-9CE2-F4E68D20F43E}" type="slidenum">
              <a:rPr lang="en-SG" smtClean="0"/>
              <a:t>‹#›</a:t>
            </a:fld>
            <a:endParaRPr lang="en-SG"/>
          </a:p>
        </p:txBody>
      </p:sp>
    </p:spTree>
    <p:extLst>
      <p:ext uri="{BB962C8B-B14F-4D97-AF65-F5344CB8AC3E}">
        <p14:creationId xmlns:p14="http://schemas.microsoft.com/office/powerpoint/2010/main" val="620427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985520" y="2235200"/>
            <a:ext cx="10220960" cy="2387600"/>
          </a:xfrm>
        </p:spPr>
        <p:txBody>
          <a:bodyPr>
            <a:normAutofit fontScale="90000"/>
          </a:bodyPr>
          <a:lstStyle/>
          <a:p>
            <a:r>
              <a:rPr lang="en-SG" dirty="0"/>
              <a:t>CS2105</a:t>
            </a:r>
            <a:br>
              <a:rPr lang="en-SG" dirty="0"/>
            </a:br>
            <a:r>
              <a:rPr lang="en-SG" dirty="0"/>
              <a:t>Introduction to Computer Networks</a:t>
            </a:r>
          </a:p>
        </p:txBody>
      </p:sp>
      <p:sp>
        <p:nvSpPr>
          <p:cNvPr id="3" name="Footer Placeholder 2">
            <a:extLst>
              <a:ext uri="{FF2B5EF4-FFF2-40B4-BE49-F238E27FC236}">
                <a16:creationId xmlns:a16="http://schemas.microsoft.com/office/drawing/2014/main" id="{18995FBC-EDC9-4554-B1F7-C2AB61EFB4F7}"/>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320C4FEE-77F3-4BAF-9012-08369708AA6D}"/>
              </a:ext>
            </a:extLst>
          </p:cNvPr>
          <p:cNvSpPr>
            <a:spLocks noGrp="1"/>
          </p:cNvSpPr>
          <p:nvPr>
            <p:ph type="sldNum" sz="quarter" idx="12"/>
          </p:nvPr>
        </p:nvSpPr>
        <p:spPr/>
        <p:txBody>
          <a:bodyPr>
            <a:normAutofit lnSpcReduction="10000"/>
          </a:bodyPr>
          <a:lstStyle/>
          <a:p>
            <a:fld id="{055B6D6A-DD85-4DA6-9CE2-F4E68D20F43E}" type="slidenum">
              <a:rPr lang="en-SG" smtClean="0"/>
              <a:t>1</a:t>
            </a:fld>
            <a:endParaRPr lang="en-SG"/>
          </a:p>
        </p:txBody>
      </p:sp>
    </p:spTree>
    <p:extLst>
      <p:ext uri="{BB962C8B-B14F-4D97-AF65-F5344CB8AC3E}">
        <p14:creationId xmlns:p14="http://schemas.microsoft.com/office/powerpoint/2010/main" val="11222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1</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a:bodyPr>
          <a:lstStyle/>
          <a:p>
            <a:pPr marL="0" indent="0">
              <a:buNone/>
            </a:pPr>
            <a:r>
              <a:rPr lang="en-SG" sz="2400" b="1" dirty="0"/>
              <a:t>[KR, Chapter 4, R13] </a:t>
            </a:r>
            <a:r>
              <a:rPr lang="en-SG" sz="2400" dirty="0"/>
              <a:t>What is the 32-bit binary equivalent of the IP address 202.3.14.25? </a:t>
            </a:r>
          </a:p>
          <a:p>
            <a:pPr marL="0" indent="0">
              <a:buNone/>
            </a:pPr>
            <a:r>
              <a:rPr lang="en-SG" sz="2400" b="1" dirty="0">
                <a:solidFill>
                  <a:srgbClr val="FF0000"/>
                </a:solidFill>
              </a:rPr>
              <a:t>11001010 00000011 00001110 00011001 </a:t>
            </a:r>
            <a:endParaRPr lang="en-SG" sz="2400" dirty="0">
              <a:solidFill>
                <a:srgbClr val="FF0000"/>
              </a:solidFill>
            </a:endParaRPr>
          </a:p>
        </p:txBody>
      </p:sp>
      <p:sp>
        <p:nvSpPr>
          <p:cNvPr id="4" name="Footer Placeholder 3">
            <a:extLst>
              <a:ext uri="{FF2B5EF4-FFF2-40B4-BE49-F238E27FC236}">
                <a16:creationId xmlns:a16="http://schemas.microsoft.com/office/drawing/2014/main" id="{DCED99D2-2E8D-4D1E-98F0-221F5DC62A31}"/>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ACE3CB1D-FED7-41AD-B0DD-2FB3807BE480}"/>
              </a:ext>
            </a:extLst>
          </p:cNvPr>
          <p:cNvSpPr>
            <a:spLocks noGrp="1"/>
          </p:cNvSpPr>
          <p:nvPr>
            <p:ph type="sldNum" sz="quarter" idx="12"/>
          </p:nvPr>
        </p:nvSpPr>
        <p:spPr/>
        <p:txBody>
          <a:bodyPr>
            <a:normAutofit lnSpcReduction="10000"/>
          </a:bodyPr>
          <a:lstStyle/>
          <a:p>
            <a:fld id="{055B6D6A-DD85-4DA6-9CE2-F4E68D20F43E}" type="slidenum">
              <a:rPr lang="en-SG" smtClean="0"/>
              <a:t>10</a:t>
            </a:fld>
            <a:endParaRPr lang="en-SG"/>
          </a:p>
        </p:txBody>
      </p:sp>
    </p:spTree>
    <p:extLst>
      <p:ext uri="{BB962C8B-B14F-4D97-AF65-F5344CB8AC3E}">
        <p14:creationId xmlns:p14="http://schemas.microsoft.com/office/powerpoint/2010/main" val="38060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2a</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10457314" cy="5164137"/>
          </a:xfrm>
        </p:spPr>
        <p:txBody>
          <a:bodyPr>
            <a:normAutofit/>
          </a:bodyPr>
          <a:lstStyle/>
          <a:p>
            <a:pPr marL="0" indent="0">
              <a:buNone/>
            </a:pPr>
            <a:r>
              <a:rPr lang="en-SG" sz="2400" dirty="0"/>
              <a:t>Write down the first and last IP addresses of the subnet associated with the following IP address:</a:t>
            </a:r>
          </a:p>
          <a:p>
            <a:pPr marL="0" indent="0">
              <a:buNone/>
            </a:pPr>
            <a:r>
              <a:rPr lang="en-SG" sz="2400" dirty="0"/>
              <a:t>244.233.234.12/4</a:t>
            </a:r>
          </a:p>
          <a:p>
            <a:pPr marL="0" indent="0">
              <a:buNone/>
            </a:pPr>
            <a:r>
              <a:rPr lang="en-SG" sz="2000" b="1" u="sng" dirty="0">
                <a:solidFill>
                  <a:srgbClr val="FF0000"/>
                </a:solidFill>
              </a:rPr>
              <a:t>244 = 1111</a:t>
            </a:r>
            <a:r>
              <a:rPr lang="en-SG" sz="2000" b="1" dirty="0">
                <a:solidFill>
                  <a:srgbClr val="FF0000"/>
                </a:solidFill>
              </a:rPr>
              <a:t>0100</a:t>
            </a:r>
          </a:p>
          <a:p>
            <a:pPr marL="0" indent="0">
              <a:buNone/>
            </a:pPr>
            <a:r>
              <a:rPr lang="en-SG" sz="2000" b="1" dirty="0">
                <a:solidFill>
                  <a:srgbClr val="FF0000"/>
                </a:solidFill>
              </a:rPr>
              <a:t>First IP address in this subnet = </a:t>
            </a:r>
            <a:r>
              <a:rPr lang="en-SG" sz="2000" b="1" u="sng" dirty="0">
                <a:solidFill>
                  <a:srgbClr val="FF0000"/>
                </a:solidFill>
              </a:rPr>
              <a:t>1111</a:t>
            </a:r>
            <a:r>
              <a:rPr lang="en-SG" sz="2000" b="1" dirty="0">
                <a:solidFill>
                  <a:srgbClr val="FF0000"/>
                </a:solidFill>
              </a:rPr>
              <a:t>0000 00000000 00000000 00000000 </a:t>
            </a:r>
          </a:p>
          <a:p>
            <a:pPr marL="0" indent="0">
              <a:buNone/>
            </a:pPr>
            <a:r>
              <a:rPr lang="en-SG" sz="2000" b="1" dirty="0">
                <a:solidFill>
                  <a:srgbClr val="FF0000"/>
                </a:solidFill>
              </a:rPr>
              <a:t>                                                       = 240.0.0.0</a:t>
            </a:r>
          </a:p>
          <a:p>
            <a:pPr marL="0" indent="0">
              <a:buNone/>
            </a:pPr>
            <a:endParaRPr lang="en-SG" sz="2000" b="1" dirty="0">
              <a:solidFill>
                <a:srgbClr val="FF0000"/>
              </a:solidFill>
            </a:endParaRPr>
          </a:p>
          <a:p>
            <a:pPr marL="0" indent="0">
              <a:buNone/>
            </a:pPr>
            <a:r>
              <a:rPr lang="en-SG" sz="2000" b="1" dirty="0">
                <a:solidFill>
                  <a:srgbClr val="FF0000"/>
                </a:solidFill>
              </a:rPr>
              <a:t>Last IP address in this subnet = </a:t>
            </a:r>
            <a:r>
              <a:rPr lang="en-SG" sz="2000" b="1" u="sng" dirty="0">
                <a:solidFill>
                  <a:srgbClr val="FF0000"/>
                </a:solidFill>
              </a:rPr>
              <a:t>1111</a:t>
            </a:r>
            <a:r>
              <a:rPr lang="en-SG" sz="2000" b="1" dirty="0">
                <a:solidFill>
                  <a:srgbClr val="FF0000"/>
                </a:solidFill>
              </a:rPr>
              <a:t>1111 11111111 11111111 11111111 </a:t>
            </a:r>
          </a:p>
          <a:p>
            <a:pPr marL="0" indent="0">
              <a:buNone/>
            </a:pPr>
            <a:r>
              <a:rPr lang="en-SG" sz="2000" b="1" dirty="0">
                <a:solidFill>
                  <a:srgbClr val="FF0000"/>
                </a:solidFill>
              </a:rPr>
              <a:t>                                                       = 255.255.255.255</a:t>
            </a:r>
            <a:endParaRPr lang="en-SG" sz="2000" dirty="0">
              <a:solidFill>
                <a:srgbClr val="FF0000"/>
              </a:solidFill>
            </a:endParaRPr>
          </a:p>
        </p:txBody>
      </p:sp>
      <p:sp>
        <p:nvSpPr>
          <p:cNvPr id="4" name="Footer Placeholder 3">
            <a:extLst>
              <a:ext uri="{FF2B5EF4-FFF2-40B4-BE49-F238E27FC236}">
                <a16:creationId xmlns:a16="http://schemas.microsoft.com/office/drawing/2014/main" id="{AA4B0D83-EC4B-4B06-8F7B-08C95C89B9B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CF4ED90B-E640-4E1A-8539-FB5DF50FB0BF}"/>
              </a:ext>
            </a:extLst>
          </p:cNvPr>
          <p:cNvSpPr>
            <a:spLocks noGrp="1"/>
          </p:cNvSpPr>
          <p:nvPr>
            <p:ph type="sldNum" sz="quarter" idx="12"/>
          </p:nvPr>
        </p:nvSpPr>
        <p:spPr/>
        <p:txBody>
          <a:bodyPr>
            <a:normAutofit lnSpcReduction="10000"/>
          </a:bodyPr>
          <a:lstStyle/>
          <a:p>
            <a:fld id="{055B6D6A-DD85-4DA6-9CE2-F4E68D20F43E}" type="slidenum">
              <a:rPr lang="en-SG" smtClean="0"/>
              <a:t>11</a:t>
            </a:fld>
            <a:endParaRPr lang="en-SG"/>
          </a:p>
        </p:txBody>
      </p:sp>
    </p:spTree>
    <p:extLst>
      <p:ext uri="{BB962C8B-B14F-4D97-AF65-F5344CB8AC3E}">
        <p14:creationId xmlns:p14="http://schemas.microsoft.com/office/powerpoint/2010/main" val="5387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2b</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79392" y="1016000"/>
            <a:ext cx="10457314" cy="5164137"/>
          </a:xfrm>
        </p:spPr>
        <p:txBody>
          <a:bodyPr>
            <a:normAutofit/>
          </a:bodyPr>
          <a:lstStyle/>
          <a:p>
            <a:pPr marL="0" indent="0">
              <a:buNone/>
            </a:pPr>
            <a:r>
              <a:rPr lang="en-SG" sz="2400" dirty="0"/>
              <a:t>Write down the first and last IP addresses of the subnet associated with the following IP address:</a:t>
            </a:r>
          </a:p>
          <a:p>
            <a:pPr marL="0" indent="0">
              <a:buNone/>
            </a:pPr>
            <a:r>
              <a:rPr lang="en-SG" sz="2400" dirty="0"/>
              <a:t>10.45.123.34/19 </a:t>
            </a:r>
          </a:p>
          <a:p>
            <a:pPr marL="0" indent="0">
              <a:buNone/>
            </a:pPr>
            <a:r>
              <a:rPr lang="en-SG" sz="2400" b="1" u="sng" dirty="0">
                <a:solidFill>
                  <a:srgbClr val="FF0000"/>
                </a:solidFill>
              </a:rPr>
              <a:t>123 = 011</a:t>
            </a:r>
            <a:r>
              <a:rPr lang="en-SG" sz="2400" b="1" dirty="0">
                <a:solidFill>
                  <a:srgbClr val="FF0000"/>
                </a:solidFill>
              </a:rPr>
              <a:t>11011 </a:t>
            </a:r>
            <a:endParaRPr lang="en-SG" sz="2400" dirty="0">
              <a:solidFill>
                <a:srgbClr val="FF0000"/>
              </a:solidFill>
            </a:endParaRPr>
          </a:p>
          <a:p>
            <a:pPr marL="0" indent="0">
              <a:buNone/>
            </a:pPr>
            <a:r>
              <a:rPr lang="en-SG" sz="2000" b="1" dirty="0">
                <a:solidFill>
                  <a:srgbClr val="FF0000"/>
                </a:solidFill>
              </a:rPr>
              <a:t>First IP address in this subnet =</a:t>
            </a:r>
            <a:r>
              <a:rPr lang="en-SG" sz="2000" b="1" u="sng" dirty="0">
                <a:solidFill>
                  <a:srgbClr val="FF0000"/>
                </a:solidFill>
              </a:rPr>
              <a:t> 00001010 00101101 011</a:t>
            </a:r>
            <a:r>
              <a:rPr lang="en-SG" sz="2000" b="1" dirty="0">
                <a:solidFill>
                  <a:srgbClr val="FF0000"/>
                </a:solidFill>
              </a:rPr>
              <a:t>00000 00000000 </a:t>
            </a:r>
          </a:p>
          <a:p>
            <a:pPr marL="0" indent="0">
              <a:buNone/>
            </a:pPr>
            <a:r>
              <a:rPr lang="en-SG" sz="2000" b="1" dirty="0">
                <a:solidFill>
                  <a:srgbClr val="FF0000"/>
                </a:solidFill>
              </a:rPr>
              <a:t>                                                        = 10.45.96.0 </a:t>
            </a:r>
            <a:endParaRPr lang="en-SG" sz="2000" dirty="0">
              <a:solidFill>
                <a:srgbClr val="FF0000"/>
              </a:solidFill>
            </a:endParaRPr>
          </a:p>
          <a:p>
            <a:pPr marL="0" indent="0">
              <a:buNone/>
            </a:pPr>
            <a:r>
              <a:rPr lang="en-SG" sz="2000" b="1" dirty="0">
                <a:solidFill>
                  <a:srgbClr val="FF0000"/>
                </a:solidFill>
              </a:rPr>
              <a:t>Last IP address in this subnet = </a:t>
            </a:r>
            <a:r>
              <a:rPr lang="en-SG" sz="2000" b="1" u="sng" dirty="0">
                <a:solidFill>
                  <a:srgbClr val="FF0000"/>
                </a:solidFill>
              </a:rPr>
              <a:t>00001010 00101101 011</a:t>
            </a:r>
            <a:r>
              <a:rPr lang="en-SG" sz="2000" b="1" dirty="0">
                <a:solidFill>
                  <a:srgbClr val="FF0000"/>
                </a:solidFill>
              </a:rPr>
              <a:t>11111 11111111 </a:t>
            </a:r>
          </a:p>
          <a:p>
            <a:pPr marL="0" indent="0">
              <a:buNone/>
            </a:pPr>
            <a:r>
              <a:rPr lang="en-SG" sz="2000" b="1" dirty="0">
                <a:solidFill>
                  <a:srgbClr val="FF0000"/>
                </a:solidFill>
              </a:rPr>
              <a:t>                                                        = 10.45.127.255 </a:t>
            </a:r>
            <a:endParaRPr lang="en-SG" sz="2000" dirty="0">
              <a:solidFill>
                <a:srgbClr val="FF0000"/>
              </a:solidFill>
            </a:endParaRPr>
          </a:p>
        </p:txBody>
      </p:sp>
      <p:sp>
        <p:nvSpPr>
          <p:cNvPr id="4" name="Footer Placeholder 3">
            <a:extLst>
              <a:ext uri="{FF2B5EF4-FFF2-40B4-BE49-F238E27FC236}">
                <a16:creationId xmlns:a16="http://schemas.microsoft.com/office/drawing/2014/main" id="{7FB0484F-C7B3-4F63-B317-86DB6AA99965}"/>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AC2CA80C-5E61-40B3-949F-1D647DCB8AB1}"/>
              </a:ext>
            </a:extLst>
          </p:cNvPr>
          <p:cNvSpPr>
            <a:spLocks noGrp="1"/>
          </p:cNvSpPr>
          <p:nvPr>
            <p:ph type="sldNum" sz="quarter" idx="12"/>
          </p:nvPr>
        </p:nvSpPr>
        <p:spPr/>
        <p:txBody>
          <a:bodyPr>
            <a:normAutofit lnSpcReduction="10000"/>
          </a:bodyPr>
          <a:lstStyle/>
          <a:p>
            <a:fld id="{055B6D6A-DD85-4DA6-9CE2-F4E68D20F43E}" type="slidenum">
              <a:rPr lang="en-SG" smtClean="0"/>
              <a:t>12</a:t>
            </a:fld>
            <a:endParaRPr lang="en-SG"/>
          </a:p>
        </p:txBody>
      </p:sp>
    </p:spTree>
    <p:extLst>
      <p:ext uri="{BB962C8B-B14F-4D97-AF65-F5344CB8AC3E}">
        <p14:creationId xmlns:p14="http://schemas.microsoft.com/office/powerpoint/2010/main" val="1712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2 (extra!)</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79392" y="1016000"/>
            <a:ext cx="10457314" cy="5164137"/>
          </a:xfrm>
        </p:spPr>
        <p:txBody>
          <a:bodyPr>
            <a:normAutofit/>
          </a:bodyPr>
          <a:lstStyle/>
          <a:p>
            <a:pPr marL="0" indent="0">
              <a:buNone/>
            </a:pPr>
            <a:r>
              <a:rPr lang="en-SG" sz="2400" dirty="0"/>
              <a:t>The questions discussed the range of all IP addresses.</a:t>
            </a:r>
          </a:p>
          <a:p>
            <a:pPr marL="0" indent="0">
              <a:buNone/>
            </a:pPr>
            <a:r>
              <a:rPr lang="en-SG" sz="2400" dirty="0"/>
              <a:t>What is the range of </a:t>
            </a:r>
            <a:r>
              <a:rPr lang="en-SG" sz="2400" u="sng" dirty="0"/>
              <a:t>valid(usable)</a:t>
            </a:r>
            <a:r>
              <a:rPr lang="en-SG" sz="2400" dirty="0"/>
              <a:t> IP addresses for 192.168.0.0/24?</a:t>
            </a:r>
          </a:p>
          <a:p>
            <a:pPr marL="0" indent="0">
              <a:buNone/>
            </a:pPr>
            <a:r>
              <a:rPr lang="en-SG" sz="2000" b="1" dirty="0">
                <a:solidFill>
                  <a:srgbClr val="FF0000"/>
                </a:solidFill>
              </a:rPr>
              <a:t>Valid(usable) = IP addresses that can be assigned.</a:t>
            </a:r>
          </a:p>
          <a:p>
            <a:pPr marL="0" indent="0">
              <a:buNone/>
            </a:pPr>
            <a:r>
              <a:rPr lang="en-SG" sz="2000" b="1" dirty="0">
                <a:solidFill>
                  <a:srgbClr val="FF0000"/>
                </a:solidFill>
              </a:rPr>
              <a:t>We know that the very first address is to address the network (network address), in this case </a:t>
            </a:r>
            <a:r>
              <a:rPr lang="en-SG" sz="2000" b="1" dirty="0">
                <a:solidFill>
                  <a:srgbClr val="FF0000"/>
                </a:solidFill>
                <a:highlight>
                  <a:srgbClr val="FFFF00"/>
                </a:highlight>
              </a:rPr>
              <a:t>192.168.0.0</a:t>
            </a:r>
            <a:r>
              <a:rPr lang="en-SG" sz="2000" b="1" dirty="0">
                <a:solidFill>
                  <a:srgbClr val="FF0000"/>
                </a:solidFill>
              </a:rPr>
              <a:t>.</a:t>
            </a:r>
          </a:p>
          <a:p>
            <a:pPr marL="0" indent="0">
              <a:buNone/>
            </a:pPr>
            <a:r>
              <a:rPr lang="en-SG" sz="2000" b="1" dirty="0">
                <a:solidFill>
                  <a:srgbClr val="FF0000"/>
                </a:solidFill>
              </a:rPr>
              <a:t>We also know that the very last address is the network broadcast address, </a:t>
            </a:r>
            <a:r>
              <a:rPr lang="en-SG" sz="2000" b="1" dirty="0" err="1">
                <a:solidFill>
                  <a:srgbClr val="FF0000"/>
                </a:solidFill>
              </a:rPr>
              <a:t>ie</a:t>
            </a:r>
            <a:r>
              <a:rPr lang="en-SG" sz="2000" b="1" dirty="0">
                <a:solidFill>
                  <a:srgbClr val="FF0000"/>
                </a:solidFill>
              </a:rPr>
              <a:t> when the destination address of a packet is </a:t>
            </a:r>
            <a:r>
              <a:rPr lang="en-SG" sz="2000" b="1" dirty="0">
                <a:solidFill>
                  <a:srgbClr val="FF0000"/>
                </a:solidFill>
                <a:highlight>
                  <a:srgbClr val="FFFF00"/>
                </a:highlight>
              </a:rPr>
              <a:t>192.168.0.255</a:t>
            </a:r>
            <a:r>
              <a:rPr lang="en-SG" sz="2000" b="1" dirty="0">
                <a:solidFill>
                  <a:srgbClr val="FF0000"/>
                </a:solidFill>
              </a:rPr>
              <a:t>, the packet is sent to all nodes of that IP network. (Reconcile this with DHCP!)</a:t>
            </a:r>
          </a:p>
          <a:p>
            <a:pPr marL="0" indent="0">
              <a:buNone/>
            </a:pPr>
            <a:r>
              <a:rPr lang="en-SG" sz="2000" b="1" dirty="0">
                <a:solidFill>
                  <a:srgbClr val="FF0000"/>
                </a:solidFill>
              </a:rPr>
              <a:t>Hence, valid IP addresses for this example range from </a:t>
            </a:r>
            <a:r>
              <a:rPr lang="en-SG" sz="2000" b="1" dirty="0">
                <a:solidFill>
                  <a:srgbClr val="FF0000"/>
                </a:solidFill>
                <a:highlight>
                  <a:srgbClr val="FFFF00"/>
                </a:highlight>
              </a:rPr>
              <a:t>192.168.0.1 </a:t>
            </a:r>
            <a:r>
              <a:rPr lang="en-SG" sz="2000" b="1" dirty="0">
                <a:solidFill>
                  <a:srgbClr val="FF0000"/>
                </a:solidFill>
              </a:rPr>
              <a:t>to </a:t>
            </a:r>
            <a:r>
              <a:rPr lang="en-SG" sz="2000" b="1" dirty="0">
                <a:solidFill>
                  <a:srgbClr val="FF0000"/>
                </a:solidFill>
                <a:highlight>
                  <a:srgbClr val="FFFF00"/>
                </a:highlight>
              </a:rPr>
              <a:t>192.168.0.254</a:t>
            </a:r>
            <a:r>
              <a:rPr lang="en-SG" sz="2000" b="1" dirty="0">
                <a:solidFill>
                  <a:srgbClr val="FF0000"/>
                </a:solidFill>
              </a:rPr>
              <a:t>, although TYPICALLY, the first assignable IP address is also reserved for the router.</a:t>
            </a:r>
          </a:p>
          <a:p>
            <a:pPr marL="0" indent="0">
              <a:buNone/>
            </a:pPr>
            <a:r>
              <a:rPr lang="en-SG" sz="2000" b="1" dirty="0">
                <a:solidFill>
                  <a:srgbClr val="FF0000"/>
                </a:solidFill>
              </a:rPr>
              <a:t>This means that the end hosts are assigned </a:t>
            </a:r>
            <a:r>
              <a:rPr lang="en-SG" sz="2000" b="1" dirty="0">
                <a:solidFill>
                  <a:srgbClr val="FF0000"/>
                </a:solidFill>
                <a:highlight>
                  <a:srgbClr val="FFFF00"/>
                </a:highlight>
              </a:rPr>
              <a:t>192.168.0.2</a:t>
            </a:r>
            <a:r>
              <a:rPr lang="en-SG" sz="2000" b="1" dirty="0">
                <a:solidFill>
                  <a:srgbClr val="FF0000"/>
                </a:solidFill>
              </a:rPr>
              <a:t> to </a:t>
            </a:r>
            <a:r>
              <a:rPr lang="en-SG" sz="2000" b="1" dirty="0">
                <a:solidFill>
                  <a:srgbClr val="FF0000"/>
                </a:solidFill>
                <a:highlight>
                  <a:srgbClr val="FFFF00"/>
                </a:highlight>
              </a:rPr>
              <a:t>192.168.0.254</a:t>
            </a:r>
            <a:r>
              <a:rPr lang="en-SG" sz="2000" b="1" dirty="0">
                <a:solidFill>
                  <a:srgbClr val="FF0000"/>
                </a:solidFill>
              </a:rPr>
              <a:t>.</a:t>
            </a:r>
          </a:p>
        </p:txBody>
      </p:sp>
      <p:sp>
        <p:nvSpPr>
          <p:cNvPr id="4" name="Footer Placeholder 3">
            <a:extLst>
              <a:ext uri="{FF2B5EF4-FFF2-40B4-BE49-F238E27FC236}">
                <a16:creationId xmlns:a16="http://schemas.microsoft.com/office/drawing/2014/main" id="{4FAFBE2F-7B67-4869-99FC-5BE71956ADEE}"/>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99B512D-8487-41B0-A5B0-F99437BC4D4E}"/>
              </a:ext>
            </a:extLst>
          </p:cNvPr>
          <p:cNvSpPr>
            <a:spLocks noGrp="1"/>
          </p:cNvSpPr>
          <p:nvPr>
            <p:ph type="sldNum" sz="quarter" idx="12"/>
          </p:nvPr>
        </p:nvSpPr>
        <p:spPr/>
        <p:txBody>
          <a:bodyPr>
            <a:normAutofit lnSpcReduction="10000"/>
          </a:bodyPr>
          <a:lstStyle/>
          <a:p>
            <a:fld id="{055B6D6A-DD85-4DA6-9CE2-F4E68D20F43E}" type="slidenum">
              <a:rPr lang="en-SG" smtClean="0"/>
              <a:t>13</a:t>
            </a:fld>
            <a:endParaRPr lang="en-SG"/>
          </a:p>
        </p:txBody>
      </p:sp>
    </p:spTree>
    <p:extLst>
      <p:ext uri="{BB962C8B-B14F-4D97-AF65-F5344CB8AC3E}">
        <p14:creationId xmlns:p14="http://schemas.microsoft.com/office/powerpoint/2010/main" val="173811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3</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67360" y="1016000"/>
            <a:ext cx="9389872" cy="5164137"/>
          </a:xfrm>
        </p:spPr>
        <p:txBody>
          <a:bodyPr>
            <a:normAutofit fontScale="92500" lnSpcReduction="10000"/>
          </a:bodyPr>
          <a:lstStyle/>
          <a:p>
            <a:pPr marL="0" indent="0">
              <a:buNone/>
            </a:pPr>
            <a:r>
              <a:rPr lang="en-SG" sz="2400" dirty="0"/>
              <a:t>Combine the following three blocks of IP addresses into a single block:</a:t>
            </a:r>
          </a:p>
          <a:p>
            <a:pPr marL="0" indent="0">
              <a:buNone/>
            </a:pPr>
            <a:r>
              <a:rPr lang="en-SG" sz="2400" dirty="0"/>
              <a:t>a) 16.27.24.0/26</a:t>
            </a:r>
          </a:p>
          <a:p>
            <a:pPr marL="0" indent="0">
              <a:buNone/>
            </a:pPr>
            <a:r>
              <a:rPr lang="en-SG" sz="2400" dirty="0"/>
              <a:t>b) 16.27.24.64/26</a:t>
            </a:r>
          </a:p>
          <a:p>
            <a:pPr marL="0" indent="0">
              <a:buNone/>
            </a:pPr>
            <a:r>
              <a:rPr lang="en-SG" sz="2400" dirty="0"/>
              <a:t>c) 16.27.24.128/25</a:t>
            </a:r>
          </a:p>
          <a:p>
            <a:pPr marL="0" indent="0">
              <a:buNone/>
            </a:pPr>
            <a:r>
              <a:rPr lang="en-SG" sz="2400" b="1" dirty="0">
                <a:solidFill>
                  <a:srgbClr val="FF0000"/>
                </a:solidFill>
              </a:rPr>
              <a:t>From a) we get: </a:t>
            </a:r>
            <a:r>
              <a:rPr lang="en-SG" sz="2400" b="1" u="sng" dirty="0">
                <a:solidFill>
                  <a:srgbClr val="FF0000"/>
                </a:solidFill>
              </a:rPr>
              <a:t>00010000 00011011 00011000 00</a:t>
            </a:r>
            <a:r>
              <a:rPr lang="en-SG" sz="2400" b="1" dirty="0">
                <a:solidFill>
                  <a:srgbClr val="FF0000"/>
                </a:solidFill>
              </a:rPr>
              <a:t>000000</a:t>
            </a:r>
          </a:p>
          <a:p>
            <a:pPr marL="0" indent="0">
              <a:buNone/>
            </a:pPr>
            <a:r>
              <a:rPr lang="en-SG" sz="2400" b="1" dirty="0">
                <a:solidFill>
                  <a:srgbClr val="FF0000"/>
                </a:solidFill>
              </a:rPr>
              <a:t>From b) we get: </a:t>
            </a:r>
            <a:r>
              <a:rPr lang="en-SG" sz="2400" b="1" u="sng" dirty="0">
                <a:solidFill>
                  <a:srgbClr val="FF0000"/>
                </a:solidFill>
              </a:rPr>
              <a:t>00010000 00011011 00011000 01</a:t>
            </a:r>
            <a:r>
              <a:rPr lang="en-SG" sz="2400" b="1" dirty="0">
                <a:solidFill>
                  <a:srgbClr val="FF0000"/>
                </a:solidFill>
              </a:rPr>
              <a:t>000000</a:t>
            </a:r>
          </a:p>
          <a:p>
            <a:pPr marL="0" indent="0">
              <a:buNone/>
            </a:pPr>
            <a:r>
              <a:rPr lang="en-SG" sz="2400" b="1" dirty="0">
                <a:solidFill>
                  <a:srgbClr val="FF0000"/>
                </a:solidFill>
              </a:rPr>
              <a:t>From c) we get: </a:t>
            </a:r>
            <a:r>
              <a:rPr lang="en-SG" sz="2400" b="1" u="sng" dirty="0">
                <a:solidFill>
                  <a:srgbClr val="FF0000"/>
                </a:solidFill>
              </a:rPr>
              <a:t>00010000 00011011 00011000 1</a:t>
            </a:r>
            <a:r>
              <a:rPr lang="en-SG" sz="2400" b="1" dirty="0">
                <a:solidFill>
                  <a:srgbClr val="FF0000"/>
                </a:solidFill>
              </a:rPr>
              <a:t>0000000</a:t>
            </a:r>
          </a:p>
          <a:p>
            <a:pPr marL="0" indent="0">
              <a:buNone/>
            </a:pPr>
            <a:r>
              <a:rPr lang="en-SG" sz="2400" b="1" dirty="0">
                <a:solidFill>
                  <a:srgbClr val="FF0000"/>
                </a:solidFill>
              </a:rPr>
              <a:t>Expressing the block as </a:t>
            </a:r>
            <a:r>
              <a:rPr lang="en-SG" sz="2400" b="1" dirty="0" err="1">
                <a:solidFill>
                  <a:srgbClr val="FF0000"/>
                </a:solidFill>
              </a:rPr>
              <a:t>a.b.c.d</a:t>
            </a:r>
            <a:r>
              <a:rPr lang="en-SG" sz="2400" b="1" dirty="0">
                <a:solidFill>
                  <a:srgbClr val="FF0000"/>
                </a:solidFill>
              </a:rPr>
              <a:t>/x, we need to take the most binding constraint, </a:t>
            </a:r>
            <a:r>
              <a:rPr lang="en-SG" sz="2400" b="1" dirty="0" err="1">
                <a:solidFill>
                  <a:srgbClr val="FF0000"/>
                </a:solidFill>
              </a:rPr>
              <a:t>ie</a:t>
            </a:r>
            <a:r>
              <a:rPr lang="en-SG" sz="2400" b="1" dirty="0">
                <a:solidFill>
                  <a:srgbClr val="FF0000"/>
                </a:solidFill>
              </a:rPr>
              <a:t> maximise x, yet preserve the generality of </a:t>
            </a:r>
            <a:r>
              <a:rPr lang="en-SG" sz="2400" b="1" dirty="0" err="1">
                <a:solidFill>
                  <a:srgbClr val="FF0000"/>
                </a:solidFill>
              </a:rPr>
              <a:t>a.b.c.d</a:t>
            </a:r>
            <a:r>
              <a:rPr lang="en-SG" sz="2400" b="1" dirty="0">
                <a:solidFill>
                  <a:srgbClr val="FF0000"/>
                </a:solidFill>
              </a:rPr>
              <a:t>.</a:t>
            </a:r>
          </a:p>
          <a:p>
            <a:pPr marL="0" indent="0">
              <a:buNone/>
            </a:pPr>
            <a:r>
              <a:rPr lang="en-SG" sz="2400" b="1" dirty="0">
                <a:solidFill>
                  <a:srgbClr val="FF0000"/>
                </a:solidFill>
              </a:rPr>
              <a:t>Observe that the first 24 digits are common </a:t>
            </a:r>
            <a:r>
              <a:rPr lang="en-SG" sz="2400" b="1" dirty="0">
                <a:solidFill>
                  <a:srgbClr val="FF0000"/>
                </a:solidFill>
                <a:sym typeface="Wingdings" panose="05000000000000000000" pitchFamily="2" charset="2"/>
              </a:rPr>
              <a:t> 16.27.24.0/24</a:t>
            </a:r>
            <a:endParaRPr lang="en-SG" sz="2400" dirty="0">
              <a:solidFill>
                <a:srgbClr val="FF0000"/>
              </a:solidFill>
            </a:endParaRPr>
          </a:p>
        </p:txBody>
      </p:sp>
      <p:sp>
        <p:nvSpPr>
          <p:cNvPr id="4" name="Footer Placeholder 3">
            <a:extLst>
              <a:ext uri="{FF2B5EF4-FFF2-40B4-BE49-F238E27FC236}">
                <a16:creationId xmlns:a16="http://schemas.microsoft.com/office/drawing/2014/main" id="{053363CA-0C9A-4B24-B68D-6D264CE516B5}"/>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5E41BA42-CA67-43AD-AAE1-E6713A2F23DB}"/>
              </a:ext>
            </a:extLst>
          </p:cNvPr>
          <p:cNvSpPr>
            <a:spLocks noGrp="1"/>
          </p:cNvSpPr>
          <p:nvPr>
            <p:ph type="sldNum" sz="quarter" idx="12"/>
          </p:nvPr>
        </p:nvSpPr>
        <p:spPr/>
        <p:txBody>
          <a:bodyPr>
            <a:normAutofit lnSpcReduction="10000"/>
          </a:bodyPr>
          <a:lstStyle/>
          <a:p>
            <a:fld id="{055B6D6A-DD85-4DA6-9CE2-F4E68D20F43E}" type="slidenum">
              <a:rPr lang="en-SG" smtClean="0"/>
              <a:t>14</a:t>
            </a:fld>
            <a:endParaRPr lang="en-SG"/>
          </a:p>
        </p:txBody>
      </p:sp>
    </p:spTree>
    <p:extLst>
      <p:ext uri="{BB962C8B-B14F-4D97-AF65-F5344CB8AC3E}">
        <p14:creationId xmlns:p14="http://schemas.microsoft.com/office/powerpoint/2010/main" val="74360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4a</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479392" y="1016000"/>
            <a:ext cx="10457314" cy="5164137"/>
          </a:xfrm>
        </p:spPr>
        <p:txBody>
          <a:bodyPr>
            <a:normAutofit/>
          </a:bodyPr>
          <a:lstStyle/>
          <a:p>
            <a:pPr marL="0" indent="0">
              <a:buNone/>
            </a:pPr>
            <a:r>
              <a:rPr lang="en-SG" sz="2400" dirty="0"/>
              <a:t>[Modified from KR, Chapter 4, P16]</a:t>
            </a:r>
          </a:p>
          <a:p>
            <a:pPr marL="0" indent="0">
              <a:buNone/>
            </a:pPr>
            <a:r>
              <a:rPr lang="en-SG" sz="2400" dirty="0"/>
              <a:t>Consider a subnet with network prefix 192.168.56.128/26. Give an example IP address (of form </a:t>
            </a:r>
            <a:r>
              <a:rPr lang="en-SG" sz="2400" dirty="0" err="1"/>
              <a:t>xxx.xxx.xxx.xxx</a:t>
            </a:r>
            <a:r>
              <a:rPr lang="en-SG" sz="2400" dirty="0"/>
              <a:t>) that belongs to this network.</a:t>
            </a:r>
          </a:p>
          <a:p>
            <a:pPr marL="0" indent="0">
              <a:buNone/>
            </a:pPr>
            <a:r>
              <a:rPr lang="en-SG" sz="2000" b="1" dirty="0">
                <a:solidFill>
                  <a:srgbClr val="FF0000"/>
                </a:solidFill>
              </a:rPr>
              <a:t>!!Note that the mask is 26 </a:t>
            </a:r>
            <a:r>
              <a:rPr lang="en-SG" sz="2000" b="1" dirty="0">
                <a:solidFill>
                  <a:srgbClr val="FF0000"/>
                </a:solidFill>
                <a:sym typeface="Wingdings" panose="05000000000000000000" pitchFamily="2" charset="2"/>
              </a:rPr>
              <a:t> 128 = </a:t>
            </a:r>
            <a:r>
              <a:rPr lang="en-SG" sz="2000" b="1" u="sng" dirty="0">
                <a:solidFill>
                  <a:srgbClr val="FF0000"/>
                </a:solidFill>
                <a:sym typeface="Wingdings" panose="05000000000000000000" pitchFamily="2" charset="2"/>
              </a:rPr>
              <a:t>10</a:t>
            </a:r>
            <a:r>
              <a:rPr lang="en-SG" sz="2000" b="1" dirty="0">
                <a:solidFill>
                  <a:srgbClr val="FF0000"/>
                </a:solidFill>
                <a:sym typeface="Wingdings" panose="05000000000000000000" pitchFamily="2" charset="2"/>
              </a:rPr>
              <a:t>000000, the underlined 10 must be preserved!!</a:t>
            </a:r>
            <a:endParaRPr lang="en-SG" sz="2000" b="1" dirty="0">
              <a:solidFill>
                <a:srgbClr val="FF0000"/>
              </a:solidFill>
            </a:endParaRPr>
          </a:p>
          <a:p>
            <a:pPr marL="0" indent="0">
              <a:buNone/>
            </a:pPr>
            <a:r>
              <a:rPr lang="en-SG" sz="2000" b="1" dirty="0">
                <a:solidFill>
                  <a:srgbClr val="FF0000"/>
                </a:solidFill>
              </a:rPr>
              <a:t>Hence, answer is any IP address in the range 192.168.56.128 to 192.168.56.191</a:t>
            </a:r>
          </a:p>
        </p:txBody>
      </p:sp>
      <p:sp>
        <p:nvSpPr>
          <p:cNvPr id="4" name="Footer Placeholder 3">
            <a:extLst>
              <a:ext uri="{FF2B5EF4-FFF2-40B4-BE49-F238E27FC236}">
                <a16:creationId xmlns:a16="http://schemas.microsoft.com/office/drawing/2014/main" id="{3AA5C78D-F22A-45D1-B139-DB9AF96E698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314CA6B8-06CD-4B8D-A427-111A62097EED}"/>
              </a:ext>
            </a:extLst>
          </p:cNvPr>
          <p:cNvSpPr>
            <a:spLocks noGrp="1"/>
          </p:cNvSpPr>
          <p:nvPr>
            <p:ph type="sldNum" sz="quarter" idx="12"/>
          </p:nvPr>
        </p:nvSpPr>
        <p:spPr/>
        <p:txBody>
          <a:bodyPr>
            <a:normAutofit lnSpcReduction="10000"/>
          </a:bodyPr>
          <a:lstStyle/>
          <a:p>
            <a:fld id="{055B6D6A-DD85-4DA6-9CE2-F4E68D20F43E}" type="slidenum">
              <a:rPr lang="en-SG" smtClean="0"/>
              <a:t>15</a:t>
            </a:fld>
            <a:endParaRPr lang="en-SG"/>
          </a:p>
        </p:txBody>
      </p:sp>
    </p:spTree>
    <p:extLst>
      <p:ext uri="{BB962C8B-B14F-4D97-AF65-F5344CB8AC3E}">
        <p14:creationId xmlns:p14="http://schemas.microsoft.com/office/powerpoint/2010/main" val="400713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360947" y="152400"/>
            <a:ext cx="9692640" cy="680720"/>
          </a:xfrm>
        </p:spPr>
        <p:txBody>
          <a:bodyPr>
            <a:normAutofit fontScale="90000"/>
          </a:bodyPr>
          <a:lstStyle/>
          <a:p>
            <a:r>
              <a:rPr lang="en-SG" dirty="0"/>
              <a:t>Question 4b</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360946" y="1016000"/>
            <a:ext cx="11008895" cy="5164137"/>
          </a:xfrm>
        </p:spPr>
        <p:txBody>
          <a:bodyPr>
            <a:normAutofit/>
          </a:bodyPr>
          <a:lstStyle/>
          <a:p>
            <a:pPr marL="0" indent="0">
              <a:buNone/>
            </a:pPr>
            <a:r>
              <a:rPr lang="en-SG" sz="2400" dirty="0"/>
              <a:t>Suppose an ISP owns the block of addresses of the form 192.168.56.128/26. Suppose it wants to create </a:t>
            </a:r>
            <a:r>
              <a:rPr lang="en-SG" sz="2400" dirty="0">
                <a:highlight>
                  <a:srgbClr val="FFFF00"/>
                </a:highlight>
              </a:rPr>
              <a:t>four </a:t>
            </a:r>
            <a:r>
              <a:rPr lang="en-SG" sz="2400" dirty="0"/>
              <a:t>subnets from this block, with each block having the </a:t>
            </a:r>
            <a:r>
              <a:rPr lang="en-SG" sz="2400" dirty="0">
                <a:highlight>
                  <a:srgbClr val="FFFF00"/>
                </a:highlight>
              </a:rPr>
              <a:t>same number of IP addresses</a:t>
            </a:r>
            <a:r>
              <a:rPr lang="en-SG" sz="2400" dirty="0"/>
              <a:t>. What are the network prefixes (of form </a:t>
            </a:r>
            <a:r>
              <a:rPr lang="en-SG" sz="2400" dirty="0" err="1"/>
              <a:t>a.b.c.d</a:t>
            </a:r>
            <a:r>
              <a:rPr lang="en-SG" sz="2400" dirty="0"/>
              <a:t>/x) for the four subnets?</a:t>
            </a:r>
          </a:p>
          <a:p>
            <a:pPr marL="0" indent="0">
              <a:buNone/>
            </a:pPr>
            <a:r>
              <a:rPr lang="en-SG" sz="2400" b="1" dirty="0">
                <a:solidFill>
                  <a:srgbClr val="FF0000"/>
                </a:solidFill>
              </a:rPr>
              <a:t>Again, we know available addresses = 192.168.56.128 - 192.168.56.191 </a:t>
            </a:r>
          </a:p>
          <a:p>
            <a:pPr marL="0" indent="0">
              <a:buNone/>
            </a:pPr>
            <a:r>
              <a:rPr lang="en-SG" sz="2400" b="1" dirty="0">
                <a:solidFill>
                  <a:srgbClr val="FF0000"/>
                </a:solidFill>
              </a:rPr>
              <a:t>What the question is really asking: how can I divide my subnets equally, and identify each of them uniquely?</a:t>
            </a:r>
          </a:p>
          <a:p>
            <a:pPr marL="0" indent="0">
              <a:buNone/>
            </a:pPr>
            <a:r>
              <a:rPr lang="en-SG" sz="2400" b="1" dirty="0">
                <a:solidFill>
                  <a:srgbClr val="FF0000"/>
                </a:solidFill>
              </a:rPr>
              <a:t>Rephrasing, how can I uniquely identify the 4 subnets which span the range of 192.168.56.128 to 192.168.56.191? </a:t>
            </a:r>
          </a:p>
          <a:p>
            <a:pPr marL="0" indent="0">
              <a:buNone/>
            </a:pPr>
            <a:endParaRPr lang="en-SG" sz="2400" b="1" dirty="0">
              <a:solidFill>
                <a:srgbClr val="FF0000"/>
              </a:solidFill>
            </a:endParaRPr>
          </a:p>
        </p:txBody>
      </p:sp>
      <p:sp>
        <p:nvSpPr>
          <p:cNvPr id="4" name="Footer Placeholder 3">
            <a:extLst>
              <a:ext uri="{FF2B5EF4-FFF2-40B4-BE49-F238E27FC236}">
                <a16:creationId xmlns:a16="http://schemas.microsoft.com/office/drawing/2014/main" id="{AF24B296-E3C8-46E9-BA65-B1610CBDA07F}"/>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3A0CD6C-DD69-4E7D-8D16-723CC5EB2E96}"/>
              </a:ext>
            </a:extLst>
          </p:cNvPr>
          <p:cNvSpPr>
            <a:spLocks noGrp="1"/>
          </p:cNvSpPr>
          <p:nvPr>
            <p:ph type="sldNum" sz="quarter" idx="12"/>
          </p:nvPr>
        </p:nvSpPr>
        <p:spPr/>
        <p:txBody>
          <a:bodyPr>
            <a:normAutofit lnSpcReduction="10000"/>
          </a:bodyPr>
          <a:lstStyle/>
          <a:p>
            <a:fld id="{055B6D6A-DD85-4DA6-9CE2-F4E68D20F43E}" type="slidenum">
              <a:rPr lang="en-SG" smtClean="0"/>
              <a:t>16</a:t>
            </a:fld>
            <a:endParaRPr lang="en-SG"/>
          </a:p>
        </p:txBody>
      </p:sp>
    </p:spTree>
    <p:extLst>
      <p:ext uri="{BB962C8B-B14F-4D97-AF65-F5344CB8AC3E}">
        <p14:creationId xmlns:p14="http://schemas.microsoft.com/office/powerpoint/2010/main" val="360686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216568" y="152400"/>
            <a:ext cx="9692640" cy="680720"/>
          </a:xfrm>
        </p:spPr>
        <p:txBody>
          <a:bodyPr>
            <a:normAutofit fontScale="90000"/>
          </a:bodyPr>
          <a:lstStyle/>
          <a:p>
            <a:r>
              <a:rPr lang="en-SG" dirty="0"/>
              <a:t>Question 4b</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216568" y="833120"/>
            <a:ext cx="11189369" cy="5589337"/>
          </a:xfrm>
        </p:spPr>
        <p:txBody>
          <a:bodyPr>
            <a:normAutofit/>
          </a:bodyPr>
          <a:lstStyle/>
          <a:p>
            <a:pPr marL="0" indent="0">
              <a:buNone/>
            </a:pPr>
            <a:r>
              <a:rPr lang="en-SG" sz="2400" b="1" dirty="0">
                <a:solidFill>
                  <a:srgbClr val="FF0000"/>
                </a:solidFill>
                <a:latin typeface="Century Schoolbook" panose="02040604050505020304" pitchFamily="18" charset="0"/>
              </a:rPr>
              <a:t>How can I uniquely identify the 4 subnets which span the range of 192.168.56.128 to 192.168.56.191?</a:t>
            </a:r>
          </a:p>
          <a:p>
            <a:pPr marL="0" indent="0">
              <a:buNone/>
            </a:pPr>
            <a:r>
              <a:rPr lang="en-SG" sz="2400" b="1" dirty="0">
                <a:solidFill>
                  <a:srgbClr val="FF0000"/>
                </a:solidFill>
                <a:latin typeface="Century Schoolbook" panose="02040604050505020304" pitchFamily="18" charset="0"/>
              </a:rPr>
              <a:t>192.168.56.128 to 192.168.56.191 </a:t>
            </a:r>
            <a:r>
              <a:rPr lang="en-SG" sz="2400" b="1" dirty="0">
                <a:solidFill>
                  <a:srgbClr val="FF0000"/>
                </a:solidFill>
                <a:latin typeface="Century Schoolbook" panose="02040604050505020304" pitchFamily="18" charset="0"/>
                <a:sym typeface="Wingdings" panose="05000000000000000000" pitchFamily="2" charset="2"/>
              </a:rPr>
              <a:t> 64 IP addresses  subnet of size 16</a:t>
            </a:r>
          </a:p>
          <a:p>
            <a:pPr marL="0" indent="0">
              <a:buNone/>
            </a:pPr>
            <a:r>
              <a:rPr lang="en-SG" sz="2400" b="1" dirty="0">
                <a:solidFill>
                  <a:srgbClr val="FF0000"/>
                </a:solidFill>
                <a:latin typeface="Century Schoolbook" panose="02040604050505020304" pitchFamily="18" charset="0"/>
                <a:sym typeface="Wingdings" panose="05000000000000000000" pitchFamily="2" charset="2"/>
              </a:rPr>
              <a:t>The start of these subnets should hence be </a:t>
            </a:r>
            <a:r>
              <a:rPr lang="en-SG" sz="2400" b="1" dirty="0">
                <a:solidFill>
                  <a:srgbClr val="FF0000"/>
                </a:solidFill>
                <a:highlight>
                  <a:srgbClr val="FFFF00"/>
                </a:highlight>
                <a:latin typeface="Century Schoolbook" panose="02040604050505020304" pitchFamily="18" charset="0"/>
              </a:rPr>
              <a:t>192.168.56.128, 192.168.56.144, 192.168.56.160 and 192.168.56.176</a:t>
            </a:r>
            <a:r>
              <a:rPr lang="en-SG" sz="2400" b="1" dirty="0">
                <a:solidFill>
                  <a:srgbClr val="FF0000"/>
                </a:solidFill>
                <a:latin typeface="Century Schoolbook" panose="02040604050505020304" pitchFamily="18" charset="0"/>
              </a:rPr>
              <a:t>.</a:t>
            </a:r>
          </a:p>
          <a:p>
            <a:pPr marL="0" indent="0">
              <a:buNone/>
            </a:pPr>
            <a:endParaRPr lang="en-SG" sz="2400" b="1" dirty="0">
              <a:solidFill>
                <a:srgbClr val="FF0000"/>
              </a:solidFill>
              <a:latin typeface="Century Schoolbook" panose="02040604050505020304" pitchFamily="18" charset="0"/>
            </a:endParaRPr>
          </a:p>
        </p:txBody>
      </p:sp>
      <p:pic>
        <p:nvPicPr>
          <p:cNvPr id="4" name="Picture 3">
            <a:extLst>
              <a:ext uri="{FF2B5EF4-FFF2-40B4-BE49-F238E27FC236}">
                <a16:creationId xmlns:a16="http://schemas.microsoft.com/office/drawing/2014/main" id="{50F0B455-3976-46EE-AB4B-5FF47A0D8263}"/>
              </a:ext>
            </a:extLst>
          </p:cNvPr>
          <p:cNvPicPr>
            <a:picLocks noChangeAspect="1"/>
          </p:cNvPicPr>
          <p:nvPr/>
        </p:nvPicPr>
        <p:blipFill>
          <a:blip r:embed="rId3"/>
          <a:stretch>
            <a:fillRect/>
          </a:stretch>
        </p:blipFill>
        <p:spPr>
          <a:xfrm>
            <a:off x="2153651" y="3132637"/>
            <a:ext cx="6809875" cy="165593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D92181-5902-4FF9-827B-08A6ADD4F1A9}"/>
                  </a:ext>
                </a:extLst>
              </p:cNvPr>
              <p:cNvSpPr txBox="1"/>
              <p:nvPr/>
            </p:nvSpPr>
            <p:spPr>
              <a:xfrm>
                <a:off x="78204" y="4788568"/>
                <a:ext cx="11466095" cy="1938992"/>
              </a:xfrm>
              <a:prstGeom prst="rect">
                <a:avLst/>
              </a:prstGeom>
              <a:noFill/>
            </p:spPr>
            <p:txBody>
              <a:bodyPr wrap="square" rtlCol="0">
                <a:spAutoFit/>
              </a:bodyPr>
              <a:lstStyle/>
              <a:p>
                <a:r>
                  <a:rPr lang="en-SG" sz="2400" b="1" dirty="0">
                    <a:solidFill>
                      <a:srgbClr val="FF0000"/>
                    </a:solidFill>
                    <a:latin typeface="Century Schoolbook" panose="02040604050505020304" pitchFamily="18" charset="0"/>
                    <a:sym typeface="Wingdings" panose="05000000000000000000" pitchFamily="2" charset="2"/>
                  </a:rPr>
                  <a:t>Note that to delineate the different subnets, we must extend the mask.</a:t>
                </a:r>
              </a:p>
              <a:p>
                <a:r>
                  <a:rPr lang="en-SG" sz="2400" b="1" dirty="0">
                    <a:solidFill>
                      <a:srgbClr val="FF0000"/>
                    </a:solidFill>
                    <a:latin typeface="Century Schoolbook" panose="02040604050505020304" pitchFamily="18" charset="0"/>
                    <a:sym typeface="Wingdings" panose="05000000000000000000" pitchFamily="2" charset="2"/>
                  </a:rPr>
                  <a:t>Also notice that we have to extend our mask by </a:t>
                </a:r>
                <a14:m>
                  <m:oMath xmlns:m="http://schemas.openxmlformats.org/officeDocument/2006/math">
                    <m:func>
                      <m:funcPr>
                        <m:ctrlPr>
                          <a:rPr lang="en-SG" sz="2400" b="1" i="1" dirty="0" smtClean="0">
                            <a:solidFill>
                              <a:srgbClr val="FF0000"/>
                            </a:solidFill>
                            <a:latin typeface="Cambria Math" panose="02040503050406030204" pitchFamily="18" charset="0"/>
                            <a:sym typeface="Wingdings" panose="05000000000000000000" pitchFamily="2" charset="2"/>
                          </a:rPr>
                        </m:ctrlPr>
                      </m:funcPr>
                      <m:fName>
                        <m:sSub>
                          <m:sSubPr>
                            <m:ctrlPr>
                              <a:rPr lang="en-SG" sz="2400" b="1" i="1" dirty="0" smtClean="0">
                                <a:solidFill>
                                  <a:srgbClr val="FF0000"/>
                                </a:solidFill>
                                <a:latin typeface="Cambria Math" panose="02040503050406030204" pitchFamily="18" charset="0"/>
                                <a:sym typeface="Wingdings" panose="05000000000000000000" pitchFamily="2" charset="2"/>
                              </a:rPr>
                            </m:ctrlPr>
                          </m:sSubPr>
                          <m:e>
                            <m:r>
                              <a:rPr lang="en-SG" sz="2400" b="1" i="0" dirty="0" smtClean="0">
                                <a:solidFill>
                                  <a:srgbClr val="FF0000"/>
                                </a:solidFill>
                                <a:latin typeface="Cambria Math" panose="02040503050406030204" pitchFamily="18" charset="0"/>
                                <a:sym typeface="Wingdings" panose="05000000000000000000" pitchFamily="2" charset="2"/>
                              </a:rPr>
                              <m:t>𝐥𝐨𝐠</m:t>
                            </m:r>
                          </m:e>
                          <m:sub>
                            <m:r>
                              <a:rPr lang="en-SG" sz="2400" b="1" i="1" dirty="0" smtClean="0">
                                <a:solidFill>
                                  <a:srgbClr val="FF0000"/>
                                </a:solidFill>
                                <a:latin typeface="Cambria Math" panose="02040503050406030204" pitchFamily="18" charset="0"/>
                                <a:sym typeface="Wingdings" panose="05000000000000000000" pitchFamily="2" charset="2"/>
                              </a:rPr>
                              <m:t>𝟐</m:t>
                            </m:r>
                          </m:sub>
                        </m:sSub>
                      </m:fName>
                      <m:e>
                        <m:r>
                          <a:rPr lang="en-SG" sz="2400" b="1" i="1" dirty="0" smtClean="0">
                            <a:solidFill>
                              <a:srgbClr val="FF0000"/>
                            </a:solidFill>
                            <a:latin typeface="Cambria Math" panose="02040503050406030204" pitchFamily="18" charset="0"/>
                            <a:sym typeface="Wingdings" panose="05000000000000000000" pitchFamily="2" charset="2"/>
                          </a:rPr>
                          <m:t>𝒏</m:t>
                        </m:r>
                      </m:e>
                    </m:func>
                    <m:r>
                      <a:rPr lang="en-SG" sz="2400" b="1" i="1" dirty="0" smtClean="0">
                        <a:solidFill>
                          <a:srgbClr val="FF0000"/>
                        </a:solidFill>
                        <a:latin typeface="Cambria Math" panose="02040503050406030204" pitchFamily="18" charset="0"/>
                        <a:sym typeface="Wingdings" panose="05000000000000000000" pitchFamily="2" charset="2"/>
                      </a:rPr>
                      <m:t>,</m:t>
                    </m:r>
                  </m:oMath>
                </a14:m>
                <a:r>
                  <a:rPr lang="en-SG" sz="2400" b="1" dirty="0">
                    <a:solidFill>
                      <a:srgbClr val="FF0000"/>
                    </a:solidFill>
                    <a:sym typeface="Wingdings" panose="05000000000000000000" pitchFamily="2" charset="2"/>
                  </a:rPr>
                  <a:t> where n is the number of subnets.</a:t>
                </a:r>
              </a:p>
              <a:p>
                <a:r>
                  <a:rPr lang="en-SG" sz="2400" b="1" dirty="0">
                    <a:solidFill>
                      <a:srgbClr val="FF0000"/>
                    </a:solidFill>
                    <a:latin typeface="Century Schoolbook" panose="02040604050505020304" pitchFamily="18" charset="0"/>
                    <a:sym typeface="Wingdings" panose="05000000000000000000" pitchFamily="2" charset="2"/>
                  </a:rPr>
                  <a:t>Rule of thumb: Check that you can differentiate your subnets with  your mask.</a:t>
                </a:r>
                <a:endParaRPr lang="en-SG" sz="2400" dirty="0"/>
              </a:p>
            </p:txBody>
          </p:sp>
        </mc:Choice>
        <mc:Fallback xmlns="">
          <p:sp>
            <p:nvSpPr>
              <p:cNvPr id="5" name="TextBox 4">
                <a:extLst>
                  <a:ext uri="{FF2B5EF4-FFF2-40B4-BE49-F238E27FC236}">
                    <a16:creationId xmlns:a16="http://schemas.microsoft.com/office/drawing/2014/main" id="{D7D92181-5902-4FF9-827B-08A6ADD4F1A9}"/>
                  </a:ext>
                </a:extLst>
              </p:cNvPr>
              <p:cNvSpPr txBox="1">
                <a:spLocks noRot="1" noChangeAspect="1" noMove="1" noResize="1" noEditPoints="1" noAdjustHandles="1" noChangeArrowheads="1" noChangeShapeType="1" noTextEdit="1"/>
              </p:cNvSpPr>
              <p:nvPr/>
            </p:nvSpPr>
            <p:spPr>
              <a:xfrm>
                <a:off x="78204" y="4788568"/>
                <a:ext cx="11466095" cy="1938992"/>
              </a:xfrm>
              <a:prstGeom prst="rect">
                <a:avLst/>
              </a:prstGeom>
              <a:blipFill>
                <a:blip r:embed="rId4"/>
                <a:stretch>
                  <a:fillRect l="-851" t="-2516" b="-6289"/>
                </a:stretch>
              </a:blipFill>
            </p:spPr>
            <p:txBody>
              <a:bodyPr/>
              <a:lstStyle/>
              <a:p>
                <a:r>
                  <a:rPr lang="en-SG">
                    <a:noFill/>
                  </a:rPr>
                  <a:t> </a:t>
                </a:r>
              </a:p>
            </p:txBody>
          </p:sp>
        </mc:Fallback>
      </mc:AlternateContent>
      <p:sp>
        <p:nvSpPr>
          <p:cNvPr id="6" name="Footer Placeholder 5">
            <a:extLst>
              <a:ext uri="{FF2B5EF4-FFF2-40B4-BE49-F238E27FC236}">
                <a16:creationId xmlns:a16="http://schemas.microsoft.com/office/drawing/2014/main" id="{4BE345B4-7BB6-4D5A-BE2E-DE775FA0850A}"/>
              </a:ext>
            </a:extLst>
          </p:cNvPr>
          <p:cNvSpPr>
            <a:spLocks noGrp="1"/>
          </p:cNvSpPr>
          <p:nvPr>
            <p:ph type="ftr" sz="quarter" idx="11"/>
          </p:nvPr>
        </p:nvSpPr>
        <p:spPr/>
        <p:txBody>
          <a:bodyPr/>
          <a:lstStyle/>
          <a:p>
            <a:r>
              <a:rPr lang="en-SG"/>
              <a:t>Prepared by Clinton Law (AY19/20 Sem1)</a:t>
            </a:r>
          </a:p>
        </p:txBody>
      </p:sp>
      <p:sp>
        <p:nvSpPr>
          <p:cNvPr id="7" name="Slide Number Placeholder 6">
            <a:extLst>
              <a:ext uri="{FF2B5EF4-FFF2-40B4-BE49-F238E27FC236}">
                <a16:creationId xmlns:a16="http://schemas.microsoft.com/office/drawing/2014/main" id="{B8A9A3E2-0482-4EBA-95FB-1750BB53B3E4}"/>
              </a:ext>
            </a:extLst>
          </p:cNvPr>
          <p:cNvSpPr>
            <a:spLocks noGrp="1"/>
          </p:cNvSpPr>
          <p:nvPr>
            <p:ph type="sldNum" sz="quarter" idx="12"/>
          </p:nvPr>
        </p:nvSpPr>
        <p:spPr/>
        <p:txBody>
          <a:bodyPr>
            <a:normAutofit lnSpcReduction="10000"/>
          </a:bodyPr>
          <a:lstStyle/>
          <a:p>
            <a:fld id="{055B6D6A-DD85-4DA6-9CE2-F4E68D20F43E}" type="slidenum">
              <a:rPr lang="en-SG" smtClean="0"/>
              <a:t>17</a:t>
            </a:fld>
            <a:endParaRPr lang="en-SG"/>
          </a:p>
        </p:txBody>
      </p:sp>
    </p:spTree>
    <p:extLst>
      <p:ext uri="{BB962C8B-B14F-4D97-AF65-F5344CB8AC3E}">
        <p14:creationId xmlns:p14="http://schemas.microsoft.com/office/powerpoint/2010/main" val="187729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5</a:t>
            </a:r>
          </a:p>
        </p:txBody>
      </p:sp>
      <p:pic>
        <p:nvPicPr>
          <p:cNvPr id="4" name="Content Placeholder 3">
            <a:extLst>
              <a:ext uri="{FF2B5EF4-FFF2-40B4-BE49-F238E27FC236}">
                <a16:creationId xmlns:a16="http://schemas.microsoft.com/office/drawing/2014/main" id="{0F72988B-0E26-4D83-B70E-5DF0E6A7AF10}"/>
              </a:ext>
            </a:extLst>
          </p:cNvPr>
          <p:cNvPicPr>
            <a:picLocks noGrp="1" noChangeAspect="1"/>
          </p:cNvPicPr>
          <p:nvPr>
            <p:ph idx="1"/>
          </p:nvPr>
        </p:nvPicPr>
        <p:blipFill>
          <a:blip r:embed="rId3"/>
          <a:stretch>
            <a:fillRect/>
          </a:stretch>
        </p:blipFill>
        <p:spPr>
          <a:xfrm>
            <a:off x="516731" y="833120"/>
            <a:ext cx="10382250" cy="4457700"/>
          </a:xfrm>
          <a:prstGeom prst="rect">
            <a:avLst/>
          </a:prstGeom>
        </p:spPr>
      </p:pic>
      <p:sp>
        <p:nvSpPr>
          <p:cNvPr id="3" name="Footer Placeholder 2">
            <a:extLst>
              <a:ext uri="{FF2B5EF4-FFF2-40B4-BE49-F238E27FC236}">
                <a16:creationId xmlns:a16="http://schemas.microsoft.com/office/drawing/2014/main" id="{62910529-93C2-48BD-9CD0-BE0AD86E5911}"/>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EB487312-47F0-4781-8A91-BB2F0394360D}"/>
              </a:ext>
            </a:extLst>
          </p:cNvPr>
          <p:cNvSpPr>
            <a:spLocks noGrp="1"/>
          </p:cNvSpPr>
          <p:nvPr>
            <p:ph type="sldNum" sz="quarter" idx="12"/>
          </p:nvPr>
        </p:nvSpPr>
        <p:spPr/>
        <p:txBody>
          <a:bodyPr>
            <a:normAutofit lnSpcReduction="10000"/>
          </a:bodyPr>
          <a:lstStyle/>
          <a:p>
            <a:fld id="{055B6D6A-DD85-4DA6-9CE2-F4E68D20F43E}" type="slidenum">
              <a:rPr lang="en-SG" smtClean="0"/>
              <a:t>18</a:t>
            </a:fld>
            <a:endParaRPr lang="en-SG"/>
          </a:p>
        </p:txBody>
      </p:sp>
    </p:spTree>
    <p:extLst>
      <p:ext uri="{BB962C8B-B14F-4D97-AF65-F5344CB8AC3E}">
        <p14:creationId xmlns:p14="http://schemas.microsoft.com/office/powerpoint/2010/main" val="2607067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467360" y="152400"/>
            <a:ext cx="9692640" cy="680720"/>
          </a:xfrm>
        </p:spPr>
        <p:txBody>
          <a:bodyPr>
            <a:normAutofit fontScale="90000"/>
          </a:bodyPr>
          <a:lstStyle/>
          <a:p>
            <a:r>
              <a:rPr lang="en-SG" dirty="0"/>
              <a:t>Question 5</a:t>
            </a:r>
          </a:p>
        </p:txBody>
      </p:sp>
      <p:pic>
        <p:nvPicPr>
          <p:cNvPr id="6" name="Picture 5">
            <a:extLst>
              <a:ext uri="{FF2B5EF4-FFF2-40B4-BE49-F238E27FC236}">
                <a16:creationId xmlns:a16="http://schemas.microsoft.com/office/drawing/2014/main" id="{660FEAE5-485D-49A8-BC20-5270299F7C9E}"/>
              </a:ext>
            </a:extLst>
          </p:cNvPr>
          <p:cNvPicPr>
            <a:picLocks noChangeAspect="1"/>
          </p:cNvPicPr>
          <p:nvPr/>
        </p:nvPicPr>
        <p:blipFill>
          <a:blip r:embed="rId3"/>
          <a:stretch>
            <a:fillRect/>
          </a:stretch>
        </p:blipFill>
        <p:spPr>
          <a:xfrm>
            <a:off x="600863" y="4199021"/>
            <a:ext cx="10214372" cy="2639428"/>
          </a:xfrm>
          <a:prstGeom prst="rect">
            <a:avLst/>
          </a:prstGeom>
        </p:spPr>
      </p:pic>
      <p:sp>
        <p:nvSpPr>
          <p:cNvPr id="8" name="Content Placeholder 2">
            <a:extLst>
              <a:ext uri="{FF2B5EF4-FFF2-40B4-BE49-F238E27FC236}">
                <a16:creationId xmlns:a16="http://schemas.microsoft.com/office/drawing/2014/main" id="{51F90B83-B24B-4467-9860-A91CC41DFC00}"/>
              </a:ext>
            </a:extLst>
          </p:cNvPr>
          <p:cNvSpPr>
            <a:spLocks noGrp="1"/>
          </p:cNvSpPr>
          <p:nvPr>
            <p:ph idx="1"/>
          </p:nvPr>
        </p:nvSpPr>
        <p:spPr>
          <a:xfrm>
            <a:off x="467360" y="833120"/>
            <a:ext cx="10457314" cy="4989011"/>
          </a:xfrm>
        </p:spPr>
        <p:txBody>
          <a:bodyPr>
            <a:normAutofit/>
          </a:bodyPr>
          <a:lstStyle/>
          <a:p>
            <a:pPr marL="0" indent="0">
              <a:buNone/>
            </a:pPr>
            <a:r>
              <a:rPr lang="en-SG" sz="2400" b="1" dirty="0">
                <a:solidFill>
                  <a:srgbClr val="FF0000"/>
                </a:solidFill>
              </a:rPr>
              <a:t>What the question is asking: How do I “span” all the possible IP addresses (0000 0000 to 1111 1111) WITHOUT allowing datagrams </a:t>
            </a:r>
            <a:r>
              <a:rPr lang="en-SG" sz="2400" b="1">
                <a:solidFill>
                  <a:srgbClr val="FF0000"/>
                </a:solidFill>
              </a:rPr>
              <a:t>to face a </a:t>
            </a:r>
            <a:r>
              <a:rPr lang="en-SG" sz="2400" b="1" dirty="0">
                <a:solidFill>
                  <a:srgbClr val="FF0000"/>
                </a:solidFill>
              </a:rPr>
              <a:t>conflict as to which interface to go to?</a:t>
            </a:r>
          </a:p>
          <a:p>
            <a:pPr marL="0" indent="0">
              <a:spcBef>
                <a:spcPts val="200"/>
              </a:spcBef>
              <a:buNone/>
            </a:pPr>
            <a:r>
              <a:rPr lang="en-SG" sz="2400" b="1" dirty="0">
                <a:solidFill>
                  <a:srgbClr val="FF0000"/>
                </a:solidFill>
              </a:rPr>
              <a:t>By longest prefix match, we know that “11” has to “take care” of </a:t>
            </a:r>
            <a:r>
              <a:rPr lang="en-SG" sz="2400" b="1" dirty="0">
                <a:solidFill>
                  <a:srgbClr val="FF0000"/>
                </a:solidFill>
                <a:highlight>
                  <a:srgbClr val="FFFF00"/>
                </a:highlight>
              </a:rPr>
              <a:t>11</a:t>
            </a:r>
            <a:r>
              <a:rPr lang="en-SG" sz="2400" b="1" dirty="0">
                <a:solidFill>
                  <a:srgbClr val="FF0000"/>
                </a:solidFill>
              </a:rPr>
              <a:t>00 0000 to </a:t>
            </a:r>
            <a:r>
              <a:rPr lang="en-SG" sz="2400" b="1" dirty="0">
                <a:solidFill>
                  <a:srgbClr val="FF0000"/>
                </a:solidFill>
                <a:highlight>
                  <a:srgbClr val="FFFF00"/>
                </a:highlight>
              </a:rPr>
              <a:t>11</a:t>
            </a:r>
            <a:r>
              <a:rPr lang="en-SG" sz="2400" b="1" dirty="0">
                <a:solidFill>
                  <a:srgbClr val="FF0000"/>
                </a:solidFill>
              </a:rPr>
              <a:t>11 1111. </a:t>
            </a:r>
          </a:p>
          <a:p>
            <a:pPr marL="0" indent="0">
              <a:spcBef>
                <a:spcPts val="200"/>
              </a:spcBef>
              <a:buNone/>
            </a:pPr>
            <a:r>
              <a:rPr lang="en-SG" sz="2400" b="1" dirty="0">
                <a:solidFill>
                  <a:srgbClr val="FF0000"/>
                </a:solidFill>
              </a:rPr>
              <a:t>Similarly, “101” has to “take care” of </a:t>
            </a:r>
            <a:r>
              <a:rPr lang="en-SG" sz="2400" b="1" dirty="0">
                <a:solidFill>
                  <a:srgbClr val="FF0000"/>
                </a:solidFill>
                <a:highlight>
                  <a:srgbClr val="FFFF00"/>
                </a:highlight>
              </a:rPr>
              <a:t>101</a:t>
            </a:r>
            <a:r>
              <a:rPr lang="en-SG" sz="2400" b="1" dirty="0">
                <a:solidFill>
                  <a:srgbClr val="FF0000"/>
                </a:solidFill>
              </a:rPr>
              <a:t>0 0000 of </a:t>
            </a:r>
            <a:r>
              <a:rPr lang="en-SG" sz="2400" b="1" dirty="0">
                <a:solidFill>
                  <a:srgbClr val="FF0000"/>
                </a:solidFill>
                <a:highlight>
                  <a:srgbClr val="FFFF00"/>
                </a:highlight>
              </a:rPr>
              <a:t>101</a:t>
            </a:r>
            <a:r>
              <a:rPr lang="en-SG" sz="2400" b="1" dirty="0">
                <a:solidFill>
                  <a:srgbClr val="FF0000"/>
                </a:solidFill>
              </a:rPr>
              <a:t>1 1111,</a:t>
            </a:r>
          </a:p>
          <a:p>
            <a:pPr marL="0" indent="0">
              <a:spcBef>
                <a:spcPts val="200"/>
              </a:spcBef>
              <a:buNone/>
            </a:pPr>
            <a:r>
              <a:rPr lang="en-SG" sz="2400" b="1" dirty="0">
                <a:solidFill>
                  <a:srgbClr val="FF0000"/>
                </a:solidFill>
              </a:rPr>
              <a:t>“100” has to “take care” of </a:t>
            </a:r>
            <a:r>
              <a:rPr lang="en-SG" sz="2400" b="1" dirty="0">
                <a:solidFill>
                  <a:srgbClr val="FF0000"/>
                </a:solidFill>
                <a:highlight>
                  <a:srgbClr val="FFFF00"/>
                </a:highlight>
              </a:rPr>
              <a:t>100</a:t>
            </a:r>
            <a:r>
              <a:rPr lang="en-SG" sz="2400" b="1" dirty="0">
                <a:solidFill>
                  <a:srgbClr val="FF0000"/>
                </a:solidFill>
              </a:rPr>
              <a:t>0 0000 of </a:t>
            </a:r>
            <a:r>
              <a:rPr lang="en-SG" sz="2400" b="1" dirty="0">
                <a:solidFill>
                  <a:srgbClr val="FF0000"/>
                </a:solidFill>
                <a:highlight>
                  <a:srgbClr val="FFFF00"/>
                </a:highlight>
              </a:rPr>
              <a:t>100</a:t>
            </a:r>
            <a:r>
              <a:rPr lang="en-SG" sz="2400" b="1" dirty="0">
                <a:solidFill>
                  <a:srgbClr val="FF0000"/>
                </a:solidFill>
              </a:rPr>
              <a:t>1 1111,</a:t>
            </a:r>
          </a:p>
          <a:p>
            <a:pPr marL="0" indent="0">
              <a:spcBef>
                <a:spcPts val="200"/>
              </a:spcBef>
              <a:buNone/>
            </a:pPr>
            <a:r>
              <a:rPr lang="en-SG" sz="2400" b="1" dirty="0">
                <a:solidFill>
                  <a:srgbClr val="FF0000"/>
                </a:solidFill>
              </a:rPr>
              <a:t>and otherwise has to “take care” of the rest of the IP not yet covered.</a:t>
            </a:r>
          </a:p>
          <a:p>
            <a:pPr marL="0" indent="0">
              <a:spcBef>
                <a:spcPts val="200"/>
              </a:spcBef>
              <a:buNone/>
            </a:pPr>
            <a:endParaRPr lang="en-SG" sz="2400" b="1" dirty="0">
              <a:solidFill>
                <a:srgbClr val="FF0000"/>
              </a:solidFill>
            </a:endParaRPr>
          </a:p>
          <a:p>
            <a:pPr marL="0" indent="0">
              <a:spcBef>
                <a:spcPts val="200"/>
              </a:spcBef>
              <a:buNone/>
            </a:pPr>
            <a:endParaRPr lang="en-SG" sz="2400" b="1" dirty="0">
              <a:solidFill>
                <a:srgbClr val="FF0000"/>
              </a:solidFill>
            </a:endParaRPr>
          </a:p>
        </p:txBody>
      </p:sp>
      <p:sp>
        <p:nvSpPr>
          <p:cNvPr id="3" name="Footer Placeholder 2">
            <a:extLst>
              <a:ext uri="{FF2B5EF4-FFF2-40B4-BE49-F238E27FC236}">
                <a16:creationId xmlns:a16="http://schemas.microsoft.com/office/drawing/2014/main" id="{0C76D08F-0F47-4513-AEC4-BFF7F87B71EA}"/>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5CF8A3D4-D3AB-4EA6-AB3C-E110F8129B3E}"/>
              </a:ext>
            </a:extLst>
          </p:cNvPr>
          <p:cNvSpPr>
            <a:spLocks noGrp="1"/>
          </p:cNvSpPr>
          <p:nvPr>
            <p:ph type="sldNum" sz="quarter" idx="12"/>
          </p:nvPr>
        </p:nvSpPr>
        <p:spPr/>
        <p:txBody>
          <a:bodyPr>
            <a:normAutofit lnSpcReduction="10000"/>
          </a:bodyPr>
          <a:lstStyle/>
          <a:p>
            <a:fld id="{055B6D6A-DD85-4DA6-9CE2-F4E68D20F43E}" type="slidenum">
              <a:rPr lang="en-SG" smtClean="0"/>
              <a:t>19</a:t>
            </a:fld>
            <a:endParaRPr lang="en-SG"/>
          </a:p>
        </p:txBody>
      </p:sp>
    </p:spTree>
    <p:extLst>
      <p:ext uri="{BB962C8B-B14F-4D97-AF65-F5344CB8AC3E}">
        <p14:creationId xmlns:p14="http://schemas.microsoft.com/office/powerpoint/2010/main" val="411736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713232" y="964211"/>
            <a:ext cx="8595360" cy="4351337"/>
          </a:xfrm>
        </p:spPr>
        <p:txBody>
          <a:bodyPr>
            <a:normAutofit/>
          </a:bodyPr>
          <a:lstStyle/>
          <a:p>
            <a:r>
              <a:rPr lang="en-SG" sz="2400" dirty="0"/>
              <a:t>IP addresses</a:t>
            </a:r>
          </a:p>
          <a:p>
            <a:pPr lvl="1"/>
            <a:r>
              <a:rPr lang="en-SG" sz="2200" dirty="0"/>
              <a:t>Bounded to a network interface</a:t>
            </a:r>
          </a:p>
          <a:p>
            <a:r>
              <a:rPr lang="en-SG" sz="2400" dirty="0"/>
              <a:t>Identify hosts/routers</a:t>
            </a:r>
          </a:p>
          <a:p>
            <a:r>
              <a:rPr lang="en-SG" sz="2400" dirty="0"/>
              <a:t>IPv4</a:t>
            </a:r>
          </a:p>
          <a:p>
            <a:pPr lvl="1"/>
            <a:r>
              <a:rPr lang="en-SG" sz="2200" dirty="0"/>
              <a:t>32 bit</a:t>
            </a:r>
          </a:p>
          <a:p>
            <a:pPr lvl="1"/>
            <a:r>
              <a:rPr lang="en-SG" sz="2200" dirty="0"/>
              <a:t>Represented as binary/decimal</a:t>
            </a:r>
          </a:p>
          <a:p>
            <a:pPr lvl="1"/>
            <a:endParaRPr lang="en-SG" sz="2200" dirty="0"/>
          </a:p>
          <a:p>
            <a:pPr lvl="2"/>
            <a:endParaRPr lang="en-SG" sz="2000" dirty="0"/>
          </a:p>
          <a:p>
            <a:pPr marL="548640" lvl="2" indent="0">
              <a:buNone/>
            </a:pPr>
            <a:endParaRPr lang="en-SG" sz="20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71323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8" name="Picture 7">
            <a:extLst>
              <a:ext uri="{FF2B5EF4-FFF2-40B4-BE49-F238E27FC236}">
                <a16:creationId xmlns:a16="http://schemas.microsoft.com/office/drawing/2014/main" id="{06ADB30E-C306-4A7F-9073-DFAF3DBFE4C0}"/>
              </a:ext>
            </a:extLst>
          </p:cNvPr>
          <p:cNvPicPr/>
          <p:nvPr/>
        </p:nvPicPr>
        <p:blipFill>
          <a:blip r:embed="rId3"/>
          <a:stretch>
            <a:fillRect/>
          </a:stretch>
        </p:blipFill>
        <p:spPr>
          <a:xfrm>
            <a:off x="1783378" y="3838074"/>
            <a:ext cx="8649628" cy="1781037"/>
          </a:xfrm>
          <a:prstGeom prst="rect">
            <a:avLst/>
          </a:prstGeom>
        </p:spPr>
      </p:pic>
      <p:sp>
        <p:nvSpPr>
          <p:cNvPr id="2" name="Footer Placeholder 1">
            <a:extLst>
              <a:ext uri="{FF2B5EF4-FFF2-40B4-BE49-F238E27FC236}">
                <a16:creationId xmlns:a16="http://schemas.microsoft.com/office/drawing/2014/main" id="{CF90FCA5-1DFD-4FA2-A0E5-2B7EE0B58CCA}"/>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8A3C8146-9A0F-4B1F-B10B-CE71E802FE82}"/>
              </a:ext>
            </a:extLst>
          </p:cNvPr>
          <p:cNvSpPr>
            <a:spLocks noGrp="1"/>
          </p:cNvSpPr>
          <p:nvPr>
            <p:ph type="sldNum" sz="quarter" idx="12"/>
          </p:nvPr>
        </p:nvSpPr>
        <p:spPr/>
        <p:txBody>
          <a:bodyPr>
            <a:normAutofit lnSpcReduction="10000"/>
          </a:bodyPr>
          <a:lstStyle/>
          <a:p>
            <a:fld id="{055B6D6A-DD85-4DA6-9CE2-F4E68D20F43E}" type="slidenum">
              <a:rPr lang="en-SG" smtClean="0"/>
              <a:t>2</a:t>
            </a:fld>
            <a:endParaRPr lang="en-SG"/>
          </a:p>
        </p:txBody>
      </p:sp>
    </p:spTree>
    <p:extLst>
      <p:ext uri="{BB962C8B-B14F-4D97-AF65-F5344CB8AC3E}">
        <p14:creationId xmlns:p14="http://schemas.microsoft.com/office/powerpoint/2010/main" val="10318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06D3-B985-4D41-923F-420E1B490E0F}"/>
              </a:ext>
            </a:extLst>
          </p:cNvPr>
          <p:cNvSpPr>
            <a:spLocks noGrp="1"/>
          </p:cNvSpPr>
          <p:nvPr>
            <p:ph type="title"/>
          </p:nvPr>
        </p:nvSpPr>
        <p:spPr>
          <a:xfrm>
            <a:off x="360947" y="152400"/>
            <a:ext cx="9692640" cy="680720"/>
          </a:xfrm>
        </p:spPr>
        <p:txBody>
          <a:bodyPr>
            <a:normAutofit fontScale="90000"/>
          </a:bodyPr>
          <a:lstStyle/>
          <a:p>
            <a:r>
              <a:rPr lang="en-SG" dirty="0"/>
              <a:t>Question 6 </a:t>
            </a:r>
          </a:p>
        </p:txBody>
      </p:sp>
      <p:sp>
        <p:nvSpPr>
          <p:cNvPr id="3" name="Content Placeholder 2">
            <a:extLst>
              <a:ext uri="{FF2B5EF4-FFF2-40B4-BE49-F238E27FC236}">
                <a16:creationId xmlns:a16="http://schemas.microsoft.com/office/drawing/2014/main" id="{F034FB68-E05B-4AF2-8A23-9FD0770FBFCF}"/>
              </a:ext>
            </a:extLst>
          </p:cNvPr>
          <p:cNvSpPr>
            <a:spLocks noGrp="1"/>
          </p:cNvSpPr>
          <p:nvPr>
            <p:ph idx="1"/>
          </p:nvPr>
        </p:nvSpPr>
        <p:spPr>
          <a:xfrm>
            <a:off x="360946" y="1016000"/>
            <a:ext cx="11008895" cy="5689600"/>
          </a:xfrm>
        </p:spPr>
        <p:txBody>
          <a:bodyPr>
            <a:normAutofit fontScale="77500" lnSpcReduction="20000"/>
          </a:bodyPr>
          <a:lstStyle/>
          <a:p>
            <a:pPr marL="0" indent="0">
              <a:buNone/>
            </a:pPr>
            <a:r>
              <a:rPr lang="en-SG" sz="2400" dirty="0"/>
              <a:t>What is private IP address? Does IVLE use private or public IP? When your laptop is connected to NUS network, does it receive a private or public IP?</a:t>
            </a:r>
          </a:p>
          <a:p>
            <a:pPr marL="0" indent="0">
              <a:buNone/>
            </a:pPr>
            <a:r>
              <a:rPr lang="en-SG" sz="2400" b="1" dirty="0">
                <a:solidFill>
                  <a:srgbClr val="FF0000"/>
                </a:solidFill>
              </a:rPr>
              <a:t>The Internet Assigned Numbers Authority (IANA) has reserved the following three blocks of IP address space for private networks:</a:t>
            </a:r>
          </a:p>
          <a:p>
            <a:pPr marL="0" indent="0">
              <a:buNone/>
            </a:pPr>
            <a:r>
              <a:rPr lang="en-SG" sz="2400" b="1" dirty="0">
                <a:solidFill>
                  <a:srgbClr val="FF0000"/>
                </a:solidFill>
              </a:rPr>
              <a:t>10.0.0.0 - 10.255.255.255 (10/8 prefix)</a:t>
            </a:r>
          </a:p>
          <a:p>
            <a:pPr marL="0" indent="0">
              <a:buNone/>
            </a:pPr>
            <a:r>
              <a:rPr lang="en-SG" sz="2400" b="1" dirty="0">
                <a:solidFill>
                  <a:srgbClr val="FF0000"/>
                </a:solidFill>
              </a:rPr>
              <a:t>172.16.0.0 - 172.31.255.255 (172.16/12 prefix)</a:t>
            </a:r>
          </a:p>
          <a:p>
            <a:pPr marL="0" indent="0">
              <a:buNone/>
            </a:pPr>
            <a:r>
              <a:rPr lang="en-SG" sz="2400" b="1" dirty="0">
                <a:solidFill>
                  <a:srgbClr val="FF0000"/>
                </a:solidFill>
              </a:rPr>
              <a:t>192.168.0.0 - 192.168.255.255 (192.168/16 prefix)</a:t>
            </a:r>
          </a:p>
          <a:p>
            <a:pPr marL="0" indent="0">
              <a:buNone/>
            </a:pPr>
            <a:r>
              <a:rPr lang="en-SG" sz="2400" b="1" dirty="0">
                <a:solidFill>
                  <a:srgbClr val="FF0000"/>
                </a:solidFill>
              </a:rPr>
              <a:t>An enterprise that decides to use private IP addresses can do so without any coordination with IANA or an Internet registry. </a:t>
            </a:r>
            <a:r>
              <a:rPr lang="en-SG" sz="2400" b="1" dirty="0">
                <a:solidFill>
                  <a:srgbClr val="FF0000"/>
                </a:solidFill>
                <a:highlight>
                  <a:srgbClr val="FFFF00"/>
                </a:highlight>
              </a:rPr>
              <a:t>The address space can thus be used by many enterprises.</a:t>
            </a:r>
          </a:p>
          <a:p>
            <a:pPr marL="0" indent="0">
              <a:buNone/>
            </a:pPr>
            <a:r>
              <a:rPr lang="en-SG" sz="2400" b="1" dirty="0">
                <a:solidFill>
                  <a:srgbClr val="FF0000"/>
                </a:solidFill>
              </a:rPr>
              <a:t>However, private IP addresses cannot have IP connectivity to any host outside of the enterprise. </a:t>
            </a:r>
            <a:r>
              <a:rPr lang="en-SG" sz="2400" b="1" dirty="0">
                <a:solidFill>
                  <a:srgbClr val="FF0000"/>
                </a:solidFill>
                <a:highlight>
                  <a:srgbClr val="FFFF00"/>
                </a:highlight>
              </a:rPr>
              <a:t>NAT or application layer gateways are needed to map private to public address and vice versa when traffic goes in and out private network.</a:t>
            </a:r>
          </a:p>
          <a:p>
            <a:pPr marL="0" indent="0">
              <a:buNone/>
            </a:pPr>
            <a:r>
              <a:rPr lang="en-SG" sz="2400" b="1" dirty="0">
                <a:solidFill>
                  <a:srgbClr val="FF0000"/>
                </a:solidFill>
              </a:rPr>
              <a:t>Private IP is initially designed for experimentation purpose, but now used as a way to alleviate IPv4 address exhaustion. Its use is very common today.</a:t>
            </a:r>
          </a:p>
          <a:p>
            <a:pPr marL="0" indent="0">
              <a:buNone/>
            </a:pPr>
            <a:r>
              <a:rPr lang="en-SG" sz="2400" b="1" dirty="0">
                <a:solidFill>
                  <a:srgbClr val="FF0000"/>
                </a:solidFill>
              </a:rPr>
              <a:t>IVLE use public IP address (137.132.10.10). Students may use ping command to check it. Laptops of students are </a:t>
            </a:r>
            <a:r>
              <a:rPr lang="en-SG" sz="2400" b="1" dirty="0">
                <a:solidFill>
                  <a:srgbClr val="FF0000"/>
                </a:solidFill>
                <a:highlight>
                  <a:srgbClr val="FFFF00"/>
                </a:highlight>
              </a:rPr>
              <a:t>assigned private IP addresses </a:t>
            </a:r>
            <a:r>
              <a:rPr lang="en-SG" sz="2400" b="1" dirty="0">
                <a:solidFill>
                  <a:srgbClr val="FF0000"/>
                </a:solidFill>
              </a:rPr>
              <a:t>(e.g. 172.26.184.76).</a:t>
            </a:r>
          </a:p>
        </p:txBody>
      </p:sp>
      <p:sp>
        <p:nvSpPr>
          <p:cNvPr id="4" name="Footer Placeholder 3">
            <a:extLst>
              <a:ext uri="{FF2B5EF4-FFF2-40B4-BE49-F238E27FC236}">
                <a16:creationId xmlns:a16="http://schemas.microsoft.com/office/drawing/2014/main" id="{2BC3724B-6D68-4690-BF14-B99F6B1F7AD2}"/>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0843F35A-241A-4A72-ABED-D0BD2A52A0DB}"/>
              </a:ext>
            </a:extLst>
          </p:cNvPr>
          <p:cNvSpPr>
            <a:spLocks noGrp="1"/>
          </p:cNvSpPr>
          <p:nvPr>
            <p:ph type="sldNum" sz="quarter" idx="12"/>
          </p:nvPr>
        </p:nvSpPr>
        <p:spPr/>
        <p:txBody>
          <a:bodyPr>
            <a:normAutofit lnSpcReduction="10000"/>
          </a:bodyPr>
          <a:lstStyle/>
          <a:p>
            <a:fld id="{055B6D6A-DD85-4DA6-9CE2-F4E68D20F43E}" type="slidenum">
              <a:rPr lang="en-SG" smtClean="0"/>
              <a:t>20</a:t>
            </a:fld>
            <a:endParaRPr lang="en-SG"/>
          </a:p>
        </p:txBody>
      </p:sp>
    </p:spTree>
    <p:extLst>
      <p:ext uri="{BB962C8B-B14F-4D97-AF65-F5344CB8AC3E}">
        <p14:creationId xmlns:p14="http://schemas.microsoft.com/office/powerpoint/2010/main" val="9636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8220C089-AF04-4FAA-9ECB-87ABFDA0D5F4}"/>
              </a:ext>
            </a:extLst>
          </p:cNvPr>
          <p:cNvSpPr>
            <a:spLocks noGrp="1"/>
          </p:cNvSpPr>
          <p:nvPr>
            <p:ph idx="1"/>
          </p:nvPr>
        </p:nvSpPr>
        <p:spPr>
          <a:xfrm>
            <a:off x="1261872" y="1838325"/>
            <a:ext cx="8595360" cy="4351337"/>
          </a:xfrm>
        </p:spPr>
        <p:txBody>
          <a:bodyPr>
            <a:noAutofit/>
          </a:bodyPr>
          <a:lstStyle/>
          <a:p>
            <a:r>
              <a:rPr lang="en-SG" sz="2400" dirty="0"/>
              <a:t>IP addresses</a:t>
            </a:r>
          </a:p>
          <a:p>
            <a:pPr marL="0" indent="0">
              <a:buNone/>
            </a:pPr>
            <a:endParaRPr lang="en-SG" sz="2400" dirty="0"/>
          </a:p>
          <a:p>
            <a:r>
              <a:rPr lang="en-SG" sz="2400" dirty="0"/>
              <a:t>Hierarchical Addressing</a:t>
            </a:r>
          </a:p>
          <a:p>
            <a:pPr lvl="1"/>
            <a:r>
              <a:rPr lang="en-SG" sz="2200" dirty="0"/>
              <a:t>Subnet Masks</a:t>
            </a:r>
          </a:p>
          <a:p>
            <a:pPr lvl="1"/>
            <a:r>
              <a:rPr lang="en-SG" sz="2200" dirty="0"/>
              <a:t>Longest Prefix Match</a:t>
            </a:r>
          </a:p>
          <a:p>
            <a:endParaRPr lang="en-SG" sz="2400" dirty="0"/>
          </a:p>
          <a:p>
            <a:r>
              <a:rPr lang="en-SG" sz="2400" dirty="0"/>
              <a:t>DHCP</a:t>
            </a:r>
          </a:p>
          <a:p>
            <a:endParaRPr lang="en-SG" sz="2400" dirty="0"/>
          </a:p>
          <a:p>
            <a:pPr lvl="1"/>
            <a:endParaRPr lang="en-SG" sz="2200" dirty="0"/>
          </a:p>
          <a:p>
            <a:endParaRPr lang="en-SG" sz="2000" dirty="0"/>
          </a:p>
        </p:txBody>
      </p:sp>
      <p:sp>
        <p:nvSpPr>
          <p:cNvPr id="4" name="Footer Placeholder 3">
            <a:extLst>
              <a:ext uri="{FF2B5EF4-FFF2-40B4-BE49-F238E27FC236}">
                <a16:creationId xmlns:a16="http://schemas.microsoft.com/office/drawing/2014/main" id="{822EAA7A-2F63-4410-9B39-E05F960C5BDF}"/>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B9DDAC4B-74F8-44BF-98BF-0F30304BC5AA}"/>
              </a:ext>
            </a:extLst>
          </p:cNvPr>
          <p:cNvSpPr>
            <a:spLocks noGrp="1"/>
          </p:cNvSpPr>
          <p:nvPr>
            <p:ph type="sldNum" sz="quarter" idx="12"/>
          </p:nvPr>
        </p:nvSpPr>
        <p:spPr/>
        <p:txBody>
          <a:bodyPr>
            <a:normAutofit lnSpcReduction="10000"/>
          </a:bodyPr>
          <a:lstStyle/>
          <a:p>
            <a:fld id="{055B6D6A-DD85-4DA6-9CE2-F4E68D20F43E}" type="slidenum">
              <a:rPr lang="en-SG" smtClean="0"/>
              <a:t>21</a:t>
            </a:fld>
            <a:endParaRPr lang="en-SG"/>
          </a:p>
        </p:txBody>
      </p:sp>
    </p:spTree>
    <p:extLst>
      <p:ext uri="{BB962C8B-B14F-4D97-AF65-F5344CB8AC3E}">
        <p14:creationId xmlns:p14="http://schemas.microsoft.com/office/powerpoint/2010/main" val="10289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587C4D3-AFFA-402D-B13E-F1E86F4A8DBC}"/>
              </a:ext>
            </a:extLst>
          </p:cNvPr>
          <p:cNvSpPr>
            <a:spLocks noGrp="1"/>
          </p:cNvSpPr>
          <p:nvPr>
            <p:ph idx="1"/>
          </p:nvPr>
        </p:nvSpPr>
        <p:spPr>
          <a:xfrm>
            <a:off x="1261872" y="1838325"/>
            <a:ext cx="8595360" cy="4351337"/>
          </a:xfrm>
        </p:spPr>
        <p:txBody>
          <a:bodyPr>
            <a:noAutofit/>
          </a:bodyPr>
          <a:lstStyle/>
          <a:p>
            <a:pPr marL="0" indent="0">
              <a:buNone/>
            </a:pPr>
            <a:r>
              <a:rPr lang="en-SG" sz="2000" dirty="0"/>
              <a:t>Given a subnet of 222.22.22.0/27, which of the following addresses belong to the same subnet? (Pick all that apply)</a:t>
            </a:r>
          </a:p>
          <a:p>
            <a:pPr marL="457200" indent="-457200">
              <a:buAutoNum type="alphaUcPeriod"/>
            </a:pPr>
            <a:r>
              <a:rPr lang="en-SG" sz="2000" dirty="0"/>
              <a:t>222.22.22.22</a:t>
            </a:r>
          </a:p>
          <a:p>
            <a:pPr marL="457200" indent="-457200">
              <a:buFont typeface="Arial" pitchFamily="34" charset="0"/>
              <a:buAutoNum type="alphaUcPeriod"/>
            </a:pPr>
            <a:r>
              <a:rPr lang="en-SG" sz="2000" dirty="0"/>
              <a:t>222.22.22.23</a:t>
            </a:r>
          </a:p>
          <a:p>
            <a:pPr marL="457200" indent="-457200">
              <a:buFont typeface="Arial" pitchFamily="34" charset="0"/>
              <a:buAutoNum type="alphaUcPeriod"/>
            </a:pPr>
            <a:r>
              <a:rPr lang="en-SG" sz="2000" dirty="0"/>
              <a:t>222.22.22.30</a:t>
            </a:r>
          </a:p>
          <a:p>
            <a:pPr marL="457200" indent="-457200">
              <a:buFont typeface="Arial" pitchFamily="34" charset="0"/>
              <a:buAutoNum type="alphaUcPeriod"/>
            </a:pPr>
            <a:r>
              <a:rPr lang="en-SG" sz="2000" dirty="0"/>
              <a:t>222.22.22.31</a:t>
            </a:r>
          </a:p>
          <a:p>
            <a:pPr marL="457200" indent="-457200">
              <a:buFont typeface="Arial" pitchFamily="34" charset="0"/>
              <a:buAutoNum type="alphaUcPeriod"/>
            </a:pPr>
            <a:r>
              <a:rPr lang="en-SG" sz="2000" dirty="0"/>
              <a:t>222.22.22.32</a:t>
            </a:r>
          </a:p>
          <a:p>
            <a:pPr marL="457200" indent="-457200">
              <a:buAutoNum type="alphaUcPeriod"/>
            </a:pPr>
            <a:endParaRPr lang="en-SG" sz="2000" dirty="0"/>
          </a:p>
        </p:txBody>
      </p:sp>
      <p:sp>
        <p:nvSpPr>
          <p:cNvPr id="7" name="Title 1">
            <a:extLst>
              <a:ext uri="{FF2B5EF4-FFF2-40B4-BE49-F238E27FC236}">
                <a16:creationId xmlns:a16="http://schemas.microsoft.com/office/drawing/2014/main" id="{F7CF6DD7-6B4D-4C90-A33A-A78890E48CF4}"/>
              </a:ext>
            </a:extLst>
          </p:cNvPr>
          <p:cNvSpPr txBox="1">
            <a:spLocks/>
          </p:cNvSpPr>
          <p:nvPr/>
        </p:nvSpPr>
        <p:spPr>
          <a:xfrm>
            <a:off x="1261872" y="839972"/>
            <a:ext cx="7871495" cy="66675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Extra Questions</a:t>
            </a:r>
          </a:p>
        </p:txBody>
      </p:sp>
      <p:sp>
        <p:nvSpPr>
          <p:cNvPr id="2" name="Footer Placeholder 1">
            <a:extLst>
              <a:ext uri="{FF2B5EF4-FFF2-40B4-BE49-F238E27FC236}">
                <a16:creationId xmlns:a16="http://schemas.microsoft.com/office/drawing/2014/main" id="{813B3B3D-F420-479C-BE30-2CA8B6C29F4F}"/>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9CD3CE6A-7852-4FB0-87C6-68F9F0283C7F}"/>
              </a:ext>
            </a:extLst>
          </p:cNvPr>
          <p:cNvSpPr>
            <a:spLocks noGrp="1"/>
          </p:cNvSpPr>
          <p:nvPr>
            <p:ph type="sldNum" sz="quarter" idx="12"/>
          </p:nvPr>
        </p:nvSpPr>
        <p:spPr/>
        <p:txBody>
          <a:bodyPr>
            <a:normAutofit lnSpcReduction="10000"/>
          </a:bodyPr>
          <a:lstStyle/>
          <a:p>
            <a:fld id="{055B6D6A-DD85-4DA6-9CE2-F4E68D20F43E}" type="slidenum">
              <a:rPr lang="en-SG" smtClean="0"/>
              <a:t>22</a:t>
            </a:fld>
            <a:endParaRPr lang="en-SG"/>
          </a:p>
        </p:txBody>
      </p:sp>
    </p:spTree>
    <p:extLst>
      <p:ext uri="{BB962C8B-B14F-4D97-AF65-F5344CB8AC3E}">
        <p14:creationId xmlns:p14="http://schemas.microsoft.com/office/powerpoint/2010/main" val="291194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D3C-1179-4D89-8017-1B3955B2CFAE}"/>
              </a:ext>
            </a:extLst>
          </p:cNvPr>
          <p:cNvSpPr>
            <a:spLocks noGrp="1"/>
          </p:cNvSpPr>
          <p:nvPr>
            <p:ph type="title"/>
          </p:nvPr>
        </p:nvSpPr>
        <p:spPr>
          <a:xfrm>
            <a:off x="1261872" y="839972"/>
            <a:ext cx="7871495" cy="666753"/>
          </a:xfrm>
        </p:spPr>
        <p:txBody>
          <a:bodyPr>
            <a:normAutofit fontScale="90000"/>
          </a:bodyPr>
          <a:lstStyle/>
          <a:p>
            <a:r>
              <a:rPr lang="en-SG" dirty="0"/>
              <a:t>Extra Questions</a:t>
            </a:r>
          </a:p>
        </p:txBody>
      </p:sp>
      <p:sp>
        <p:nvSpPr>
          <p:cNvPr id="5" name="Content Placeholder 2">
            <a:extLst>
              <a:ext uri="{FF2B5EF4-FFF2-40B4-BE49-F238E27FC236}">
                <a16:creationId xmlns:a16="http://schemas.microsoft.com/office/drawing/2014/main" id="{A587C4D3-AFFA-402D-B13E-F1E86F4A8DBC}"/>
              </a:ext>
            </a:extLst>
          </p:cNvPr>
          <p:cNvSpPr>
            <a:spLocks noGrp="1"/>
          </p:cNvSpPr>
          <p:nvPr>
            <p:ph idx="1"/>
          </p:nvPr>
        </p:nvSpPr>
        <p:spPr>
          <a:xfrm>
            <a:off x="1261872" y="1838325"/>
            <a:ext cx="8595360" cy="4351337"/>
          </a:xfrm>
        </p:spPr>
        <p:txBody>
          <a:bodyPr>
            <a:noAutofit/>
          </a:bodyPr>
          <a:lstStyle/>
          <a:p>
            <a:pPr marL="0" indent="0">
              <a:buNone/>
            </a:pPr>
            <a:r>
              <a:rPr lang="en-SG" sz="2000" dirty="0"/>
              <a:t>An enterprise has been given the following IP address block: 137.132.64.0/18. </a:t>
            </a:r>
          </a:p>
          <a:p>
            <a:pPr marL="0" indent="0">
              <a:buNone/>
            </a:pPr>
            <a:r>
              <a:rPr lang="en-SG" sz="2000" dirty="0"/>
              <a:t>Which of the following subnet and host combinations are possible given the above address block? </a:t>
            </a:r>
            <a:r>
              <a:rPr lang="en-SG" sz="2000"/>
              <a:t>(Pick all that apply)</a:t>
            </a:r>
            <a:endParaRPr lang="en-SG" sz="2000" dirty="0"/>
          </a:p>
          <a:p>
            <a:pPr marL="457200" indent="-457200">
              <a:buAutoNum type="alphaUcPeriod"/>
            </a:pPr>
            <a:r>
              <a:rPr lang="en-SG" sz="2000" dirty="0"/>
              <a:t>6 subnets with 7000 hosts each</a:t>
            </a:r>
          </a:p>
          <a:p>
            <a:pPr marL="457200" indent="-457200">
              <a:buFont typeface="Arial" pitchFamily="34" charset="0"/>
              <a:buAutoNum type="alphaUcPeriod"/>
            </a:pPr>
            <a:r>
              <a:rPr lang="en-SG" sz="2000" dirty="0"/>
              <a:t>10 subnets with 1020 hosts each</a:t>
            </a:r>
          </a:p>
          <a:p>
            <a:pPr marL="457200" indent="-457200">
              <a:buFont typeface="Arial" pitchFamily="34" charset="0"/>
              <a:buAutoNum type="alphaUcPeriod"/>
            </a:pPr>
            <a:r>
              <a:rPr lang="en-SG" sz="2000" dirty="0"/>
              <a:t>20 subnets with 800 hosts each</a:t>
            </a:r>
          </a:p>
          <a:p>
            <a:pPr marL="457200" indent="-457200">
              <a:buFont typeface="Arial" pitchFamily="34" charset="0"/>
              <a:buAutoNum type="alphaUcPeriod"/>
            </a:pPr>
            <a:r>
              <a:rPr lang="en-SG" sz="2000" dirty="0"/>
              <a:t>30 subnets with 500 hosts each</a:t>
            </a:r>
          </a:p>
          <a:p>
            <a:pPr marL="457200" indent="-457200">
              <a:buFont typeface="Arial" pitchFamily="34" charset="0"/>
              <a:buAutoNum type="alphaUcPeriod"/>
            </a:pPr>
            <a:r>
              <a:rPr lang="en-SG" sz="2000" dirty="0"/>
              <a:t>200 subnets with 200 hosts each</a:t>
            </a:r>
          </a:p>
          <a:p>
            <a:pPr marL="457200" indent="-457200">
              <a:buAutoNum type="alphaUcPeriod"/>
            </a:pPr>
            <a:endParaRPr lang="en-SG" sz="2000" dirty="0"/>
          </a:p>
        </p:txBody>
      </p:sp>
      <p:sp>
        <p:nvSpPr>
          <p:cNvPr id="3" name="Footer Placeholder 2">
            <a:extLst>
              <a:ext uri="{FF2B5EF4-FFF2-40B4-BE49-F238E27FC236}">
                <a16:creationId xmlns:a16="http://schemas.microsoft.com/office/drawing/2014/main" id="{D8C4BE80-7EFD-42DD-8443-0F51CD170297}"/>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FE0798E6-1AD9-42AD-BA02-BAF6570DDAC3}"/>
              </a:ext>
            </a:extLst>
          </p:cNvPr>
          <p:cNvSpPr>
            <a:spLocks noGrp="1"/>
          </p:cNvSpPr>
          <p:nvPr>
            <p:ph type="sldNum" sz="quarter" idx="12"/>
          </p:nvPr>
        </p:nvSpPr>
        <p:spPr/>
        <p:txBody>
          <a:bodyPr>
            <a:normAutofit lnSpcReduction="10000"/>
          </a:bodyPr>
          <a:lstStyle/>
          <a:p>
            <a:fld id="{055B6D6A-DD85-4DA6-9CE2-F4E68D20F43E}" type="slidenum">
              <a:rPr lang="en-SG" smtClean="0"/>
              <a:t>23</a:t>
            </a:fld>
            <a:endParaRPr lang="en-SG"/>
          </a:p>
        </p:txBody>
      </p:sp>
    </p:spTree>
    <p:extLst>
      <p:ext uri="{BB962C8B-B14F-4D97-AF65-F5344CB8AC3E}">
        <p14:creationId xmlns:p14="http://schemas.microsoft.com/office/powerpoint/2010/main" val="106516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3FFF-4D74-4552-878D-9646BDA3B0F2}"/>
              </a:ext>
            </a:extLst>
          </p:cNvPr>
          <p:cNvSpPr>
            <a:spLocks noGrp="1"/>
          </p:cNvSpPr>
          <p:nvPr>
            <p:ph type="ctrTitle"/>
          </p:nvPr>
        </p:nvSpPr>
        <p:spPr>
          <a:xfrm>
            <a:off x="3564630" y="2825214"/>
            <a:ext cx="5062740" cy="1207571"/>
          </a:xfrm>
        </p:spPr>
        <p:txBody>
          <a:bodyPr>
            <a:normAutofit/>
          </a:bodyPr>
          <a:lstStyle/>
          <a:p>
            <a:r>
              <a:rPr lang="en-SG" dirty="0"/>
              <a:t>Thank you!</a:t>
            </a:r>
          </a:p>
        </p:txBody>
      </p:sp>
      <p:sp>
        <p:nvSpPr>
          <p:cNvPr id="3" name="Title 1">
            <a:extLst>
              <a:ext uri="{FF2B5EF4-FFF2-40B4-BE49-F238E27FC236}">
                <a16:creationId xmlns:a16="http://schemas.microsoft.com/office/drawing/2014/main" id="{C93BC899-4CDB-4DF8-806B-E323DFD06DC8}"/>
              </a:ext>
            </a:extLst>
          </p:cNvPr>
          <p:cNvSpPr txBox="1">
            <a:spLocks/>
          </p:cNvSpPr>
          <p:nvPr/>
        </p:nvSpPr>
        <p:spPr>
          <a:xfrm>
            <a:off x="3983271" y="4571999"/>
            <a:ext cx="4428780" cy="1830329"/>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4800" dirty="0">
                <a:solidFill>
                  <a:srgbClr val="333333"/>
                </a:solidFill>
              </a:rPr>
              <a:t>Answers:</a:t>
            </a:r>
          </a:p>
          <a:p>
            <a:pPr algn="ctr"/>
            <a:r>
              <a:rPr lang="en-SG" sz="4800" dirty="0">
                <a:solidFill>
                  <a:srgbClr val="333333"/>
                </a:solidFill>
              </a:rPr>
              <a:t>Q1. All but E,</a:t>
            </a:r>
          </a:p>
          <a:p>
            <a:pPr algn="ctr"/>
            <a:r>
              <a:rPr lang="en-SG" sz="4800" dirty="0">
                <a:solidFill>
                  <a:srgbClr val="333333"/>
                </a:solidFill>
              </a:rPr>
              <a:t>Q2. B and D</a:t>
            </a:r>
          </a:p>
        </p:txBody>
      </p:sp>
      <p:sp>
        <p:nvSpPr>
          <p:cNvPr id="4" name="Footer Placeholder 3">
            <a:extLst>
              <a:ext uri="{FF2B5EF4-FFF2-40B4-BE49-F238E27FC236}">
                <a16:creationId xmlns:a16="http://schemas.microsoft.com/office/drawing/2014/main" id="{494E80C6-EE05-467A-A463-B9EA2AC223C4}"/>
              </a:ext>
            </a:extLst>
          </p:cNvPr>
          <p:cNvSpPr>
            <a:spLocks noGrp="1"/>
          </p:cNvSpPr>
          <p:nvPr>
            <p:ph type="ftr" sz="quarter" idx="11"/>
          </p:nvPr>
        </p:nvSpPr>
        <p:spPr/>
        <p:txBody>
          <a:bodyPr/>
          <a:lstStyle/>
          <a:p>
            <a:r>
              <a:rPr lang="en-SG"/>
              <a:t>Prepared by Clinton Law (AY19/20 Sem1)</a:t>
            </a:r>
          </a:p>
        </p:txBody>
      </p:sp>
      <p:sp>
        <p:nvSpPr>
          <p:cNvPr id="5" name="Slide Number Placeholder 4">
            <a:extLst>
              <a:ext uri="{FF2B5EF4-FFF2-40B4-BE49-F238E27FC236}">
                <a16:creationId xmlns:a16="http://schemas.microsoft.com/office/drawing/2014/main" id="{E82B90CF-C157-48CC-BA9E-B9E82A611FFE}"/>
              </a:ext>
            </a:extLst>
          </p:cNvPr>
          <p:cNvSpPr>
            <a:spLocks noGrp="1"/>
          </p:cNvSpPr>
          <p:nvPr>
            <p:ph type="sldNum" sz="quarter" idx="12"/>
          </p:nvPr>
        </p:nvSpPr>
        <p:spPr/>
        <p:txBody>
          <a:bodyPr>
            <a:normAutofit lnSpcReduction="10000"/>
          </a:bodyPr>
          <a:lstStyle/>
          <a:p>
            <a:fld id="{055B6D6A-DD85-4DA6-9CE2-F4E68D20F43E}" type="slidenum">
              <a:rPr lang="en-SG" smtClean="0"/>
              <a:t>24</a:t>
            </a:fld>
            <a:endParaRPr lang="en-SG"/>
          </a:p>
        </p:txBody>
      </p:sp>
    </p:spTree>
    <p:extLst>
      <p:ext uri="{BB962C8B-B14F-4D97-AF65-F5344CB8AC3E}">
        <p14:creationId xmlns:p14="http://schemas.microsoft.com/office/powerpoint/2010/main" val="38040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08284" y="794085"/>
            <a:ext cx="11273590" cy="4521464"/>
          </a:xfrm>
        </p:spPr>
        <p:txBody>
          <a:bodyPr>
            <a:normAutofit/>
          </a:bodyPr>
          <a:lstStyle/>
          <a:p>
            <a:r>
              <a:rPr lang="en-SG" sz="2400" dirty="0"/>
              <a:t>Hierarchical Addressing – (IP addresses have 2 parts)</a:t>
            </a:r>
          </a:p>
          <a:p>
            <a:pPr lvl="1"/>
            <a:r>
              <a:rPr lang="en-SG" sz="2200" dirty="0"/>
              <a:t>Host Identifier</a:t>
            </a:r>
          </a:p>
          <a:p>
            <a:pPr lvl="2"/>
            <a:r>
              <a:rPr lang="en-SG" sz="2200" dirty="0"/>
              <a:t>Which host is this in this subnet?</a:t>
            </a:r>
            <a:endParaRPr lang="en-SG" sz="2400" dirty="0"/>
          </a:p>
          <a:p>
            <a:pPr lvl="1"/>
            <a:r>
              <a:rPr lang="en-SG" sz="2200" dirty="0"/>
              <a:t>Network(Subnet) prefix</a:t>
            </a:r>
          </a:p>
          <a:p>
            <a:pPr lvl="2"/>
            <a:r>
              <a:rPr lang="en-SG" sz="2000" b="1" dirty="0"/>
              <a:t>Identifies</a:t>
            </a:r>
            <a:r>
              <a:rPr lang="en-SG" sz="2000" dirty="0"/>
              <a:t> separate networks(subnets)</a:t>
            </a:r>
          </a:p>
          <a:p>
            <a:pPr lvl="2"/>
            <a:r>
              <a:rPr lang="en-SG" sz="2000" dirty="0"/>
              <a:t>All devices in this subnet </a:t>
            </a:r>
            <a:r>
              <a:rPr lang="en-SG" sz="2000" b="1" dirty="0"/>
              <a:t>must have this prefix</a:t>
            </a:r>
            <a:endParaRPr lang="en-SG" sz="2000" dirty="0"/>
          </a:p>
          <a:p>
            <a:pPr lvl="3"/>
            <a:r>
              <a:rPr lang="en-SG" sz="2000" dirty="0"/>
              <a:t>What does this tell you about communication within and out of a subnet?</a:t>
            </a:r>
          </a:p>
          <a:p>
            <a:pPr lvl="3"/>
            <a:r>
              <a:rPr lang="en-SG" sz="2000" dirty="0"/>
              <a:t>Inter-subnet(out) messages need to pass through a router</a:t>
            </a:r>
          </a:p>
          <a:p>
            <a:pPr lvl="3"/>
            <a:r>
              <a:rPr lang="en-SG" sz="2000" dirty="0"/>
              <a:t>Intra-subnet(within) communications doesn’t need router’s full functionality</a:t>
            </a:r>
          </a:p>
          <a:p>
            <a:pPr lvl="2"/>
            <a:endParaRPr lang="en-SG" sz="2000" dirty="0"/>
          </a:p>
          <a:p>
            <a:pPr marL="548640" lvl="2" indent="0">
              <a:buNone/>
            </a:pPr>
            <a:endParaRPr lang="en-SG" sz="2000" dirty="0"/>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328294" y="-505735"/>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sp>
        <p:nvSpPr>
          <p:cNvPr id="2" name="Footer Placeholder 1">
            <a:extLst>
              <a:ext uri="{FF2B5EF4-FFF2-40B4-BE49-F238E27FC236}">
                <a16:creationId xmlns:a16="http://schemas.microsoft.com/office/drawing/2014/main" id="{210CBA68-A5C0-4381-BBC0-101FC4D53C9E}"/>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DBB8DD95-7971-4EA1-B4C7-2BF013B26094}"/>
              </a:ext>
            </a:extLst>
          </p:cNvPr>
          <p:cNvSpPr>
            <a:spLocks noGrp="1"/>
          </p:cNvSpPr>
          <p:nvPr>
            <p:ph type="sldNum" sz="quarter" idx="12"/>
          </p:nvPr>
        </p:nvSpPr>
        <p:spPr/>
        <p:txBody>
          <a:bodyPr>
            <a:normAutofit lnSpcReduction="10000"/>
          </a:bodyPr>
          <a:lstStyle/>
          <a:p>
            <a:fld id="{055B6D6A-DD85-4DA6-9CE2-F4E68D20F43E}" type="slidenum">
              <a:rPr lang="en-SG" smtClean="0"/>
              <a:t>3</a:t>
            </a:fld>
            <a:endParaRPr lang="en-SG"/>
          </a:p>
        </p:txBody>
      </p:sp>
    </p:spTree>
    <p:extLst>
      <p:ext uri="{BB962C8B-B14F-4D97-AF65-F5344CB8AC3E}">
        <p14:creationId xmlns:p14="http://schemas.microsoft.com/office/powerpoint/2010/main" val="427976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08284" y="794085"/>
                <a:ext cx="11273590" cy="4521464"/>
              </a:xfrm>
            </p:spPr>
            <p:txBody>
              <a:bodyPr>
                <a:normAutofit/>
              </a:bodyPr>
              <a:lstStyle/>
              <a:p>
                <a:r>
                  <a:rPr lang="en-SG" sz="2400" dirty="0"/>
                  <a:t>Hierarchical Addressing – (IP addresses have 2 parts)</a:t>
                </a:r>
              </a:p>
              <a:p>
                <a:pPr lvl="1"/>
                <a:r>
                  <a:rPr lang="en-SG" sz="2200" dirty="0"/>
                  <a:t>Network(Subnet) prefix (cont.)</a:t>
                </a:r>
              </a:p>
              <a:p>
                <a:pPr lvl="2"/>
                <a:r>
                  <a:rPr lang="en-SG" sz="2000" dirty="0"/>
                  <a:t>Represented with a </a:t>
                </a:r>
                <a:r>
                  <a:rPr lang="en-SG" sz="2000" b="1" dirty="0"/>
                  <a:t>subnet mask</a:t>
                </a:r>
              </a:p>
              <a:p>
                <a:pPr lvl="2"/>
                <a:endParaRPr lang="en-SG" sz="2000" b="1" dirty="0"/>
              </a:p>
              <a:p>
                <a:pPr lvl="2"/>
                <a:endParaRPr lang="en-SG" sz="2000" b="1" dirty="0"/>
              </a:p>
              <a:p>
                <a:pPr lvl="2"/>
                <a:endParaRPr lang="en-SG" sz="2000" b="1" dirty="0"/>
              </a:p>
              <a:p>
                <a:pPr lvl="2"/>
                <a:endParaRPr lang="en-SG" sz="2000" b="1" dirty="0"/>
              </a:p>
              <a:p>
                <a:pPr lvl="2"/>
                <a:endParaRPr lang="en-SG" sz="2000" b="1" dirty="0"/>
              </a:p>
              <a:p>
                <a:pPr lvl="2"/>
                <a:endParaRPr lang="en-SG" sz="2000" b="1" dirty="0"/>
              </a:p>
              <a:p>
                <a:pPr lvl="3"/>
                <a:r>
                  <a:rPr lang="en-SG" sz="2000" b="1" dirty="0"/>
                  <a:t>32 – mask = </a:t>
                </a:r>
                <a14:m>
                  <m:oMath xmlns:m="http://schemas.openxmlformats.org/officeDocument/2006/math">
                    <m:func>
                      <m:funcPr>
                        <m:ctrlPr>
                          <a:rPr lang="en-SG" sz="2000" b="1" i="1" dirty="0">
                            <a:solidFill>
                              <a:srgbClr val="FF0000"/>
                            </a:solidFill>
                            <a:latin typeface="Cambria Math" panose="02040503050406030204" pitchFamily="18" charset="0"/>
                            <a:sym typeface="Wingdings" panose="05000000000000000000" pitchFamily="2" charset="2"/>
                          </a:rPr>
                        </m:ctrlPr>
                      </m:funcPr>
                      <m:fName>
                        <m:sSub>
                          <m:sSubPr>
                            <m:ctrlPr>
                              <a:rPr lang="en-SG" sz="2000" b="1" i="1" dirty="0" smtClean="0">
                                <a:solidFill>
                                  <a:srgbClr val="292929"/>
                                </a:solidFill>
                                <a:latin typeface="Cambria Math" panose="02040503050406030204" pitchFamily="18" charset="0"/>
                                <a:sym typeface="Wingdings" panose="05000000000000000000" pitchFamily="2" charset="2"/>
                              </a:rPr>
                            </m:ctrlPr>
                          </m:sSubPr>
                          <m:e>
                            <m:r>
                              <a:rPr lang="en-SG" sz="2000" b="1" dirty="0">
                                <a:solidFill>
                                  <a:srgbClr val="292929"/>
                                </a:solidFill>
                                <a:latin typeface="Cambria Math" panose="02040503050406030204" pitchFamily="18" charset="0"/>
                                <a:sym typeface="Wingdings" panose="05000000000000000000" pitchFamily="2" charset="2"/>
                              </a:rPr>
                              <m:t>𝐥𝐨𝐠</m:t>
                            </m:r>
                          </m:e>
                          <m:sub>
                            <m:r>
                              <a:rPr lang="en-SG" sz="2000" b="1" i="1" dirty="0">
                                <a:solidFill>
                                  <a:srgbClr val="292929"/>
                                </a:solidFill>
                                <a:latin typeface="Cambria Math" panose="02040503050406030204" pitchFamily="18" charset="0"/>
                                <a:sym typeface="Wingdings" panose="05000000000000000000" pitchFamily="2" charset="2"/>
                              </a:rPr>
                              <m:t>𝟐</m:t>
                            </m:r>
                          </m:sub>
                        </m:sSub>
                      </m:fName>
                      <m:e>
                        <m:r>
                          <m:rPr>
                            <m:nor/>
                          </m:rPr>
                          <a:rPr lang="en-SG" sz="2000" b="1" dirty="0"/>
                          <m:t># </m:t>
                        </m:r>
                        <m:r>
                          <m:rPr>
                            <m:nor/>
                          </m:rPr>
                          <a:rPr lang="en-SG" sz="2000" b="1" dirty="0"/>
                          <m:t>IP</m:t>
                        </m:r>
                        <m:r>
                          <m:rPr>
                            <m:nor/>
                          </m:rPr>
                          <a:rPr lang="en-SG" sz="2000" b="1" dirty="0"/>
                          <m:t> </m:t>
                        </m:r>
                        <m:r>
                          <m:rPr>
                            <m:nor/>
                          </m:rPr>
                          <a:rPr lang="en-SG" sz="2000" b="1" dirty="0"/>
                          <m:t>addresses</m:t>
                        </m:r>
                        <m:r>
                          <m:rPr>
                            <m:nor/>
                          </m:rPr>
                          <a:rPr lang="en-SG" sz="2000" b="1" dirty="0"/>
                          <m:t> </m:t>
                        </m:r>
                        <m:r>
                          <m:rPr>
                            <m:nor/>
                          </m:rPr>
                          <a:rPr lang="en-SG" sz="2000" b="1" dirty="0"/>
                          <m:t>the</m:t>
                        </m:r>
                        <m:r>
                          <m:rPr>
                            <m:nor/>
                          </m:rPr>
                          <a:rPr lang="en-SG" sz="2000" b="1" dirty="0"/>
                          <m:t> </m:t>
                        </m:r>
                        <m:r>
                          <m:rPr>
                            <m:nor/>
                          </m:rPr>
                          <a:rPr lang="en-SG" sz="2000" b="1" dirty="0"/>
                          <m:t>subnet</m:t>
                        </m:r>
                        <m:r>
                          <m:rPr>
                            <m:nor/>
                          </m:rPr>
                          <a:rPr lang="en-SG" sz="2000" b="1" dirty="0"/>
                          <m:t> </m:t>
                        </m:r>
                        <m:r>
                          <m:rPr>
                            <m:nor/>
                          </m:rPr>
                          <a:rPr lang="en-SG" sz="2000" b="1" dirty="0"/>
                          <m:t>can</m:t>
                        </m:r>
                        <m:r>
                          <m:rPr>
                            <m:nor/>
                          </m:rPr>
                          <a:rPr lang="en-SG" sz="2000" b="1" dirty="0"/>
                          <m:t> </m:t>
                        </m:r>
                        <m:r>
                          <m:rPr>
                            <m:nor/>
                          </m:rPr>
                          <a:rPr lang="en-SG" sz="2000" b="1" dirty="0"/>
                          <m:t>hold</m:t>
                        </m:r>
                      </m:e>
                    </m:func>
                  </m:oMath>
                </a14:m>
                <a:r>
                  <a:rPr lang="en-SG" sz="2000" b="1" dirty="0"/>
                  <a:t> </a:t>
                </a:r>
                <a:r>
                  <a:rPr lang="en-SG" sz="2000" b="1" dirty="0">
                    <a:sym typeface="Wingdings" panose="05000000000000000000" pitchFamily="2" charset="2"/>
                  </a:rPr>
                  <a:t> Capacity</a:t>
                </a:r>
                <a:r>
                  <a:rPr lang="en-SG" sz="2000" b="1" baseline="-25000" dirty="0">
                    <a:sym typeface="Wingdings" panose="05000000000000000000" pitchFamily="2" charset="2"/>
                  </a:rPr>
                  <a:t>subnet</a:t>
                </a:r>
                <a:r>
                  <a:rPr lang="en-SG" sz="2000" b="1" dirty="0">
                    <a:sym typeface="Wingdings" panose="05000000000000000000" pitchFamily="2" charset="2"/>
                  </a:rPr>
                  <a:t> = 2</a:t>
                </a:r>
                <a:r>
                  <a:rPr lang="en-SG" sz="2000" b="1" baseline="30000" dirty="0">
                    <a:sym typeface="Wingdings" panose="05000000000000000000" pitchFamily="2" charset="2"/>
                  </a:rPr>
                  <a:t>32-mask</a:t>
                </a:r>
                <a:endParaRPr lang="en-SG" sz="2000" dirty="0"/>
              </a:p>
              <a:p>
                <a:pPr marL="548640" lvl="2" indent="0">
                  <a:buNone/>
                </a:pPr>
                <a:endParaRPr lang="en-SG" sz="2000" dirty="0"/>
              </a:p>
            </p:txBody>
          </p:sp>
        </mc:Choice>
        <mc:Fallback xmlns="">
          <p:sp>
            <p:nvSpPr>
              <p:cNvPr id="5" name="Content Placeholder 4">
                <a:extLst>
                  <a:ext uri="{FF2B5EF4-FFF2-40B4-BE49-F238E27FC236}">
                    <a16:creationId xmlns:a16="http://schemas.microsoft.com/office/drawing/2014/main" id="{2D412273-B264-4C79-9951-15C65710350C}"/>
                  </a:ext>
                </a:extLst>
              </p:cNvPr>
              <p:cNvSpPr>
                <a:spLocks noGrp="1" noRot="1" noChangeAspect="1" noMove="1" noResize="1" noEditPoints="1" noAdjustHandles="1" noChangeArrowheads="1" noChangeShapeType="1" noTextEdit="1"/>
              </p:cNvSpPr>
              <p:nvPr>
                <p:ph idx="1"/>
              </p:nvPr>
            </p:nvSpPr>
            <p:spPr>
              <a:xfrm>
                <a:off x="108284" y="794085"/>
                <a:ext cx="11273590" cy="4521464"/>
              </a:xfrm>
              <a:blipFill>
                <a:blip r:embed="rId3"/>
                <a:stretch>
                  <a:fillRect l="-433" t="-1482"/>
                </a:stretch>
              </a:blipFill>
            </p:spPr>
            <p:txBody>
              <a:bodyPr/>
              <a:lstStyle/>
              <a:p>
                <a:r>
                  <a:rPr lang="en-SG">
                    <a:noFill/>
                  </a:rPr>
                  <a:t> </a:t>
                </a:r>
              </a:p>
            </p:txBody>
          </p:sp>
        </mc:Fallback>
      </mc:AlternateContent>
      <p:sp>
        <p:nvSpPr>
          <p:cNvPr id="7" name="Title 1">
            <a:extLst>
              <a:ext uri="{FF2B5EF4-FFF2-40B4-BE49-F238E27FC236}">
                <a16:creationId xmlns:a16="http://schemas.microsoft.com/office/drawing/2014/main" id="{35D6489C-0394-482E-A526-8BC7FFE709DE}"/>
              </a:ext>
            </a:extLst>
          </p:cNvPr>
          <p:cNvSpPr txBox="1">
            <a:spLocks/>
          </p:cNvSpPr>
          <p:nvPr/>
        </p:nvSpPr>
        <p:spPr>
          <a:xfrm>
            <a:off x="328294" y="-505735"/>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6" name="Picture 5">
            <a:extLst>
              <a:ext uri="{FF2B5EF4-FFF2-40B4-BE49-F238E27FC236}">
                <a16:creationId xmlns:a16="http://schemas.microsoft.com/office/drawing/2014/main" id="{1E1999DB-BB63-49F3-B119-C72C5F8E83EF}"/>
              </a:ext>
            </a:extLst>
          </p:cNvPr>
          <p:cNvPicPr/>
          <p:nvPr/>
        </p:nvPicPr>
        <p:blipFill>
          <a:blip r:embed="rId4"/>
          <a:stretch>
            <a:fillRect/>
          </a:stretch>
        </p:blipFill>
        <p:spPr>
          <a:xfrm>
            <a:off x="2614115" y="2119647"/>
            <a:ext cx="6261928" cy="1497898"/>
          </a:xfrm>
          <a:prstGeom prst="rect">
            <a:avLst/>
          </a:prstGeom>
        </p:spPr>
      </p:pic>
      <p:pic>
        <p:nvPicPr>
          <p:cNvPr id="9" name="Picture 8">
            <a:extLst>
              <a:ext uri="{FF2B5EF4-FFF2-40B4-BE49-F238E27FC236}">
                <a16:creationId xmlns:a16="http://schemas.microsoft.com/office/drawing/2014/main" id="{AF92DAB4-888E-4DC3-B8CB-39D26289280B}"/>
              </a:ext>
            </a:extLst>
          </p:cNvPr>
          <p:cNvPicPr/>
          <p:nvPr/>
        </p:nvPicPr>
        <p:blipFill>
          <a:blip r:embed="rId5"/>
          <a:stretch>
            <a:fillRect/>
          </a:stretch>
        </p:blipFill>
        <p:spPr>
          <a:xfrm>
            <a:off x="3072809" y="4497572"/>
            <a:ext cx="5368912" cy="2360428"/>
          </a:xfrm>
          <a:prstGeom prst="rect">
            <a:avLst/>
          </a:prstGeom>
        </p:spPr>
      </p:pic>
      <p:sp>
        <p:nvSpPr>
          <p:cNvPr id="2" name="Footer Placeholder 1">
            <a:extLst>
              <a:ext uri="{FF2B5EF4-FFF2-40B4-BE49-F238E27FC236}">
                <a16:creationId xmlns:a16="http://schemas.microsoft.com/office/drawing/2014/main" id="{7558810C-BBF8-4BD8-A67B-AA2FA03D99CA}"/>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538392E9-AE15-4CFA-876D-750A9A6EC44F}"/>
              </a:ext>
            </a:extLst>
          </p:cNvPr>
          <p:cNvSpPr>
            <a:spLocks noGrp="1"/>
          </p:cNvSpPr>
          <p:nvPr>
            <p:ph type="sldNum" sz="quarter" idx="12"/>
          </p:nvPr>
        </p:nvSpPr>
        <p:spPr/>
        <p:txBody>
          <a:bodyPr>
            <a:normAutofit lnSpcReduction="10000"/>
          </a:bodyPr>
          <a:lstStyle/>
          <a:p>
            <a:fld id="{055B6D6A-DD85-4DA6-9CE2-F4E68D20F43E}" type="slidenum">
              <a:rPr lang="en-SG" smtClean="0"/>
              <a:t>4</a:t>
            </a:fld>
            <a:endParaRPr lang="en-SG"/>
          </a:p>
        </p:txBody>
      </p:sp>
    </p:spTree>
    <p:extLst>
      <p:ext uri="{BB962C8B-B14F-4D97-AF65-F5344CB8AC3E}">
        <p14:creationId xmlns:p14="http://schemas.microsoft.com/office/powerpoint/2010/main" val="374199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108284" y="1275349"/>
            <a:ext cx="11273590" cy="4521464"/>
          </a:xfrm>
        </p:spPr>
        <p:txBody>
          <a:bodyPr>
            <a:normAutofit/>
          </a:bodyPr>
          <a:lstStyle/>
          <a:p>
            <a:r>
              <a:rPr lang="en-SG" sz="2400" dirty="0"/>
              <a:t>Longest Prefix Match</a:t>
            </a:r>
          </a:p>
          <a:p>
            <a:pPr lvl="1"/>
            <a:r>
              <a:rPr lang="en-SG" sz="2200" dirty="0"/>
              <a:t>Routers forward packets based on how many bits of the packet prefix tallies with the net mask.</a:t>
            </a:r>
          </a:p>
          <a:p>
            <a:pPr marL="274320" lvl="1" indent="0">
              <a:buNone/>
            </a:pPr>
            <a:endParaRPr lang="en-SG" sz="2200" dirty="0"/>
          </a:p>
          <a:p>
            <a:pPr lvl="1"/>
            <a:r>
              <a:rPr lang="en-SG" sz="2200" dirty="0"/>
              <a:t>This helps to differentiate between subnets!</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328294" y="-309654"/>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8" name="Picture 7">
            <a:extLst>
              <a:ext uri="{FF2B5EF4-FFF2-40B4-BE49-F238E27FC236}">
                <a16:creationId xmlns:a16="http://schemas.microsoft.com/office/drawing/2014/main" id="{73BBB4DD-97C2-4804-B1DD-49A70A7F5464}"/>
              </a:ext>
            </a:extLst>
          </p:cNvPr>
          <p:cNvPicPr/>
          <p:nvPr/>
        </p:nvPicPr>
        <p:blipFill>
          <a:blip r:embed="rId3"/>
          <a:stretch>
            <a:fillRect/>
          </a:stretch>
        </p:blipFill>
        <p:spPr>
          <a:xfrm>
            <a:off x="1966977" y="3227737"/>
            <a:ext cx="7556204" cy="3456696"/>
          </a:xfrm>
          <a:prstGeom prst="rect">
            <a:avLst/>
          </a:prstGeom>
        </p:spPr>
      </p:pic>
      <p:sp>
        <p:nvSpPr>
          <p:cNvPr id="2" name="Footer Placeholder 1">
            <a:extLst>
              <a:ext uri="{FF2B5EF4-FFF2-40B4-BE49-F238E27FC236}">
                <a16:creationId xmlns:a16="http://schemas.microsoft.com/office/drawing/2014/main" id="{4393A4D9-E9CC-4DA4-8AE4-1C61283ABBBF}"/>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4814CD1E-984E-4102-861F-A84936D73837}"/>
              </a:ext>
            </a:extLst>
          </p:cNvPr>
          <p:cNvSpPr>
            <a:spLocks noGrp="1"/>
          </p:cNvSpPr>
          <p:nvPr>
            <p:ph type="sldNum" sz="quarter" idx="12"/>
          </p:nvPr>
        </p:nvSpPr>
        <p:spPr/>
        <p:txBody>
          <a:bodyPr>
            <a:normAutofit lnSpcReduction="10000"/>
          </a:bodyPr>
          <a:lstStyle/>
          <a:p>
            <a:fld id="{055B6D6A-DD85-4DA6-9CE2-F4E68D20F43E}" type="slidenum">
              <a:rPr lang="en-SG" smtClean="0"/>
              <a:t>5</a:t>
            </a:fld>
            <a:endParaRPr lang="en-SG"/>
          </a:p>
        </p:txBody>
      </p:sp>
    </p:spTree>
    <p:extLst>
      <p:ext uri="{BB962C8B-B14F-4D97-AF65-F5344CB8AC3E}">
        <p14:creationId xmlns:p14="http://schemas.microsoft.com/office/powerpoint/2010/main" val="164266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713231" y="964211"/>
            <a:ext cx="10596453" cy="5532842"/>
          </a:xfrm>
        </p:spPr>
        <p:txBody>
          <a:bodyPr>
            <a:normAutofit/>
          </a:bodyPr>
          <a:lstStyle/>
          <a:p>
            <a:r>
              <a:rPr lang="en-SG" sz="2400" dirty="0"/>
              <a:t>Dynamic Host Configuration Protocol (DHCP)</a:t>
            </a:r>
          </a:p>
          <a:p>
            <a:pPr lvl="1"/>
            <a:r>
              <a:rPr lang="en-SG" sz="2200" dirty="0"/>
              <a:t>Servers run on UDP port 67, clients on port 68</a:t>
            </a:r>
          </a:p>
          <a:p>
            <a:pPr lvl="1"/>
            <a:r>
              <a:rPr lang="en-SG" sz="2200" dirty="0"/>
              <a:t>Identify gateway router, IP address of local DNS, network mask</a:t>
            </a:r>
          </a:p>
          <a:p>
            <a:pPr marL="274320" lvl="1" indent="0">
              <a:buNone/>
            </a:pPr>
            <a:endParaRPr lang="en-SG" sz="2400" dirty="0"/>
          </a:p>
          <a:p>
            <a:pPr lvl="1"/>
            <a:r>
              <a:rPr lang="en-SG" sz="2200" dirty="0"/>
              <a:t>Allows a host to dynamically (and automatically) obtain an IP address from a DHCP server when it joins a network</a:t>
            </a:r>
          </a:p>
          <a:p>
            <a:pPr lvl="1"/>
            <a:r>
              <a:rPr lang="en-SG" sz="2200" dirty="0"/>
              <a:t>IP addresses are “leased” to you when you obtain it from a DHCP</a:t>
            </a:r>
          </a:p>
          <a:p>
            <a:pPr lvl="2"/>
            <a:r>
              <a:rPr lang="en-SG" sz="2000" dirty="0"/>
              <a:t>DHCP gives you an IP address for 6 hours; after 6 hours, it checks whether it needs to be renewed (extend lease?)</a:t>
            </a:r>
          </a:p>
          <a:p>
            <a:pPr lvl="1"/>
            <a:r>
              <a:rPr lang="en-SG" sz="2200" dirty="0"/>
              <a:t>IP addresses are also reusable</a:t>
            </a:r>
          </a:p>
          <a:p>
            <a:pPr lvl="2"/>
            <a:r>
              <a:rPr lang="en-SG" sz="2000" dirty="0"/>
              <a:t>Continuing the analogy, if you leave the network, DHCP can reassign the same IP address to another host entering the network</a:t>
            </a:r>
          </a:p>
          <a:p>
            <a:pPr lvl="1"/>
            <a:r>
              <a:rPr lang="en-SG" sz="2200" dirty="0"/>
              <a:t>Good support for mobile users</a:t>
            </a:r>
          </a:p>
          <a:p>
            <a:pPr lvl="2"/>
            <a:r>
              <a:rPr lang="en-SG" sz="2000" dirty="0"/>
              <a:t>Able to join different networks easily – all with different IP addresses</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71323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sp>
        <p:nvSpPr>
          <p:cNvPr id="2" name="Footer Placeholder 1">
            <a:extLst>
              <a:ext uri="{FF2B5EF4-FFF2-40B4-BE49-F238E27FC236}">
                <a16:creationId xmlns:a16="http://schemas.microsoft.com/office/drawing/2014/main" id="{0650E8F7-042F-407B-8924-E683ACB329B0}"/>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904C80CA-5A47-4057-BEAC-F43F70D194EA}"/>
              </a:ext>
            </a:extLst>
          </p:cNvPr>
          <p:cNvSpPr>
            <a:spLocks noGrp="1"/>
          </p:cNvSpPr>
          <p:nvPr>
            <p:ph type="sldNum" sz="quarter" idx="12"/>
          </p:nvPr>
        </p:nvSpPr>
        <p:spPr/>
        <p:txBody>
          <a:bodyPr>
            <a:normAutofit lnSpcReduction="10000"/>
          </a:bodyPr>
          <a:lstStyle/>
          <a:p>
            <a:fld id="{055B6D6A-DD85-4DA6-9CE2-F4E68D20F43E}" type="slidenum">
              <a:rPr lang="en-SG" smtClean="0"/>
              <a:t>6</a:t>
            </a:fld>
            <a:endParaRPr lang="en-SG"/>
          </a:p>
        </p:txBody>
      </p:sp>
    </p:spTree>
    <p:extLst>
      <p:ext uri="{BB962C8B-B14F-4D97-AF65-F5344CB8AC3E}">
        <p14:creationId xmlns:p14="http://schemas.microsoft.com/office/powerpoint/2010/main" val="405031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412273-B264-4C79-9951-15C65710350C}"/>
              </a:ext>
            </a:extLst>
          </p:cNvPr>
          <p:cNvSpPr>
            <a:spLocks noGrp="1"/>
          </p:cNvSpPr>
          <p:nvPr>
            <p:ph idx="1"/>
          </p:nvPr>
        </p:nvSpPr>
        <p:spPr>
          <a:xfrm>
            <a:off x="493295" y="964211"/>
            <a:ext cx="10816389" cy="5893790"/>
          </a:xfrm>
        </p:spPr>
        <p:txBody>
          <a:bodyPr>
            <a:normAutofit fontScale="92500" lnSpcReduction="10000"/>
          </a:bodyPr>
          <a:lstStyle/>
          <a:p>
            <a:r>
              <a:rPr lang="en-SG" sz="2400" dirty="0"/>
              <a:t>Dynamic Host Configuration Protocol (DHCP)</a:t>
            </a:r>
          </a:p>
          <a:p>
            <a:pPr lvl="1"/>
            <a:r>
              <a:rPr lang="en-SG" sz="2200" b="1" dirty="0"/>
              <a:t>D</a:t>
            </a:r>
            <a:r>
              <a:rPr lang="en-SG" sz="2200" dirty="0"/>
              <a:t>iscover</a:t>
            </a:r>
          </a:p>
          <a:p>
            <a:pPr lvl="2"/>
            <a:r>
              <a:rPr lang="en-SG" sz="2000" dirty="0"/>
              <a:t>Hosts </a:t>
            </a:r>
            <a:r>
              <a:rPr lang="en-SG" sz="2000" b="1" dirty="0"/>
              <a:t>broadcasts</a:t>
            </a:r>
            <a:r>
              <a:rPr lang="en-SG" sz="2000" dirty="0"/>
              <a:t> a discover message</a:t>
            </a:r>
          </a:p>
          <a:p>
            <a:pPr lvl="3"/>
            <a:r>
              <a:rPr lang="en-SG" sz="2000" dirty="0"/>
              <a:t>Message is blasted because he does not know the IP addresses (multiple) of the DHCP servers</a:t>
            </a:r>
          </a:p>
          <a:p>
            <a:pPr lvl="1"/>
            <a:r>
              <a:rPr lang="en-SG" sz="2200" b="1" dirty="0"/>
              <a:t>O</a:t>
            </a:r>
            <a:r>
              <a:rPr lang="en-SG" sz="2200" dirty="0"/>
              <a:t>ffer</a:t>
            </a:r>
          </a:p>
          <a:p>
            <a:pPr lvl="2"/>
            <a:r>
              <a:rPr lang="en-SG" sz="2000" dirty="0"/>
              <a:t>DHCP server responds with a </a:t>
            </a:r>
            <a:r>
              <a:rPr lang="en-SG" sz="2000" b="1" dirty="0"/>
              <a:t>broadcasted</a:t>
            </a:r>
            <a:r>
              <a:rPr lang="en-SG" sz="2000" dirty="0"/>
              <a:t> offer message</a:t>
            </a:r>
          </a:p>
          <a:p>
            <a:pPr lvl="3"/>
            <a:r>
              <a:rPr lang="en-SG" sz="2000" dirty="0"/>
              <a:t>Host is not yet offered an IP address, hence DHCP needs to someway to address the host, which is by blasting</a:t>
            </a:r>
          </a:p>
          <a:p>
            <a:pPr lvl="3"/>
            <a:r>
              <a:rPr lang="en-SG" sz="2000" dirty="0"/>
              <a:t>When waiting for a response after the offer, the IP address is </a:t>
            </a:r>
            <a:r>
              <a:rPr lang="en-SG" sz="2000" b="1" dirty="0"/>
              <a:t>reserved</a:t>
            </a:r>
            <a:r>
              <a:rPr lang="en-SG" sz="2000" dirty="0"/>
              <a:t>.</a:t>
            </a:r>
          </a:p>
          <a:p>
            <a:pPr lvl="1"/>
            <a:r>
              <a:rPr lang="en-SG" sz="2200" b="1" dirty="0"/>
              <a:t>R</a:t>
            </a:r>
            <a:r>
              <a:rPr lang="en-SG" sz="2200" dirty="0"/>
              <a:t>equest</a:t>
            </a:r>
          </a:p>
          <a:p>
            <a:pPr lvl="2"/>
            <a:r>
              <a:rPr lang="en-SG" sz="2000" dirty="0"/>
              <a:t>Host </a:t>
            </a:r>
            <a:r>
              <a:rPr lang="en-SG" sz="2000" b="1" dirty="0"/>
              <a:t>broadcasts</a:t>
            </a:r>
            <a:r>
              <a:rPr lang="en-SG" sz="2000" dirty="0"/>
              <a:t> a request for an IP address here</a:t>
            </a:r>
          </a:p>
          <a:p>
            <a:pPr lvl="3"/>
            <a:r>
              <a:rPr lang="en-SG" sz="2000" dirty="0"/>
              <a:t>Multiple DHCP servers can send an offer in response to the discover message</a:t>
            </a:r>
          </a:p>
          <a:p>
            <a:pPr lvl="3"/>
            <a:r>
              <a:rPr lang="en-SG" sz="2000" dirty="0"/>
              <a:t>Need to let the other DHCP servers know which IP address he has selected so the other servers can free the reserved IP address.</a:t>
            </a:r>
          </a:p>
          <a:p>
            <a:pPr lvl="1"/>
            <a:r>
              <a:rPr lang="en-SG" sz="2200" b="1" dirty="0"/>
              <a:t>A</a:t>
            </a:r>
            <a:r>
              <a:rPr lang="en-SG" sz="2200" dirty="0"/>
              <a:t>cknowledge</a:t>
            </a:r>
          </a:p>
          <a:p>
            <a:pPr lvl="2"/>
            <a:r>
              <a:rPr lang="en-SG" sz="2000" dirty="0"/>
              <a:t>DHCP server </a:t>
            </a:r>
            <a:r>
              <a:rPr lang="en-SG" sz="2000" b="1" dirty="0"/>
              <a:t>broadcasts</a:t>
            </a:r>
            <a:r>
              <a:rPr lang="en-SG" sz="2000" dirty="0"/>
              <a:t> an acknowledgement, allowing host to take on the requested IP address</a:t>
            </a:r>
          </a:p>
          <a:p>
            <a:pPr lvl="3"/>
            <a:r>
              <a:rPr lang="en-SG" sz="2100" dirty="0"/>
              <a:t>Again this is broadcasted as the host has not yet assumed the IP address.</a:t>
            </a:r>
          </a:p>
        </p:txBody>
      </p:sp>
      <p:sp>
        <p:nvSpPr>
          <p:cNvPr id="7" name="Title 1">
            <a:extLst>
              <a:ext uri="{FF2B5EF4-FFF2-40B4-BE49-F238E27FC236}">
                <a16:creationId xmlns:a16="http://schemas.microsoft.com/office/drawing/2014/main" id="{35D6489C-0394-482E-A526-8BC7FFE709DE}"/>
              </a:ext>
            </a:extLst>
          </p:cNvPr>
          <p:cNvSpPr txBox="1">
            <a:spLocks/>
          </p:cNvSpPr>
          <p:nvPr/>
        </p:nvSpPr>
        <p:spPr>
          <a:xfrm>
            <a:off x="493295"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sp>
        <p:nvSpPr>
          <p:cNvPr id="2" name="Footer Placeholder 1">
            <a:extLst>
              <a:ext uri="{FF2B5EF4-FFF2-40B4-BE49-F238E27FC236}">
                <a16:creationId xmlns:a16="http://schemas.microsoft.com/office/drawing/2014/main" id="{ADE53965-B1B2-401E-B50D-3475269266B7}"/>
              </a:ext>
            </a:extLst>
          </p:cNvPr>
          <p:cNvSpPr>
            <a:spLocks noGrp="1"/>
          </p:cNvSpPr>
          <p:nvPr>
            <p:ph type="ftr" sz="quarter" idx="11"/>
          </p:nvPr>
        </p:nvSpPr>
        <p:spPr/>
        <p:txBody>
          <a:bodyPr/>
          <a:lstStyle/>
          <a:p>
            <a:r>
              <a:rPr lang="en-SG"/>
              <a:t>Prepared by Clinton Law (AY19/20 Sem1)</a:t>
            </a:r>
          </a:p>
        </p:txBody>
      </p:sp>
      <p:sp>
        <p:nvSpPr>
          <p:cNvPr id="3" name="Slide Number Placeholder 2">
            <a:extLst>
              <a:ext uri="{FF2B5EF4-FFF2-40B4-BE49-F238E27FC236}">
                <a16:creationId xmlns:a16="http://schemas.microsoft.com/office/drawing/2014/main" id="{80E13733-7B95-4E63-A7C2-1E1ECD759AF5}"/>
              </a:ext>
            </a:extLst>
          </p:cNvPr>
          <p:cNvSpPr>
            <a:spLocks noGrp="1"/>
          </p:cNvSpPr>
          <p:nvPr>
            <p:ph type="sldNum" sz="quarter" idx="12"/>
          </p:nvPr>
        </p:nvSpPr>
        <p:spPr/>
        <p:txBody>
          <a:bodyPr>
            <a:normAutofit lnSpcReduction="10000"/>
          </a:bodyPr>
          <a:lstStyle/>
          <a:p>
            <a:fld id="{055B6D6A-DD85-4DA6-9CE2-F4E68D20F43E}" type="slidenum">
              <a:rPr lang="en-SG" smtClean="0"/>
              <a:t>7</a:t>
            </a:fld>
            <a:endParaRPr lang="en-SG"/>
          </a:p>
        </p:txBody>
      </p:sp>
    </p:spTree>
    <p:extLst>
      <p:ext uri="{BB962C8B-B14F-4D97-AF65-F5344CB8AC3E}">
        <p14:creationId xmlns:p14="http://schemas.microsoft.com/office/powerpoint/2010/main" val="195828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5D6489C-0394-482E-A526-8BC7FFE709DE}"/>
              </a:ext>
            </a:extLst>
          </p:cNvPr>
          <p:cNvSpPr txBox="1">
            <a:spLocks/>
          </p:cNvSpPr>
          <p:nvPr/>
        </p:nvSpPr>
        <p:spPr>
          <a:xfrm>
            <a:off x="713232" y="-361351"/>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dirty="0"/>
              <a:t>Recap</a:t>
            </a:r>
          </a:p>
        </p:txBody>
      </p:sp>
      <p:pic>
        <p:nvPicPr>
          <p:cNvPr id="2" name="Picture 1">
            <a:extLst>
              <a:ext uri="{FF2B5EF4-FFF2-40B4-BE49-F238E27FC236}">
                <a16:creationId xmlns:a16="http://schemas.microsoft.com/office/drawing/2014/main" id="{9FCB80D3-9D7E-4966-82C3-FE15A6F1F5C5}"/>
              </a:ext>
            </a:extLst>
          </p:cNvPr>
          <p:cNvPicPr>
            <a:picLocks noChangeAspect="1"/>
          </p:cNvPicPr>
          <p:nvPr/>
        </p:nvPicPr>
        <p:blipFill>
          <a:blip r:embed="rId3"/>
          <a:stretch>
            <a:fillRect/>
          </a:stretch>
        </p:blipFill>
        <p:spPr>
          <a:xfrm>
            <a:off x="2995612" y="1690687"/>
            <a:ext cx="6200775" cy="3476625"/>
          </a:xfrm>
          <a:prstGeom prst="rect">
            <a:avLst/>
          </a:prstGeom>
        </p:spPr>
      </p:pic>
      <p:sp>
        <p:nvSpPr>
          <p:cNvPr id="3" name="Footer Placeholder 2">
            <a:extLst>
              <a:ext uri="{FF2B5EF4-FFF2-40B4-BE49-F238E27FC236}">
                <a16:creationId xmlns:a16="http://schemas.microsoft.com/office/drawing/2014/main" id="{95AF8E6A-F1E3-40E3-830B-2CCEB1A03FBE}"/>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C68D8FED-9BA8-47B2-BE88-30563BBE0ED8}"/>
              </a:ext>
            </a:extLst>
          </p:cNvPr>
          <p:cNvSpPr>
            <a:spLocks noGrp="1"/>
          </p:cNvSpPr>
          <p:nvPr>
            <p:ph type="sldNum" sz="quarter" idx="12"/>
          </p:nvPr>
        </p:nvSpPr>
        <p:spPr/>
        <p:txBody>
          <a:bodyPr>
            <a:normAutofit lnSpcReduction="10000"/>
          </a:bodyPr>
          <a:lstStyle/>
          <a:p>
            <a:fld id="{055B6D6A-DD85-4DA6-9CE2-F4E68D20F43E}" type="slidenum">
              <a:rPr lang="en-SG" smtClean="0"/>
              <a:t>8</a:t>
            </a:fld>
            <a:endParaRPr lang="en-SG"/>
          </a:p>
        </p:txBody>
      </p:sp>
    </p:spTree>
    <p:extLst>
      <p:ext uri="{BB962C8B-B14F-4D97-AF65-F5344CB8AC3E}">
        <p14:creationId xmlns:p14="http://schemas.microsoft.com/office/powerpoint/2010/main" val="192716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EA79-37FD-4503-950F-5AA42EA4F8CF}"/>
              </a:ext>
            </a:extLst>
          </p:cNvPr>
          <p:cNvSpPr>
            <a:spLocks noGrp="1"/>
          </p:cNvSpPr>
          <p:nvPr>
            <p:ph type="title"/>
          </p:nvPr>
        </p:nvSpPr>
        <p:spPr>
          <a:xfrm>
            <a:off x="1249680" y="2766219"/>
            <a:ext cx="9692640" cy="1325562"/>
          </a:xfrm>
        </p:spPr>
        <p:txBody>
          <a:bodyPr/>
          <a:lstStyle/>
          <a:p>
            <a:pPr algn="ctr"/>
            <a:r>
              <a:rPr lang="en-SG" dirty="0"/>
              <a:t>Tutorial Questions</a:t>
            </a:r>
          </a:p>
        </p:txBody>
      </p:sp>
      <p:sp>
        <p:nvSpPr>
          <p:cNvPr id="3" name="Footer Placeholder 2">
            <a:extLst>
              <a:ext uri="{FF2B5EF4-FFF2-40B4-BE49-F238E27FC236}">
                <a16:creationId xmlns:a16="http://schemas.microsoft.com/office/drawing/2014/main" id="{3D4326A9-C006-48FA-BD19-D95D0DBB2AB5}"/>
              </a:ext>
            </a:extLst>
          </p:cNvPr>
          <p:cNvSpPr>
            <a:spLocks noGrp="1"/>
          </p:cNvSpPr>
          <p:nvPr>
            <p:ph type="ftr" sz="quarter" idx="11"/>
          </p:nvPr>
        </p:nvSpPr>
        <p:spPr/>
        <p:txBody>
          <a:bodyPr/>
          <a:lstStyle/>
          <a:p>
            <a:r>
              <a:rPr lang="en-SG"/>
              <a:t>Prepared by Clinton Law (AY19/20 Sem1)</a:t>
            </a:r>
          </a:p>
        </p:txBody>
      </p:sp>
      <p:sp>
        <p:nvSpPr>
          <p:cNvPr id="4" name="Slide Number Placeholder 3">
            <a:extLst>
              <a:ext uri="{FF2B5EF4-FFF2-40B4-BE49-F238E27FC236}">
                <a16:creationId xmlns:a16="http://schemas.microsoft.com/office/drawing/2014/main" id="{87903700-4283-4912-9392-EF50910D2346}"/>
              </a:ext>
            </a:extLst>
          </p:cNvPr>
          <p:cNvSpPr>
            <a:spLocks noGrp="1"/>
          </p:cNvSpPr>
          <p:nvPr>
            <p:ph type="sldNum" sz="quarter" idx="12"/>
          </p:nvPr>
        </p:nvSpPr>
        <p:spPr/>
        <p:txBody>
          <a:bodyPr>
            <a:normAutofit lnSpcReduction="10000"/>
          </a:bodyPr>
          <a:lstStyle/>
          <a:p>
            <a:fld id="{055B6D6A-DD85-4DA6-9CE2-F4E68D20F43E}" type="slidenum">
              <a:rPr lang="en-SG" smtClean="0"/>
              <a:t>9</a:t>
            </a:fld>
            <a:endParaRPr lang="en-SG"/>
          </a:p>
        </p:txBody>
      </p:sp>
    </p:spTree>
    <p:extLst>
      <p:ext uri="{BB962C8B-B14F-4D97-AF65-F5344CB8AC3E}">
        <p14:creationId xmlns:p14="http://schemas.microsoft.com/office/powerpoint/2010/main" val="422296756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9407</TotalTime>
  <Words>2601</Words>
  <Application>Microsoft Office PowerPoint</Application>
  <PresentationFormat>Widescreen</PresentationFormat>
  <Paragraphs>316</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Century Schoolbook</vt:lpstr>
      <vt:lpstr>Courier New</vt:lpstr>
      <vt:lpstr>Wingdings 2</vt:lpstr>
      <vt:lpstr>View</vt:lpstr>
      <vt:lpstr>CS2105 Introduction to 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Tutorial Questions</vt:lpstr>
      <vt:lpstr>Question 1</vt:lpstr>
      <vt:lpstr>Question 2a</vt:lpstr>
      <vt:lpstr>Question 2b</vt:lpstr>
      <vt:lpstr>Question 2 (extra!)</vt:lpstr>
      <vt:lpstr>Question 3</vt:lpstr>
      <vt:lpstr>Question 4a</vt:lpstr>
      <vt:lpstr>Question 4b</vt:lpstr>
      <vt:lpstr>Question 4b</vt:lpstr>
      <vt:lpstr>Question 5</vt:lpstr>
      <vt:lpstr>Question 5</vt:lpstr>
      <vt:lpstr>Question 6 </vt:lpstr>
      <vt:lpstr>Summary</vt:lpstr>
      <vt:lpstr>PowerPoint Presentation</vt:lpstr>
      <vt:lpstr>Extra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CS2105 Introduction to Computer Networks</dc:title>
  <dc:creator>Clinton Law</dc:creator>
  <cp:lastModifiedBy>Clinton Law</cp:lastModifiedBy>
  <cp:revision>155</cp:revision>
  <dcterms:created xsi:type="dcterms:W3CDTF">2019-01-22T13:19:35Z</dcterms:created>
  <dcterms:modified xsi:type="dcterms:W3CDTF">2019-10-02T11:04:19Z</dcterms:modified>
</cp:coreProperties>
</file>