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2" r:id="rId24"/>
    <p:sldId id="284" r:id="rId25"/>
    <p:sldId id="286" r:id="rId26"/>
    <p:sldId id="287" r:id="rId27"/>
    <p:sldId id="288" r:id="rId28"/>
    <p:sldId id="289" r:id="rId29"/>
    <p:sldId id="290" r:id="rId30"/>
    <p:sldId id="291" r:id="rId31"/>
    <p:sldId id="292" r:id="rId32"/>
    <p:sldId id="293" r:id="rId33"/>
    <p:sldId id="294" r:id="rId34"/>
    <p:sldId id="297" r:id="rId35"/>
    <p:sldId id="296"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FangSong" panose="02010609060101010101" pitchFamily="49" charset="-122"/>
      <p:regular r:id="rId42"/>
    </p:embeddedFont>
    <p:embeddedFont>
      <p:font typeface="Garamond" panose="02020404030301010803"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1" roundtripDataSignature="AMtx7mj5+cJojvOY2aPQ2jBbdAvzY6hg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snapToGrid="0">
      <p:cViewPr varScale="1">
        <p:scale>
          <a:sx n="63" d="100"/>
          <a:sy n="63" d="100"/>
        </p:scale>
        <p:origin x="7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NUL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8" Type="http://schemas.openxmlformats.org/officeDocument/2006/relationships/slide" Target="slides/slide7.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900"/>
              </a:spcBef>
              <a:spcAft>
                <a:spcPts val="0"/>
              </a:spcAft>
              <a:buSzPts val="2400"/>
              <a:buFont typeface="Noto Sans Symbols"/>
              <a:buNone/>
            </a:pPr>
            <a:endParaRPr lang="en-US" altLang="zh-SG" sz="1100" dirty="0"/>
          </a:p>
        </p:txBody>
      </p:sp>
      <p:sp>
        <p:nvSpPr>
          <p:cNvPr id="334" name="Google Shape;33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lang="en-US" altLang="zh-SG" dirty="0"/>
          </a:p>
        </p:txBody>
      </p:sp>
      <p:sp>
        <p:nvSpPr>
          <p:cNvPr id="340" name="Google Shape;34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259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3"/>
        <p:cNvGrpSpPr/>
        <p:nvPr/>
      </p:nvGrpSpPr>
      <p:grpSpPr>
        <a:xfrm>
          <a:off x="0" y="0"/>
          <a:ext cx="0" cy="0"/>
          <a:chOff x="0" y="0"/>
          <a:chExt cx="0" cy="0"/>
        </a:xfrm>
      </p:grpSpPr>
      <p:sp>
        <p:nvSpPr>
          <p:cNvPr id="14" name="Google Shape;14;p43"/>
          <p:cNvSpPr/>
          <p:nvPr/>
        </p:nvSpPr>
        <p:spPr>
          <a:xfrm>
            <a:off x="1" y="0"/>
            <a:ext cx="12192000" cy="6858000"/>
          </a:xfrm>
          <a:prstGeom prst="rect">
            <a:avLst/>
          </a:prstGeom>
          <a:blipFill rotWithShape="1">
            <a:blip r:embed="rId2">
              <a:alphaModFix amt="40000"/>
            </a:blip>
            <a:tile tx="-133350" ty="330200" sx="85000" sy="85000" flip="xy"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3"/>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3"/>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3"/>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43"/>
          <p:cNvGrpSpPr/>
          <p:nvPr/>
        </p:nvGrpSpPr>
        <p:grpSpPr>
          <a:xfrm>
            <a:off x="5250180" y="1267730"/>
            <a:ext cx="1691640" cy="645295"/>
            <a:chOff x="5318306" y="1386268"/>
            <a:chExt cx="1567331" cy="645295"/>
          </a:xfrm>
        </p:grpSpPr>
        <p:cxnSp>
          <p:nvCxnSpPr>
            <p:cNvPr id="19" name="Google Shape;19;p43"/>
            <p:cNvCxnSpPr/>
            <p:nvPr/>
          </p:nvCxnSpPr>
          <p:spPr>
            <a:xfrm>
              <a:off x="5318306" y="1386268"/>
              <a:ext cx="0" cy="640080"/>
            </a:xfrm>
            <a:prstGeom prst="straightConnector1">
              <a:avLst/>
            </a:prstGeom>
            <a:solidFill>
              <a:srgbClr val="262626"/>
            </a:solidFill>
            <a:ln w="9525" cap="flat" cmpd="sng">
              <a:solidFill>
                <a:srgbClr val="262626"/>
              </a:solidFill>
              <a:prstDash val="solid"/>
              <a:miter lim="800000"/>
              <a:headEnd type="none" w="sm" len="sm"/>
              <a:tailEnd type="none" w="sm" len="sm"/>
            </a:ln>
          </p:spPr>
        </p:cxnSp>
        <p:cxnSp>
          <p:nvCxnSpPr>
            <p:cNvPr id="20" name="Google Shape;20;p43"/>
            <p:cNvCxnSpPr/>
            <p:nvPr/>
          </p:nvCxnSpPr>
          <p:spPr>
            <a:xfrm>
              <a:off x="6885637" y="1386268"/>
              <a:ext cx="0" cy="640080"/>
            </a:xfrm>
            <a:prstGeom prst="straightConnector1">
              <a:avLst/>
            </a:prstGeom>
            <a:solidFill>
              <a:srgbClr val="262626"/>
            </a:solidFill>
            <a:ln w="9525" cap="flat" cmpd="sng">
              <a:solidFill>
                <a:srgbClr val="262626"/>
              </a:solidFill>
              <a:prstDash val="solid"/>
              <a:miter lim="800000"/>
              <a:headEnd type="none" w="sm" len="sm"/>
              <a:tailEnd type="none" w="sm" len="sm"/>
            </a:ln>
          </p:spPr>
        </p:cxnSp>
        <p:cxnSp>
          <p:nvCxnSpPr>
            <p:cNvPr id="21" name="Google Shape;21;p43"/>
            <p:cNvCxnSpPr/>
            <p:nvPr/>
          </p:nvCxnSpPr>
          <p:spPr>
            <a:xfrm>
              <a:off x="5318306" y="2031563"/>
              <a:ext cx="1567331" cy="0"/>
            </a:xfrm>
            <a:prstGeom prst="straightConnector1">
              <a:avLst/>
            </a:prstGeom>
            <a:solidFill>
              <a:srgbClr val="262626"/>
            </a:solidFill>
            <a:ln w="9525" cap="flat" cmpd="sng">
              <a:solidFill>
                <a:srgbClr val="262626"/>
              </a:solidFill>
              <a:prstDash val="solid"/>
              <a:miter lim="800000"/>
              <a:headEnd type="none" w="sm" len="sm"/>
              <a:tailEnd type="none" w="sm" len="sm"/>
            </a:ln>
          </p:spPr>
        </p:cxnSp>
      </p:grpSp>
      <p:sp>
        <p:nvSpPr>
          <p:cNvPr id="22" name="Google Shape;22;p43"/>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Garamond"/>
              <a:buNone/>
              <a:defRPr sz="7200" b="0" cap="none">
                <a:solidFill>
                  <a:srgbClr val="262626"/>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3"/>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rgbClr val="33473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4" name="Google Shape;24;p43"/>
          <p:cNvSpPr txBox="1">
            <a:spLocks noGrp="1"/>
          </p:cNvSpPr>
          <p:nvPr>
            <p:ph type="dt" idx="10"/>
          </p:nvPr>
        </p:nvSpPr>
        <p:spPr>
          <a:xfrm>
            <a:off x="5318760" y="1341255"/>
            <a:ext cx="1554480" cy="5272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3"/>
          <p:cNvSpPr txBox="1">
            <a:spLocks noGrp="1"/>
          </p:cNvSpPr>
          <p:nvPr>
            <p:ph type="ftr" idx="11"/>
          </p:nvPr>
        </p:nvSpPr>
        <p:spPr>
          <a:xfrm>
            <a:off x="1453896" y="521208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3"/>
          <p:cNvSpPr txBox="1">
            <a:spLocks noGrp="1"/>
          </p:cNvSpPr>
          <p:nvPr>
            <p:ph type="sldNum" idx="12"/>
          </p:nvPr>
        </p:nvSpPr>
        <p:spPr>
          <a:xfrm>
            <a:off x="8606919" y="5212080"/>
            <a:ext cx="211188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3F3F3F"/>
                </a:solidFill>
                <a:latin typeface="Garamond"/>
                <a:ea typeface="Garamond"/>
                <a:cs typeface="Garamond"/>
                <a:sym typeface="Garamond"/>
              </a:defRPr>
            </a:lvl1pPr>
            <a:lvl2pPr marL="0" lvl="1" indent="0" algn="r">
              <a:spcBef>
                <a:spcPts val="0"/>
              </a:spcBef>
              <a:buNone/>
              <a:defRPr sz="1000" b="0" i="0" u="none" strike="noStrike" cap="none">
                <a:solidFill>
                  <a:srgbClr val="3F3F3F"/>
                </a:solidFill>
                <a:latin typeface="Garamond"/>
                <a:ea typeface="Garamond"/>
                <a:cs typeface="Garamond"/>
                <a:sym typeface="Garamond"/>
              </a:defRPr>
            </a:lvl2pPr>
            <a:lvl3pPr marL="0" lvl="2" indent="0" algn="r">
              <a:spcBef>
                <a:spcPts val="0"/>
              </a:spcBef>
              <a:buNone/>
              <a:defRPr sz="1000" b="0" i="0" u="none" strike="noStrike" cap="none">
                <a:solidFill>
                  <a:srgbClr val="3F3F3F"/>
                </a:solidFill>
                <a:latin typeface="Garamond"/>
                <a:ea typeface="Garamond"/>
                <a:cs typeface="Garamond"/>
                <a:sym typeface="Garamond"/>
              </a:defRPr>
            </a:lvl3pPr>
            <a:lvl4pPr marL="0" lvl="3" indent="0" algn="r">
              <a:spcBef>
                <a:spcPts val="0"/>
              </a:spcBef>
              <a:buNone/>
              <a:defRPr sz="1000" b="0" i="0" u="none" strike="noStrike" cap="none">
                <a:solidFill>
                  <a:srgbClr val="3F3F3F"/>
                </a:solidFill>
                <a:latin typeface="Garamond"/>
                <a:ea typeface="Garamond"/>
                <a:cs typeface="Garamond"/>
                <a:sym typeface="Garamond"/>
              </a:defRPr>
            </a:lvl4pPr>
            <a:lvl5pPr marL="0" lvl="4" indent="0" algn="r">
              <a:spcBef>
                <a:spcPts val="0"/>
              </a:spcBef>
              <a:buNone/>
              <a:defRPr sz="1000" b="0" i="0" u="none" strike="noStrike" cap="none">
                <a:solidFill>
                  <a:srgbClr val="3F3F3F"/>
                </a:solidFill>
                <a:latin typeface="Garamond"/>
                <a:ea typeface="Garamond"/>
                <a:cs typeface="Garamond"/>
                <a:sym typeface="Garamond"/>
              </a:defRPr>
            </a:lvl5pPr>
            <a:lvl6pPr marL="0" lvl="5" indent="0" algn="r">
              <a:spcBef>
                <a:spcPts val="0"/>
              </a:spcBef>
              <a:buNone/>
              <a:defRPr sz="1000" b="0" i="0" u="none" strike="noStrike" cap="none">
                <a:solidFill>
                  <a:srgbClr val="3F3F3F"/>
                </a:solidFill>
                <a:latin typeface="Garamond"/>
                <a:ea typeface="Garamond"/>
                <a:cs typeface="Garamond"/>
                <a:sym typeface="Garamond"/>
              </a:defRPr>
            </a:lvl6pPr>
            <a:lvl7pPr marL="0" lvl="6" indent="0" algn="r">
              <a:spcBef>
                <a:spcPts val="0"/>
              </a:spcBef>
              <a:buNone/>
              <a:defRPr sz="1000" b="0" i="0" u="none" strike="noStrike" cap="none">
                <a:solidFill>
                  <a:srgbClr val="3F3F3F"/>
                </a:solidFill>
                <a:latin typeface="Garamond"/>
                <a:ea typeface="Garamond"/>
                <a:cs typeface="Garamond"/>
                <a:sym typeface="Garamond"/>
              </a:defRPr>
            </a:lvl7pPr>
            <a:lvl8pPr marL="0" lvl="7" indent="0" algn="r">
              <a:spcBef>
                <a:spcPts val="0"/>
              </a:spcBef>
              <a:buNone/>
              <a:defRPr sz="1000" b="0" i="0" u="none" strike="noStrike" cap="none">
                <a:solidFill>
                  <a:srgbClr val="3F3F3F"/>
                </a:solidFill>
                <a:latin typeface="Garamond"/>
                <a:ea typeface="Garamond"/>
                <a:cs typeface="Garamond"/>
                <a:sym typeface="Garamond"/>
              </a:defRPr>
            </a:lvl8pPr>
            <a:lvl9pPr marL="0" lvl="8" indent="0" algn="r">
              <a:spcBef>
                <a:spcPts val="0"/>
              </a:spcBef>
              <a:buNone/>
              <a:defRPr sz="1000" b="0" i="0" u="none" strike="noStrike" cap="none">
                <a:solidFill>
                  <a:srgbClr val="3F3F3F"/>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96"/>
        <p:cNvGrpSpPr/>
        <p:nvPr/>
      </p:nvGrpSpPr>
      <p:grpSpPr>
        <a:xfrm>
          <a:off x="0" y="0"/>
          <a:ext cx="0" cy="0"/>
          <a:chOff x="0" y="0"/>
          <a:chExt cx="0" cy="0"/>
        </a:xfrm>
      </p:grpSpPr>
      <p:sp>
        <p:nvSpPr>
          <p:cNvPr id="97" name="Google Shape;97;p53"/>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53"/>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9" name="Google Shape;99;p53"/>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3"/>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3"/>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0" name="Google Shape;30;p44"/>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4"/>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4"/>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3"/>
        <p:cNvGrpSpPr/>
        <p:nvPr/>
      </p:nvGrpSpPr>
      <p:grpSpPr>
        <a:xfrm>
          <a:off x="0" y="0"/>
          <a:ext cx="0" cy="0"/>
          <a:chOff x="0" y="0"/>
          <a:chExt cx="0" cy="0"/>
        </a:xfrm>
      </p:grpSpPr>
      <p:sp>
        <p:nvSpPr>
          <p:cNvPr id="34" name="Google Shape;34;p45"/>
          <p:cNvSpPr/>
          <p:nvPr/>
        </p:nvSpPr>
        <p:spPr>
          <a:xfrm>
            <a:off x="11784" y="0"/>
            <a:ext cx="12192000" cy="6858000"/>
          </a:xfrm>
          <a:prstGeom prst="rect">
            <a:avLst/>
          </a:prstGeom>
          <a:blipFill rotWithShape="1">
            <a:blip r:embed="rId2">
              <a:alphaModFix amt="40000"/>
            </a:blip>
            <a:tile tx="-133350" ty="330200" sx="85000" sy="85000" flip="xy"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5"/>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5"/>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5"/>
          <p:cNvSpPr/>
          <p:nvPr/>
        </p:nvSpPr>
        <p:spPr>
          <a:xfrm>
            <a:off x="5135880" y="1267730"/>
            <a:ext cx="1920240" cy="7315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45"/>
          <p:cNvGrpSpPr/>
          <p:nvPr/>
        </p:nvGrpSpPr>
        <p:grpSpPr>
          <a:xfrm>
            <a:off x="5250180" y="1267730"/>
            <a:ext cx="1691640" cy="645295"/>
            <a:chOff x="5318306" y="1386268"/>
            <a:chExt cx="1567331" cy="645295"/>
          </a:xfrm>
        </p:grpSpPr>
        <p:cxnSp>
          <p:nvCxnSpPr>
            <p:cNvPr id="39" name="Google Shape;39;p45"/>
            <p:cNvCxnSpPr/>
            <p:nvPr/>
          </p:nvCxnSpPr>
          <p:spPr>
            <a:xfrm>
              <a:off x="5318306" y="1386268"/>
              <a:ext cx="0" cy="640080"/>
            </a:xfrm>
            <a:prstGeom prst="straightConnector1">
              <a:avLst/>
            </a:prstGeom>
            <a:solidFill>
              <a:srgbClr val="262626"/>
            </a:solidFill>
            <a:ln w="9525" cap="flat" cmpd="sng">
              <a:solidFill>
                <a:srgbClr val="31521B"/>
              </a:solidFill>
              <a:prstDash val="solid"/>
              <a:miter lim="800000"/>
              <a:headEnd type="none" w="sm" len="sm"/>
              <a:tailEnd type="none" w="sm" len="sm"/>
            </a:ln>
          </p:spPr>
        </p:cxnSp>
        <p:cxnSp>
          <p:nvCxnSpPr>
            <p:cNvPr id="40" name="Google Shape;40;p45"/>
            <p:cNvCxnSpPr/>
            <p:nvPr/>
          </p:nvCxnSpPr>
          <p:spPr>
            <a:xfrm>
              <a:off x="6885637" y="1386268"/>
              <a:ext cx="0" cy="640080"/>
            </a:xfrm>
            <a:prstGeom prst="straightConnector1">
              <a:avLst/>
            </a:prstGeom>
            <a:solidFill>
              <a:srgbClr val="262626"/>
            </a:solidFill>
            <a:ln w="9525" cap="flat" cmpd="sng">
              <a:solidFill>
                <a:srgbClr val="31521B"/>
              </a:solidFill>
              <a:prstDash val="solid"/>
              <a:miter lim="800000"/>
              <a:headEnd type="none" w="sm" len="sm"/>
              <a:tailEnd type="none" w="sm" len="sm"/>
            </a:ln>
          </p:spPr>
        </p:cxnSp>
        <p:cxnSp>
          <p:nvCxnSpPr>
            <p:cNvPr id="41" name="Google Shape;41;p45"/>
            <p:cNvCxnSpPr/>
            <p:nvPr/>
          </p:nvCxnSpPr>
          <p:spPr>
            <a:xfrm>
              <a:off x="5318306" y="2031563"/>
              <a:ext cx="1567331" cy="0"/>
            </a:xfrm>
            <a:prstGeom prst="straightConnector1">
              <a:avLst/>
            </a:prstGeom>
            <a:solidFill>
              <a:srgbClr val="262626"/>
            </a:solidFill>
            <a:ln w="9525" cap="flat" cmpd="sng">
              <a:solidFill>
                <a:srgbClr val="31521B"/>
              </a:solidFill>
              <a:prstDash val="solid"/>
              <a:miter lim="800000"/>
              <a:headEnd type="none" w="sm" len="sm"/>
              <a:tailEnd type="none" w="sm" len="sm"/>
            </a:ln>
          </p:spPr>
        </p:cxnSp>
      </p:grpSp>
      <p:sp>
        <p:nvSpPr>
          <p:cNvPr id="42" name="Google Shape;42;p45"/>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Garamond"/>
              <a:buNone/>
              <a:defRPr sz="7200" cap="none">
                <a:solidFill>
                  <a:srgbClr val="262626"/>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5"/>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2"/>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44" name="Google Shape;44;p45"/>
          <p:cNvSpPr txBox="1">
            <a:spLocks noGrp="1"/>
          </p:cNvSpPr>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5"/>
          <p:cNvSpPr txBox="1">
            <a:spLocks noGrp="1"/>
          </p:cNvSpPr>
          <p:nvPr>
            <p:ph type="ftr" idx="11"/>
          </p:nvPr>
        </p:nvSpPr>
        <p:spPr>
          <a:xfrm>
            <a:off x="1453896" y="521208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5"/>
          <p:cNvSpPr txBox="1">
            <a:spLocks noGrp="1"/>
          </p:cNvSpPr>
          <p:nvPr>
            <p:ph type="sldNum" idx="12"/>
          </p:nvPr>
        </p:nvSpPr>
        <p:spPr>
          <a:xfrm>
            <a:off x="8604504" y="521208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7"/>
        <p:cNvGrpSpPr/>
        <p:nvPr/>
      </p:nvGrpSpPr>
      <p:grpSpPr>
        <a:xfrm>
          <a:off x="0" y="0"/>
          <a:ext cx="0" cy="0"/>
          <a:chOff x="0" y="0"/>
          <a:chExt cx="0" cy="0"/>
        </a:xfrm>
      </p:grpSpPr>
      <p:sp>
        <p:nvSpPr>
          <p:cNvPr id="48" name="Google Shape;48;p4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6"/>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6"/>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6"/>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52"/>
        <p:cNvGrpSpPr/>
        <p:nvPr/>
      </p:nvGrpSpPr>
      <p:grpSpPr>
        <a:xfrm>
          <a:off x="0" y="0"/>
          <a:ext cx="0" cy="0"/>
          <a:chOff x="0" y="0"/>
          <a:chExt cx="0" cy="0"/>
        </a:xfrm>
      </p:grpSpPr>
      <p:sp>
        <p:nvSpPr>
          <p:cNvPr id="53" name="Google Shape;53;p4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47"/>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5" name="Google Shape;55;p47"/>
          <p:cNvSpPr txBox="1">
            <a:spLocks noGrp="1"/>
          </p:cNvSpPr>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6" name="Google Shape;56;p47"/>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7"/>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7"/>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8"/>
        <p:cNvGrpSpPr/>
        <p:nvPr/>
      </p:nvGrpSpPr>
      <p:grpSpPr>
        <a:xfrm>
          <a:off x="0" y="0"/>
          <a:ext cx="0" cy="0"/>
          <a:chOff x="0" y="0"/>
          <a:chExt cx="0" cy="0"/>
        </a:xfrm>
      </p:grpSpPr>
      <p:sp>
        <p:nvSpPr>
          <p:cNvPr id="69" name="Google Shape;69;p49"/>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9"/>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72"/>
        <p:cNvGrpSpPr/>
        <p:nvPr/>
      </p:nvGrpSpPr>
      <p:grpSpPr>
        <a:xfrm>
          <a:off x="0" y="0"/>
          <a:ext cx="0" cy="0"/>
          <a:chOff x="0" y="0"/>
          <a:chExt cx="0" cy="0"/>
        </a:xfrm>
      </p:grpSpPr>
      <p:sp>
        <p:nvSpPr>
          <p:cNvPr id="73" name="Google Shape;73;p5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0"/>
          <p:cNvSpPr txBox="1">
            <a:spLocks noGrp="1"/>
          </p:cNvSpPr>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800"/>
              <a:buNone/>
              <a:defRPr sz="1800" b="0">
                <a:solidFill>
                  <a:schemeClr val="dk2"/>
                </a:solidFill>
                <a:latin typeface="Garamond"/>
                <a:ea typeface="Garamond"/>
                <a:cs typeface="Garamond"/>
                <a:sym typeface="Garamond"/>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75" name="Google Shape;75;p50"/>
          <p:cNvSpPr txBox="1">
            <a:spLocks noGrp="1"/>
          </p:cNvSpPr>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6" name="Google Shape;76;p50"/>
          <p:cNvSpPr txBox="1">
            <a:spLocks noGrp="1"/>
          </p:cNvSpPr>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800"/>
              <a:buNone/>
              <a:defRPr sz="1800" b="0">
                <a:solidFill>
                  <a:schemeClr val="dk2"/>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77" name="Google Shape;77;p50"/>
          <p:cNvSpPr txBox="1">
            <a:spLocks noGrp="1"/>
          </p:cNvSpPr>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8" name="Google Shape;78;p50"/>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81"/>
        <p:cNvGrpSpPr/>
        <p:nvPr/>
      </p:nvGrpSpPr>
      <p:grpSpPr>
        <a:xfrm>
          <a:off x="0" y="0"/>
          <a:ext cx="0" cy="0"/>
          <a:chOff x="0" y="0"/>
          <a:chExt cx="0" cy="0"/>
        </a:xfrm>
      </p:grpSpPr>
      <p:sp>
        <p:nvSpPr>
          <p:cNvPr id="82" name="Google Shape;82;p51"/>
          <p:cNvSpPr/>
          <p:nvPr/>
        </p:nvSpPr>
        <p:spPr>
          <a:xfrm>
            <a:off x="9020386" y="237744"/>
            <a:ext cx="2926080"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1"/>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Garamond"/>
              <a:buNone/>
              <a:defRPr sz="2800" b="0" cap="none">
                <a:solidFill>
                  <a:schemeClr val="dk1"/>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51"/>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5" name="Google Shape;85;p51"/>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6" name="Google Shape;86;p51"/>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1"/>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1"/>
          <p:cNvSpPr txBox="1">
            <a:spLocks noGrp="1"/>
          </p:cNvSpPr>
          <p:nvPr>
            <p:ph type="sldNum" idx="12"/>
          </p:nvPr>
        </p:nvSpPr>
        <p:spPr>
          <a:xfrm>
            <a:off x="10396728" y="6227064"/>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51"/>
          <p:cNvSpPr/>
          <p:nvPr/>
        </p:nvSpPr>
        <p:spPr>
          <a:xfrm>
            <a:off x="9157546" y="374904"/>
            <a:ext cx="2651760"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90"/>
        <p:cNvGrpSpPr/>
        <p:nvPr/>
      </p:nvGrpSpPr>
      <p:grpSpPr>
        <a:xfrm>
          <a:off x="0" y="0"/>
          <a:ext cx="0" cy="0"/>
          <a:chOff x="0" y="0"/>
          <a:chExt cx="0" cy="0"/>
        </a:xfrm>
      </p:grpSpPr>
      <p:sp>
        <p:nvSpPr>
          <p:cNvPr id="91" name="Google Shape;91;p5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52"/>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3" name="Google Shape;93;p52"/>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2"/>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2"/>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9FCF3"/>
            </a:gs>
            <a:gs pos="74000">
              <a:srgbClr val="D1E7A4"/>
            </a:gs>
            <a:gs pos="83000">
              <a:srgbClr val="D1E7A4"/>
            </a:gs>
            <a:gs pos="100000">
              <a:srgbClr val="E0EFC2"/>
            </a:gs>
          </a:gsLst>
          <a:lin ang="5400000" scaled="0"/>
        </a:gradFill>
        <a:effectLst/>
      </p:bgPr>
    </p:bg>
    <p:spTree>
      <p:nvGrpSpPr>
        <p:cNvPr id="1" name="Shape 5"/>
        <p:cNvGrpSpPr/>
        <p:nvPr/>
      </p:nvGrpSpPr>
      <p:grpSpPr>
        <a:xfrm>
          <a:off x="0" y="0"/>
          <a:ext cx="0" cy="0"/>
          <a:chOff x="0" y="0"/>
          <a:chExt cx="0" cy="0"/>
        </a:xfrm>
      </p:grpSpPr>
      <p:sp>
        <p:nvSpPr>
          <p:cNvPr id="6" name="Google Shape;6;p42"/>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4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Garamond"/>
              <a:buNone/>
              <a:defRPr sz="4800" b="0" i="0" u="none" strike="noStrike" cap="none">
                <a:solidFill>
                  <a:srgbClr val="262626"/>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42"/>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Garamond"/>
                <a:ea typeface="Garamond"/>
                <a:cs typeface="Garamond"/>
                <a:sym typeface="Garamond"/>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Garamond"/>
                <a:ea typeface="Garamond"/>
                <a:cs typeface="Garamond"/>
                <a:sym typeface="Garamond"/>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aramond"/>
                <a:ea typeface="Garamond"/>
                <a:cs typeface="Garamond"/>
                <a:sym typeface="Garamond"/>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aramond"/>
                <a:ea typeface="Garamond"/>
                <a:cs typeface="Garamond"/>
                <a:sym typeface="Garamond"/>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aramond"/>
                <a:ea typeface="Garamond"/>
                <a:cs typeface="Garamond"/>
                <a:sym typeface="Garamond"/>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aramond"/>
                <a:ea typeface="Garamond"/>
                <a:cs typeface="Garamond"/>
                <a:sym typeface="Garamond"/>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aramond"/>
                <a:ea typeface="Garamond"/>
                <a:cs typeface="Garamond"/>
                <a:sym typeface="Garamond"/>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aramond"/>
                <a:ea typeface="Garamond"/>
                <a:cs typeface="Garamond"/>
                <a:sym typeface="Garamond"/>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aramond"/>
                <a:ea typeface="Garamond"/>
                <a:cs typeface="Garamond"/>
                <a:sym typeface="Garamond"/>
              </a:defRPr>
            </a:lvl9pPr>
          </a:lstStyle>
          <a:p>
            <a:endParaRPr/>
          </a:p>
        </p:txBody>
      </p:sp>
      <p:sp>
        <p:nvSpPr>
          <p:cNvPr id="9" name="Google Shape;9;p42"/>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0" name="Google Shape;10;p42"/>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1" name="Google Shape;11;p42"/>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Garamond"/>
                <a:ea typeface="Garamond"/>
                <a:cs typeface="Garamond"/>
                <a:sym typeface="Garamond"/>
              </a:defRPr>
            </a:lvl1pPr>
            <a:lvl2pPr marL="0" marR="0" lvl="1" indent="0" algn="r" rtl="0">
              <a:spcBef>
                <a:spcPts val="0"/>
              </a:spcBef>
              <a:buNone/>
              <a:defRPr sz="1000" b="0" i="0" u="none" strike="noStrike" cap="none">
                <a:solidFill>
                  <a:srgbClr val="3F3F3F"/>
                </a:solidFill>
                <a:latin typeface="Garamond"/>
                <a:ea typeface="Garamond"/>
                <a:cs typeface="Garamond"/>
                <a:sym typeface="Garamond"/>
              </a:defRPr>
            </a:lvl2pPr>
            <a:lvl3pPr marL="0" marR="0" lvl="2" indent="0" algn="r" rtl="0">
              <a:spcBef>
                <a:spcPts val="0"/>
              </a:spcBef>
              <a:buNone/>
              <a:defRPr sz="1000" b="0" i="0" u="none" strike="noStrike" cap="none">
                <a:solidFill>
                  <a:srgbClr val="3F3F3F"/>
                </a:solidFill>
                <a:latin typeface="Garamond"/>
                <a:ea typeface="Garamond"/>
                <a:cs typeface="Garamond"/>
                <a:sym typeface="Garamond"/>
              </a:defRPr>
            </a:lvl3pPr>
            <a:lvl4pPr marL="0" marR="0" lvl="3" indent="0" algn="r" rtl="0">
              <a:spcBef>
                <a:spcPts val="0"/>
              </a:spcBef>
              <a:buNone/>
              <a:defRPr sz="1000" b="0" i="0" u="none" strike="noStrike" cap="none">
                <a:solidFill>
                  <a:srgbClr val="3F3F3F"/>
                </a:solidFill>
                <a:latin typeface="Garamond"/>
                <a:ea typeface="Garamond"/>
                <a:cs typeface="Garamond"/>
                <a:sym typeface="Garamond"/>
              </a:defRPr>
            </a:lvl4pPr>
            <a:lvl5pPr marL="0" marR="0" lvl="4" indent="0" algn="r" rtl="0">
              <a:spcBef>
                <a:spcPts val="0"/>
              </a:spcBef>
              <a:buNone/>
              <a:defRPr sz="1000" b="0" i="0" u="none" strike="noStrike" cap="none">
                <a:solidFill>
                  <a:srgbClr val="3F3F3F"/>
                </a:solidFill>
                <a:latin typeface="Garamond"/>
                <a:ea typeface="Garamond"/>
                <a:cs typeface="Garamond"/>
                <a:sym typeface="Garamond"/>
              </a:defRPr>
            </a:lvl5pPr>
            <a:lvl6pPr marL="0" marR="0" lvl="5" indent="0" algn="r" rtl="0">
              <a:spcBef>
                <a:spcPts val="0"/>
              </a:spcBef>
              <a:buNone/>
              <a:defRPr sz="1000" b="0" i="0" u="none" strike="noStrike" cap="none">
                <a:solidFill>
                  <a:srgbClr val="3F3F3F"/>
                </a:solidFill>
                <a:latin typeface="Garamond"/>
                <a:ea typeface="Garamond"/>
                <a:cs typeface="Garamond"/>
                <a:sym typeface="Garamond"/>
              </a:defRPr>
            </a:lvl6pPr>
            <a:lvl7pPr marL="0" marR="0" lvl="6" indent="0" algn="r" rtl="0">
              <a:spcBef>
                <a:spcPts val="0"/>
              </a:spcBef>
              <a:buNone/>
              <a:defRPr sz="1000" b="0" i="0" u="none" strike="noStrike" cap="none">
                <a:solidFill>
                  <a:srgbClr val="3F3F3F"/>
                </a:solidFill>
                <a:latin typeface="Garamond"/>
                <a:ea typeface="Garamond"/>
                <a:cs typeface="Garamond"/>
                <a:sym typeface="Garamond"/>
              </a:defRPr>
            </a:lvl7pPr>
            <a:lvl8pPr marL="0" marR="0" lvl="7" indent="0" algn="r" rtl="0">
              <a:spcBef>
                <a:spcPts val="0"/>
              </a:spcBef>
              <a:buNone/>
              <a:defRPr sz="1000" b="0" i="0" u="none" strike="noStrike" cap="none">
                <a:solidFill>
                  <a:srgbClr val="3F3F3F"/>
                </a:solidFill>
                <a:latin typeface="Garamond"/>
                <a:ea typeface="Garamond"/>
                <a:cs typeface="Garamond"/>
                <a:sym typeface="Garamond"/>
              </a:defRPr>
            </a:lvl8pPr>
            <a:lvl9pPr marL="0" marR="0" lvl="8" indent="0" algn="r" rtl="0">
              <a:spcBef>
                <a:spcPts val="0"/>
              </a:spcBef>
              <a:buNone/>
              <a:defRPr sz="1000" b="0" i="0" u="none" strike="noStrike" cap="none">
                <a:solidFill>
                  <a:srgbClr val="3F3F3F"/>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42"/>
          <p:cNvSpPr/>
          <p:nvPr/>
        </p:nvSpPr>
        <p:spPr>
          <a:xfrm>
            <a:off x="371856" y="374904"/>
            <a:ext cx="11448288"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https://www.americandragon.com/Herb%20Formulas%20copy/BaZhenTang.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 descr="ç»¿è²èè¯è¯æbannerèæ¯"/>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7" name="Google Shape;107;p1"/>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7200"/>
              <a:buFont typeface="Garamond"/>
              <a:buNone/>
            </a:pPr>
            <a:r>
              <a:rPr lang="en-US"/>
              <a:t>CHINESE MATERIA MEDICA</a:t>
            </a:r>
            <a:endParaRPr/>
          </a:p>
        </p:txBody>
      </p:sp>
      <p:sp>
        <p:nvSpPr>
          <p:cNvPr id="108" name="Google Shape;108;p1"/>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590"/>
              <a:buNone/>
            </a:pPr>
            <a:r>
              <a:rPr lang="en-US" sz="2590" b="1"/>
              <a:t>Tutorial 3</a:t>
            </a:r>
            <a:endParaRPr sz="259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0" descr="ç»¿è²èè¯è¯æbannerèæ¯"/>
          <p:cNvPicPr preferRelativeResize="0"/>
          <p:nvPr/>
        </p:nvPicPr>
        <p:blipFill rotWithShape="1">
          <a:blip r:embed="rId3">
            <a:alphaModFix/>
          </a:blip>
          <a:srcRect l="20833"/>
          <a:stretch/>
        </p:blipFill>
        <p:spPr>
          <a:xfrm>
            <a:off x="0" y="0"/>
            <a:ext cx="12192000" cy="6858000"/>
          </a:xfrm>
          <a:prstGeom prst="rect">
            <a:avLst/>
          </a:prstGeom>
          <a:noFill/>
          <a:ln>
            <a:noFill/>
          </a:ln>
        </p:spPr>
      </p:pic>
      <p:sp>
        <p:nvSpPr>
          <p:cNvPr id="166" name="Google Shape;166;p10"/>
          <p:cNvSpPr txBox="1">
            <a:spLocks noGrp="1"/>
          </p:cNvSpPr>
          <p:nvPr>
            <p:ph type="title"/>
          </p:nvPr>
        </p:nvSpPr>
        <p:spPr>
          <a:xfrm>
            <a:off x="1082040"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i="1"/>
              <a:t>The Compendium of Materia Medica </a:t>
            </a:r>
            <a:r>
              <a:rPr lang="en-US">
                <a:latin typeface="FangSong"/>
                <a:ea typeface="FangSong"/>
                <a:cs typeface="FangSong"/>
                <a:sym typeface="FangSong"/>
              </a:rPr>
              <a:t>本草纲目</a:t>
            </a:r>
            <a:endParaRPr/>
          </a:p>
        </p:txBody>
      </p:sp>
      <p:sp>
        <p:nvSpPr>
          <p:cNvPr id="167" name="Google Shape;167;p10"/>
          <p:cNvSpPr txBox="1">
            <a:spLocks noGrp="1"/>
          </p:cNvSpPr>
          <p:nvPr>
            <p:ph type="body" idx="1"/>
          </p:nvPr>
        </p:nvSpPr>
        <p:spPr>
          <a:xfrm>
            <a:off x="857838" y="1493949"/>
            <a:ext cx="11029361" cy="4031088"/>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590"/>
              <a:buChar char="◦"/>
            </a:pPr>
            <a:r>
              <a:rPr lang="en-US" sz="2400" dirty="0"/>
              <a:t>Li </a:t>
            </a:r>
            <a:r>
              <a:rPr lang="en-US" sz="2400" dirty="0" err="1"/>
              <a:t>Shizhen</a:t>
            </a:r>
            <a:r>
              <a:rPr lang="en-US" sz="2400" dirty="0"/>
              <a:t> completed the first draft of the text in 1578, </a:t>
            </a:r>
            <a:r>
              <a:rPr lang="en-US" sz="2400" dirty="0">
                <a:solidFill>
                  <a:srgbClr val="FF0000"/>
                </a:solidFill>
              </a:rPr>
              <a:t>after conducting readings of 800 other medical reference books and carrying out 30 years of field study. </a:t>
            </a:r>
            <a:endParaRPr sz="2400" dirty="0"/>
          </a:p>
          <a:p>
            <a:pPr marL="182880" lvl="0" indent="-182880" algn="l" rtl="0">
              <a:lnSpc>
                <a:spcPct val="100000"/>
              </a:lnSpc>
              <a:spcBef>
                <a:spcPts val="900"/>
              </a:spcBef>
              <a:spcAft>
                <a:spcPts val="0"/>
              </a:spcAft>
              <a:buSzPts val="2590"/>
              <a:buChar char="◦"/>
            </a:pPr>
            <a:r>
              <a:rPr lang="en-US" sz="2400" dirty="0"/>
              <a:t>The </a:t>
            </a:r>
            <a:r>
              <a:rPr lang="en-US" sz="2400" i="1" dirty="0"/>
              <a:t>Compendium of Materia </a:t>
            </a:r>
            <a:r>
              <a:rPr lang="en-US" sz="2400" i="1" dirty="0" err="1"/>
              <a:t>Medica</a:t>
            </a:r>
            <a:r>
              <a:rPr lang="en-US" sz="2400" dirty="0"/>
              <a:t> is regarded as the most complete and comprehensive medical book ever written in the history of traditional Chinese medicine. </a:t>
            </a:r>
          </a:p>
          <a:p>
            <a:pPr marL="182880" lvl="0" indent="-182880">
              <a:buSzPts val="2800"/>
            </a:pPr>
            <a:r>
              <a:rPr lang="en-US" sz="2400" dirty="0"/>
              <a:t>53 volumes, </a:t>
            </a:r>
            <a:r>
              <a:rPr lang="en-US" sz="2400" dirty="0">
                <a:solidFill>
                  <a:srgbClr val="FF0000"/>
                </a:solidFill>
              </a:rPr>
              <a:t>1892 medicinal substances</a:t>
            </a:r>
            <a:r>
              <a:rPr lang="en-US" sz="2400" dirty="0"/>
              <a:t>, including 1173 from plants, 444 from animals, and 275 from minerals.</a:t>
            </a:r>
          </a:p>
          <a:p>
            <a:pPr marL="182880" lvl="0" indent="-182880">
              <a:buSzPts val="2800"/>
            </a:pPr>
            <a:r>
              <a:rPr lang="en-US" sz="2400" dirty="0"/>
              <a:t>Divided into 16 parts based on natural properties, i.e. water, fire, earth, metal and mineral, grass, cereal, vegetable, fruit, wood, cloth and utensil, insect, scale, crab shell, bird, animal and human beings.</a:t>
            </a:r>
            <a:endParaRPr sz="2400" dirty="0"/>
          </a:p>
          <a:p>
            <a:pPr marL="182880" lvl="0" indent="-77152" algn="l" rtl="0">
              <a:lnSpc>
                <a:spcPct val="100000"/>
              </a:lnSpc>
              <a:spcBef>
                <a:spcPts val="900"/>
              </a:spcBef>
              <a:spcAft>
                <a:spcPts val="0"/>
              </a:spcAft>
              <a:buSzPts val="1665"/>
              <a:buNone/>
            </a:pPr>
            <a:endParaRPr sz="166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7200"/>
              <a:buFont typeface="Garamond"/>
              <a:buNone/>
            </a:pPr>
            <a:r>
              <a:rPr lang="en-US" dirty="0"/>
              <a:t>CHINESE HERBAL MEDICINE</a:t>
            </a:r>
            <a:endParaRPr dirty="0"/>
          </a:p>
        </p:txBody>
      </p:sp>
      <p:sp>
        <p:nvSpPr>
          <p:cNvPr id="187" name="Google Shape;187;p13"/>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726440" y="38376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a:t>Chinese Herbal Theory</a:t>
            </a:r>
            <a:endParaRPr/>
          </a:p>
        </p:txBody>
      </p:sp>
      <p:sp>
        <p:nvSpPr>
          <p:cNvPr id="193" name="Google Shape;193;p14"/>
          <p:cNvSpPr txBox="1">
            <a:spLocks noGrp="1"/>
          </p:cNvSpPr>
          <p:nvPr>
            <p:ph type="body" idx="1"/>
          </p:nvPr>
        </p:nvSpPr>
        <p:spPr>
          <a:xfrm>
            <a:off x="949960" y="1621761"/>
            <a:ext cx="10515600" cy="4351338"/>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590"/>
              <a:buChar char="◦"/>
            </a:pPr>
            <a:r>
              <a:rPr lang="en-US" sz="2590" dirty="0"/>
              <a:t>Chinese herbal theory, the theoretical base of Chinese Material </a:t>
            </a:r>
            <a:r>
              <a:rPr lang="en-US" sz="2590" dirty="0" err="1"/>
              <a:t>Medica</a:t>
            </a:r>
            <a:r>
              <a:rPr lang="en-US" sz="2590" dirty="0"/>
              <a:t>, has been established through long-term </a:t>
            </a:r>
            <a:r>
              <a:rPr lang="en-US" sz="2590" u="sng" dirty="0"/>
              <a:t>empirical clinical practice</a:t>
            </a:r>
            <a:r>
              <a:rPr lang="en-US" sz="2590" dirty="0"/>
              <a:t>. It defines the character and functions of each herb, which </a:t>
            </a:r>
            <a:r>
              <a:rPr lang="en-US" sz="2590" dirty="0">
                <a:solidFill>
                  <a:schemeClr val="tx1"/>
                </a:solidFill>
              </a:rPr>
              <a:t>include</a:t>
            </a:r>
            <a:r>
              <a:rPr lang="en-US" sz="2590" dirty="0">
                <a:solidFill>
                  <a:srgbClr val="FF0000"/>
                </a:solidFill>
              </a:rPr>
              <a:t> property, flavor, functional tendency, meridian channel tropism, and toxicity. </a:t>
            </a:r>
            <a:br>
              <a:rPr lang="en-US" sz="2590" dirty="0"/>
            </a:br>
            <a:endParaRPr sz="2590" dirty="0"/>
          </a:p>
          <a:p>
            <a:pPr marL="182880" lvl="0" indent="-182880" algn="l" rtl="0">
              <a:lnSpc>
                <a:spcPct val="90000"/>
              </a:lnSpc>
              <a:spcBef>
                <a:spcPts val="900"/>
              </a:spcBef>
              <a:spcAft>
                <a:spcPts val="0"/>
              </a:spcAft>
              <a:buSzPts val="2590"/>
              <a:buChar char="◦"/>
            </a:pPr>
            <a:r>
              <a:rPr lang="en-US" sz="2590" dirty="0"/>
              <a:t>Chinese herbal theory is based on the theory of Yin-Yang and the Five Elements/Agents/Phases (Wu Xing), which are the foundation of Traditional Chinese Medicine. </a:t>
            </a:r>
            <a:r>
              <a:rPr lang="en-US" sz="2590" dirty="0">
                <a:solidFill>
                  <a:srgbClr val="FF0000"/>
                </a:solidFill>
              </a:rPr>
              <a:t>Thus, each herb is closely related to Zang-Fu organs and meridian channel systems.</a:t>
            </a:r>
            <a:br>
              <a:rPr lang="en-US" sz="1665" dirty="0"/>
            </a:br>
            <a:endParaRPr sz="166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2992191" y="774382"/>
            <a:ext cx="6207618"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dirty="0"/>
              <a:t>(1) Properties</a:t>
            </a:r>
            <a:endParaRPr dirty="0"/>
          </a:p>
        </p:txBody>
      </p:sp>
      <p:sp>
        <p:nvSpPr>
          <p:cNvPr id="199" name="Google Shape;199;p15"/>
          <p:cNvSpPr txBox="1">
            <a:spLocks noGrp="1"/>
          </p:cNvSpPr>
          <p:nvPr>
            <p:ph type="body" idx="1"/>
          </p:nvPr>
        </p:nvSpPr>
        <p:spPr>
          <a:xfrm>
            <a:off x="1143000" y="2099945"/>
            <a:ext cx="9919952" cy="252357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dirty="0"/>
              <a:t>Properties of each herb refer to its </a:t>
            </a:r>
            <a:r>
              <a:rPr lang="en-US" sz="2800" u="sng" dirty="0"/>
              <a:t>temperature</a:t>
            </a:r>
            <a:r>
              <a:rPr lang="en-US" sz="2800" dirty="0"/>
              <a:t> characteristics— </a:t>
            </a:r>
            <a:r>
              <a:rPr lang="en-US" sz="2800" u="sng" dirty="0"/>
              <a:t>cold, hot, cool, warm, and neutral.</a:t>
            </a:r>
          </a:p>
          <a:p>
            <a:pPr marL="0" lvl="0" indent="0" algn="l" rtl="0">
              <a:lnSpc>
                <a:spcPct val="100000"/>
              </a:lnSpc>
              <a:spcBef>
                <a:spcPts val="0"/>
              </a:spcBef>
              <a:spcAft>
                <a:spcPts val="0"/>
              </a:spcAft>
              <a:buSzPts val="2800"/>
              <a:buNone/>
            </a:pPr>
            <a:endParaRPr dirty="0"/>
          </a:p>
          <a:p>
            <a:pPr marL="182880" lvl="0" indent="-182880" algn="l" rtl="0">
              <a:lnSpc>
                <a:spcPct val="100000"/>
              </a:lnSpc>
              <a:spcBef>
                <a:spcPts val="900"/>
              </a:spcBef>
              <a:spcAft>
                <a:spcPts val="0"/>
              </a:spcAft>
              <a:buSzPts val="2800"/>
              <a:buChar char="◦"/>
            </a:pPr>
            <a:r>
              <a:rPr lang="en-US" sz="2800" dirty="0"/>
              <a:t>These properties are derived from observing the therapeutic effects of a medical substance. </a:t>
            </a:r>
            <a:endParaRPr dirty="0"/>
          </a:p>
          <a:p>
            <a:pPr marL="182880" lvl="0" indent="-68579" algn="l" rtl="0">
              <a:lnSpc>
                <a:spcPct val="100000"/>
              </a:lnSpc>
              <a:spcBef>
                <a:spcPts val="900"/>
              </a:spcBef>
              <a:spcAft>
                <a:spcPts val="0"/>
              </a:spcAft>
              <a:buSzPts val="18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a:spLocks noGrp="1"/>
          </p:cNvSpPr>
          <p:nvPr>
            <p:ph type="title"/>
          </p:nvPr>
        </p:nvSpPr>
        <p:spPr>
          <a:xfrm>
            <a:off x="838200" y="341471"/>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Garamond"/>
              <a:buNone/>
            </a:pPr>
            <a:r>
              <a:rPr lang="en-US" sz="4000" dirty="0">
                <a:solidFill>
                  <a:srgbClr val="FF0000"/>
                </a:solidFill>
              </a:rPr>
              <a:t>Question: What are the functions of substances in terms of their different properties? </a:t>
            </a:r>
            <a:endParaRPr sz="4000" dirty="0">
              <a:solidFill>
                <a:srgbClr val="FF0000"/>
              </a:solidFill>
            </a:endParaRPr>
          </a:p>
        </p:txBody>
      </p:sp>
      <p:sp>
        <p:nvSpPr>
          <p:cNvPr id="205" name="Google Shape;205;p16"/>
          <p:cNvSpPr txBox="1">
            <a:spLocks noGrp="1"/>
          </p:cNvSpPr>
          <p:nvPr>
            <p:ph type="body" idx="1"/>
          </p:nvPr>
        </p:nvSpPr>
        <p:spPr>
          <a:xfrm>
            <a:off x="655320" y="2008505"/>
            <a:ext cx="4323080" cy="3701415"/>
          </a:xfrm>
          <a:prstGeom prst="rect">
            <a:avLst/>
          </a:prstGeom>
          <a:solidFill>
            <a:srgbClr val="B7E0EB"/>
          </a:solid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dirty="0"/>
              <a:t>Cold and cool substances: </a:t>
            </a:r>
            <a:endParaRPr dirty="0"/>
          </a:p>
          <a:p>
            <a:pPr marL="182880" lvl="0" indent="-182880" algn="l" rtl="0">
              <a:lnSpc>
                <a:spcPct val="100000"/>
              </a:lnSpc>
              <a:spcBef>
                <a:spcPts val="900"/>
              </a:spcBef>
              <a:spcAft>
                <a:spcPts val="0"/>
              </a:spcAft>
              <a:buSzPts val="2800"/>
              <a:buFont typeface="Noto Sans Symbols"/>
              <a:buChar char="✔"/>
            </a:pPr>
            <a:r>
              <a:rPr lang="en-US" sz="2800" dirty="0"/>
              <a:t>   clearing heat</a:t>
            </a:r>
            <a:endParaRPr dirty="0"/>
          </a:p>
          <a:p>
            <a:pPr marL="182880" lvl="0" indent="-182880" algn="l" rtl="0">
              <a:lnSpc>
                <a:spcPct val="100000"/>
              </a:lnSpc>
              <a:spcBef>
                <a:spcPts val="900"/>
              </a:spcBef>
              <a:spcAft>
                <a:spcPts val="0"/>
              </a:spcAft>
              <a:buSzPts val="2800"/>
              <a:buFont typeface="Noto Sans Symbols"/>
              <a:buChar char="✔"/>
            </a:pPr>
            <a:r>
              <a:rPr lang="en-US" sz="2800" dirty="0"/>
              <a:t>   purging Fire</a:t>
            </a:r>
            <a:endParaRPr dirty="0"/>
          </a:p>
          <a:p>
            <a:pPr marL="182880" lvl="0" indent="-182880" algn="l" rtl="0">
              <a:lnSpc>
                <a:spcPct val="100000"/>
              </a:lnSpc>
              <a:spcBef>
                <a:spcPts val="900"/>
              </a:spcBef>
              <a:spcAft>
                <a:spcPts val="0"/>
              </a:spcAft>
              <a:buSzPts val="2800"/>
              <a:buFont typeface="Noto Sans Symbols"/>
              <a:buChar char="✔"/>
            </a:pPr>
            <a:r>
              <a:rPr lang="en-US" sz="2800" dirty="0"/>
              <a:t>   removing toxicity</a:t>
            </a:r>
            <a:endParaRPr dirty="0"/>
          </a:p>
          <a:p>
            <a:pPr marL="182880" lvl="0" indent="-182880" algn="l" rtl="0">
              <a:lnSpc>
                <a:spcPct val="100000"/>
              </a:lnSpc>
              <a:spcBef>
                <a:spcPts val="900"/>
              </a:spcBef>
              <a:spcAft>
                <a:spcPts val="0"/>
              </a:spcAft>
              <a:buSzPts val="2800"/>
              <a:buFont typeface="Noto Sans Symbols"/>
              <a:buChar char="✔"/>
            </a:pPr>
            <a:r>
              <a:rPr lang="en-US" sz="2800" dirty="0"/>
              <a:t>   nourishing Yin</a:t>
            </a:r>
            <a:endParaRPr dirty="0"/>
          </a:p>
          <a:p>
            <a:pPr marL="182880" lvl="0" indent="-182880" algn="l" rtl="0">
              <a:lnSpc>
                <a:spcPct val="100000"/>
              </a:lnSpc>
              <a:spcBef>
                <a:spcPts val="900"/>
              </a:spcBef>
              <a:spcAft>
                <a:spcPts val="0"/>
              </a:spcAft>
              <a:buSzPts val="2800"/>
              <a:buFont typeface="Noto Sans Symbols"/>
              <a:buChar char="✔"/>
            </a:pPr>
            <a:r>
              <a:rPr lang="en-US" sz="2800" dirty="0"/>
              <a:t>   used for heat syndromes </a:t>
            </a:r>
            <a:endParaRPr dirty="0"/>
          </a:p>
          <a:p>
            <a:pPr marL="182880" lvl="0" indent="-68579" algn="l" rtl="0">
              <a:lnSpc>
                <a:spcPct val="100000"/>
              </a:lnSpc>
              <a:spcBef>
                <a:spcPts val="900"/>
              </a:spcBef>
              <a:spcAft>
                <a:spcPts val="0"/>
              </a:spcAft>
              <a:buSzPts val="1800"/>
              <a:buNone/>
            </a:pPr>
            <a:endParaRPr dirty="0"/>
          </a:p>
          <a:p>
            <a:pPr marL="182880" lvl="0" indent="-68579" algn="l" rtl="0">
              <a:lnSpc>
                <a:spcPct val="100000"/>
              </a:lnSpc>
              <a:spcBef>
                <a:spcPts val="900"/>
              </a:spcBef>
              <a:spcAft>
                <a:spcPts val="0"/>
              </a:spcAft>
              <a:buSzPts val="1800"/>
              <a:buNone/>
            </a:pPr>
            <a:endParaRPr dirty="0"/>
          </a:p>
        </p:txBody>
      </p:sp>
      <p:sp>
        <p:nvSpPr>
          <p:cNvPr id="206" name="Google Shape;206;p16"/>
          <p:cNvSpPr txBox="1"/>
          <p:nvPr/>
        </p:nvSpPr>
        <p:spPr>
          <a:xfrm>
            <a:off x="5389880" y="2008505"/>
            <a:ext cx="5135880" cy="2045335"/>
          </a:xfrm>
          <a:prstGeom prst="rect">
            <a:avLst/>
          </a:prstGeom>
          <a:solidFill>
            <a:srgbClr val="FB958D"/>
          </a:solid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Garamond"/>
                <a:ea typeface="Garamond"/>
                <a:cs typeface="Garamond"/>
                <a:sym typeface="Garamond"/>
              </a:rPr>
              <a:t>Hot and warm substances:</a:t>
            </a:r>
            <a:endParaRPr dirty="0"/>
          </a:p>
          <a:p>
            <a:pPr marL="228600" marR="0" lvl="0" indent="-228600" algn="l" rtl="0">
              <a:lnSpc>
                <a:spcPct val="90000"/>
              </a:lnSpc>
              <a:spcBef>
                <a:spcPts val="1000"/>
              </a:spcBef>
              <a:spcAft>
                <a:spcPts val="0"/>
              </a:spcAft>
              <a:buClr>
                <a:schemeClr val="dk1"/>
              </a:buClr>
              <a:buSzPts val="2800"/>
              <a:buFont typeface="Noto Sans Symbols"/>
              <a:buChar char="✔"/>
            </a:pPr>
            <a:r>
              <a:rPr lang="en-US" sz="2800" b="0" i="0" u="none" strike="noStrike" cap="none" dirty="0">
                <a:solidFill>
                  <a:schemeClr val="dk1"/>
                </a:solidFill>
                <a:latin typeface="Garamond"/>
                <a:ea typeface="Garamond"/>
                <a:cs typeface="Garamond"/>
                <a:sym typeface="Garamond"/>
              </a:rPr>
              <a:t> warming the interior</a:t>
            </a:r>
            <a:endParaRPr dirty="0"/>
          </a:p>
          <a:p>
            <a:pPr marL="228600" marR="0" lvl="0" indent="-228600" algn="l" rtl="0">
              <a:lnSpc>
                <a:spcPct val="90000"/>
              </a:lnSpc>
              <a:spcBef>
                <a:spcPts val="1000"/>
              </a:spcBef>
              <a:spcAft>
                <a:spcPts val="0"/>
              </a:spcAft>
              <a:buClr>
                <a:schemeClr val="dk1"/>
              </a:buClr>
              <a:buSzPts val="2800"/>
              <a:buFont typeface="Noto Sans Symbols"/>
              <a:buChar char="✔"/>
            </a:pPr>
            <a:r>
              <a:rPr lang="en-US" sz="2800" b="0" i="0" u="none" strike="noStrike" cap="none" dirty="0">
                <a:solidFill>
                  <a:schemeClr val="dk1"/>
                </a:solidFill>
                <a:latin typeface="Garamond"/>
                <a:ea typeface="Garamond"/>
                <a:cs typeface="Garamond"/>
                <a:sym typeface="Garamond"/>
              </a:rPr>
              <a:t> supporting Yang</a:t>
            </a:r>
            <a:endParaRPr dirty="0"/>
          </a:p>
          <a:p>
            <a:pPr marL="228600" marR="0" lvl="0" indent="-228600" algn="l" rtl="0">
              <a:lnSpc>
                <a:spcPct val="90000"/>
              </a:lnSpc>
              <a:spcBef>
                <a:spcPts val="1000"/>
              </a:spcBef>
              <a:spcAft>
                <a:spcPts val="0"/>
              </a:spcAft>
              <a:buClr>
                <a:schemeClr val="dk1"/>
              </a:buClr>
              <a:buSzPts val="2800"/>
              <a:buFont typeface="Noto Sans Symbols"/>
              <a:buChar char="✔"/>
            </a:pPr>
            <a:r>
              <a:rPr lang="en-US" sz="2800" b="0" i="0" u="none" strike="noStrike" cap="none" dirty="0">
                <a:solidFill>
                  <a:schemeClr val="dk1"/>
                </a:solidFill>
                <a:latin typeface="Garamond"/>
                <a:ea typeface="Garamond"/>
                <a:cs typeface="Garamond"/>
                <a:sym typeface="Garamond"/>
              </a:rPr>
              <a:t> dispersing cold syndromes</a:t>
            </a:r>
            <a:endParaRPr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07" name="Google Shape;207;p16"/>
          <p:cNvSpPr txBox="1"/>
          <p:nvPr/>
        </p:nvSpPr>
        <p:spPr>
          <a:xfrm>
            <a:off x="5389880" y="4412933"/>
            <a:ext cx="5135880" cy="1540828"/>
          </a:xfrm>
          <a:prstGeom prst="rect">
            <a:avLst/>
          </a:prstGeom>
          <a:solidFill>
            <a:srgbClr val="D7F3EC"/>
          </a:solid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Garamond"/>
                <a:ea typeface="Garamond"/>
                <a:cs typeface="Garamond"/>
                <a:sym typeface="Garamond"/>
              </a:rPr>
              <a:t>Neutral substances:</a:t>
            </a:r>
            <a:endParaRPr dirty="0"/>
          </a:p>
          <a:p>
            <a:pPr marL="228600" marR="0" lvl="0" indent="-228600" algn="l" rtl="0">
              <a:lnSpc>
                <a:spcPct val="90000"/>
              </a:lnSpc>
              <a:spcBef>
                <a:spcPts val="1000"/>
              </a:spcBef>
              <a:spcAft>
                <a:spcPts val="0"/>
              </a:spcAft>
              <a:buClr>
                <a:schemeClr val="dk1"/>
              </a:buClr>
              <a:buSzPts val="2800"/>
              <a:buFont typeface="Noto Sans Symbols"/>
              <a:buChar char="✔"/>
            </a:pPr>
            <a:r>
              <a:rPr lang="en-US" sz="2800" b="0" i="0" u="none" strike="noStrike" cap="none" dirty="0">
                <a:solidFill>
                  <a:schemeClr val="dk1"/>
                </a:solidFill>
                <a:latin typeface="Garamond"/>
                <a:ea typeface="Garamond"/>
                <a:cs typeface="Garamond"/>
                <a:sym typeface="Garamond"/>
              </a:rPr>
              <a:t> used for either hot or cold   syndromes</a:t>
            </a:r>
            <a:endParaRPr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animEffect transition="in" filter="fade">
                                      <p:cBhvr>
                                        <p:cTn id="7" dur="1000"/>
                                        <p:tgtEl>
                                          <p:spTgt spid="2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xEl>
                                              <p:pRg st="1" end="1"/>
                                            </p:txEl>
                                          </p:spTgt>
                                        </p:tgtEl>
                                        <p:attrNameLst>
                                          <p:attrName>style.visibility</p:attrName>
                                        </p:attrNameLst>
                                      </p:cBhvr>
                                      <p:to>
                                        <p:strVal val="visible"/>
                                      </p:to>
                                    </p:set>
                                    <p:animEffect transition="in" filter="fade">
                                      <p:cBhvr>
                                        <p:cTn id="12" dur="1000"/>
                                        <p:tgtEl>
                                          <p:spTgt spid="2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
                                            <p:txEl>
                                              <p:pRg st="2" end="2"/>
                                            </p:txEl>
                                          </p:spTgt>
                                        </p:tgtEl>
                                        <p:attrNameLst>
                                          <p:attrName>style.visibility</p:attrName>
                                        </p:attrNameLst>
                                      </p:cBhvr>
                                      <p:to>
                                        <p:strVal val="visible"/>
                                      </p:to>
                                    </p:set>
                                    <p:animEffect transition="in" filter="fade">
                                      <p:cBhvr>
                                        <p:cTn id="17" dur="1000"/>
                                        <p:tgtEl>
                                          <p:spTgt spid="2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
                                            <p:txEl>
                                              <p:pRg st="3" end="3"/>
                                            </p:txEl>
                                          </p:spTgt>
                                        </p:tgtEl>
                                        <p:attrNameLst>
                                          <p:attrName>style.visibility</p:attrName>
                                        </p:attrNameLst>
                                      </p:cBhvr>
                                      <p:to>
                                        <p:strVal val="visible"/>
                                      </p:to>
                                    </p:set>
                                    <p:animEffect transition="in" filter="fade">
                                      <p:cBhvr>
                                        <p:cTn id="22" dur="1000"/>
                                        <p:tgtEl>
                                          <p:spTgt spid="2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
                                            <p:txEl>
                                              <p:pRg st="4" end="4"/>
                                            </p:txEl>
                                          </p:spTgt>
                                        </p:tgtEl>
                                        <p:attrNameLst>
                                          <p:attrName>style.visibility</p:attrName>
                                        </p:attrNameLst>
                                      </p:cBhvr>
                                      <p:to>
                                        <p:strVal val="visible"/>
                                      </p:to>
                                    </p:set>
                                    <p:animEffect transition="in" filter="fade">
                                      <p:cBhvr>
                                        <p:cTn id="27" dur="1000"/>
                                        <p:tgtEl>
                                          <p:spTgt spid="2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
                                            <p:txEl>
                                              <p:pRg st="5" end="5"/>
                                            </p:txEl>
                                          </p:spTgt>
                                        </p:tgtEl>
                                        <p:attrNameLst>
                                          <p:attrName>style.visibility</p:attrName>
                                        </p:attrNameLst>
                                      </p:cBhvr>
                                      <p:to>
                                        <p:strVal val="visible"/>
                                      </p:to>
                                    </p:set>
                                    <p:animEffect transition="in" filter="fade">
                                      <p:cBhvr>
                                        <p:cTn id="32" dur="1000"/>
                                        <p:tgtEl>
                                          <p:spTgt spid="20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6">
                                            <p:txEl>
                                              <p:pRg st="0" end="0"/>
                                            </p:txEl>
                                          </p:spTgt>
                                        </p:tgtEl>
                                        <p:attrNameLst>
                                          <p:attrName>style.visibility</p:attrName>
                                        </p:attrNameLst>
                                      </p:cBhvr>
                                      <p:to>
                                        <p:strVal val="visible"/>
                                      </p:to>
                                    </p:set>
                                    <p:animEffect transition="in" filter="fade">
                                      <p:cBhvr>
                                        <p:cTn id="37" dur="500"/>
                                        <p:tgtEl>
                                          <p:spTgt spid="20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6">
                                            <p:txEl>
                                              <p:pRg st="1" end="1"/>
                                            </p:txEl>
                                          </p:spTgt>
                                        </p:tgtEl>
                                        <p:attrNameLst>
                                          <p:attrName>style.visibility</p:attrName>
                                        </p:attrNameLst>
                                      </p:cBhvr>
                                      <p:to>
                                        <p:strVal val="visible"/>
                                      </p:to>
                                    </p:set>
                                    <p:animEffect transition="in" filter="fade">
                                      <p:cBhvr>
                                        <p:cTn id="42" dur="500"/>
                                        <p:tgtEl>
                                          <p:spTgt spid="20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6">
                                            <p:txEl>
                                              <p:pRg st="2" end="2"/>
                                            </p:txEl>
                                          </p:spTgt>
                                        </p:tgtEl>
                                        <p:attrNameLst>
                                          <p:attrName>style.visibility</p:attrName>
                                        </p:attrNameLst>
                                      </p:cBhvr>
                                      <p:to>
                                        <p:strVal val="visible"/>
                                      </p:to>
                                    </p:set>
                                    <p:animEffect transition="in" filter="fade">
                                      <p:cBhvr>
                                        <p:cTn id="47" dur="500"/>
                                        <p:tgtEl>
                                          <p:spTgt spid="20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6">
                                            <p:txEl>
                                              <p:pRg st="3" end="3"/>
                                            </p:txEl>
                                          </p:spTgt>
                                        </p:tgtEl>
                                        <p:attrNameLst>
                                          <p:attrName>style.visibility</p:attrName>
                                        </p:attrNameLst>
                                      </p:cBhvr>
                                      <p:to>
                                        <p:strVal val="visible"/>
                                      </p:to>
                                    </p:set>
                                    <p:animEffect transition="in" filter="fade">
                                      <p:cBhvr>
                                        <p:cTn id="52" dur="500"/>
                                        <p:tgtEl>
                                          <p:spTgt spid="20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7">
                                            <p:txEl>
                                              <p:pRg st="0" end="0"/>
                                            </p:txEl>
                                          </p:spTgt>
                                        </p:tgtEl>
                                        <p:attrNameLst>
                                          <p:attrName>style.visibility</p:attrName>
                                        </p:attrNameLst>
                                      </p:cBhvr>
                                      <p:to>
                                        <p:strVal val="visible"/>
                                      </p:to>
                                    </p:set>
                                    <p:animEffect transition="in" filter="fade">
                                      <p:cBhvr>
                                        <p:cTn id="57" dur="500"/>
                                        <p:tgtEl>
                                          <p:spTgt spid="20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7">
                                            <p:txEl>
                                              <p:pRg st="1" end="1"/>
                                            </p:txEl>
                                          </p:spTgt>
                                        </p:tgtEl>
                                        <p:attrNameLst>
                                          <p:attrName>style.visibility</p:attrName>
                                        </p:attrNameLst>
                                      </p:cBhvr>
                                      <p:to>
                                        <p:strVal val="visible"/>
                                      </p:to>
                                    </p:set>
                                    <p:animEffect transition="in" filter="fade">
                                      <p:cBhvr>
                                        <p:cTn id="62" dur="500"/>
                                        <p:tgtEl>
                                          <p:spTgt spid="20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7">
                                            <p:txEl>
                                              <p:pRg st="2" end="2"/>
                                            </p:txEl>
                                          </p:spTgt>
                                        </p:tgtEl>
                                        <p:attrNameLst>
                                          <p:attrName>style.visibility</p:attrName>
                                        </p:attrNameLst>
                                      </p:cBhvr>
                                      <p:to>
                                        <p:strVal val="visible"/>
                                      </p:to>
                                    </p:set>
                                    <p:animEffect transition="in" filter="fade">
                                      <p:cBhvr>
                                        <p:cTn id="67" dur="500"/>
                                        <p:tgtEl>
                                          <p:spTgt spid="207">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7">
                                            <p:txEl>
                                              <p:pRg st="3" end="3"/>
                                            </p:txEl>
                                          </p:spTgt>
                                        </p:tgtEl>
                                        <p:attrNameLst>
                                          <p:attrName>style.visibility</p:attrName>
                                        </p:attrNameLst>
                                      </p:cBhvr>
                                      <p:to>
                                        <p:strVal val="visible"/>
                                      </p:to>
                                    </p:set>
                                    <p:animEffect transition="in" filter="fade">
                                      <p:cBhvr>
                                        <p:cTn id="72" dur="500"/>
                                        <p:tgtEl>
                                          <p:spTgt spid="2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title"/>
          </p:nvPr>
        </p:nvSpPr>
        <p:spPr>
          <a:xfrm>
            <a:off x="3987085" y="591079"/>
            <a:ext cx="3977425" cy="56802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ts val="4800"/>
              <a:buFont typeface="Garamond"/>
              <a:buNone/>
            </a:pPr>
            <a:r>
              <a:rPr lang="en-US" dirty="0"/>
              <a:t>(2) Five Flavors</a:t>
            </a:r>
            <a:endParaRPr dirty="0"/>
          </a:p>
        </p:txBody>
      </p:sp>
      <p:sp>
        <p:nvSpPr>
          <p:cNvPr id="213" name="Google Shape;213;p17"/>
          <p:cNvSpPr txBox="1">
            <a:spLocks noGrp="1"/>
          </p:cNvSpPr>
          <p:nvPr>
            <p:ph type="body" idx="1"/>
          </p:nvPr>
        </p:nvSpPr>
        <p:spPr>
          <a:xfrm>
            <a:off x="564524" y="1532586"/>
            <a:ext cx="11062951" cy="4559121"/>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SzPts val="2800"/>
              <a:buChar char="◦"/>
            </a:pPr>
            <a:r>
              <a:rPr lang="en-US" sz="2400" dirty="0"/>
              <a:t> Five flavors refers to </a:t>
            </a:r>
            <a:r>
              <a:rPr lang="en-US" sz="2400" u="sng" dirty="0"/>
              <a:t>sour, bitter, sweet, pungent, and salty</a:t>
            </a:r>
            <a:r>
              <a:rPr lang="en-US" sz="2400" dirty="0"/>
              <a:t> flavors of the substances.</a:t>
            </a:r>
            <a:endParaRPr sz="2400" dirty="0"/>
          </a:p>
          <a:p>
            <a:pPr marL="182880" lvl="0" indent="-182880" algn="l" rtl="0">
              <a:spcBef>
                <a:spcPts val="900"/>
              </a:spcBef>
              <a:spcAft>
                <a:spcPts val="0"/>
              </a:spcAft>
              <a:buSzPts val="2800"/>
              <a:buChar char="◦"/>
            </a:pPr>
            <a:r>
              <a:rPr lang="en-US" sz="2400" dirty="0"/>
              <a:t> Some substances may have a sixth, bland flavor as well. </a:t>
            </a:r>
            <a:endParaRPr sz="2400" dirty="0"/>
          </a:p>
          <a:p>
            <a:pPr marL="182880" lvl="0" indent="-182880" algn="l" rtl="0">
              <a:spcBef>
                <a:spcPts val="900"/>
              </a:spcBef>
              <a:spcAft>
                <a:spcPts val="0"/>
              </a:spcAft>
              <a:buSzPts val="2800"/>
              <a:buChar char="◦"/>
            </a:pPr>
            <a:r>
              <a:rPr lang="en-US" sz="2400" dirty="0"/>
              <a:t> Different </a:t>
            </a:r>
            <a:r>
              <a:rPr lang="en-US" sz="2400" dirty="0" err="1"/>
              <a:t>flavours</a:t>
            </a:r>
            <a:r>
              <a:rPr lang="en-US" sz="2400" dirty="0"/>
              <a:t> represent different functions. </a:t>
            </a:r>
            <a:endParaRPr sz="2400" dirty="0"/>
          </a:p>
          <a:p>
            <a:pPr marL="182880" lvl="0" indent="-182880" algn="l" rtl="0">
              <a:spcBef>
                <a:spcPts val="900"/>
              </a:spcBef>
              <a:spcAft>
                <a:spcPts val="0"/>
              </a:spcAft>
              <a:buSzPts val="2800"/>
              <a:buChar char="◦"/>
            </a:pPr>
            <a:r>
              <a:rPr lang="en-US" sz="2400" dirty="0"/>
              <a:t> Substances with the same flavor may have similar functions.</a:t>
            </a:r>
          </a:p>
          <a:p>
            <a:pPr marL="182880" lvl="0" indent="-182880">
              <a:buSzPts val="2800"/>
            </a:pPr>
            <a:r>
              <a:rPr lang="en-US" altLang="ja-JP" sz="2400" dirty="0">
                <a:latin typeface="Garamond" panose="02020404030301010803" pitchFamily="18" charset="0"/>
                <a:ea typeface="SimSun" panose="02010600030101010101" pitchFamily="2" charset="-122"/>
              </a:rPr>
              <a:t>Pungent, sweet, and bland belongs to Yang </a:t>
            </a:r>
            <a:r>
              <a:rPr lang="ja-JP" altLang="en-US" sz="2400">
                <a:latin typeface="SimSun" panose="02010600030101010101" pitchFamily="2" charset="-122"/>
                <a:ea typeface="SimSun" panose="02010600030101010101" pitchFamily="2" charset="-122"/>
              </a:rPr>
              <a:t>辛甘淡属阳</a:t>
            </a:r>
            <a:endParaRPr lang="en-US" altLang="ja-JP" sz="2400" dirty="0">
              <a:latin typeface="Garamond" panose="02020404030301010803" pitchFamily="18" charset="0"/>
              <a:ea typeface="SimSun" panose="02010600030101010101" pitchFamily="2" charset="-122"/>
            </a:endParaRPr>
          </a:p>
          <a:p>
            <a:pPr marL="182880" lvl="0" indent="-182880">
              <a:buSzPts val="2800"/>
            </a:pPr>
            <a:r>
              <a:rPr lang="en-US" altLang="ja-JP" sz="2400" dirty="0">
                <a:latin typeface="Garamond" panose="02020404030301010803" pitchFamily="18" charset="0"/>
                <a:ea typeface="SimSun" panose="02010600030101010101" pitchFamily="2" charset="-122"/>
              </a:rPr>
              <a:t>Sour, bitter, and salty belongs to Yin </a:t>
            </a:r>
            <a:r>
              <a:rPr lang="ja-JP" altLang="en-US" sz="2400">
                <a:latin typeface="SimSun" panose="02010600030101010101" pitchFamily="2" charset="-122"/>
                <a:ea typeface="SimSun" panose="02010600030101010101" pitchFamily="2" charset="-122"/>
              </a:rPr>
              <a:t>酸苦咸属阴</a:t>
            </a:r>
            <a:r>
              <a:rPr lang="zh-CN" altLang="en-US" sz="2400" dirty="0">
                <a:latin typeface="SimSun" panose="02010600030101010101" pitchFamily="2" charset="-122"/>
                <a:ea typeface="SimSun" panose="02010600030101010101" pitchFamily="2" charset="-122"/>
              </a:rPr>
              <a:t> </a:t>
            </a:r>
            <a:endParaRPr sz="2400" dirty="0">
              <a:latin typeface="SimSun" panose="02010600030101010101" pitchFamily="2" charset="-122"/>
              <a:ea typeface="SimSun" panose="02010600030101010101" pitchFamily="2" charset="-122"/>
            </a:endParaRPr>
          </a:p>
          <a:p>
            <a:pPr marL="182880" lvl="0" indent="-5079" algn="l" rtl="0">
              <a:lnSpc>
                <a:spcPct val="90000"/>
              </a:lnSpc>
              <a:spcBef>
                <a:spcPts val="900"/>
              </a:spcBef>
              <a:spcAft>
                <a:spcPts val="0"/>
              </a:spcAft>
              <a:buSzPts val="2800"/>
              <a:buNone/>
            </a:pPr>
            <a:endParaRPr sz="2800" dirty="0"/>
          </a:p>
          <a:p>
            <a:pPr marL="0" lvl="0" indent="0" algn="l" rtl="0">
              <a:lnSpc>
                <a:spcPct val="90000"/>
              </a:lnSpc>
              <a:spcBef>
                <a:spcPts val="900"/>
              </a:spcBef>
              <a:spcAft>
                <a:spcPts val="0"/>
              </a:spcAft>
              <a:buSzPts val="2800"/>
              <a:buNone/>
            </a:pPr>
            <a:r>
              <a:rPr lang="en-US" sz="2800" dirty="0">
                <a:solidFill>
                  <a:srgbClr val="FF0000"/>
                </a:solidFill>
              </a:rPr>
              <a:t>Question: What are the functions of substances represented by five flavors respectively? </a:t>
            </a:r>
            <a:endParaRPr sz="2800" dirty="0"/>
          </a:p>
          <a:p>
            <a:pPr marL="182880" lvl="0" indent="-68579" algn="l" rtl="0">
              <a:lnSpc>
                <a:spcPct val="90000"/>
              </a:lnSpc>
              <a:spcBef>
                <a:spcPts val="900"/>
              </a:spcBef>
              <a:spcAft>
                <a:spcPts val="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title"/>
          </p:nvPr>
        </p:nvSpPr>
        <p:spPr>
          <a:xfrm>
            <a:off x="1066800" y="444631"/>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dirty="0"/>
              <a:t>Sour</a:t>
            </a:r>
            <a:r>
              <a:rPr lang="zh-TW" altLang="en-US" dirty="0"/>
              <a:t> </a:t>
            </a:r>
            <a:r>
              <a:rPr lang="ja-JP" altLang="en-US">
                <a:latin typeface="SimSun" panose="02010600030101010101" pitchFamily="2" charset="-122"/>
                <a:ea typeface="SimSun" panose="02010600030101010101" pitchFamily="2" charset="-122"/>
              </a:rPr>
              <a:t>酸</a:t>
            </a:r>
            <a:endParaRPr dirty="0">
              <a:latin typeface="SimSun" panose="02010600030101010101" pitchFamily="2" charset="-122"/>
              <a:ea typeface="SimSun" panose="02010600030101010101" pitchFamily="2" charset="-122"/>
            </a:endParaRPr>
          </a:p>
        </p:txBody>
      </p:sp>
      <p:sp>
        <p:nvSpPr>
          <p:cNvPr id="219" name="Google Shape;219;p18"/>
          <p:cNvSpPr txBox="1">
            <a:spLocks noGrp="1"/>
          </p:cNvSpPr>
          <p:nvPr>
            <p:ph type="body" idx="1"/>
          </p:nvPr>
        </p:nvSpPr>
        <p:spPr>
          <a:xfrm>
            <a:off x="1066800" y="2222631"/>
            <a:ext cx="5062195" cy="3295650"/>
          </a:xfrm>
          <a:prstGeom prst="rect">
            <a:avLst/>
          </a:prstGeom>
          <a:noFill/>
          <a:ln>
            <a:noFill/>
          </a:ln>
        </p:spPr>
        <p:txBody>
          <a:bodyPr spcFirstLastPara="1" wrap="square" lIns="91425" tIns="45700" rIns="91425" bIns="45700" anchor="t" anchorCtr="0">
            <a:normAutofit/>
          </a:bodyPr>
          <a:lstStyle/>
          <a:p>
            <a:pPr marL="182880" indent="-182880">
              <a:spcBef>
                <a:spcPts val="0"/>
              </a:spcBef>
              <a:buSzPts val="2380"/>
            </a:pPr>
            <a:r>
              <a:rPr lang="en-US" sz="2400" dirty="0"/>
              <a:t> Function: astringing and arresting discharge</a:t>
            </a:r>
            <a:r>
              <a:rPr lang="zh-CN" altLang="en-US" sz="2400" dirty="0"/>
              <a:t> </a:t>
            </a:r>
            <a:r>
              <a:rPr lang="en-US" altLang="zh-CN" sz="2400" dirty="0"/>
              <a:t>(</a:t>
            </a:r>
            <a:r>
              <a:rPr lang="ja-JP" altLang="en-US" sz="2400">
                <a:latin typeface="SimSun" panose="02010600030101010101" pitchFamily="2" charset="-122"/>
                <a:ea typeface="SimSun" panose="02010600030101010101" pitchFamily="2" charset="-122"/>
              </a:rPr>
              <a:t>固涩</a:t>
            </a:r>
            <a:r>
              <a:rPr lang="en-US" altLang="ja-JP" sz="2400" dirty="0">
                <a:latin typeface="Garamond" panose="02020404030301010803" pitchFamily="18" charset="0"/>
                <a:ea typeface="SimSun" panose="02010600030101010101" pitchFamily="2" charset="-122"/>
              </a:rPr>
              <a:t> </a:t>
            </a:r>
            <a:r>
              <a:rPr lang="en-US" altLang="ja-JP" sz="2400" dirty="0" err="1">
                <a:latin typeface="Garamond" panose="02020404030301010803" pitchFamily="18" charset="0"/>
                <a:ea typeface="SimSun" panose="02010600030101010101" pitchFamily="2" charset="-122"/>
              </a:rPr>
              <a:t>gu</a:t>
            </a:r>
            <a:r>
              <a:rPr lang="en-US" altLang="ja-JP" sz="2400" dirty="0">
                <a:latin typeface="Garamond" panose="02020404030301010803" pitchFamily="18" charset="0"/>
                <a:ea typeface="SimSun" panose="02010600030101010101" pitchFamily="2" charset="-122"/>
              </a:rPr>
              <a:t> se</a:t>
            </a:r>
            <a:r>
              <a:rPr lang="en-US" altLang="ja-JP" sz="2400" dirty="0">
                <a:latin typeface="SimSun" panose="02010600030101010101" pitchFamily="2" charset="-122"/>
                <a:ea typeface="SimSun" panose="02010600030101010101" pitchFamily="2" charset="-122"/>
              </a:rPr>
              <a:t>,</a:t>
            </a:r>
            <a:r>
              <a:rPr lang="ja-JP" altLang="en-US" sz="2400">
                <a:latin typeface="SimSun" panose="02010600030101010101" pitchFamily="2" charset="-122"/>
                <a:ea typeface="SimSun" panose="02010600030101010101" pitchFamily="2" charset="-122"/>
              </a:rPr>
              <a:t>收敛</a:t>
            </a:r>
            <a:r>
              <a:rPr lang="en-US" altLang="ja-JP" sz="2400" dirty="0">
                <a:latin typeface="Garamond" panose="02020404030301010803" pitchFamily="18" charset="0"/>
                <a:ea typeface="SimSun" panose="02010600030101010101" pitchFamily="2" charset="-122"/>
              </a:rPr>
              <a:t> </a:t>
            </a:r>
            <a:r>
              <a:rPr lang="en-US" altLang="ja-JP" sz="2400" dirty="0" err="1">
                <a:latin typeface="Garamond" panose="02020404030301010803" pitchFamily="18" charset="0"/>
                <a:ea typeface="SimSun" panose="02010600030101010101" pitchFamily="2" charset="-122"/>
              </a:rPr>
              <a:t>shou</a:t>
            </a:r>
            <a:r>
              <a:rPr lang="en-US" altLang="ja-JP" sz="2400" dirty="0">
                <a:latin typeface="Garamond" panose="02020404030301010803" pitchFamily="18" charset="0"/>
                <a:ea typeface="SimSun" panose="02010600030101010101" pitchFamily="2" charset="-122"/>
              </a:rPr>
              <a:t> </a:t>
            </a:r>
            <a:r>
              <a:rPr lang="en-US" altLang="ja-JP" sz="2400" dirty="0" err="1">
                <a:latin typeface="Garamond" panose="02020404030301010803" pitchFamily="18" charset="0"/>
                <a:ea typeface="SimSun" panose="02010600030101010101" pitchFamily="2" charset="-122"/>
              </a:rPr>
              <a:t>lian</a:t>
            </a:r>
            <a:r>
              <a:rPr lang="en-US" altLang="ja-JP" sz="2400" dirty="0">
                <a:latin typeface="Garamond" panose="02020404030301010803" pitchFamily="18" charset="0"/>
                <a:ea typeface="SimSun" panose="02010600030101010101" pitchFamily="2" charset="-122"/>
              </a:rPr>
              <a:t>).</a:t>
            </a:r>
          </a:p>
          <a:p>
            <a:pPr marL="0" indent="0">
              <a:spcBef>
                <a:spcPts val="0"/>
              </a:spcBef>
              <a:buSzPts val="2380"/>
              <a:buNone/>
            </a:pPr>
            <a:endParaRPr sz="2400" dirty="0">
              <a:latin typeface="Garamond" panose="02020404030301010803" pitchFamily="18" charset="0"/>
              <a:ea typeface="SimSun" panose="02010600030101010101" pitchFamily="2" charset="-122"/>
            </a:endParaRPr>
          </a:p>
          <a:p>
            <a:pPr marL="182880" lvl="0" indent="-182880" algn="l" rtl="0">
              <a:spcBef>
                <a:spcPts val="900"/>
              </a:spcBef>
              <a:spcAft>
                <a:spcPts val="0"/>
              </a:spcAft>
              <a:buSzPts val="2380"/>
              <a:buChar char="◦"/>
            </a:pPr>
            <a:r>
              <a:rPr lang="en-US" sz="2400" dirty="0"/>
              <a:t> Most of sour herbs are used to treat deficiency syndromes (</a:t>
            </a:r>
            <a:r>
              <a:rPr lang="en-US" sz="2400" dirty="0" err="1"/>
              <a:t>xu</a:t>
            </a:r>
            <a:r>
              <a:rPr lang="en-US" sz="2400" dirty="0"/>
              <a:t> </a:t>
            </a:r>
            <a:r>
              <a:rPr lang="en-US" sz="2400" dirty="0" err="1"/>
              <a:t>zheng</a:t>
            </a:r>
            <a:r>
              <a:rPr lang="en-US" sz="2400" dirty="0"/>
              <a:t> </a:t>
            </a:r>
            <a:r>
              <a:rPr lang="ja-JP" altLang="en-US" sz="2400">
                <a:latin typeface="SimSun" panose="02010600030101010101" pitchFamily="2" charset="-122"/>
                <a:ea typeface="SimSun" panose="02010600030101010101" pitchFamily="2" charset="-122"/>
              </a:rPr>
              <a:t>虚证</a:t>
            </a:r>
            <a:r>
              <a:rPr lang="en-US" sz="2400" dirty="0"/>
              <a:t>) or diarrhea.</a:t>
            </a:r>
            <a:endParaRPr sz="2400" dirty="0"/>
          </a:p>
        </p:txBody>
      </p:sp>
      <p:sp>
        <p:nvSpPr>
          <p:cNvPr id="220" name="Google Shape;220;p18"/>
          <p:cNvSpPr txBox="1">
            <a:spLocks noGrp="1"/>
          </p:cNvSpPr>
          <p:nvPr>
            <p:ph type="body" idx="2"/>
          </p:nvPr>
        </p:nvSpPr>
        <p:spPr>
          <a:xfrm>
            <a:off x="6684134" y="2103120"/>
            <a:ext cx="4441065" cy="3225539"/>
          </a:xfrm>
          <a:prstGeom prst="rect">
            <a:avLst/>
          </a:prstGeom>
          <a:noFill/>
          <a:ln>
            <a:noFill/>
          </a:ln>
        </p:spPr>
        <p:txBody>
          <a:bodyPr spcFirstLastPara="1" wrap="square" lIns="91425" tIns="45700" rIns="91425" bIns="45700" anchor="t" anchorCtr="0">
            <a:normAutofit/>
          </a:bodyPr>
          <a:lstStyle/>
          <a:p>
            <a:pPr marL="182880" lvl="0" indent="-85724" algn="l" rtl="0">
              <a:lnSpc>
                <a:spcPct val="80000"/>
              </a:lnSpc>
              <a:spcBef>
                <a:spcPts val="0"/>
              </a:spcBef>
              <a:spcAft>
                <a:spcPts val="0"/>
              </a:spcAft>
              <a:buSzPts val="1530"/>
              <a:buNone/>
            </a:pPr>
            <a:endParaRPr sz="1530" dirty="0"/>
          </a:p>
        </p:txBody>
      </p:sp>
      <p:pic>
        <p:nvPicPr>
          <p:cNvPr id="221" name="Google Shape;221;p18" descr="Image result for äºå³å­"/>
          <p:cNvPicPr preferRelativeResize="0"/>
          <p:nvPr/>
        </p:nvPicPr>
        <p:blipFill rotWithShape="1">
          <a:blip r:embed="rId3">
            <a:alphaModFix/>
          </a:blip>
          <a:srcRect/>
          <a:stretch/>
        </p:blipFill>
        <p:spPr>
          <a:xfrm>
            <a:off x="6553200" y="1971173"/>
            <a:ext cx="4572000" cy="3295650"/>
          </a:xfrm>
          <a:prstGeom prst="rect">
            <a:avLst/>
          </a:prstGeom>
          <a:noFill/>
          <a:ln w="228600" cap="sq" cmpd="thickThin">
            <a:solidFill>
              <a:srgbClr val="EAF5D6"/>
            </a:solidFill>
            <a:prstDash val="solid"/>
            <a:miter lim="800000"/>
            <a:headEnd type="none" w="sm" len="sm"/>
            <a:tailEnd type="none" w="sm" len="sm"/>
          </a:ln>
        </p:spPr>
      </p:pic>
      <p:sp>
        <p:nvSpPr>
          <p:cNvPr id="222" name="Google Shape;222;p18"/>
          <p:cNvSpPr txBox="1"/>
          <p:nvPr/>
        </p:nvSpPr>
        <p:spPr>
          <a:xfrm>
            <a:off x="7556369" y="5457411"/>
            <a:ext cx="3044858"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Garamond"/>
                <a:ea typeface="Garamond"/>
                <a:cs typeface="Garamond"/>
                <a:sym typeface="Garamond"/>
              </a:rPr>
              <a:t>Fructus </a:t>
            </a:r>
            <a:r>
              <a:rPr lang="en-US" sz="2400" b="1" i="0" u="none" strike="noStrike" cap="none" dirty="0" err="1">
                <a:solidFill>
                  <a:schemeClr val="dk1"/>
                </a:solidFill>
                <a:latin typeface="Garamond"/>
                <a:ea typeface="Garamond"/>
                <a:cs typeface="Garamond"/>
                <a:sym typeface="Garamond"/>
              </a:rPr>
              <a:t>Schisandrae</a:t>
            </a:r>
            <a:r>
              <a:rPr lang="en-US" sz="2400" b="1" i="0" u="none" strike="noStrike" cap="none" dirty="0">
                <a:solidFill>
                  <a:schemeClr val="dk1"/>
                </a:solidFill>
                <a:latin typeface="Garamond"/>
                <a:ea typeface="Garamond"/>
                <a:cs typeface="Garamond"/>
                <a:sym typeface="Garamond"/>
              </a:rPr>
              <a:t> </a:t>
            </a:r>
            <a:r>
              <a:rPr lang="zh-CN" altLang="en-US" sz="2400" b="1" i="0" u="none" strike="noStrike" cap="none" dirty="0">
                <a:solidFill>
                  <a:schemeClr val="dk1"/>
                </a:solidFill>
                <a:latin typeface="Garamond"/>
                <a:ea typeface="Garamond"/>
                <a:cs typeface="Garamond"/>
                <a:sym typeface="Garamond"/>
              </a:rPr>
              <a:t>（</a:t>
            </a:r>
            <a:r>
              <a:rPr lang="en-US" altLang="zh-CN" sz="2400" b="1" i="0" u="none" strike="noStrike" cap="none" dirty="0">
                <a:solidFill>
                  <a:schemeClr val="dk1"/>
                </a:solidFill>
                <a:latin typeface="Garamond"/>
                <a:ea typeface="Garamond"/>
                <a:cs typeface="Garamond"/>
                <a:sym typeface="Garamond"/>
              </a:rPr>
              <a:t>Wu W</a:t>
            </a:r>
            <a:r>
              <a:rPr lang="en-US" altLang="zh-CN" sz="2400" b="1" dirty="0">
                <a:solidFill>
                  <a:schemeClr val="dk1"/>
                </a:solidFill>
                <a:latin typeface="Garamond"/>
                <a:ea typeface="Garamond"/>
                <a:cs typeface="Garamond"/>
                <a:sym typeface="Garamond"/>
              </a:rPr>
              <a:t>ei</a:t>
            </a:r>
            <a:r>
              <a:rPr lang="zh-CN" altLang="en-US" sz="2400" b="1" dirty="0">
                <a:solidFill>
                  <a:schemeClr val="dk1"/>
                </a:solidFill>
                <a:latin typeface="Garamond"/>
                <a:ea typeface="Garamond"/>
                <a:cs typeface="Garamond"/>
                <a:sym typeface="Garamond"/>
              </a:rPr>
              <a:t> </a:t>
            </a:r>
            <a:r>
              <a:rPr lang="en-US" altLang="zh-CN" sz="2400" b="1" dirty="0">
                <a:solidFill>
                  <a:schemeClr val="dk1"/>
                </a:solidFill>
                <a:latin typeface="Garamond"/>
                <a:ea typeface="Garamond"/>
                <a:cs typeface="Garamond"/>
                <a:sym typeface="Garamond"/>
              </a:rPr>
              <a:t>Zi </a:t>
            </a:r>
            <a:r>
              <a:rPr lang="ja-JP" altLang="en-US" sz="2400" b="1">
                <a:solidFill>
                  <a:schemeClr val="dk1"/>
                </a:solidFill>
                <a:latin typeface="SimSun" panose="02010600030101010101" pitchFamily="2" charset="-122"/>
                <a:ea typeface="SimSun" panose="02010600030101010101" pitchFamily="2" charset="-122"/>
                <a:cs typeface="Garamond"/>
                <a:sym typeface="Garamond"/>
              </a:rPr>
              <a:t>五味子</a:t>
            </a:r>
            <a:r>
              <a:rPr lang="zh-CN" altLang="en-US" sz="2400" b="1" i="0" u="none" strike="noStrike" cap="none" dirty="0">
                <a:solidFill>
                  <a:schemeClr val="dk1"/>
                </a:solidFill>
                <a:latin typeface="Garamond"/>
                <a:ea typeface="Garamond"/>
                <a:cs typeface="Garamond"/>
                <a:sym typeface="Garamond"/>
              </a:rPr>
              <a:t>）</a:t>
            </a:r>
            <a:endParaRPr sz="2400" b="1" dirty="0">
              <a:solidFill>
                <a:schemeClr val="dk1"/>
              </a:solidFill>
              <a:latin typeface="Garamond"/>
              <a:ea typeface="Garamond"/>
              <a:cs typeface="Garamond"/>
              <a:sym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9"/>
          <p:cNvSpPr txBox="1">
            <a:spLocks noGrp="1"/>
          </p:cNvSpPr>
          <p:nvPr>
            <p:ph type="title"/>
          </p:nvPr>
        </p:nvSpPr>
        <p:spPr>
          <a:xfrm>
            <a:off x="2940018" y="701157"/>
            <a:ext cx="5277923" cy="9028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dirty="0"/>
              <a:t>Bitter</a:t>
            </a:r>
            <a:r>
              <a:rPr lang="zh-TW" altLang="en-US" dirty="0"/>
              <a:t> </a:t>
            </a:r>
            <a:r>
              <a:rPr lang="ja-JP" altLang="en-US">
                <a:latin typeface="SimSun" panose="02010600030101010101" pitchFamily="2" charset="-122"/>
                <a:ea typeface="SimSun" panose="02010600030101010101" pitchFamily="2" charset="-122"/>
              </a:rPr>
              <a:t>苦</a:t>
            </a:r>
            <a:endParaRPr dirty="0">
              <a:latin typeface="SimSun" panose="02010600030101010101" pitchFamily="2" charset="-122"/>
              <a:ea typeface="SimSun" panose="02010600030101010101" pitchFamily="2" charset="-122"/>
            </a:endParaRPr>
          </a:p>
        </p:txBody>
      </p:sp>
      <p:sp>
        <p:nvSpPr>
          <p:cNvPr id="228" name="Google Shape;228;p19"/>
          <p:cNvSpPr txBox="1">
            <a:spLocks noGrp="1"/>
          </p:cNvSpPr>
          <p:nvPr>
            <p:ph type="body" idx="1"/>
          </p:nvPr>
        </p:nvSpPr>
        <p:spPr>
          <a:xfrm>
            <a:off x="579548" y="1604028"/>
            <a:ext cx="6480579" cy="4346011"/>
          </a:xfrm>
          <a:prstGeom prst="rect">
            <a:avLst/>
          </a:prstGeom>
          <a:noFill/>
          <a:ln>
            <a:noFill/>
          </a:ln>
        </p:spPr>
        <p:txBody>
          <a:bodyPr spcFirstLastPara="1" wrap="square" lIns="91425" tIns="45700" rIns="91425" bIns="45700" anchor="t" anchorCtr="0">
            <a:normAutofit fontScale="85000" lnSpcReduction="20000"/>
          </a:bodyPr>
          <a:lstStyle/>
          <a:p>
            <a:pPr marL="0" indent="0">
              <a:lnSpc>
                <a:spcPct val="80000"/>
              </a:lnSpc>
              <a:spcBef>
                <a:spcPts val="0"/>
              </a:spcBef>
              <a:buSzPts val="1665"/>
              <a:buNone/>
            </a:pPr>
            <a:endParaRPr lang="en-US" sz="2800" dirty="0"/>
          </a:p>
          <a:p>
            <a:pPr marL="342900">
              <a:lnSpc>
                <a:spcPct val="120000"/>
              </a:lnSpc>
              <a:spcBef>
                <a:spcPts val="0"/>
              </a:spcBef>
              <a:buSzPts val="1665"/>
            </a:pPr>
            <a:r>
              <a:rPr lang="en-US" sz="2800" dirty="0"/>
              <a:t>Function: draining and drying</a:t>
            </a:r>
            <a:r>
              <a:rPr lang="en-US" sz="2800" dirty="0">
                <a:latin typeface="Garamond" panose="02020404030301010803" pitchFamily="18" charset="0"/>
              </a:rPr>
              <a:t> (</a:t>
            </a:r>
            <a:r>
              <a:rPr lang="en-US" sz="2800" dirty="0" err="1">
                <a:latin typeface="Garamond" panose="02020404030301010803" pitchFamily="18" charset="0"/>
              </a:rPr>
              <a:t>xie</a:t>
            </a:r>
            <a:r>
              <a:rPr lang="en-US" sz="2800" dirty="0">
                <a:latin typeface="Garamond" panose="02020404030301010803" pitchFamily="18" charset="0"/>
              </a:rPr>
              <a:t> </a:t>
            </a:r>
            <a:r>
              <a:rPr lang="ja-JP" altLang="en-US" sz="2800">
                <a:latin typeface="Garamond" panose="02020404030301010803" pitchFamily="18" charset="0"/>
                <a:ea typeface="SimSun" panose="02010600030101010101" pitchFamily="2" charset="-122"/>
              </a:rPr>
              <a:t>泻</a:t>
            </a:r>
            <a:r>
              <a:rPr lang="en-US" altLang="ja-JP" sz="2800" dirty="0">
                <a:latin typeface="Garamond" panose="02020404030301010803" pitchFamily="18" charset="0"/>
                <a:ea typeface="SimSun" panose="02010600030101010101" pitchFamily="2" charset="-122"/>
              </a:rPr>
              <a:t>/</a:t>
            </a:r>
            <a:r>
              <a:rPr lang="ja-JP" altLang="en-US" sz="2800">
                <a:latin typeface="Garamond" panose="02020404030301010803" pitchFamily="18" charset="0"/>
                <a:ea typeface="SimSun" panose="02010600030101010101" pitchFamily="2" charset="-122"/>
              </a:rPr>
              <a:t>泄</a:t>
            </a:r>
            <a:r>
              <a:rPr lang="en-US" altLang="ja-JP" sz="2800" dirty="0">
                <a:latin typeface="Garamond" panose="02020404030301010803" pitchFamily="18" charset="0"/>
                <a:ea typeface="SimSun" panose="02010600030101010101" pitchFamily="2" charset="-122"/>
              </a:rPr>
              <a:t>, </a:t>
            </a:r>
            <a:r>
              <a:rPr lang="en-US" altLang="zh-CN" sz="2800" dirty="0" err="1">
                <a:latin typeface="Garamond" panose="02020404030301010803" pitchFamily="18" charset="0"/>
                <a:ea typeface="SimSun" panose="02010600030101010101" pitchFamily="2" charset="-122"/>
              </a:rPr>
              <a:t>zao</a:t>
            </a:r>
            <a:r>
              <a:rPr lang="en-US" altLang="zh-CN" sz="2800" dirty="0">
                <a:latin typeface="Garamond" panose="02020404030301010803" pitchFamily="18" charset="0"/>
                <a:ea typeface="SimSun" panose="02010600030101010101" pitchFamily="2" charset="-122"/>
              </a:rPr>
              <a:t> </a:t>
            </a:r>
            <a:r>
              <a:rPr lang="ja-JP" altLang="en-US" sz="2800">
                <a:latin typeface="Garamond" panose="02020404030301010803" pitchFamily="18" charset="0"/>
                <a:ea typeface="SimSun" panose="02010600030101010101" pitchFamily="2" charset="-122"/>
              </a:rPr>
              <a:t>燥</a:t>
            </a:r>
            <a:r>
              <a:rPr lang="en-US" altLang="ja-JP" sz="2800" dirty="0">
                <a:latin typeface="Garamond" panose="02020404030301010803" pitchFamily="18" charset="0"/>
                <a:ea typeface="SimSun" panose="02010600030101010101" pitchFamily="2" charset="-122"/>
              </a:rPr>
              <a:t>).</a:t>
            </a:r>
            <a:endParaRPr lang="en-SG" altLang="ja-JP" sz="2800" dirty="0">
              <a:latin typeface="Garamond" panose="02020404030301010803" pitchFamily="18" charset="0"/>
              <a:ea typeface="SimSun" panose="02010600030101010101" pitchFamily="2" charset="-122"/>
            </a:endParaRPr>
          </a:p>
          <a:p>
            <a:pPr marL="0" indent="0">
              <a:lnSpc>
                <a:spcPct val="120000"/>
              </a:lnSpc>
              <a:spcBef>
                <a:spcPts val="0"/>
              </a:spcBef>
              <a:buSzPts val="1665"/>
              <a:buNone/>
            </a:pPr>
            <a:endParaRPr lang="en-SG" altLang="ja-JP" sz="2800" dirty="0">
              <a:latin typeface="Garamond" panose="02020404030301010803" pitchFamily="18" charset="0"/>
              <a:ea typeface="SimSun" panose="02010600030101010101" pitchFamily="2" charset="-122"/>
            </a:endParaRPr>
          </a:p>
          <a:p>
            <a:pPr marL="342900">
              <a:lnSpc>
                <a:spcPct val="120000"/>
              </a:lnSpc>
              <a:spcBef>
                <a:spcPts val="0"/>
              </a:spcBef>
              <a:buSzPts val="1665"/>
            </a:pPr>
            <a:r>
              <a:rPr lang="en-US" sz="2800" dirty="0"/>
              <a:t>Used for clearing heat (</a:t>
            </a:r>
            <a:r>
              <a:rPr lang="en-US" sz="2800" dirty="0" err="1"/>
              <a:t>qing</a:t>
            </a:r>
            <a:r>
              <a:rPr lang="en-US" sz="2800" dirty="0"/>
              <a:t> re </a:t>
            </a:r>
            <a:r>
              <a:rPr lang="ja-JP" altLang="en-US" sz="2800">
                <a:latin typeface="SimSun" panose="02010600030101010101" pitchFamily="2" charset="-122"/>
                <a:ea typeface="SimSun" panose="02010600030101010101" pitchFamily="2" charset="-122"/>
              </a:rPr>
              <a:t>清热</a:t>
            </a:r>
            <a:r>
              <a:rPr lang="en-US" sz="2800" dirty="0"/>
              <a:t>), and draining Fire (</a:t>
            </a:r>
            <a:r>
              <a:rPr lang="en-US" sz="2800" dirty="0" err="1"/>
              <a:t>xie</a:t>
            </a:r>
            <a:r>
              <a:rPr lang="en-US" sz="2800" dirty="0"/>
              <a:t> </a:t>
            </a:r>
            <a:r>
              <a:rPr lang="en-US" sz="2800" dirty="0" err="1"/>
              <a:t>huo</a:t>
            </a:r>
            <a:r>
              <a:rPr lang="en-US" sz="2800" dirty="0"/>
              <a:t> </a:t>
            </a:r>
            <a:r>
              <a:rPr lang="ja-JP" altLang="en-US" sz="2800">
                <a:latin typeface="SimSun" panose="02010600030101010101" pitchFamily="2" charset="-122"/>
                <a:ea typeface="SimSun" panose="02010600030101010101" pitchFamily="2" charset="-122"/>
              </a:rPr>
              <a:t>泻火</a:t>
            </a:r>
            <a:r>
              <a:rPr lang="en-US" sz="2800" dirty="0"/>
              <a:t>).</a:t>
            </a:r>
          </a:p>
          <a:p>
            <a:pPr marL="342900">
              <a:lnSpc>
                <a:spcPct val="120000"/>
              </a:lnSpc>
              <a:spcBef>
                <a:spcPts val="0"/>
              </a:spcBef>
              <a:buSzPts val="1665"/>
              <a:buFontTx/>
              <a:buChar char="-"/>
            </a:pPr>
            <a:r>
              <a:rPr lang="en-US" sz="2800" dirty="0"/>
              <a:t>treating constipation</a:t>
            </a:r>
          </a:p>
          <a:p>
            <a:pPr marL="342900">
              <a:lnSpc>
                <a:spcPct val="120000"/>
              </a:lnSpc>
              <a:spcBef>
                <a:spcPts val="0"/>
              </a:spcBef>
              <a:buSzPts val="1665"/>
              <a:buFontTx/>
              <a:buChar char="-"/>
            </a:pPr>
            <a:r>
              <a:rPr lang="en-US" sz="2800" dirty="0"/>
              <a:t>resolving dampness</a:t>
            </a:r>
            <a:r>
              <a:rPr lang="zh-CN" altLang="en-US" sz="2800" dirty="0"/>
              <a:t> </a:t>
            </a:r>
            <a:r>
              <a:rPr lang="en-US" sz="2800" dirty="0"/>
              <a:t>(</a:t>
            </a:r>
            <a:r>
              <a:rPr lang="en-US" sz="2800" dirty="0" err="1"/>
              <a:t>zao</a:t>
            </a:r>
            <a:r>
              <a:rPr lang="en-US" sz="2800" dirty="0"/>
              <a:t> </a:t>
            </a:r>
            <a:r>
              <a:rPr lang="en-US" sz="2800" dirty="0" err="1"/>
              <a:t>shi</a:t>
            </a:r>
            <a:r>
              <a:rPr lang="en-US" sz="2800" dirty="0"/>
              <a:t> </a:t>
            </a:r>
            <a:r>
              <a:rPr lang="ja-JP" altLang="en-US" sz="2800">
                <a:latin typeface="SimSun" panose="02010600030101010101" pitchFamily="2" charset="-122"/>
                <a:ea typeface="SimSun" panose="02010600030101010101" pitchFamily="2" charset="-122"/>
              </a:rPr>
              <a:t>燥湿</a:t>
            </a:r>
            <a:r>
              <a:rPr lang="en-US" sz="2800" dirty="0"/>
              <a:t>)</a:t>
            </a:r>
          </a:p>
          <a:p>
            <a:pPr marL="342900">
              <a:lnSpc>
                <a:spcPct val="120000"/>
              </a:lnSpc>
              <a:spcBef>
                <a:spcPts val="0"/>
              </a:spcBef>
              <a:buSzPts val="1665"/>
              <a:buFontTx/>
              <a:buChar char="-"/>
            </a:pPr>
            <a:r>
              <a:rPr lang="en-US" sz="2800" dirty="0"/>
              <a:t>lowering the rebelling Qi (</a:t>
            </a:r>
            <a:r>
              <a:rPr lang="en-US" sz="2800" dirty="0" err="1"/>
              <a:t>xie</a:t>
            </a:r>
            <a:r>
              <a:rPr lang="en-US" sz="2800" dirty="0"/>
              <a:t> jiang qi </a:t>
            </a:r>
            <a:r>
              <a:rPr lang="en-US" sz="2800" dirty="0" err="1"/>
              <a:t>ni</a:t>
            </a:r>
            <a:r>
              <a:rPr lang="en-US" sz="2800" dirty="0"/>
              <a:t> </a:t>
            </a:r>
            <a:r>
              <a:rPr lang="ja-JP" altLang="en-US" sz="2800">
                <a:latin typeface="SimSun" panose="02010600030101010101" pitchFamily="2" charset="-122"/>
                <a:ea typeface="SimSun" panose="02010600030101010101" pitchFamily="2" charset="-122"/>
              </a:rPr>
              <a:t>泄降气逆</a:t>
            </a:r>
            <a:r>
              <a:rPr lang="en-US" altLang="ja-JP" sz="2800" dirty="0">
                <a:latin typeface="Garamond" panose="02020404030301010803" pitchFamily="18" charset="0"/>
                <a:ea typeface="SimSun" panose="02010600030101010101" pitchFamily="2" charset="-122"/>
              </a:rPr>
              <a:t>)</a:t>
            </a:r>
            <a:endParaRPr lang="en-US" sz="2800" dirty="0">
              <a:latin typeface="Garamond" panose="02020404030301010803" pitchFamily="18" charset="0"/>
              <a:ea typeface="SimSun" panose="02010600030101010101" pitchFamily="2" charset="-122"/>
            </a:endParaRPr>
          </a:p>
          <a:p>
            <a:pPr marL="0" indent="0">
              <a:lnSpc>
                <a:spcPct val="120000"/>
              </a:lnSpc>
              <a:spcBef>
                <a:spcPts val="0"/>
              </a:spcBef>
              <a:buSzPts val="1665"/>
              <a:buNone/>
            </a:pPr>
            <a:endParaRPr lang="en-US" sz="2800" dirty="0"/>
          </a:p>
          <a:p>
            <a:pPr marL="342900">
              <a:lnSpc>
                <a:spcPct val="120000"/>
              </a:lnSpc>
              <a:spcBef>
                <a:spcPts val="0"/>
              </a:spcBef>
              <a:buSzPts val="1665"/>
            </a:pPr>
            <a:r>
              <a:rPr lang="en-US" sz="2800" dirty="0"/>
              <a:t>Some bitter substances have the function of preserving Yin (</a:t>
            </a:r>
            <a:r>
              <a:rPr lang="en-US" sz="2800" dirty="0" err="1"/>
              <a:t>cun</a:t>
            </a:r>
            <a:r>
              <a:rPr lang="en-US" sz="2800" dirty="0"/>
              <a:t> Yin </a:t>
            </a:r>
            <a:r>
              <a:rPr lang="ja-JP" altLang="en-US" sz="2800">
                <a:latin typeface="SimSun" panose="02010600030101010101" pitchFamily="2" charset="-122"/>
                <a:ea typeface="SimSun" panose="02010600030101010101" pitchFamily="2" charset="-122"/>
              </a:rPr>
              <a:t>存阴</a:t>
            </a:r>
            <a:r>
              <a:rPr lang="en-US" sz="2800" dirty="0"/>
              <a:t>)</a:t>
            </a:r>
            <a:endParaRPr sz="2800" dirty="0"/>
          </a:p>
        </p:txBody>
      </p:sp>
      <p:pic>
        <p:nvPicPr>
          <p:cNvPr id="229" name="Google Shape;229;p19" descr="Image result for é»æ"/>
          <p:cNvPicPr preferRelativeResize="0">
            <a:picLocks noGrp="1"/>
          </p:cNvPicPr>
          <p:nvPr>
            <p:ph type="body" idx="2"/>
          </p:nvPr>
        </p:nvPicPr>
        <p:blipFill rotWithShape="1">
          <a:blip r:embed="rId3">
            <a:alphaModFix/>
          </a:blip>
          <a:srcRect/>
          <a:stretch/>
        </p:blipFill>
        <p:spPr>
          <a:xfrm>
            <a:off x="7145621" y="3754872"/>
            <a:ext cx="3544859" cy="2310617"/>
          </a:xfrm>
          <a:prstGeom prst="rect">
            <a:avLst/>
          </a:prstGeom>
          <a:noFill/>
          <a:ln>
            <a:noFill/>
          </a:ln>
        </p:spPr>
      </p:pic>
      <p:pic>
        <p:nvPicPr>
          <p:cNvPr id="230" name="Google Shape;230;p19" descr="Image result for ç¥æ¯"/>
          <p:cNvPicPr preferRelativeResize="0"/>
          <p:nvPr/>
        </p:nvPicPr>
        <p:blipFill rotWithShape="1">
          <a:blip r:embed="rId4">
            <a:alphaModFix/>
          </a:blip>
          <a:srcRect/>
          <a:stretch/>
        </p:blipFill>
        <p:spPr>
          <a:xfrm>
            <a:off x="7406465" y="1101226"/>
            <a:ext cx="3284015" cy="2242932"/>
          </a:xfrm>
          <a:prstGeom prst="rect">
            <a:avLst/>
          </a:prstGeom>
          <a:noFill/>
          <a:ln>
            <a:noFill/>
          </a:ln>
        </p:spPr>
      </p:pic>
      <p:sp>
        <p:nvSpPr>
          <p:cNvPr id="231" name="Google Shape;231;p19"/>
          <p:cNvSpPr txBox="1"/>
          <p:nvPr/>
        </p:nvSpPr>
        <p:spPr>
          <a:xfrm>
            <a:off x="7060128" y="3344158"/>
            <a:ext cx="4692094"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err="1">
                <a:solidFill>
                  <a:schemeClr val="dk1"/>
                </a:solidFill>
                <a:latin typeface="Garamond"/>
                <a:ea typeface="Garamond"/>
                <a:cs typeface="Garamond"/>
                <a:sym typeface="Garamond"/>
              </a:rPr>
              <a:t>Rhizoma</a:t>
            </a:r>
            <a:r>
              <a:rPr lang="en-US" sz="2000" b="1" dirty="0">
                <a:solidFill>
                  <a:schemeClr val="dk1"/>
                </a:solidFill>
                <a:latin typeface="Garamond"/>
                <a:ea typeface="Garamond"/>
                <a:cs typeface="Garamond"/>
                <a:sym typeface="Garamond"/>
              </a:rPr>
              <a:t> </a:t>
            </a:r>
            <a:r>
              <a:rPr lang="en-US" sz="2000" b="1" dirty="0" err="1">
                <a:solidFill>
                  <a:schemeClr val="dk1"/>
                </a:solidFill>
                <a:latin typeface="Garamond"/>
                <a:ea typeface="Garamond"/>
                <a:cs typeface="Garamond"/>
                <a:sym typeface="Garamond"/>
              </a:rPr>
              <a:t>Anemarrhenae</a:t>
            </a:r>
            <a:r>
              <a:rPr lang="en-US" sz="2000" b="1" dirty="0">
                <a:solidFill>
                  <a:schemeClr val="dk1"/>
                </a:solidFill>
                <a:latin typeface="Garamond"/>
                <a:ea typeface="Garamond"/>
                <a:cs typeface="Garamond"/>
                <a:sym typeface="Garamond"/>
              </a:rPr>
              <a:t> (</a:t>
            </a:r>
            <a:r>
              <a:rPr lang="en-US" sz="2000" b="1" dirty="0" err="1">
                <a:solidFill>
                  <a:schemeClr val="dk1"/>
                </a:solidFill>
                <a:latin typeface="Garamond"/>
                <a:ea typeface="Garamond"/>
                <a:cs typeface="Garamond"/>
                <a:sym typeface="Garamond"/>
              </a:rPr>
              <a:t>Zhi</a:t>
            </a:r>
            <a:r>
              <a:rPr lang="en-US" sz="2000" b="1" dirty="0">
                <a:solidFill>
                  <a:schemeClr val="dk1"/>
                </a:solidFill>
                <a:latin typeface="Garamond"/>
                <a:ea typeface="Garamond"/>
                <a:cs typeface="Garamond"/>
                <a:sym typeface="Garamond"/>
              </a:rPr>
              <a:t> Mu </a:t>
            </a:r>
            <a:r>
              <a:rPr lang="ja-JP" altLang="en-US" sz="2000" b="1">
                <a:solidFill>
                  <a:schemeClr val="dk1"/>
                </a:solidFill>
                <a:latin typeface="SimSun" panose="02010600030101010101" pitchFamily="2" charset="-122"/>
                <a:ea typeface="SimSun" panose="02010600030101010101" pitchFamily="2" charset="-122"/>
                <a:cs typeface="Garamond"/>
                <a:sym typeface="Garamond"/>
              </a:rPr>
              <a:t>知母</a:t>
            </a:r>
            <a:r>
              <a:rPr lang="en-US" sz="2000" b="1" dirty="0">
                <a:solidFill>
                  <a:schemeClr val="dk1"/>
                </a:solidFill>
                <a:latin typeface="Garamond"/>
                <a:ea typeface="Garamond"/>
                <a:cs typeface="Garamond"/>
                <a:sym typeface="Garamond"/>
              </a:rPr>
              <a:t>)</a:t>
            </a:r>
            <a:endParaRPr sz="2000" b="1" dirty="0">
              <a:solidFill>
                <a:schemeClr val="dk1"/>
              </a:solidFill>
              <a:latin typeface="Garamond"/>
              <a:ea typeface="Garamond"/>
              <a:cs typeface="Garamond"/>
              <a:sym typeface="Garamond"/>
            </a:endParaRPr>
          </a:p>
        </p:txBody>
      </p:sp>
      <p:sp>
        <p:nvSpPr>
          <p:cNvPr id="232" name="Google Shape;232;p19"/>
          <p:cNvSpPr txBox="1"/>
          <p:nvPr/>
        </p:nvSpPr>
        <p:spPr>
          <a:xfrm>
            <a:off x="7557198" y="6090766"/>
            <a:ext cx="4195024"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err="1">
                <a:solidFill>
                  <a:schemeClr val="dk1"/>
                </a:solidFill>
                <a:latin typeface="Garamond"/>
                <a:ea typeface="Garamond"/>
                <a:cs typeface="Garamond"/>
                <a:sym typeface="Garamond"/>
              </a:rPr>
              <a:t>Phellodendri</a:t>
            </a:r>
            <a:r>
              <a:rPr lang="en-US" sz="2000" b="1" dirty="0">
                <a:solidFill>
                  <a:schemeClr val="dk1"/>
                </a:solidFill>
                <a:latin typeface="Garamond"/>
                <a:ea typeface="Garamond"/>
                <a:cs typeface="Garamond"/>
                <a:sym typeface="Garamond"/>
              </a:rPr>
              <a:t> (Huang Bai</a:t>
            </a:r>
            <a:r>
              <a:rPr lang="zh-CN" altLang="en-US" sz="2000" b="1" dirty="0">
                <a:solidFill>
                  <a:schemeClr val="dk1"/>
                </a:solidFill>
                <a:latin typeface="Garamond"/>
                <a:ea typeface="Garamond"/>
                <a:cs typeface="Garamond"/>
                <a:sym typeface="Garamond"/>
              </a:rPr>
              <a:t> </a:t>
            </a:r>
            <a:r>
              <a:rPr lang="ja-JP" altLang="en-US" sz="2000" b="1">
                <a:solidFill>
                  <a:schemeClr val="dk1"/>
                </a:solidFill>
                <a:latin typeface="SimSun" panose="02010600030101010101" pitchFamily="2" charset="-122"/>
                <a:ea typeface="SimSun" panose="02010600030101010101" pitchFamily="2" charset="-122"/>
                <a:cs typeface="Garamond"/>
                <a:sym typeface="Garamond"/>
              </a:rPr>
              <a:t>黄栢</a:t>
            </a:r>
            <a:r>
              <a:rPr lang="en-US" sz="2000" b="1" dirty="0">
                <a:solidFill>
                  <a:schemeClr val="dk1"/>
                </a:solidFill>
                <a:latin typeface="Garamond"/>
                <a:ea typeface="Garamond"/>
                <a:cs typeface="Garamond"/>
                <a:sym typeface="Garamond"/>
              </a:rPr>
              <a:t>)</a:t>
            </a:r>
            <a:endParaRPr sz="2000" b="1" dirty="0">
              <a:solidFill>
                <a:schemeClr val="dk1"/>
              </a:solidFill>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4396136" y="722974"/>
            <a:ext cx="4675696" cy="8899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dirty="0"/>
              <a:t>Sweet</a:t>
            </a:r>
            <a:r>
              <a:rPr lang="zh-TW" altLang="en-US" dirty="0"/>
              <a:t> </a:t>
            </a:r>
            <a:r>
              <a:rPr lang="ja-JP" altLang="en-US">
                <a:latin typeface="SimSun" panose="02010600030101010101" pitchFamily="2" charset="-122"/>
                <a:ea typeface="SimSun" panose="02010600030101010101" pitchFamily="2" charset="-122"/>
              </a:rPr>
              <a:t>甘</a:t>
            </a:r>
            <a:endParaRPr dirty="0">
              <a:latin typeface="SimSun" panose="02010600030101010101" pitchFamily="2" charset="-122"/>
              <a:ea typeface="SimSun" panose="02010600030101010101" pitchFamily="2" charset="-122"/>
            </a:endParaRPr>
          </a:p>
        </p:txBody>
      </p:sp>
      <p:sp>
        <p:nvSpPr>
          <p:cNvPr id="238" name="Google Shape;238;p20"/>
          <p:cNvSpPr txBox="1">
            <a:spLocks noGrp="1"/>
          </p:cNvSpPr>
          <p:nvPr>
            <p:ph type="body" idx="1"/>
          </p:nvPr>
        </p:nvSpPr>
        <p:spPr>
          <a:xfrm>
            <a:off x="6733984" y="2268140"/>
            <a:ext cx="5088903" cy="2836526"/>
          </a:xfrm>
          <a:prstGeom prst="rect">
            <a:avLst/>
          </a:prstGeom>
          <a:noFill/>
          <a:ln>
            <a:noFill/>
          </a:ln>
        </p:spPr>
        <p:txBody>
          <a:bodyPr spcFirstLastPara="1" wrap="square" lIns="91425" tIns="45700" rIns="91425" bIns="45700" anchor="t" anchorCtr="0">
            <a:normAutofit/>
          </a:bodyPr>
          <a:lstStyle/>
          <a:p>
            <a:pPr marL="182880" lvl="0" indent="-182880">
              <a:lnSpc>
                <a:spcPct val="90000"/>
              </a:lnSpc>
              <a:spcBef>
                <a:spcPts val="0"/>
              </a:spcBef>
              <a:buSzPts val="2380"/>
            </a:pPr>
            <a:r>
              <a:rPr lang="en-US" sz="2380" dirty="0"/>
              <a:t>Function: regulating middle Jiao (Burner</a:t>
            </a:r>
            <a:r>
              <a:rPr lang="ja-JP" altLang="en-SG" sz="2380"/>
              <a:t>中焦</a:t>
            </a:r>
            <a:r>
              <a:rPr lang="en-US" sz="2380" dirty="0"/>
              <a:t>) or relieving pain.</a:t>
            </a:r>
          </a:p>
          <a:p>
            <a:pPr marL="0" lvl="0" indent="0">
              <a:lnSpc>
                <a:spcPct val="90000"/>
              </a:lnSpc>
              <a:spcBef>
                <a:spcPts val="0"/>
              </a:spcBef>
              <a:buSzPts val="2380"/>
              <a:buNone/>
            </a:pPr>
            <a:endParaRPr dirty="0"/>
          </a:p>
          <a:p>
            <a:pPr marL="182880" lvl="0" indent="-182880" algn="l" rtl="0">
              <a:lnSpc>
                <a:spcPct val="90000"/>
              </a:lnSpc>
              <a:spcBef>
                <a:spcPts val="900"/>
              </a:spcBef>
              <a:spcAft>
                <a:spcPts val="0"/>
              </a:spcAft>
              <a:buSzPts val="2380"/>
              <a:buChar char="◦"/>
            </a:pPr>
            <a:r>
              <a:rPr lang="en-US" sz="2380" dirty="0"/>
              <a:t>Used to treat deficiency symptoms (</a:t>
            </a:r>
            <a:r>
              <a:rPr lang="en-US" sz="2380" dirty="0" err="1"/>
              <a:t>xu</a:t>
            </a:r>
            <a:r>
              <a:rPr lang="en-US" sz="2380" dirty="0"/>
              <a:t> </a:t>
            </a:r>
            <a:r>
              <a:rPr lang="en-US" sz="2380" dirty="0" err="1"/>
              <a:t>zheng</a:t>
            </a:r>
            <a:r>
              <a:rPr lang="en-US" sz="2380" dirty="0"/>
              <a:t> </a:t>
            </a:r>
            <a:r>
              <a:rPr lang="ja-JP" altLang="en-US" sz="2380">
                <a:latin typeface="SimSun" panose="02010600030101010101" pitchFamily="2" charset="-122"/>
                <a:ea typeface="SimSun" panose="02010600030101010101" pitchFamily="2" charset="-122"/>
              </a:rPr>
              <a:t>虚证</a:t>
            </a:r>
            <a:r>
              <a:rPr lang="en-US" sz="2380" dirty="0"/>
              <a:t>) such Qi deficiency.</a:t>
            </a:r>
            <a:r>
              <a:rPr lang="zh-CN" altLang="en-US" sz="2380" dirty="0"/>
              <a:t> </a:t>
            </a:r>
            <a:endParaRPr lang="en-US" sz="2380" dirty="0"/>
          </a:p>
        </p:txBody>
      </p:sp>
      <p:pic>
        <p:nvPicPr>
          <p:cNvPr id="239" name="Google Shape;239;p20" descr="Image result for åå"/>
          <p:cNvPicPr preferRelativeResize="0">
            <a:picLocks noGrp="1"/>
          </p:cNvPicPr>
          <p:nvPr>
            <p:ph type="body" idx="2"/>
          </p:nvPr>
        </p:nvPicPr>
        <p:blipFill rotWithShape="1">
          <a:blip r:embed="rId3">
            <a:alphaModFix/>
          </a:blip>
          <a:srcRect/>
          <a:stretch/>
        </p:blipFill>
        <p:spPr>
          <a:xfrm>
            <a:off x="680505" y="1063017"/>
            <a:ext cx="3540927" cy="2365983"/>
          </a:xfrm>
          <a:prstGeom prst="rect">
            <a:avLst/>
          </a:prstGeom>
          <a:noFill/>
          <a:ln w="9525" cap="flat" cmpd="sng">
            <a:solidFill>
              <a:srgbClr val="EAF5D6"/>
            </a:solidFill>
            <a:prstDash val="solid"/>
            <a:round/>
            <a:headEnd type="none" w="sm" len="sm"/>
            <a:tailEnd type="none" w="sm" len="sm"/>
          </a:ln>
        </p:spPr>
      </p:pic>
      <p:pic>
        <p:nvPicPr>
          <p:cNvPr id="240" name="Google Shape;240;p20" descr="Image result for çè"/>
          <p:cNvPicPr preferRelativeResize="0"/>
          <p:nvPr/>
        </p:nvPicPr>
        <p:blipFill rotWithShape="1">
          <a:blip r:embed="rId4">
            <a:alphaModFix/>
          </a:blip>
          <a:srcRect/>
          <a:stretch/>
        </p:blipFill>
        <p:spPr>
          <a:xfrm>
            <a:off x="2535810" y="3686403"/>
            <a:ext cx="3913694" cy="2609130"/>
          </a:xfrm>
          <a:prstGeom prst="rect">
            <a:avLst/>
          </a:prstGeom>
          <a:noFill/>
          <a:ln>
            <a:noFill/>
          </a:ln>
        </p:spPr>
      </p:pic>
      <p:sp>
        <p:nvSpPr>
          <p:cNvPr id="241" name="Google Shape;241;p20"/>
          <p:cNvSpPr txBox="1"/>
          <p:nvPr/>
        </p:nvSpPr>
        <p:spPr>
          <a:xfrm flipH="1">
            <a:off x="4303494" y="2018555"/>
            <a:ext cx="214601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Garamond"/>
                <a:ea typeface="Garamond"/>
                <a:cs typeface="Garamond"/>
                <a:sym typeface="Garamond"/>
              </a:rPr>
              <a:t>Radix </a:t>
            </a:r>
            <a:r>
              <a:rPr lang="en-US" sz="2000" b="1" dirty="0" err="1">
                <a:solidFill>
                  <a:schemeClr val="dk1"/>
                </a:solidFill>
                <a:latin typeface="Garamond"/>
                <a:ea typeface="Garamond"/>
                <a:cs typeface="Garamond"/>
                <a:sym typeface="Garamond"/>
              </a:rPr>
              <a:t>Codonopsis</a:t>
            </a:r>
            <a:r>
              <a:rPr lang="en-US" sz="2000" b="1" dirty="0">
                <a:solidFill>
                  <a:schemeClr val="dk1"/>
                </a:solidFill>
                <a:latin typeface="Garamond"/>
                <a:ea typeface="Garamond"/>
                <a:cs typeface="Garamond"/>
                <a:sym typeface="Garamond"/>
              </a:rPr>
              <a:t> (Dang Shen</a:t>
            </a:r>
            <a:r>
              <a:rPr lang="zh-CN" altLang="en-US" sz="2000" b="1" dirty="0">
                <a:solidFill>
                  <a:schemeClr val="dk1"/>
                </a:solidFill>
                <a:latin typeface="Garamond"/>
                <a:ea typeface="Garamond"/>
                <a:cs typeface="Garamond"/>
                <a:sym typeface="Garamond"/>
              </a:rPr>
              <a:t> </a:t>
            </a:r>
            <a:r>
              <a:rPr lang="ja-JP" altLang="en-US" sz="2000" b="1">
                <a:solidFill>
                  <a:schemeClr val="dk1"/>
                </a:solidFill>
                <a:latin typeface="SimSun" panose="02010600030101010101" pitchFamily="2" charset="-122"/>
                <a:ea typeface="SimSun" panose="02010600030101010101" pitchFamily="2" charset="-122"/>
                <a:cs typeface="Garamond"/>
                <a:sym typeface="Garamond"/>
              </a:rPr>
              <a:t>党参</a:t>
            </a:r>
            <a:r>
              <a:rPr lang="en-US" sz="2000" b="1" dirty="0">
                <a:solidFill>
                  <a:schemeClr val="dk1"/>
                </a:solidFill>
                <a:latin typeface="Garamond"/>
                <a:ea typeface="Garamond"/>
                <a:cs typeface="Garamond"/>
                <a:sym typeface="Garamond"/>
              </a:rPr>
              <a:t>)</a:t>
            </a:r>
            <a:endParaRPr sz="2000" b="1" dirty="0">
              <a:solidFill>
                <a:schemeClr val="dk1"/>
              </a:solidFill>
              <a:latin typeface="Garamond"/>
              <a:ea typeface="Garamond"/>
              <a:cs typeface="Garamond"/>
              <a:sym typeface="Garamond"/>
            </a:endParaRPr>
          </a:p>
        </p:txBody>
      </p:sp>
      <p:sp>
        <p:nvSpPr>
          <p:cNvPr id="242" name="Google Shape;242;p20"/>
          <p:cNvSpPr txBox="1"/>
          <p:nvPr/>
        </p:nvSpPr>
        <p:spPr>
          <a:xfrm>
            <a:off x="553792" y="4911365"/>
            <a:ext cx="189717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Garamond"/>
                <a:ea typeface="Garamond"/>
                <a:cs typeface="Garamond"/>
                <a:sym typeface="Garamond"/>
              </a:rPr>
              <a:t>Radix </a:t>
            </a:r>
            <a:r>
              <a:rPr lang="en-US" sz="2000" b="1" dirty="0" err="1">
                <a:solidFill>
                  <a:schemeClr val="dk1"/>
                </a:solidFill>
                <a:latin typeface="Garamond"/>
                <a:ea typeface="Garamond"/>
                <a:cs typeface="Garamond"/>
                <a:sym typeface="Garamond"/>
              </a:rPr>
              <a:t>Glycyrrhizae</a:t>
            </a:r>
            <a:r>
              <a:rPr lang="en-US" sz="2000" b="1" dirty="0">
                <a:solidFill>
                  <a:schemeClr val="dk1"/>
                </a:solidFill>
                <a:latin typeface="Garamond"/>
                <a:ea typeface="Garamond"/>
                <a:cs typeface="Garamond"/>
                <a:sym typeface="Garamond"/>
              </a:rPr>
              <a:t> (Gan Cao</a:t>
            </a:r>
            <a:r>
              <a:rPr lang="zh-CN" altLang="en-US" sz="2000" b="1" dirty="0">
                <a:solidFill>
                  <a:schemeClr val="dk1"/>
                </a:solidFill>
                <a:latin typeface="Garamond"/>
                <a:ea typeface="Garamond"/>
                <a:cs typeface="Garamond"/>
                <a:sym typeface="Garamond"/>
              </a:rPr>
              <a:t> </a:t>
            </a:r>
            <a:r>
              <a:rPr lang="ja-JP" altLang="en-US" sz="2000" b="1">
                <a:solidFill>
                  <a:schemeClr val="dk1"/>
                </a:solidFill>
                <a:latin typeface="Garamond"/>
                <a:ea typeface="Garamond"/>
                <a:cs typeface="Garamond"/>
                <a:sym typeface="Garamond"/>
              </a:rPr>
              <a:t>甘草</a:t>
            </a:r>
            <a:r>
              <a:rPr lang="en-US" sz="2000" b="1" dirty="0">
                <a:solidFill>
                  <a:schemeClr val="dk1"/>
                </a:solidFill>
                <a:latin typeface="Garamond"/>
                <a:ea typeface="Garamond"/>
                <a:cs typeface="Garamond"/>
                <a:sym typeface="Garamond"/>
              </a:rPr>
              <a:t>)</a:t>
            </a:r>
            <a:endParaRPr sz="2000" b="1" dirty="0">
              <a:solidFill>
                <a:schemeClr val="dk1"/>
              </a:solidFill>
              <a:latin typeface="Garamond"/>
              <a:ea typeface="Garamond"/>
              <a:cs typeface="Garamond"/>
              <a:sym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dirty="0"/>
              <a:t>Pungent</a:t>
            </a:r>
            <a:r>
              <a:rPr lang="zh-TW" altLang="en-US" dirty="0"/>
              <a:t> </a:t>
            </a:r>
            <a:r>
              <a:rPr lang="ja-JP" altLang="en-US">
                <a:latin typeface="SimSun" panose="02010600030101010101" pitchFamily="2" charset="-122"/>
                <a:ea typeface="SimSun" panose="02010600030101010101" pitchFamily="2" charset="-122"/>
              </a:rPr>
              <a:t>辛</a:t>
            </a:r>
            <a:endParaRPr dirty="0">
              <a:latin typeface="SimSun" panose="02010600030101010101" pitchFamily="2" charset="-122"/>
              <a:ea typeface="SimSun" panose="02010600030101010101" pitchFamily="2" charset="-122"/>
            </a:endParaRPr>
          </a:p>
        </p:txBody>
      </p:sp>
      <p:sp>
        <p:nvSpPr>
          <p:cNvPr id="248" name="Google Shape;248;p21"/>
          <p:cNvSpPr txBox="1">
            <a:spLocks noGrp="1"/>
          </p:cNvSpPr>
          <p:nvPr>
            <p:ph type="body" idx="1"/>
          </p:nvPr>
        </p:nvSpPr>
        <p:spPr>
          <a:xfrm>
            <a:off x="579548" y="2502552"/>
            <a:ext cx="6310649" cy="3307623"/>
          </a:xfrm>
          <a:prstGeom prst="rect">
            <a:avLst/>
          </a:prstGeom>
          <a:noFill/>
          <a:ln>
            <a:noFill/>
          </a:ln>
        </p:spPr>
        <p:txBody>
          <a:bodyPr spcFirstLastPara="1" wrap="square" lIns="91425" tIns="45700" rIns="91425" bIns="45700" anchor="t" anchorCtr="0">
            <a:noAutofit/>
          </a:bodyPr>
          <a:lstStyle/>
          <a:p>
            <a:pPr marL="182880" lvl="0" indent="-182880">
              <a:spcBef>
                <a:spcPts val="0"/>
              </a:spcBef>
              <a:buSzPts val="2380"/>
            </a:pPr>
            <a:r>
              <a:rPr lang="en-US" sz="2400" dirty="0"/>
              <a:t>Function: dispersing (fa san </a:t>
            </a:r>
            <a:r>
              <a:rPr lang="ja-JP" altLang="en-US" sz="2400">
                <a:latin typeface="SimSun" panose="02010600030101010101" pitchFamily="2" charset="-122"/>
                <a:ea typeface="SimSun" panose="02010600030101010101" pitchFamily="2" charset="-122"/>
              </a:rPr>
              <a:t>发散</a:t>
            </a:r>
            <a:r>
              <a:rPr lang="en-US" sz="2400" dirty="0"/>
              <a:t>), promoting Qi and blood circulation</a:t>
            </a:r>
            <a:r>
              <a:rPr lang="zh-CN" altLang="en-US" sz="2400" dirty="0"/>
              <a:t> </a:t>
            </a:r>
            <a:r>
              <a:rPr lang="en-US" altLang="zh-CN" sz="2400" dirty="0"/>
              <a:t>(</a:t>
            </a:r>
            <a:r>
              <a:rPr lang="en-US" altLang="zh-CN" sz="2400" dirty="0" err="1"/>
              <a:t>xing</a:t>
            </a:r>
            <a:r>
              <a:rPr lang="en-US" altLang="zh-CN" sz="2400" dirty="0"/>
              <a:t> qi </a:t>
            </a:r>
            <a:r>
              <a:rPr lang="en-US" altLang="zh-CN" sz="2400" dirty="0" err="1"/>
              <a:t>xing</a:t>
            </a:r>
            <a:r>
              <a:rPr lang="en-US" altLang="zh-CN" sz="2400" dirty="0"/>
              <a:t> </a:t>
            </a:r>
            <a:r>
              <a:rPr lang="en-US" altLang="zh-CN" sz="2400" dirty="0" err="1"/>
              <a:t>xue</a:t>
            </a:r>
            <a:r>
              <a:rPr lang="en-US" altLang="zh-CN" sz="2400" dirty="0"/>
              <a:t> </a:t>
            </a:r>
            <a:r>
              <a:rPr lang="ja-JP" altLang="en-SG" sz="2400">
                <a:latin typeface="SimSun" panose="02010600030101010101" pitchFamily="2" charset="-122"/>
                <a:ea typeface="SimSun" panose="02010600030101010101" pitchFamily="2" charset="-122"/>
              </a:rPr>
              <a:t>行气</a:t>
            </a:r>
            <a:r>
              <a:rPr lang="ja-JP" altLang="en-US" sz="2400">
                <a:latin typeface="SimSun" panose="02010600030101010101" pitchFamily="2" charset="-122"/>
                <a:ea typeface="SimSun" panose="02010600030101010101" pitchFamily="2" charset="-122"/>
              </a:rPr>
              <a:t>行血</a:t>
            </a:r>
            <a:r>
              <a:rPr lang="en-US" altLang="zh-CN" sz="2400" dirty="0"/>
              <a:t>)</a:t>
            </a:r>
          </a:p>
          <a:p>
            <a:pPr marL="0" lvl="0" indent="0">
              <a:spcBef>
                <a:spcPts val="0"/>
              </a:spcBef>
              <a:buSzPts val="2380"/>
              <a:buNone/>
            </a:pPr>
            <a:endParaRPr sz="2400" dirty="0"/>
          </a:p>
          <a:p>
            <a:pPr marL="182880" indent="-182880">
              <a:buSzPts val="2380"/>
            </a:pPr>
            <a:r>
              <a:rPr lang="en-US" sz="2400" dirty="0"/>
              <a:t>Pungent substances, such as </a:t>
            </a:r>
            <a:r>
              <a:rPr lang="en-US" sz="2400" dirty="0" err="1"/>
              <a:t>Herba</a:t>
            </a:r>
            <a:r>
              <a:rPr lang="en-US" sz="2400" dirty="0"/>
              <a:t> </a:t>
            </a:r>
            <a:r>
              <a:rPr lang="en-US" sz="2400" dirty="0" err="1"/>
              <a:t>Ephedrae</a:t>
            </a:r>
            <a:r>
              <a:rPr lang="en-US" sz="2400" dirty="0"/>
              <a:t> (Ma Huang </a:t>
            </a:r>
            <a:r>
              <a:rPr lang="ja-JP" altLang="en-US" sz="2400">
                <a:latin typeface="SimSun" panose="02010600030101010101" pitchFamily="2" charset="-122"/>
                <a:ea typeface="SimSun" panose="02010600030101010101" pitchFamily="2" charset="-122"/>
              </a:rPr>
              <a:t>麻黄</a:t>
            </a:r>
            <a:r>
              <a:rPr lang="en-US" sz="2400" dirty="0"/>
              <a:t>) and </a:t>
            </a:r>
            <a:r>
              <a:rPr lang="en-US" sz="2400" dirty="0" err="1"/>
              <a:t>Herba</a:t>
            </a:r>
            <a:r>
              <a:rPr lang="en-US" sz="2400" dirty="0"/>
              <a:t> </a:t>
            </a:r>
            <a:r>
              <a:rPr lang="en-US" sz="2400" dirty="0" err="1"/>
              <a:t>Menthae</a:t>
            </a:r>
            <a:r>
              <a:rPr lang="en-US" sz="2400" dirty="0"/>
              <a:t> (Bo He </a:t>
            </a:r>
            <a:r>
              <a:rPr lang="ja-JP" altLang="en-US" sz="2400">
                <a:latin typeface="SimSun" panose="02010600030101010101" pitchFamily="2" charset="-122"/>
                <a:ea typeface="SimSun" panose="02010600030101010101" pitchFamily="2" charset="-122"/>
              </a:rPr>
              <a:t>薄荷</a:t>
            </a:r>
            <a:r>
              <a:rPr lang="en-US" sz="2400" dirty="0"/>
              <a:t>), are commonly used to treat exterior symptoms </a:t>
            </a:r>
            <a:r>
              <a:rPr lang="en-US" altLang="zh-CN" sz="2400" dirty="0"/>
              <a:t>(</a:t>
            </a:r>
            <a:r>
              <a:rPr lang="en-US" altLang="zh-CN" sz="2400" dirty="0" err="1"/>
              <a:t>biao</a:t>
            </a:r>
            <a:r>
              <a:rPr lang="en-US" altLang="zh-CN" sz="2400" dirty="0"/>
              <a:t> </a:t>
            </a:r>
            <a:r>
              <a:rPr lang="en-US" altLang="zh-CN" sz="2400" dirty="0" err="1"/>
              <a:t>zheng</a:t>
            </a:r>
            <a:r>
              <a:rPr lang="en-US" altLang="zh-CN" sz="2400" dirty="0"/>
              <a:t> </a:t>
            </a:r>
            <a:r>
              <a:rPr lang="ja-JP" altLang="en-US" sz="2400">
                <a:latin typeface="SimSun" panose="02010600030101010101" pitchFamily="2" charset="-122"/>
                <a:ea typeface="SimSun" panose="02010600030101010101" pitchFamily="2" charset="-122"/>
              </a:rPr>
              <a:t>表证</a:t>
            </a:r>
            <a:r>
              <a:rPr lang="en-US" altLang="zh-CN" sz="2400" dirty="0"/>
              <a:t>)</a:t>
            </a:r>
            <a:r>
              <a:rPr lang="en-US" sz="2400" dirty="0"/>
              <a:t>.</a:t>
            </a:r>
            <a:endParaRPr sz="2400" dirty="0"/>
          </a:p>
        </p:txBody>
      </p:sp>
      <p:pic>
        <p:nvPicPr>
          <p:cNvPr id="249" name="Google Shape;249;p21"/>
          <p:cNvPicPr preferRelativeResize="0">
            <a:picLocks noGrp="1"/>
          </p:cNvPicPr>
          <p:nvPr>
            <p:ph type="body" idx="2"/>
          </p:nvPr>
        </p:nvPicPr>
        <p:blipFill rotWithShape="1">
          <a:blip r:embed="rId3">
            <a:alphaModFix/>
          </a:blip>
          <a:srcRect/>
          <a:stretch/>
        </p:blipFill>
        <p:spPr>
          <a:xfrm>
            <a:off x="7452797" y="2166287"/>
            <a:ext cx="3333750" cy="3228975"/>
          </a:xfrm>
          <a:prstGeom prst="rect">
            <a:avLst/>
          </a:prstGeom>
          <a:noFill/>
          <a:ln w="228600" cap="sq" cmpd="thickThin">
            <a:solidFill>
              <a:srgbClr val="EAF5D6"/>
            </a:solidFill>
            <a:prstDash val="solid"/>
            <a:miter lim="800000"/>
            <a:headEnd type="none" w="sm" len="sm"/>
            <a:tailEnd type="none" w="sm" len="sm"/>
          </a:ln>
        </p:spPr>
      </p:pic>
      <p:sp>
        <p:nvSpPr>
          <p:cNvPr id="250" name="Google Shape;250;p21" descr="Image result for éº»é»"/>
          <p:cNvSpPr/>
          <p:nvPr/>
        </p:nvSpPr>
        <p:spPr>
          <a:xfrm>
            <a:off x="4048812" y="362837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251" name="Google Shape;251;p21"/>
          <p:cNvSpPr txBox="1"/>
          <p:nvPr/>
        </p:nvSpPr>
        <p:spPr>
          <a:xfrm>
            <a:off x="6555345" y="5810175"/>
            <a:ext cx="5128655"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err="1">
                <a:solidFill>
                  <a:schemeClr val="dk1"/>
                </a:solidFill>
                <a:latin typeface="Garamond"/>
                <a:ea typeface="Garamond"/>
                <a:cs typeface="Garamond"/>
                <a:sym typeface="Garamond"/>
              </a:rPr>
              <a:t>Herba</a:t>
            </a:r>
            <a:r>
              <a:rPr lang="en-US" sz="2400" b="1" dirty="0">
                <a:solidFill>
                  <a:schemeClr val="dk1"/>
                </a:solidFill>
                <a:latin typeface="Garamond"/>
                <a:ea typeface="Garamond"/>
                <a:cs typeface="Garamond"/>
                <a:sym typeface="Garamond"/>
              </a:rPr>
              <a:t> </a:t>
            </a:r>
            <a:r>
              <a:rPr lang="en-US" sz="2400" b="1" dirty="0" err="1">
                <a:solidFill>
                  <a:schemeClr val="dk1"/>
                </a:solidFill>
                <a:latin typeface="Garamond"/>
                <a:ea typeface="Garamond"/>
                <a:cs typeface="Garamond"/>
                <a:sym typeface="Garamond"/>
              </a:rPr>
              <a:t>Ephedrae</a:t>
            </a:r>
            <a:r>
              <a:rPr lang="en-US" sz="2400" b="1" dirty="0">
                <a:solidFill>
                  <a:schemeClr val="dk1"/>
                </a:solidFill>
                <a:latin typeface="Garamond"/>
                <a:ea typeface="Garamond"/>
                <a:cs typeface="Garamond"/>
                <a:sym typeface="Garamond"/>
              </a:rPr>
              <a:t> (Ma Huang)</a:t>
            </a:r>
            <a:endParaRPr sz="2400" b="1" dirty="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 descr="ç»¿è²èè¯è¯æbannerèæ¯"/>
          <p:cNvPicPr preferRelativeResize="0"/>
          <p:nvPr/>
        </p:nvPicPr>
        <p:blipFill rotWithShape="1">
          <a:blip r:embed="rId3">
            <a:alphaModFix/>
          </a:blip>
          <a:srcRect l="20833"/>
          <a:stretch/>
        </p:blipFill>
        <p:spPr>
          <a:xfrm>
            <a:off x="0" y="0"/>
            <a:ext cx="12192000" cy="6858000"/>
          </a:xfrm>
          <a:prstGeom prst="rect">
            <a:avLst/>
          </a:prstGeom>
          <a:noFill/>
          <a:ln>
            <a:noFill/>
          </a:ln>
        </p:spPr>
      </p:pic>
      <p:sp>
        <p:nvSpPr>
          <p:cNvPr id="114" name="Google Shape;114;p2"/>
          <p:cNvSpPr txBox="1">
            <a:spLocks noGrp="1"/>
          </p:cNvSpPr>
          <p:nvPr>
            <p:ph type="title"/>
          </p:nvPr>
        </p:nvSpPr>
        <p:spPr>
          <a:xfrm>
            <a:off x="227814" y="70858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a:t>The Main Content:</a:t>
            </a:r>
            <a:endParaRPr/>
          </a:p>
        </p:txBody>
      </p:sp>
      <p:sp>
        <p:nvSpPr>
          <p:cNvPr id="115" name="Google Shape;115;p2"/>
          <p:cNvSpPr txBox="1">
            <a:spLocks noGrp="1"/>
          </p:cNvSpPr>
          <p:nvPr>
            <p:ph type="body" idx="1"/>
          </p:nvPr>
        </p:nvSpPr>
        <p:spPr>
          <a:xfrm>
            <a:off x="1066800" y="1688341"/>
            <a:ext cx="10058400" cy="3931920"/>
          </a:xfrm>
          <a:prstGeom prst="rect">
            <a:avLst/>
          </a:prstGeom>
          <a:noFill/>
          <a:ln>
            <a:noFill/>
          </a:ln>
        </p:spPr>
        <p:txBody>
          <a:bodyPr spcFirstLastPara="1" wrap="square" lIns="91425" tIns="45700" rIns="91425" bIns="45700" anchor="t" anchorCtr="0">
            <a:normAutofit/>
          </a:bodyPr>
          <a:lstStyle/>
          <a:p>
            <a:pPr marL="182880" lvl="0" indent="-247650" algn="l" rtl="0">
              <a:lnSpc>
                <a:spcPct val="160000"/>
              </a:lnSpc>
              <a:spcBef>
                <a:spcPts val="0"/>
              </a:spcBef>
              <a:spcAft>
                <a:spcPts val="0"/>
              </a:spcAft>
              <a:buSzPts val="3900"/>
              <a:buFont typeface="Arial"/>
              <a:buChar char="•"/>
            </a:pPr>
            <a:r>
              <a:rPr lang="en-US" sz="3900"/>
              <a:t> </a:t>
            </a:r>
            <a:r>
              <a:rPr lang="en-US" sz="3500"/>
              <a:t>Introduction</a:t>
            </a:r>
            <a:r>
              <a:rPr lang="en-US" sz="3900"/>
              <a:t>: </a:t>
            </a:r>
            <a:r>
              <a:rPr lang="en-US" sz="2800" i="1"/>
              <a:t>the</a:t>
            </a:r>
            <a:r>
              <a:rPr lang="en-US" sz="3900"/>
              <a:t> </a:t>
            </a:r>
            <a:r>
              <a:rPr lang="en-US" sz="2800" i="1"/>
              <a:t>Compendium of Materia Medica</a:t>
            </a:r>
            <a:endParaRPr i="1"/>
          </a:p>
          <a:p>
            <a:pPr marL="182880" lvl="0" indent="-247650" algn="l" rtl="0">
              <a:lnSpc>
                <a:spcPct val="160000"/>
              </a:lnSpc>
              <a:spcBef>
                <a:spcPts val="900"/>
              </a:spcBef>
              <a:spcAft>
                <a:spcPts val="0"/>
              </a:spcAft>
              <a:buSzPts val="3900"/>
              <a:buFont typeface="Arial"/>
              <a:buChar char="•"/>
            </a:pPr>
            <a:r>
              <a:rPr lang="en-US" sz="3900"/>
              <a:t> </a:t>
            </a:r>
            <a:r>
              <a:rPr lang="en-US" sz="3500"/>
              <a:t>Theory</a:t>
            </a:r>
            <a:r>
              <a:rPr lang="en-US" sz="3900"/>
              <a:t>:</a:t>
            </a:r>
            <a:r>
              <a:rPr lang="en-US" sz="3900" i="1"/>
              <a:t> </a:t>
            </a:r>
            <a:r>
              <a:rPr lang="en-US" sz="2800"/>
              <a:t>Chinese Herbal Theory</a:t>
            </a:r>
            <a:endParaRPr/>
          </a:p>
          <a:p>
            <a:pPr marL="182880" lvl="0" indent="-247650" algn="l" rtl="0">
              <a:lnSpc>
                <a:spcPct val="160000"/>
              </a:lnSpc>
              <a:spcBef>
                <a:spcPts val="900"/>
              </a:spcBef>
              <a:spcAft>
                <a:spcPts val="0"/>
              </a:spcAft>
              <a:buSzPts val="3900"/>
              <a:buFont typeface="Arial"/>
              <a:buChar char="•"/>
            </a:pPr>
            <a:r>
              <a:rPr lang="en-US" sz="3900"/>
              <a:t> </a:t>
            </a:r>
            <a:r>
              <a:rPr lang="en-US" sz="3500"/>
              <a:t>Application</a:t>
            </a:r>
            <a:r>
              <a:rPr lang="en-US" sz="3900"/>
              <a:t>: </a:t>
            </a:r>
            <a:r>
              <a:rPr lang="en-US" sz="2800"/>
              <a:t>Hands-on activities using </a:t>
            </a:r>
            <a:r>
              <a:rPr lang="en-US" sz="2800" i="1"/>
              <a:t>An</a:t>
            </a:r>
            <a:r>
              <a:rPr lang="en-US" sz="2800"/>
              <a:t> </a:t>
            </a:r>
            <a:r>
              <a:rPr lang="en-US" sz="2800" i="1"/>
              <a:t>Illustrated Chinese Materia Medica</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title"/>
          </p:nvPr>
        </p:nvSpPr>
        <p:spPr>
          <a:xfrm>
            <a:off x="4336960" y="600988"/>
            <a:ext cx="3518079" cy="86423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dirty="0"/>
              <a:t>Salty</a:t>
            </a:r>
            <a:r>
              <a:rPr lang="zh-CN" altLang="en-US" dirty="0"/>
              <a:t> </a:t>
            </a:r>
            <a:r>
              <a:rPr lang="ja-JP" altLang="en-US">
                <a:latin typeface="SimSun" panose="02010600030101010101" pitchFamily="2" charset="-122"/>
                <a:ea typeface="SimSun" panose="02010600030101010101" pitchFamily="2" charset="-122"/>
              </a:rPr>
              <a:t>咸</a:t>
            </a:r>
            <a:endParaRPr dirty="0">
              <a:latin typeface="SimSun" panose="02010600030101010101" pitchFamily="2" charset="-122"/>
              <a:ea typeface="SimSun" panose="02010600030101010101" pitchFamily="2" charset="-122"/>
            </a:endParaRPr>
          </a:p>
        </p:txBody>
      </p:sp>
      <p:sp>
        <p:nvSpPr>
          <p:cNvPr id="257" name="Google Shape;257;p22"/>
          <p:cNvSpPr txBox="1">
            <a:spLocks noGrp="1"/>
          </p:cNvSpPr>
          <p:nvPr>
            <p:ph type="body" idx="1"/>
          </p:nvPr>
        </p:nvSpPr>
        <p:spPr>
          <a:xfrm>
            <a:off x="540913" y="1815921"/>
            <a:ext cx="6375042" cy="4036239"/>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400" dirty="0"/>
              <a:t>Function: softening hardness (</a:t>
            </a:r>
            <a:r>
              <a:rPr lang="en-US" sz="2400" dirty="0" err="1"/>
              <a:t>ruan</a:t>
            </a:r>
            <a:r>
              <a:rPr lang="en-US" sz="2400" dirty="0"/>
              <a:t> </a:t>
            </a:r>
            <a:r>
              <a:rPr lang="en-US" sz="2400" dirty="0" err="1"/>
              <a:t>jian</a:t>
            </a:r>
            <a:r>
              <a:rPr lang="en-US" sz="2400" dirty="0"/>
              <a:t> </a:t>
            </a:r>
            <a:r>
              <a:rPr lang="ja-JP" altLang="en-US" sz="2400">
                <a:latin typeface="SimSun" panose="02010600030101010101" pitchFamily="2" charset="-122"/>
                <a:ea typeface="SimSun" panose="02010600030101010101" pitchFamily="2" charset="-122"/>
              </a:rPr>
              <a:t>软坚</a:t>
            </a:r>
            <a:r>
              <a:rPr lang="en-US" sz="2400" dirty="0"/>
              <a:t>), soothing sore throats, relieving constipation by draining (</a:t>
            </a:r>
            <a:r>
              <a:rPr lang="en-US" sz="2400" dirty="0" err="1"/>
              <a:t>xie</a:t>
            </a:r>
            <a:r>
              <a:rPr lang="en-US" sz="2400" dirty="0"/>
              <a:t> </a:t>
            </a:r>
            <a:r>
              <a:rPr lang="en-US" sz="2400" dirty="0" err="1"/>
              <a:t>xia</a:t>
            </a:r>
            <a:r>
              <a:rPr lang="en-US" sz="2400" dirty="0"/>
              <a:t> tong </a:t>
            </a:r>
            <a:r>
              <a:rPr lang="en-US" sz="2400" dirty="0" err="1"/>
              <a:t>bian</a:t>
            </a:r>
            <a:r>
              <a:rPr lang="en-US" sz="2400" dirty="0"/>
              <a:t> </a:t>
            </a:r>
            <a:r>
              <a:rPr lang="ja-JP" altLang="en-US" sz="2400">
                <a:latin typeface="SimSun" panose="02010600030101010101" pitchFamily="2" charset="-122"/>
                <a:ea typeface="SimSun" panose="02010600030101010101" pitchFamily="2" charset="-122"/>
              </a:rPr>
              <a:t>泻下通便</a:t>
            </a:r>
            <a:r>
              <a:rPr lang="en-US" sz="2400" dirty="0"/>
              <a:t>)</a:t>
            </a:r>
          </a:p>
          <a:p>
            <a:pPr marL="182880" lvl="0" indent="-182880" algn="l" rtl="0">
              <a:lnSpc>
                <a:spcPct val="100000"/>
              </a:lnSpc>
              <a:spcBef>
                <a:spcPts val="0"/>
              </a:spcBef>
              <a:spcAft>
                <a:spcPts val="0"/>
              </a:spcAft>
              <a:buSzPts val="2800"/>
              <a:buChar char="◦"/>
            </a:pPr>
            <a:endParaRPr lang="en-US" sz="2400" dirty="0"/>
          </a:p>
          <a:p>
            <a:pPr marL="182880" lvl="0" indent="-182880" algn="l" rtl="0">
              <a:lnSpc>
                <a:spcPct val="100000"/>
              </a:lnSpc>
              <a:spcBef>
                <a:spcPts val="0"/>
              </a:spcBef>
              <a:spcAft>
                <a:spcPts val="0"/>
              </a:spcAft>
              <a:buSzPts val="2800"/>
              <a:buChar char="◦"/>
            </a:pPr>
            <a:r>
              <a:rPr lang="en-US" sz="2400" dirty="0"/>
              <a:t>Treatment of Thyroid Neoplasm.</a:t>
            </a:r>
          </a:p>
          <a:p>
            <a:pPr marL="0" lvl="0" indent="0" algn="l" rtl="0">
              <a:lnSpc>
                <a:spcPct val="100000"/>
              </a:lnSpc>
              <a:spcBef>
                <a:spcPts val="0"/>
              </a:spcBef>
              <a:spcAft>
                <a:spcPts val="0"/>
              </a:spcAft>
              <a:buSzPts val="2800"/>
              <a:buNone/>
            </a:pPr>
            <a:endParaRPr sz="2400" dirty="0"/>
          </a:p>
          <a:p>
            <a:pPr marL="182880" lvl="0" indent="-182880">
              <a:buSzPts val="2800"/>
            </a:pPr>
            <a:r>
              <a:rPr lang="en-US" sz="2400" dirty="0" err="1"/>
              <a:t>Arcae</a:t>
            </a:r>
            <a:r>
              <a:rPr lang="en-US" sz="2400" dirty="0"/>
              <a:t> (Wu </a:t>
            </a:r>
            <a:r>
              <a:rPr lang="en-US" sz="2400" dirty="0" err="1"/>
              <a:t>Leng</a:t>
            </a:r>
            <a:r>
              <a:rPr lang="en-US" sz="2400" dirty="0"/>
              <a:t> Zi </a:t>
            </a:r>
            <a:r>
              <a:rPr lang="ja-JP" altLang="en-US" sz="2400">
                <a:latin typeface="SimSun" panose="02010600030101010101" pitchFamily="2" charset="-122"/>
                <a:ea typeface="SimSun" panose="02010600030101010101" pitchFamily="2" charset="-122"/>
              </a:rPr>
              <a:t>瓦楞子</a:t>
            </a:r>
            <a:r>
              <a:rPr lang="en-US" sz="2400" dirty="0"/>
              <a:t>) and </a:t>
            </a:r>
            <a:r>
              <a:rPr lang="en-US" sz="2400" dirty="0" err="1"/>
              <a:t>Natrii</a:t>
            </a:r>
            <a:r>
              <a:rPr lang="en-US" sz="2400" dirty="0"/>
              <a:t> Sulfas (</a:t>
            </a:r>
            <a:r>
              <a:rPr lang="en-US" sz="2400" dirty="0" err="1"/>
              <a:t>Mang</a:t>
            </a:r>
            <a:r>
              <a:rPr lang="en-US" sz="2400" dirty="0"/>
              <a:t> Xiao </a:t>
            </a:r>
            <a:r>
              <a:rPr lang="ja-JP" altLang="en-US" sz="2400">
                <a:latin typeface="SimSun" panose="02010600030101010101" pitchFamily="2" charset="-122"/>
                <a:ea typeface="SimSun" panose="02010600030101010101" pitchFamily="2" charset="-122"/>
              </a:rPr>
              <a:t>芒硝</a:t>
            </a:r>
            <a:r>
              <a:rPr lang="en-US" sz="2400" dirty="0"/>
              <a:t>)</a:t>
            </a:r>
            <a:endParaRPr sz="2400" dirty="0"/>
          </a:p>
        </p:txBody>
      </p:sp>
      <p:pic>
        <p:nvPicPr>
          <p:cNvPr id="259" name="Google Shape;259;p22"/>
          <p:cNvPicPr preferRelativeResize="0"/>
          <p:nvPr/>
        </p:nvPicPr>
        <p:blipFill rotWithShape="1">
          <a:blip r:embed="rId3">
            <a:alphaModFix/>
          </a:blip>
          <a:srcRect/>
          <a:stretch/>
        </p:blipFill>
        <p:spPr>
          <a:xfrm>
            <a:off x="7418231" y="2103121"/>
            <a:ext cx="3290303" cy="2881004"/>
          </a:xfrm>
          <a:prstGeom prst="rect">
            <a:avLst/>
          </a:prstGeom>
          <a:noFill/>
          <a:ln w="228600" cap="sq" cmpd="thickThin">
            <a:solidFill>
              <a:srgbClr val="EAF5D6"/>
            </a:solidFill>
            <a:prstDash val="solid"/>
            <a:miter lim="800000"/>
            <a:headEnd type="none" w="sm" len="sm"/>
            <a:tailEnd type="none" w="sm" len="sm"/>
          </a:ln>
        </p:spPr>
      </p:pic>
      <p:sp>
        <p:nvSpPr>
          <p:cNvPr id="260" name="Google Shape;260;p22"/>
          <p:cNvSpPr txBox="1"/>
          <p:nvPr/>
        </p:nvSpPr>
        <p:spPr>
          <a:xfrm>
            <a:off x="7142331" y="5395688"/>
            <a:ext cx="4111658"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err="1">
                <a:solidFill>
                  <a:schemeClr val="dk1"/>
                </a:solidFill>
                <a:latin typeface="Garamond"/>
                <a:ea typeface="Garamond"/>
                <a:cs typeface="Garamond"/>
                <a:sym typeface="Garamond"/>
              </a:rPr>
              <a:t>Natrii</a:t>
            </a:r>
            <a:r>
              <a:rPr lang="en-US" sz="2400" b="1" dirty="0">
                <a:solidFill>
                  <a:schemeClr val="dk1"/>
                </a:solidFill>
                <a:latin typeface="Garamond"/>
                <a:ea typeface="Garamond"/>
                <a:cs typeface="Garamond"/>
                <a:sym typeface="Garamond"/>
              </a:rPr>
              <a:t> Sulfas (</a:t>
            </a:r>
            <a:r>
              <a:rPr lang="en-US" sz="2400" b="1" dirty="0" err="1">
                <a:solidFill>
                  <a:schemeClr val="dk1"/>
                </a:solidFill>
                <a:latin typeface="Garamond"/>
                <a:ea typeface="Garamond"/>
                <a:cs typeface="Garamond"/>
                <a:sym typeface="Garamond"/>
              </a:rPr>
              <a:t>Mang</a:t>
            </a:r>
            <a:r>
              <a:rPr lang="en-US" sz="2400" b="1" dirty="0">
                <a:solidFill>
                  <a:schemeClr val="dk1"/>
                </a:solidFill>
                <a:latin typeface="Garamond"/>
                <a:ea typeface="Garamond"/>
                <a:cs typeface="Garamond"/>
                <a:sym typeface="Garamond"/>
              </a:rPr>
              <a:t> Xiao)</a:t>
            </a:r>
            <a:endParaRPr sz="2400" b="1" dirty="0">
              <a:solidFill>
                <a:schemeClr val="dk1"/>
              </a:solidFill>
              <a:latin typeface="Garamond"/>
              <a:ea typeface="Garamond"/>
              <a:cs typeface="Garamond"/>
              <a:sym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a:t>Property and Flavor</a:t>
            </a:r>
            <a:endParaRPr/>
          </a:p>
        </p:txBody>
      </p:sp>
      <p:sp>
        <p:nvSpPr>
          <p:cNvPr id="277" name="Google Shape;277;p24"/>
          <p:cNvSpPr txBox="1">
            <a:spLocks noGrp="1"/>
          </p:cNvSpPr>
          <p:nvPr>
            <p:ph type="body" idx="1"/>
          </p:nvPr>
        </p:nvSpPr>
        <p:spPr>
          <a:xfrm>
            <a:off x="1158239" y="2343955"/>
            <a:ext cx="10510020" cy="3528811"/>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dirty="0"/>
              <a:t>Property and flavor are integrative concepts. They work together to define the function of each substance.</a:t>
            </a:r>
          </a:p>
          <a:p>
            <a:pPr marL="0" lvl="0" indent="0" algn="l" rtl="0">
              <a:lnSpc>
                <a:spcPct val="100000"/>
              </a:lnSpc>
              <a:spcBef>
                <a:spcPts val="0"/>
              </a:spcBef>
              <a:spcAft>
                <a:spcPts val="0"/>
              </a:spcAft>
              <a:buSzPts val="2400"/>
              <a:buNone/>
            </a:pPr>
            <a:endParaRPr dirty="0"/>
          </a:p>
          <a:p>
            <a:pPr marL="182880" lvl="0" indent="-182880" algn="l" rtl="0">
              <a:lnSpc>
                <a:spcPct val="100000"/>
              </a:lnSpc>
              <a:spcBef>
                <a:spcPts val="900"/>
              </a:spcBef>
              <a:spcAft>
                <a:spcPts val="0"/>
              </a:spcAft>
              <a:buSzPts val="2400"/>
              <a:buChar char="◦"/>
            </a:pPr>
            <a:r>
              <a:rPr lang="en-US" sz="2400" u="sng" dirty="0"/>
              <a:t>Flavor alone is not sufficient </a:t>
            </a:r>
            <a:r>
              <a:rPr lang="en-US" sz="2400" dirty="0"/>
              <a:t>to represent the function of the substance. For example, both Huang Lian</a:t>
            </a:r>
            <a:r>
              <a:rPr lang="zh-CN" altLang="en-US" sz="2400" dirty="0"/>
              <a:t> </a:t>
            </a:r>
            <a:r>
              <a:rPr lang="ja-JP" altLang="en-US" sz="2400">
                <a:latin typeface="SimSun" panose="02010600030101010101" pitchFamily="2" charset="-122"/>
                <a:ea typeface="SimSun" panose="02010600030101010101" pitchFamily="2" charset="-122"/>
              </a:rPr>
              <a:t>黄连</a:t>
            </a:r>
            <a:r>
              <a:rPr lang="en-US" sz="2400" dirty="0"/>
              <a:t> and Sheng Di Huang</a:t>
            </a:r>
            <a:r>
              <a:rPr lang="zh-CN" altLang="en-US" sz="2400" dirty="0"/>
              <a:t> </a:t>
            </a:r>
            <a:r>
              <a:rPr lang="ja-JP" altLang="en-US" sz="2400"/>
              <a:t>生地黄</a:t>
            </a:r>
            <a:r>
              <a:rPr lang="en-US" sz="2400" dirty="0"/>
              <a:t> are </a:t>
            </a:r>
            <a:r>
              <a:rPr lang="en-US" sz="2400" dirty="0">
                <a:solidFill>
                  <a:srgbClr val="FF0000"/>
                </a:solidFill>
              </a:rPr>
              <a:t>cold</a:t>
            </a:r>
            <a:r>
              <a:rPr lang="en-US" sz="2400" dirty="0"/>
              <a:t> in property, but Huang Lian is </a:t>
            </a:r>
            <a:r>
              <a:rPr lang="en-US" sz="2400" dirty="0">
                <a:solidFill>
                  <a:srgbClr val="FF0000"/>
                </a:solidFill>
              </a:rPr>
              <a:t>bitter</a:t>
            </a:r>
            <a:r>
              <a:rPr lang="en-US" sz="2400" dirty="0"/>
              <a:t> and used for </a:t>
            </a:r>
            <a:r>
              <a:rPr lang="en-US" sz="2400" dirty="0">
                <a:solidFill>
                  <a:srgbClr val="FF0000"/>
                </a:solidFill>
              </a:rPr>
              <a:t>Damp-Heat</a:t>
            </a:r>
            <a:r>
              <a:rPr lang="en-US" sz="2400" dirty="0"/>
              <a:t> syndromes while Sheng Di Huang is </a:t>
            </a:r>
            <a:r>
              <a:rPr lang="en-US" sz="2400" dirty="0">
                <a:solidFill>
                  <a:srgbClr val="FF0000"/>
                </a:solidFill>
              </a:rPr>
              <a:t>sweet</a:t>
            </a:r>
            <a:r>
              <a:rPr lang="en-US" sz="2400" dirty="0"/>
              <a:t> and used for </a:t>
            </a:r>
            <a:r>
              <a:rPr lang="en-US" sz="2400" dirty="0">
                <a:solidFill>
                  <a:srgbClr val="FF0000"/>
                </a:solidFill>
              </a:rPr>
              <a:t>Yin Deficiency</a:t>
            </a:r>
            <a:r>
              <a:rPr lang="en-US" sz="2400" dirty="0"/>
              <a: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title"/>
          </p:nvPr>
        </p:nvSpPr>
        <p:spPr>
          <a:xfrm>
            <a:off x="2941212" y="686914"/>
            <a:ext cx="6309575" cy="70968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ts val="4800"/>
              <a:buFont typeface="Garamond"/>
              <a:buNone/>
            </a:pPr>
            <a:r>
              <a:rPr lang="en-US" dirty="0"/>
              <a:t>(3) Functional Tendency</a:t>
            </a:r>
            <a:endParaRPr dirty="0"/>
          </a:p>
        </p:txBody>
      </p:sp>
      <p:sp>
        <p:nvSpPr>
          <p:cNvPr id="283" name="Google Shape;283;p25"/>
          <p:cNvSpPr txBox="1">
            <a:spLocks noGrp="1"/>
          </p:cNvSpPr>
          <p:nvPr>
            <p:ph type="body" idx="1"/>
          </p:nvPr>
        </p:nvSpPr>
        <p:spPr>
          <a:xfrm>
            <a:off x="746975" y="1674255"/>
            <a:ext cx="10678311" cy="4687908"/>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SzPts val="2800"/>
              <a:buChar char="◦"/>
            </a:pPr>
            <a:r>
              <a:rPr lang="en-US" sz="2800" dirty="0"/>
              <a:t>Refers to the </a:t>
            </a:r>
            <a:r>
              <a:rPr lang="en-US" sz="2800" u="sng" dirty="0"/>
              <a:t>rising, falling, floating, and sinking</a:t>
            </a:r>
            <a:r>
              <a:rPr lang="en-US" sz="2800" dirty="0"/>
              <a:t> functions of each substance (</a:t>
            </a:r>
            <a:r>
              <a:rPr lang="ja-JP" altLang="en-US" sz="2800">
                <a:latin typeface="SimSun" panose="02010600030101010101" pitchFamily="2" charset="-122"/>
                <a:ea typeface="SimSun" panose="02010600030101010101" pitchFamily="2" charset="-122"/>
              </a:rPr>
              <a:t>升降浮沉</a:t>
            </a:r>
            <a:r>
              <a:rPr lang="en-US" sz="2800" dirty="0"/>
              <a:t>)</a:t>
            </a:r>
            <a:endParaRPr dirty="0"/>
          </a:p>
          <a:p>
            <a:pPr marL="182880" lvl="0" indent="-182880" algn="l" rtl="0">
              <a:spcBef>
                <a:spcPts val="900"/>
              </a:spcBef>
              <a:spcAft>
                <a:spcPts val="0"/>
              </a:spcAft>
              <a:buSzPts val="2800"/>
              <a:buChar char="◦"/>
            </a:pPr>
            <a:r>
              <a:rPr lang="en-US" sz="2800" dirty="0"/>
              <a:t>Substances with </a:t>
            </a:r>
            <a:r>
              <a:rPr lang="en-US" sz="2800" dirty="0">
                <a:solidFill>
                  <a:srgbClr val="FF0000"/>
                </a:solidFill>
              </a:rPr>
              <a:t>rising and floating </a:t>
            </a:r>
            <a:r>
              <a:rPr lang="en-US" sz="2800" dirty="0"/>
              <a:t>function </a:t>
            </a:r>
            <a:r>
              <a:rPr lang="en-US" sz="2800" dirty="0">
                <a:solidFill>
                  <a:srgbClr val="FF0000"/>
                </a:solidFill>
              </a:rPr>
              <a:t>move upward and outward</a:t>
            </a:r>
            <a:r>
              <a:rPr lang="en-US" sz="2800" dirty="0"/>
              <a:t>, and may have the function of raising Yang, relieving exterior syndromes, or causing resuscitation. </a:t>
            </a:r>
            <a:endParaRPr dirty="0"/>
          </a:p>
          <a:p>
            <a:pPr marL="182880" lvl="0" indent="-182880" algn="l" rtl="0">
              <a:spcBef>
                <a:spcPts val="900"/>
              </a:spcBef>
              <a:spcAft>
                <a:spcPts val="0"/>
              </a:spcAft>
              <a:buSzPts val="2800"/>
              <a:buChar char="◦"/>
            </a:pPr>
            <a:r>
              <a:rPr lang="en-US" sz="2800" dirty="0"/>
              <a:t>Substances with </a:t>
            </a:r>
            <a:r>
              <a:rPr lang="en-US" sz="2800" dirty="0">
                <a:solidFill>
                  <a:srgbClr val="FF0000"/>
                </a:solidFill>
              </a:rPr>
              <a:t>falling and sinking </a:t>
            </a:r>
            <a:r>
              <a:rPr lang="en-US" sz="2800" dirty="0"/>
              <a:t>function </a:t>
            </a:r>
            <a:r>
              <a:rPr lang="en-US" sz="2800" dirty="0">
                <a:solidFill>
                  <a:srgbClr val="FF0000"/>
                </a:solidFill>
              </a:rPr>
              <a:t>move downward and inside</a:t>
            </a:r>
            <a:r>
              <a:rPr lang="en-US" sz="2800" dirty="0"/>
              <a:t>, and may have the function of clearing Heat or purgation. They redirect rebellious Qi (qi </a:t>
            </a:r>
            <a:r>
              <a:rPr lang="en-US" sz="2800" dirty="0" err="1"/>
              <a:t>ni</a:t>
            </a:r>
            <a:r>
              <a:rPr lang="en-US" sz="2800" dirty="0"/>
              <a:t> </a:t>
            </a:r>
            <a:r>
              <a:rPr lang="ja-JP" altLang="en-US" sz="2800">
                <a:latin typeface="SimSun" panose="02010600030101010101" pitchFamily="2" charset="-122"/>
                <a:ea typeface="SimSun" panose="02010600030101010101" pitchFamily="2" charset="-122"/>
              </a:rPr>
              <a:t>气逆</a:t>
            </a:r>
            <a:r>
              <a:rPr lang="en-US" sz="2800" dirty="0"/>
              <a:t>) to stop vomiting, relieve cough and asthma, and subdue the ascending Yang.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a:t>Functional Tendency</a:t>
            </a:r>
            <a:endParaRPr/>
          </a:p>
        </p:txBody>
      </p:sp>
      <p:sp>
        <p:nvSpPr>
          <p:cNvPr id="295" name="Google Shape;295;p27"/>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dirty="0"/>
              <a:t>The functional tendency of substances is </a:t>
            </a:r>
            <a:r>
              <a:rPr lang="en-US" sz="2800" b="1" dirty="0"/>
              <a:t>closely related to their properties and flavors, and processing.</a:t>
            </a:r>
            <a:endParaRPr dirty="0"/>
          </a:p>
          <a:p>
            <a:pPr marL="182880" lvl="0" indent="-182880" algn="l" rtl="0">
              <a:lnSpc>
                <a:spcPct val="100000"/>
              </a:lnSpc>
              <a:spcBef>
                <a:spcPts val="900"/>
              </a:spcBef>
              <a:spcAft>
                <a:spcPts val="0"/>
              </a:spcAft>
              <a:buSzPts val="2800"/>
              <a:buChar char="◦"/>
            </a:pPr>
            <a:r>
              <a:rPr lang="en-US" sz="2800" dirty="0"/>
              <a:t>Most substances with </a:t>
            </a:r>
            <a:r>
              <a:rPr lang="en-US" sz="2800" dirty="0">
                <a:solidFill>
                  <a:srgbClr val="FF0000"/>
                </a:solidFill>
              </a:rPr>
              <a:t>ascending and floating </a:t>
            </a:r>
            <a:r>
              <a:rPr lang="en-US" sz="2800" dirty="0"/>
              <a:t>tendencies are </a:t>
            </a:r>
            <a:r>
              <a:rPr lang="en-US" sz="2800" dirty="0">
                <a:solidFill>
                  <a:srgbClr val="FF0000"/>
                </a:solidFill>
              </a:rPr>
              <a:t>pungent or sweet </a:t>
            </a:r>
            <a:r>
              <a:rPr lang="en-US" sz="2800" dirty="0"/>
              <a:t>in flavor and </a:t>
            </a:r>
            <a:r>
              <a:rPr lang="en-US" sz="2800" dirty="0">
                <a:solidFill>
                  <a:srgbClr val="FF0000"/>
                </a:solidFill>
              </a:rPr>
              <a:t>hot or warm </a:t>
            </a:r>
            <a:r>
              <a:rPr lang="en-US" sz="2800" dirty="0"/>
              <a:t>in property</a:t>
            </a:r>
            <a:endParaRPr dirty="0"/>
          </a:p>
          <a:p>
            <a:pPr marL="182880" lvl="0" indent="-182880" algn="l" rtl="0">
              <a:lnSpc>
                <a:spcPct val="100000"/>
              </a:lnSpc>
              <a:spcBef>
                <a:spcPts val="900"/>
              </a:spcBef>
              <a:spcAft>
                <a:spcPts val="0"/>
              </a:spcAft>
              <a:buSzPts val="2800"/>
              <a:buChar char="◦"/>
            </a:pPr>
            <a:r>
              <a:rPr lang="en-US" sz="2800" dirty="0"/>
              <a:t>Most substances with </a:t>
            </a:r>
            <a:r>
              <a:rPr lang="en-US" sz="2800" dirty="0">
                <a:solidFill>
                  <a:srgbClr val="FF0000"/>
                </a:solidFill>
              </a:rPr>
              <a:t>descending and sinking </a:t>
            </a:r>
            <a:r>
              <a:rPr lang="en-US" sz="2800" dirty="0"/>
              <a:t>tendencies </a:t>
            </a:r>
            <a:r>
              <a:rPr lang="en-US" sz="2800" dirty="0">
                <a:solidFill>
                  <a:srgbClr val="FF0000"/>
                </a:solidFill>
              </a:rPr>
              <a:t>are sour, bitter, salty, or astringent</a:t>
            </a:r>
            <a:r>
              <a:rPr lang="en-US" sz="2800" dirty="0"/>
              <a:t> in flavor and </a:t>
            </a:r>
            <a:r>
              <a:rPr lang="en-US" sz="2800" dirty="0">
                <a:solidFill>
                  <a:srgbClr val="FF0000"/>
                </a:solidFill>
              </a:rPr>
              <a:t>cold or cool </a:t>
            </a:r>
            <a:r>
              <a:rPr lang="en-US" sz="2800" dirty="0"/>
              <a:t>in property.</a:t>
            </a:r>
          </a:p>
          <a:p>
            <a:pPr marL="182880" indent="-182880">
              <a:buSzPts val="2800"/>
            </a:pPr>
            <a:r>
              <a:rPr lang="en-US" altLang="zh-SG" sz="2800" dirty="0"/>
              <a:t>Functional tendency of substances may be manipulated by processing techniques or combining them with other substances. </a:t>
            </a:r>
          </a:p>
          <a:p>
            <a:pPr marL="182880" lvl="0" indent="-182880" algn="l" rtl="0">
              <a:lnSpc>
                <a:spcPct val="100000"/>
              </a:lnSpc>
              <a:spcBef>
                <a:spcPts val="900"/>
              </a:spcBef>
              <a:spcAft>
                <a:spcPts val="0"/>
              </a:spcAft>
              <a:buSzPts val="2800"/>
              <a:buChar char="◦"/>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2425985" y="560231"/>
            <a:ext cx="7149921" cy="6195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ts val="4800"/>
              <a:buFont typeface="Garamond"/>
              <a:buNone/>
            </a:pPr>
            <a:r>
              <a:rPr lang="en-US" dirty="0"/>
              <a:t>(4) Meridian Channel Tropism</a:t>
            </a:r>
            <a:endParaRPr dirty="0"/>
          </a:p>
        </p:txBody>
      </p:sp>
      <p:sp>
        <p:nvSpPr>
          <p:cNvPr id="307" name="Google Shape;307;p29"/>
          <p:cNvSpPr txBox="1">
            <a:spLocks noGrp="1"/>
          </p:cNvSpPr>
          <p:nvPr>
            <p:ph type="body" idx="1"/>
          </p:nvPr>
        </p:nvSpPr>
        <p:spPr>
          <a:xfrm>
            <a:off x="876693" y="1313645"/>
            <a:ext cx="10701414" cy="4984124"/>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400" dirty="0"/>
              <a:t>Meridian Channel Tropism (</a:t>
            </a:r>
            <a:r>
              <a:rPr lang="en-US" sz="2400" dirty="0" err="1"/>
              <a:t>Gui</a:t>
            </a:r>
            <a:r>
              <a:rPr lang="en-US" sz="2400" dirty="0"/>
              <a:t> </a:t>
            </a:r>
            <a:r>
              <a:rPr lang="en-US" sz="2400" dirty="0" err="1"/>
              <a:t>jing</a:t>
            </a:r>
            <a:r>
              <a:rPr lang="en-US" sz="2400" dirty="0"/>
              <a:t> </a:t>
            </a:r>
            <a:r>
              <a:rPr lang="ja-JP" altLang="en-SG" sz="2400">
                <a:latin typeface="SimSun" panose="02010600030101010101" pitchFamily="2" charset="-122"/>
                <a:ea typeface="SimSun" panose="02010600030101010101" pitchFamily="2" charset="-122"/>
              </a:rPr>
              <a:t>归经</a:t>
            </a:r>
            <a:r>
              <a:rPr lang="en-US" sz="2400" dirty="0"/>
              <a:t>) refers to a </a:t>
            </a:r>
            <a:r>
              <a:rPr lang="en-US" sz="2400" dirty="0">
                <a:solidFill>
                  <a:srgbClr val="FF0000"/>
                </a:solidFill>
              </a:rPr>
              <a:t>specific effects of substances on certain parts of the body </a:t>
            </a:r>
            <a:r>
              <a:rPr lang="en-US" sz="2400" dirty="0">
                <a:solidFill>
                  <a:schemeClr val="tx1"/>
                </a:solidFill>
              </a:rPr>
              <a:t>(which divided into different meridian channel systems</a:t>
            </a:r>
            <a:r>
              <a:rPr lang="zh-CN" altLang="en-US" sz="2400" dirty="0">
                <a:solidFill>
                  <a:schemeClr val="tx1"/>
                </a:solidFill>
              </a:rPr>
              <a:t> </a:t>
            </a:r>
            <a:r>
              <a:rPr lang="ja-JP" altLang="en-US" sz="2400">
                <a:solidFill>
                  <a:schemeClr val="tx1"/>
                </a:solidFill>
                <a:latin typeface="SimSun" panose="02010600030101010101" pitchFamily="2" charset="-122"/>
                <a:ea typeface="SimSun" panose="02010600030101010101" pitchFamily="2" charset="-122"/>
              </a:rPr>
              <a:t>经络</a:t>
            </a:r>
            <a:r>
              <a:rPr lang="en-US" sz="2400" dirty="0">
                <a:solidFill>
                  <a:schemeClr val="tx1"/>
                </a:solidFill>
              </a:rPr>
              <a:t>).</a:t>
            </a:r>
            <a:endParaRPr sz="2400" dirty="0"/>
          </a:p>
          <a:p>
            <a:pPr marL="182880" lvl="0" indent="-182880">
              <a:spcBef>
                <a:spcPts val="0"/>
              </a:spcBef>
              <a:buSzPts val="2800"/>
            </a:pPr>
            <a:r>
              <a:rPr lang="en-US" sz="2400" dirty="0"/>
              <a:t>Substances entering the same meridian channel may have </a:t>
            </a:r>
            <a:r>
              <a:rPr lang="en-US" sz="2400" dirty="0">
                <a:solidFill>
                  <a:srgbClr val="FF0000"/>
                </a:solidFill>
              </a:rPr>
              <a:t>different functions</a:t>
            </a:r>
            <a:r>
              <a:rPr lang="en-US" sz="2400" dirty="0"/>
              <a:t>. </a:t>
            </a:r>
          </a:p>
          <a:p>
            <a:pPr marL="0" lvl="0" indent="0">
              <a:buSzPts val="2800"/>
              <a:buNone/>
            </a:pPr>
            <a:r>
              <a:rPr lang="en-US" sz="2400" dirty="0"/>
              <a:t>E.g. Substances enter the </a:t>
            </a:r>
            <a:r>
              <a:rPr lang="en-US" sz="2400" dirty="0">
                <a:solidFill>
                  <a:srgbClr val="FF0000"/>
                </a:solidFill>
              </a:rPr>
              <a:t>Lung channel</a:t>
            </a:r>
            <a:r>
              <a:rPr lang="zh-CN" altLang="en-US" sz="2400" dirty="0">
                <a:solidFill>
                  <a:srgbClr val="FF0000"/>
                </a:solidFill>
              </a:rPr>
              <a:t> </a:t>
            </a:r>
            <a:r>
              <a:rPr lang="en-US" altLang="zh-CN" sz="2400" dirty="0">
                <a:solidFill>
                  <a:schemeClr val="tx1"/>
                </a:solidFill>
              </a:rPr>
              <a:t>(</a:t>
            </a:r>
            <a:r>
              <a:rPr lang="en-SG" sz="2000" dirty="0" err="1">
                <a:solidFill>
                  <a:schemeClr val="tx1"/>
                </a:solidFill>
              </a:rPr>
              <a:t>Taiyin</a:t>
            </a:r>
            <a:r>
              <a:rPr lang="en-SG" sz="2000" dirty="0">
                <a:solidFill>
                  <a:schemeClr val="tx1"/>
                </a:solidFill>
              </a:rPr>
              <a:t> Lung Channel of Hand </a:t>
            </a:r>
            <a:r>
              <a:rPr lang="ja-JP" altLang="en-US" sz="2000">
                <a:solidFill>
                  <a:schemeClr val="tx1"/>
                </a:solidFill>
                <a:latin typeface="SimSun" panose="02010600030101010101" pitchFamily="2" charset="-122"/>
                <a:ea typeface="SimSun" panose="02010600030101010101" pitchFamily="2" charset="-122"/>
              </a:rPr>
              <a:t>手太阴肺经</a:t>
            </a:r>
            <a:r>
              <a:rPr lang="en-SG" sz="2000" dirty="0">
                <a:solidFill>
                  <a:schemeClr val="tx1"/>
                </a:solidFill>
              </a:rPr>
              <a:t>)</a:t>
            </a:r>
            <a:r>
              <a:rPr lang="en-US" sz="2400" dirty="0">
                <a:solidFill>
                  <a:schemeClr val="tx1"/>
                </a:solidFill>
              </a:rPr>
              <a:t> </a:t>
            </a:r>
            <a:r>
              <a:rPr lang="en-US" sz="2400" dirty="0"/>
              <a:t>but with different applications: </a:t>
            </a:r>
          </a:p>
          <a:p>
            <a:pPr marL="342900" lvl="0">
              <a:buSzPts val="2800"/>
              <a:buFont typeface="Arial" panose="020B0604020202020204" pitchFamily="34" charset="0"/>
              <a:buChar char="•"/>
            </a:pPr>
            <a:r>
              <a:rPr lang="en-US" sz="2400" dirty="0"/>
              <a:t>  Radix </a:t>
            </a:r>
            <a:r>
              <a:rPr lang="en-US" sz="2400" dirty="0" err="1"/>
              <a:t>Scutellariae</a:t>
            </a:r>
            <a:r>
              <a:rPr lang="en-US" sz="2400" dirty="0"/>
              <a:t> (Huang Qin</a:t>
            </a:r>
            <a:r>
              <a:rPr lang="zh-TW" altLang="en-US" sz="2400" dirty="0"/>
              <a:t> </a:t>
            </a:r>
            <a:r>
              <a:rPr lang="ja-JP" altLang="en-US" sz="2400">
                <a:latin typeface="SimSun" panose="02010600030101010101" pitchFamily="2" charset="-122"/>
                <a:ea typeface="SimSun" panose="02010600030101010101" pitchFamily="2" charset="-122"/>
              </a:rPr>
              <a:t>黄芩</a:t>
            </a:r>
            <a:r>
              <a:rPr lang="en-US" sz="2400" dirty="0"/>
              <a:t>) for clearing Lung Heat</a:t>
            </a:r>
          </a:p>
          <a:p>
            <a:pPr marL="342900" lvl="0">
              <a:buSzPts val="2400"/>
              <a:buFont typeface="Arial" panose="020B0604020202020204" pitchFamily="34" charset="0"/>
              <a:buChar char="•"/>
            </a:pPr>
            <a:r>
              <a:rPr lang="en-US" sz="2400" dirty="0"/>
              <a:t>  </a:t>
            </a:r>
            <a:r>
              <a:rPr lang="en-US" sz="2400" dirty="0" err="1"/>
              <a:t>Rhizoma</a:t>
            </a:r>
            <a:r>
              <a:rPr lang="en-US" sz="2400" dirty="0"/>
              <a:t> </a:t>
            </a:r>
            <a:r>
              <a:rPr lang="en-US" sz="2400" dirty="0" err="1"/>
              <a:t>Zingiberis</a:t>
            </a:r>
            <a:r>
              <a:rPr lang="en-US" sz="2400" dirty="0"/>
              <a:t> (Gan Jiang</a:t>
            </a:r>
            <a:r>
              <a:rPr lang="zh-CN" altLang="en-US" sz="2400" dirty="0"/>
              <a:t> </a:t>
            </a:r>
            <a:r>
              <a:rPr lang="ja-JP" altLang="en-US" sz="2400">
                <a:latin typeface="SimSun" panose="02010600030101010101" pitchFamily="2" charset="-122"/>
                <a:ea typeface="SimSun" panose="02010600030101010101" pitchFamily="2" charset="-122"/>
              </a:rPr>
              <a:t>干姜</a:t>
            </a:r>
            <a:r>
              <a:rPr lang="en-US" sz="2400" dirty="0"/>
              <a:t>) for warming the Lung</a:t>
            </a:r>
          </a:p>
          <a:p>
            <a:pPr marL="342900" lvl="0">
              <a:buSzPts val="2400"/>
              <a:buFont typeface="Arial" panose="020B0604020202020204" pitchFamily="34" charset="0"/>
              <a:buChar char="•"/>
            </a:pPr>
            <a:r>
              <a:rPr lang="en-US" sz="2400" dirty="0"/>
              <a:t>  Bulbus </a:t>
            </a:r>
            <a:r>
              <a:rPr lang="en-US" sz="2400" dirty="0" err="1"/>
              <a:t>Lilii</a:t>
            </a:r>
            <a:r>
              <a:rPr lang="en-US" sz="2400" dirty="0"/>
              <a:t> (Bai He</a:t>
            </a:r>
            <a:r>
              <a:rPr lang="zh-CN" altLang="en-US" sz="2400" dirty="0"/>
              <a:t> </a:t>
            </a:r>
            <a:r>
              <a:rPr lang="ja-JP" altLang="en-US" sz="2400">
                <a:latin typeface="SimSun" panose="02010600030101010101" pitchFamily="2" charset="-122"/>
                <a:ea typeface="SimSun" panose="02010600030101010101" pitchFamily="2" charset="-122"/>
              </a:rPr>
              <a:t>百合</a:t>
            </a:r>
            <a:r>
              <a:rPr lang="en-US" sz="2400" dirty="0"/>
              <a:t>) for tonifying the Lung; </a:t>
            </a:r>
          </a:p>
          <a:p>
            <a:pPr marL="342900" lvl="0">
              <a:buSzPts val="2400"/>
              <a:buFont typeface="Arial" panose="020B0604020202020204" pitchFamily="34" charset="0"/>
              <a:buChar char="•"/>
            </a:pPr>
            <a:r>
              <a:rPr lang="en-US" sz="2400" dirty="0"/>
              <a:t>  Semen </a:t>
            </a:r>
            <a:r>
              <a:rPr lang="en-US" sz="2400" dirty="0" err="1"/>
              <a:t>Lepidii</a:t>
            </a:r>
            <a:r>
              <a:rPr lang="en-US" sz="2400" dirty="0"/>
              <a:t> (Ting Li Zi</a:t>
            </a:r>
            <a:r>
              <a:rPr lang="zh-CN" altLang="en-US" sz="2400" dirty="0"/>
              <a:t> </a:t>
            </a:r>
            <a:r>
              <a:rPr lang="ja-JP" altLang="en-US" sz="2400">
                <a:latin typeface="SimSun" panose="02010600030101010101" pitchFamily="2" charset="-122"/>
                <a:ea typeface="SimSun" panose="02010600030101010101" pitchFamily="2" charset="-122"/>
              </a:rPr>
              <a:t>葶苈子</a:t>
            </a:r>
            <a:r>
              <a:rPr lang="en-US" sz="2400" dirty="0"/>
              <a:t>) for purging the Lung. </a:t>
            </a:r>
          </a:p>
          <a:p>
            <a:pPr marL="182880" lvl="0" indent="-182880">
              <a:buSzPts val="2800"/>
            </a:pPr>
            <a:r>
              <a:rPr lang="en-US" sz="2400" dirty="0"/>
              <a:t>Meridian tropism is only part of the therapeutic theory and must be considered along with the tendency, flavor, and the property of the herb.</a:t>
            </a:r>
          </a:p>
          <a:p>
            <a:pPr marL="182880" lvl="0" indent="-182880" algn="l" rtl="0">
              <a:lnSpc>
                <a:spcPct val="100000"/>
              </a:lnSpc>
              <a:spcBef>
                <a:spcPts val="900"/>
              </a:spcBef>
              <a:spcAft>
                <a:spcPts val="0"/>
              </a:spcAft>
              <a:buSzPts val="2800"/>
              <a:buChar char="◦"/>
            </a:pPr>
            <a:endParaRP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3798194" y="605305"/>
            <a:ext cx="4595611" cy="8422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dirty="0"/>
              <a:t>(5) Toxicity</a:t>
            </a:r>
            <a:endParaRPr dirty="0"/>
          </a:p>
        </p:txBody>
      </p:sp>
      <p:sp>
        <p:nvSpPr>
          <p:cNvPr id="319" name="Google Shape;319;p31"/>
          <p:cNvSpPr txBox="1">
            <a:spLocks noGrp="1"/>
          </p:cNvSpPr>
          <p:nvPr>
            <p:ph type="body" idx="1"/>
          </p:nvPr>
        </p:nvSpPr>
        <p:spPr>
          <a:xfrm>
            <a:off x="810705" y="1762812"/>
            <a:ext cx="10916239" cy="4609708"/>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dirty="0"/>
              <a:t>Some herbal substances can be toxic or slightly toxic.</a:t>
            </a:r>
            <a:endParaRPr dirty="0"/>
          </a:p>
          <a:p>
            <a:pPr marL="0" lvl="0" indent="0" algn="l" rtl="0">
              <a:lnSpc>
                <a:spcPct val="100000"/>
              </a:lnSpc>
              <a:spcBef>
                <a:spcPts val="900"/>
              </a:spcBef>
              <a:spcAft>
                <a:spcPts val="0"/>
              </a:spcAft>
              <a:buSzPts val="2800"/>
              <a:buNone/>
            </a:pPr>
            <a:r>
              <a:rPr lang="en-US" altLang="zh-CN" sz="2800" dirty="0"/>
              <a:t>-</a:t>
            </a:r>
            <a:r>
              <a:rPr lang="zh-CN" altLang="en-US" sz="2800" dirty="0"/>
              <a:t> </a:t>
            </a:r>
            <a:r>
              <a:rPr lang="en-US" sz="2800" dirty="0"/>
              <a:t>may lead to a toxic reaction if an overdose occurs. </a:t>
            </a:r>
            <a:endParaRPr dirty="0"/>
          </a:p>
          <a:p>
            <a:pPr marL="0" lvl="0" indent="0" algn="l" rtl="0">
              <a:lnSpc>
                <a:spcPct val="100000"/>
              </a:lnSpc>
              <a:spcBef>
                <a:spcPts val="900"/>
              </a:spcBef>
              <a:spcAft>
                <a:spcPts val="0"/>
              </a:spcAft>
              <a:buSzPts val="2800"/>
              <a:buNone/>
            </a:pPr>
            <a:r>
              <a:rPr lang="en-US" altLang="zh-CN" sz="2800" dirty="0"/>
              <a:t>-</a:t>
            </a:r>
            <a:r>
              <a:rPr lang="zh-CN" altLang="en-US" sz="2800" dirty="0"/>
              <a:t> </a:t>
            </a:r>
            <a:r>
              <a:rPr lang="en-US" sz="2800" dirty="0"/>
              <a:t>give rise to severe side effects even within a therapeutic dosage. </a:t>
            </a:r>
            <a:endParaRPr dirty="0"/>
          </a:p>
          <a:p>
            <a:pPr marL="182880" lvl="0" indent="-182880" algn="l" rtl="0">
              <a:lnSpc>
                <a:spcPct val="100000"/>
              </a:lnSpc>
              <a:spcBef>
                <a:spcPts val="900"/>
              </a:spcBef>
              <a:spcAft>
                <a:spcPts val="0"/>
              </a:spcAft>
              <a:buSzPts val="2800"/>
              <a:buChar char="◦"/>
            </a:pPr>
            <a:r>
              <a:rPr lang="en-US" sz="2800" dirty="0"/>
              <a:t>However, some toxic substances have obvious therapeutic effects. </a:t>
            </a:r>
            <a:endParaRPr dirty="0"/>
          </a:p>
          <a:p>
            <a:pPr marL="182880" lvl="0" indent="-182880" algn="l" rtl="0">
              <a:lnSpc>
                <a:spcPct val="100000"/>
              </a:lnSpc>
              <a:spcBef>
                <a:spcPts val="900"/>
              </a:spcBef>
              <a:spcAft>
                <a:spcPts val="0"/>
              </a:spcAft>
              <a:buSzPts val="2800"/>
              <a:buChar char="◦"/>
            </a:pPr>
            <a:r>
              <a:rPr lang="en-US" sz="2800" dirty="0"/>
              <a:t>In order to use these substances properly and safely, </a:t>
            </a:r>
            <a:r>
              <a:rPr lang="en-US" sz="2800" u="sng" dirty="0"/>
              <a:t>the </a:t>
            </a:r>
            <a:r>
              <a:rPr lang="en-US" sz="2800" b="1" u="sng" dirty="0"/>
              <a:t>age</a:t>
            </a:r>
            <a:r>
              <a:rPr lang="en-US" sz="2800" u="sng" dirty="0"/>
              <a:t> and </a:t>
            </a:r>
            <a:r>
              <a:rPr lang="en-US" sz="2800" b="1" u="sng" dirty="0"/>
              <a:t>constitution</a:t>
            </a:r>
            <a:r>
              <a:rPr lang="en-US" sz="2800" u="sng" dirty="0"/>
              <a:t> of the patients should to be considered carefully </a:t>
            </a:r>
            <a:r>
              <a:rPr lang="en-US" sz="2800" dirty="0"/>
              <a:t>as well as </a:t>
            </a:r>
            <a:r>
              <a:rPr lang="en-US" sz="2800" u="sng" dirty="0"/>
              <a:t>the severity and location of the disease</a:t>
            </a:r>
            <a:r>
              <a:rPr lang="en-US" sz="2800" dirty="0"/>
              <a:t>. </a:t>
            </a:r>
            <a:endParaRPr dirty="0"/>
          </a:p>
          <a:p>
            <a:pPr marL="182880" lvl="0" indent="-182880" algn="l" rtl="0">
              <a:lnSpc>
                <a:spcPct val="100000"/>
              </a:lnSpc>
              <a:spcBef>
                <a:spcPts val="900"/>
              </a:spcBef>
              <a:spcAft>
                <a:spcPts val="0"/>
              </a:spcAft>
              <a:buSzPts val="2800"/>
              <a:buChar char="◦"/>
            </a:pPr>
            <a:r>
              <a:rPr lang="en-US" sz="2800" dirty="0"/>
              <a:t>The dosage of extremely toxic substances should be strictly controlled.</a:t>
            </a: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a:t>Application of Chinese Medicinal Herbs</a:t>
            </a:r>
            <a:endParaRPr/>
          </a:p>
        </p:txBody>
      </p:sp>
      <p:sp>
        <p:nvSpPr>
          <p:cNvPr id="325" name="Google Shape;325;p32"/>
          <p:cNvSpPr txBox="1">
            <a:spLocks noGrp="1"/>
          </p:cNvSpPr>
          <p:nvPr>
            <p:ph type="body" idx="1"/>
          </p:nvPr>
        </p:nvSpPr>
        <p:spPr>
          <a:xfrm>
            <a:off x="895546" y="2014194"/>
            <a:ext cx="10229654" cy="4020846"/>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800"/>
              <a:buChar char="◦"/>
            </a:pPr>
            <a:r>
              <a:rPr lang="en-US" sz="2800" dirty="0"/>
              <a:t>Chinese herbs are commonly used in a combination of two or more herbs, called a formula (</a:t>
            </a:r>
            <a:r>
              <a:rPr lang="en-US" sz="2800" dirty="0" err="1"/>
              <a:t>yao</a:t>
            </a:r>
            <a:r>
              <a:rPr lang="en-US" sz="2800" dirty="0"/>
              <a:t> fang </a:t>
            </a:r>
            <a:r>
              <a:rPr lang="ja-JP" altLang="en-US" sz="2800">
                <a:latin typeface="SimSun" panose="02010600030101010101" pitchFamily="2" charset="-122"/>
                <a:ea typeface="SimSun" panose="02010600030101010101" pitchFamily="2" charset="-122"/>
              </a:rPr>
              <a:t>药方</a:t>
            </a:r>
            <a:r>
              <a:rPr lang="en-US" sz="2800" dirty="0"/>
              <a:t>), to increase or to reinforce the effects of each medicinal substance, to minimize toxicity or side effects, to accommodate complex clinical situations, and to alter the actions of the substances. </a:t>
            </a:r>
            <a:endParaRPr dirty="0"/>
          </a:p>
          <a:p>
            <a:pPr marL="182880" lvl="0" indent="-182880" algn="l" rtl="0">
              <a:lnSpc>
                <a:spcPct val="90000"/>
              </a:lnSpc>
              <a:spcBef>
                <a:spcPts val="900"/>
              </a:spcBef>
              <a:spcAft>
                <a:spcPts val="0"/>
              </a:spcAft>
              <a:buSzPts val="2800"/>
              <a:buChar char="◦"/>
            </a:pPr>
            <a:r>
              <a:rPr lang="en-US" sz="2800" dirty="0"/>
              <a:t>Some general rules for combining herbs:</a:t>
            </a:r>
            <a:endParaRPr dirty="0"/>
          </a:p>
          <a:p>
            <a:pPr lvl="0" indent="-457200" algn="l" rtl="0">
              <a:lnSpc>
                <a:spcPct val="90000"/>
              </a:lnSpc>
              <a:spcBef>
                <a:spcPts val="900"/>
              </a:spcBef>
              <a:spcAft>
                <a:spcPts val="0"/>
              </a:spcAft>
              <a:buSzPts val="2800"/>
              <a:buFont typeface="Arial" panose="020B0604020202020204" pitchFamily="34" charset="0"/>
              <a:buChar char="•"/>
            </a:pPr>
            <a:r>
              <a:rPr lang="en-US" sz="2800" b="1" dirty="0"/>
              <a:t>   compatibility</a:t>
            </a:r>
            <a:endParaRPr b="1" dirty="0"/>
          </a:p>
          <a:p>
            <a:pPr lvl="0" indent="-457200" algn="l" rtl="0">
              <a:lnSpc>
                <a:spcPct val="90000"/>
              </a:lnSpc>
              <a:spcBef>
                <a:spcPts val="900"/>
              </a:spcBef>
              <a:spcAft>
                <a:spcPts val="0"/>
              </a:spcAft>
              <a:buSzPts val="2800"/>
              <a:buFont typeface="Arial" panose="020B0604020202020204" pitchFamily="34" charset="0"/>
              <a:buChar char="•"/>
            </a:pPr>
            <a:r>
              <a:rPr lang="en-US" sz="2800" b="1" dirty="0"/>
              <a:t>   contraindication</a:t>
            </a:r>
            <a:endParaRPr b="1" dirty="0"/>
          </a:p>
          <a:p>
            <a:pPr lvl="0" indent="-457200" algn="l" rtl="0">
              <a:lnSpc>
                <a:spcPct val="90000"/>
              </a:lnSpc>
              <a:spcBef>
                <a:spcPts val="900"/>
              </a:spcBef>
              <a:spcAft>
                <a:spcPts val="0"/>
              </a:spcAft>
              <a:buSzPts val="2800"/>
              <a:buFont typeface="Arial" panose="020B0604020202020204" pitchFamily="34" charset="0"/>
              <a:buChar char="•"/>
            </a:pPr>
            <a:r>
              <a:rPr lang="en-US" sz="2800" b="1" dirty="0"/>
              <a:t>   dosage</a:t>
            </a:r>
            <a:endParaRP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3"/>
          <p:cNvSpPr txBox="1">
            <a:spLocks noGrp="1"/>
          </p:cNvSpPr>
          <p:nvPr>
            <p:ph type="title"/>
          </p:nvPr>
        </p:nvSpPr>
        <p:spPr>
          <a:xfrm>
            <a:off x="1066800" y="42892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a:t>Compatibility</a:t>
            </a:r>
            <a:endParaRPr/>
          </a:p>
        </p:txBody>
      </p:sp>
      <p:sp>
        <p:nvSpPr>
          <p:cNvPr id="331" name="Google Shape;331;p33"/>
          <p:cNvSpPr txBox="1">
            <a:spLocks noGrp="1"/>
          </p:cNvSpPr>
          <p:nvPr>
            <p:ph type="body" idx="1"/>
          </p:nvPr>
        </p:nvSpPr>
        <p:spPr>
          <a:xfrm>
            <a:off x="904973" y="1517716"/>
            <a:ext cx="10614582" cy="4638386"/>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800"/>
              <a:buChar char="◦"/>
            </a:pPr>
            <a:r>
              <a:rPr lang="en-US" sz="2400" b="1" dirty="0"/>
              <a:t>Mutual accentuation: </a:t>
            </a:r>
            <a:r>
              <a:rPr lang="en-US" sz="2400" dirty="0"/>
              <a:t>reinforce synergistic effects</a:t>
            </a:r>
            <a:endParaRPr sz="2400" dirty="0"/>
          </a:p>
          <a:p>
            <a:pPr marL="182880" lvl="0" indent="-182880" algn="l" rtl="0">
              <a:lnSpc>
                <a:spcPct val="90000"/>
              </a:lnSpc>
              <a:spcBef>
                <a:spcPts val="900"/>
              </a:spcBef>
              <a:spcAft>
                <a:spcPts val="0"/>
              </a:spcAft>
              <a:buSzPts val="2800"/>
              <a:buChar char="◦"/>
            </a:pPr>
            <a:r>
              <a:rPr lang="en-US" sz="2400" b="1" dirty="0"/>
              <a:t>Mutual enhancement: </a:t>
            </a:r>
            <a:r>
              <a:rPr lang="en-US" sz="2400" dirty="0"/>
              <a:t>one enhances the effect of the other</a:t>
            </a:r>
            <a:endParaRPr sz="2400" dirty="0"/>
          </a:p>
          <a:p>
            <a:pPr marL="182880" lvl="0" indent="-182880" algn="l" rtl="0">
              <a:lnSpc>
                <a:spcPct val="90000"/>
              </a:lnSpc>
              <a:spcBef>
                <a:spcPts val="900"/>
              </a:spcBef>
              <a:spcAft>
                <a:spcPts val="0"/>
              </a:spcAft>
              <a:buSzPts val="2800"/>
              <a:buChar char="◦"/>
            </a:pPr>
            <a:r>
              <a:rPr lang="en-US" sz="2400" b="1" dirty="0"/>
              <a:t>Mutual counteraction: </a:t>
            </a:r>
            <a:r>
              <a:rPr lang="en-US" sz="2400" dirty="0"/>
              <a:t>the toxicity and side effects of one substance are reduced or eliminated by the another substance</a:t>
            </a:r>
            <a:endParaRPr sz="2400" dirty="0"/>
          </a:p>
          <a:p>
            <a:pPr marL="182880" lvl="0" indent="-182880">
              <a:lnSpc>
                <a:spcPct val="90000"/>
              </a:lnSpc>
              <a:buSzPts val="2800"/>
            </a:pPr>
            <a:r>
              <a:rPr lang="en-US" sz="2400" b="1" dirty="0"/>
              <a:t>Mutual suppression: </a:t>
            </a:r>
            <a:r>
              <a:rPr lang="en-US" sz="2400" dirty="0"/>
              <a:t>the substance that reduces or eliminate the toxicity and side effects of another substance</a:t>
            </a:r>
            <a:endParaRPr sz="2400" dirty="0"/>
          </a:p>
          <a:p>
            <a:pPr marL="182880" lvl="0" indent="-182880" algn="l" rtl="0">
              <a:lnSpc>
                <a:spcPct val="90000"/>
              </a:lnSpc>
              <a:spcBef>
                <a:spcPts val="900"/>
              </a:spcBef>
              <a:spcAft>
                <a:spcPts val="0"/>
              </a:spcAft>
              <a:buSzPts val="2800"/>
              <a:buChar char="◦"/>
            </a:pPr>
            <a:r>
              <a:rPr lang="en-US" sz="2400" b="1" dirty="0"/>
              <a:t>Mutual antagonism: </a:t>
            </a:r>
            <a:r>
              <a:rPr lang="en-US" sz="2400" dirty="0"/>
              <a:t>the primary effect of one substance is reduced or eliminated by the other substance</a:t>
            </a:r>
            <a:endParaRPr sz="2400" dirty="0"/>
          </a:p>
          <a:p>
            <a:pPr marL="182880" lvl="0" indent="-182880" algn="l" rtl="0">
              <a:lnSpc>
                <a:spcPct val="90000"/>
              </a:lnSpc>
              <a:spcBef>
                <a:spcPts val="900"/>
              </a:spcBef>
              <a:spcAft>
                <a:spcPts val="0"/>
              </a:spcAft>
              <a:buSzPts val="2800"/>
              <a:buChar char="◦"/>
            </a:pPr>
            <a:r>
              <a:rPr lang="en-US" sz="2400" b="1" dirty="0"/>
              <a:t>Mutual incompatibility: </a:t>
            </a:r>
            <a:r>
              <a:rPr lang="en-US" sz="2400" dirty="0"/>
              <a:t>causes toxic or adverse side effects</a:t>
            </a:r>
            <a:endParaRPr sz="2400" dirty="0"/>
          </a:p>
          <a:p>
            <a:pPr marL="182880" lvl="0" indent="-182880" algn="l" rtl="0">
              <a:lnSpc>
                <a:spcPct val="90000"/>
              </a:lnSpc>
              <a:spcBef>
                <a:spcPts val="900"/>
              </a:spcBef>
              <a:spcAft>
                <a:spcPts val="0"/>
              </a:spcAft>
              <a:buSzPts val="2800"/>
              <a:buChar char="◦"/>
            </a:pPr>
            <a:r>
              <a:rPr lang="en-US" sz="2400" b="1" dirty="0"/>
              <a:t>Single effect: </a:t>
            </a:r>
            <a:r>
              <a:rPr lang="en-US" sz="2400" dirty="0"/>
              <a:t>a single substance that is used to achieve the desired therapeutic effects without any accessory substances</a:t>
            </a: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4"/>
          <p:cNvSpPr txBox="1">
            <a:spLocks noGrp="1"/>
          </p:cNvSpPr>
          <p:nvPr>
            <p:ph type="title"/>
          </p:nvPr>
        </p:nvSpPr>
        <p:spPr>
          <a:xfrm>
            <a:off x="1066800" y="454058"/>
            <a:ext cx="10058400" cy="1371600"/>
          </a:xfrm>
          <a:prstGeom prst="rect">
            <a:avLst/>
          </a:prstGeom>
          <a:noFill/>
          <a:ln>
            <a:noFill/>
          </a:ln>
        </p:spPr>
        <p:txBody>
          <a:bodyPr spcFirstLastPara="1" wrap="square" lIns="91425" tIns="45700" rIns="91425" bIns="45700" anchor="ctr" anchorCtr="0">
            <a:normAutofit/>
          </a:bodyPr>
          <a:lstStyle/>
          <a:p>
            <a:pPr lvl="0" algn="ctr">
              <a:buSzPts val="4800"/>
            </a:pPr>
            <a:r>
              <a:rPr lang="en-US" dirty="0"/>
              <a:t>Contraindication</a:t>
            </a:r>
            <a:r>
              <a:rPr lang="zh-CN" altLang="en-US" dirty="0"/>
              <a:t> </a:t>
            </a:r>
            <a:br>
              <a:rPr lang="en-SG" altLang="zh-CN" dirty="0"/>
            </a:br>
            <a:r>
              <a:rPr lang="en-US" altLang="zh-CN" sz="2800" dirty="0"/>
              <a:t>(</a:t>
            </a:r>
            <a:r>
              <a:rPr lang="en-US" altLang="zh-CN" sz="2800" dirty="0" err="1"/>
              <a:t>yong</a:t>
            </a:r>
            <a:r>
              <a:rPr lang="en-US" altLang="zh-CN" sz="2800" dirty="0"/>
              <a:t> </a:t>
            </a:r>
            <a:r>
              <a:rPr lang="en-US" altLang="zh-CN" sz="2800" dirty="0" err="1"/>
              <a:t>yao</a:t>
            </a:r>
            <a:r>
              <a:rPr lang="en-US" altLang="zh-CN" sz="2800" dirty="0"/>
              <a:t> </a:t>
            </a:r>
            <a:r>
              <a:rPr lang="en-US" altLang="zh-CN" sz="2800" dirty="0" err="1"/>
              <a:t>jin</a:t>
            </a:r>
            <a:r>
              <a:rPr lang="en-US" altLang="zh-CN" sz="2800" dirty="0"/>
              <a:t> ji</a:t>
            </a:r>
            <a:r>
              <a:rPr lang="zh-CN" altLang="en-US" sz="2800" dirty="0"/>
              <a:t> </a:t>
            </a:r>
            <a:r>
              <a:rPr lang="ja-JP" altLang="en-US" sz="2800">
                <a:latin typeface="SimSun" panose="02010600030101010101" pitchFamily="2" charset="-122"/>
                <a:ea typeface="SimSun" panose="02010600030101010101" pitchFamily="2" charset="-122"/>
              </a:rPr>
              <a:t>用药禁忌</a:t>
            </a:r>
            <a:r>
              <a:rPr lang="en-US" altLang="zh-CN" sz="2800" dirty="0"/>
              <a:t>)</a:t>
            </a:r>
            <a:endParaRPr sz="2800" dirty="0"/>
          </a:p>
        </p:txBody>
      </p:sp>
      <p:sp>
        <p:nvSpPr>
          <p:cNvPr id="337" name="Google Shape;337;p34"/>
          <p:cNvSpPr txBox="1">
            <a:spLocks noGrp="1"/>
          </p:cNvSpPr>
          <p:nvPr>
            <p:ph type="body" idx="1"/>
          </p:nvPr>
        </p:nvSpPr>
        <p:spPr>
          <a:xfrm>
            <a:off x="1325880" y="2562896"/>
            <a:ext cx="10515600" cy="3096225"/>
          </a:xfrm>
          <a:prstGeom prst="rect">
            <a:avLst/>
          </a:prstGeom>
          <a:noFill/>
          <a:ln>
            <a:noFill/>
          </a:ln>
        </p:spPr>
        <p:txBody>
          <a:bodyPr spcFirstLastPara="1" wrap="square" lIns="91425" tIns="45700" rIns="91425" bIns="45700" anchor="t" anchorCtr="0">
            <a:normAutofit/>
          </a:bodyPr>
          <a:lstStyle/>
          <a:p>
            <a:pPr marL="182880" lvl="0" indent="-182880" algn="l" rtl="0">
              <a:spcBef>
                <a:spcPts val="900"/>
              </a:spcBef>
              <a:spcAft>
                <a:spcPts val="0"/>
              </a:spcAft>
              <a:buSzPts val="2400"/>
              <a:buChar char="◦"/>
            </a:pPr>
            <a:r>
              <a:rPr lang="en-US" sz="2400" dirty="0"/>
              <a:t>There are four types of contraindications or prohibitions in using these substances:</a:t>
            </a:r>
            <a:endParaRPr dirty="0"/>
          </a:p>
          <a:p>
            <a:pPr marL="342900" lvl="0" algn="l" rtl="0">
              <a:spcBef>
                <a:spcPts val="900"/>
              </a:spcBef>
              <a:spcAft>
                <a:spcPts val="0"/>
              </a:spcAft>
              <a:buSzPts val="2400"/>
              <a:buFont typeface="Arial" panose="020B0604020202020204" pitchFamily="34" charset="0"/>
              <a:buChar char="•"/>
            </a:pPr>
            <a:r>
              <a:rPr lang="en-US" sz="2400" dirty="0"/>
              <a:t> </a:t>
            </a:r>
            <a:r>
              <a:rPr lang="en-US" sz="2400" b="1" dirty="0"/>
              <a:t>Contraindication to the symptoms </a:t>
            </a:r>
            <a:endParaRPr dirty="0"/>
          </a:p>
          <a:p>
            <a:pPr marL="342900" lvl="0" algn="l" rtl="0">
              <a:spcBef>
                <a:spcPts val="900"/>
              </a:spcBef>
              <a:spcAft>
                <a:spcPts val="0"/>
              </a:spcAft>
              <a:buSzPts val="2400"/>
              <a:buFont typeface="Arial" panose="020B0604020202020204" pitchFamily="34" charset="0"/>
              <a:buChar char="•"/>
            </a:pPr>
            <a:r>
              <a:rPr lang="en-US" sz="2400" dirty="0"/>
              <a:t> </a:t>
            </a:r>
            <a:r>
              <a:rPr lang="en-US" sz="2400" b="1" dirty="0"/>
              <a:t>Incompatibility of substances</a:t>
            </a:r>
            <a:endParaRPr dirty="0"/>
          </a:p>
          <a:p>
            <a:pPr marL="342900" lvl="0" algn="l" rtl="0">
              <a:spcBef>
                <a:spcPts val="900"/>
              </a:spcBef>
              <a:spcAft>
                <a:spcPts val="0"/>
              </a:spcAft>
              <a:buSzPts val="2400"/>
              <a:buFont typeface="Arial" panose="020B0604020202020204" pitchFamily="34" charset="0"/>
              <a:buChar char="•"/>
            </a:pPr>
            <a:r>
              <a:rPr lang="en-US" sz="2400" b="1" dirty="0"/>
              <a:t> Contraindication during pregnancy</a:t>
            </a:r>
            <a:endParaRPr dirty="0"/>
          </a:p>
          <a:p>
            <a:pPr marL="342900" lvl="0" algn="l" rtl="0">
              <a:spcBef>
                <a:spcPts val="900"/>
              </a:spcBef>
              <a:spcAft>
                <a:spcPts val="0"/>
              </a:spcAft>
              <a:buSzPts val="2400"/>
              <a:buFont typeface="Arial" panose="020B0604020202020204" pitchFamily="34" charset="0"/>
              <a:buChar char="•"/>
            </a:pPr>
            <a:r>
              <a:rPr lang="en-US" sz="2400" dirty="0"/>
              <a:t> </a:t>
            </a:r>
            <a:r>
              <a:rPr lang="en-US" sz="2400" b="1" dirty="0"/>
              <a:t>Dietary incompatibility</a:t>
            </a:r>
            <a:endParaRP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a:spLocks noGrp="1"/>
          </p:cNvSpPr>
          <p:nvPr>
            <p:ph type="title"/>
          </p:nvPr>
        </p:nvSpPr>
        <p:spPr>
          <a:xfrm>
            <a:off x="1066800" y="409257"/>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a:t>Dosage</a:t>
            </a:r>
            <a:endParaRPr/>
          </a:p>
        </p:txBody>
      </p:sp>
      <p:sp>
        <p:nvSpPr>
          <p:cNvPr id="343" name="Google Shape;343;p35"/>
          <p:cNvSpPr txBox="1">
            <a:spLocks noGrp="1"/>
          </p:cNvSpPr>
          <p:nvPr>
            <p:ph type="body" idx="1"/>
          </p:nvPr>
        </p:nvSpPr>
        <p:spPr>
          <a:xfrm>
            <a:off x="783053" y="1690688"/>
            <a:ext cx="10870467" cy="4758055"/>
          </a:xfrm>
          <a:prstGeom prst="rect">
            <a:avLst/>
          </a:prstGeom>
          <a:noFill/>
          <a:ln>
            <a:noFill/>
          </a:ln>
        </p:spPr>
        <p:txBody>
          <a:bodyPr spcFirstLastPara="1" wrap="square" lIns="91425" tIns="45700" rIns="91425" bIns="45700" anchor="t" anchorCtr="0">
            <a:noAutofit/>
          </a:bodyPr>
          <a:lstStyle/>
          <a:p>
            <a:pPr marL="182880" lvl="0" indent="-182880" algn="l" rtl="0">
              <a:lnSpc>
                <a:spcPct val="100000"/>
              </a:lnSpc>
              <a:spcBef>
                <a:spcPts val="900"/>
              </a:spcBef>
              <a:spcAft>
                <a:spcPts val="0"/>
              </a:spcAft>
              <a:buSzPts val="2400"/>
              <a:buChar char="◦"/>
            </a:pPr>
            <a:r>
              <a:rPr lang="en-US" sz="2400" dirty="0"/>
              <a:t>The common dosage for most of the available substances is 1-3 </a:t>
            </a:r>
            <a:r>
              <a:rPr lang="en-US" sz="2400" dirty="0" err="1"/>
              <a:t>qian</a:t>
            </a:r>
            <a:r>
              <a:rPr lang="en-US" sz="2400" dirty="0"/>
              <a:t> or 3-10 grams. </a:t>
            </a:r>
            <a:endParaRPr dirty="0"/>
          </a:p>
          <a:p>
            <a:pPr marL="182880" lvl="0" indent="-182880" algn="l" rtl="0">
              <a:lnSpc>
                <a:spcPct val="100000"/>
              </a:lnSpc>
              <a:spcBef>
                <a:spcPts val="900"/>
              </a:spcBef>
              <a:spcAft>
                <a:spcPts val="0"/>
              </a:spcAft>
              <a:buSzPts val="2400"/>
              <a:buChar char="◦"/>
            </a:pPr>
            <a:r>
              <a:rPr lang="en-US" sz="2400" b="1" u="sng" dirty="0"/>
              <a:t>Variables affecting dosage</a:t>
            </a:r>
            <a:r>
              <a:rPr lang="en-US" sz="2400" b="1" dirty="0"/>
              <a:t>:</a:t>
            </a:r>
            <a:endParaRPr dirty="0"/>
          </a:p>
          <a:p>
            <a:pPr marL="342900" lvl="0" algn="l" rtl="0">
              <a:lnSpc>
                <a:spcPct val="100000"/>
              </a:lnSpc>
              <a:spcBef>
                <a:spcPts val="900"/>
              </a:spcBef>
              <a:spcAft>
                <a:spcPts val="0"/>
              </a:spcAft>
              <a:buSzPts val="2400"/>
              <a:buFont typeface="Arial" panose="020B0604020202020204" pitchFamily="34" charset="0"/>
              <a:buChar char="•"/>
            </a:pPr>
            <a:r>
              <a:rPr lang="en-US" sz="2400" dirty="0"/>
              <a:t>    Strength and property of the herbs</a:t>
            </a:r>
            <a:endParaRPr dirty="0"/>
          </a:p>
          <a:p>
            <a:pPr marL="342900" lvl="0" algn="l" rtl="0">
              <a:lnSpc>
                <a:spcPct val="100000"/>
              </a:lnSpc>
              <a:spcBef>
                <a:spcPts val="900"/>
              </a:spcBef>
              <a:spcAft>
                <a:spcPts val="0"/>
              </a:spcAft>
              <a:buSzPts val="2400"/>
              <a:buFont typeface="Arial" panose="020B0604020202020204" pitchFamily="34" charset="0"/>
              <a:buChar char="•"/>
            </a:pPr>
            <a:r>
              <a:rPr lang="en-US" sz="2400" dirty="0"/>
              <a:t>    Preparation method</a:t>
            </a:r>
            <a:endParaRPr dirty="0"/>
          </a:p>
          <a:p>
            <a:pPr marL="342900" lvl="0" algn="l" rtl="0">
              <a:lnSpc>
                <a:spcPct val="100000"/>
              </a:lnSpc>
              <a:spcBef>
                <a:spcPts val="900"/>
              </a:spcBef>
              <a:spcAft>
                <a:spcPts val="0"/>
              </a:spcAft>
              <a:buSzPts val="2400"/>
              <a:buFont typeface="Arial" panose="020B0604020202020204" pitchFamily="34" charset="0"/>
              <a:buChar char="•"/>
            </a:pPr>
            <a:r>
              <a:rPr lang="en-US" sz="2400" dirty="0"/>
              <a:t>    Role of the substance in a formula</a:t>
            </a:r>
            <a:endParaRPr dirty="0"/>
          </a:p>
          <a:p>
            <a:pPr marL="342900" lvl="0" algn="l" rtl="0">
              <a:lnSpc>
                <a:spcPct val="100000"/>
              </a:lnSpc>
              <a:spcBef>
                <a:spcPts val="900"/>
              </a:spcBef>
              <a:spcAft>
                <a:spcPts val="0"/>
              </a:spcAft>
              <a:buSzPts val="2400"/>
              <a:buFont typeface="Arial" panose="020B0604020202020204" pitchFamily="34" charset="0"/>
              <a:buChar char="•"/>
            </a:pPr>
            <a:r>
              <a:rPr lang="en-US" sz="2400" dirty="0"/>
              <a:t>    Severity and duration of the disease</a:t>
            </a:r>
            <a:endParaRPr dirty="0"/>
          </a:p>
          <a:p>
            <a:pPr marL="342900" lvl="0" algn="l" rtl="0">
              <a:lnSpc>
                <a:spcPct val="100000"/>
              </a:lnSpc>
              <a:spcBef>
                <a:spcPts val="900"/>
              </a:spcBef>
              <a:spcAft>
                <a:spcPts val="0"/>
              </a:spcAft>
              <a:buSzPts val="2400"/>
              <a:buFont typeface="Arial" panose="020B0604020202020204" pitchFamily="34" charset="0"/>
              <a:buChar char="•"/>
            </a:pPr>
            <a:r>
              <a:rPr lang="en-US" sz="2400" dirty="0"/>
              <a:t>    Condition of the patient</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a:t>Expected Outcomes:</a:t>
            </a:r>
            <a:endParaRPr/>
          </a:p>
        </p:txBody>
      </p:sp>
      <p:sp>
        <p:nvSpPr>
          <p:cNvPr id="121" name="Google Shape;121;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203200" algn="l" rtl="0">
              <a:lnSpc>
                <a:spcPct val="90000"/>
              </a:lnSpc>
              <a:spcBef>
                <a:spcPts val="0"/>
              </a:spcBef>
              <a:spcAft>
                <a:spcPts val="0"/>
              </a:spcAft>
              <a:buSzPts val="3200"/>
              <a:buChar char="◦"/>
            </a:pPr>
            <a:r>
              <a:rPr lang="en-US" sz="3200"/>
              <a:t>Understand the importance of the </a:t>
            </a:r>
            <a:r>
              <a:rPr lang="en-US" sz="3200" i="1"/>
              <a:t>Compendium of Materia Medica </a:t>
            </a:r>
            <a:r>
              <a:rPr lang="en-US" sz="3200"/>
              <a:t>in the literature of TCM. </a:t>
            </a:r>
            <a:endParaRPr/>
          </a:p>
          <a:p>
            <a:pPr marL="182880" lvl="0" indent="0" algn="l" rtl="0">
              <a:lnSpc>
                <a:spcPct val="90000"/>
              </a:lnSpc>
              <a:spcBef>
                <a:spcPts val="900"/>
              </a:spcBef>
              <a:spcAft>
                <a:spcPts val="0"/>
              </a:spcAft>
              <a:buSzPts val="3200"/>
              <a:buNone/>
            </a:pPr>
            <a:endParaRPr sz="3200"/>
          </a:p>
          <a:p>
            <a:pPr marL="182880" lvl="0" indent="-203200" algn="l" rtl="0">
              <a:lnSpc>
                <a:spcPct val="90000"/>
              </a:lnSpc>
              <a:spcBef>
                <a:spcPts val="900"/>
              </a:spcBef>
              <a:spcAft>
                <a:spcPts val="0"/>
              </a:spcAft>
              <a:buSzPts val="3200"/>
              <a:buChar char="◦"/>
            </a:pPr>
            <a:r>
              <a:rPr lang="en-US" sz="3200"/>
              <a:t>Be familiar with the general rules for combining herbs.</a:t>
            </a:r>
            <a:endParaRPr/>
          </a:p>
          <a:p>
            <a:pPr marL="182880" lvl="0" indent="0" algn="l" rtl="0">
              <a:lnSpc>
                <a:spcPct val="90000"/>
              </a:lnSpc>
              <a:spcBef>
                <a:spcPts val="900"/>
              </a:spcBef>
              <a:spcAft>
                <a:spcPts val="0"/>
              </a:spcAft>
              <a:buSzPts val="3200"/>
              <a:buNone/>
            </a:pPr>
            <a:endParaRPr sz="3200"/>
          </a:p>
          <a:p>
            <a:pPr marL="182880" lvl="0" indent="-203200" algn="l" rtl="0">
              <a:lnSpc>
                <a:spcPct val="90000"/>
              </a:lnSpc>
              <a:spcBef>
                <a:spcPts val="900"/>
              </a:spcBef>
              <a:spcAft>
                <a:spcPts val="0"/>
              </a:spcAft>
              <a:buSzPts val="3200"/>
              <a:buChar char="◦"/>
            </a:pPr>
            <a:r>
              <a:rPr lang="en-US" sz="3200"/>
              <a:t>Know how to use the </a:t>
            </a:r>
            <a:r>
              <a:rPr lang="en-US" sz="3200" i="1"/>
              <a:t>Compendium of Materia Medica </a:t>
            </a:r>
            <a:r>
              <a:rPr lang="en-US" sz="3200"/>
              <a:t>as a handbook for your individual project.</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a:t>Preparation of Herbs</a:t>
            </a:r>
            <a:endParaRPr/>
          </a:p>
        </p:txBody>
      </p:sp>
      <p:sp>
        <p:nvSpPr>
          <p:cNvPr id="349" name="Google Shape;349;p36"/>
          <p:cNvSpPr txBox="1">
            <a:spLocks noGrp="1"/>
          </p:cNvSpPr>
          <p:nvPr>
            <p:ph type="body" idx="1"/>
          </p:nvPr>
        </p:nvSpPr>
        <p:spPr>
          <a:xfrm>
            <a:off x="1066799" y="1707194"/>
            <a:ext cx="10452755" cy="45082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00"/>
              <a:buNone/>
            </a:pPr>
            <a:r>
              <a:rPr lang="en-US" sz="3200"/>
              <a:t>Question: What is the most common form in which traditional herbal medicine is taken? Why?</a:t>
            </a:r>
            <a:endParaRPr/>
          </a:p>
          <a:p>
            <a:pPr marL="182880" lvl="0" indent="-182880" algn="l" rtl="0">
              <a:lnSpc>
                <a:spcPct val="100000"/>
              </a:lnSpc>
              <a:spcBef>
                <a:spcPts val="900"/>
              </a:spcBef>
              <a:spcAft>
                <a:spcPts val="0"/>
              </a:spcAft>
              <a:buSzPts val="2400"/>
              <a:buChar char="◦"/>
            </a:pPr>
            <a:r>
              <a:rPr lang="en-US" sz="2400"/>
              <a:t>Decoction (tang, literally “soup”): a preparation of boiling herbs with water or with a proper amount of other solvents, such as wine and vinegar. </a:t>
            </a:r>
            <a:endParaRPr/>
          </a:p>
          <a:p>
            <a:pPr marL="182880" lvl="0" indent="-182880" algn="l" rtl="0">
              <a:lnSpc>
                <a:spcPct val="100000"/>
              </a:lnSpc>
              <a:spcBef>
                <a:spcPts val="900"/>
              </a:spcBef>
              <a:spcAft>
                <a:spcPts val="0"/>
              </a:spcAft>
              <a:buSzPts val="2400"/>
              <a:buChar char="◦"/>
            </a:pPr>
            <a:r>
              <a:rPr lang="en-US" sz="2400"/>
              <a:t>Decoctions are liquid extractions of the herbs that are </a:t>
            </a:r>
            <a:r>
              <a:rPr lang="en-US" sz="2400" b="1" u="sng"/>
              <a:t>absorbed easily </a:t>
            </a:r>
            <a:r>
              <a:rPr lang="en-US" sz="2400"/>
              <a:t>in the human body. </a:t>
            </a:r>
            <a:endParaRPr/>
          </a:p>
          <a:p>
            <a:pPr marL="182880" lvl="0" indent="-182880" algn="l" rtl="0">
              <a:lnSpc>
                <a:spcPct val="100000"/>
              </a:lnSpc>
              <a:spcBef>
                <a:spcPts val="900"/>
              </a:spcBef>
              <a:spcAft>
                <a:spcPts val="0"/>
              </a:spcAft>
              <a:buSzPts val="2400"/>
              <a:buChar char="◦"/>
            </a:pPr>
            <a:r>
              <a:rPr lang="en-US" sz="2400"/>
              <a:t>The contents of a decoction are </a:t>
            </a:r>
            <a:r>
              <a:rPr lang="en-US" sz="2400" b="1" u="sng"/>
              <a:t>easily changed to fit clinical needs</a:t>
            </a:r>
            <a:r>
              <a:rPr lang="en-US" sz="2400"/>
              <a:t>. </a:t>
            </a:r>
            <a:endParaRPr/>
          </a:p>
          <a:p>
            <a:pPr marL="182880" lvl="0" indent="-182880" algn="l" rtl="0">
              <a:lnSpc>
                <a:spcPct val="100000"/>
              </a:lnSpc>
              <a:spcBef>
                <a:spcPts val="900"/>
              </a:spcBef>
              <a:spcAft>
                <a:spcPts val="0"/>
              </a:spcAft>
              <a:buSzPts val="2400"/>
              <a:buChar char="◦"/>
            </a:pPr>
            <a:r>
              <a:rPr lang="en-US" sz="2400"/>
              <a:t>Details for preparation process of a decoction: </a:t>
            </a:r>
            <a:r>
              <a:rPr lang="en-US" sz="2400" u="sng"/>
              <a:t>refer to pg. 25-27 of the book </a:t>
            </a:r>
            <a:r>
              <a:rPr lang="en-US" sz="2400" i="1" u="sng"/>
              <a:t>Illustrated Chinese Materia Medica</a:t>
            </a:r>
            <a:endParaRPr sz="2400" u="sng"/>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1066800" y="56718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Garamond"/>
              <a:buNone/>
            </a:pPr>
            <a:r>
              <a:rPr lang="en-US"/>
              <a:t>Substance Administration</a:t>
            </a:r>
            <a:endParaRPr/>
          </a:p>
        </p:txBody>
      </p:sp>
      <p:sp>
        <p:nvSpPr>
          <p:cNvPr id="355" name="Google Shape;355;p37"/>
          <p:cNvSpPr txBox="1">
            <a:spLocks noGrp="1"/>
          </p:cNvSpPr>
          <p:nvPr>
            <p:ph type="body" idx="1"/>
          </p:nvPr>
        </p:nvSpPr>
        <p:spPr>
          <a:xfrm>
            <a:off x="838200" y="1798320"/>
            <a:ext cx="10515600" cy="4378643"/>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590"/>
              <a:buChar char="◦"/>
            </a:pPr>
            <a:r>
              <a:rPr lang="en-US" sz="2590" dirty="0"/>
              <a:t>Decoctions are usually taken warm. Those for expelling Wind-Cold patterns are better taken while hot.</a:t>
            </a:r>
            <a:endParaRPr dirty="0"/>
          </a:p>
          <a:p>
            <a:pPr marL="182880" lvl="0" indent="-182880" algn="l" rtl="0">
              <a:lnSpc>
                <a:spcPct val="100000"/>
              </a:lnSpc>
              <a:spcBef>
                <a:spcPts val="900"/>
              </a:spcBef>
              <a:spcAft>
                <a:spcPts val="0"/>
              </a:spcAft>
              <a:buSzPts val="2590"/>
              <a:buChar char="◦"/>
            </a:pPr>
            <a:r>
              <a:rPr lang="en-US" sz="2590" dirty="0"/>
              <a:t>Tonics should be taken </a:t>
            </a:r>
            <a:r>
              <a:rPr lang="en-US" sz="2590" u="sng" dirty="0"/>
              <a:t>before meals</a:t>
            </a:r>
            <a:r>
              <a:rPr lang="en-US" sz="2590" dirty="0"/>
              <a:t>. </a:t>
            </a:r>
            <a:endParaRPr dirty="0"/>
          </a:p>
          <a:p>
            <a:pPr marL="182880" lvl="0" indent="-182880" algn="l" rtl="0">
              <a:lnSpc>
                <a:spcPct val="100000"/>
              </a:lnSpc>
              <a:spcBef>
                <a:spcPts val="900"/>
              </a:spcBef>
              <a:spcAft>
                <a:spcPts val="0"/>
              </a:spcAft>
              <a:buSzPts val="2590"/>
              <a:buChar char="◦"/>
            </a:pPr>
            <a:r>
              <a:rPr lang="en-US" sz="2590" dirty="0"/>
              <a:t>Substances irritating to the stomach and intestines should be taken </a:t>
            </a:r>
            <a:r>
              <a:rPr lang="en-US" sz="2590" u="sng" dirty="0"/>
              <a:t>after meals</a:t>
            </a:r>
            <a:r>
              <a:rPr lang="en-US" sz="2590" dirty="0"/>
              <a:t>.</a:t>
            </a:r>
            <a:endParaRPr dirty="0"/>
          </a:p>
          <a:p>
            <a:pPr marL="182880" lvl="0" indent="-182880" algn="l" rtl="0">
              <a:lnSpc>
                <a:spcPct val="100000"/>
              </a:lnSpc>
              <a:spcBef>
                <a:spcPts val="900"/>
              </a:spcBef>
              <a:spcAft>
                <a:spcPts val="0"/>
              </a:spcAft>
              <a:buSzPts val="2590"/>
              <a:buChar char="◦"/>
            </a:pPr>
            <a:r>
              <a:rPr lang="en-US" sz="2590" dirty="0" err="1"/>
              <a:t>Anthelminthics</a:t>
            </a:r>
            <a:r>
              <a:rPr lang="en-US" sz="2590" dirty="0"/>
              <a:t> and purgatives should be taken on an </a:t>
            </a:r>
            <a:r>
              <a:rPr lang="en-US" sz="2590" u="sng" dirty="0"/>
              <a:t>empty stomach</a:t>
            </a:r>
            <a:r>
              <a:rPr lang="en-US" sz="2590" dirty="0"/>
              <a:t>. </a:t>
            </a:r>
            <a:endParaRPr dirty="0"/>
          </a:p>
          <a:p>
            <a:pPr marL="182880" lvl="0" indent="-182880" algn="l" rtl="0">
              <a:lnSpc>
                <a:spcPct val="100000"/>
              </a:lnSpc>
              <a:spcBef>
                <a:spcPts val="900"/>
              </a:spcBef>
              <a:spcAft>
                <a:spcPts val="0"/>
              </a:spcAft>
              <a:buSzPts val="2590"/>
              <a:buChar char="◦"/>
            </a:pPr>
            <a:r>
              <a:rPr lang="en-US" sz="2590" dirty="0"/>
              <a:t>Sedatives and tranquilizers should be taken </a:t>
            </a:r>
            <a:r>
              <a:rPr lang="en-US" sz="2590" u="sng" dirty="0"/>
              <a:t>before bedtime</a:t>
            </a:r>
            <a:r>
              <a:rPr lang="en-US" sz="2590" dirty="0"/>
              <a:t>. </a:t>
            </a:r>
            <a:endParaRPr dirty="0"/>
          </a:p>
          <a:p>
            <a:pPr marL="182880" lvl="0" indent="-182880" algn="l" rtl="0">
              <a:lnSpc>
                <a:spcPct val="100000"/>
              </a:lnSpc>
              <a:spcBef>
                <a:spcPts val="900"/>
              </a:spcBef>
              <a:spcAft>
                <a:spcPts val="0"/>
              </a:spcAft>
              <a:buSzPts val="2590"/>
              <a:buChar char="◦"/>
            </a:pPr>
            <a:r>
              <a:rPr lang="en-US" sz="2590" dirty="0"/>
              <a:t>For the substances taken before or after meals, there must be a </a:t>
            </a:r>
            <a:r>
              <a:rPr lang="en-US" sz="2590" u="sng" dirty="0"/>
              <a:t>one- to two-hour interval </a:t>
            </a:r>
            <a:r>
              <a:rPr lang="en-US" sz="2590" dirty="0"/>
              <a:t>between the meal and the medicine to prevent the interference on the therapeutic effect from the food.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7200"/>
              <a:buFont typeface="Garamond"/>
              <a:buNone/>
            </a:pPr>
            <a:r>
              <a:rPr lang="en-US"/>
              <a:t>GROUP WORK</a:t>
            </a:r>
            <a:endParaRPr/>
          </a:p>
        </p:txBody>
      </p:sp>
      <p:sp>
        <p:nvSpPr>
          <p:cNvPr id="361" name="Google Shape;361;p38"/>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dirty="0"/>
              <a:t>Analyzing a herb therapy:</a:t>
            </a:r>
            <a:endParaRPr dirty="0"/>
          </a:p>
        </p:txBody>
      </p:sp>
      <p:sp>
        <p:nvSpPr>
          <p:cNvPr id="367" name="Google Shape;367;p39"/>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800"/>
              <a:buChar char="◦"/>
            </a:pPr>
            <a:r>
              <a:rPr lang="en-US" sz="2800" dirty="0"/>
              <a:t>You will be provided with a </a:t>
            </a:r>
            <a:r>
              <a:rPr lang="en-US" sz="2800" u="sng" dirty="0"/>
              <a:t>herb formula</a:t>
            </a:r>
            <a:r>
              <a:rPr lang="en-US" sz="2800" dirty="0"/>
              <a:t>. Please follow the instructions in the right column.</a:t>
            </a:r>
            <a:endParaRPr dirty="0"/>
          </a:p>
          <a:p>
            <a:pPr marL="182880" lvl="0" indent="-68579" algn="l" rtl="0">
              <a:lnSpc>
                <a:spcPct val="90000"/>
              </a:lnSpc>
              <a:spcBef>
                <a:spcPts val="900"/>
              </a:spcBef>
              <a:spcAft>
                <a:spcPts val="0"/>
              </a:spcAft>
              <a:buSzPts val="1800"/>
              <a:buNone/>
            </a:pPr>
            <a:endParaRPr dirty="0"/>
          </a:p>
        </p:txBody>
      </p:sp>
      <p:sp>
        <p:nvSpPr>
          <p:cNvPr id="368" name="Google Shape;368;p39"/>
          <p:cNvSpPr txBox="1">
            <a:spLocks noGrp="1"/>
          </p:cNvSpPr>
          <p:nvPr>
            <p:ph type="body" idx="2"/>
          </p:nvPr>
        </p:nvSpPr>
        <p:spPr>
          <a:xfrm>
            <a:off x="6370319" y="1886304"/>
            <a:ext cx="5054967" cy="432910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600"/>
              <a:buChar char="◦"/>
            </a:pPr>
            <a:r>
              <a:rPr lang="en-US" sz="2600" dirty="0"/>
              <a:t>Analyze the</a:t>
            </a:r>
            <a:r>
              <a:rPr lang="en-US" sz="2600" b="1" dirty="0"/>
              <a:t> property, flavor,  channel tropism</a:t>
            </a:r>
            <a:r>
              <a:rPr lang="en-US" sz="2600" dirty="0"/>
              <a:t> </a:t>
            </a:r>
            <a:r>
              <a:rPr lang="en-US" sz="2600" b="1" dirty="0"/>
              <a:t>and function </a:t>
            </a:r>
            <a:r>
              <a:rPr lang="en-US" sz="2600" dirty="0"/>
              <a:t>of the medical substances based on the </a:t>
            </a:r>
            <a:r>
              <a:rPr lang="en-US" sz="2600" i="1" dirty="0"/>
              <a:t>Illustrated Chinese Materia </a:t>
            </a:r>
            <a:r>
              <a:rPr lang="en-US" sz="2600" i="1" dirty="0" err="1"/>
              <a:t>Medica</a:t>
            </a:r>
            <a:r>
              <a:rPr lang="en-US" sz="2600" i="1" dirty="0"/>
              <a:t>.</a:t>
            </a:r>
            <a:endParaRPr dirty="0"/>
          </a:p>
          <a:p>
            <a:pPr marL="182880" lvl="0" indent="-182880" algn="l" rtl="0">
              <a:lnSpc>
                <a:spcPct val="90000"/>
              </a:lnSpc>
              <a:spcBef>
                <a:spcPts val="900"/>
              </a:spcBef>
              <a:spcAft>
                <a:spcPts val="0"/>
              </a:spcAft>
              <a:buSzPts val="2600"/>
              <a:buChar char="◦"/>
            </a:pPr>
            <a:r>
              <a:rPr lang="en-US" sz="2600" dirty="0"/>
              <a:t>Tell the </a:t>
            </a:r>
            <a:r>
              <a:rPr lang="en-US" sz="2600" b="1" dirty="0"/>
              <a:t>overall</a:t>
            </a:r>
            <a:r>
              <a:rPr lang="en-US" sz="2600" dirty="0"/>
              <a:t> </a:t>
            </a:r>
            <a:r>
              <a:rPr lang="en-US" sz="2600" b="1" dirty="0"/>
              <a:t>function</a:t>
            </a:r>
            <a:r>
              <a:rPr lang="en-US" sz="2600" dirty="0"/>
              <a:t> of the therapy and explain the </a:t>
            </a:r>
            <a:r>
              <a:rPr lang="en-US" sz="2600" b="1" dirty="0"/>
              <a:t>reasons</a:t>
            </a:r>
            <a:r>
              <a:rPr lang="en-US" sz="2600" dirty="0"/>
              <a:t> of your judgement by using the theory of TCM, such as the theory Yin-Yang, the theory of five elements and five organs, and the theory of Chinese herb, etc. </a:t>
            </a:r>
            <a:endParaRPr dirty="0"/>
          </a:p>
          <a:p>
            <a:pPr marL="182880" lvl="0" indent="-68579" algn="l" rtl="0">
              <a:lnSpc>
                <a:spcPct val="90000"/>
              </a:lnSpc>
              <a:spcBef>
                <a:spcPts val="900"/>
              </a:spcBef>
              <a:spcAft>
                <a:spcPts val="0"/>
              </a:spcAft>
              <a:buSzPts val="180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40" descr="ç»¿è²èè¯è¯æbannerèæ¯"/>
          <p:cNvPicPr preferRelativeResize="0"/>
          <p:nvPr/>
        </p:nvPicPr>
        <p:blipFill rotWithShape="1">
          <a:blip r:embed="rId3">
            <a:alphaModFix/>
          </a:blip>
          <a:srcRect l="20833"/>
          <a:stretch/>
        </p:blipFill>
        <p:spPr>
          <a:xfrm>
            <a:off x="0" y="0"/>
            <a:ext cx="12192000" cy="6858000"/>
          </a:xfrm>
          <a:prstGeom prst="rect">
            <a:avLst/>
          </a:prstGeom>
          <a:noFill/>
          <a:ln>
            <a:noFill/>
          </a:ln>
        </p:spPr>
      </p:pic>
      <p:sp>
        <p:nvSpPr>
          <p:cNvPr id="374" name="Google Shape;374;p40"/>
          <p:cNvSpPr txBox="1">
            <a:spLocks noGrp="1"/>
          </p:cNvSpPr>
          <p:nvPr>
            <p:ph type="body" idx="4294967295"/>
          </p:nvPr>
        </p:nvSpPr>
        <p:spPr>
          <a:xfrm>
            <a:off x="580714" y="975633"/>
            <a:ext cx="11133766" cy="5189537"/>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dirty="0"/>
              <a:t>Ren Shen  </a:t>
            </a:r>
            <a:r>
              <a:rPr lang="en-US" sz="2400" dirty="0" err="1">
                <a:latin typeface="SimSun" panose="02010600030101010101" pitchFamily="2" charset="-122"/>
                <a:ea typeface="SimSun" panose="02010600030101010101" pitchFamily="2" charset="-122"/>
              </a:rPr>
              <a:t>人参</a:t>
            </a:r>
            <a:r>
              <a:rPr lang="en-US" sz="2400" dirty="0"/>
              <a:t> 3-9g  </a:t>
            </a:r>
            <a:endParaRPr dirty="0"/>
          </a:p>
          <a:p>
            <a:pPr marL="182880" lvl="0" indent="-182880" algn="l" rtl="0">
              <a:lnSpc>
                <a:spcPct val="100000"/>
              </a:lnSpc>
              <a:spcBef>
                <a:spcPts val="900"/>
              </a:spcBef>
              <a:spcAft>
                <a:spcPts val="0"/>
              </a:spcAft>
              <a:buSzPts val="2400"/>
              <a:buChar char="◦"/>
            </a:pPr>
            <a:r>
              <a:rPr lang="en-US" sz="2400" dirty="0"/>
              <a:t>Bai Zhu  </a:t>
            </a:r>
            <a:r>
              <a:rPr lang="ja-JP" altLang="en-US" sz="2400" dirty="0">
                <a:latin typeface="SimSun" panose="02010600030101010101" pitchFamily="2" charset="-122"/>
                <a:ea typeface="SimSun" panose="02010600030101010101" pitchFamily="2" charset="-122"/>
              </a:rPr>
              <a:t>白术</a:t>
            </a:r>
            <a:r>
              <a:rPr lang="ja-JP" altLang="en-US" sz="2400" dirty="0"/>
              <a:t> </a:t>
            </a:r>
            <a:r>
              <a:rPr lang="en-US" altLang="ja-JP" sz="2400" dirty="0"/>
              <a:t>3-12</a:t>
            </a:r>
            <a:r>
              <a:rPr lang="en-US" sz="2400" dirty="0"/>
              <a:t>g </a:t>
            </a:r>
            <a:endParaRPr lang="en-US" dirty="0"/>
          </a:p>
          <a:p>
            <a:pPr marL="182880" lvl="0" indent="-182880" algn="l" rtl="0">
              <a:lnSpc>
                <a:spcPct val="100000"/>
              </a:lnSpc>
              <a:spcBef>
                <a:spcPts val="900"/>
              </a:spcBef>
              <a:spcAft>
                <a:spcPts val="0"/>
              </a:spcAft>
              <a:buSzPts val="2400"/>
              <a:buChar char="◦"/>
            </a:pPr>
            <a:r>
              <a:rPr lang="en-US" sz="2400" dirty="0"/>
              <a:t>Fu Ling   </a:t>
            </a:r>
            <a:r>
              <a:rPr lang="ja-JP" altLang="en-US" sz="2400" dirty="0"/>
              <a:t>茯苓 </a:t>
            </a:r>
            <a:r>
              <a:rPr lang="en-US" altLang="ja-JP" sz="2400" dirty="0"/>
              <a:t>3-15</a:t>
            </a:r>
            <a:r>
              <a:rPr lang="en-US" sz="2400" dirty="0"/>
              <a:t>g </a:t>
            </a:r>
            <a:endParaRPr lang="en-US" dirty="0"/>
          </a:p>
          <a:p>
            <a:pPr marL="182880" lvl="0" indent="-182880" algn="l" rtl="0">
              <a:lnSpc>
                <a:spcPct val="100000"/>
              </a:lnSpc>
              <a:spcBef>
                <a:spcPts val="900"/>
              </a:spcBef>
              <a:spcAft>
                <a:spcPts val="0"/>
              </a:spcAft>
              <a:buSzPts val="2400"/>
              <a:buChar char="◦"/>
            </a:pPr>
            <a:r>
              <a:rPr lang="en-US" sz="2400" dirty="0"/>
              <a:t>Gan Cao </a:t>
            </a:r>
            <a:r>
              <a:rPr lang="en-US" sz="2400" dirty="0" err="1">
                <a:latin typeface="SimSun" panose="02010600030101010101" pitchFamily="2" charset="-122"/>
                <a:ea typeface="SimSun" panose="02010600030101010101" pitchFamily="2" charset="-122"/>
              </a:rPr>
              <a:t>甘草</a:t>
            </a:r>
            <a:r>
              <a:rPr lang="en-US" sz="2400" dirty="0"/>
              <a:t> 1.5-6g </a:t>
            </a:r>
            <a:endParaRPr dirty="0"/>
          </a:p>
          <a:p>
            <a:pPr marL="182880" lvl="0" indent="-182880" algn="l" rtl="0">
              <a:lnSpc>
                <a:spcPct val="100000"/>
              </a:lnSpc>
              <a:spcBef>
                <a:spcPts val="900"/>
              </a:spcBef>
              <a:spcAft>
                <a:spcPts val="0"/>
              </a:spcAft>
              <a:buSzPts val="2400"/>
              <a:buChar char="◦"/>
            </a:pPr>
            <a:r>
              <a:rPr lang="en-US" sz="2400" dirty="0"/>
              <a:t>S</a:t>
            </a:r>
            <a:r>
              <a:rPr lang="en-US" altLang="zh-CN" sz="2400" dirty="0"/>
              <a:t>hu </a:t>
            </a:r>
            <a:r>
              <a:rPr lang="en-US" sz="2400" dirty="0"/>
              <a:t>Di Huang </a:t>
            </a:r>
            <a:r>
              <a:rPr lang="zh-CN" altLang="en-US" sz="2400" dirty="0"/>
              <a:t>熟</a:t>
            </a:r>
            <a:r>
              <a:rPr lang="en-US" sz="2400" dirty="0" err="1">
                <a:latin typeface="SimSun" panose="02010600030101010101" pitchFamily="2" charset="-122"/>
                <a:ea typeface="SimSun" panose="02010600030101010101" pitchFamily="2" charset="-122"/>
              </a:rPr>
              <a:t>地黄</a:t>
            </a:r>
            <a:r>
              <a:rPr lang="en-US" sz="2400" dirty="0"/>
              <a:t> 3-18g </a:t>
            </a:r>
            <a:endParaRPr dirty="0"/>
          </a:p>
          <a:p>
            <a:pPr marL="182880" lvl="0" indent="-182880" algn="l" rtl="0">
              <a:lnSpc>
                <a:spcPct val="100000"/>
              </a:lnSpc>
              <a:spcBef>
                <a:spcPts val="900"/>
              </a:spcBef>
              <a:spcAft>
                <a:spcPts val="0"/>
              </a:spcAft>
              <a:buSzPts val="2400"/>
              <a:buChar char="◦"/>
            </a:pPr>
            <a:r>
              <a:rPr lang="en-US" sz="2400" dirty="0"/>
              <a:t>Bai Shao </a:t>
            </a:r>
            <a:r>
              <a:rPr lang="en-US" sz="2400" dirty="0" err="1">
                <a:latin typeface="SimSun" panose="02010600030101010101" pitchFamily="2" charset="-122"/>
                <a:ea typeface="SimSun" panose="02010600030101010101" pitchFamily="2" charset="-122"/>
              </a:rPr>
              <a:t>白芍</a:t>
            </a:r>
            <a:r>
              <a:rPr lang="en-US" sz="2400" dirty="0"/>
              <a:t> 3-15g </a:t>
            </a:r>
            <a:endParaRPr dirty="0"/>
          </a:p>
          <a:p>
            <a:pPr marL="182880" lvl="0" indent="-182880" algn="l" rtl="0">
              <a:lnSpc>
                <a:spcPct val="100000"/>
              </a:lnSpc>
              <a:spcBef>
                <a:spcPts val="900"/>
              </a:spcBef>
              <a:spcAft>
                <a:spcPts val="0"/>
              </a:spcAft>
              <a:buSzPts val="2400"/>
              <a:buChar char="◦"/>
            </a:pPr>
            <a:r>
              <a:rPr lang="en-US" sz="2400" dirty="0"/>
              <a:t>Dang </a:t>
            </a:r>
            <a:r>
              <a:rPr lang="en-US" sz="2400" dirty="0" err="1"/>
              <a:t>Gui</a:t>
            </a:r>
            <a:r>
              <a:rPr lang="en-US" sz="2400" dirty="0"/>
              <a:t> </a:t>
            </a:r>
            <a:r>
              <a:rPr lang="en-US" sz="2400" dirty="0" err="1">
                <a:latin typeface="SimSun" panose="02010600030101010101" pitchFamily="2" charset="-122"/>
                <a:ea typeface="SimSun" panose="02010600030101010101" pitchFamily="2" charset="-122"/>
              </a:rPr>
              <a:t>当归</a:t>
            </a:r>
            <a:r>
              <a:rPr lang="en-US" sz="2400" dirty="0"/>
              <a:t> 3-15g</a:t>
            </a:r>
            <a:endParaRPr dirty="0"/>
          </a:p>
          <a:p>
            <a:pPr marL="182880" lvl="0" indent="-182880" algn="l" rtl="0">
              <a:lnSpc>
                <a:spcPct val="100000"/>
              </a:lnSpc>
              <a:spcBef>
                <a:spcPts val="900"/>
              </a:spcBef>
              <a:spcAft>
                <a:spcPts val="0"/>
              </a:spcAft>
              <a:buSzPts val="2400"/>
              <a:buChar char="◦"/>
            </a:pPr>
            <a:r>
              <a:rPr lang="en-US" sz="2400" dirty="0" err="1"/>
              <a:t>Chuan</a:t>
            </a:r>
            <a:r>
              <a:rPr lang="en-US" sz="2400" dirty="0"/>
              <a:t> </a:t>
            </a:r>
            <a:r>
              <a:rPr lang="en-US" sz="2400" dirty="0" err="1"/>
              <a:t>Xiong</a:t>
            </a:r>
            <a:r>
              <a:rPr lang="en-US" sz="2400" dirty="0"/>
              <a:t> </a:t>
            </a:r>
            <a:r>
              <a:rPr lang="en-US" sz="2400" dirty="0" err="1">
                <a:latin typeface="SimSun" panose="02010600030101010101" pitchFamily="2" charset="-122"/>
                <a:ea typeface="SimSun" panose="02010600030101010101" pitchFamily="2" charset="-122"/>
              </a:rPr>
              <a:t>川芎</a:t>
            </a:r>
            <a:r>
              <a:rPr lang="en-US" sz="2400" dirty="0"/>
              <a:t> 3-9g </a:t>
            </a:r>
            <a:endParaRPr dirty="0"/>
          </a:p>
          <a:p>
            <a:pPr marL="182880" lvl="0" indent="-182880" algn="l" rtl="0">
              <a:lnSpc>
                <a:spcPct val="100000"/>
              </a:lnSpc>
              <a:spcBef>
                <a:spcPts val="900"/>
              </a:spcBef>
              <a:spcAft>
                <a:spcPts val="0"/>
              </a:spcAft>
              <a:buSzPts val="2400"/>
              <a:buChar char="◦"/>
            </a:pPr>
            <a:r>
              <a:rPr lang="en-US" sz="2400" dirty="0"/>
              <a:t>Sheng Jiang </a:t>
            </a:r>
            <a:r>
              <a:rPr lang="en-US" sz="2400" dirty="0" err="1">
                <a:latin typeface="SimSun" panose="02010600030101010101" pitchFamily="2" charset="-122"/>
                <a:ea typeface="SimSun" panose="02010600030101010101" pitchFamily="2" charset="-122"/>
              </a:rPr>
              <a:t>生姜</a:t>
            </a:r>
            <a:r>
              <a:rPr lang="en-US" sz="2400" dirty="0"/>
              <a:t> 1-3g </a:t>
            </a:r>
            <a:endParaRPr dirty="0"/>
          </a:p>
          <a:p>
            <a:pPr marL="182880" lvl="0" indent="-182880" algn="l" rtl="0">
              <a:lnSpc>
                <a:spcPct val="100000"/>
              </a:lnSpc>
              <a:spcBef>
                <a:spcPts val="900"/>
              </a:spcBef>
              <a:spcAft>
                <a:spcPts val="0"/>
              </a:spcAft>
              <a:buSzPts val="2400"/>
              <a:buChar char="◦"/>
            </a:pPr>
            <a:r>
              <a:rPr lang="en-US" sz="2400" dirty="0"/>
              <a:t>Da </a:t>
            </a:r>
            <a:r>
              <a:rPr lang="en-US" sz="2400" dirty="0" err="1"/>
              <a:t>Zao</a:t>
            </a:r>
            <a:r>
              <a:rPr lang="en-US" sz="2400" dirty="0"/>
              <a:t> </a:t>
            </a:r>
            <a:r>
              <a:rPr lang="en-US" sz="2400" dirty="0" err="1">
                <a:latin typeface="SimSun" panose="02010600030101010101" pitchFamily="2" charset="-122"/>
                <a:ea typeface="SimSun" panose="02010600030101010101" pitchFamily="2" charset="-122"/>
              </a:rPr>
              <a:t>大枣</a:t>
            </a:r>
            <a:r>
              <a:rPr lang="en-US" sz="2400" dirty="0"/>
              <a:t> 1.5-5g </a:t>
            </a:r>
            <a:endParaRPr sz="2400" dirty="0"/>
          </a:p>
        </p:txBody>
      </p:sp>
      <p:sp>
        <p:nvSpPr>
          <p:cNvPr id="375" name="Google Shape;375;p40"/>
          <p:cNvSpPr txBox="1">
            <a:spLocks noGrp="1"/>
          </p:cNvSpPr>
          <p:nvPr>
            <p:ph type="body" idx="4294967295"/>
          </p:nvPr>
        </p:nvSpPr>
        <p:spPr>
          <a:xfrm>
            <a:off x="6513644" y="1264504"/>
            <a:ext cx="5055000" cy="43290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2600"/>
              <a:buChar char="◦"/>
            </a:pPr>
            <a:r>
              <a:rPr lang="en-US" sz="2600" dirty="0"/>
              <a:t>Analyze the </a:t>
            </a:r>
            <a:r>
              <a:rPr lang="en-US" sz="2600" b="1" dirty="0"/>
              <a:t>property</a:t>
            </a:r>
            <a:r>
              <a:rPr lang="en-US" sz="2600" dirty="0"/>
              <a:t>, </a:t>
            </a:r>
            <a:r>
              <a:rPr lang="en-US" sz="2600" b="1" dirty="0"/>
              <a:t>flavor,</a:t>
            </a:r>
            <a:r>
              <a:rPr lang="en-US" sz="2600" dirty="0"/>
              <a:t> </a:t>
            </a:r>
            <a:r>
              <a:rPr lang="en-US" sz="2600" b="1" dirty="0"/>
              <a:t>channel tropism and function </a:t>
            </a:r>
            <a:r>
              <a:rPr lang="en-US" sz="2600" dirty="0"/>
              <a:t>of the medical substances based on the </a:t>
            </a:r>
            <a:r>
              <a:rPr lang="en-US" sz="2600" i="1" dirty="0"/>
              <a:t>Illustrated Chinese Materia </a:t>
            </a:r>
            <a:r>
              <a:rPr lang="en-US" sz="2600" i="1" dirty="0" err="1"/>
              <a:t>Medica</a:t>
            </a:r>
            <a:r>
              <a:rPr lang="en-US" sz="2600" i="1" dirty="0"/>
              <a:t>.</a:t>
            </a:r>
            <a:endParaRPr dirty="0"/>
          </a:p>
          <a:p>
            <a:pPr marL="182880" lvl="0" indent="-182880" algn="l" rtl="0">
              <a:lnSpc>
                <a:spcPct val="90000"/>
              </a:lnSpc>
              <a:spcBef>
                <a:spcPts val="900"/>
              </a:spcBef>
              <a:spcAft>
                <a:spcPts val="0"/>
              </a:spcAft>
              <a:buSzPts val="2600"/>
              <a:buChar char="◦"/>
            </a:pPr>
            <a:r>
              <a:rPr lang="en-US" sz="2600" dirty="0"/>
              <a:t>Tell the </a:t>
            </a:r>
            <a:r>
              <a:rPr lang="en-US" sz="2600" b="1" dirty="0"/>
              <a:t>overall</a:t>
            </a:r>
            <a:r>
              <a:rPr lang="en-US" sz="2600" dirty="0"/>
              <a:t> </a:t>
            </a:r>
            <a:r>
              <a:rPr lang="en-US" sz="2600" b="1" dirty="0"/>
              <a:t>function</a:t>
            </a:r>
            <a:r>
              <a:rPr lang="en-US" sz="2600" dirty="0"/>
              <a:t> of the therapy and explain the </a:t>
            </a:r>
            <a:r>
              <a:rPr lang="en-US" sz="2600" b="1" dirty="0"/>
              <a:t>reasons</a:t>
            </a:r>
            <a:r>
              <a:rPr lang="en-US" sz="2600" dirty="0"/>
              <a:t> of your judgement by using the theory of TCM, such as the theory Yin-Yang, the theory of five elements and five organs, and the theory of Chinese herb, etc. </a:t>
            </a:r>
            <a:endParaRPr dirty="0"/>
          </a:p>
          <a:p>
            <a:pPr marL="182880" lvl="0" indent="-68579" algn="l" rtl="0">
              <a:lnSpc>
                <a:spcPct val="90000"/>
              </a:lnSpc>
              <a:spcBef>
                <a:spcPts val="900"/>
              </a:spcBef>
              <a:spcAft>
                <a:spcPts val="0"/>
              </a:spcAft>
              <a:buSzPts val="1800"/>
              <a:buNone/>
            </a:pPr>
            <a:endParaRPr dirty="0"/>
          </a:p>
        </p:txBody>
      </p:sp>
    </p:spTree>
    <p:extLst>
      <p:ext uri="{BB962C8B-B14F-4D97-AF65-F5344CB8AC3E}">
        <p14:creationId xmlns:p14="http://schemas.microsoft.com/office/powerpoint/2010/main" val="1423899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41" descr="ç»¿è²èè¯è¯æbannerèæ¯"/>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81" name="Google Shape;381;p41"/>
          <p:cNvSpPr txBox="1">
            <a:spLocks noGrp="1"/>
          </p:cNvSpPr>
          <p:nvPr>
            <p:ph type="ctrTitle"/>
          </p:nvPr>
        </p:nvSpPr>
        <p:spPr>
          <a:xfrm>
            <a:off x="2018908" y="1786463"/>
            <a:ext cx="9068586" cy="25908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7200"/>
              <a:buFont typeface="Garamond"/>
              <a:buNone/>
            </a:pPr>
            <a:r>
              <a:rPr lang="en-US" dirty="0"/>
              <a:t>THANK YOU!</a:t>
            </a:r>
            <a:endParaRPr dirty="0"/>
          </a:p>
        </p:txBody>
      </p:sp>
      <p:sp>
        <p:nvSpPr>
          <p:cNvPr id="2" name="矩形 1">
            <a:extLst>
              <a:ext uri="{FF2B5EF4-FFF2-40B4-BE49-F238E27FC236}">
                <a16:creationId xmlns:a16="http://schemas.microsoft.com/office/drawing/2014/main" id="{E8318A9F-5D78-44DA-867D-8089453119A9}"/>
              </a:ext>
            </a:extLst>
          </p:cNvPr>
          <p:cNvSpPr/>
          <p:nvPr/>
        </p:nvSpPr>
        <p:spPr>
          <a:xfrm>
            <a:off x="3605670" y="4849380"/>
            <a:ext cx="8118970" cy="646331"/>
          </a:xfrm>
          <a:prstGeom prst="rect">
            <a:avLst/>
          </a:prstGeom>
        </p:spPr>
        <p:txBody>
          <a:bodyPr wrap="square">
            <a:spAutoFit/>
          </a:bodyPr>
          <a:lstStyle/>
          <a:p>
            <a:r>
              <a:rPr lang="en-US" altLang="zh-SG" sz="1800" dirty="0">
                <a:solidFill>
                  <a:schemeClr val="tx1"/>
                </a:solidFill>
                <a:latin typeface="Calibri" panose="020F0502020204030204" pitchFamily="34" charset="0"/>
                <a:hlinkClick r:id="rId4">
                  <a:extLst>
                    <a:ext uri="{A12FA001-AC4F-418D-AE19-62706E023703}">
                      <ahyp:hlinkClr xmlns:ahyp="http://schemas.microsoft.com/office/drawing/2018/hyperlinkcolor" val="tx"/>
                    </a:ext>
                  </a:extLst>
                </a:hlinkClick>
              </a:rPr>
              <a:t>Reference for the herb therapy:</a:t>
            </a:r>
          </a:p>
          <a:p>
            <a:r>
              <a:rPr lang="en-US" altLang="zh-SG" sz="1800" dirty="0">
                <a:latin typeface="Calibri" panose="020F0502020204030204" pitchFamily="34" charset="0"/>
                <a:hlinkClick r:id="rId4">
                  <a:extLst>
                    <a:ext uri="{A12FA001-AC4F-418D-AE19-62706E023703}">
                      <ahyp:hlinkClr xmlns:ahyp="http://schemas.microsoft.com/office/drawing/2018/hyperlinkcolor" val="tx"/>
                    </a:ext>
                  </a:extLst>
                </a:hlinkClick>
              </a:rPr>
              <a:t>https://www.americandragon.com/Herb%20Formulas%20copy/BaZhenTang.html</a:t>
            </a:r>
            <a:endParaRPr lang="zh-SG"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7200"/>
              <a:buFont typeface="Garamond"/>
              <a:buNone/>
            </a:pPr>
            <a:r>
              <a:rPr lang="en-US"/>
              <a:t>THE COMPENDIUM OF MATERIA MEDICA</a:t>
            </a:r>
            <a:endParaRPr/>
          </a:p>
        </p:txBody>
      </p:sp>
      <p:sp>
        <p:nvSpPr>
          <p:cNvPr id="127" name="Google Shape;127;p4"/>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590"/>
              <a:buNone/>
            </a:pPr>
            <a:r>
              <a:rPr lang="en-US" sz="2590" b="1"/>
              <a:t>In the literature of TCM</a:t>
            </a:r>
            <a:endParaRPr sz="259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a:t>What is Chinese Materia Medica?</a:t>
            </a:r>
            <a:endParaRPr/>
          </a:p>
        </p:txBody>
      </p:sp>
      <p:sp>
        <p:nvSpPr>
          <p:cNvPr id="133" name="Google Shape;133;p5"/>
          <p:cNvSpPr txBox="1">
            <a:spLocks noGrp="1"/>
          </p:cNvSpPr>
          <p:nvPr>
            <p:ph type="body" idx="1"/>
          </p:nvPr>
        </p:nvSpPr>
        <p:spPr>
          <a:xfrm>
            <a:off x="1066800" y="1914898"/>
            <a:ext cx="10217085" cy="4300508"/>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5"/>
              <a:buChar char="◦"/>
            </a:pPr>
            <a:r>
              <a:rPr lang="en-US" sz="2405" dirty="0"/>
              <a:t>Materia </a:t>
            </a:r>
            <a:r>
              <a:rPr lang="en-US" sz="2405" dirty="0" err="1"/>
              <a:t>Medica</a:t>
            </a:r>
            <a:r>
              <a:rPr lang="en-US" sz="2405" dirty="0"/>
              <a:t> is a branch of medical science that deals with the sources, nature, properties, and preparation of substances used for healing.</a:t>
            </a:r>
            <a:endParaRPr dirty="0"/>
          </a:p>
          <a:p>
            <a:pPr marL="182880" lvl="0" indent="-182880" algn="l" rtl="0">
              <a:lnSpc>
                <a:spcPct val="100000"/>
              </a:lnSpc>
              <a:spcBef>
                <a:spcPts val="900"/>
              </a:spcBef>
              <a:spcAft>
                <a:spcPts val="0"/>
              </a:spcAft>
              <a:buSzPts val="2405"/>
              <a:buChar char="◦"/>
            </a:pPr>
            <a:r>
              <a:rPr lang="en-US" sz="2405" dirty="0"/>
              <a:t>Chinese Material </a:t>
            </a:r>
            <a:r>
              <a:rPr lang="en-US" sz="2405" dirty="0" err="1"/>
              <a:t>Medica</a:t>
            </a:r>
            <a:r>
              <a:rPr lang="en-US" sz="2405" dirty="0"/>
              <a:t> is the foundation of TCM practice.</a:t>
            </a:r>
            <a:endParaRPr dirty="0"/>
          </a:p>
          <a:p>
            <a:pPr marL="182880" lvl="0" indent="-182880" algn="l" rtl="0">
              <a:lnSpc>
                <a:spcPct val="100000"/>
              </a:lnSpc>
              <a:spcBef>
                <a:spcPts val="900"/>
              </a:spcBef>
              <a:spcAft>
                <a:spcPts val="0"/>
              </a:spcAft>
              <a:buSzPts val="2405"/>
              <a:buChar char="◦"/>
            </a:pPr>
            <a:r>
              <a:rPr lang="en-US" sz="2405" dirty="0"/>
              <a:t>More than 6000 substance have been used and their effects documented and researched in the past four millennia. </a:t>
            </a:r>
            <a:r>
              <a:rPr lang="en-US" sz="2405" dirty="0">
                <a:solidFill>
                  <a:srgbClr val="FF0000"/>
                </a:solidFill>
              </a:rPr>
              <a:t>The major one is Chinese herbs.</a:t>
            </a:r>
            <a:endParaRPr dirty="0"/>
          </a:p>
          <a:p>
            <a:pPr marL="182880" lvl="0" indent="-182880" algn="l" rtl="0">
              <a:lnSpc>
                <a:spcPct val="100000"/>
              </a:lnSpc>
              <a:spcBef>
                <a:spcPts val="900"/>
              </a:spcBef>
              <a:spcAft>
                <a:spcPts val="0"/>
              </a:spcAft>
              <a:buSzPts val="2405"/>
              <a:buChar char="◦"/>
            </a:pPr>
            <a:r>
              <a:rPr lang="en-US" sz="2405" dirty="0"/>
              <a:t>Clinical practice and empirical results from millions of medical cases have created a data bank on individual substances as well as prescriptions of complex compounds. </a:t>
            </a:r>
            <a:endParaRPr dirty="0"/>
          </a:p>
          <a:p>
            <a:pPr marL="182880" lvl="0" indent="-182880" algn="l" rtl="0">
              <a:lnSpc>
                <a:spcPct val="100000"/>
              </a:lnSpc>
              <a:spcBef>
                <a:spcPts val="900"/>
              </a:spcBef>
              <a:spcAft>
                <a:spcPts val="0"/>
              </a:spcAft>
              <a:buSzPts val="2405"/>
              <a:buChar char="◦"/>
            </a:pPr>
            <a:r>
              <a:rPr lang="en-US" sz="2405" dirty="0">
                <a:solidFill>
                  <a:srgbClr val="FF0000"/>
                </a:solidFill>
              </a:rPr>
              <a:t>Therefore, TCM has a very long history of researching and documenting substances used in the medical practice. </a:t>
            </a:r>
            <a:br>
              <a:rPr lang="en-US" sz="1665" dirty="0">
                <a:solidFill>
                  <a:srgbClr val="FF0000"/>
                </a:solidFill>
              </a:rPr>
            </a:br>
            <a:endParaRPr sz="1665"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a:t>The Beginning: the Han Dynasty</a:t>
            </a:r>
            <a:endParaRPr/>
          </a:p>
        </p:txBody>
      </p:sp>
      <p:sp>
        <p:nvSpPr>
          <p:cNvPr id="139" name="Google Shape;139;p6"/>
          <p:cNvSpPr txBox="1">
            <a:spLocks noGrp="1"/>
          </p:cNvSpPr>
          <p:nvPr>
            <p:ph type="body" idx="1"/>
          </p:nvPr>
        </p:nvSpPr>
        <p:spPr>
          <a:xfrm>
            <a:off x="975574" y="1897058"/>
            <a:ext cx="10240851" cy="4259043"/>
          </a:xfrm>
          <a:prstGeom prst="rect">
            <a:avLst/>
          </a:prstGeom>
          <a:noFill/>
          <a:ln>
            <a:noFill/>
          </a:ln>
        </p:spPr>
        <p:txBody>
          <a:bodyPr spcFirstLastPara="1" wrap="square" lIns="91425" tIns="45700" rIns="91425" bIns="45700" anchor="t" anchorCtr="0">
            <a:normAutofit lnSpcReduction="10000"/>
          </a:bodyPr>
          <a:lstStyle/>
          <a:p>
            <a:pPr marL="182880" lvl="0" indent="-182880" algn="l" rtl="0">
              <a:spcBef>
                <a:spcPts val="0"/>
              </a:spcBef>
              <a:spcAft>
                <a:spcPts val="0"/>
              </a:spcAft>
              <a:buSzPts val="2775"/>
              <a:buChar char="◦"/>
            </a:pPr>
            <a:r>
              <a:rPr lang="en-US" sz="2400" dirty="0"/>
              <a:t>The literary tradition of Chinese herbal knowledge also began in the Later Han dynasty with </a:t>
            </a:r>
            <a:r>
              <a:rPr lang="en-US" sz="2400" i="1" dirty="0">
                <a:solidFill>
                  <a:srgbClr val="FF0000"/>
                </a:solidFill>
              </a:rPr>
              <a:t>Shen </a:t>
            </a:r>
            <a:r>
              <a:rPr lang="en-US" sz="2400" i="1" dirty="0" err="1">
                <a:solidFill>
                  <a:srgbClr val="FF0000"/>
                </a:solidFill>
              </a:rPr>
              <a:t>Nong’s</a:t>
            </a:r>
            <a:r>
              <a:rPr lang="en-US" sz="2400" i="1" dirty="0">
                <a:solidFill>
                  <a:srgbClr val="FF0000"/>
                </a:solidFill>
              </a:rPr>
              <a:t> Herbal </a:t>
            </a:r>
            <a:r>
              <a:rPr lang="en-US" sz="2400" dirty="0"/>
              <a:t>(Shen </a:t>
            </a:r>
            <a:r>
              <a:rPr lang="en-US" sz="2400" dirty="0" err="1"/>
              <a:t>Nong</a:t>
            </a:r>
            <a:r>
              <a:rPr lang="en-US" sz="2400" dirty="0"/>
              <a:t> Ben Cao Jing </a:t>
            </a:r>
            <a:r>
              <a:rPr lang="ja-JP" altLang="en-US" sz="2400">
                <a:latin typeface="SimSun" panose="02010600030101010101" pitchFamily="2" charset="-122"/>
                <a:ea typeface="SimSun" panose="02010600030101010101" pitchFamily="2" charset="-122"/>
              </a:rPr>
              <a:t>神农本草经</a:t>
            </a:r>
            <a:r>
              <a:rPr lang="en-US" sz="2400" dirty="0"/>
              <a:t>), also known as the </a:t>
            </a:r>
            <a:r>
              <a:rPr lang="en-US" sz="2400" i="1" dirty="0"/>
              <a:t>Classic of the Materia </a:t>
            </a:r>
            <a:r>
              <a:rPr lang="en-US" sz="2400" i="1" dirty="0" err="1"/>
              <a:t>Medica</a:t>
            </a:r>
            <a:r>
              <a:rPr lang="en-US" sz="2400" i="1" dirty="0"/>
              <a:t>. </a:t>
            </a:r>
          </a:p>
          <a:p>
            <a:pPr marL="0" lvl="0" indent="0" algn="l" rtl="0">
              <a:spcBef>
                <a:spcPts val="0"/>
              </a:spcBef>
              <a:spcAft>
                <a:spcPts val="0"/>
              </a:spcAft>
              <a:buSzPts val="2775"/>
              <a:buNone/>
            </a:pPr>
            <a:endParaRPr sz="2400" dirty="0"/>
          </a:p>
          <a:p>
            <a:pPr marL="182880" lvl="0" indent="-182880" algn="l" rtl="0">
              <a:spcBef>
                <a:spcPts val="900"/>
              </a:spcBef>
              <a:spcAft>
                <a:spcPts val="0"/>
              </a:spcAft>
              <a:buSzPts val="2775"/>
              <a:buChar char="◦"/>
            </a:pPr>
            <a:r>
              <a:rPr lang="en-US" sz="2400" dirty="0"/>
              <a:t>This text includes plant, animal, and mineral products, </a:t>
            </a:r>
            <a:r>
              <a:rPr lang="en-US" sz="2400" dirty="0">
                <a:solidFill>
                  <a:srgbClr val="FF0000"/>
                </a:solidFill>
              </a:rPr>
              <a:t>but plant products form the majority. </a:t>
            </a:r>
            <a:r>
              <a:rPr lang="en-US" sz="2400" dirty="0"/>
              <a:t>Thus, Chinese pharmacological works are often termed Ben Cao, which literally means “of plant origin.” </a:t>
            </a:r>
          </a:p>
          <a:p>
            <a:pPr marL="0" lvl="0" indent="0" algn="l" rtl="0">
              <a:spcBef>
                <a:spcPts val="900"/>
              </a:spcBef>
              <a:spcAft>
                <a:spcPts val="0"/>
              </a:spcAft>
              <a:buSzPts val="2775"/>
              <a:buNone/>
            </a:pPr>
            <a:endParaRPr sz="2400" dirty="0"/>
          </a:p>
          <a:p>
            <a:pPr marL="182880" lvl="0" indent="-182880" algn="l" rtl="0">
              <a:spcBef>
                <a:spcPts val="900"/>
              </a:spcBef>
              <a:spcAft>
                <a:spcPts val="0"/>
              </a:spcAft>
              <a:buSzPts val="2775"/>
              <a:buChar char="◦"/>
            </a:pPr>
            <a:r>
              <a:rPr lang="en-US" sz="2400" dirty="0"/>
              <a:t>The </a:t>
            </a:r>
            <a:r>
              <a:rPr lang="en-US" sz="2400" i="1" dirty="0"/>
              <a:t>Classic of the Materia </a:t>
            </a:r>
            <a:r>
              <a:rPr lang="en-US" sz="2400" i="1" dirty="0" err="1"/>
              <a:t>Medica</a:t>
            </a:r>
            <a:r>
              <a:rPr lang="en-US" sz="2400" i="1" dirty="0"/>
              <a:t> </a:t>
            </a:r>
            <a:r>
              <a:rPr lang="en-US" sz="2400" dirty="0"/>
              <a:t>is a summary of the clinical experience and the general knowledge of pharmacy prior to the Han dynasty. </a:t>
            </a:r>
            <a:br>
              <a:rPr lang="en-US" sz="1665" dirty="0"/>
            </a:br>
            <a:br>
              <a:rPr lang="en-US" sz="1665" dirty="0"/>
            </a:br>
            <a:endParaRPr sz="1665" dirty="0"/>
          </a:p>
        </p:txBody>
      </p:sp>
      <p:sp>
        <p:nvSpPr>
          <p:cNvPr id="140" name="Google Shape;140;p6"/>
          <p:cNvSpPr/>
          <p:nvPr/>
        </p:nvSpPr>
        <p:spPr>
          <a:xfrm>
            <a:off x="6735651" y="5694456"/>
            <a:ext cx="5203064" cy="923289"/>
          </a:xfrm>
          <a:prstGeom prst="rect">
            <a:avLst/>
          </a:prstGeom>
          <a:solidFill>
            <a:srgbClr val="D5EAAE"/>
          </a:solid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chemeClr val="accent5"/>
                </a:solidFill>
                <a:latin typeface="Garamond"/>
                <a:ea typeface="Garamond"/>
                <a:cs typeface="Garamond"/>
                <a:sym typeface="Garamond"/>
              </a:rPr>
              <a:t>365 Entries</a:t>
            </a:r>
            <a:endParaRPr sz="5400" b="1" i="0" u="none" strike="noStrike" cap="none" dirty="0">
              <a:solidFill>
                <a:schemeClr val="accent5"/>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1464972" y="655473"/>
            <a:ext cx="9262056" cy="7869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320"/>
              <a:buFont typeface="Garamond"/>
              <a:buNone/>
            </a:pPr>
            <a:r>
              <a:rPr lang="en-US" sz="4320" dirty="0"/>
              <a:t>The Development: the Tang and the Song </a:t>
            </a:r>
            <a:endParaRPr sz="4320" dirty="0"/>
          </a:p>
        </p:txBody>
      </p:sp>
      <p:sp>
        <p:nvSpPr>
          <p:cNvPr id="146" name="Google Shape;146;p7"/>
          <p:cNvSpPr txBox="1">
            <a:spLocks noGrp="1"/>
          </p:cNvSpPr>
          <p:nvPr>
            <p:ph type="body" idx="1"/>
          </p:nvPr>
        </p:nvSpPr>
        <p:spPr>
          <a:xfrm>
            <a:off x="791852" y="1696825"/>
            <a:ext cx="10718276" cy="4175941"/>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400" dirty="0"/>
              <a:t>The Liang Dynasty:  Tao Hong Jing, the </a:t>
            </a:r>
            <a:r>
              <a:rPr lang="en-US" sz="2400" i="1" dirty="0"/>
              <a:t>Collection on Commentaries on the Shen </a:t>
            </a:r>
            <a:r>
              <a:rPr lang="en-US" sz="2400" i="1" dirty="0" err="1"/>
              <a:t>Nong’s</a:t>
            </a:r>
            <a:r>
              <a:rPr lang="en-US" sz="2400" i="1" dirty="0"/>
              <a:t> Herbal </a:t>
            </a:r>
            <a:r>
              <a:rPr lang="en-US" sz="2400" dirty="0"/>
              <a:t>(Shen </a:t>
            </a:r>
            <a:r>
              <a:rPr lang="en-US" sz="2400" dirty="0" err="1"/>
              <a:t>Nong</a:t>
            </a:r>
            <a:r>
              <a:rPr lang="en-US" sz="2400" dirty="0"/>
              <a:t> Ben Cao Jing Ji Zhu), </a:t>
            </a:r>
            <a:r>
              <a:rPr lang="en-US" sz="2400" dirty="0">
                <a:solidFill>
                  <a:srgbClr val="FF0000"/>
                </a:solidFill>
              </a:rPr>
              <a:t>730 entries</a:t>
            </a:r>
          </a:p>
          <a:p>
            <a:pPr marL="0" lvl="0" indent="0" algn="l" rtl="0">
              <a:lnSpc>
                <a:spcPct val="100000"/>
              </a:lnSpc>
              <a:spcBef>
                <a:spcPts val="0"/>
              </a:spcBef>
              <a:spcAft>
                <a:spcPts val="0"/>
              </a:spcAft>
              <a:buSzPts val="2800"/>
              <a:buNone/>
            </a:pPr>
            <a:endParaRPr sz="2400" dirty="0"/>
          </a:p>
          <a:p>
            <a:pPr marL="182880" lvl="0" indent="-182880" algn="l" rtl="0">
              <a:lnSpc>
                <a:spcPct val="100000"/>
              </a:lnSpc>
              <a:spcBef>
                <a:spcPts val="900"/>
              </a:spcBef>
              <a:spcAft>
                <a:spcPts val="0"/>
              </a:spcAft>
              <a:buSzPts val="2800"/>
              <a:buChar char="◦"/>
            </a:pPr>
            <a:r>
              <a:rPr lang="en-US" sz="2400" dirty="0"/>
              <a:t>The Tang Dynasty:  </a:t>
            </a:r>
            <a:r>
              <a:rPr lang="en-US" sz="2400" dirty="0" err="1"/>
              <a:t>Su</a:t>
            </a:r>
            <a:r>
              <a:rPr lang="en-US" sz="2400" dirty="0"/>
              <a:t> Jing et al., the </a:t>
            </a:r>
            <a:r>
              <a:rPr lang="en-US" sz="2400" i="1" dirty="0"/>
              <a:t>Tang Materia </a:t>
            </a:r>
            <a:r>
              <a:rPr lang="en-US" sz="2400" i="1" dirty="0" err="1"/>
              <a:t>Medica</a:t>
            </a:r>
            <a:r>
              <a:rPr lang="en-US" sz="2400" i="1" dirty="0"/>
              <a:t> </a:t>
            </a:r>
            <a:r>
              <a:rPr lang="en-US" sz="2400" dirty="0"/>
              <a:t>(Tang Ben Cao), which was China’s first illustrated </a:t>
            </a:r>
            <a:r>
              <a:rPr lang="en-US" sz="2400" dirty="0" err="1"/>
              <a:t>materia</a:t>
            </a:r>
            <a:r>
              <a:rPr lang="en-US" sz="2400" dirty="0"/>
              <a:t> </a:t>
            </a:r>
            <a:r>
              <a:rPr lang="en-US" sz="2400" dirty="0" err="1"/>
              <a:t>medica</a:t>
            </a:r>
            <a:r>
              <a:rPr lang="en-US" sz="2400" dirty="0"/>
              <a:t>, published officially, </a:t>
            </a:r>
            <a:r>
              <a:rPr lang="en-US" sz="2400" dirty="0">
                <a:solidFill>
                  <a:srgbClr val="FF0000"/>
                </a:solidFill>
              </a:rPr>
              <a:t>844 entries.</a:t>
            </a:r>
          </a:p>
          <a:p>
            <a:pPr marL="0" lvl="0" indent="0" algn="l" rtl="0">
              <a:lnSpc>
                <a:spcPct val="100000"/>
              </a:lnSpc>
              <a:spcBef>
                <a:spcPts val="900"/>
              </a:spcBef>
              <a:spcAft>
                <a:spcPts val="0"/>
              </a:spcAft>
              <a:buSzPts val="2800"/>
              <a:buNone/>
            </a:pPr>
            <a:endParaRPr sz="2400" dirty="0"/>
          </a:p>
          <a:p>
            <a:pPr marL="182880" lvl="0" indent="-182880" algn="l" rtl="0">
              <a:lnSpc>
                <a:spcPct val="100000"/>
              </a:lnSpc>
              <a:spcBef>
                <a:spcPts val="900"/>
              </a:spcBef>
              <a:spcAft>
                <a:spcPts val="0"/>
              </a:spcAft>
              <a:buSzPts val="2800"/>
              <a:buChar char="◦"/>
            </a:pPr>
            <a:r>
              <a:rPr lang="en-US" sz="2400" dirty="0"/>
              <a:t>The Song Dynasty:  Tang Shen-Wei’s </a:t>
            </a:r>
            <a:r>
              <a:rPr lang="en-US" sz="2400" i="1" dirty="0"/>
              <a:t>Materia </a:t>
            </a:r>
            <a:r>
              <a:rPr lang="en-US" sz="2400" i="1" dirty="0" err="1"/>
              <a:t>Medica</a:t>
            </a:r>
            <a:r>
              <a:rPr lang="en-US" sz="2400" i="1" dirty="0"/>
              <a:t> Arranged According to Pattern </a:t>
            </a:r>
            <a:r>
              <a:rPr lang="en-US" sz="2400" dirty="0"/>
              <a:t>(Zheng Lei Ben Cao, A.D. 1082). After several revisions, in A.D. 1108  it was republished as the official pharmacopoeia of the Song dynasty, </a:t>
            </a:r>
            <a:r>
              <a:rPr lang="en-US" sz="2400" dirty="0">
                <a:solidFill>
                  <a:srgbClr val="FF0000"/>
                </a:solidFill>
              </a:rPr>
              <a:t>1558 entries.</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8" descr="ç»¿è²èè¯è¯æbannerèæ¯"/>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2" name="Google Shape;152;p8"/>
          <p:cNvSpPr txBox="1">
            <a:spLocks noGrp="1"/>
          </p:cNvSpPr>
          <p:nvPr>
            <p:ph type="title"/>
          </p:nvPr>
        </p:nvSpPr>
        <p:spPr>
          <a:xfrm>
            <a:off x="2763625" y="2743200"/>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320"/>
              <a:buFont typeface="Garamond"/>
              <a:buNone/>
            </a:pPr>
            <a:r>
              <a:rPr lang="en-US" sz="4320"/>
              <a:t>Why should we study Li’s </a:t>
            </a:r>
            <a:r>
              <a:rPr lang="en-US" sz="4320" i="1"/>
              <a:t>Compendium of Chinese Materia Medica?</a:t>
            </a:r>
            <a:endParaRPr sz="432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9" descr="ç»¿è²èè¯è¯æbannerèæ¯"/>
          <p:cNvPicPr preferRelativeResize="0"/>
          <p:nvPr/>
        </p:nvPicPr>
        <p:blipFill rotWithShape="1">
          <a:blip r:embed="rId3">
            <a:alphaModFix/>
          </a:blip>
          <a:srcRect l="20833"/>
          <a:stretch/>
        </p:blipFill>
        <p:spPr>
          <a:xfrm>
            <a:off x="0" y="0"/>
            <a:ext cx="12192000" cy="6858000"/>
          </a:xfrm>
          <a:prstGeom prst="rect">
            <a:avLst/>
          </a:prstGeom>
          <a:noFill/>
          <a:ln>
            <a:noFill/>
          </a:ln>
        </p:spPr>
      </p:pic>
      <p:sp>
        <p:nvSpPr>
          <p:cNvPr id="158" name="Google Shape;158;p9"/>
          <p:cNvSpPr txBox="1">
            <a:spLocks noGrp="1"/>
          </p:cNvSpPr>
          <p:nvPr>
            <p:ph type="title"/>
          </p:nvPr>
        </p:nvSpPr>
        <p:spPr>
          <a:xfrm>
            <a:off x="919480" y="-905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i="1"/>
              <a:t>The Compendium of Materia Medica </a:t>
            </a:r>
            <a:r>
              <a:rPr lang="en-US">
                <a:latin typeface="FangSong"/>
                <a:ea typeface="FangSong"/>
                <a:cs typeface="FangSong"/>
                <a:sym typeface="FangSong"/>
              </a:rPr>
              <a:t>本草纲目</a:t>
            </a:r>
            <a:endParaRPr/>
          </a:p>
        </p:txBody>
      </p:sp>
      <p:sp>
        <p:nvSpPr>
          <p:cNvPr id="159" name="Google Shape;159;p9"/>
          <p:cNvSpPr txBox="1">
            <a:spLocks noGrp="1"/>
          </p:cNvSpPr>
          <p:nvPr>
            <p:ph type="body" idx="1"/>
          </p:nvPr>
        </p:nvSpPr>
        <p:spPr>
          <a:xfrm>
            <a:off x="825212" y="1162840"/>
            <a:ext cx="6974840" cy="4351338"/>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100000"/>
              </a:lnSpc>
              <a:spcBef>
                <a:spcPts val="0"/>
              </a:spcBef>
              <a:spcAft>
                <a:spcPts val="0"/>
              </a:spcAft>
              <a:buSzPts val="2405"/>
              <a:buChar char="◦"/>
            </a:pPr>
            <a:r>
              <a:rPr lang="en-US" sz="2405" dirty="0"/>
              <a:t>During the Ming dynasty (A.D.1368-1644), Li Shi-Zhen </a:t>
            </a:r>
            <a:r>
              <a:rPr lang="en-US" sz="2405" dirty="0" err="1"/>
              <a:t>李时珍</a:t>
            </a:r>
            <a:r>
              <a:rPr lang="en-US" sz="2405" dirty="0"/>
              <a:t> compiled his famous Compendium of Materia </a:t>
            </a:r>
            <a:r>
              <a:rPr lang="en-US" sz="2405" dirty="0" err="1"/>
              <a:t>Medica</a:t>
            </a:r>
            <a:r>
              <a:rPr lang="en-US" sz="2405" dirty="0"/>
              <a:t> (Ben Cao Gang Mu), also called Grand Materia </a:t>
            </a:r>
            <a:r>
              <a:rPr lang="en-US" sz="2405" dirty="0" err="1"/>
              <a:t>Medica</a:t>
            </a:r>
            <a:r>
              <a:rPr lang="en-US" sz="2405" dirty="0"/>
              <a:t>.</a:t>
            </a:r>
            <a:endParaRPr dirty="0"/>
          </a:p>
          <a:p>
            <a:pPr marL="182880" lvl="0" indent="-182880" algn="l" rtl="0">
              <a:lnSpc>
                <a:spcPct val="100000"/>
              </a:lnSpc>
              <a:spcBef>
                <a:spcPts val="900"/>
              </a:spcBef>
              <a:spcAft>
                <a:spcPts val="0"/>
              </a:spcAft>
              <a:buSzPts val="2405"/>
              <a:buChar char="◦"/>
            </a:pPr>
            <a:r>
              <a:rPr lang="en-US" sz="2405" dirty="0"/>
              <a:t>As a physician and pharmacologist, Li systematized the folk experience of the previous generations by conducting his own investigation of medicinal substances.</a:t>
            </a:r>
            <a:endParaRPr dirty="0"/>
          </a:p>
          <a:p>
            <a:pPr marL="182880" lvl="0" indent="-182880" algn="l" rtl="0">
              <a:lnSpc>
                <a:spcPct val="100000"/>
              </a:lnSpc>
              <a:spcBef>
                <a:spcPts val="900"/>
              </a:spcBef>
              <a:spcAft>
                <a:spcPts val="0"/>
              </a:spcAft>
              <a:buSzPts val="2405"/>
              <a:buChar char="◦"/>
            </a:pPr>
            <a:r>
              <a:rPr lang="en-US" sz="2405" dirty="0"/>
              <a:t>Over the years, the Compendium has achieved worldwide recognition as a major contribution to the development of medicinal herbs and systematic botany. </a:t>
            </a:r>
            <a:endParaRPr sz="2405" dirty="0"/>
          </a:p>
        </p:txBody>
      </p:sp>
      <p:pic>
        <p:nvPicPr>
          <p:cNvPr id="160" name="Google Shape;160;p9" descr="Image result for ææ¶ç"/>
          <p:cNvPicPr preferRelativeResize="0"/>
          <p:nvPr/>
        </p:nvPicPr>
        <p:blipFill rotWithShape="1">
          <a:blip r:embed="rId4">
            <a:alphaModFix/>
          </a:blip>
          <a:srcRect/>
          <a:stretch/>
        </p:blipFill>
        <p:spPr>
          <a:xfrm>
            <a:off x="8453121" y="1325563"/>
            <a:ext cx="3362960" cy="4051759"/>
          </a:xfrm>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Tree>
  </p:cSld>
  <p:clrMapOvr>
    <a:masterClrMapping/>
  </p:clrMapOvr>
</p:sld>
</file>

<file path=ppt/theme/theme1.xml><?xml version="1.0" encoding="utf-8"?>
<a:theme xmlns:a="http://schemas.openxmlformats.org/drawingml/2006/main" name="肥皂">
  <a:themeElements>
    <a:clrScheme name="黄绿色">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2252</Words>
  <Application>Microsoft Office PowerPoint</Application>
  <PresentationFormat>宽屏</PresentationFormat>
  <Paragraphs>198</Paragraphs>
  <Slides>35</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FangSong</vt:lpstr>
      <vt:lpstr>Garamond</vt:lpstr>
      <vt:lpstr>Calibri</vt:lpstr>
      <vt:lpstr>Noto Sans Symbols</vt:lpstr>
      <vt:lpstr>SimSun</vt:lpstr>
      <vt:lpstr>肥皂</vt:lpstr>
      <vt:lpstr>CHINESE MATERIA MEDICA</vt:lpstr>
      <vt:lpstr>The Main Content:</vt:lpstr>
      <vt:lpstr>Expected Outcomes:</vt:lpstr>
      <vt:lpstr>THE COMPENDIUM OF MATERIA MEDICA</vt:lpstr>
      <vt:lpstr>What is Chinese Materia Medica?</vt:lpstr>
      <vt:lpstr>The Beginning: the Han Dynasty</vt:lpstr>
      <vt:lpstr>The Development: the Tang and the Song </vt:lpstr>
      <vt:lpstr>Why should we study Li’s Compendium of Chinese Materia Medica?</vt:lpstr>
      <vt:lpstr>The Compendium of Materia Medica 本草纲目</vt:lpstr>
      <vt:lpstr>The Compendium of Materia Medica 本草纲目</vt:lpstr>
      <vt:lpstr>CHINESE HERBAL MEDICINE</vt:lpstr>
      <vt:lpstr>Chinese Herbal Theory</vt:lpstr>
      <vt:lpstr>(1) Properties</vt:lpstr>
      <vt:lpstr>Question: What are the functions of substances in terms of their different properties? </vt:lpstr>
      <vt:lpstr>(2) Five Flavors</vt:lpstr>
      <vt:lpstr>Sour 酸</vt:lpstr>
      <vt:lpstr>Bitter 苦</vt:lpstr>
      <vt:lpstr>Sweet 甘</vt:lpstr>
      <vt:lpstr>Pungent 辛</vt:lpstr>
      <vt:lpstr>Salty 咸</vt:lpstr>
      <vt:lpstr>Property and Flavor</vt:lpstr>
      <vt:lpstr>(3) Functional Tendency</vt:lpstr>
      <vt:lpstr>Functional Tendency</vt:lpstr>
      <vt:lpstr>(4) Meridian Channel Tropism</vt:lpstr>
      <vt:lpstr>(5) Toxicity</vt:lpstr>
      <vt:lpstr>Application of Chinese Medicinal Herbs</vt:lpstr>
      <vt:lpstr>Compatibility</vt:lpstr>
      <vt:lpstr>Contraindication  (yong yao jin ji 用药禁忌)</vt:lpstr>
      <vt:lpstr>Dosage</vt:lpstr>
      <vt:lpstr>Preparation of Herbs</vt:lpstr>
      <vt:lpstr>Substance Administration</vt:lpstr>
      <vt:lpstr>GROUP WORK</vt:lpstr>
      <vt:lpstr>Analyzing a herb therapy:</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MATERIA MEDICA</dc:title>
  <dc:creator>Wei Qianqian</dc:creator>
  <cp:lastModifiedBy>Wei Qianqian</cp:lastModifiedBy>
  <cp:revision>78</cp:revision>
  <dcterms:created xsi:type="dcterms:W3CDTF">2019-09-21T11:34:47Z</dcterms:created>
  <dcterms:modified xsi:type="dcterms:W3CDTF">2019-10-15T08:26:35Z</dcterms:modified>
</cp:coreProperties>
</file>