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259" r:id="rId6"/>
    <p:sldId id="261" r:id="rId7"/>
    <p:sldId id="262" r:id="rId8"/>
    <p:sldId id="263" r:id="rId9"/>
    <p:sldId id="264" r:id="rId10"/>
    <p:sldId id="277" r:id="rId11"/>
    <p:sldId id="266" r:id="rId12"/>
    <p:sldId id="265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1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0F438-DB69-4CDD-9128-2F0505A46E60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319FD-26B3-4CF6-9241-68466D544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31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7766-E35E-452C-AA24-D239C50DD1B2}" type="datetime1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1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8C4B-CAA9-462C-B630-49712174EDE8}" type="datetime1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5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921B-DF3F-46F3-B75A-3C7174246C12}" type="datetime1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557D-0A6B-4FD8-A3DF-393CB7F6E574}" type="datetime1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20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335D-6872-4E8D-84BE-3950BADED152}" type="datetime1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0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4D67-9774-4854-95FB-778D85AB3DF7}" type="datetime1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37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D0D6-8DF6-4BB3-8366-B1B23E4CAEC2}" type="datetime1">
              <a:rPr lang="en-GB" smtClean="0"/>
              <a:t>11/10/2021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76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FF38-1CC7-46DA-95D3-4C6B7C7C81B4}" type="datetime1">
              <a:rPr lang="en-GB" smtClean="0"/>
              <a:t>11/10/2021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65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8E3-56CD-4EBD-B9D7-B84CC1E62CE8}" type="datetime1">
              <a:rPr lang="en-GB" smtClean="0"/>
              <a:t>11/10/2021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9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38BE23-F202-4C42-A3ED-2CA65BA86E9F}" type="datetime1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DC96AA-92B5-4049-B763-42AD0F72D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37D1-CCD9-42A7-93E1-2298A2ED4FF2}" type="datetime1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832017-B559-4C81-9509-9A74C6E8F25A}" type="datetime1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DC96AA-92B5-4049-B763-42AD0F72DC6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6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8ED3-378D-434B-89BE-63F8102C5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Tutorial 5:</a:t>
            </a:r>
            <a:br>
              <a:rPr lang="en-SG" dirty="0"/>
            </a:br>
            <a:r>
              <a:rPr lang="en-SG" dirty="0"/>
              <a:t>Evaluation</a:t>
            </a:r>
            <a:br>
              <a:rPr lang="en-SG" dirty="0"/>
            </a:br>
            <a:r>
              <a:rPr lang="en-SG" dirty="0"/>
              <a:t>Metrics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9575A-B6D9-4537-94F8-E04AED823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CS3244 Machine Learning</a:t>
            </a:r>
            <a:endParaRPr lang="en-GB" dirty="0"/>
          </a:p>
        </p:txBody>
      </p:sp>
      <p:pic>
        <p:nvPicPr>
          <p:cNvPr id="1026" name="Picture 2" descr="Idiot&amp;#39;s Guide to Precision, Recall and Confusion Matrix | by Vipul J | The  Startup | Medium">
            <a:extLst>
              <a:ext uri="{FF2B5EF4-FFF2-40B4-BE49-F238E27FC236}">
                <a16:creationId xmlns:a16="http://schemas.microsoft.com/office/drawing/2014/main" id="{975051D3-AEE8-4ECE-A55F-4C223F61C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" t="3118" r="1648" b="934"/>
          <a:stretch/>
        </p:blipFill>
        <p:spPr bwMode="auto">
          <a:xfrm>
            <a:off x="6096000" y="1554141"/>
            <a:ext cx="5650180" cy="37497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FACCA6-7735-4547-966B-6FBB876ED4BD}"/>
              </a:ext>
            </a:extLst>
          </p:cNvPr>
          <p:cNvSpPr txBox="1"/>
          <p:nvPr/>
        </p:nvSpPr>
        <p:spPr>
          <a:xfrm>
            <a:off x="6096000" y="6581001"/>
            <a:ext cx="69803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https://medium.com/swlh/idiots-guide-to-precision-recall-and-confusion-matrix-b32d36463556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E4FB0-3927-41C0-AA79-74AABD3C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91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97AC-FB9A-4472-8810-1B97DEF9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2800" dirty="0"/>
              <a:t>Q1 (b): The number of samples is increased to </a:t>
            </a:r>
            <a:r>
              <a:rPr lang="en-SG" sz="2800" i="1" dirty="0"/>
              <a:t>m</a:t>
            </a:r>
            <a:r>
              <a:rPr lang="en-SG" sz="2800" dirty="0"/>
              <a:t>. All the model predictions M(x) are given for </a:t>
            </a:r>
            <a:r>
              <a:rPr lang="en-SG" sz="2800" i="1" dirty="0"/>
              <a:t>m</a:t>
            </a:r>
            <a:r>
              <a:rPr lang="en-SG" sz="2800" dirty="0"/>
              <a:t> samples. All model predictions are distinct. Propose an optimal way to find the best threshold </a:t>
            </a:r>
            <a:r>
              <a:rPr lang="en-SG" sz="2800" i="1" dirty="0"/>
              <a:t>p</a:t>
            </a:r>
            <a:r>
              <a:rPr lang="en-SG" sz="2800" dirty="0"/>
              <a:t>, and comment on the running time.</a:t>
            </a:r>
            <a:endParaRPr lang="en-GB" sz="28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BD06C-E4E8-41F6-B00A-ADD8D8A2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5583"/>
            <a:ext cx="4115374" cy="1124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D6FDA83-9306-4A78-B629-ECF2A4263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7840" y="1845734"/>
                <a:ext cx="5577840" cy="4023360"/>
              </a:xfrm>
            </p:spPr>
            <p:txBody>
              <a:bodyPr/>
              <a:lstStyle/>
              <a:p>
                <a:r>
                  <a:rPr lang="en-SG" b="1" u="sng" dirty="0"/>
                  <a:t>Naïve way</a:t>
                </a:r>
              </a:p>
              <a:p>
                <a:r>
                  <a:rPr lang="en-SG" dirty="0"/>
                  <a:t>1. Since all </a:t>
                </a:r>
                <a:r>
                  <a:rPr lang="en-SG" i="1" dirty="0"/>
                  <a:t>m</a:t>
                </a:r>
                <a:r>
                  <a:rPr lang="en-SG" dirty="0"/>
                  <a:t> model predictions are distinct, there are </a:t>
                </a:r>
                <a:r>
                  <a:rPr lang="en-SG" i="1" dirty="0"/>
                  <a:t>m+1</a:t>
                </a:r>
                <a:r>
                  <a:rPr lang="en-SG" dirty="0"/>
                  <a:t> thresholds, p</a:t>
                </a:r>
                <a:r>
                  <a:rPr lang="en-SG" baseline="-25000" dirty="0"/>
                  <a:t>1, </a:t>
                </a:r>
                <a:r>
                  <a:rPr lang="en-SG" dirty="0"/>
                  <a:t>…, p</a:t>
                </a:r>
                <a:r>
                  <a:rPr lang="en-SG" baseline="-25000" dirty="0"/>
                  <a:t>m+1</a:t>
                </a:r>
                <a:r>
                  <a:rPr lang="en-SG" dirty="0"/>
                  <a:t>, to try. O(m).</a:t>
                </a:r>
              </a:p>
              <a:p>
                <a:pPr lvl="1"/>
                <a:r>
                  <a:rPr lang="en-SG" sz="1400" dirty="0"/>
                  <a:t>For a set of distinct model predictions [0.11, 0.22, 0.33],</a:t>
                </a:r>
                <a:br>
                  <a:rPr lang="en-SG" sz="1400" dirty="0"/>
                </a:br>
                <a:r>
                  <a:rPr lang="en-SG" sz="1400" dirty="0"/>
                  <a:t>we have e.g. P = [1, 2, 3, 4] that will change the predicted label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SG" sz="1400" dirty="0"/>
                  <a:t>.</a:t>
                </a:r>
              </a:p>
              <a:p>
                <a:r>
                  <a:rPr lang="en-SG" dirty="0"/>
                  <a:t>2. For each threshold p</a:t>
                </a:r>
                <a:r>
                  <a:rPr lang="en-SG" baseline="-25000" dirty="0"/>
                  <a:t>k</a:t>
                </a:r>
                <a:r>
                  <a:rPr lang="en-SG" dirty="0"/>
                  <a:t>, the entire dataset of </a:t>
                </a:r>
                <a:r>
                  <a:rPr lang="en-SG" i="1" dirty="0"/>
                  <a:t>m</a:t>
                </a:r>
                <a:r>
                  <a:rPr lang="en-SG" dirty="0"/>
                  <a:t> samples is scanned to compute F</a:t>
                </a:r>
                <a:r>
                  <a:rPr lang="en-SG" baseline="-25000" dirty="0"/>
                  <a:t>1</a:t>
                </a:r>
                <a:r>
                  <a:rPr lang="en-SG" dirty="0"/>
                  <a:t>. O(m).</a:t>
                </a:r>
              </a:p>
              <a:p>
                <a:pPr lvl="1"/>
                <a:r>
                  <a:rPr lang="en-SG" sz="1400" dirty="0"/>
                  <a:t>We need to identify whether a prediction is a TP/FP/TN/FN</a:t>
                </a:r>
                <a:br>
                  <a:rPr lang="en-SG" sz="1400" dirty="0"/>
                </a:br>
                <a:r>
                  <a:rPr lang="en-SG" sz="1400" dirty="0"/>
                  <a:t>before we can compute precision or recall.</a:t>
                </a:r>
              </a:p>
              <a:p>
                <a:r>
                  <a:rPr lang="en-SG" dirty="0"/>
                  <a:t>3. The best threshold p that gives the highest F</a:t>
                </a:r>
                <a:r>
                  <a:rPr lang="en-SG" baseline="-25000" dirty="0"/>
                  <a:t>1</a:t>
                </a:r>
                <a:r>
                  <a:rPr lang="en-SG" dirty="0"/>
                  <a:t> can be found. Therefore, brute force costs O(m</a:t>
                </a:r>
                <a:r>
                  <a:rPr lang="en-SG" baseline="30000" dirty="0"/>
                  <a:t>2</a:t>
                </a:r>
                <a:r>
                  <a:rPr lang="en-SG" dirty="0"/>
                  <a:t>).</a:t>
                </a:r>
                <a:endParaRPr lang="en-SG" i="1" baseline="-250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D6FDA83-9306-4A78-B629-ECF2A4263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7840" y="1845734"/>
                <a:ext cx="5577840" cy="4023360"/>
              </a:xfrm>
              <a:blipFill>
                <a:blip r:embed="rId3"/>
                <a:stretch>
                  <a:fillRect l="-1093" t="-1667" r="-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687F95C-09F3-42BC-9DAA-3004428DE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695" y="5011819"/>
            <a:ext cx="1518191" cy="1130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ED616C-9E50-4440-8F59-A693A7384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481" y="3126036"/>
            <a:ext cx="2614621" cy="17355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06C2F5-1B14-44C2-ADC6-345C6E781555}"/>
              </a:ext>
            </a:extLst>
          </p:cNvPr>
          <p:cNvSpPr/>
          <p:nvPr/>
        </p:nvSpPr>
        <p:spPr>
          <a:xfrm>
            <a:off x="2761147" y="3951182"/>
            <a:ext cx="1086951" cy="2427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D8146B-53BC-440C-B44D-E565E8189A37}"/>
              </a:ext>
            </a:extLst>
          </p:cNvPr>
          <p:cNvSpPr/>
          <p:nvPr/>
        </p:nvSpPr>
        <p:spPr>
          <a:xfrm>
            <a:off x="2761146" y="4344197"/>
            <a:ext cx="1086951" cy="2427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42F734-DFDB-4011-A4EE-4006CB5B9893}"/>
              </a:ext>
            </a:extLst>
          </p:cNvPr>
          <p:cNvSpPr/>
          <p:nvPr/>
        </p:nvSpPr>
        <p:spPr>
          <a:xfrm>
            <a:off x="2761148" y="3445324"/>
            <a:ext cx="1086951" cy="242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12CE1-5142-4D1A-83C0-D62A46FD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82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97AC-FB9A-4472-8810-1B97DEF9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2800" dirty="0"/>
              <a:t>Q1 (b): The number of samples is increased to </a:t>
            </a:r>
            <a:r>
              <a:rPr lang="en-SG" sz="2800" i="1" dirty="0"/>
              <a:t>m</a:t>
            </a:r>
            <a:r>
              <a:rPr lang="en-SG" sz="2800" dirty="0"/>
              <a:t>. All the model predictions M(x) are given for </a:t>
            </a:r>
            <a:r>
              <a:rPr lang="en-SG" sz="2800" i="1" dirty="0"/>
              <a:t>m</a:t>
            </a:r>
            <a:r>
              <a:rPr lang="en-SG" sz="2800" dirty="0"/>
              <a:t> samples. All model predictions are distinct. Propose an optimal way to find the best threshold </a:t>
            </a:r>
            <a:r>
              <a:rPr lang="en-SG" sz="2800" i="1" dirty="0"/>
              <a:t>p</a:t>
            </a:r>
            <a:r>
              <a:rPr lang="en-SG" sz="2800" dirty="0"/>
              <a:t>, and comment on the running time.</a:t>
            </a:r>
            <a:endParaRPr lang="en-GB" sz="28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BD06C-E4E8-41F6-B00A-ADD8D8A2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90" y="1806170"/>
            <a:ext cx="4115374" cy="112410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6FDA83-9306-4A78-B629-ECF2A4263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1845734"/>
            <a:ext cx="5577840" cy="4023360"/>
          </a:xfrm>
        </p:spPr>
        <p:txBody>
          <a:bodyPr>
            <a:normAutofit lnSpcReduction="10000"/>
          </a:bodyPr>
          <a:lstStyle/>
          <a:p>
            <a:r>
              <a:rPr lang="en-SG" b="1" u="sng" dirty="0"/>
              <a:t>Sort by model predictions first</a:t>
            </a:r>
          </a:p>
          <a:p>
            <a:r>
              <a:rPr lang="en-SG" dirty="0"/>
              <a:t>1. Sort samples by model predictions. O(m*</a:t>
            </a:r>
            <a:r>
              <a:rPr lang="en-SG" dirty="0" err="1"/>
              <a:t>logm</a:t>
            </a:r>
            <a:r>
              <a:rPr lang="en-SG" dirty="0"/>
              <a:t>).</a:t>
            </a:r>
          </a:p>
          <a:p>
            <a:r>
              <a:rPr lang="en-SG" dirty="0"/>
              <a:t>2. For the first threshold p</a:t>
            </a:r>
            <a:r>
              <a:rPr lang="en-SG" baseline="-25000" dirty="0"/>
              <a:t>1</a:t>
            </a:r>
            <a:r>
              <a:rPr lang="en-SG" dirty="0"/>
              <a:t>, computing the F</a:t>
            </a:r>
            <a:r>
              <a:rPr lang="en-SG" baseline="-25000" dirty="0"/>
              <a:t>1</a:t>
            </a:r>
            <a:r>
              <a:rPr lang="en-SG" dirty="0"/>
              <a:t> score takes O(m).</a:t>
            </a:r>
          </a:p>
          <a:p>
            <a:r>
              <a:rPr lang="en-SG" dirty="0"/>
              <a:t>3. For the next threshold p</a:t>
            </a:r>
            <a:r>
              <a:rPr lang="en-SG" baseline="-25000" dirty="0"/>
              <a:t>2</a:t>
            </a:r>
            <a:r>
              <a:rPr lang="en-SG" dirty="0"/>
              <a:t>, only sample x</a:t>
            </a:r>
            <a:r>
              <a:rPr lang="en-SG" baseline="30000" dirty="0"/>
              <a:t>1</a:t>
            </a:r>
            <a:r>
              <a:rPr lang="en-SG" dirty="0"/>
              <a:t>’s prediction label may change, while all other samples’ prediction labels remain unchanged. Thus, computing the F</a:t>
            </a:r>
            <a:r>
              <a:rPr lang="en-SG" baseline="-25000" dirty="0"/>
              <a:t>1</a:t>
            </a:r>
            <a:r>
              <a:rPr lang="en-SG" dirty="0"/>
              <a:t> score takes O(1).</a:t>
            </a:r>
          </a:p>
          <a:p>
            <a:r>
              <a:rPr lang="en-SG" dirty="0"/>
              <a:t>4. Thus, computing F</a:t>
            </a:r>
            <a:r>
              <a:rPr lang="en-SG" baseline="-25000" dirty="0"/>
              <a:t>1</a:t>
            </a:r>
            <a:r>
              <a:rPr lang="en-SG" dirty="0"/>
              <a:t> score for the next </a:t>
            </a:r>
            <a:r>
              <a:rPr lang="en-SG" i="1" dirty="0"/>
              <a:t>m-1</a:t>
            </a:r>
            <a:r>
              <a:rPr lang="en-SG" dirty="0"/>
              <a:t> thresholds takes O(m).</a:t>
            </a:r>
          </a:p>
          <a:p>
            <a:r>
              <a:rPr lang="en-SG" dirty="0"/>
              <a:t>5. Therefore, finding the best threshold </a:t>
            </a:r>
            <a:r>
              <a:rPr lang="en-SG" i="1" dirty="0"/>
              <a:t>p</a:t>
            </a:r>
            <a:r>
              <a:rPr lang="en-SG" dirty="0"/>
              <a:t> will take only O(m*</a:t>
            </a:r>
            <a:r>
              <a:rPr lang="en-SG" dirty="0" err="1"/>
              <a:t>logm</a:t>
            </a:r>
            <a:r>
              <a:rPr lang="en-SG" dirty="0"/>
              <a:t>).</a:t>
            </a:r>
            <a:endParaRPr lang="en-SG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2490455A-FCDC-4598-8FFD-FFF1D61A51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639256"/>
                  </p:ext>
                </p:extLst>
              </p:nvPr>
            </p:nvGraphicFramePr>
            <p:xfrm>
              <a:off x="957379" y="3101203"/>
              <a:ext cx="4395176" cy="2949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1729">
                      <a:extLst>
                        <a:ext uri="{9D8B030D-6E8A-4147-A177-3AD203B41FA5}">
                          <a16:colId xmlns:a16="http://schemas.microsoft.com/office/drawing/2014/main" val="982045201"/>
                        </a:ext>
                      </a:extLst>
                    </a:gridCol>
                    <a:gridCol w="1424354">
                      <a:extLst>
                        <a:ext uri="{9D8B030D-6E8A-4147-A177-3AD203B41FA5}">
                          <a16:colId xmlns:a16="http://schemas.microsoft.com/office/drawing/2014/main" val="1192010744"/>
                        </a:ext>
                      </a:extLst>
                    </a:gridCol>
                    <a:gridCol w="1169377">
                      <a:extLst>
                        <a:ext uri="{9D8B030D-6E8A-4147-A177-3AD203B41FA5}">
                          <a16:colId xmlns:a16="http://schemas.microsoft.com/office/drawing/2014/main" val="2794511960"/>
                        </a:ext>
                      </a:extLst>
                    </a:gridCol>
                    <a:gridCol w="959716">
                      <a:extLst>
                        <a:ext uri="{9D8B030D-6E8A-4147-A177-3AD203B41FA5}">
                          <a16:colId xmlns:a16="http://schemas.microsoft.com/office/drawing/2014/main" val="3556090524"/>
                        </a:ext>
                      </a:extLst>
                    </a:gridCol>
                  </a:tblGrid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Sample - x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Model Output – M(x)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Prediction Label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SG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Actual Label - y</a:t>
                          </a: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769031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3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0.11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3850729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6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0.22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5634120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baseline="0" dirty="0"/>
                            <a:t>X</a:t>
                          </a:r>
                          <a:r>
                            <a:rPr lang="en-SG" sz="1600" baseline="30000" dirty="0"/>
                            <a:t>2</a:t>
                          </a:r>
                          <a:endParaRPr lang="en-GB" sz="16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0.33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16878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0.44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4131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4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0.55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9906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0.66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740396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7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0.77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3150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2490455A-FCDC-4598-8FFD-FFF1D61A51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639256"/>
                  </p:ext>
                </p:extLst>
              </p:nvPr>
            </p:nvGraphicFramePr>
            <p:xfrm>
              <a:off x="957379" y="3101203"/>
              <a:ext cx="4395176" cy="2949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1729">
                      <a:extLst>
                        <a:ext uri="{9D8B030D-6E8A-4147-A177-3AD203B41FA5}">
                          <a16:colId xmlns:a16="http://schemas.microsoft.com/office/drawing/2014/main" val="982045201"/>
                        </a:ext>
                      </a:extLst>
                    </a:gridCol>
                    <a:gridCol w="1424354">
                      <a:extLst>
                        <a:ext uri="{9D8B030D-6E8A-4147-A177-3AD203B41FA5}">
                          <a16:colId xmlns:a16="http://schemas.microsoft.com/office/drawing/2014/main" val="1192010744"/>
                        </a:ext>
                      </a:extLst>
                    </a:gridCol>
                    <a:gridCol w="1169377">
                      <a:extLst>
                        <a:ext uri="{9D8B030D-6E8A-4147-A177-3AD203B41FA5}">
                          <a16:colId xmlns:a16="http://schemas.microsoft.com/office/drawing/2014/main" val="2794511960"/>
                        </a:ext>
                      </a:extLst>
                    </a:gridCol>
                    <a:gridCol w="959716">
                      <a:extLst>
                        <a:ext uri="{9D8B030D-6E8A-4147-A177-3AD203B41FA5}">
                          <a16:colId xmlns:a16="http://schemas.microsoft.com/office/drawing/2014/main" val="355609052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Sample - x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Model Output – M(x)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271" t="-2105" r="-84375" b="-42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Actual Label - y</a:t>
                          </a: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769031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3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0.11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3850729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6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0.22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5634120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baseline="0" dirty="0"/>
                            <a:t>X</a:t>
                          </a:r>
                          <a:r>
                            <a:rPr lang="en-SG" sz="1600" baseline="30000" dirty="0"/>
                            <a:t>2</a:t>
                          </a:r>
                          <a:endParaRPr lang="en-GB" sz="16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0.33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16878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0.44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4131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4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0.55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9906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0.66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740396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7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0.77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315004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8B791E-9FA9-46A2-8E7B-61ADCC4694A9}"/>
              </a:ext>
            </a:extLst>
          </p:cNvPr>
          <p:cNvCxnSpPr>
            <a:cxnSpLocks/>
          </p:cNvCxnSpPr>
          <p:nvPr/>
        </p:nvCxnSpPr>
        <p:spPr>
          <a:xfrm>
            <a:off x="703392" y="3710355"/>
            <a:ext cx="25497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A31EBB-9F22-4B29-AA22-6894384E9E2B}"/>
              </a:ext>
            </a:extLst>
          </p:cNvPr>
          <p:cNvCxnSpPr>
            <a:cxnSpLocks/>
          </p:cNvCxnSpPr>
          <p:nvPr/>
        </p:nvCxnSpPr>
        <p:spPr>
          <a:xfrm>
            <a:off x="703392" y="4029809"/>
            <a:ext cx="25497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E19641-D28A-4CF4-ACCA-DAF542637F4D}"/>
              </a:ext>
            </a:extLst>
          </p:cNvPr>
          <p:cNvCxnSpPr>
            <a:cxnSpLocks/>
          </p:cNvCxnSpPr>
          <p:nvPr/>
        </p:nvCxnSpPr>
        <p:spPr>
          <a:xfrm>
            <a:off x="703392" y="4372709"/>
            <a:ext cx="25497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F7F3AA-0F36-4E41-A6A0-0F7D861F45A4}"/>
              </a:ext>
            </a:extLst>
          </p:cNvPr>
          <p:cNvCxnSpPr>
            <a:cxnSpLocks/>
          </p:cNvCxnSpPr>
          <p:nvPr/>
        </p:nvCxnSpPr>
        <p:spPr>
          <a:xfrm>
            <a:off x="703392" y="4680440"/>
            <a:ext cx="25497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3562E0-F250-4994-8DEB-6195F4DB8522}"/>
              </a:ext>
            </a:extLst>
          </p:cNvPr>
          <p:cNvCxnSpPr>
            <a:cxnSpLocks/>
          </p:cNvCxnSpPr>
          <p:nvPr/>
        </p:nvCxnSpPr>
        <p:spPr>
          <a:xfrm>
            <a:off x="703392" y="5014548"/>
            <a:ext cx="25497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7B2B1C-3F87-4F13-B26E-30CE055CF500}"/>
              </a:ext>
            </a:extLst>
          </p:cNvPr>
          <p:cNvCxnSpPr>
            <a:cxnSpLocks/>
          </p:cNvCxnSpPr>
          <p:nvPr/>
        </p:nvCxnSpPr>
        <p:spPr>
          <a:xfrm>
            <a:off x="719512" y="5357447"/>
            <a:ext cx="25497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D2B2A7-5BFC-4C46-BF88-A273D0057A72}"/>
              </a:ext>
            </a:extLst>
          </p:cNvPr>
          <p:cNvCxnSpPr>
            <a:cxnSpLocks/>
          </p:cNvCxnSpPr>
          <p:nvPr/>
        </p:nvCxnSpPr>
        <p:spPr>
          <a:xfrm>
            <a:off x="719512" y="5709139"/>
            <a:ext cx="25497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EBF667-AFA6-4E35-896F-EDDAE6E4CF94}"/>
              </a:ext>
            </a:extLst>
          </p:cNvPr>
          <p:cNvCxnSpPr>
            <a:cxnSpLocks/>
          </p:cNvCxnSpPr>
          <p:nvPr/>
        </p:nvCxnSpPr>
        <p:spPr>
          <a:xfrm>
            <a:off x="719512" y="6050992"/>
            <a:ext cx="25497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32F7A3-C76B-4462-A7F5-C10056511BE4}"/>
              </a:ext>
            </a:extLst>
          </p:cNvPr>
          <p:cNvSpPr txBox="1"/>
          <p:nvPr/>
        </p:nvSpPr>
        <p:spPr>
          <a:xfrm>
            <a:off x="346225" y="3429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1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FAFD4-E56A-436C-8F39-9E323769AB00}"/>
              </a:ext>
            </a:extLst>
          </p:cNvPr>
          <p:cNvSpPr txBox="1"/>
          <p:nvPr/>
        </p:nvSpPr>
        <p:spPr>
          <a:xfrm>
            <a:off x="349130" y="376753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2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286AC4-7B8E-48C3-87F4-94E11571529B}"/>
              </a:ext>
            </a:extLst>
          </p:cNvPr>
          <p:cNvSpPr txBox="1"/>
          <p:nvPr/>
        </p:nvSpPr>
        <p:spPr>
          <a:xfrm>
            <a:off x="346225" y="409209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3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929C06-1E62-4CA4-B2C8-55E6C8DB68CA}"/>
              </a:ext>
            </a:extLst>
          </p:cNvPr>
          <p:cNvSpPr txBox="1"/>
          <p:nvPr/>
        </p:nvSpPr>
        <p:spPr>
          <a:xfrm>
            <a:off x="346225" y="440961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4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A6D964-8B48-4512-BB67-623E38F32E48}"/>
              </a:ext>
            </a:extLst>
          </p:cNvPr>
          <p:cNvSpPr txBox="1"/>
          <p:nvPr/>
        </p:nvSpPr>
        <p:spPr>
          <a:xfrm>
            <a:off x="346225" y="470175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5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03F998-34BF-4ECE-B74B-F808FAC971ED}"/>
              </a:ext>
            </a:extLst>
          </p:cNvPr>
          <p:cNvSpPr txBox="1"/>
          <p:nvPr/>
        </p:nvSpPr>
        <p:spPr>
          <a:xfrm>
            <a:off x="346225" y="509535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6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C5A2F5-A5CE-420A-9408-3D514553E15D}"/>
              </a:ext>
            </a:extLst>
          </p:cNvPr>
          <p:cNvSpPr txBox="1"/>
          <p:nvPr/>
        </p:nvSpPr>
        <p:spPr>
          <a:xfrm>
            <a:off x="349130" y="542286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8BA7AE-CE08-4D57-9BE1-C86E4876B547}"/>
              </a:ext>
            </a:extLst>
          </p:cNvPr>
          <p:cNvSpPr txBox="1"/>
          <p:nvPr/>
        </p:nvSpPr>
        <p:spPr>
          <a:xfrm>
            <a:off x="344398" y="578798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8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60EB2-704A-426A-81CC-A785BF3AF4DE}"/>
              </a:ext>
            </a:extLst>
          </p:cNvPr>
          <p:cNvSpPr txBox="1"/>
          <p:nvPr/>
        </p:nvSpPr>
        <p:spPr>
          <a:xfrm>
            <a:off x="536919" y="2751943"/>
            <a:ext cx="399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Example dataset sorted by model predictions: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45EC1-FBC0-43D1-90CC-674C7ECB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42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B1CF-6921-4761-8B28-8D0C4772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Q1 (c): Given q thresholds, find the best threshold p. (q &gt; m samples).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9AF69C6-D242-461F-8A52-9CF1A8664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6845070"/>
                  </p:ext>
                </p:extLst>
              </p:nvPr>
            </p:nvGraphicFramePr>
            <p:xfrm>
              <a:off x="7472479" y="3224295"/>
              <a:ext cx="4395176" cy="2949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1729">
                      <a:extLst>
                        <a:ext uri="{9D8B030D-6E8A-4147-A177-3AD203B41FA5}">
                          <a16:colId xmlns:a16="http://schemas.microsoft.com/office/drawing/2014/main" val="982045201"/>
                        </a:ext>
                      </a:extLst>
                    </a:gridCol>
                    <a:gridCol w="1424354">
                      <a:extLst>
                        <a:ext uri="{9D8B030D-6E8A-4147-A177-3AD203B41FA5}">
                          <a16:colId xmlns:a16="http://schemas.microsoft.com/office/drawing/2014/main" val="1192010744"/>
                        </a:ext>
                      </a:extLst>
                    </a:gridCol>
                    <a:gridCol w="1169377">
                      <a:extLst>
                        <a:ext uri="{9D8B030D-6E8A-4147-A177-3AD203B41FA5}">
                          <a16:colId xmlns:a16="http://schemas.microsoft.com/office/drawing/2014/main" val="2794511960"/>
                        </a:ext>
                      </a:extLst>
                    </a:gridCol>
                    <a:gridCol w="959716">
                      <a:extLst>
                        <a:ext uri="{9D8B030D-6E8A-4147-A177-3AD203B41FA5}">
                          <a16:colId xmlns:a16="http://schemas.microsoft.com/office/drawing/2014/main" val="3556090524"/>
                        </a:ext>
                      </a:extLst>
                    </a:gridCol>
                  </a:tblGrid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Sample - x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Model Output – M(x)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Prediction Label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SG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Actual Label - y</a:t>
                          </a: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769031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3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0.11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3850729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6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0.22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5634120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baseline="0" dirty="0"/>
                            <a:t>X</a:t>
                          </a:r>
                          <a:r>
                            <a:rPr lang="en-SG" sz="1600" baseline="30000" dirty="0"/>
                            <a:t>2</a:t>
                          </a:r>
                          <a:endParaRPr lang="en-GB" sz="16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0.33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16878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0.44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4131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4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0.55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9906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0.66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740396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7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0.77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3150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9AF69C6-D242-461F-8A52-9CF1A8664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6845070"/>
                  </p:ext>
                </p:extLst>
              </p:nvPr>
            </p:nvGraphicFramePr>
            <p:xfrm>
              <a:off x="7472479" y="3224295"/>
              <a:ext cx="4395176" cy="2949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1729">
                      <a:extLst>
                        <a:ext uri="{9D8B030D-6E8A-4147-A177-3AD203B41FA5}">
                          <a16:colId xmlns:a16="http://schemas.microsoft.com/office/drawing/2014/main" val="982045201"/>
                        </a:ext>
                      </a:extLst>
                    </a:gridCol>
                    <a:gridCol w="1424354">
                      <a:extLst>
                        <a:ext uri="{9D8B030D-6E8A-4147-A177-3AD203B41FA5}">
                          <a16:colId xmlns:a16="http://schemas.microsoft.com/office/drawing/2014/main" val="1192010744"/>
                        </a:ext>
                      </a:extLst>
                    </a:gridCol>
                    <a:gridCol w="1169377">
                      <a:extLst>
                        <a:ext uri="{9D8B030D-6E8A-4147-A177-3AD203B41FA5}">
                          <a16:colId xmlns:a16="http://schemas.microsoft.com/office/drawing/2014/main" val="2794511960"/>
                        </a:ext>
                      </a:extLst>
                    </a:gridCol>
                    <a:gridCol w="959716">
                      <a:extLst>
                        <a:ext uri="{9D8B030D-6E8A-4147-A177-3AD203B41FA5}">
                          <a16:colId xmlns:a16="http://schemas.microsoft.com/office/drawing/2014/main" val="355609052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Sample - x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Model Output – M(x)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4271" t="-2105" r="-84375" b="-42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Actual Label - y</a:t>
                          </a: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769031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3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0.11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3850729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6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0.22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5634120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baseline="0" dirty="0"/>
                            <a:t>X</a:t>
                          </a:r>
                          <a:r>
                            <a:rPr lang="en-SG" sz="1600" baseline="30000" dirty="0"/>
                            <a:t>2</a:t>
                          </a:r>
                          <a:endParaRPr lang="en-GB" sz="16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0.33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16878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0.44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4131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4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0.55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9906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0.66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740396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7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0.77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315004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8D4646-47A8-4720-869D-0301624134F8}"/>
              </a:ext>
            </a:extLst>
          </p:cNvPr>
          <p:cNvCxnSpPr>
            <a:cxnSpLocks/>
          </p:cNvCxnSpPr>
          <p:nvPr/>
        </p:nvCxnSpPr>
        <p:spPr>
          <a:xfrm>
            <a:off x="5720580" y="4994032"/>
            <a:ext cx="25497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C94041-42F3-479F-ACA5-9768675D75B8}"/>
              </a:ext>
            </a:extLst>
          </p:cNvPr>
          <p:cNvSpPr txBox="1"/>
          <p:nvPr/>
        </p:nvSpPr>
        <p:spPr>
          <a:xfrm>
            <a:off x="4700673" y="4812296"/>
            <a:ext cx="108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1</a:t>
            </a:r>
            <a:r>
              <a:rPr lang="en-SG" dirty="0"/>
              <a:t> = 0.37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0228-76E0-401F-A4D7-1E3D4CF0C5B5}"/>
              </a:ext>
            </a:extLst>
          </p:cNvPr>
          <p:cNvSpPr txBox="1"/>
          <p:nvPr/>
        </p:nvSpPr>
        <p:spPr>
          <a:xfrm>
            <a:off x="3367593" y="4812296"/>
            <a:ext cx="108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1</a:t>
            </a:r>
            <a:r>
              <a:rPr lang="en-SG" dirty="0"/>
              <a:t> = 0.37</a:t>
            </a:r>
          </a:p>
          <a:p>
            <a:r>
              <a:rPr lang="en-SG" dirty="0"/>
              <a:t>…</a:t>
            </a:r>
          </a:p>
          <a:p>
            <a:r>
              <a:rPr lang="en-SG" dirty="0" err="1"/>
              <a:t>p</a:t>
            </a:r>
            <a:r>
              <a:rPr lang="en-SG" baseline="-25000" dirty="0" err="1"/>
              <a:t>q</a:t>
            </a:r>
            <a:r>
              <a:rPr lang="en-SG" dirty="0"/>
              <a:t> = 0.67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1DBBC-DF7F-434B-8FEE-987D40B2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84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B1CF-6921-4761-8B28-8D0C4772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Q1 (c): Given q thresholds, find the best threshold p. (q &gt; m samples).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7C27-9D3E-4D12-9FFB-DC01C760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1. The same procedure “Sort by model predictions first</a:t>
            </a:r>
            <a:r>
              <a:rPr lang="en-GB" dirty="0"/>
              <a:t>” can be used. O(m * log m).</a:t>
            </a:r>
            <a:endParaRPr lang="en-GB" sz="1600" dirty="0"/>
          </a:p>
          <a:p>
            <a:r>
              <a:rPr lang="en-GB" dirty="0"/>
              <a:t>2. For every threshold p</a:t>
            </a:r>
            <a:r>
              <a:rPr lang="en-GB" baseline="-25000" dirty="0"/>
              <a:t>1</a:t>
            </a:r>
            <a:r>
              <a:rPr lang="en-GB" dirty="0"/>
              <a:t>, …, </a:t>
            </a:r>
            <a:r>
              <a:rPr lang="en-GB" dirty="0" err="1"/>
              <a:t>p</a:t>
            </a:r>
            <a:r>
              <a:rPr lang="en-GB" baseline="-25000" dirty="0" err="1"/>
              <a:t>q</a:t>
            </a:r>
            <a:r>
              <a:rPr lang="en-GB" dirty="0"/>
              <a:t>, we need to find its correct location in the sorted order of model predictions, e.g. using binary search in O(</a:t>
            </a:r>
            <a:r>
              <a:rPr lang="en-GB" dirty="0" err="1"/>
              <a:t>logm</a:t>
            </a:r>
            <a:r>
              <a:rPr lang="en-GB" dirty="0"/>
              <a:t>).</a:t>
            </a:r>
          </a:p>
          <a:p>
            <a:r>
              <a:rPr lang="en-GB" dirty="0"/>
              <a:t>3. Therefore, the running time is now O(q * </a:t>
            </a:r>
            <a:r>
              <a:rPr lang="en-GB" dirty="0" err="1"/>
              <a:t>logm</a:t>
            </a:r>
            <a:r>
              <a:rPr lang="en-GB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9AF69C6-D242-461F-8A52-9CF1A86647A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72479" y="3224295"/>
              <a:ext cx="4395176" cy="2949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1729">
                      <a:extLst>
                        <a:ext uri="{9D8B030D-6E8A-4147-A177-3AD203B41FA5}">
                          <a16:colId xmlns:a16="http://schemas.microsoft.com/office/drawing/2014/main" val="982045201"/>
                        </a:ext>
                      </a:extLst>
                    </a:gridCol>
                    <a:gridCol w="1424354">
                      <a:extLst>
                        <a:ext uri="{9D8B030D-6E8A-4147-A177-3AD203B41FA5}">
                          <a16:colId xmlns:a16="http://schemas.microsoft.com/office/drawing/2014/main" val="1192010744"/>
                        </a:ext>
                      </a:extLst>
                    </a:gridCol>
                    <a:gridCol w="1169377">
                      <a:extLst>
                        <a:ext uri="{9D8B030D-6E8A-4147-A177-3AD203B41FA5}">
                          <a16:colId xmlns:a16="http://schemas.microsoft.com/office/drawing/2014/main" val="2794511960"/>
                        </a:ext>
                      </a:extLst>
                    </a:gridCol>
                    <a:gridCol w="959716">
                      <a:extLst>
                        <a:ext uri="{9D8B030D-6E8A-4147-A177-3AD203B41FA5}">
                          <a16:colId xmlns:a16="http://schemas.microsoft.com/office/drawing/2014/main" val="3556090524"/>
                        </a:ext>
                      </a:extLst>
                    </a:gridCol>
                  </a:tblGrid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Sample - x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Model Output – M(x)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Prediction Label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SG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Actual Label - y</a:t>
                          </a: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769031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3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0.11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3850729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6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0.22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5634120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baseline="0" dirty="0"/>
                            <a:t>X</a:t>
                          </a:r>
                          <a:r>
                            <a:rPr lang="en-SG" sz="1600" baseline="30000" dirty="0"/>
                            <a:t>2</a:t>
                          </a:r>
                          <a:endParaRPr lang="en-GB" sz="16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0.33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16878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0.44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4131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4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0.55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9906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0.66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740396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7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0.77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3150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9AF69C6-D242-461F-8A52-9CF1A86647A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72479" y="3224295"/>
              <a:ext cx="4395176" cy="2949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1729">
                      <a:extLst>
                        <a:ext uri="{9D8B030D-6E8A-4147-A177-3AD203B41FA5}">
                          <a16:colId xmlns:a16="http://schemas.microsoft.com/office/drawing/2014/main" val="982045201"/>
                        </a:ext>
                      </a:extLst>
                    </a:gridCol>
                    <a:gridCol w="1424354">
                      <a:extLst>
                        <a:ext uri="{9D8B030D-6E8A-4147-A177-3AD203B41FA5}">
                          <a16:colId xmlns:a16="http://schemas.microsoft.com/office/drawing/2014/main" val="1192010744"/>
                        </a:ext>
                      </a:extLst>
                    </a:gridCol>
                    <a:gridCol w="1169377">
                      <a:extLst>
                        <a:ext uri="{9D8B030D-6E8A-4147-A177-3AD203B41FA5}">
                          <a16:colId xmlns:a16="http://schemas.microsoft.com/office/drawing/2014/main" val="2794511960"/>
                        </a:ext>
                      </a:extLst>
                    </a:gridCol>
                    <a:gridCol w="959716">
                      <a:extLst>
                        <a:ext uri="{9D8B030D-6E8A-4147-A177-3AD203B41FA5}">
                          <a16:colId xmlns:a16="http://schemas.microsoft.com/office/drawing/2014/main" val="355609052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Sample - x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Model Output – M(x)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4271" t="-2105" r="-84375" b="-42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Actual Label - y</a:t>
                          </a: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769031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3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0.11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3850729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6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0.22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5634120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baseline="0" dirty="0"/>
                            <a:t>X</a:t>
                          </a:r>
                          <a:r>
                            <a:rPr lang="en-SG" sz="1600" baseline="30000" dirty="0"/>
                            <a:t>2</a:t>
                          </a:r>
                          <a:endParaRPr lang="en-GB" sz="16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0.33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16878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0.44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4131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4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0.55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99064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0.66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740396"/>
                      </a:ext>
                    </a:extLst>
                  </a:tr>
                  <a:tr h="338667"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X</a:t>
                          </a:r>
                          <a:r>
                            <a:rPr lang="en-SG" sz="1600" baseline="30000" dirty="0"/>
                            <a:t>7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1600" dirty="0"/>
                            <a:t>0.77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315004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8D4646-47A8-4720-869D-0301624134F8}"/>
              </a:ext>
            </a:extLst>
          </p:cNvPr>
          <p:cNvCxnSpPr>
            <a:cxnSpLocks/>
          </p:cNvCxnSpPr>
          <p:nvPr/>
        </p:nvCxnSpPr>
        <p:spPr>
          <a:xfrm>
            <a:off x="5720580" y="4994032"/>
            <a:ext cx="25497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C94041-42F3-479F-ACA5-9768675D75B8}"/>
              </a:ext>
            </a:extLst>
          </p:cNvPr>
          <p:cNvSpPr txBox="1"/>
          <p:nvPr/>
        </p:nvSpPr>
        <p:spPr>
          <a:xfrm>
            <a:off x="4700673" y="4812296"/>
            <a:ext cx="108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1</a:t>
            </a:r>
            <a:r>
              <a:rPr lang="en-SG" dirty="0"/>
              <a:t> = 0.37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57C4-B171-484C-87B2-3B4D3C7C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6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2EE1-E6F7-4C28-8E89-DC3AE70C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Q2: Micro- and Macro- Averaging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257C-5A23-45A9-9D0C-C598617E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2386754"/>
            <a:ext cx="5501640" cy="927946"/>
          </a:xfrm>
        </p:spPr>
        <p:txBody>
          <a:bodyPr>
            <a:normAutofit/>
          </a:bodyPr>
          <a:lstStyle/>
          <a:p>
            <a:r>
              <a:rPr lang="en-SG" sz="2400" dirty="0"/>
              <a:t>(a) Create the confusion matrix for each individual class: dog, cat and pig.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12373-6D72-4651-9EE0-C2C0C992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63" y="1968346"/>
            <a:ext cx="3976984" cy="18890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7402-619D-4640-B93D-69B0A1CA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4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2EE1-E6F7-4C28-8E89-DC3AE70C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Q2: Micro- and Macro- Averaging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257C-5A23-45A9-9D0C-C598617E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2386754"/>
            <a:ext cx="5501640" cy="927946"/>
          </a:xfrm>
        </p:spPr>
        <p:txBody>
          <a:bodyPr>
            <a:normAutofit/>
          </a:bodyPr>
          <a:lstStyle/>
          <a:p>
            <a:r>
              <a:rPr lang="en-SG" sz="2400" dirty="0"/>
              <a:t>(a) Create the confusion matrix for each individual class: dog, cat and pig.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12373-6D72-4651-9EE0-C2C0C992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63" y="1968346"/>
            <a:ext cx="3976984" cy="1889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236CA1-81D6-4008-A374-DB2EDC775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63" y="3674534"/>
            <a:ext cx="10123517" cy="24270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061342-7E9F-4CE0-99E5-4328C5291B6D}"/>
              </a:ext>
            </a:extLst>
          </p:cNvPr>
          <p:cNvSpPr/>
          <p:nvPr/>
        </p:nvSpPr>
        <p:spPr>
          <a:xfrm>
            <a:off x="2933700" y="2705100"/>
            <a:ext cx="320040" cy="19812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E7B5AD-EF25-4A8F-853E-C9EA3E6410BE}"/>
              </a:ext>
            </a:extLst>
          </p:cNvPr>
          <p:cNvSpPr/>
          <p:nvPr/>
        </p:nvSpPr>
        <p:spPr>
          <a:xfrm>
            <a:off x="2993985" y="4642274"/>
            <a:ext cx="320040" cy="19812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6FA38E-35B3-402E-8E80-0BFF1D2A8983}"/>
              </a:ext>
            </a:extLst>
          </p:cNvPr>
          <p:cNvSpPr/>
          <p:nvPr/>
        </p:nvSpPr>
        <p:spPr>
          <a:xfrm>
            <a:off x="3725505" y="2705100"/>
            <a:ext cx="1086872" cy="19812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564F92-6536-4C0F-9CC7-624037512BBE}"/>
              </a:ext>
            </a:extLst>
          </p:cNvPr>
          <p:cNvSpPr/>
          <p:nvPr/>
        </p:nvSpPr>
        <p:spPr>
          <a:xfrm>
            <a:off x="3794085" y="4642274"/>
            <a:ext cx="320040" cy="19812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3B646B-C5FA-41FC-BF42-4BFC5AA0CCB9}"/>
              </a:ext>
            </a:extLst>
          </p:cNvPr>
          <p:cNvSpPr/>
          <p:nvPr/>
        </p:nvSpPr>
        <p:spPr>
          <a:xfrm>
            <a:off x="2993985" y="4927852"/>
            <a:ext cx="320040" cy="19812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421A71-6C28-4D6D-BAA2-702BABB1D224}"/>
              </a:ext>
            </a:extLst>
          </p:cNvPr>
          <p:cNvSpPr/>
          <p:nvPr/>
        </p:nvSpPr>
        <p:spPr>
          <a:xfrm>
            <a:off x="3794085" y="4927852"/>
            <a:ext cx="320040" cy="198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A111F2-9BF8-4234-A782-DA075B82181E}"/>
              </a:ext>
            </a:extLst>
          </p:cNvPr>
          <p:cNvSpPr/>
          <p:nvPr/>
        </p:nvSpPr>
        <p:spPr>
          <a:xfrm>
            <a:off x="2933700" y="2975312"/>
            <a:ext cx="320040" cy="45368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3AAD25-4C76-4AC4-8340-9ECC193411AE}"/>
              </a:ext>
            </a:extLst>
          </p:cNvPr>
          <p:cNvSpPr/>
          <p:nvPr/>
        </p:nvSpPr>
        <p:spPr>
          <a:xfrm>
            <a:off x="3725504" y="2974829"/>
            <a:ext cx="1086871" cy="453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0206-95A7-4B0F-913F-06AE9154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06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2EE1-E6F7-4C28-8E89-DC3AE70C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Q2: Micro- and Macro- Averaging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257C-5A23-45A9-9D0C-C598617E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3" y="2386754"/>
            <a:ext cx="10573683" cy="2413846"/>
          </a:xfrm>
        </p:spPr>
        <p:txBody>
          <a:bodyPr>
            <a:normAutofit/>
          </a:bodyPr>
          <a:lstStyle/>
          <a:p>
            <a:r>
              <a:rPr lang="en-SG" sz="2400" dirty="0"/>
              <a:t>(b) Calculate the micro-average confusion matrix, accuracy, precision, recall and F</a:t>
            </a:r>
            <a:r>
              <a:rPr lang="en-SG" sz="2400" baseline="-25000" dirty="0"/>
              <a:t>1</a:t>
            </a:r>
            <a:r>
              <a:rPr lang="en-SG" sz="2400" dirty="0"/>
              <a:t> score. What do you notice? Why?</a:t>
            </a:r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6B261D-410A-411A-8CAF-D552D93FC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84" b="15455"/>
          <a:stretch/>
        </p:blipFill>
        <p:spPr>
          <a:xfrm>
            <a:off x="1573796" y="3094892"/>
            <a:ext cx="9105368" cy="1575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129D86-213F-457E-8FF6-3E44A19CE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370" y="4574299"/>
            <a:ext cx="2976219" cy="17513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A0E6C-5843-4C16-8579-AEF0C896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33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2EE1-E6F7-4C28-8E89-DC3AE70C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Q2: Micro- and Macro- Averaging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257C-5A23-45A9-9D0C-C598617E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38" y="1887969"/>
            <a:ext cx="10573683" cy="2413846"/>
          </a:xfrm>
        </p:spPr>
        <p:txBody>
          <a:bodyPr>
            <a:normAutofit/>
          </a:bodyPr>
          <a:lstStyle/>
          <a:p>
            <a:r>
              <a:rPr lang="en-SG" sz="2400" dirty="0"/>
              <a:t>(b) Calculate the micro-average confusion matrix, accuracy, precision, recall and F</a:t>
            </a:r>
            <a:r>
              <a:rPr lang="en-SG" sz="2400" baseline="-25000" dirty="0"/>
              <a:t>1</a:t>
            </a:r>
            <a:r>
              <a:rPr lang="en-SG" sz="2400" dirty="0"/>
              <a:t> score. </a:t>
            </a:r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6B261D-410A-411A-8CAF-D552D93FC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84" b="15455"/>
          <a:stretch/>
        </p:blipFill>
        <p:spPr>
          <a:xfrm>
            <a:off x="1573795" y="2641376"/>
            <a:ext cx="9105368" cy="1575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129D86-213F-457E-8FF6-3E44A19CE6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5" t="3966" r="10217" b="18805"/>
          <a:stretch/>
        </p:blipFill>
        <p:spPr>
          <a:xfrm>
            <a:off x="912642" y="4452424"/>
            <a:ext cx="2971800" cy="1609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B686A6-5B00-44D4-ABA9-DF2F49AF2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303" y="4543646"/>
            <a:ext cx="7866569" cy="1234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5083D-29D2-4571-B598-5856E3B0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18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2EE1-E6F7-4C28-8E89-DC3AE70C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Q2: Micro- and Macro- Averaging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257C-5A23-45A9-9D0C-C598617E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38" y="1887969"/>
            <a:ext cx="10573683" cy="2413846"/>
          </a:xfrm>
        </p:spPr>
        <p:txBody>
          <a:bodyPr>
            <a:normAutofit/>
          </a:bodyPr>
          <a:lstStyle/>
          <a:p>
            <a:r>
              <a:rPr lang="en-SG" sz="2400" dirty="0"/>
              <a:t>(b) Calculate the micro-average confusion matrix, accuracy, precision, recall and F</a:t>
            </a:r>
            <a:r>
              <a:rPr lang="en-SG" sz="2400" baseline="-25000" dirty="0"/>
              <a:t>1</a:t>
            </a:r>
            <a:r>
              <a:rPr lang="en-SG" sz="2400" dirty="0"/>
              <a:t> score. </a:t>
            </a:r>
            <a:endParaRPr lang="en-GB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129D86-213F-457E-8FF6-3E44A19CE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5" t="3966" r="10217" b="18805"/>
          <a:stretch/>
        </p:blipFill>
        <p:spPr>
          <a:xfrm>
            <a:off x="710419" y="2624113"/>
            <a:ext cx="2971800" cy="1609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B686A6-5B00-44D4-ABA9-DF2F49AF2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19" y="2624113"/>
            <a:ext cx="7866569" cy="123416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0A2C51-3411-4F48-9D75-CE0988862325}"/>
              </a:ext>
            </a:extLst>
          </p:cNvPr>
          <p:cNvSpPr txBox="1">
            <a:spLocks/>
          </p:cNvSpPr>
          <p:nvPr/>
        </p:nvSpPr>
        <p:spPr>
          <a:xfrm>
            <a:off x="3981419" y="4301814"/>
            <a:ext cx="7544967" cy="165057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/>
              <a:t>What do you notice? Why?</a:t>
            </a:r>
          </a:p>
          <a:p>
            <a:r>
              <a:rPr lang="en-SG" sz="2400" dirty="0"/>
              <a:t>Precision, recall and F</a:t>
            </a:r>
            <a:r>
              <a:rPr lang="en-SG" sz="2400" baseline="-25000" dirty="0"/>
              <a:t>1</a:t>
            </a:r>
            <a:r>
              <a:rPr lang="en-SG" sz="2400" dirty="0"/>
              <a:t> all has the same value, because </a:t>
            </a:r>
            <a:r>
              <a:rPr lang="en-SG" sz="2400" dirty="0" err="1"/>
              <a:t>FP</a:t>
            </a:r>
            <a:r>
              <a:rPr lang="en-SG" sz="2400" baseline="-25000" dirty="0" err="1"/>
              <a:t>Micro</a:t>
            </a:r>
            <a:r>
              <a:rPr lang="en-SG" sz="2400" dirty="0"/>
              <a:t> = </a:t>
            </a:r>
            <a:r>
              <a:rPr lang="en-SG" sz="2400" dirty="0" err="1"/>
              <a:t>FN</a:t>
            </a:r>
            <a:r>
              <a:rPr lang="en-SG" sz="2400" baseline="-25000" dirty="0" err="1"/>
              <a:t>Micro</a:t>
            </a:r>
            <a:r>
              <a:rPr lang="en-SG" sz="2400" dirty="0"/>
              <a:t>. This is true for all other confusion matrices.</a:t>
            </a:r>
          </a:p>
          <a:p>
            <a:r>
              <a:rPr lang="en-SG" sz="2400" dirty="0"/>
              <a:t>What about confusion matrices of more than 2 classes?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E5643-F557-4E74-A3D3-FB950B41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43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2EE1-E6F7-4C28-8E89-DC3AE70C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Q2: Micro- and Macro- Averaging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257C-5A23-45A9-9D0C-C598617E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38" y="1887969"/>
            <a:ext cx="10573683" cy="2413846"/>
          </a:xfrm>
        </p:spPr>
        <p:txBody>
          <a:bodyPr>
            <a:normAutofit/>
          </a:bodyPr>
          <a:lstStyle/>
          <a:p>
            <a:r>
              <a:rPr lang="en-SG" sz="2400" dirty="0"/>
              <a:t>(b) Calculate the micro-average confusion matrix, accuracy, precision, recall and F</a:t>
            </a:r>
            <a:r>
              <a:rPr lang="en-SG" sz="2400" baseline="-25000" dirty="0"/>
              <a:t>1</a:t>
            </a:r>
            <a:r>
              <a:rPr lang="en-SG" sz="2400" dirty="0"/>
              <a:t> score. 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89CF9-9047-4E5F-95A0-F05E376A6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2" t="8173" r="8962" b="25848"/>
          <a:stretch/>
        </p:blipFill>
        <p:spPr>
          <a:xfrm>
            <a:off x="5372686" y="2585866"/>
            <a:ext cx="4141177" cy="15926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CAC072-D45C-49DB-A39B-AE5C3A42F524}"/>
              </a:ext>
            </a:extLst>
          </p:cNvPr>
          <p:cNvSpPr txBox="1">
            <a:spLocks/>
          </p:cNvSpPr>
          <p:nvPr/>
        </p:nvSpPr>
        <p:spPr>
          <a:xfrm>
            <a:off x="905126" y="3228136"/>
            <a:ext cx="5136204" cy="5163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Take a general 3-class confusion matrix: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FA431-FA81-42E8-BE49-4AEF02C3A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749"/>
          <a:stretch/>
        </p:blipFill>
        <p:spPr>
          <a:xfrm>
            <a:off x="1760219" y="4425025"/>
            <a:ext cx="9250099" cy="739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13DA5C-C490-4E9C-82A3-541AB7332A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866" b="27948"/>
          <a:stretch/>
        </p:blipFill>
        <p:spPr>
          <a:xfrm>
            <a:off x="1692811" y="5199231"/>
            <a:ext cx="9250099" cy="395653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89098C99-AE8B-486A-AA81-5BB7C3A191E5}"/>
              </a:ext>
            </a:extLst>
          </p:cNvPr>
          <p:cNvSpPr/>
          <p:nvPr/>
        </p:nvSpPr>
        <p:spPr>
          <a:xfrm>
            <a:off x="9724292" y="4657595"/>
            <a:ext cx="175846" cy="40678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9EFE1D-9784-4811-8806-044F1717D4EF}"/>
              </a:ext>
            </a:extLst>
          </p:cNvPr>
          <p:cNvSpPr txBox="1">
            <a:spLocks/>
          </p:cNvSpPr>
          <p:nvPr/>
        </p:nvSpPr>
        <p:spPr>
          <a:xfrm>
            <a:off x="9993343" y="4665490"/>
            <a:ext cx="1048043" cy="5163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u="sng" dirty="0"/>
              <a:t>Equal!</a:t>
            </a:r>
            <a:endParaRPr lang="en-GB" u="sn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8AE4BFA-546B-4919-AEAE-8C5FDA147AA3}"/>
              </a:ext>
            </a:extLst>
          </p:cNvPr>
          <p:cNvSpPr txBox="1">
            <a:spLocks/>
          </p:cNvSpPr>
          <p:nvPr/>
        </p:nvSpPr>
        <p:spPr>
          <a:xfrm>
            <a:off x="905126" y="5803719"/>
            <a:ext cx="7476717" cy="516370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This can be extended for confusion matrices with any number of classes.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48BBF-A50F-4E5A-9A69-FC8019E6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2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F9E1-4DE2-4678-9C03-7ECD8489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1761-8F72-4703-8000-483155EA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0:01 – 0:05 – Recap: Precision, Recall, F1 (5 minutes)</a:t>
            </a:r>
          </a:p>
          <a:p>
            <a:r>
              <a:rPr lang="en-SG" dirty="0"/>
              <a:t>0:05 – 0:15 – Breakout rooms (10 minutes)</a:t>
            </a:r>
          </a:p>
          <a:p>
            <a:r>
              <a:rPr lang="en-SG" dirty="0"/>
              <a:t>0:15 – 0:30 – Q1 (15 minutes)</a:t>
            </a:r>
          </a:p>
          <a:p>
            <a:r>
              <a:rPr lang="en-SG" dirty="0"/>
              <a:t>0:30 – 0:45 – Q2 (15 minutes)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D5827-85A9-4B6A-82C0-A87A6EAD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182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2EE1-E6F7-4C28-8E89-DC3AE70C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Q2: Micro- and Macro- Averaging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257C-5A23-45A9-9D0C-C598617E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38" y="1887969"/>
            <a:ext cx="10573683" cy="2413846"/>
          </a:xfrm>
        </p:spPr>
        <p:txBody>
          <a:bodyPr>
            <a:normAutofit/>
          </a:bodyPr>
          <a:lstStyle/>
          <a:p>
            <a:r>
              <a:rPr lang="en-SG" sz="2400" dirty="0"/>
              <a:t>(c) Calculate the macro-average precision and recall.</a:t>
            </a:r>
            <a:endParaRPr lang="en-GB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2C62B3-E37F-495F-8867-3F9D3B2AF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84" b="15455"/>
          <a:stretch/>
        </p:blipFill>
        <p:spPr>
          <a:xfrm>
            <a:off x="5809726" y="2495316"/>
            <a:ext cx="6382274" cy="11041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1FDBD3-E115-42DC-82A7-81D09C6C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250" y="260754"/>
            <a:ext cx="1833329" cy="6346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139E84-1809-4E70-85B4-D5136DD42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506" y="260754"/>
            <a:ext cx="1817122" cy="6346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75444-14C2-472B-841A-323397A8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8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2EE1-E6F7-4C28-8E89-DC3AE70C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Q2: Micro- and Macro- Averaging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257C-5A23-45A9-9D0C-C598617E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38" y="1887969"/>
            <a:ext cx="10573683" cy="2413846"/>
          </a:xfrm>
        </p:spPr>
        <p:txBody>
          <a:bodyPr>
            <a:normAutofit/>
          </a:bodyPr>
          <a:lstStyle/>
          <a:p>
            <a:r>
              <a:rPr lang="en-SG" sz="2400" dirty="0"/>
              <a:t>(c) Calculate the macro-average precision and recall.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F8F94-E455-4960-9ECB-390FB4ED0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38" y="3002410"/>
            <a:ext cx="8783515" cy="28993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289EF0-B0F0-4157-BFE3-FA82A738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250" y="260754"/>
            <a:ext cx="1833329" cy="6346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DDF90C-D462-4413-AF5F-AC390C0B9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506" y="260754"/>
            <a:ext cx="1817122" cy="6346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2C62B3-E37F-495F-8867-3F9D3B2AFE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384" b="15455"/>
          <a:stretch/>
        </p:blipFill>
        <p:spPr>
          <a:xfrm>
            <a:off x="5809726" y="2495316"/>
            <a:ext cx="6382274" cy="11041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A9092-1BDC-4673-B317-302FF88B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21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0F51E-5F13-4B1D-80BB-BD06D7F2C9FC}"/>
              </a:ext>
            </a:extLst>
          </p:cNvPr>
          <p:cNvSpPr txBox="1"/>
          <p:nvPr/>
        </p:nvSpPr>
        <p:spPr>
          <a:xfrm>
            <a:off x="7280031" y="5532431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dirty="0"/>
              <a:t>0.670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2059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2EE1-E6F7-4C28-8E89-DC3AE70C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Q2: Micro- and Macro- Averaging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257C-5A23-45A9-9D0C-C598617E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38" y="1887969"/>
            <a:ext cx="10573683" cy="2413846"/>
          </a:xfrm>
        </p:spPr>
        <p:txBody>
          <a:bodyPr>
            <a:normAutofit/>
          </a:bodyPr>
          <a:lstStyle/>
          <a:p>
            <a:r>
              <a:rPr lang="en-SG" sz="2400" dirty="0"/>
              <a:t>(d) When there is a huge class imbalance, what does </a:t>
            </a:r>
            <a:r>
              <a:rPr lang="en-SG" sz="2400" dirty="0" err="1"/>
              <a:t>Precision</a:t>
            </a:r>
            <a:r>
              <a:rPr lang="en-SG" sz="2400" baseline="-25000" dirty="0" err="1"/>
              <a:t>Micro</a:t>
            </a:r>
            <a:r>
              <a:rPr lang="en-SG" sz="2400" dirty="0"/>
              <a:t> and </a:t>
            </a:r>
            <a:r>
              <a:rPr lang="en-SG" sz="2400" dirty="0" err="1"/>
              <a:t>Precision</a:t>
            </a:r>
            <a:r>
              <a:rPr lang="en-SG" sz="2400" baseline="-25000" dirty="0" err="1"/>
              <a:t>Macro</a:t>
            </a:r>
            <a:r>
              <a:rPr lang="en-SG" sz="2400" dirty="0"/>
              <a:t> tell us?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64270-57EF-431A-BCFF-A2528EC1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86" y="2902188"/>
            <a:ext cx="3379335" cy="2118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E571E6-9433-4E76-8498-B45DBBDB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250" y="260754"/>
            <a:ext cx="1833329" cy="6346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AC76C3-407F-43DD-AD40-853A6D069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506" y="260754"/>
            <a:ext cx="1817122" cy="6346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5F69B-D890-4494-9233-7CEA0C0C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718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2EE1-E6F7-4C28-8E89-DC3AE70C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Q2: Micro- and Macro- Averaging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257C-5A23-45A9-9D0C-C598617E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38" y="1887969"/>
            <a:ext cx="10573683" cy="2413846"/>
          </a:xfrm>
        </p:spPr>
        <p:txBody>
          <a:bodyPr>
            <a:normAutofit/>
          </a:bodyPr>
          <a:lstStyle/>
          <a:p>
            <a:r>
              <a:rPr lang="en-SG" sz="2400" dirty="0"/>
              <a:t>(d) When there is a huge class imbalance, what does </a:t>
            </a:r>
            <a:r>
              <a:rPr lang="en-SG" sz="2400" dirty="0" err="1"/>
              <a:t>Precision</a:t>
            </a:r>
            <a:r>
              <a:rPr lang="en-SG" sz="2400" baseline="-25000" dirty="0" err="1"/>
              <a:t>Micro</a:t>
            </a:r>
            <a:r>
              <a:rPr lang="en-SG" sz="2400" dirty="0"/>
              <a:t> and </a:t>
            </a:r>
            <a:r>
              <a:rPr lang="en-SG" sz="2400" dirty="0" err="1"/>
              <a:t>Precision</a:t>
            </a:r>
            <a:r>
              <a:rPr lang="en-SG" sz="2400" baseline="-25000" dirty="0" err="1"/>
              <a:t>Macro</a:t>
            </a:r>
            <a:r>
              <a:rPr lang="en-SG" sz="2400" dirty="0"/>
              <a:t> tell us?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64270-57EF-431A-BCFF-A2528EC1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86" y="2902188"/>
            <a:ext cx="3379335" cy="2118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BA3360-4242-4674-AEA2-F3DED44FA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250" y="260754"/>
            <a:ext cx="1833329" cy="634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237B5-062A-46E8-BA5B-A1AA3706E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506" y="260754"/>
            <a:ext cx="1817122" cy="63461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EBD41E-9437-4A91-81BF-88A661AF254D}"/>
              </a:ext>
            </a:extLst>
          </p:cNvPr>
          <p:cNvSpPr txBox="1">
            <a:spLocks/>
          </p:cNvSpPr>
          <p:nvPr/>
        </p:nvSpPr>
        <p:spPr>
          <a:xfrm>
            <a:off x="4615013" y="4524086"/>
            <a:ext cx="6798308" cy="171342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err="1"/>
              <a:t>Precision</a:t>
            </a:r>
            <a:r>
              <a:rPr lang="en-SG" baseline="-25000" dirty="0" err="1"/>
              <a:t>Macro</a:t>
            </a:r>
            <a:r>
              <a:rPr lang="en-SG" dirty="0"/>
              <a:t> has a much higher value than </a:t>
            </a:r>
            <a:r>
              <a:rPr lang="en-SG" dirty="0" err="1"/>
              <a:t>Precision</a:t>
            </a:r>
            <a:r>
              <a:rPr lang="en-SG" baseline="-25000" dirty="0" err="1"/>
              <a:t>Micro</a:t>
            </a:r>
            <a:r>
              <a:rPr lang="en-SG" dirty="0"/>
              <a:t>.</a:t>
            </a:r>
          </a:p>
          <a:p>
            <a:r>
              <a:rPr lang="en-SG" dirty="0"/>
              <a:t>Because </a:t>
            </a:r>
            <a:r>
              <a:rPr lang="en-SG" dirty="0" err="1"/>
              <a:t>Precision</a:t>
            </a:r>
            <a:r>
              <a:rPr lang="en-SG" baseline="-25000" dirty="0" err="1"/>
              <a:t>Macro</a:t>
            </a:r>
            <a:r>
              <a:rPr lang="en-SG" dirty="0"/>
              <a:t> averages the precision across classes equally, it does not take into account the large samples in class B.</a:t>
            </a:r>
          </a:p>
          <a:p>
            <a:r>
              <a:rPr lang="en-SG" dirty="0"/>
              <a:t>In contrast, </a:t>
            </a:r>
            <a:r>
              <a:rPr lang="en-SG" dirty="0" err="1"/>
              <a:t>Precision</a:t>
            </a:r>
            <a:r>
              <a:rPr lang="en-SG" baseline="-25000" dirty="0" err="1"/>
              <a:t>Micro</a:t>
            </a:r>
            <a:r>
              <a:rPr lang="en-SG" dirty="0"/>
              <a:t> takes into account class imbalance, resulting in a low score since </a:t>
            </a:r>
            <a:r>
              <a:rPr lang="en-SG" dirty="0" err="1"/>
              <a:t>Precision</a:t>
            </a:r>
            <a:r>
              <a:rPr lang="en-SG" baseline="-25000" dirty="0" err="1"/>
              <a:t>B</a:t>
            </a:r>
            <a:r>
              <a:rPr lang="en-SG" dirty="0"/>
              <a:t> is low.</a:t>
            </a:r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4E2D6-636E-4804-B549-4616C666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23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4BD1C5-13FF-4985-885B-B1B19CB28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965" y="2492455"/>
            <a:ext cx="7856569" cy="187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7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7E59-9421-4AA1-818A-25932CAA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Recap: Precision, Recall, F1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C1FAF-4FD2-4593-81F0-C7FA2B604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65" y="1928847"/>
            <a:ext cx="2959990" cy="3732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64759A-CD18-4803-A24F-1D16355F2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015" y="4886955"/>
            <a:ext cx="1833329" cy="634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DD6FEE-7961-4EFF-A8D0-BC04B94A1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271" y="4886955"/>
            <a:ext cx="1817122" cy="6346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0B1FB1-4FAD-4CA1-A0B8-E3F22AFAB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545" y="5082354"/>
            <a:ext cx="2571135" cy="8784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789948-1E81-40D1-8604-3BDD26FE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0877" y="2316390"/>
            <a:ext cx="3836386" cy="2266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887DB68-A286-4E33-905C-E4A46A47C8E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7" t="8029" r="18037" b="18101"/>
          <a:stretch/>
        </p:blipFill>
        <p:spPr>
          <a:xfrm>
            <a:off x="8219634" y="2119347"/>
            <a:ext cx="3543301" cy="26193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218EDE-ECA4-4E1B-870E-CC9829F0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09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D95B-A1BA-42DF-905C-2071D148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38228" cy="1450757"/>
          </a:xfrm>
        </p:spPr>
        <p:txBody>
          <a:bodyPr/>
          <a:lstStyle/>
          <a:p>
            <a:r>
              <a:rPr lang="en-SG" dirty="0"/>
              <a:t>Breakout Rooms! (10 minutes until 11:15)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B92B-E096-47DD-9DBC-E54EFC52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2600" dirty="0"/>
              <a:t>Breakout Room 1 – Q1(a), (b)</a:t>
            </a:r>
          </a:p>
          <a:p>
            <a:pPr lvl="1"/>
            <a:r>
              <a:rPr lang="en-SG" sz="2600" dirty="0"/>
              <a:t>Breakout Room 2 – Q1 (c)</a:t>
            </a:r>
          </a:p>
          <a:p>
            <a:pPr lvl="1"/>
            <a:r>
              <a:rPr lang="en-SG" sz="2600" dirty="0"/>
              <a:t>Breakout Room 3 – Q2 (a), (b)</a:t>
            </a:r>
          </a:p>
          <a:p>
            <a:pPr lvl="1"/>
            <a:r>
              <a:rPr lang="en-SG" sz="2600" dirty="0"/>
              <a:t>Breakout Room 4 – Q2 (c)</a:t>
            </a:r>
          </a:p>
          <a:p>
            <a:pPr lvl="1"/>
            <a:r>
              <a:rPr lang="en-SG" sz="2600" dirty="0"/>
              <a:t>Breakout Room 5 – Q2 (d)</a:t>
            </a:r>
          </a:p>
          <a:p>
            <a:pPr lvl="1"/>
            <a:r>
              <a:rPr lang="en-SG" sz="2600" dirty="0"/>
              <a:t>Assign one person to be ready to state answers and explain!</a:t>
            </a:r>
          </a:p>
          <a:p>
            <a:pPr lvl="1"/>
            <a:endParaRPr lang="en-SG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5ED17-D2EC-4D4C-9667-40D99FFB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89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97AC-FB9A-4472-8810-1B97DEF9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2800" dirty="0"/>
              <a:t>Q1: For a given binary classification problem, a machine learning model M outputs a continuous score for each input sample.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BD06C-E4E8-41F6-B00A-ADD8D8A2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4623"/>
            <a:ext cx="4115374" cy="112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9EA1F-91AA-45C8-B93D-441E6F71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74" y="2970417"/>
            <a:ext cx="4859993" cy="319266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79925D-B871-4754-B29A-E7944D775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735" y="2003996"/>
            <a:ext cx="5059680" cy="1124107"/>
          </a:xfrm>
        </p:spPr>
        <p:txBody>
          <a:bodyPr>
            <a:normAutofit/>
          </a:bodyPr>
          <a:lstStyle/>
          <a:p>
            <a:r>
              <a:rPr lang="en-SG" sz="2800" dirty="0"/>
              <a:t>(a) For threshold p=10, find precision, recall and F1 score.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C9F78-5767-4D1C-957B-400F92E0E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954" y="2970417"/>
            <a:ext cx="4717241" cy="31311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E69959-BE29-42AF-893A-97F4EA7B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97AC-FB9A-4472-8810-1B97DEF9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2800" dirty="0"/>
              <a:t>Q1: For a given binary classification problem, a machine learning model M outputs a continuous score for each input sample.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BD06C-E4E8-41F6-B00A-ADD8D8A2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4623"/>
            <a:ext cx="4115374" cy="112410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79925D-B871-4754-B29A-E7944D775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735" y="2003996"/>
            <a:ext cx="5059680" cy="1124107"/>
          </a:xfrm>
        </p:spPr>
        <p:txBody>
          <a:bodyPr>
            <a:normAutofit/>
          </a:bodyPr>
          <a:lstStyle/>
          <a:p>
            <a:r>
              <a:rPr lang="en-SG" sz="2800" dirty="0"/>
              <a:t>(a) For threshold p=10, find </a:t>
            </a:r>
            <a:r>
              <a:rPr lang="en-SG" sz="2800" b="1" u="sng" dirty="0"/>
              <a:t>precision</a:t>
            </a:r>
            <a:r>
              <a:rPr lang="en-SG" sz="2800" dirty="0"/>
              <a:t>, recall and F1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D1518-9016-4266-9735-7C706A939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000" y="3315181"/>
            <a:ext cx="3133416" cy="2399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12CC72-FA55-41F8-A868-E6842B4F5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87" y="3010978"/>
            <a:ext cx="4717241" cy="31311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58C018-204A-4CB5-BE7D-45A77A7DE5D9}"/>
              </a:ext>
            </a:extLst>
          </p:cNvPr>
          <p:cNvSpPr/>
          <p:nvPr/>
        </p:nvSpPr>
        <p:spPr>
          <a:xfrm>
            <a:off x="2743200" y="4510454"/>
            <a:ext cx="2259623" cy="465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50E02-1617-41B3-AF55-6928F0228DB9}"/>
              </a:ext>
            </a:extLst>
          </p:cNvPr>
          <p:cNvSpPr/>
          <p:nvPr/>
        </p:nvSpPr>
        <p:spPr>
          <a:xfrm>
            <a:off x="2743200" y="5197192"/>
            <a:ext cx="2259623" cy="465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3DFEDB-47B0-4294-8FC3-D3634C2160AD}"/>
              </a:ext>
            </a:extLst>
          </p:cNvPr>
          <p:cNvSpPr/>
          <p:nvPr/>
        </p:nvSpPr>
        <p:spPr>
          <a:xfrm>
            <a:off x="8661088" y="3394739"/>
            <a:ext cx="671888" cy="4091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37478-3977-4A99-A5A6-C5D757234283}"/>
              </a:ext>
            </a:extLst>
          </p:cNvPr>
          <p:cNvSpPr/>
          <p:nvPr/>
        </p:nvSpPr>
        <p:spPr>
          <a:xfrm>
            <a:off x="8167312" y="3883462"/>
            <a:ext cx="671888" cy="4100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6621F5-1283-4105-9B5F-205E7A34A6EF}"/>
              </a:ext>
            </a:extLst>
          </p:cNvPr>
          <p:cNvSpPr/>
          <p:nvPr/>
        </p:nvSpPr>
        <p:spPr>
          <a:xfrm>
            <a:off x="9198624" y="3884370"/>
            <a:ext cx="671888" cy="4091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829D8-A0D8-4757-BCC2-6928D9F744B8}"/>
              </a:ext>
            </a:extLst>
          </p:cNvPr>
          <p:cNvSpPr/>
          <p:nvPr/>
        </p:nvSpPr>
        <p:spPr>
          <a:xfrm>
            <a:off x="2743199" y="4998694"/>
            <a:ext cx="2259623" cy="1676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B152D9-2479-4912-BD14-A9CEF67A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3EF194-A22C-4B14-BC05-63AF1D2C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000" y="3292329"/>
            <a:ext cx="3448175" cy="2568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1497AC-FB9A-4472-8810-1B97DEF9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2800" dirty="0"/>
              <a:t>Q1: For a given binary classification problem, a machine learning model M outputs a continuous score for each input sample.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BD06C-E4E8-41F6-B00A-ADD8D8A2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64623"/>
            <a:ext cx="4115374" cy="112410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79925D-B871-4754-B29A-E7944D775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735" y="2003996"/>
            <a:ext cx="5059680" cy="1124107"/>
          </a:xfrm>
        </p:spPr>
        <p:txBody>
          <a:bodyPr>
            <a:normAutofit/>
          </a:bodyPr>
          <a:lstStyle/>
          <a:p>
            <a:r>
              <a:rPr lang="en-SG" sz="2800" dirty="0"/>
              <a:t>(a) For threshold p=10, find precision, </a:t>
            </a:r>
            <a:r>
              <a:rPr lang="en-SG" sz="2800" b="1" u="sng" dirty="0"/>
              <a:t>recall</a:t>
            </a:r>
            <a:r>
              <a:rPr lang="en-SG" sz="2800" dirty="0"/>
              <a:t> and F1 score.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2CC72-FA55-41F8-A868-E6842B4F5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87" y="3010978"/>
            <a:ext cx="4717241" cy="31311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58C018-204A-4CB5-BE7D-45A77A7DE5D9}"/>
              </a:ext>
            </a:extLst>
          </p:cNvPr>
          <p:cNvSpPr/>
          <p:nvPr/>
        </p:nvSpPr>
        <p:spPr>
          <a:xfrm>
            <a:off x="2743200" y="4510454"/>
            <a:ext cx="2259623" cy="465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50E02-1617-41B3-AF55-6928F0228DB9}"/>
              </a:ext>
            </a:extLst>
          </p:cNvPr>
          <p:cNvSpPr/>
          <p:nvPr/>
        </p:nvSpPr>
        <p:spPr>
          <a:xfrm>
            <a:off x="2743200" y="5197192"/>
            <a:ext cx="2259623" cy="465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3DFEDB-47B0-4294-8FC3-D3634C2160AD}"/>
              </a:ext>
            </a:extLst>
          </p:cNvPr>
          <p:cNvSpPr/>
          <p:nvPr/>
        </p:nvSpPr>
        <p:spPr>
          <a:xfrm>
            <a:off x="8661088" y="3394739"/>
            <a:ext cx="671888" cy="4091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37478-3977-4A99-A5A6-C5D757234283}"/>
              </a:ext>
            </a:extLst>
          </p:cNvPr>
          <p:cNvSpPr/>
          <p:nvPr/>
        </p:nvSpPr>
        <p:spPr>
          <a:xfrm>
            <a:off x="8096192" y="3906314"/>
            <a:ext cx="671888" cy="4100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6621F5-1283-4105-9B5F-205E7A34A6EF}"/>
              </a:ext>
            </a:extLst>
          </p:cNvPr>
          <p:cNvSpPr/>
          <p:nvPr/>
        </p:nvSpPr>
        <p:spPr>
          <a:xfrm>
            <a:off x="9198624" y="3906053"/>
            <a:ext cx="671888" cy="4091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829D8-A0D8-4757-BCC2-6928D9F744B8}"/>
              </a:ext>
            </a:extLst>
          </p:cNvPr>
          <p:cNvSpPr/>
          <p:nvPr/>
        </p:nvSpPr>
        <p:spPr>
          <a:xfrm>
            <a:off x="2743199" y="3599320"/>
            <a:ext cx="2259623" cy="432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9BF33-4785-4252-BE82-41495EFE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5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97AC-FB9A-4472-8810-1B97DEF9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2800"/>
              <a:t>Q1: For a given binary classification problem, a machine learning model M outputs a continuous score for each input sample.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BD06C-E4E8-41F6-B00A-ADD8D8A2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4623"/>
            <a:ext cx="4115374" cy="112410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79925D-B871-4754-B29A-E7944D775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735" y="2003996"/>
            <a:ext cx="5059680" cy="1124107"/>
          </a:xfrm>
        </p:spPr>
        <p:txBody>
          <a:bodyPr>
            <a:normAutofit/>
          </a:bodyPr>
          <a:lstStyle/>
          <a:p>
            <a:r>
              <a:rPr lang="en-SG" sz="2800" dirty="0"/>
              <a:t>(a) For threshold p=10, find precision, recall and </a:t>
            </a:r>
            <a:r>
              <a:rPr lang="en-SG" sz="2800" b="1" u="sng" dirty="0"/>
              <a:t>F</a:t>
            </a:r>
            <a:r>
              <a:rPr lang="en-SG" sz="2800" b="1" u="sng" baseline="-25000" dirty="0"/>
              <a:t>1</a:t>
            </a:r>
            <a:r>
              <a:rPr lang="en-SG" sz="2800" b="1" u="sng" dirty="0"/>
              <a:t> score</a:t>
            </a:r>
            <a:r>
              <a:rPr lang="en-SG" sz="2800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544AAC-C669-44FD-B713-FF557E945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9000"/>
            <a:ext cx="2646662" cy="2026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B95CAF-48D3-4CAF-97A7-04C01C374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094" y="3429000"/>
            <a:ext cx="2721120" cy="2026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5BF8FC-2535-4F7F-B3C4-45CD8620F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3253" y="3404090"/>
            <a:ext cx="3677163" cy="20767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5964A-C6F9-462E-9B5D-CF51B536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23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97AC-FB9A-4472-8810-1B97DEF9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2800" dirty="0"/>
              <a:t>Q1 (b): The number of samples is increased to </a:t>
            </a:r>
            <a:r>
              <a:rPr lang="en-SG" sz="2800" i="1" dirty="0"/>
              <a:t>m</a:t>
            </a:r>
            <a:r>
              <a:rPr lang="en-SG" sz="2800" dirty="0"/>
              <a:t>. All the model predictions M(x) are given for </a:t>
            </a:r>
            <a:r>
              <a:rPr lang="en-SG" sz="2800" i="1" dirty="0"/>
              <a:t>m</a:t>
            </a:r>
            <a:r>
              <a:rPr lang="en-SG" sz="2800" dirty="0"/>
              <a:t> samples. All model predictions are distinct. Propose an optimal way to find the best threshold </a:t>
            </a:r>
            <a:r>
              <a:rPr lang="en-SG" sz="2800" i="1" dirty="0"/>
              <a:t>p</a:t>
            </a:r>
            <a:r>
              <a:rPr lang="en-SG" sz="2800" dirty="0"/>
              <a:t>, and comment on the running time.</a:t>
            </a:r>
            <a:endParaRPr lang="en-GB" sz="28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BD06C-E4E8-41F6-B00A-ADD8D8A2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5583"/>
            <a:ext cx="4115374" cy="1124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87F95C-09F3-42BC-9DAA-3004428DE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95" y="5011819"/>
            <a:ext cx="1518191" cy="1130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ED616C-9E50-4440-8F59-A693A7384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481" y="3126036"/>
            <a:ext cx="2614621" cy="17355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06C2F5-1B14-44C2-ADC6-345C6E781555}"/>
              </a:ext>
            </a:extLst>
          </p:cNvPr>
          <p:cNvSpPr/>
          <p:nvPr/>
        </p:nvSpPr>
        <p:spPr>
          <a:xfrm>
            <a:off x="2761147" y="3951182"/>
            <a:ext cx="1086951" cy="2427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D8146B-53BC-440C-B44D-E565E8189A37}"/>
              </a:ext>
            </a:extLst>
          </p:cNvPr>
          <p:cNvSpPr/>
          <p:nvPr/>
        </p:nvSpPr>
        <p:spPr>
          <a:xfrm>
            <a:off x="2761146" y="4344197"/>
            <a:ext cx="1086951" cy="2427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42F734-DFDB-4011-A4EE-4006CB5B9893}"/>
              </a:ext>
            </a:extLst>
          </p:cNvPr>
          <p:cNvSpPr/>
          <p:nvPr/>
        </p:nvSpPr>
        <p:spPr>
          <a:xfrm>
            <a:off x="2761148" y="3445324"/>
            <a:ext cx="1086951" cy="242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8686A-B8AE-4AFF-88F5-CC1CCF5C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96AA-92B5-4049-B763-42AD0F72DC6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607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</TotalTime>
  <Words>1314</Words>
  <Application>Microsoft Office PowerPoint</Application>
  <PresentationFormat>Widescreen</PresentationFormat>
  <Paragraphs>165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Cambria Math</vt:lpstr>
      <vt:lpstr>Retrospect</vt:lpstr>
      <vt:lpstr>Tutorial 5: Evaluation Metrics</vt:lpstr>
      <vt:lpstr>Agenda</vt:lpstr>
      <vt:lpstr>Recap: Precision, Recall, F1</vt:lpstr>
      <vt:lpstr>Breakout Rooms! (10 minutes until 11:15)</vt:lpstr>
      <vt:lpstr>Q1: For a given binary classification problem, a machine learning model M outputs a continuous score for each input sample.</vt:lpstr>
      <vt:lpstr>Q1: For a given binary classification problem, a machine learning model M outputs a continuous score for each input sample.</vt:lpstr>
      <vt:lpstr>Q1: For a given binary classification problem, a machine learning model M outputs a continuous score for each input sample.</vt:lpstr>
      <vt:lpstr>Q1: For a given binary classification problem, a machine learning model M outputs a continuous score for each input sample.</vt:lpstr>
      <vt:lpstr>Q1 (b): The number of samples is increased to m. All the model predictions M(x) are given for m samples. All model predictions are distinct. Propose an optimal way to find the best threshold p, and comment on the running time.</vt:lpstr>
      <vt:lpstr>Q1 (b): The number of samples is increased to m. All the model predictions M(x) are given for m samples. All model predictions are distinct. Propose an optimal way to find the best threshold p, and comment on the running time.</vt:lpstr>
      <vt:lpstr>Q1 (b): The number of samples is increased to m. All the model predictions M(x) are given for m samples. All model predictions are distinct. Propose an optimal way to find the best threshold p, and comment on the running time.</vt:lpstr>
      <vt:lpstr>Q1 (c): Given q thresholds, find the best threshold p. (q &gt; m samples).</vt:lpstr>
      <vt:lpstr>Q1 (c): Given q thresholds, find the best threshold p. (q &gt; m samples).</vt:lpstr>
      <vt:lpstr>Q2: Micro- and Macro- Averaging</vt:lpstr>
      <vt:lpstr>Q2: Micro- and Macro- Averaging</vt:lpstr>
      <vt:lpstr>Q2: Micro- and Macro- Averaging</vt:lpstr>
      <vt:lpstr>Q2: Micro- and Macro- Averaging</vt:lpstr>
      <vt:lpstr>Q2: Micro- and Macro- Averaging</vt:lpstr>
      <vt:lpstr>Q2: Micro- and Macro- Averaging</vt:lpstr>
      <vt:lpstr>Q2: Micro- and Macro- Averaging</vt:lpstr>
      <vt:lpstr>Q2: Micro- and Macro- Averaging</vt:lpstr>
      <vt:lpstr>Q2: Micro- and Macro- Averaging</vt:lpstr>
      <vt:lpstr>Q2: Micro- and Macro- Averaging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5: Evaluation Metrics</dc:title>
  <dc:creator>New Jun Jie</dc:creator>
  <cp:lastModifiedBy>New Jun Jie</cp:lastModifiedBy>
  <cp:revision>44</cp:revision>
  <dcterms:created xsi:type="dcterms:W3CDTF">2021-10-05T06:08:07Z</dcterms:created>
  <dcterms:modified xsi:type="dcterms:W3CDTF">2021-10-11T08:54:14Z</dcterms:modified>
</cp:coreProperties>
</file>