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3" r:id="rId16"/>
    <p:sldId id="275" r:id="rId17"/>
    <p:sldId id="276" r:id="rId18"/>
    <p:sldId id="278" r:id="rId19"/>
    <p:sldId id="279" r:id="rId20"/>
    <p:sldId id="269" r:id="rId21"/>
    <p:sldId id="270" r:id="rId22"/>
    <p:sldId id="282" r:id="rId23"/>
    <p:sldId id="280" r:id="rId24"/>
    <p:sldId id="281" r:id="rId25"/>
  </p:sldIdLst>
  <p:sldSz cx="9144000" cy="5143500" type="screen16x9"/>
  <p:notesSz cx="6858000" cy="9144000"/>
  <p:embeddedFontLst>
    <p:embeddedFont>
      <p:font typeface="Inria Sans" panose="020B0604020202020204" charset="0"/>
      <p:regular r:id="rId27"/>
      <p:bold r:id="rId28"/>
      <p:italic r:id="rId29"/>
      <p:boldItalic r:id="rId30"/>
    </p:embeddedFont>
    <p:embeddedFont>
      <p:font typeface="Inria Sans Light" panose="020B0604020202020204" charset="0"/>
      <p:regular r:id="rId31"/>
      <p:bold r:id="rId32"/>
      <p:italic r:id="rId33"/>
      <p:boldItalic r:id="rId34"/>
    </p:embeddedFont>
    <p:embeddedFont>
      <p:font typeface="Saira Semi Condensed" panose="020B0604020202020204" charset="0"/>
      <p:regular r:id="rId35"/>
      <p:bold r:id="rId36"/>
    </p:embeddedFont>
    <p:embeddedFont>
      <p:font typeface="Saira SemiCondensed Medium" panose="020B0604020202020204" charset="0"/>
      <p:regular r:id="rId37"/>
      <p:bold r:id="rId38"/>
    </p:embeddedFont>
    <p:embeddedFont>
      <p:font typeface="Titillium Web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0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01" autoAdjust="0"/>
  </p:normalViewPr>
  <p:slideViewPr>
    <p:cSldViewPr snapToGrid="0">
      <p:cViewPr varScale="1">
        <p:scale>
          <a:sx n="116" d="100"/>
          <a:sy n="116" d="100"/>
        </p:scale>
        <p:origin x="82" y="605"/>
      </p:cViewPr>
      <p:guideLst>
        <p:guide orient="horz" pos="21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51ddf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51ddf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the perceptron can be extended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8cbeeabd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8cbeeabd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the perceptron can be extended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8cbeeabda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8cbeeabda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21a4cfd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21a4cfd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21a4cfd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21a4cfd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148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21a4cfd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21a4cfd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9492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21a4cfd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21a4cfd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4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21a4cfd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21a4cfd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3912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8cbeeabda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8cbeeabda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658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8cbeeabda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8cbeeabda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 need to write it out and work through it manually to illustrate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71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0fd2759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0fd2759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8cbeeabda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8cbeeabda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 need to write it out and work through it manually to illustrate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8dd3c9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8dd3c9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8dd3c9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8dd3c9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471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8dd3c9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8dd3c9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621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8dd3c9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8dd3c9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write it out and work through it manually to illustrate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21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521a4cfd8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521a4cfd8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d628064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d628064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5231075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5231075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them know that understanding perceptrons is important as it builds into deep neural networks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perception as mathematical model neuron (Biologically inspired)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them know that it has actually already been introduced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8cbeeabd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8cbeeabd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go through the perceptron learning algorithm and note the difference between the logistic regression learning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perceptron cannot use gradient descent because it is not differentiable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8cbeeab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8cbeeab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the perceptron can be extended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8cbeeabd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8cbeeabd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the perceptron can be extended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8cbeeabd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8cbeeabd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the perceptron can be extended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CS3244 Tutorial 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Perceptron &amp; Neural Networks</a:t>
            </a:r>
            <a:endParaRPr sz="26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2"/>
          <p:cNvSpPr txBox="1">
            <a:spLocks noGrp="1"/>
          </p:cNvSpPr>
          <p:nvPr>
            <p:ph type="body" idx="4294967295"/>
          </p:nvPr>
        </p:nvSpPr>
        <p:spPr>
          <a:xfrm>
            <a:off x="6584400" y="4602725"/>
            <a:ext cx="2436600" cy="35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Will begin class at 14:01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 Neural Networks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1207850" y="1341075"/>
            <a:ext cx="7365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2 layer networks can model ANY functions, why do we need to build deeper models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291" name="Google Shape;291;p21"/>
          <p:cNvSpPr txBox="1">
            <a:spLocks noGrp="1"/>
          </p:cNvSpPr>
          <p:nvPr>
            <p:ph type="body" idx="1"/>
          </p:nvPr>
        </p:nvSpPr>
        <p:spPr>
          <a:xfrm>
            <a:off x="1207850" y="1938888"/>
            <a:ext cx="7365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2 layer networks might be very inefficient</a:t>
            </a:r>
            <a:endParaRPr sz="1800"/>
          </a:p>
        </p:txBody>
      </p:sp>
      <p:pic>
        <p:nvPicPr>
          <p:cNvPr id="292" name="Google Shape;2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672" y="2390072"/>
            <a:ext cx="2184750" cy="1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 txBox="1">
            <a:spLocks noGrp="1"/>
          </p:cNvSpPr>
          <p:nvPr>
            <p:ph type="body" idx="1"/>
          </p:nvPr>
        </p:nvSpPr>
        <p:spPr>
          <a:xfrm>
            <a:off x="1207850" y="4489525"/>
            <a:ext cx="7275900" cy="65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Deeper models allows layers to build upon features extracted from previous layers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 Neural Networks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1"/>
          </p:nvPr>
        </p:nvSpPr>
        <p:spPr>
          <a:xfrm>
            <a:off x="1207850" y="1341075"/>
            <a:ext cx="7365000" cy="66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gradient descent and backward propagation to calculate the gradients for weight update. Essentially just a very complicated chain rule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50" y="2138350"/>
            <a:ext cx="5009891" cy="2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ctrTitle"/>
          </p:nvPr>
        </p:nvSpPr>
        <p:spPr>
          <a:xfrm>
            <a:off x="1823925" y="22949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</a:t>
            </a:r>
            <a:endParaRPr dirty="0"/>
          </a:p>
        </p:txBody>
      </p:sp>
      <p:sp>
        <p:nvSpPr>
          <p:cNvPr id="306" name="Google Shape;306;p2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400" dirty="0"/>
              <a:t>Q1 (a): Given input (2, 3)</a:t>
            </a:r>
            <a:r>
              <a:rPr lang="en" sz="2400" baseline="30000" dirty="0"/>
              <a:t>T</a:t>
            </a:r>
            <a:r>
              <a:rPr lang="en" sz="2400" dirty="0"/>
              <a:t>, label y=(0.1,0.9)</a:t>
            </a:r>
            <a:r>
              <a:rPr lang="en" sz="2400" baseline="30000" dirty="0"/>
              <a:t>T</a:t>
            </a:r>
            <a:r>
              <a:rPr lang="en" sz="2400" dirty="0"/>
              <a:t>, compute </a:t>
            </a:r>
            <a:r>
              <a:rPr lang="es-ES" sz="2400" dirty="0"/>
              <a:t>a</a:t>
            </a:r>
            <a:r>
              <a:rPr lang="es-ES" sz="2400" baseline="30000" dirty="0"/>
              <a:t>[1]</a:t>
            </a:r>
            <a:r>
              <a:rPr lang="es-ES" sz="2400" dirty="0"/>
              <a:t>, ȳ</a:t>
            </a:r>
            <a:r>
              <a:rPr lang="es-ES" sz="2400" baseline="30000" dirty="0"/>
              <a:t>[2]</a:t>
            </a:r>
            <a:r>
              <a:rPr lang="es-ES" sz="2400" dirty="0"/>
              <a:t>, L(ȳ, y) after forward </a:t>
            </a:r>
            <a:r>
              <a:rPr lang="es-ES" sz="2400" dirty="0" err="1"/>
              <a:t>propagation</a:t>
            </a:r>
            <a:r>
              <a:rPr lang="es-ES" sz="2400" dirty="0"/>
              <a:t>.</a:t>
            </a:r>
            <a:br>
              <a:rPr lang="es-ES" sz="2400" dirty="0"/>
            </a:br>
            <a:endParaRPr sz="2400" dirty="0"/>
          </a:p>
        </p:txBody>
      </p:sp>
      <p:pic>
        <p:nvPicPr>
          <p:cNvPr id="312" name="Google Shape;3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09" y="1436380"/>
            <a:ext cx="2614649" cy="1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975" y="1436380"/>
            <a:ext cx="30480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>
            <a:spLocks noGrp="1"/>
          </p:cNvSpPr>
          <p:nvPr>
            <p:ph type="body" idx="1"/>
          </p:nvPr>
        </p:nvSpPr>
        <p:spPr>
          <a:xfrm>
            <a:off x="4101975" y="2313390"/>
            <a:ext cx="3113291" cy="7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u="sng" dirty="0"/>
              <a:t>Note:</a:t>
            </a:r>
          </a:p>
          <a:p>
            <a:pPr marL="285750" indent="-285750"/>
            <a:r>
              <a:rPr lang="en" sz="1800" dirty="0"/>
              <a:t>Output ReLU Function</a:t>
            </a:r>
          </a:p>
          <a:p>
            <a:pPr marL="285750" indent="-285750"/>
            <a:r>
              <a:rPr lang="en" sz="1800" dirty="0"/>
              <a:t>MSE loss</a:t>
            </a:r>
            <a:endParaRPr sz="1800" dirty="0"/>
          </a:p>
        </p:txBody>
      </p:sp>
      <p:sp>
        <p:nvSpPr>
          <p:cNvPr id="13" name="Google Shape;314;p24">
            <a:extLst>
              <a:ext uri="{FF2B5EF4-FFF2-40B4-BE49-F238E27FC236}">
                <a16:creationId xmlns:a16="http://schemas.microsoft.com/office/drawing/2014/main" id="{085F7738-CEE7-4DD0-AF59-0B2C56C7127E}"/>
              </a:ext>
            </a:extLst>
          </p:cNvPr>
          <p:cNvSpPr txBox="1">
            <a:spLocks/>
          </p:cNvSpPr>
          <p:nvPr/>
        </p:nvSpPr>
        <p:spPr>
          <a:xfrm>
            <a:off x="579033" y="3552979"/>
            <a:ext cx="5525737" cy="101244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Font typeface="Inria Sans Light"/>
              <a:buNone/>
            </a:pPr>
            <a:r>
              <a:rPr lang="en-SG" sz="1800" u="sng" dirty="0"/>
              <a:t>Guiding Questions: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What do the </a:t>
            </a:r>
            <a:r>
              <a:rPr lang="en-SG" sz="1800" i="1" dirty="0"/>
              <a:t>rows</a:t>
            </a:r>
            <a:r>
              <a:rPr lang="en-SG" sz="1800" dirty="0"/>
              <a:t> vs </a:t>
            </a:r>
            <a:r>
              <a:rPr lang="en-SG" sz="1800" i="1" dirty="0"/>
              <a:t>columns</a:t>
            </a:r>
            <a:r>
              <a:rPr lang="en-SG" sz="1800" dirty="0"/>
              <a:t> of W</a:t>
            </a:r>
            <a:r>
              <a:rPr lang="en-SG" sz="1800" baseline="30000" dirty="0"/>
              <a:t>[1]</a:t>
            </a:r>
            <a:r>
              <a:rPr lang="en-SG" sz="1800" dirty="0"/>
              <a:t> correspond to?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What does </a:t>
            </a:r>
            <a:r>
              <a:rPr lang="en-SG" sz="1800" i="1" dirty="0"/>
              <a:t>[0]</a:t>
            </a:r>
            <a:r>
              <a:rPr lang="en-SG" sz="1800" dirty="0"/>
              <a:t> and </a:t>
            </a:r>
            <a:r>
              <a:rPr lang="en-SG" sz="1800" i="1" dirty="0"/>
              <a:t>2</a:t>
            </a:r>
            <a:r>
              <a:rPr lang="en-SG" sz="1800" dirty="0"/>
              <a:t> in x</a:t>
            </a:r>
            <a:r>
              <a:rPr lang="en-SG" sz="1800" baseline="30000" dirty="0"/>
              <a:t>[0]</a:t>
            </a:r>
            <a:r>
              <a:rPr lang="en-SG" sz="1800" baseline="-25000" dirty="0"/>
              <a:t>2</a:t>
            </a:r>
            <a:r>
              <a:rPr lang="en-SG" sz="1800" dirty="0"/>
              <a:t> refer to?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400" dirty="0"/>
              <a:t>Q1 (a): Given input (2, 3)</a:t>
            </a:r>
            <a:r>
              <a:rPr lang="en" sz="2400" baseline="30000" dirty="0"/>
              <a:t>T</a:t>
            </a:r>
            <a:r>
              <a:rPr lang="en" sz="2400" dirty="0"/>
              <a:t>, label y=(0.1,0.9)</a:t>
            </a:r>
            <a:r>
              <a:rPr lang="en" sz="2400" baseline="30000" dirty="0"/>
              <a:t>T</a:t>
            </a:r>
            <a:r>
              <a:rPr lang="en" sz="2400" dirty="0"/>
              <a:t>, compute </a:t>
            </a:r>
            <a:r>
              <a:rPr lang="es-ES" sz="2400" dirty="0"/>
              <a:t>a</a:t>
            </a:r>
            <a:r>
              <a:rPr lang="es-ES" sz="2400" baseline="30000" dirty="0"/>
              <a:t>[1]</a:t>
            </a:r>
            <a:r>
              <a:rPr lang="es-ES" sz="2400" dirty="0"/>
              <a:t>, ȳ</a:t>
            </a:r>
            <a:r>
              <a:rPr lang="es-ES" sz="2400" baseline="30000" dirty="0"/>
              <a:t>[2]</a:t>
            </a:r>
            <a:r>
              <a:rPr lang="es-ES" sz="2400" dirty="0"/>
              <a:t>, L(ȳ, y) after forward </a:t>
            </a:r>
            <a:r>
              <a:rPr lang="es-ES" sz="2400" dirty="0" err="1"/>
              <a:t>propagation</a:t>
            </a:r>
            <a:r>
              <a:rPr lang="es-ES" sz="2400" dirty="0"/>
              <a:t>.</a:t>
            </a:r>
            <a:br>
              <a:rPr lang="es-ES" sz="2400" dirty="0"/>
            </a:br>
            <a:endParaRPr sz="2400" dirty="0"/>
          </a:p>
        </p:txBody>
      </p:sp>
      <p:pic>
        <p:nvPicPr>
          <p:cNvPr id="312" name="Google Shape;3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09" y="1436380"/>
            <a:ext cx="2614649" cy="1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975" y="1436380"/>
            <a:ext cx="30480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>
            <a:spLocks noGrp="1"/>
          </p:cNvSpPr>
          <p:nvPr>
            <p:ph type="body" idx="1"/>
          </p:nvPr>
        </p:nvSpPr>
        <p:spPr>
          <a:xfrm>
            <a:off x="4101975" y="2313390"/>
            <a:ext cx="3113291" cy="7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u="sng" dirty="0"/>
              <a:t>Note:</a:t>
            </a:r>
          </a:p>
          <a:p>
            <a:pPr marL="285750" indent="-285750"/>
            <a:r>
              <a:rPr lang="en" sz="1800" dirty="0"/>
              <a:t>Output ReLU Function</a:t>
            </a:r>
          </a:p>
          <a:p>
            <a:pPr marL="285750" indent="-285750"/>
            <a:r>
              <a:rPr lang="en" sz="1800" dirty="0"/>
              <a:t>MSE loss</a:t>
            </a:r>
            <a:endParaRPr sz="1800" dirty="0"/>
          </a:p>
        </p:txBody>
      </p:sp>
      <p:sp>
        <p:nvSpPr>
          <p:cNvPr id="12" name="Google Shape;314;p24">
            <a:extLst>
              <a:ext uri="{FF2B5EF4-FFF2-40B4-BE49-F238E27FC236}">
                <a16:creationId xmlns:a16="http://schemas.microsoft.com/office/drawing/2014/main" id="{C743796B-A659-472F-A3D0-F5922C4F37B7}"/>
              </a:ext>
            </a:extLst>
          </p:cNvPr>
          <p:cNvSpPr txBox="1">
            <a:spLocks/>
          </p:cNvSpPr>
          <p:nvPr/>
        </p:nvSpPr>
        <p:spPr>
          <a:xfrm>
            <a:off x="579033" y="3552979"/>
            <a:ext cx="5525737" cy="101244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Font typeface="Inria Sans Light"/>
              <a:buNone/>
            </a:pPr>
            <a:r>
              <a:rPr lang="en-SG" sz="1800" u="sng" dirty="0"/>
              <a:t>Guiding Questions: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What do the </a:t>
            </a:r>
            <a:r>
              <a:rPr lang="en-SG" sz="1800" i="1" dirty="0"/>
              <a:t>rows</a:t>
            </a:r>
            <a:r>
              <a:rPr lang="en-SG" sz="1800" dirty="0"/>
              <a:t> vs </a:t>
            </a:r>
            <a:r>
              <a:rPr lang="en-SG" sz="1800" i="1" dirty="0"/>
              <a:t>columns</a:t>
            </a:r>
            <a:r>
              <a:rPr lang="en-SG" sz="1800" dirty="0"/>
              <a:t> of W</a:t>
            </a:r>
            <a:r>
              <a:rPr lang="en-SG" sz="1800" baseline="30000" dirty="0"/>
              <a:t>[1]</a:t>
            </a:r>
            <a:r>
              <a:rPr lang="en-SG" sz="1800" dirty="0"/>
              <a:t> correspond to?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What does </a:t>
            </a:r>
            <a:r>
              <a:rPr lang="en-SG" sz="1800" i="1" dirty="0"/>
              <a:t>[0]</a:t>
            </a:r>
            <a:r>
              <a:rPr lang="en-SG" sz="1800" dirty="0"/>
              <a:t> and </a:t>
            </a:r>
            <a:r>
              <a:rPr lang="en-SG" sz="1800" i="1" dirty="0"/>
              <a:t>2</a:t>
            </a:r>
            <a:r>
              <a:rPr lang="en-SG" sz="1800" dirty="0"/>
              <a:t> in x</a:t>
            </a:r>
            <a:r>
              <a:rPr lang="en-SG" sz="1800" baseline="30000" dirty="0"/>
              <a:t>[0]</a:t>
            </a:r>
            <a:r>
              <a:rPr lang="en-SG" sz="1800" baseline="-25000" dirty="0"/>
              <a:t>2</a:t>
            </a:r>
            <a:r>
              <a:rPr lang="en-SG" sz="1800" dirty="0"/>
              <a:t> refer to?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FC096-56D6-4D3C-928F-78959B89BBB7}"/>
              </a:ext>
            </a:extLst>
          </p:cNvPr>
          <p:cNvSpPr txBox="1"/>
          <p:nvPr/>
        </p:nvSpPr>
        <p:spPr>
          <a:xfrm>
            <a:off x="6045563" y="3678219"/>
            <a:ext cx="2947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1"/>
                </a:solidFill>
              </a:rPr>
              <a:t>Columns correspond to features (2D).Rows correspond to nodes (2 weights + 1 bias).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45C17-ABA1-425A-B8C4-38CC200889B8}"/>
              </a:ext>
            </a:extLst>
          </p:cNvPr>
          <p:cNvSpPr txBox="1"/>
          <p:nvPr/>
        </p:nvSpPr>
        <p:spPr>
          <a:xfrm>
            <a:off x="6045563" y="4143839"/>
            <a:ext cx="2855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1"/>
                </a:solidFill>
              </a:rPr>
              <a:t>[0] refers to layer 0. 2 refers to “node 2”.0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BBB85-683E-4F7E-B0CC-8C847E49E229}"/>
              </a:ext>
            </a:extLst>
          </p:cNvPr>
          <p:cNvSpPr txBox="1"/>
          <p:nvPr/>
        </p:nvSpPr>
        <p:spPr>
          <a:xfrm>
            <a:off x="2058112" y="4565423"/>
            <a:ext cx="5027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/>
                </a:solidFill>
              </a:rPr>
              <a:t>A common confusion / source of mistakes / time sink during exam is due to the lack of familiarity with the notation. Familiarise yourself!</a:t>
            </a:r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9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Q1 (a): Given input </a:t>
            </a:r>
            <a:r>
              <a:rPr lang="en" sz="3200" dirty="0"/>
              <a:t>(2, 3)</a:t>
            </a:r>
            <a:r>
              <a:rPr lang="en" sz="3200" baseline="30000" dirty="0"/>
              <a:t>T</a:t>
            </a:r>
            <a:r>
              <a:rPr lang="en" sz="3200" dirty="0"/>
              <a:t>, label y=(0.1,0.9)</a:t>
            </a:r>
            <a:r>
              <a:rPr lang="en" sz="3200" baseline="30000" dirty="0"/>
              <a:t>T</a:t>
            </a:r>
            <a:r>
              <a:rPr lang="en" sz="3200" dirty="0"/>
              <a:t>, compute: </a:t>
            </a:r>
            <a:r>
              <a:rPr lang="es-ES" sz="3200" dirty="0"/>
              <a:t>a</a:t>
            </a:r>
            <a:r>
              <a:rPr lang="es-ES" sz="3200" baseline="30000" dirty="0"/>
              <a:t>[1]</a:t>
            </a:r>
            <a:r>
              <a:rPr lang="es-ES" sz="3200" dirty="0"/>
              <a:t>, ȳ</a:t>
            </a:r>
            <a:r>
              <a:rPr lang="es-ES" sz="3200" baseline="30000" dirty="0"/>
              <a:t>[2]</a:t>
            </a:r>
            <a:r>
              <a:rPr lang="es-ES" sz="3200" dirty="0"/>
              <a:t>, L(ȳ, y).</a:t>
            </a:r>
            <a:br>
              <a:rPr lang="es-ES" sz="3200" dirty="0"/>
            </a:br>
            <a:endParaRPr dirty="0"/>
          </a:p>
        </p:txBody>
      </p:sp>
      <p:pic>
        <p:nvPicPr>
          <p:cNvPr id="312" name="Google Shape;3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09" y="1436380"/>
            <a:ext cx="2614649" cy="1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975" y="1436380"/>
            <a:ext cx="30480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>
            <a:spLocks noGrp="1"/>
          </p:cNvSpPr>
          <p:nvPr>
            <p:ph type="body" idx="1"/>
          </p:nvPr>
        </p:nvSpPr>
        <p:spPr>
          <a:xfrm>
            <a:off x="4101975" y="2313390"/>
            <a:ext cx="3113291" cy="7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u="sng" dirty="0"/>
              <a:t>Note:</a:t>
            </a:r>
          </a:p>
          <a:p>
            <a:pPr marL="285750" indent="-285750"/>
            <a:r>
              <a:rPr lang="en" sz="1800" dirty="0"/>
              <a:t>Output ReLU Function</a:t>
            </a:r>
          </a:p>
          <a:p>
            <a:pPr marL="285750" indent="-285750"/>
            <a:r>
              <a:rPr lang="en" sz="1800" dirty="0"/>
              <a:t>MSE loss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5CB1E-2E4D-45D4-8FB6-52679A995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66" y="3552979"/>
            <a:ext cx="7190210" cy="13665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23194B-2EDA-4609-B7F6-642A4239422D}"/>
              </a:ext>
            </a:extLst>
          </p:cNvPr>
          <p:cNvSpPr/>
          <p:nvPr/>
        </p:nvSpPr>
        <p:spPr>
          <a:xfrm>
            <a:off x="2868191" y="3887845"/>
            <a:ext cx="401284" cy="28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88F7-12F6-4B2F-B0BF-4586C1F0DB73}"/>
              </a:ext>
            </a:extLst>
          </p:cNvPr>
          <p:cNvSpPr/>
          <p:nvPr/>
        </p:nvSpPr>
        <p:spPr>
          <a:xfrm>
            <a:off x="6060919" y="3887845"/>
            <a:ext cx="260941" cy="28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A4AD4-E12D-4F05-B221-75561E95E720}"/>
              </a:ext>
            </a:extLst>
          </p:cNvPr>
          <p:cNvSpPr/>
          <p:nvPr/>
        </p:nvSpPr>
        <p:spPr>
          <a:xfrm>
            <a:off x="3840703" y="3887845"/>
            <a:ext cx="401284" cy="282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7B02B-6BB5-4F97-87F4-14D271C525D9}"/>
              </a:ext>
            </a:extLst>
          </p:cNvPr>
          <p:cNvSpPr/>
          <p:nvPr/>
        </p:nvSpPr>
        <p:spPr>
          <a:xfrm>
            <a:off x="6830042" y="3887845"/>
            <a:ext cx="531208" cy="282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77B6E-6307-4BD7-A6F3-9375C8F39A94}"/>
              </a:ext>
            </a:extLst>
          </p:cNvPr>
          <p:cNvSpPr/>
          <p:nvPr/>
        </p:nvSpPr>
        <p:spPr>
          <a:xfrm>
            <a:off x="4829523" y="3887845"/>
            <a:ext cx="401284" cy="2828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E901C-956B-4FEB-AE39-49F141BD1249}"/>
              </a:ext>
            </a:extLst>
          </p:cNvPr>
          <p:cNvSpPr/>
          <p:nvPr/>
        </p:nvSpPr>
        <p:spPr>
          <a:xfrm>
            <a:off x="7869432" y="3887845"/>
            <a:ext cx="278080" cy="2828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03FFB-02A9-4668-A170-A04C11625FA5}"/>
              </a:ext>
            </a:extLst>
          </p:cNvPr>
          <p:cNvSpPr txBox="1"/>
          <p:nvPr/>
        </p:nvSpPr>
        <p:spPr>
          <a:xfrm>
            <a:off x="0" y="3768768"/>
            <a:ext cx="1486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66FF"/>
                </a:solidFill>
              </a:rPr>
              <a:t>[1] refers to layer 1.</a:t>
            </a:r>
          </a:p>
          <a:p>
            <a:r>
              <a:rPr lang="en-SG" sz="1100" dirty="0">
                <a:solidFill>
                  <a:srgbClr val="FF66FF"/>
                </a:solidFill>
              </a:rPr>
              <a:t>1 refers to node 1.</a:t>
            </a:r>
            <a:endParaRPr lang="en-GB" sz="1100" dirty="0">
              <a:solidFill>
                <a:srgbClr val="FF66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83E01F-264E-41DB-AC2C-F2F8C8E5D176}"/>
              </a:ext>
            </a:extLst>
          </p:cNvPr>
          <p:cNvSpPr/>
          <p:nvPr/>
        </p:nvSpPr>
        <p:spPr>
          <a:xfrm>
            <a:off x="1385923" y="3883401"/>
            <a:ext cx="337622" cy="282872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66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6EAF5-5B19-454D-A34C-FDA5DD95F45B}"/>
              </a:ext>
            </a:extLst>
          </p:cNvPr>
          <p:cNvSpPr/>
          <p:nvPr/>
        </p:nvSpPr>
        <p:spPr>
          <a:xfrm>
            <a:off x="2393517" y="2095866"/>
            <a:ext cx="474674" cy="475884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66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B5B62D-DC27-44F3-83ED-8467DC216B05}"/>
              </a:ext>
            </a:extLst>
          </p:cNvPr>
          <p:cNvSpPr/>
          <p:nvPr/>
        </p:nvSpPr>
        <p:spPr>
          <a:xfrm rot="2874236">
            <a:off x="1806542" y="1936747"/>
            <a:ext cx="712994" cy="124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D0C25B-3A19-43CB-AC6A-635DBF8997B9}"/>
              </a:ext>
            </a:extLst>
          </p:cNvPr>
          <p:cNvSpPr/>
          <p:nvPr/>
        </p:nvSpPr>
        <p:spPr>
          <a:xfrm>
            <a:off x="1877460" y="2289185"/>
            <a:ext cx="516057" cy="892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FA2F22-D942-46F2-968D-A995A73ADB07}"/>
              </a:ext>
            </a:extLst>
          </p:cNvPr>
          <p:cNvSpPr/>
          <p:nvPr/>
        </p:nvSpPr>
        <p:spPr>
          <a:xfrm rot="18744743">
            <a:off x="1797843" y="2595469"/>
            <a:ext cx="712649" cy="1458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7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Q1 (a): Given input </a:t>
            </a:r>
            <a:r>
              <a:rPr lang="en" sz="3200" dirty="0"/>
              <a:t>(2, 3)</a:t>
            </a:r>
            <a:r>
              <a:rPr lang="en" sz="3200" baseline="30000" dirty="0"/>
              <a:t>T</a:t>
            </a:r>
            <a:r>
              <a:rPr lang="en" sz="3200" dirty="0"/>
              <a:t>, label y=(0.1,0.9)</a:t>
            </a:r>
            <a:r>
              <a:rPr lang="en" sz="3200" baseline="30000" dirty="0"/>
              <a:t>T</a:t>
            </a:r>
            <a:r>
              <a:rPr lang="en" sz="3200" dirty="0"/>
              <a:t>, compute: </a:t>
            </a:r>
            <a:r>
              <a:rPr lang="es-ES" sz="3200" dirty="0"/>
              <a:t>a</a:t>
            </a:r>
            <a:r>
              <a:rPr lang="es-ES" sz="3200" baseline="30000" dirty="0"/>
              <a:t>[1]</a:t>
            </a:r>
            <a:r>
              <a:rPr lang="es-ES" sz="3200" dirty="0"/>
              <a:t>, ȳ</a:t>
            </a:r>
            <a:r>
              <a:rPr lang="es-ES" sz="3200" baseline="30000" dirty="0"/>
              <a:t>[2]</a:t>
            </a:r>
            <a:r>
              <a:rPr lang="es-ES" sz="3200" dirty="0"/>
              <a:t>, L(ȳ, y).</a:t>
            </a:r>
            <a:br>
              <a:rPr lang="es-ES" sz="3200" dirty="0"/>
            </a:br>
            <a:endParaRPr dirty="0"/>
          </a:p>
        </p:txBody>
      </p:sp>
      <p:pic>
        <p:nvPicPr>
          <p:cNvPr id="312" name="Google Shape;3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09" y="1436380"/>
            <a:ext cx="2614649" cy="1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975" y="1436380"/>
            <a:ext cx="30480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>
            <a:spLocks noGrp="1"/>
          </p:cNvSpPr>
          <p:nvPr>
            <p:ph type="body" idx="1"/>
          </p:nvPr>
        </p:nvSpPr>
        <p:spPr>
          <a:xfrm>
            <a:off x="4101975" y="2313390"/>
            <a:ext cx="3113291" cy="7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u="sng" dirty="0"/>
              <a:t>Note:</a:t>
            </a:r>
          </a:p>
          <a:p>
            <a:pPr marL="285750" indent="-285750"/>
            <a:r>
              <a:rPr lang="en" sz="1800" dirty="0"/>
              <a:t>Output ReLU Function</a:t>
            </a:r>
          </a:p>
          <a:p>
            <a:pPr marL="285750" indent="-285750"/>
            <a:r>
              <a:rPr lang="en" sz="1800" dirty="0"/>
              <a:t>MSE loss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79194-1CD2-4710-A49E-575F3CE73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709" y="3552979"/>
            <a:ext cx="6603472" cy="71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BB6AF-9B55-4303-9A03-C7419F5BF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708" y="4265459"/>
            <a:ext cx="6603472" cy="4873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DA382C-1357-44BD-8006-0DCE457DEBFA}"/>
              </a:ext>
            </a:extLst>
          </p:cNvPr>
          <p:cNvSpPr/>
          <p:nvPr/>
        </p:nvSpPr>
        <p:spPr>
          <a:xfrm>
            <a:off x="1401204" y="3822926"/>
            <a:ext cx="296028" cy="28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81D32C-02D8-447E-8F8A-3B4B1B2E843D}"/>
              </a:ext>
            </a:extLst>
          </p:cNvPr>
          <p:cNvSpPr/>
          <p:nvPr/>
        </p:nvSpPr>
        <p:spPr>
          <a:xfrm>
            <a:off x="1401204" y="4264247"/>
            <a:ext cx="296028" cy="282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DE28F2-0A7B-43BE-88BF-EB80C202DBE2}"/>
              </a:ext>
            </a:extLst>
          </p:cNvPr>
          <p:cNvSpPr/>
          <p:nvPr/>
        </p:nvSpPr>
        <p:spPr>
          <a:xfrm>
            <a:off x="3437868" y="2226472"/>
            <a:ext cx="296028" cy="28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96074-BB82-45A0-A69C-E15B201204F9}"/>
              </a:ext>
            </a:extLst>
          </p:cNvPr>
          <p:cNvSpPr/>
          <p:nvPr/>
        </p:nvSpPr>
        <p:spPr>
          <a:xfrm>
            <a:off x="3437868" y="2799080"/>
            <a:ext cx="296028" cy="282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47A038-2BFD-43C6-B86B-4E3DFB9A9903}"/>
              </a:ext>
            </a:extLst>
          </p:cNvPr>
          <p:cNvSpPr txBox="1"/>
          <p:nvPr/>
        </p:nvSpPr>
        <p:spPr>
          <a:xfrm>
            <a:off x="1251172" y="4786242"/>
            <a:ext cx="6966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/>
                </a:solidFill>
              </a:rPr>
              <a:t>Another common careless mistake: Forgetting to apply </a:t>
            </a:r>
            <a:r>
              <a:rPr lang="en-SG" sz="1100" b="1" dirty="0" err="1">
                <a:solidFill>
                  <a:schemeClr val="tx1"/>
                </a:solidFill>
              </a:rPr>
              <a:t>ReLU</a:t>
            </a:r>
            <a:r>
              <a:rPr lang="en-SG" sz="1100" b="1" dirty="0">
                <a:solidFill>
                  <a:schemeClr val="tx1"/>
                </a:solidFill>
              </a:rPr>
              <a:t> after computing matrix multiplication.</a:t>
            </a:r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7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Q1 (a): Given input </a:t>
            </a:r>
            <a:r>
              <a:rPr lang="en" sz="3200" dirty="0"/>
              <a:t>(2, 3)</a:t>
            </a:r>
            <a:r>
              <a:rPr lang="en" sz="3200" baseline="30000" dirty="0"/>
              <a:t>T</a:t>
            </a:r>
            <a:r>
              <a:rPr lang="en" sz="3200" dirty="0"/>
              <a:t>, label y=(0.1,0.9)</a:t>
            </a:r>
            <a:r>
              <a:rPr lang="en" sz="3200" baseline="30000" dirty="0"/>
              <a:t>T</a:t>
            </a:r>
            <a:r>
              <a:rPr lang="en" sz="3200" dirty="0"/>
              <a:t>, compute: </a:t>
            </a:r>
            <a:r>
              <a:rPr lang="es-ES" sz="3200" dirty="0"/>
              <a:t>a</a:t>
            </a:r>
            <a:r>
              <a:rPr lang="es-ES" sz="3200" baseline="30000" dirty="0"/>
              <a:t>[1]</a:t>
            </a:r>
            <a:r>
              <a:rPr lang="es-ES" sz="3200" dirty="0"/>
              <a:t>, ȳ</a:t>
            </a:r>
            <a:r>
              <a:rPr lang="es-ES" sz="3200" baseline="30000" dirty="0"/>
              <a:t>[2]</a:t>
            </a:r>
            <a:r>
              <a:rPr lang="es-ES" sz="3200" dirty="0"/>
              <a:t>, L(ȳ, y).</a:t>
            </a:r>
            <a:br>
              <a:rPr lang="es-ES" sz="3200" dirty="0"/>
            </a:br>
            <a:endParaRPr dirty="0"/>
          </a:p>
        </p:txBody>
      </p:sp>
      <p:pic>
        <p:nvPicPr>
          <p:cNvPr id="312" name="Google Shape;3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09" y="1436380"/>
            <a:ext cx="2614649" cy="1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975" y="1436380"/>
            <a:ext cx="30480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>
            <a:spLocks noGrp="1"/>
          </p:cNvSpPr>
          <p:nvPr>
            <p:ph type="body" idx="1"/>
          </p:nvPr>
        </p:nvSpPr>
        <p:spPr>
          <a:xfrm>
            <a:off x="4101975" y="2313390"/>
            <a:ext cx="3113291" cy="7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u="sng" dirty="0"/>
              <a:t>Note:</a:t>
            </a:r>
          </a:p>
          <a:p>
            <a:pPr marL="285750" indent="-285750"/>
            <a:r>
              <a:rPr lang="en" sz="1800" dirty="0"/>
              <a:t>Output ReLU Function</a:t>
            </a:r>
          </a:p>
          <a:p>
            <a:pPr marL="285750" indent="-285750"/>
            <a:r>
              <a:rPr lang="en" sz="1800" dirty="0"/>
              <a:t>MSE loss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ADA68-F299-4D72-B744-CC5C013E7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709" y="3646950"/>
            <a:ext cx="7008907" cy="5659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941F4F-E7DC-4453-B071-B2E55F3D3810}"/>
              </a:ext>
            </a:extLst>
          </p:cNvPr>
          <p:cNvSpPr/>
          <p:nvPr/>
        </p:nvSpPr>
        <p:spPr>
          <a:xfrm>
            <a:off x="2371344" y="3646950"/>
            <a:ext cx="2340864" cy="30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AD20-DDF9-42FA-A6A0-E0DD76CE2C1F}"/>
              </a:ext>
            </a:extLst>
          </p:cNvPr>
          <p:cNvSpPr txBox="1"/>
          <p:nvPr/>
        </p:nvSpPr>
        <p:spPr>
          <a:xfrm>
            <a:off x="2656033" y="3367033"/>
            <a:ext cx="203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MSE (Mean Squared Error)</a:t>
            </a:r>
            <a:endParaRPr lang="en-GB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5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Q1 (b): Calculate </a:t>
            </a:r>
            <a:r>
              <a:rPr lang="en-SG" sz="2000" dirty="0"/>
              <a:t>gradient/partial derivative of L(ȳ, y) with respect to W</a:t>
            </a:r>
            <a:r>
              <a:rPr lang="en-SG" sz="2000" baseline="30000" dirty="0"/>
              <a:t>[2]</a:t>
            </a:r>
            <a:r>
              <a:rPr lang="en-SG" sz="2000" baseline="-25000" dirty="0"/>
              <a:t>21</a:t>
            </a:r>
            <a:r>
              <a:rPr lang="en-SG" sz="2000" dirty="0"/>
              <a:t> and L(ȳ, y) with respect to W</a:t>
            </a:r>
            <a:r>
              <a:rPr lang="en-SG" sz="2000" baseline="30000" dirty="0"/>
              <a:t>[2]</a:t>
            </a:r>
            <a:r>
              <a:rPr lang="en-SG" sz="2000" baseline="-25000" dirty="0"/>
              <a:t>12</a:t>
            </a:r>
            <a:endParaRPr lang="en-SG" sz="2000" dirty="0"/>
          </a:p>
        </p:txBody>
      </p:sp>
      <p:pic>
        <p:nvPicPr>
          <p:cNvPr id="10" name="Google Shape;324;p25">
            <a:extLst>
              <a:ext uri="{FF2B5EF4-FFF2-40B4-BE49-F238E27FC236}">
                <a16:creationId xmlns:a16="http://schemas.microsoft.com/office/drawing/2014/main" id="{591B30E8-3CD7-400D-A29C-E078573F27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78" y="1537918"/>
            <a:ext cx="6505553" cy="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14;p24">
            <a:extLst>
              <a:ext uri="{FF2B5EF4-FFF2-40B4-BE49-F238E27FC236}">
                <a16:creationId xmlns:a16="http://schemas.microsoft.com/office/drawing/2014/main" id="{DE68EC21-5A0E-47CF-BF36-06AE5D813D23}"/>
              </a:ext>
            </a:extLst>
          </p:cNvPr>
          <p:cNvSpPr txBox="1">
            <a:spLocks/>
          </p:cNvSpPr>
          <p:nvPr/>
        </p:nvSpPr>
        <p:spPr>
          <a:xfrm>
            <a:off x="658282" y="2571750"/>
            <a:ext cx="4433414" cy="101244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Font typeface="Inria Sans Light"/>
              <a:buNone/>
            </a:pPr>
            <a:r>
              <a:rPr lang="en-SG" sz="1800" u="sng" dirty="0"/>
              <a:t>Guiding Questions: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What does [2] and 21 in W</a:t>
            </a:r>
            <a:r>
              <a:rPr lang="en-SG" sz="1800" baseline="30000" dirty="0"/>
              <a:t>[2]</a:t>
            </a:r>
            <a:r>
              <a:rPr lang="en-SG" sz="1800" baseline="-25000" dirty="0"/>
              <a:t>21</a:t>
            </a:r>
            <a:r>
              <a:rPr lang="en-SG" sz="1800" dirty="0"/>
              <a:t> refer to?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How do you express the partial derivative in terms of the above given expressions?</a:t>
            </a:r>
          </a:p>
          <a:p>
            <a:pPr marL="342900">
              <a:buFont typeface="+mj-lt"/>
              <a:buAutoNum type="arabicPeriod"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24187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Q1 (b): Calculate </a:t>
            </a:r>
            <a:r>
              <a:rPr lang="en-SG" sz="2000" dirty="0"/>
              <a:t>gradient/partial derivative of L(ȳ, y) with respect to W</a:t>
            </a:r>
            <a:r>
              <a:rPr lang="en-SG" sz="2000" baseline="30000" dirty="0"/>
              <a:t>[2]</a:t>
            </a:r>
            <a:r>
              <a:rPr lang="en-SG" sz="2000" baseline="-25000" dirty="0"/>
              <a:t>21</a:t>
            </a:r>
            <a:r>
              <a:rPr lang="en-SG" sz="2000" dirty="0"/>
              <a:t> and L(ȳ, y) with respect to W</a:t>
            </a:r>
            <a:r>
              <a:rPr lang="en-SG" sz="2000" baseline="30000" dirty="0"/>
              <a:t>[2]</a:t>
            </a:r>
            <a:r>
              <a:rPr lang="en-SG" sz="2000" baseline="-25000" dirty="0"/>
              <a:t>12</a:t>
            </a:r>
            <a:endParaRPr lang="en-SG" sz="2000" dirty="0"/>
          </a:p>
        </p:txBody>
      </p:sp>
      <p:pic>
        <p:nvPicPr>
          <p:cNvPr id="10" name="Google Shape;324;p25">
            <a:extLst>
              <a:ext uri="{FF2B5EF4-FFF2-40B4-BE49-F238E27FC236}">
                <a16:creationId xmlns:a16="http://schemas.microsoft.com/office/drawing/2014/main" id="{591B30E8-3CD7-400D-A29C-E078573F27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78" y="1537918"/>
            <a:ext cx="6505553" cy="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837A4-FCF9-4141-BA5C-CAC0AEFFA98F}"/>
              </a:ext>
            </a:extLst>
          </p:cNvPr>
          <p:cNvSpPr txBox="1"/>
          <p:nvPr/>
        </p:nvSpPr>
        <p:spPr>
          <a:xfrm>
            <a:off x="5091696" y="2673480"/>
            <a:ext cx="2947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1"/>
                </a:solidFill>
              </a:rPr>
              <a:t>[2] refers to weights going out of layer 2.</a:t>
            </a:r>
          </a:p>
          <a:p>
            <a:r>
              <a:rPr lang="en-SG" sz="1100" dirty="0">
                <a:solidFill>
                  <a:schemeClr val="tx1"/>
                </a:solidFill>
              </a:rPr>
              <a:t>21 refers to “to node 2, from node 1”.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3" name="Google Shape;314;p24">
            <a:extLst>
              <a:ext uri="{FF2B5EF4-FFF2-40B4-BE49-F238E27FC236}">
                <a16:creationId xmlns:a16="http://schemas.microsoft.com/office/drawing/2014/main" id="{500041EC-C551-45A4-9914-1B0B3F8F0BDC}"/>
              </a:ext>
            </a:extLst>
          </p:cNvPr>
          <p:cNvSpPr txBox="1">
            <a:spLocks/>
          </p:cNvSpPr>
          <p:nvPr/>
        </p:nvSpPr>
        <p:spPr>
          <a:xfrm>
            <a:off x="658282" y="2571750"/>
            <a:ext cx="4433414" cy="101244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Font typeface="Inria Sans Light"/>
              <a:buNone/>
            </a:pPr>
            <a:r>
              <a:rPr lang="en-SG" sz="1800" u="sng" dirty="0"/>
              <a:t>Guiding Questions: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What does [2] and 21 in W</a:t>
            </a:r>
            <a:r>
              <a:rPr lang="en-SG" sz="1800" baseline="30000" dirty="0"/>
              <a:t>[2]</a:t>
            </a:r>
            <a:r>
              <a:rPr lang="en-SG" sz="1800" baseline="-25000" dirty="0"/>
              <a:t>21</a:t>
            </a:r>
            <a:r>
              <a:rPr lang="en-SG" sz="1800" dirty="0"/>
              <a:t> refer to?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How do you express the partial derivative in terms of the above given expressions?</a:t>
            </a:r>
          </a:p>
          <a:p>
            <a:pPr marL="342900">
              <a:buFont typeface="+mj-lt"/>
              <a:buAutoNum type="arabicPeriod"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0582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1207850" y="80553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800" y="14257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0:01 – 0:07 – Kahoot!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0:07 – 0:17 - Recap: Perceptrons &amp; NNs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0:17 – 0:25 - Breakout Rooms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⬥"/>
            </a:pPr>
            <a:r>
              <a:rPr lang="en" dirty="0"/>
              <a:t>0:25 – 0:35 –Q1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⬥"/>
            </a:pPr>
            <a:r>
              <a:rPr lang="en" dirty="0"/>
              <a:t>0:35 – 0:45 – Q2</a:t>
            </a:r>
            <a:endParaRPr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Q1 (b): Calculate </a:t>
            </a:r>
            <a:r>
              <a:rPr lang="en-SG" sz="2000" dirty="0"/>
              <a:t>gradient/partial derivative of L(ȳ, y) with respect to W</a:t>
            </a:r>
            <a:r>
              <a:rPr lang="en-SG" sz="2000" baseline="30000" dirty="0"/>
              <a:t>[2]</a:t>
            </a:r>
            <a:r>
              <a:rPr lang="en-SG" sz="2000" baseline="-25000" dirty="0"/>
              <a:t>21</a:t>
            </a:r>
            <a:r>
              <a:rPr lang="en-SG" sz="2000" dirty="0"/>
              <a:t> and L(ȳ, y) with respect to W</a:t>
            </a:r>
            <a:r>
              <a:rPr lang="en-SG" sz="2000" baseline="30000" dirty="0"/>
              <a:t>[2]</a:t>
            </a:r>
            <a:r>
              <a:rPr lang="en-SG" sz="2000" baseline="-25000" dirty="0"/>
              <a:t>12</a:t>
            </a:r>
            <a:endParaRPr lang="en-SG" sz="2000" dirty="0"/>
          </a:p>
        </p:txBody>
      </p:sp>
      <p:pic>
        <p:nvPicPr>
          <p:cNvPr id="10" name="Google Shape;324;p25">
            <a:extLst>
              <a:ext uri="{FF2B5EF4-FFF2-40B4-BE49-F238E27FC236}">
                <a16:creationId xmlns:a16="http://schemas.microsoft.com/office/drawing/2014/main" id="{591B30E8-3CD7-400D-A29C-E078573F27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78" y="1537918"/>
            <a:ext cx="6505553" cy="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837A4-FCF9-4141-BA5C-CAC0AEFFA98F}"/>
              </a:ext>
            </a:extLst>
          </p:cNvPr>
          <p:cNvSpPr txBox="1"/>
          <p:nvPr/>
        </p:nvSpPr>
        <p:spPr>
          <a:xfrm>
            <a:off x="5091696" y="2673480"/>
            <a:ext cx="2947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tx1"/>
                </a:solidFill>
              </a:rPr>
              <a:t>[2] refers to weights going out of layer 2.</a:t>
            </a:r>
          </a:p>
          <a:p>
            <a:r>
              <a:rPr lang="en-SG" sz="1100" dirty="0">
                <a:solidFill>
                  <a:schemeClr val="tx1"/>
                </a:solidFill>
              </a:rPr>
              <a:t>21 refers to “to node 2, from node 1”.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3" name="Google Shape;314;p24">
            <a:extLst>
              <a:ext uri="{FF2B5EF4-FFF2-40B4-BE49-F238E27FC236}">
                <a16:creationId xmlns:a16="http://schemas.microsoft.com/office/drawing/2014/main" id="{500041EC-C551-45A4-9914-1B0B3F8F0BDC}"/>
              </a:ext>
            </a:extLst>
          </p:cNvPr>
          <p:cNvSpPr txBox="1">
            <a:spLocks/>
          </p:cNvSpPr>
          <p:nvPr/>
        </p:nvSpPr>
        <p:spPr>
          <a:xfrm>
            <a:off x="658282" y="2571750"/>
            <a:ext cx="4433414" cy="101244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Font typeface="Inria Sans Light"/>
              <a:buNone/>
            </a:pPr>
            <a:r>
              <a:rPr lang="en-SG" sz="1800" u="sng" dirty="0"/>
              <a:t>Guiding Questions: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What does [2] and 21 in W</a:t>
            </a:r>
            <a:r>
              <a:rPr lang="en-SG" sz="1800" baseline="30000" dirty="0"/>
              <a:t>[2]</a:t>
            </a:r>
            <a:r>
              <a:rPr lang="en-SG" sz="1800" baseline="-25000" dirty="0"/>
              <a:t>21</a:t>
            </a:r>
            <a:r>
              <a:rPr lang="en-SG" sz="1800" dirty="0"/>
              <a:t> refer to?</a:t>
            </a:r>
          </a:p>
          <a:p>
            <a:pPr marL="342900">
              <a:buFont typeface="+mj-lt"/>
              <a:buAutoNum type="arabicPeriod"/>
            </a:pPr>
            <a:r>
              <a:rPr lang="en-SG" sz="1800" dirty="0"/>
              <a:t>How do you express the partial derivative in terms of the above given expressions?</a:t>
            </a:r>
          </a:p>
          <a:p>
            <a:pPr marL="342900">
              <a:buFont typeface="+mj-lt"/>
              <a:buAutoNum type="arabicPeriod"/>
            </a:pPr>
            <a:endParaRPr lang="en-SG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26F77A-BA10-4F13-9893-E5EC7CBD4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64" y="3809042"/>
            <a:ext cx="6867867" cy="1213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8C800F-887C-4391-ABE7-DC67BC0FC2F5}"/>
              </a:ext>
            </a:extLst>
          </p:cNvPr>
          <p:cNvSpPr/>
          <p:nvPr/>
        </p:nvSpPr>
        <p:spPr>
          <a:xfrm>
            <a:off x="2473485" y="4131246"/>
            <a:ext cx="434175" cy="276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A8D358-0901-48BB-8096-A4732AD8EBAA}"/>
              </a:ext>
            </a:extLst>
          </p:cNvPr>
          <p:cNvSpPr/>
          <p:nvPr/>
        </p:nvSpPr>
        <p:spPr>
          <a:xfrm>
            <a:off x="3467923" y="3809042"/>
            <a:ext cx="434175" cy="276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D124E-9D3F-4264-A60C-8CA00B063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659" y="208131"/>
            <a:ext cx="1569460" cy="110040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BA023F2-ABA7-4B8F-99E0-422D6153E2B0}"/>
              </a:ext>
            </a:extLst>
          </p:cNvPr>
          <p:cNvSpPr/>
          <p:nvPr/>
        </p:nvSpPr>
        <p:spPr>
          <a:xfrm rot="1821510">
            <a:off x="7958265" y="791385"/>
            <a:ext cx="1028588" cy="2761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F3B65-B5C9-45A9-AD85-2BF7A428DF8B}"/>
              </a:ext>
            </a:extLst>
          </p:cNvPr>
          <p:cNvSpPr/>
          <p:nvPr/>
        </p:nvSpPr>
        <p:spPr>
          <a:xfrm>
            <a:off x="3416392" y="3776955"/>
            <a:ext cx="543815" cy="6305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7C4F7D-E116-4A18-A894-7675991B86F3}"/>
              </a:ext>
            </a:extLst>
          </p:cNvPr>
          <p:cNvSpPr/>
          <p:nvPr/>
        </p:nvSpPr>
        <p:spPr>
          <a:xfrm>
            <a:off x="5437063" y="3871619"/>
            <a:ext cx="358524" cy="416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Q2 (a): Model AND, OR, NOT using </a:t>
            </a:r>
            <a:r>
              <a:rPr lang="en" sz="2000" b="1" u="sng" dirty="0"/>
              <a:t>1</a:t>
            </a:r>
            <a:r>
              <a:rPr lang="en" sz="2000" dirty="0"/>
              <a:t> perceptron. Assume AND and OR take 2 inputs, NOT takes 1 input.</a:t>
            </a:r>
            <a:endParaRPr sz="2000" dirty="0"/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705645"/>
            <a:ext cx="51435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4;p24">
            <a:extLst>
              <a:ext uri="{FF2B5EF4-FFF2-40B4-BE49-F238E27FC236}">
                <a16:creationId xmlns:a16="http://schemas.microsoft.com/office/drawing/2014/main" id="{650F9505-F5E8-46C4-9A9F-E2767A009539}"/>
              </a:ext>
            </a:extLst>
          </p:cNvPr>
          <p:cNvSpPr txBox="1">
            <a:spLocks/>
          </p:cNvSpPr>
          <p:nvPr/>
        </p:nvSpPr>
        <p:spPr>
          <a:xfrm>
            <a:off x="2566022" y="210230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AND</a:t>
            </a:r>
          </a:p>
        </p:txBody>
      </p:sp>
      <p:sp>
        <p:nvSpPr>
          <p:cNvPr id="8" name="Google Shape;314;p24">
            <a:extLst>
              <a:ext uri="{FF2B5EF4-FFF2-40B4-BE49-F238E27FC236}">
                <a16:creationId xmlns:a16="http://schemas.microsoft.com/office/drawing/2014/main" id="{F02B7E10-82BC-4D4A-84A9-592E245263DD}"/>
              </a:ext>
            </a:extLst>
          </p:cNvPr>
          <p:cNvSpPr txBox="1">
            <a:spLocks/>
          </p:cNvSpPr>
          <p:nvPr/>
        </p:nvSpPr>
        <p:spPr>
          <a:xfrm>
            <a:off x="4389340" y="210230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OR</a:t>
            </a:r>
          </a:p>
        </p:txBody>
      </p:sp>
      <p:sp>
        <p:nvSpPr>
          <p:cNvPr id="9" name="Google Shape;314;p24">
            <a:extLst>
              <a:ext uri="{FF2B5EF4-FFF2-40B4-BE49-F238E27FC236}">
                <a16:creationId xmlns:a16="http://schemas.microsoft.com/office/drawing/2014/main" id="{A7A74B43-9445-4E95-B4BB-CFF6DB5D01FA}"/>
              </a:ext>
            </a:extLst>
          </p:cNvPr>
          <p:cNvSpPr txBox="1">
            <a:spLocks/>
          </p:cNvSpPr>
          <p:nvPr/>
        </p:nvSpPr>
        <p:spPr>
          <a:xfrm>
            <a:off x="6120560" y="210230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NOT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E98ADC-0196-4188-A3B3-C9BA128A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17070"/>
              </p:ext>
            </p:extLst>
          </p:nvPr>
        </p:nvGraphicFramePr>
        <p:xfrm>
          <a:off x="1012390" y="2854775"/>
          <a:ext cx="1975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73">
                  <a:extLst>
                    <a:ext uri="{9D8B030D-6E8A-4147-A177-3AD203B41FA5}">
                      <a16:colId xmlns:a16="http://schemas.microsoft.com/office/drawing/2014/main" val="1391470908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1177145818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362095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8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7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58772"/>
                  </a:ext>
                </a:extLst>
              </a:tr>
            </a:tbl>
          </a:graphicData>
        </a:graphic>
      </p:graphicFrame>
      <p:sp>
        <p:nvSpPr>
          <p:cNvPr id="11" name="Google Shape;314;p24">
            <a:extLst>
              <a:ext uri="{FF2B5EF4-FFF2-40B4-BE49-F238E27FC236}">
                <a16:creationId xmlns:a16="http://schemas.microsoft.com/office/drawing/2014/main" id="{42797BA0-63A0-4954-AEED-E6707967A25A}"/>
              </a:ext>
            </a:extLst>
          </p:cNvPr>
          <p:cNvSpPr txBox="1">
            <a:spLocks/>
          </p:cNvSpPr>
          <p:nvPr/>
        </p:nvSpPr>
        <p:spPr>
          <a:xfrm>
            <a:off x="1051860" y="252369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b="1" dirty="0"/>
              <a:t>AND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E357938E-AC75-4D04-8FE6-C498E4191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26162"/>
              </p:ext>
            </p:extLst>
          </p:nvPr>
        </p:nvGraphicFramePr>
        <p:xfrm>
          <a:off x="3449940" y="2849891"/>
          <a:ext cx="1975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73">
                  <a:extLst>
                    <a:ext uri="{9D8B030D-6E8A-4147-A177-3AD203B41FA5}">
                      <a16:colId xmlns:a16="http://schemas.microsoft.com/office/drawing/2014/main" val="1391470908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1177145818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362095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8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7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58772"/>
                  </a:ext>
                </a:extLst>
              </a:tr>
            </a:tbl>
          </a:graphicData>
        </a:graphic>
      </p:graphicFrame>
      <p:sp>
        <p:nvSpPr>
          <p:cNvPr id="13" name="Google Shape;314;p24">
            <a:extLst>
              <a:ext uri="{FF2B5EF4-FFF2-40B4-BE49-F238E27FC236}">
                <a16:creationId xmlns:a16="http://schemas.microsoft.com/office/drawing/2014/main" id="{6FF989BF-0A31-44E0-A406-4B0C6B88D6A6}"/>
              </a:ext>
            </a:extLst>
          </p:cNvPr>
          <p:cNvSpPr txBox="1">
            <a:spLocks/>
          </p:cNvSpPr>
          <p:nvPr/>
        </p:nvSpPr>
        <p:spPr>
          <a:xfrm>
            <a:off x="3489410" y="2518809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b="1" dirty="0"/>
              <a:t>OR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CAC7FBE-3FC8-401B-8FD5-88D3D271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13334"/>
              </p:ext>
            </p:extLst>
          </p:nvPr>
        </p:nvGraphicFramePr>
        <p:xfrm>
          <a:off x="5912898" y="2849891"/>
          <a:ext cx="13171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73">
                  <a:extLst>
                    <a:ext uri="{9D8B030D-6E8A-4147-A177-3AD203B41FA5}">
                      <a16:colId xmlns:a16="http://schemas.microsoft.com/office/drawing/2014/main" val="1391470908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362095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8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76500"/>
                  </a:ext>
                </a:extLst>
              </a:tr>
            </a:tbl>
          </a:graphicData>
        </a:graphic>
      </p:graphicFrame>
      <p:sp>
        <p:nvSpPr>
          <p:cNvPr id="15" name="Google Shape;314;p24">
            <a:extLst>
              <a:ext uri="{FF2B5EF4-FFF2-40B4-BE49-F238E27FC236}">
                <a16:creationId xmlns:a16="http://schemas.microsoft.com/office/drawing/2014/main" id="{605A79E5-372F-4E91-BE22-842C25E097CF}"/>
              </a:ext>
            </a:extLst>
          </p:cNvPr>
          <p:cNvSpPr txBox="1">
            <a:spLocks/>
          </p:cNvSpPr>
          <p:nvPr/>
        </p:nvSpPr>
        <p:spPr>
          <a:xfrm>
            <a:off x="5952368" y="2518809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b="1" dirty="0"/>
              <a:t>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Q2 (a): Model AND, OR, NOT using </a:t>
            </a:r>
            <a:r>
              <a:rPr lang="en" sz="2000" b="1" u="sng" dirty="0"/>
              <a:t>1</a:t>
            </a:r>
            <a:r>
              <a:rPr lang="en" sz="2000" dirty="0"/>
              <a:t> perceptron. Assume AND and OR take 2 inputs, NOT takes 1 input.</a:t>
            </a:r>
            <a:endParaRPr sz="2000" dirty="0"/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705645"/>
            <a:ext cx="51435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4;p24">
            <a:extLst>
              <a:ext uri="{FF2B5EF4-FFF2-40B4-BE49-F238E27FC236}">
                <a16:creationId xmlns:a16="http://schemas.microsoft.com/office/drawing/2014/main" id="{650F9505-F5E8-46C4-9A9F-E2767A009539}"/>
              </a:ext>
            </a:extLst>
          </p:cNvPr>
          <p:cNvSpPr txBox="1">
            <a:spLocks/>
          </p:cNvSpPr>
          <p:nvPr/>
        </p:nvSpPr>
        <p:spPr>
          <a:xfrm>
            <a:off x="2566022" y="210230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AND</a:t>
            </a:r>
          </a:p>
        </p:txBody>
      </p:sp>
      <p:sp>
        <p:nvSpPr>
          <p:cNvPr id="8" name="Google Shape;314;p24">
            <a:extLst>
              <a:ext uri="{FF2B5EF4-FFF2-40B4-BE49-F238E27FC236}">
                <a16:creationId xmlns:a16="http://schemas.microsoft.com/office/drawing/2014/main" id="{F02B7E10-82BC-4D4A-84A9-592E245263DD}"/>
              </a:ext>
            </a:extLst>
          </p:cNvPr>
          <p:cNvSpPr txBox="1">
            <a:spLocks/>
          </p:cNvSpPr>
          <p:nvPr/>
        </p:nvSpPr>
        <p:spPr>
          <a:xfrm>
            <a:off x="4389340" y="210230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OR</a:t>
            </a:r>
          </a:p>
        </p:txBody>
      </p:sp>
      <p:sp>
        <p:nvSpPr>
          <p:cNvPr id="9" name="Google Shape;314;p24">
            <a:extLst>
              <a:ext uri="{FF2B5EF4-FFF2-40B4-BE49-F238E27FC236}">
                <a16:creationId xmlns:a16="http://schemas.microsoft.com/office/drawing/2014/main" id="{A7A74B43-9445-4E95-B4BB-CFF6DB5D01FA}"/>
              </a:ext>
            </a:extLst>
          </p:cNvPr>
          <p:cNvSpPr txBox="1">
            <a:spLocks/>
          </p:cNvSpPr>
          <p:nvPr/>
        </p:nvSpPr>
        <p:spPr>
          <a:xfrm>
            <a:off x="6120560" y="210230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NOT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E98ADC-0196-4188-A3B3-C9BA128ACC7F}"/>
              </a:ext>
            </a:extLst>
          </p:cNvPr>
          <p:cNvGraphicFramePr>
            <a:graphicFrameLocks noGrp="1"/>
          </p:cNvGraphicFramePr>
          <p:nvPr/>
        </p:nvGraphicFramePr>
        <p:xfrm>
          <a:off x="1012390" y="2854775"/>
          <a:ext cx="1975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73">
                  <a:extLst>
                    <a:ext uri="{9D8B030D-6E8A-4147-A177-3AD203B41FA5}">
                      <a16:colId xmlns:a16="http://schemas.microsoft.com/office/drawing/2014/main" val="1391470908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1177145818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362095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8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7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58772"/>
                  </a:ext>
                </a:extLst>
              </a:tr>
            </a:tbl>
          </a:graphicData>
        </a:graphic>
      </p:graphicFrame>
      <p:sp>
        <p:nvSpPr>
          <p:cNvPr id="11" name="Google Shape;314;p24">
            <a:extLst>
              <a:ext uri="{FF2B5EF4-FFF2-40B4-BE49-F238E27FC236}">
                <a16:creationId xmlns:a16="http://schemas.microsoft.com/office/drawing/2014/main" id="{42797BA0-63A0-4954-AEED-E6707967A25A}"/>
              </a:ext>
            </a:extLst>
          </p:cNvPr>
          <p:cNvSpPr txBox="1">
            <a:spLocks/>
          </p:cNvSpPr>
          <p:nvPr/>
        </p:nvSpPr>
        <p:spPr>
          <a:xfrm>
            <a:off x="1051860" y="252369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b="1" dirty="0"/>
              <a:t>AND</a:t>
            </a:r>
          </a:p>
        </p:txBody>
      </p:sp>
      <p:sp>
        <p:nvSpPr>
          <p:cNvPr id="16" name="Google Shape;314;p24">
            <a:extLst>
              <a:ext uri="{FF2B5EF4-FFF2-40B4-BE49-F238E27FC236}">
                <a16:creationId xmlns:a16="http://schemas.microsoft.com/office/drawing/2014/main" id="{05EA1A39-D915-4DB0-A32E-87B17C6DCF2C}"/>
              </a:ext>
            </a:extLst>
          </p:cNvPr>
          <p:cNvSpPr txBox="1">
            <a:spLocks/>
          </p:cNvSpPr>
          <p:nvPr/>
        </p:nvSpPr>
        <p:spPr>
          <a:xfrm>
            <a:off x="3607680" y="3249480"/>
            <a:ext cx="3536070" cy="131658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 err="1"/>
              <a:t>sgn</a:t>
            </a:r>
            <a:r>
              <a:rPr lang="en-SG" sz="1800" dirty="0"/>
              <a:t>[0(1) + 0(1) - 1.5] = </a:t>
            </a:r>
            <a:r>
              <a:rPr lang="en-SG" sz="1800" dirty="0" err="1"/>
              <a:t>sgn</a:t>
            </a:r>
            <a:r>
              <a:rPr lang="en-SG" sz="1800" dirty="0"/>
              <a:t>[-1.5] = 0</a:t>
            </a:r>
          </a:p>
          <a:p>
            <a:pPr marL="0" indent="0">
              <a:buNone/>
            </a:pPr>
            <a:r>
              <a:rPr lang="en-SG" sz="1800" dirty="0" err="1"/>
              <a:t>sgn</a:t>
            </a:r>
            <a:r>
              <a:rPr lang="en-SG" sz="1800" dirty="0"/>
              <a:t>[0(1) + 1(1) - 1.5] = </a:t>
            </a:r>
            <a:r>
              <a:rPr lang="en-SG" sz="1800" dirty="0" err="1"/>
              <a:t>sgn</a:t>
            </a:r>
            <a:r>
              <a:rPr lang="en-SG" sz="1800" dirty="0"/>
              <a:t>[-0.5] = 0</a:t>
            </a:r>
          </a:p>
          <a:p>
            <a:pPr marL="0" indent="0">
              <a:buNone/>
            </a:pPr>
            <a:r>
              <a:rPr lang="en-SG" sz="1800" dirty="0" err="1"/>
              <a:t>sgn</a:t>
            </a:r>
            <a:r>
              <a:rPr lang="en-SG" sz="1800" dirty="0"/>
              <a:t>[1(1) + 0(1) - 1.5] = </a:t>
            </a:r>
            <a:r>
              <a:rPr lang="en-SG" sz="1800" dirty="0" err="1"/>
              <a:t>sgn</a:t>
            </a:r>
            <a:r>
              <a:rPr lang="en-SG" sz="1800" dirty="0"/>
              <a:t>[-0.5] = 0</a:t>
            </a:r>
          </a:p>
          <a:p>
            <a:pPr marL="0" indent="0">
              <a:buNone/>
            </a:pPr>
            <a:r>
              <a:rPr lang="en-SG" sz="1800" dirty="0" err="1"/>
              <a:t>sgn</a:t>
            </a:r>
            <a:r>
              <a:rPr lang="en-SG" sz="1800" dirty="0"/>
              <a:t>[1(1) + 1(1) - 1.5] = </a:t>
            </a:r>
            <a:r>
              <a:rPr lang="en-SG" sz="1800" dirty="0" err="1"/>
              <a:t>sgn</a:t>
            </a:r>
            <a:r>
              <a:rPr lang="en-SG" sz="1800" dirty="0"/>
              <a:t>[0.5] =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103BE-D88E-450A-8AAB-E37E3DB10BE4}"/>
              </a:ext>
            </a:extLst>
          </p:cNvPr>
          <p:cNvSpPr/>
          <p:nvPr/>
        </p:nvSpPr>
        <p:spPr>
          <a:xfrm>
            <a:off x="3164218" y="1701131"/>
            <a:ext cx="138147" cy="277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6D8C9-DCFA-4E37-A686-1164772D4D6E}"/>
              </a:ext>
            </a:extLst>
          </p:cNvPr>
          <p:cNvSpPr/>
          <p:nvPr/>
        </p:nvSpPr>
        <p:spPr>
          <a:xfrm>
            <a:off x="4193740" y="3236548"/>
            <a:ext cx="138147" cy="277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B0C5D-6004-48BE-8A6C-28B20A59F4AC}"/>
              </a:ext>
            </a:extLst>
          </p:cNvPr>
          <p:cNvSpPr/>
          <p:nvPr/>
        </p:nvSpPr>
        <p:spPr>
          <a:xfrm>
            <a:off x="4824611" y="3249480"/>
            <a:ext cx="138147" cy="2775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74726-7DDA-46C9-BA69-D3B54E99218E}"/>
              </a:ext>
            </a:extLst>
          </p:cNvPr>
          <p:cNvSpPr/>
          <p:nvPr/>
        </p:nvSpPr>
        <p:spPr>
          <a:xfrm>
            <a:off x="3371878" y="1707109"/>
            <a:ext cx="138147" cy="2775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35D09F-D515-4AA9-A097-C2CE9FA66E38}"/>
              </a:ext>
            </a:extLst>
          </p:cNvPr>
          <p:cNvSpPr/>
          <p:nvPr/>
        </p:nvSpPr>
        <p:spPr>
          <a:xfrm>
            <a:off x="2670837" y="1701131"/>
            <a:ext cx="423868" cy="2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F0B44-5289-429F-9300-6C99441585D8}"/>
              </a:ext>
            </a:extLst>
          </p:cNvPr>
          <p:cNvSpPr/>
          <p:nvPr/>
        </p:nvSpPr>
        <p:spPr>
          <a:xfrm>
            <a:off x="5044770" y="3249480"/>
            <a:ext cx="410712" cy="2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93551-2B35-4CDC-B1D0-CB1235961412}"/>
              </a:ext>
            </a:extLst>
          </p:cNvPr>
          <p:cNvSpPr/>
          <p:nvPr/>
        </p:nvSpPr>
        <p:spPr>
          <a:xfrm>
            <a:off x="1069703" y="3270650"/>
            <a:ext cx="138147" cy="2775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037959-2DE8-4481-8089-8F9EF5FA106F}"/>
              </a:ext>
            </a:extLst>
          </p:cNvPr>
          <p:cNvSpPr/>
          <p:nvPr/>
        </p:nvSpPr>
        <p:spPr>
          <a:xfrm>
            <a:off x="4022920" y="3239584"/>
            <a:ext cx="138147" cy="2775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1EAB6C-AFEC-418D-B67F-6092FAD156B6}"/>
              </a:ext>
            </a:extLst>
          </p:cNvPr>
          <p:cNvSpPr/>
          <p:nvPr/>
        </p:nvSpPr>
        <p:spPr>
          <a:xfrm>
            <a:off x="1741592" y="3272476"/>
            <a:ext cx="138147" cy="277592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40D55-5DC6-47F6-B99E-12377661ED08}"/>
              </a:ext>
            </a:extLst>
          </p:cNvPr>
          <p:cNvSpPr/>
          <p:nvPr/>
        </p:nvSpPr>
        <p:spPr>
          <a:xfrm>
            <a:off x="4632331" y="3246162"/>
            <a:ext cx="138147" cy="277592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24B26F-C170-492C-B171-104E46761AE6}"/>
              </a:ext>
            </a:extLst>
          </p:cNvPr>
          <p:cNvSpPr/>
          <p:nvPr/>
        </p:nvSpPr>
        <p:spPr>
          <a:xfrm>
            <a:off x="2406561" y="3270650"/>
            <a:ext cx="138147" cy="2775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BF9F83-399B-49FE-B05D-C81DC7443629}"/>
              </a:ext>
            </a:extLst>
          </p:cNvPr>
          <p:cNvSpPr/>
          <p:nvPr/>
        </p:nvSpPr>
        <p:spPr>
          <a:xfrm>
            <a:off x="6815197" y="3236548"/>
            <a:ext cx="138147" cy="2775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2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Q2 (b): Model XOR (2 inputs) using perceptrons that implement AND, OR and NOT. Show the diagram and specify weights.</a:t>
            </a:r>
            <a:endParaRPr sz="2000" dirty="0"/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376727"/>
            <a:ext cx="51435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4;p24">
            <a:extLst>
              <a:ext uri="{FF2B5EF4-FFF2-40B4-BE49-F238E27FC236}">
                <a16:creationId xmlns:a16="http://schemas.microsoft.com/office/drawing/2014/main" id="{650F9505-F5E8-46C4-9A9F-E2767A009539}"/>
              </a:ext>
            </a:extLst>
          </p:cNvPr>
          <p:cNvSpPr txBox="1">
            <a:spLocks/>
          </p:cNvSpPr>
          <p:nvPr/>
        </p:nvSpPr>
        <p:spPr>
          <a:xfrm>
            <a:off x="2566022" y="177996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AND</a:t>
            </a:r>
          </a:p>
        </p:txBody>
      </p:sp>
      <p:sp>
        <p:nvSpPr>
          <p:cNvPr id="8" name="Google Shape;314;p24">
            <a:extLst>
              <a:ext uri="{FF2B5EF4-FFF2-40B4-BE49-F238E27FC236}">
                <a16:creationId xmlns:a16="http://schemas.microsoft.com/office/drawing/2014/main" id="{F02B7E10-82BC-4D4A-84A9-592E245263DD}"/>
              </a:ext>
            </a:extLst>
          </p:cNvPr>
          <p:cNvSpPr txBox="1">
            <a:spLocks/>
          </p:cNvSpPr>
          <p:nvPr/>
        </p:nvSpPr>
        <p:spPr>
          <a:xfrm>
            <a:off x="4389340" y="177996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OR</a:t>
            </a:r>
          </a:p>
        </p:txBody>
      </p:sp>
      <p:sp>
        <p:nvSpPr>
          <p:cNvPr id="9" name="Google Shape;314;p24">
            <a:extLst>
              <a:ext uri="{FF2B5EF4-FFF2-40B4-BE49-F238E27FC236}">
                <a16:creationId xmlns:a16="http://schemas.microsoft.com/office/drawing/2014/main" id="{A7A74B43-9445-4E95-B4BB-CFF6DB5D01FA}"/>
              </a:ext>
            </a:extLst>
          </p:cNvPr>
          <p:cNvSpPr txBox="1">
            <a:spLocks/>
          </p:cNvSpPr>
          <p:nvPr/>
        </p:nvSpPr>
        <p:spPr>
          <a:xfrm>
            <a:off x="6120560" y="1779963"/>
            <a:ext cx="598196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buNone/>
            </a:pPr>
            <a:r>
              <a:rPr lang="en-SG" sz="1800" dirty="0"/>
              <a:t>NOT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48317-3F78-4479-BC4D-AB90B46B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94" y="2670879"/>
            <a:ext cx="4814308" cy="2142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79893-E1F5-44B8-A9A5-0FF20C95F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94" y="2380522"/>
            <a:ext cx="4814308" cy="290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3B37D-DBC1-45DC-B833-C412C38C9D67}"/>
              </a:ext>
            </a:extLst>
          </p:cNvPr>
          <p:cNvSpPr txBox="1"/>
          <p:nvPr/>
        </p:nvSpPr>
        <p:spPr>
          <a:xfrm>
            <a:off x="5769272" y="2872222"/>
            <a:ext cx="32694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Notes:</a:t>
            </a:r>
          </a:p>
          <a:p>
            <a:r>
              <a:rPr lang="en-SG" sz="1200" dirty="0">
                <a:solidFill>
                  <a:schemeClr val="tx1"/>
                </a:solidFill>
              </a:rPr>
              <a:t>1. NOT(AND(x1,x2)) ensures that input (1,1) will return 0.</a:t>
            </a:r>
          </a:p>
          <a:p>
            <a:r>
              <a:rPr lang="en-SG" sz="1200" dirty="0">
                <a:solidFill>
                  <a:schemeClr val="tx1"/>
                </a:solidFill>
              </a:rPr>
              <a:t>2. OR(x1,x2) ensures that input (0,0) will return 0.</a:t>
            </a:r>
          </a:p>
          <a:p>
            <a:r>
              <a:rPr lang="en-SG" sz="1200" dirty="0">
                <a:solidFill>
                  <a:schemeClr val="tx1"/>
                </a:solidFill>
              </a:rPr>
              <a:t>3. When we AND the above 2 expressions, we ensure that only (1,0) and (0,1) returns 1.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Q2 (c): Can this function be expressed with a 3-layer perceptron?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99D86-DD8C-4B3D-819F-7896C8AA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68" y="1266652"/>
            <a:ext cx="2854063" cy="2055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4FA802-842C-4771-AED7-2304810B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850" y="3555355"/>
            <a:ext cx="6728400" cy="464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8300AB-C29E-471B-AC65-B11F318D7BBB}"/>
              </a:ext>
            </a:extLst>
          </p:cNvPr>
          <p:cNvSpPr txBox="1"/>
          <p:nvPr/>
        </p:nvSpPr>
        <p:spPr>
          <a:xfrm>
            <a:off x="1657760" y="4124668"/>
            <a:ext cx="5828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Every positive region can expressed using hyperplanes (AND hyperplanes). Then OR of the positive regions would be the final perceptron.</a:t>
            </a:r>
          </a:p>
          <a:p>
            <a:r>
              <a:rPr lang="en-SG" dirty="0">
                <a:solidFill>
                  <a:schemeClr val="tx1"/>
                </a:solidFill>
                <a:latin typeface="Inria Sans Light" panose="020B0604020202020204" charset="0"/>
              </a:rPr>
              <a:t>TLDR: The dataset can be classified using a number of hyperplanes.</a:t>
            </a:r>
            <a:endParaRPr lang="en-GB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7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ctrTitle"/>
          </p:nvPr>
        </p:nvSpPr>
        <p:spPr>
          <a:xfrm>
            <a:off x="1823925" y="22949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ctrTitle"/>
          </p:nvPr>
        </p:nvSpPr>
        <p:spPr>
          <a:xfrm>
            <a:off x="1823925" y="22949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226" name="Google Shape;226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Perceptron</a:t>
            </a:r>
            <a:endParaRPr/>
          </a:p>
        </p:txBody>
      </p:sp>
      <p:pic>
        <p:nvPicPr>
          <p:cNvPr id="232" name="Google Shape;2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2009099"/>
            <a:ext cx="3144625" cy="22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1207850" y="1432300"/>
            <a:ext cx="66048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Building block for deep neural networks</a:t>
            </a:r>
            <a:endParaRPr sz="1800"/>
          </a:p>
        </p:txBody>
      </p:sp>
      <p:sp>
        <p:nvSpPr>
          <p:cNvPr id="234" name="Google Shape;234;p16"/>
          <p:cNvSpPr txBox="1">
            <a:spLocks noGrp="1"/>
          </p:cNvSpPr>
          <p:nvPr>
            <p:ph type="body" idx="1"/>
          </p:nvPr>
        </p:nvSpPr>
        <p:spPr>
          <a:xfrm>
            <a:off x="948663" y="4464875"/>
            <a:ext cx="2139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Biological Inspiration</a:t>
            </a:r>
            <a:endParaRPr sz="1800"/>
          </a:p>
        </p:txBody>
      </p:sp>
      <p:pic>
        <p:nvPicPr>
          <p:cNvPr id="235" name="Google Shape;2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25" y="2009100"/>
            <a:ext cx="2050275" cy="157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25" y="3526004"/>
            <a:ext cx="2050275" cy="71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957713" y="4464875"/>
            <a:ext cx="2139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Mathematical Model</a:t>
            </a:r>
            <a:endParaRPr sz="1800"/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6">
            <a:alphaModFix/>
          </a:blip>
          <a:srcRect r="26643"/>
          <a:stretch/>
        </p:blipFill>
        <p:spPr>
          <a:xfrm>
            <a:off x="6375250" y="2214325"/>
            <a:ext cx="2410124" cy="181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6555225" y="4239375"/>
            <a:ext cx="20502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Already introduced!</a:t>
            </a:r>
            <a:endParaRPr sz="1800"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"/>
          </p:nvPr>
        </p:nvSpPr>
        <p:spPr>
          <a:xfrm>
            <a:off x="6555225" y="4514475"/>
            <a:ext cx="20502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Only differ in activation function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Learning Algorithm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1"/>
          </p:nvPr>
        </p:nvSpPr>
        <p:spPr>
          <a:xfrm>
            <a:off x="1378438" y="2132550"/>
            <a:ext cx="28395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W = W - η * 𝛁L</a:t>
            </a:r>
            <a:endParaRPr sz="1800"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4926163" y="2132550"/>
            <a:ext cx="28395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W = W + η * (y - ȳ) * x</a:t>
            </a:r>
            <a:endParaRPr sz="1800"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1207850" y="2661975"/>
            <a:ext cx="6294000" cy="11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ria Sans"/>
                <a:ea typeface="Inria Sans"/>
                <a:cs typeface="Inria Sans"/>
                <a:sym typeface="Inria Sans"/>
              </a:rPr>
              <a:t>Similarities:</a:t>
            </a:r>
            <a:endParaRPr sz="1800" b="1"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Make a small change to the previous weights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Uses learning rate to control amount of change</a:t>
            </a:r>
            <a:endParaRPr sz="1800"/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1"/>
          </p:nvPr>
        </p:nvSpPr>
        <p:spPr>
          <a:xfrm>
            <a:off x="1378425" y="1603125"/>
            <a:ext cx="2139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b="1">
                <a:latin typeface="Inria Sans"/>
                <a:ea typeface="Inria Sans"/>
                <a:cs typeface="Inria Sans"/>
                <a:sym typeface="Inria Sans"/>
              </a:rPr>
              <a:t>Logistic Regression</a:t>
            </a:r>
            <a:endParaRPr sz="1800" b="1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body" idx="1"/>
          </p:nvPr>
        </p:nvSpPr>
        <p:spPr>
          <a:xfrm>
            <a:off x="4926150" y="1603125"/>
            <a:ext cx="2139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 b="1">
                <a:latin typeface="Inria Sans"/>
                <a:ea typeface="Inria Sans"/>
                <a:cs typeface="Inria Sans"/>
                <a:sym typeface="Inria Sans"/>
              </a:rPr>
              <a:t>Perceptron</a:t>
            </a:r>
            <a:endParaRPr sz="1800" b="1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51" name="Google Shape;251;p17"/>
          <p:cNvSpPr txBox="1">
            <a:spLocks noGrp="1"/>
          </p:cNvSpPr>
          <p:nvPr>
            <p:ph type="body" idx="1"/>
          </p:nvPr>
        </p:nvSpPr>
        <p:spPr>
          <a:xfrm>
            <a:off x="1207850" y="3805175"/>
            <a:ext cx="6294000" cy="11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ria Sans"/>
                <a:ea typeface="Inria Sans"/>
                <a:cs typeface="Inria Sans"/>
                <a:sym typeface="Inria Sans"/>
              </a:rPr>
              <a:t>Differences:</a:t>
            </a:r>
            <a:endParaRPr sz="1800" b="1"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Logistic Regression using gradient descent to get weight update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Perceptron uses manually crafted weight update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Perceptron</a:t>
            </a:r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1"/>
          </p:nvPr>
        </p:nvSpPr>
        <p:spPr>
          <a:xfrm>
            <a:off x="1207850" y="1493475"/>
            <a:ext cx="7365000" cy="7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Use different activation functions - sigmoid, tanh, ReLU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Step and sgn activation function not used because not differentiable</a:t>
            </a:r>
            <a:endParaRPr sz="1800"/>
          </a:p>
        </p:txBody>
      </p:sp>
      <p:sp>
        <p:nvSpPr>
          <p:cNvPr id="258" name="Google Shape;258;p18"/>
          <p:cNvSpPr txBox="1">
            <a:spLocks noGrp="1"/>
          </p:cNvSpPr>
          <p:nvPr>
            <p:ph type="body" idx="1"/>
          </p:nvPr>
        </p:nvSpPr>
        <p:spPr>
          <a:xfrm>
            <a:off x="1207850" y="2306725"/>
            <a:ext cx="7538400" cy="7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Use gradient descent to learn the optimal parameters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	For example: using the MSE loss and the sigmoid activation function:</a:t>
            </a:r>
            <a:endParaRPr sz="1800"/>
          </a:p>
        </p:txBody>
      </p:sp>
      <p:pic>
        <p:nvPicPr>
          <p:cNvPr id="259" name="Google Shape;2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25" y="3115750"/>
            <a:ext cx="44386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6989100" y="3235375"/>
            <a:ext cx="19398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Calculus to derive</a:t>
            </a:r>
            <a:endParaRPr sz="1800"/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1"/>
          </p:nvPr>
        </p:nvSpPr>
        <p:spPr>
          <a:xfrm>
            <a:off x="1121150" y="3962325"/>
            <a:ext cx="7538400" cy="7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3. Combine multiple perceptrons together to obtain Multi-Layer Perceptron / Feed-Forward Neural Network. Allows model to model nonlinear functions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 Neural Networks</a:t>
            </a:r>
            <a:endParaRPr/>
          </a:p>
        </p:txBody>
      </p:sp>
      <p:pic>
        <p:nvPicPr>
          <p:cNvPr id="267" name="Google Shape;2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5" y="1688275"/>
            <a:ext cx="3651175" cy="19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1379400" y="3861500"/>
            <a:ext cx="2139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Biological Inspiration</a:t>
            </a:r>
            <a:endParaRPr sz="1800"/>
          </a:p>
        </p:txBody>
      </p:sp>
      <p:pic>
        <p:nvPicPr>
          <p:cNvPr id="269" name="Google Shape;2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601" y="1628769"/>
            <a:ext cx="3767799" cy="203757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>
            <a:spLocks noGrp="1"/>
          </p:cNvSpPr>
          <p:nvPr>
            <p:ph type="body" idx="1"/>
          </p:nvPr>
        </p:nvSpPr>
        <p:spPr>
          <a:xfrm>
            <a:off x="5676000" y="3861500"/>
            <a:ext cx="2139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Mathematical Model</a:t>
            </a:r>
            <a:endParaRPr sz="1800"/>
          </a:p>
        </p:txBody>
      </p:sp>
      <p:sp>
        <p:nvSpPr>
          <p:cNvPr id="271" name="Google Shape;271;p19"/>
          <p:cNvSpPr txBox="1">
            <a:spLocks noGrp="1"/>
          </p:cNvSpPr>
          <p:nvPr>
            <p:ph type="body" idx="1"/>
          </p:nvPr>
        </p:nvSpPr>
        <p:spPr>
          <a:xfrm>
            <a:off x="2268950" y="4358025"/>
            <a:ext cx="4606200" cy="4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Still very different from how our brain works!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 Neural Networks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1207850" y="1341075"/>
            <a:ext cx="7365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do we connect multiple perceptrons together?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278" name="Google Shape;278;p20"/>
          <p:cNvSpPr txBox="1">
            <a:spLocks noGrp="1"/>
          </p:cNvSpPr>
          <p:nvPr>
            <p:ph type="body" idx="1"/>
          </p:nvPr>
        </p:nvSpPr>
        <p:spPr>
          <a:xfrm>
            <a:off x="1207850" y="1634088"/>
            <a:ext cx="73650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Allows us to model nonlinear functions</a:t>
            </a:r>
            <a:endParaRPr sz="1800"/>
          </a:p>
        </p:txBody>
      </p:sp>
      <p:pic>
        <p:nvPicPr>
          <p:cNvPr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75" y="2344513"/>
            <a:ext cx="1828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988" y="2317358"/>
            <a:ext cx="2114018" cy="1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889500" y="3989500"/>
            <a:ext cx="1828800" cy="52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Modelled y = |x - 1|</a:t>
            </a:r>
            <a:endParaRPr sz="1800"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1"/>
          </p:nvPr>
        </p:nvSpPr>
        <p:spPr>
          <a:xfrm>
            <a:off x="3515000" y="3989500"/>
            <a:ext cx="2114100" cy="52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Extend the idea to piecewise functions</a:t>
            </a:r>
            <a:endParaRPr sz="1800"/>
          </a:p>
        </p:txBody>
      </p:sp>
      <p:pic>
        <p:nvPicPr>
          <p:cNvPr id="283" name="Google Shape;2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125" y="2131459"/>
            <a:ext cx="1259040" cy="16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>
            <a:spLocks noGrp="1"/>
          </p:cNvSpPr>
          <p:nvPr>
            <p:ph type="body" idx="1"/>
          </p:nvPr>
        </p:nvSpPr>
        <p:spPr>
          <a:xfrm>
            <a:off x="6032750" y="3913300"/>
            <a:ext cx="2540100" cy="7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 layer network can model ANY function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Universal Approximation Theorem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1532</Words>
  <Application>Microsoft Office PowerPoint</Application>
  <PresentationFormat>On-screen Show (16:9)</PresentationFormat>
  <Paragraphs>202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Titillium Web</vt:lpstr>
      <vt:lpstr>Saira Semi Condensed</vt:lpstr>
      <vt:lpstr>Saira SemiCondensed Medium</vt:lpstr>
      <vt:lpstr>Inria Sans</vt:lpstr>
      <vt:lpstr>Inria Sans Light</vt:lpstr>
      <vt:lpstr>Arial</vt:lpstr>
      <vt:lpstr>Gurney template</vt:lpstr>
      <vt:lpstr>CS3244 Tutorial 7 Perceptron &amp; Neural Networks</vt:lpstr>
      <vt:lpstr>AGENDA</vt:lpstr>
      <vt:lpstr>Kahoot</vt:lpstr>
      <vt:lpstr>Recap</vt:lpstr>
      <vt:lpstr>Basic Perceptron</vt:lpstr>
      <vt:lpstr>Perceptron Learning Algorithm</vt:lpstr>
      <vt:lpstr>Extending the Perceptron</vt:lpstr>
      <vt:lpstr>Feed Forward Neural Networks</vt:lpstr>
      <vt:lpstr>Feed Forward Neural Networks</vt:lpstr>
      <vt:lpstr>Feed Forward Neural Networks</vt:lpstr>
      <vt:lpstr>Feed Forward Neural Networks</vt:lpstr>
      <vt:lpstr>Tutorial</vt:lpstr>
      <vt:lpstr>Q1 (a): Given input (2, 3)T, label y=(0.1,0.9)T, compute a[1], ȳ[2], L(ȳ, y) after forward propagation. </vt:lpstr>
      <vt:lpstr>Q1 (a): Given input (2, 3)T, label y=(0.1,0.9)T, compute a[1], ȳ[2], L(ȳ, y) after forward propagation. </vt:lpstr>
      <vt:lpstr>Q1 (a): Given input (2, 3)T, label y=(0.1,0.9)T, compute: a[1], ȳ[2], L(ȳ, y). </vt:lpstr>
      <vt:lpstr>Q1 (a): Given input (2, 3)T, label y=(0.1,0.9)T, compute: a[1], ȳ[2], L(ȳ, y). </vt:lpstr>
      <vt:lpstr>Q1 (a): Given input (2, 3)T, label y=(0.1,0.9)T, compute: a[1], ȳ[2], L(ȳ, y). </vt:lpstr>
      <vt:lpstr>Q1 (b): Calculate gradient/partial derivative of L(ȳ, y) with respect to W[2]21 and L(ȳ, y) with respect to W[2]12</vt:lpstr>
      <vt:lpstr>Q1 (b): Calculate gradient/partial derivative of L(ȳ, y) with respect to W[2]21 and L(ȳ, y) with respect to W[2]12</vt:lpstr>
      <vt:lpstr>Q1 (b): Calculate gradient/partial derivative of L(ȳ, y) with respect to W[2]21 and L(ȳ, y) with respect to W[2]12</vt:lpstr>
      <vt:lpstr>Q2 (a): Model AND, OR, NOT using 1 perceptron. Assume AND and OR take 2 inputs, NOT takes 1 input.</vt:lpstr>
      <vt:lpstr>Q2 (a): Model AND, OR, NOT using 1 perceptron. Assume AND and OR take 2 inputs, NOT takes 1 input.</vt:lpstr>
      <vt:lpstr>Q2 (b): Model XOR (2 inputs) using perceptrons that implement AND, OR and NOT. Show the diagram and specify weights.</vt:lpstr>
      <vt:lpstr>Q2 (c): Can this function be expressed with a 3-layer perceptron?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CS3244 Tutorial 7 Perceptron &amp; Neural Networks</dc:title>
  <cp:lastModifiedBy>New Jun Jie</cp:lastModifiedBy>
  <cp:revision>54</cp:revision>
  <dcterms:modified xsi:type="dcterms:W3CDTF">2021-10-20T04:00:27Z</dcterms:modified>
</cp:coreProperties>
</file>