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79" r:id="rId4"/>
    <p:sldId id="281" r:id="rId5"/>
    <p:sldId id="282" r:id="rId6"/>
    <p:sldId id="283" r:id="rId7"/>
    <p:sldId id="284" r:id="rId8"/>
    <p:sldId id="259" r:id="rId9"/>
    <p:sldId id="285" r:id="rId10"/>
    <p:sldId id="286" r:id="rId11"/>
    <p:sldId id="287" r:id="rId12"/>
    <p:sldId id="261" r:id="rId13"/>
    <p:sldId id="263" r:id="rId14"/>
    <p:sldId id="264" r:id="rId15"/>
    <p:sldId id="265" r:id="rId16"/>
    <p:sldId id="267" r:id="rId17"/>
    <p:sldId id="273" r:id="rId18"/>
    <p:sldId id="272" r:id="rId19"/>
    <p:sldId id="274" r:id="rId20"/>
    <p:sldId id="275" r:id="rId21"/>
    <p:sldId id="276" r:id="rId22"/>
    <p:sldId id="277" r:id="rId23"/>
    <p:sldId id="278" r:id="rId24"/>
    <p:sldId id="289" r:id="rId25"/>
    <p:sldId id="290" r:id="rId26"/>
    <p:sldId id="291" r:id="rId27"/>
    <p:sldId id="292" r:id="rId28"/>
    <p:sldId id="29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1" y="7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0D569-8481-45D4-8093-1CA6B81FC80E}" type="datetimeFigureOut">
              <a:rPr lang="en-GB" smtClean="0"/>
              <a:t>27/10/2021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0497CA-047D-45E6-B56B-4051BA15AA42}" type="slidenum">
              <a:rPr lang="en-GB" smtClean="0"/>
              <a:t>‹#›</a:t>
            </a:fld>
            <a:endParaRPr lang="en-GB"/>
          </a:p>
        </p:txBody>
      </p:sp>
    </p:spTree>
    <p:extLst>
      <p:ext uri="{BB962C8B-B14F-4D97-AF65-F5344CB8AC3E}">
        <p14:creationId xmlns:p14="http://schemas.microsoft.com/office/powerpoint/2010/main" val="4184979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09E07AD-3014-4361-BC91-666979344FFC}" type="datetimeFigureOut">
              <a:rPr lang="en-GB" smtClean="0"/>
              <a:t>27/10/2021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911CBF-82DC-464A-B618-50DEC8DDBBC0}"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979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E07AD-3014-4361-BC91-666979344FFC}" type="datetimeFigureOut">
              <a:rPr lang="en-GB" smtClean="0"/>
              <a:t>27/10/2021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911CBF-82DC-464A-B618-50DEC8DDBBC0}" type="slidenum">
              <a:rPr lang="en-GB" smtClean="0"/>
              <a:t>‹#›</a:t>
            </a:fld>
            <a:endParaRPr lang="en-GB"/>
          </a:p>
        </p:txBody>
      </p:sp>
    </p:spTree>
    <p:extLst>
      <p:ext uri="{BB962C8B-B14F-4D97-AF65-F5344CB8AC3E}">
        <p14:creationId xmlns:p14="http://schemas.microsoft.com/office/powerpoint/2010/main" val="129001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E07AD-3014-4361-BC91-666979344FFC}" type="datetimeFigureOut">
              <a:rPr lang="en-GB" smtClean="0"/>
              <a:t>27/10/2021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911CBF-82DC-464A-B618-50DEC8DDBBC0}"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84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E07AD-3014-4361-BC91-666979344FFC}" type="datetimeFigureOut">
              <a:rPr lang="en-GB" smtClean="0"/>
              <a:t>27/10/2021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911CBF-82DC-464A-B618-50DEC8DDBBC0}" type="slidenum">
              <a:rPr lang="en-GB" smtClean="0"/>
              <a:t>‹#›</a:t>
            </a:fld>
            <a:endParaRPr lang="en-GB"/>
          </a:p>
        </p:txBody>
      </p:sp>
    </p:spTree>
    <p:extLst>
      <p:ext uri="{BB962C8B-B14F-4D97-AF65-F5344CB8AC3E}">
        <p14:creationId xmlns:p14="http://schemas.microsoft.com/office/powerpoint/2010/main" val="1591718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9E07AD-3014-4361-BC91-666979344FFC}" type="datetimeFigureOut">
              <a:rPr lang="en-GB" smtClean="0"/>
              <a:t>27/10/2021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911CBF-82DC-464A-B618-50DEC8DDBBC0}"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30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9E07AD-3014-4361-BC91-666979344FFC}" type="datetimeFigureOut">
              <a:rPr lang="en-GB" smtClean="0"/>
              <a:t>27/10/2021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911CBF-82DC-464A-B618-50DEC8DDBBC0}" type="slidenum">
              <a:rPr lang="en-GB" smtClean="0"/>
              <a:t>‹#›</a:t>
            </a:fld>
            <a:endParaRPr lang="en-GB"/>
          </a:p>
        </p:txBody>
      </p:sp>
    </p:spTree>
    <p:extLst>
      <p:ext uri="{BB962C8B-B14F-4D97-AF65-F5344CB8AC3E}">
        <p14:creationId xmlns:p14="http://schemas.microsoft.com/office/powerpoint/2010/main" val="3625759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9E07AD-3014-4361-BC91-666979344FFC}" type="datetimeFigureOut">
              <a:rPr lang="en-GB" smtClean="0"/>
              <a:t>27/10/2021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911CBF-82DC-464A-B618-50DEC8DDBBC0}" type="slidenum">
              <a:rPr lang="en-GB" smtClean="0"/>
              <a:t>‹#›</a:t>
            </a:fld>
            <a:endParaRPr lang="en-GB"/>
          </a:p>
        </p:txBody>
      </p:sp>
    </p:spTree>
    <p:extLst>
      <p:ext uri="{BB962C8B-B14F-4D97-AF65-F5344CB8AC3E}">
        <p14:creationId xmlns:p14="http://schemas.microsoft.com/office/powerpoint/2010/main" val="386115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9E07AD-3014-4361-BC91-666979344FFC}" type="datetimeFigureOut">
              <a:rPr lang="en-GB" smtClean="0"/>
              <a:t>27/10/2021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C911CBF-82DC-464A-B618-50DEC8DDBBC0}" type="slidenum">
              <a:rPr lang="en-GB" smtClean="0"/>
              <a:t>‹#›</a:t>
            </a:fld>
            <a:endParaRPr lang="en-GB"/>
          </a:p>
        </p:txBody>
      </p:sp>
    </p:spTree>
    <p:extLst>
      <p:ext uri="{BB962C8B-B14F-4D97-AF65-F5344CB8AC3E}">
        <p14:creationId xmlns:p14="http://schemas.microsoft.com/office/powerpoint/2010/main" val="4058881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E07AD-3014-4361-BC91-666979344FFC}" type="datetimeFigureOut">
              <a:rPr lang="en-GB" smtClean="0"/>
              <a:t>27/10/2021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911CBF-82DC-464A-B618-50DEC8DDBBC0}" type="slidenum">
              <a:rPr lang="en-GB" smtClean="0"/>
              <a:t>‹#›</a:t>
            </a:fld>
            <a:endParaRPr lang="en-GB"/>
          </a:p>
        </p:txBody>
      </p:sp>
    </p:spTree>
    <p:extLst>
      <p:ext uri="{BB962C8B-B14F-4D97-AF65-F5344CB8AC3E}">
        <p14:creationId xmlns:p14="http://schemas.microsoft.com/office/powerpoint/2010/main" val="2408768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9E07AD-3014-4361-BC91-666979344FFC}" type="datetimeFigureOut">
              <a:rPr lang="en-GB" smtClean="0"/>
              <a:t>27/10/2021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911CBF-82DC-464A-B618-50DEC8DDBBC0}" type="slidenum">
              <a:rPr lang="en-GB" smtClean="0"/>
              <a:t>‹#›</a:t>
            </a:fld>
            <a:endParaRPr lang="en-GB"/>
          </a:p>
        </p:txBody>
      </p:sp>
    </p:spTree>
    <p:extLst>
      <p:ext uri="{BB962C8B-B14F-4D97-AF65-F5344CB8AC3E}">
        <p14:creationId xmlns:p14="http://schemas.microsoft.com/office/powerpoint/2010/main" val="304517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9E07AD-3014-4361-BC91-666979344FFC}" type="datetimeFigureOut">
              <a:rPr lang="en-GB" smtClean="0"/>
              <a:t>27/10/2021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911CBF-82DC-464A-B618-50DEC8DDBBC0}"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72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09E07AD-3014-4361-BC91-666979344FFC}" type="datetimeFigureOut">
              <a:rPr lang="en-GB" smtClean="0"/>
              <a:t>27/10/2021</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C911CBF-82DC-464A-B618-50DEC8DDBBC0}"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092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gif"/><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authamkumaran.com/batchnormalizati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fchollet/deep-learning-with-python-notebooks" TargetMode="External"/><Relationship Id="rId2" Type="http://schemas.openxmlformats.org/officeDocument/2006/relationships/hyperlink" Target="https://www.manning.com/books/deep-learning-with-python-second-edition"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youtube.com/watch?v=ysOw6lNWx2o"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8D89-4838-4EB4-A878-D2D071BE4FA9}"/>
              </a:ext>
            </a:extLst>
          </p:cNvPr>
          <p:cNvSpPr>
            <a:spLocks noGrp="1"/>
          </p:cNvSpPr>
          <p:nvPr>
            <p:ph type="ctrTitle"/>
          </p:nvPr>
        </p:nvSpPr>
        <p:spPr/>
        <p:txBody>
          <a:bodyPr/>
          <a:lstStyle/>
          <a:p>
            <a:r>
              <a:rPr lang="en-SG" dirty="0"/>
              <a:t>CS3244 Tutorial 8</a:t>
            </a:r>
            <a:endParaRPr lang="en-GB" dirty="0"/>
          </a:p>
        </p:txBody>
      </p:sp>
      <p:sp>
        <p:nvSpPr>
          <p:cNvPr id="3" name="Subtitle 2">
            <a:extLst>
              <a:ext uri="{FF2B5EF4-FFF2-40B4-BE49-F238E27FC236}">
                <a16:creationId xmlns:a16="http://schemas.microsoft.com/office/drawing/2014/main" id="{34BDB5C7-B431-4CB7-919C-E9A449B1E55D}"/>
              </a:ext>
            </a:extLst>
          </p:cNvPr>
          <p:cNvSpPr>
            <a:spLocks noGrp="1"/>
          </p:cNvSpPr>
          <p:nvPr>
            <p:ph type="subTitle" idx="1"/>
          </p:nvPr>
        </p:nvSpPr>
        <p:spPr/>
        <p:txBody>
          <a:bodyPr/>
          <a:lstStyle/>
          <a:p>
            <a:r>
              <a:rPr lang="en-SG" dirty="0"/>
              <a:t>Deep Learning</a:t>
            </a:r>
            <a:endParaRPr lang="en-GB" dirty="0"/>
          </a:p>
        </p:txBody>
      </p:sp>
    </p:spTree>
    <p:extLst>
      <p:ext uri="{BB962C8B-B14F-4D97-AF65-F5344CB8AC3E}">
        <p14:creationId xmlns:p14="http://schemas.microsoft.com/office/powerpoint/2010/main" val="1936803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3C70-052E-4BC6-976D-FB7C52C9520A}"/>
              </a:ext>
            </a:extLst>
          </p:cNvPr>
          <p:cNvSpPr>
            <a:spLocks noGrp="1"/>
          </p:cNvSpPr>
          <p:nvPr>
            <p:ph type="title"/>
          </p:nvPr>
        </p:nvSpPr>
        <p:spPr/>
        <p:txBody>
          <a:bodyPr/>
          <a:lstStyle/>
          <a:p>
            <a:r>
              <a:rPr lang="en-SG" dirty="0"/>
              <a:t>Q1. CNN</a:t>
            </a:r>
            <a:endParaRPr lang="en-GB" dirty="0"/>
          </a:p>
        </p:txBody>
      </p:sp>
      <p:sp>
        <p:nvSpPr>
          <p:cNvPr id="3" name="Content Placeholder 2">
            <a:extLst>
              <a:ext uri="{FF2B5EF4-FFF2-40B4-BE49-F238E27FC236}">
                <a16:creationId xmlns:a16="http://schemas.microsoft.com/office/drawing/2014/main" id="{57A39DA9-9CCC-44EB-AF61-54A26C1BF112}"/>
              </a:ext>
            </a:extLst>
          </p:cNvPr>
          <p:cNvSpPr>
            <a:spLocks noGrp="1"/>
          </p:cNvSpPr>
          <p:nvPr>
            <p:ph idx="1"/>
          </p:nvPr>
        </p:nvSpPr>
        <p:spPr>
          <a:xfrm>
            <a:off x="1024128" y="1987061"/>
            <a:ext cx="9720073" cy="1213339"/>
          </a:xfrm>
        </p:spPr>
        <p:txBody>
          <a:bodyPr/>
          <a:lstStyle/>
          <a:p>
            <a:r>
              <a:rPr lang="en-SG" dirty="0"/>
              <a:t>(a) Given a 4x4 image, a 3x3 kernel, no padding and 1x1 stride,</a:t>
            </a:r>
            <a:br>
              <a:rPr lang="en-SG" dirty="0"/>
            </a:br>
            <a:r>
              <a:rPr lang="en-SG" dirty="0"/>
              <a:t>1. Get the output feature map from this convolution;</a:t>
            </a:r>
            <a:br>
              <a:rPr lang="en-SG" dirty="0"/>
            </a:br>
            <a:r>
              <a:rPr lang="en-SG" dirty="0"/>
              <a:t>2. Specify the output dimensions.</a:t>
            </a:r>
            <a:endParaRPr lang="en-GB" dirty="0"/>
          </a:p>
        </p:txBody>
      </p:sp>
      <p:pic>
        <p:nvPicPr>
          <p:cNvPr id="6" name="Content Placeholder 4" descr="A picture containing shape&#10;&#10;Description automatically generated">
            <a:extLst>
              <a:ext uri="{FF2B5EF4-FFF2-40B4-BE49-F238E27FC236}">
                <a16:creationId xmlns:a16="http://schemas.microsoft.com/office/drawing/2014/main" id="{A1C764B8-68DB-4509-BE07-47D81DFC5D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3966" y="65671"/>
            <a:ext cx="2820467" cy="2059048"/>
          </a:xfrm>
          <a:prstGeom prst="rect">
            <a:avLst/>
          </a:prstGeom>
        </p:spPr>
      </p:pic>
      <p:grpSp>
        <p:nvGrpSpPr>
          <p:cNvPr id="5" name="Group 4">
            <a:extLst>
              <a:ext uri="{FF2B5EF4-FFF2-40B4-BE49-F238E27FC236}">
                <a16:creationId xmlns:a16="http://schemas.microsoft.com/office/drawing/2014/main" id="{D2AF6978-C3D8-4AD8-8082-BA068CBB3CD1}"/>
              </a:ext>
            </a:extLst>
          </p:cNvPr>
          <p:cNvGrpSpPr/>
          <p:nvPr/>
        </p:nvGrpSpPr>
        <p:grpSpPr>
          <a:xfrm>
            <a:off x="1089954" y="3042756"/>
            <a:ext cx="5282058" cy="2211316"/>
            <a:chOff x="1089955" y="3042755"/>
            <a:chExt cx="9104509" cy="3634653"/>
          </a:xfrm>
        </p:grpSpPr>
        <p:pic>
          <p:nvPicPr>
            <p:cNvPr id="17" name="Picture 16" descr="Text&#10;&#10;Description automatically generated with medium confidence">
              <a:extLst>
                <a:ext uri="{FF2B5EF4-FFF2-40B4-BE49-F238E27FC236}">
                  <a16:creationId xmlns:a16="http://schemas.microsoft.com/office/drawing/2014/main" id="{ED30D7CF-C86B-4352-A568-5F77F81FC457}"/>
                </a:ext>
              </a:extLst>
            </p:cNvPr>
            <p:cNvPicPr>
              <a:picLocks noChangeAspect="1"/>
            </p:cNvPicPr>
            <p:nvPr/>
          </p:nvPicPr>
          <p:blipFill>
            <a:blip r:embed="rId3"/>
            <a:stretch>
              <a:fillRect/>
            </a:stretch>
          </p:blipFill>
          <p:spPr>
            <a:xfrm>
              <a:off x="1089955" y="3819908"/>
              <a:ext cx="2971800" cy="2857500"/>
            </a:xfrm>
            <a:prstGeom prst="rect">
              <a:avLst/>
            </a:prstGeom>
          </p:spPr>
        </p:pic>
        <p:cxnSp>
          <p:nvCxnSpPr>
            <p:cNvPr id="18" name="Straight Arrow Connector 17">
              <a:extLst>
                <a:ext uri="{FF2B5EF4-FFF2-40B4-BE49-F238E27FC236}">
                  <a16:creationId xmlns:a16="http://schemas.microsoft.com/office/drawing/2014/main" id="{49ABDE35-4EAB-4AAD-B8AF-B6CB9D8B7A87}"/>
                </a:ext>
              </a:extLst>
            </p:cNvPr>
            <p:cNvCxnSpPr>
              <a:stCxn id="17" idx="3"/>
            </p:cNvCxnSpPr>
            <p:nvPr/>
          </p:nvCxnSpPr>
          <p:spPr>
            <a:xfrm>
              <a:off x="4061755" y="5248658"/>
              <a:ext cx="44375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descr="Calendar&#10;&#10;Description automatically generated with medium confidence">
              <a:extLst>
                <a:ext uri="{FF2B5EF4-FFF2-40B4-BE49-F238E27FC236}">
                  <a16:creationId xmlns:a16="http://schemas.microsoft.com/office/drawing/2014/main" id="{448E9DD0-B126-4292-B30F-C9CC6D40C17C}"/>
                </a:ext>
              </a:extLst>
            </p:cNvPr>
            <p:cNvPicPr>
              <a:picLocks noChangeAspect="1"/>
            </p:cNvPicPr>
            <p:nvPr/>
          </p:nvPicPr>
          <p:blipFill>
            <a:blip r:embed="rId4"/>
            <a:stretch>
              <a:fillRect/>
            </a:stretch>
          </p:blipFill>
          <p:spPr>
            <a:xfrm>
              <a:off x="5270891" y="3042755"/>
              <a:ext cx="2019300" cy="2082800"/>
            </a:xfrm>
            <a:prstGeom prst="rect">
              <a:avLst/>
            </a:prstGeom>
          </p:spPr>
        </p:pic>
        <p:sp>
          <p:nvSpPr>
            <p:cNvPr id="20" name="Rectangle 19">
              <a:extLst>
                <a:ext uri="{FF2B5EF4-FFF2-40B4-BE49-F238E27FC236}">
                  <a16:creationId xmlns:a16="http://schemas.microsoft.com/office/drawing/2014/main" id="{1BAEB2CC-1A56-41F7-8500-8EF5DAF6934A}"/>
                </a:ext>
              </a:extLst>
            </p:cNvPr>
            <p:cNvSpPr/>
            <p:nvPr/>
          </p:nvSpPr>
          <p:spPr>
            <a:xfrm>
              <a:off x="1447799" y="4006222"/>
              <a:ext cx="1787236" cy="1801091"/>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C22F48-CD9A-4180-A81B-1176CD7EE688}"/>
                </a:ext>
              </a:extLst>
            </p:cNvPr>
            <p:cNvSpPr/>
            <p:nvPr/>
          </p:nvSpPr>
          <p:spPr>
            <a:xfrm>
              <a:off x="8898464" y="4708659"/>
              <a:ext cx="648000" cy="648000"/>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1.60</a:t>
              </a:r>
            </a:p>
          </p:txBody>
        </p:sp>
        <p:sp>
          <p:nvSpPr>
            <p:cNvPr id="22" name="TextBox 21">
              <a:extLst>
                <a:ext uri="{FF2B5EF4-FFF2-40B4-BE49-F238E27FC236}">
                  <a16:creationId xmlns:a16="http://schemas.microsoft.com/office/drawing/2014/main" id="{1308BD96-6800-4A99-8C1A-D4F812843EFB}"/>
                </a:ext>
              </a:extLst>
            </p:cNvPr>
            <p:cNvSpPr txBox="1"/>
            <p:nvPr/>
          </p:nvSpPr>
          <p:spPr>
            <a:xfrm>
              <a:off x="5542353" y="5418017"/>
              <a:ext cx="2765607" cy="646331"/>
            </a:xfrm>
            <a:prstGeom prst="rect">
              <a:avLst/>
            </a:prstGeom>
            <a:noFill/>
          </p:spPr>
          <p:txBody>
            <a:bodyPr wrap="square" rtlCol="0">
              <a:spAutoFit/>
            </a:bodyPr>
            <a:lstStyle/>
            <a:p>
              <a:r>
                <a:rPr lang="en-US" dirty="0"/>
                <a:t>Stride = 1x1</a:t>
              </a:r>
            </a:p>
            <a:p>
              <a:r>
                <a:rPr lang="en-US" dirty="0"/>
                <a:t>Padding = 0x0</a:t>
              </a:r>
            </a:p>
          </p:txBody>
        </p:sp>
        <p:sp>
          <p:nvSpPr>
            <p:cNvPr id="24" name="Rectangle 23">
              <a:extLst>
                <a:ext uri="{FF2B5EF4-FFF2-40B4-BE49-F238E27FC236}">
                  <a16:creationId xmlns:a16="http://schemas.microsoft.com/office/drawing/2014/main" id="{1ECA14AC-0363-4309-A7F7-5B755CE539A0}"/>
                </a:ext>
              </a:extLst>
            </p:cNvPr>
            <p:cNvSpPr/>
            <p:nvPr/>
          </p:nvSpPr>
          <p:spPr>
            <a:xfrm>
              <a:off x="8898464" y="5356659"/>
              <a:ext cx="648000" cy="64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1.51</a:t>
              </a:r>
            </a:p>
          </p:txBody>
        </p:sp>
        <p:sp>
          <p:nvSpPr>
            <p:cNvPr id="25" name="Rectangle 24">
              <a:extLst>
                <a:ext uri="{FF2B5EF4-FFF2-40B4-BE49-F238E27FC236}">
                  <a16:creationId xmlns:a16="http://schemas.microsoft.com/office/drawing/2014/main" id="{D518F264-C1DC-4040-9E11-FA487FB42523}"/>
                </a:ext>
              </a:extLst>
            </p:cNvPr>
            <p:cNvSpPr/>
            <p:nvPr/>
          </p:nvSpPr>
          <p:spPr>
            <a:xfrm>
              <a:off x="9546464" y="4708659"/>
              <a:ext cx="648000" cy="64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2.59</a:t>
              </a:r>
            </a:p>
          </p:txBody>
        </p:sp>
        <p:sp>
          <p:nvSpPr>
            <p:cNvPr id="26" name="Rectangle 25">
              <a:extLst>
                <a:ext uri="{FF2B5EF4-FFF2-40B4-BE49-F238E27FC236}">
                  <a16:creationId xmlns:a16="http://schemas.microsoft.com/office/drawing/2014/main" id="{0B9E72DF-6587-4E1F-B0FD-94E382E0517C}"/>
                </a:ext>
              </a:extLst>
            </p:cNvPr>
            <p:cNvSpPr/>
            <p:nvPr/>
          </p:nvSpPr>
          <p:spPr>
            <a:xfrm>
              <a:off x="9546464" y="5356659"/>
              <a:ext cx="648000" cy="64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1.91</a:t>
              </a:r>
            </a:p>
          </p:txBody>
        </p:sp>
        <p:sp>
          <p:nvSpPr>
            <p:cNvPr id="4" name="TextBox 3">
              <a:extLst>
                <a:ext uri="{FF2B5EF4-FFF2-40B4-BE49-F238E27FC236}">
                  <a16:creationId xmlns:a16="http://schemas.microsoft.com/office/drawing/2014/main" id="{FC7610A7-3C9E-4305-A186-9F5366E02C1A}"/>
                </a:ext>
              </a:extLst>
            </p:cNvPr>
            <p:cNvSpPr txBox="1"/>
            <p:nvPr/>
          </p:nvSpPr>
          <p:spPr>
            <a:xfrm>
              <a:off x="7613115" y="3952674"/>
              <a:ext cx="2257349" cy="369332"/>
            </a:xfrm>
            <a:prstGeom prst="rect">
              <a:avLst/>
            </a:prstGeom>
            <a:noFill/>
          </p:spPr>
          <p:txBody>
            <a:bodyPr wrap="none" rtlCol="0">
              <a:spAutoFit/>
            </a:bodyPr>
            <a:lstStyle/>
            <a:p>
              <a:r>
                <a:rPr lang="en-SG" dirty="0"/>
                <a:t>Output dimension: 2x2</a:t>
              </a:r>
              <a:endParaRPr lang="en-GB" dirty="0"/>
            </a:p>
          </p:txBody>
        </p:sp>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6496DF3-780C-4AAE-9013-7E9864A823DF}"/>
                  </a:ext>
                </a:extLst>
              </p:cNvPr>
              <p:cNvSpPr txBox="1"/>
              <p:nvPr/>
            </p:nvSpPr>
            <p:spPr>
              <a:xfrm>
                <a:off x="8042515" y="3167262"/>
                <a:ext cx="3325939" cy="2551981"/>
              </a:xfrm>
              <a:prstGeom prst="rect">
                <a:avLst/>
              </a:prstGeom>
              <a:noFill/>
            </p:spPr>
            <p:txBody>
              <a:bodyPr wrap="square" rtlCol="0">
                <a:spAutoFit/>
              </a:bodyPr>
              <a:lstStyle/>
              <a:p>
                <a:r>
                  <a:rPr lang="en-SG" u="sng" dirty="0"/>
                  <a:t>Further Questions:</a:t>
                </a:r>
                <a:br>
                  <a:rPr lang="en-SG" dirty="0"/>
                </a:br>
                <a:r>
                  <a:rPr lang="en-SG" dirty="0"/>
                  <a:t>- What if we use 2x2 stride?</a:t>
                </a:r>
              </a:p>
              <a:p>
                <a:r>
                  <a:rPr lang="en-SG" dirty="0"/>
                  <a:t>- What if we have padding=1?</a:t>
                </a:r>
              </a:p>
              <a:p>
                <a:pPr marL="285750" indent="-285750">
                  <a:buFontTx/>
                  <a:buChar char="-"/>
                </a:pPr>
                <a14:m>
                  <m:oMath xmlns:m="http://schemas.openxmlformats.org/officeDocument/2006/math">
                    <m:r>
                      <a:rPr lang="pt-BR" b="1" i="1" smtClean="0">
                        <a:latin typeface="Cambria Math" panose="02040503050406030204" pitchFamily="18" charset="0"/>
                      </a:rPr>
                      <m:t>𝑯</m:t>
                    </m:r>
                    <m:r>
                      <a:rPr lang="pt-BR" b="1" i="1" smtClean="0">
                        <a:latin typeface="Cambria Math" panose="02040503050406030204" pitchFamily="18" charset="0"/>
                      </a:rPr>
                      <m:t>=</m:t>
                    </m:r>
                    <m:f>
                      <m:fPr>
                        <m:ctrlPr>
                          <a:rPr lang="pt-BR" b="1" i="1" smtClean="0">
                            <a:latin typeface="Cambria Math" panose="02040503050406030204" pitchFamily="18" charset="0"/>
                          </a:rPr>
                        </m:ctrlPr>
                      </m:fPr>
                      <m:num>
                        <m:r>
                          <a:rPr lang="pt-BR" b="1" i="1" smtClean="0">
                            <a:latin typeface="Cambria Math" panose="02040503050406030204" pitchFamily="18" charset="0"/>
                          </a:rPr>
                          <m:t>𝑯</m:t>
                        </m:r>
                        <m:r>
                          <a:rPr lang="pt-BR" b="1" i="1" smtClean="0">
                            <a:latin typeface="Cambria Math" panose="02040503050406030204" pitchFamily="18" charset="0"/>
                          </a:rPr>
                          <m:t>−</m:t>
                        </m:r>
                        <m:r>
                          <a:rPr lang="pt-BR" b="1" i="1" smtClean="0">
                            <a:latin typeface="Cambria Math" panose="02040503050406030204" pitchFamily="18" charset="0"/>
                          </a:rPr>
                          <m:t>𝑲</m:t>
                        </m:r>
                        <m:r>
                          <a:rPr lang="pt-BR" b="1" i="1" smtClean="0">
                            <a:latin typeface="Cambria Math" panose="02040503050406030204" pitchFamily="18" charset="0"/>
                          </a:rPr>
                          <m:t>+</m:t>
                        </m:r>
                        <m:r>
                          <a:rPr lang="pt-BR" b="1" i="1" smtClean="0">
                            <a:latin typeface="Cambria Math" panose="02040503050406030204" pitchFamily="18" charset="0"/>
                          </a:rPr>
                          <m:t>𝑷</m:t>
                        </m:r>
                      </m:num>
                      <m:den>
                        <m:r>
                          <a:rPr lang="pt-BR" b="1" i="1" smtClean="0">
                            <a:latin typeface="Cambria Math" panose="02040503050406030204" pitchFamily="18" charset="0"/>
                          </a:rPr>
                          <m:t>𝑺</m:t>
                        </m:r>
                      </m:den>
                    </m:f>
                    <m:r>
                      <a:rPr lang="pt-BR" b="1" i="1" smtClean="0">
                        <a:latin typeface="Cambria Math" panose="02040503050406030204" pitchFamily="18" charset="0"/>
                      </a:rPr>
                      <m:t>+</m:t>
                    </m:r>
                    <m:r>
                      <a:rPr lang="pt-BR" b="1" i="1" smtClean="0">
                        <a:latin typeface="Cambria Math" panose="02040503050406030204" pitchFamily="18" charset="0"/>
                      </a:rPr>
                      <m:t>𝟏</m:t>
                    </m:r>
                  </m:oMath>
                </a14:m>
                <a:endParaRPr lang="en-SG" b="1" i="1" dirty="0">
                  <a:latin typeface="Cambria Math" panose="02040503050406030204" pitchFamily="18" charset="0"/>
                </a:endParaRPr>
              </a:p>
              <a:p>
                <a:pPr marL="285750" indent="-285750">
                  <a:buFontTx/>
                  <a:buChar char="-"/>
                </a:pPr>
                <a14:m>
                  <m:oMath xmlns:m="http://schemas.openxmlformats.org/officeDocument/2006/math">
                    <m:r>
                      <a:rPr lang="en-SG" b="1" i="1" smtClean="0">
                        <a:latin typeface="Cambria Math" panose="02040503050406030204" pitchFamily="18" charset="0"/>
                      </a:rPr>
                      <m:t>𝑾</m:t>
                    </m:r>
                    <m:r>
                      <a:rPr lang="pt-BR" b="1" i="1">
                        <a:latin typeface="Cambria Math" panose="02040503050406030204" pitchFamily="18" charset="0"/>
                      </a:rPr>
                      <m:t>=</m:t>
                    </m:r>
                    <m:f>
                      <m:fPr>
                        <m:ctrlPr>
                          <a:rPr lang="pt-BR" b="1" i="1">
                            <a:latin typeface="Cambria Math" panose="02040503050406030204" pitchFamily="18" charset="0"/>
                          </a:rPr>
                        </m:ctrlPr>
                      </m:fPr>
                      <m:num>
                        <m:r>
                          <a:rPr lang="en-SG" b="1" i="1" smtClean="0">
                            <a:latin typeface="Cambria Math" panose="02040503050406030204" pitchFamily="18" charset="0"/>
                          </a:rPr>
                          <m:t>𝑾</m:t>
                        </m:r>
                        <m:r>
                          <a:rPr lang="pt-BR" b="1" i="1">
                            <a:latin typeface="Cambria Math" panose="02040503050406030204" pitchFamily="18" charset="0"/>
                          </a:rPr>
                          <m:t>−</m:t>
                        </m:r>
                        <m:r>
                          <a:rPr lang="pt-BR" b="1" i="1">
                            <a:latin typeface="Cambria Math" panose="02040503050406030204" pitchFamily="18" charset="0"/>
                          </a:rPr>
                          <m:t>𝑲</m:t>
                        </m:r>
                        <m:r>
                          <a:rPr lang="pt-BR" b="1" i="1">
                            <a:latin typeface="Cambria Math" panose="02040503050406030204" pitchFamily="18" charset="0"/>
                          </a:rPr>
                          <m:t>+</m:t>
                        </m:r>
                        <m:r>
                          <a:rPr lang="pt-BR" b="1" i="1">
                            <a:latin typeface="Cambria Math" panose="02040503050406030204" pitchFamily="18" charset="0"/>
                          </a:rPr>
                          <m:t>𝑷</m:t>
                        </m:r>
                      </m:num>
                      <m:den>
                        <m:r>
                          <a:rPr lang="pt-BR" b="1" i="1">
                            <a:latin typeface="Cambria Math" panose="02040503050406030204" pitchFamily="18" charset="0"/>
                          </a:rPr>
                          <m:t>𝑺</m:t>
                        </m:r>
                      </m:den>
                    </m:f>
                    <m:r>
                      <a:rPr lang="pt-BR" b="1" i="1">
                        <a:latin typeface="Cambria Math" panose="02040503050406030204" pitchFamily="18" charset="0"/>
                      </a:rPr>
                      <m:t>+</m:t>
                    </m:r>
                    <m:r>
                      <a:rPr lang="pt-BR" b="1" i="1">
                        <a:latin typeface="Cambria Math" panose="02040503050406030204" pitchFamily="18" charset="0"/>
                      </a:rPr>
                      <m:t>𝟏</m:t>
                    </m:r>
                  </m:oMath>
                </a14:m>
                <a:br>
                  <a:rPr lang="en-GB" dirty="0"/>
                </a:br>
                <a:r>
                  <a:rPr lang="en-GB" dirty="0"/>
                  <a:t>where H is height, W is weight, K is kernel size, P is padding,</a:t>
                </a:r>
                <a:br>
                  <a:rPr lang="en-GB" dirty="0"/>
                </a:br>
                <a:r>
                  <a:rPr lang="en-GB" dirty="0"/>
                  <a:t>S is stride.</a:t>
                </a:r>
              </a:p>
            </p:txBody>
          </p:sp>
        </mc:Choice>
        <mc:Fallback xmlns="">
          <p:sp>
            <p:nvSpPr>
              <p:cNvPr id="27" name="TextBox 26">
                <a:extLst>
                  <a:ext uri="{FF2B5EF4-FFF2-40B4-BE49-F238E27FC236}">
                    <a16:creationId xmlns:a16="http://schemas.microsoft.com/office/drawing/2014/main" id="{86496DF3-780C-4AAE-9013-7E9864A823DF}"/>
                  </a:ext>
                </a:extLst>
              </p:cNvPr>
              <p:cNvSpPr txBox="1">
                <a:spLocks noRot="1" noChangeAspect="1" noMove="1" noResize="1" noEditPoints="1" noAdjustHandles="1" noChangeArrowheads="1" noChangeShapeType="1" noTextEdit="1"/>
              </p:cNvSpPr>
              <p:nvPr/>
            </p:nvSpPr>
            <p:spPr>
              <a:xfrm>
                <a:off x="8042515" y="3167262"/>
                <a:ext cx="3325939" cy="2551981"/>
              </a:xfrm>
              <a:prstGeom prst="rect">
                <a:avLst/>
              </a:prstGeom>
              <a:blipFill>
                <a:blip r:embed="rId5"/>
                <a:stretch>
                  <a:fillRect l="-1465" t="-1435" r="-2198" b="-3110"/>
                </a:stretch>
              </a:blipFill>
            </p:spPr>
            <p:txBody>
              <a:bodyPr/>
              <a:lstStyle/>
              <a:p>
                <a:r>
                  <a:rPr lang="en-GB">
                    <a:noFill/>
                  </a:rPr>
                  <a:t> </a:t>
                </a:r>
              </a:p>
            </p:txBody>
          </p:sp>
        </mc:Fallback>
      </mc:AlternateContent>
    </p:spTree>
    <p:extLst>
      <p:ext uri="{BB962C8B-B14F-4D97-AF65-F5344CB8AC3E}">
        <p14:creationId xmlns:p14="http://schemas.microsoft.com/office/powerpoint/2010/main" val="330946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3C70-052E-4BC6-976D-FB7C52C9520A}"/>
              </a:ext>
            </a:extLst>
          </p:cNvPr>
          <p:cNvSpPr>
            <a:spLocks noGrp="1"/>
          </p:cNvSpPr>
          <p:nvPr>
            <p:ph type="title"/>
          </p:nvPr>
        </p:nvSpPr>
        <p:spPr/>
        <p:txBody>
          <a:bodyPr/>
          <a:lstStyle/>
          <a:p>
            <a:r>
              <a:rPr lang="en-SG" dirty="0"/>
              <a:t>Q1. CNN</a:t>
            </a:r>
            <a:endParaRPr lang="en-GB" dirty="0"/>
          </a:p>
        </p:txBody>
      </p:sp>
      <p:sp>
        <p:nvSpPr>
          <p:cNvPr id="3" name="Content Placeholder 2">
            <a:extLst>
              <a:ext uri="{FF2B5EF4-FFF2-40B4-BE49-F238E27FC236}">
                <a16:creationId xmlns:a16="http://schemas.microsoft.com/office/drawing/2014/main" id="{57A39DA9-9CCC-44EB-AF61-54A26C1BF112}"/>
              </a:ext>
            </a:extLst>
          </p:cNvPr>
          <p:cNvSpPr>
            <a:spLocks noGrp="1"/>
          </p:cNvSpPr>
          <p:nvPr>
            <p:ph idx="1"/>
          </p:nvPr>
        </p:nvSpPr>
        <p:spPr>
          <a:xfrm>
            <a:off x="1024128" y="1987061"/>
            <a:ext cx="9957464" cy="1213339"/>
          </a:xfrm>
        </p:spPr>
        <p:txBody>
          <a:bodyPr/>
          <a:lstStyle/>
          <a:p>
            <a:r>
              <a:rPr lang="en-SG" dirty="0"/>
              <a:t>(b) Given a single (224x224x</a:t>
            </a:r>
            <a:r>
              <a:rPr lang="en-SG" b="1" u="sng" dirty="0"/>
              <a:t>3</a:t>
            </a:r>
            <a:r>
              <a:rPr lang="en-SG" dirty="0"/>
              <a:t>) image, a convolutional layer with </a:t>
            </a:r>
            <a:r>
              <a:rPr lang="en-SG" b="1" u="sng" dirty="0"/>
              <a:t>96</a:t>
            </a:r>
            <a:r>
              <a:rPr lang="en-SG" dirty="0"/>
              <a:t> (11x11) kernels, and each kernel with 3 channels, (4x4) stride and no padding, calculate the output size after forward propagation through the first convolutional layer.</a:t>
            </a:r>
            <a:endParaRPr lang="en-GB" dirty="0"/>
          </a:p>
        </p:txBody>
      </p:sp>
    </p:spTree>
    <p:extLst>
      <p:ext uri="{BB962C8B-B14F-4D97-AF65-F5344CB8AC3E}">
        <p14:creationId xmlns:p14="http://schemas.microsoft.com/office/powerpoint/2010/main" val="444368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691B28-2D5D-2545-BB7C-1499E545EB5A}"/>
              </a:ext>
            </a:extLst>
          </p:cNvPr>
          <p:cNvSpPr/>
          <p:nvPr/>
        </p:nvSpPr>
        <p:spPr>
          <a:xfrm>
            <a:off x="1666875" y="1690688"/>
            <a:ext cx="3960000" cy="3960000"/>
          </a:xfrm>
          <a:prstGeom prst="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1CA32-0AAD-8749-A79E-C1135FE3FE16}"/>
              </a:ext>
            </a:extLst>
          </p:cNvPr>
          <p:cNvSpPr>
            <a:spLocks noGrp="1"/>
          </p:cNvSpPr>
          <p:nvPr>
            <p:ph type="title"/>
          </p:nvPr>
        </p:nvSpPr>
        <p:spPr/>
        <p:txBody>
          <a:bodyPr/>
          <a:lstStyle/>
          <a:p>
            <a:r>
              <a:rPr lang="en-US" dirty="0"/>
              <a:t>Q1b</a:t>
            </a:r>
          </a:p>
        </p:txBody>
      </p:sp>
      <p:sp>
        <p:nvSpPr>
          <p:cNvPr id="4" name="Rectangle 3">
            <a:extLst>
              <a:ext uri="{FF2B5EF4-FFF2-40B4-BE49-F238E27FC236}">
                <a16:creationId xmlns:a16="http://schemas.microsoft.com/office/drawing/2014/main" id="{29D90CBE-A932-1440-BCDB-7DD1BDA5D7DC}"/>
              </a:ext>
            </a:extLst>
          </p:cNvPr>
          <p:cNvSpPr/>
          <p:nvPr/>
        </p:nvSpPr>
        <p:spPr>
          <a:xfrm>
            <a:off x="1404938" y="1950245"/>
            <a:ext cx="3960000" cy="396000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12EE297-AC9B-8740-8D1C-248AF41510A2}"/>
              </a:ext>
            </a:extLst>
          </p:cNvPr>
          <p:cNvSpPr/>
          <p:nvPr/>
        </p:nvSpPr>
        <p:spPr>
          <a:xfrm>
            <a:off x="1143000" y="2209801"/>
            <a:ext cx="3960000" cy="3960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2DB12D1C-E3F8-264E-9A57-101BA35742E6}"/>
              </a:ext>
            </a:extLst>
          </p:cNvPr>
          <p:cNvCxnSpPr>
            <a:cxnSpLocks/>
          </p:cNvCxnSpPr>
          <p:nvPr/>
        </p:nvCxnSpPr>
        <p:spPr>
          <a:xfrm>
            <a:off x="5830559" y="4158920"/>
            <a:ext cx="329915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8CCFE81-FE7C-4B40-872C-101C959746DD}"/>
              </a:ext>
            </a:extLst>
          </p:cNvPr>
          <p:cNvSpPr/>
          <p:nvPr/>
        </p:nvSpPr>
        <p:spPr>
          <a:xfrm>
            <a:off x="6964616" y="1694978"/>
            <a:ext cx="1440000" cy="1440000"/>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96B60FD-7CCC-3C40-A490-CC43BAE17554}"/>
              </a:ext>
            </a:extLst>
          </p:cNvPr>
          <p:cNvSpPr/>
          <p:nvPr/>
        </p:nvSpPr>
        <p:spPr>
          <a:xfrm>
            <a:off x="6812216" y="1841989"/>
            <a:ext cx="1440000" cy="1440000"/>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0316B10-5D6D-794E-8F45-5ED959922C81}"/>
              </a:ext>
            </a:extLst>
          </p:cNvPr>
          <p:cNvSpPr/>
          <p:nvPr/>
        </p:nvSpPr>
        <p:spPr>
          <a:xfrm>
            <a:off x="6659816" y="1989000"/>
            <a:ext cx="1440000" cy="1440000"/>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6722AE1-5534-C142-9338-79997CB6E189}"/>
              </a:ext>
            </a:extLst>
          </p:cNvPr>
          <p:cNvCxnSpPr>
            <a:cxnSpLocks/>
          </p:cNvCxnSpPr>
          <p:nvPr/>
        </p:nvCxnSpPr>
        <p:spPr>
          <a:xfrm flipH="1">
            <a:off x="1009651" y="1617183"/>
            <a:ext cx="504825" cy="44408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0474619-3950-624A-BDA2-F830C5ACDA10}"/>
              </a:ext>
            </a:extLst>
          </p:cNvPr>
          <p:cNvSpPr txBox="1"/>
          <p:nvPr/>
        </p:nvSpPr>
        <p:spPr>
          <a:xfrm>
            <a:off x="906661" y="1500660"/>
            <a:ext cx="364332" cy="369332"/>
          </a:xfrm>
          <a:prstGeom prst="rect">
            <a:avLst/>
          </a:prstGeom>
          <a:noFill/>
        </p:spPr>
        <p:txBody>
          <a:bodyPr wrap="square">
            <a:spAutoFit/>
          </a:bodyPr>
          <a:lstStyle/>
          <a:p>
            <a:r>
              <a:rPr lang="en-US" dirty="0"/>
              <a:t>3</a:t>
            </a:r>
          </a:p>
        </p:txBody>
      </p:sp>
      <p:cxnSp>
        <p:nvCxnSpPr>
          <p:cNvPr id="16" name="Straight Arrow Connector 15">
            <a:extLst>
              <a:ext uri="{FF2B5EF4-FFF2-40B4-BE49-F238E27FC236}">
                <a16:creationId xmlns:a16="http://schemas.microsoft.com/office/drawing/2014/main" id="{3C128B98-7B51-1F40-83A2-0BDA0FFB58D9}"/>
              </a:ext>
            </a:extLst>
          </p:cNvPr>
          <p:cNvCxnSpPr>
            <a:cxnSpLocks/>
          </p:cNvCxnSpPr>
          <p:nvPr/>
        </p:nvCxnSpPr>
        <p:spPr>
          <a:xfrm flipH="1">
            <a:off x="909638" y="2210478"/>
            <a:ext cx="1" cy="39593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9D74AC4-AEAA-5C40-AAAE-1DD6966A60A3}"/>
              </a:ext>
            </a:extLst>
          </p:cNvPr>
          <p:cNvSpPr txBox="1"/>
          <p:nvPr/>
        </p:nvSpPr>
        <p:spPr>
          <a:xfrm>
            <a:off x="339327" y="3820469"/>
            <a:ext cx="864395" cy="369332"/>
          </a:xfrm>
          <a:prstGeom prst="rect">
            <a:avLst/>
          </a:prstGeom>
          <a:noFill/>
        </p:spPr>
        <p:txBody>
          <a:bodyPr wrap="square">
            <a:spAutoFit/>
          </a:bodyPr>
          <a:lstStyle/>
          <a:p>
            <a:r>
              <a:rPr lang="en-US" dirty="0"/>
              <a:t>224</a:t>
            </a:r>
          </a:p>
        </p:txBody>
      </p:sp>
      <p:cxnSp>
        <p:nvCxnSpPr>
          <p:cNvPr id="19" name="Straight Arrow Connector 18">
            <a:extLst>
              <a:ext uri="{FF2B5EF4-FFF2-40B4-BE49-F238E27FC236}">
                <a16:creationId xmlns:a16="http://schemas.microsoft.com/office/drawing/2014/main" id="{738F6217-273F-BE40-9AB7-476B20813B4F}"/>
              </a:ext>
            </a:extLst>
          </p:cNvPr>
          <p:cNvCxnSpPr>
            <a:cxnSpLocks/>
          </p:cNvCxnSpPr>
          <p:nvPr/>
        </p:nvCxnSpPr>
        <p:spPr>
          <a:xfrm flipH="1">
            <a:off x="1128711" y="6393637"/>
            <a:ext cx="396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83EFF23-883D-8C4A-9679-1CAF6B87D7C8}"/>
              </a:ext>
            </a:extLst>
          </p:cNvPr>
          <p:cNvSpPr txBox="1"/>
          <p:nvPr/>
        </p:nvSpPr>
        <p:spPr>
          <a:xfrm>
            <a:off x="2895588" y="6401964"/>
            <a:ext cx="864395" cy="369332"/>
          </a:xfrm>
          <a:prstGeom prst="rect">
            <a:avLst/>
          </a:prstGeom>
          <a:noFill/>
        </p:spPr>
        <p:txBody>
          <a:bodyPr wrap="square">
            <a:spAutoFit/>
          </a:bodyPr>
          <a:lstStyle/>
          <a:p>
            <a:r>
              <a:rPr lang="en-US" dirty="0"/>
              <a:t>224</a:t>
            </a:r>
          </a:p>
        </p:txBody>
      </p:sp>
      <p:cxnSp>
        <p:nvCxnSpPr>
          <p:cNvPr id="23" name="Straight Arrow Connector 22">
            <a:extLst>
              <a:ext uri="{FF2B5EF4-FFF2-40B4-BE49-F238E27FC236}">
                <a16:creationId xmlns:a16="http://schemas.microsoft.com/office/drawing/2014/main" id="{F8023D49-01AB-E244-A78F-B593E5EA49B6}"/>
              </a:ext>
            </a:extLst>
          </p:cNvPr>
          <p:cNvCxnSpPr>
            <a:cxnSpLocks/>
          </p:cNvCxnSpPr>
          <p:nvPr/>
        </p:nvCxnSpPr>
        <p:spPr>
          <a:xfrm flipH="1">
            <a:off x="6477640" y="1556107"/>
            <a:ext cx="420867" cy="37181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3BB2A45-174A-CC44-A118-88AFD34B983F}"/>
              </a:ext>
            </a:extLst>
          </p:cNvPr>
          <p:cNvSpPr txBox="1"/>
          <p:nvPr/>
        </p:nvSpPr>
        <p:spPr>
          <a:xfrm>
            <a:off x="6304979" y="1411008"/>
            <a:ext cx="364332" cy="369332"/>
          </a:xfrm>
          <a:prstGeom prst="rect">
            <a:avLst/>
          </a:prstGeom>
          <a:noFill/>
        </p:spPr>
        <p:txBody>
          <a:bodyPr wrap="square">
            <a:spAutoFit/>
          </a:bodyPr>
          <a:lstStyle/>
          <a:p>
            <a:r>
              <a:rPr lang="en-US" dirty="0"/>
              <a:t>3</a:t>
            </a:r>
          </a:p>
        </p:txBody>
      </p:sp>
      <p:cxnSp>
        <p:nvCxnSpPr>
          <p:cNvPr id="25" name="Straight Arrow Connector 24">
            <a:extLst>
              <a:ext uri="{FF2B5EF4-FFF2-40B4-BE49-F238E27FC236}">
                <a16:creationId xmlns:a16="http://schemas.microsoft.com/office/drawing/2014/main" id="{A568A1DA-B189-BF46-B1A9-CA156006E79F}"/>
              </a:ext>
            </a:extLst>
          </p:cNvPr>
          <p:cNvCxnSpPr>
            <a:cxnSpLocks/>
          </p:cNvCxnSpPr>
          <p:nvPr/>
        </p:nvCxnSpPr>
        <p:spPr>
          <a:xfrm flipH="1">
            <a:off x="6491928" y="2011337"/>
            <a:ext cx="1" cy="1440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E7C231D-9CD2-A646-B0C6-5F31BB1E5539}"/>
              </a:ext>
            </a:extLst>
          </p:cNvPr>
          <p:cNvSpPr txBox="1"/>
          <p:nvPr/>
        </p:nvSpPr>
        <p:spPr>
          <a:xfrm>
            <a:off x="6081143" y="2477072"/>
            <a:ext cx="504824" cy="369332"/>
          </a:xfrm>
          <a:prstGeom prst="rect">
            <a:avLst/>
          </a:prstGeom>
          <a:noFill/>
        </p:spPr>
        <p:txBody>
          <a:bodyPr wrap="square">
            <a:spAutoFit/>
          </a:bodyPr>
          <a:lstStyle/>
          <a:p>
            <a:r>
              <a:rPr lang="en-US" dirty="0"/>
              <a:t>11</a:t>
            </a:r>
          </a:p>
        </p:txBody>
      </p:sp>
      <p:cxnSp>
        <p:nvCxnSpPr>
          <p:cNvPr id="28" name="Straight Arrow Connector 27">
            <a:extLst>
              <a:ext uri="{FF2B5EF4-FFF2-40B4-BE49-F238E27FC236}">
                <a16:creationId xmlns:a16="http://schemas.microsoft.com/office/drawing/2014/main" id="{E74D2FF4-ABDC-2448-8283-70227EA075BC}"/>
              </a:ext>
            </a:extLst>
          </p:cNvPr>
          <p:cNvCxnSpPr>
            <a:cxnSpLocks/>
          </p:cNvCxnSpPr>
          <p:nvPr/>
        </p:nvCxnSpPr>
        <p:spPr>
          <a:xfrm flipH="1">
            <a:off x="6655023" y="3606341"/>
            <a:ext cx="144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C1E082A-F141-344A-B477-71EF019AD384}"/>
              </a:ext>
            </a:extLst>
          </p:cNvPr>
          <p:cNvSpPr txBox="1"/>
          <p:nvPr/>
        </p:nvSpPr>
        <p:spPr>
          <a:xfrm>
            <a:off x="7100018" y="3582657"/>
            <a:ext cx="864395" cy="369332"/>
          </a:xfrm>
          <a:prstGeom prst="rect">
            <a:avLst/>
          </a:prstGeom>
          <a:noFill/>
        </p:spPr>
        <p:txBody>
          <a:bodyPr wrap="square">
            <a:spAutoFit/>
          </a:bodyPr>
          <a:lstStyle/>
          <a:p>
            <a:r>
              <a:rPr lang="en-US" dirty="0"/>
              <a:t>11</a:t>
            </a:r>
          </a:p>
        </p:txBody>
      </p:sp>
      <p:sp>
        <p:nvSpPr>
          <p:cNvPr id="33" name="TextBox 32">
            <a:extLst>
              <a:ext uri="{FF2B5EF4-FFF2-40B4-BE49-F238E27FC236}">
                <a16:creationId xmlns:a16="http://schemas.microsoft.com/office/drawing/2014/main" id="{6FF756B8-DA55-4549-9754-4125999B42DD}"/>
              </a:ext>
            </a:extLst>
          </p:cNvPr>
          <p:cNvSpPr txBox="1"/>
          <p:nvPr/>
        </p:nvSpPr>
        <p:spPr>
          <a:xfrm>
            <a:off x="6764589" y="925404"/>
            <a:ext cx="2765607" cy="400110"/>
          </a:xfrm>
          <a:prstGeom prst="rect">
            <a:avLst/>
          </a:prstGeom>
          <a:noFill/>
        </p:spPr>
        <p:txBody>
          <a:bodyPr wrap="square" rtlCol="0">
            <a:spAutoFit/>
          </a:bodyPr>
          <a:lstStyle/>
          <a:p>
            <a:r>
              <a:rPr lang="en-US" sz="2000" b="1" dirty="0"/>
              <a:t>1 x 3D Kernel</a:t>
            </a:r>
          </a:p>
        </p:txBody>
      </p:sp>
      <p:sp>
        <p:nvSpPr>
          <p:cNvPr id="34" name="TextBox 33">
            <a:extLst>
              <a:ext uri="{FF2B5EF4-FFF2-40B4-BE49-F238E27FC236}">
                <a16:creationId xmlns:a16="http://schemas.microsoft.com/office/drawing/2014/main" id="{03680F0D-9F6E-7840-BBB8-8674804CB1A2}"/>
              </a:ext>
            </a:extLst>
          </p:cNvPr>
          <p:cNvSpPr txBox="1"/>
          <p:nvPr/>
        </p:nvSpPr>
        <p:spPr>
          <a:xfrm>
            <a:off x="2702179" y="919994"/>
            <a:ext cx="1312610" cy="400110"/>
          </a:xfrm>
          <a:prstGeom prst="rect">
            <a:avLst/>
          </a:prstGeom>
          <a:noFill/>
        </p:spPr>
        <p:txBody>
          <a:bodyPr wrap="square" rtlCol="0">
            <a:spAutoFit/>
          </a:bodyPr>
          <a:lstStyle/>
          <a:p>
            <a:r>
              <a:rPr lang="en-US" sz="2000" b="1" dirty="0"/>
              <a:t>3D Input</a:t>
            </a:r>
          </a:p>
        </p:txBody>
      </p:sp>
    </p:spTree>
    <p:extLst>
      <p:ext uri="{BB962C8B-B14F-4D97-AF65-F5344CB8AC3E}">
        <p14:creationId xmlns:p14="http://schemas.microsoft.com/office/powerpoint/2010/main" val="2502711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691B28-2D5D-2545-BB7C-1499E545EB5A}"/>
              </a:ext>
            </a:extLst>
          </p:cNvPr>
          <p:cNvSpPr/>
          <p:nvPr/>
        </p:nvSpPr>
        <p:spPr>
          <a:xfrm>
            <a:off x="1666875" y="1690688"/>
            <a:ext cx="3960000" cy="3960000"/>
          </a:xfrm>
          <a:prstGeom prst="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1CA32-0AAD-8749-A79E-C1135FE3FE16}"/>
              </a:ext>
            </a:extLst>
          </p:cNvPr>
          <p:cNvSpPr>
            <a:spLocks noGrp="1"/>
          </p:cNvSpPr>
          <p:nvPr>
            <p:ph type="title"/>
          </p:nvPr>
        </p:nvSpPr>
        <p:spPr/>
        <p:txBody>
          <a:bodyPr/>
          <a:lstStyle/>
          <a:p>
            <a:r>
              <a:rPr lang="en-US" dirty="0"/>
              <a:t>Q1b</a:t>
            </a:r>
          </a:p>
        </p:txBody>
      </p:sp>
      <p:sp>
        <p:nvSpPr>
          <p:cNvPr id="4" name="Rectangle 3">
            <a:extLst>
              <a:ext uri="{FF2B5EF4-FFF2-40B4-BE49-F238E27FC236}">
                <a16:creationId xmlns:a16="http://schemas.microsoft.com/office/drawing/2014/main" id="{29D90CBE-A932-1440-BCDB-7DD1BDA5D7DC}"/>
              </a:ext>
            </a:extLst>
          </p:cNvPr>
          <p:cNvSpPr/>
          <p:nvPr/>
        </p:nvSpPr>
        <p:spPr>
          <a:xfrm>
            <a:off x="1404938" y="1950245"/>
            <a:ext cx="3960000" cy="396000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12EE297-AC9B-8740-8D1C-248AF41510A2}"/>
              </a:ext>
            </a:extLst>
          </p:cNvPr>
          <p:cNvSpPr/>
          <p:nvPr/>
        </p:nvSpPr>
        <p:spPr>
          <a:xfrm>
            <a:off x="1143000" y="2209801"/>
            <a:ext cx="3960000" cy="3960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2DB12D1C-E3F8-264E-9A57-101BA35742E6}"/>
              </a:ext>
            </a:extLst>
          </p:cNvPr>
          <p:cNvCxnSpPr>
            <a:cxnSpLocks/>
          </p:cNvCxnSpPr>
          <p:nvPr/>
        </p:nvCxnSpPr>
        <p:spPr>
          <a:xfrm>
            <a:off x="5830559" y="4158920"/>
            <a:ext cx="329915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8CCFE81-FE7C-4B40-872C-101C959746DD}"/>
              </a:ext>
            </a:extLst>
          </p:cNvPr>
          <p:cNvSpPr/>
          <p:nvPr/>
        </p:nvSpPr>
        <p:spPr>
          <a:xfrm>
            <a:off x="6964616" y="1694978"/>
            <a:ext cx="1440000" cy="1440000"/>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96B60FD-7CCC-3C40-A490-CC43BAE17554}"/>
              </a:ext>
            </a:extLst>
          </p:cNvPr>
          <p:cNvSpPr/>
          <p:nvPr/>
        </p:nvSpPr>
        <p:spPr>
          <a:xfrm>
            <a:off x="6812216" y="1841989"/>
            <a:ext cx="1440000" cy="1440000"/>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0316B10-5D6D-794E-8F45-5ED959922C81}"/>
              </a:ext>
            </a:extLst>
          </p:cNvPr>
          <p:cNvSpPr/>
          <p:nvPr/>
        </p:nvSpPr>
        <p:spPr>
          <a:xfrm>
            <a:off x="6659816" y="1989000"/>
            <a:ext cx="1440000" cy="1440000"/>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6722AE1-5534-C142-9338-79997CB6E189}"/>
              </a:ext>
            </a:extLst>
          </p:cNvPr>
          <p:cNvCxnSpPr>
            <a:cxnSpLocks/>
          </p:cNvCxnSpPr>
          <p:nvPr/>
        </p:nvCxnSpPr>
        <p:spPr>
          <a:xfrm flipH="1">
            <a:off x="1009651" y="1617183"/>
            <a:ext cx="504825" cy="44408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0474619-3950-624A-BDA2-F830C5ACDA10}"/>
              </a:ext>
            </a:extLst>
          </p:cNvPr>
          <p:cNvSpPr txBox="1"/>
          <p:nvPr/>
        </p:nvSpPr>
        <p:spPr>
          <a:xfrm>
            <a:off x="906661" y="1500660"/>
            <a:ext cx="364332" cy="369332"/>
          </a:xfrm>
          <a:prstGeom prst="rect">
            <a:avLst/>
          </a:prstGeom>
          <a:noFill/>
        </p:spPr>
        <p:txBody>
          <a:bodyPr wrap="square">
            <a:spAutoFit/>
          </a:bodyPr>
          <a:lstStyle/>
          <a:p>
            <a:r>
              <a:rPr lang="en-US" dirty="0"/>
              <a:t>3</a:t>
            </a:r>
          </a:p>
        </p:txBody>
      </p:sp>
      <p:cxnSp>
        <p:nvCxnSpPr>
          <p:cNvPr id="16" name="Straight Arrow Connector 15">
            <a:extLst>
              <a:ext uri="{FF2B5EF4-FFF2-40B4-BE49-F238E27FC236}">
                <a16:creationId xmlns:a16="http://schemas.microsoft.com/office/drawing/2014/main" id="{3C128B98-7B51-1F40-83A2-0BDA0FFB58D9}"/>
              </a:ext>
            </a:extLst>
          </p:cNvPr>
          <p:cNvCxnSpPr>
            <a:cxnSpLocks/>
          </p:cNvCxnSpPr>
          <p:nvPr/>
        </p:nvCxnSpPr>
        <p:spPr>
          <a:xfrm flipH="1">
            <a:off x="909638" y="2210478"/>
            <a:ext cx="1" cy="39593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9D74AC4-AEAA-5C40-AAAE-1DD6966A60A3}"/>
              </a:ext>
            </a:extLst>
          </p:cNvPr>
          <p:cNvSpPr txBox="1"/>
          <p:nvPr/>
        </p:nvSpPr>
        <p:spPr>
          <a:xfrm>
            <a:off x="339327" y="3820469"/>
            <a:ext cx="864395" cy="369332"/>
          </a:xfrm>
          <a:prstGeom prst="rect">
            <a:avLst/>
          </a:prstGeom>
          <a:noFill/>
        </p:spPr>
        <p:txBody>
          <a:bodyPr wrap="square">
            <a:spAutoFit/>
          </a:bodyPr>
          <a:lstStyle/>
          <a:p>
            <a:r>
              <a:rPr lang="en-US" dirty="0"/>
              <a:t>224</a:t>
            </a:r>
          </a:p>
        </p:txBody>
      </p:sp>
      <p:cxnSp>
        <p:nvCxnSpPr>
          <p:cNvPr id="19" name="Straight Arrow Connector 18">
            <a:extLst>
              <a:ext uri="{FF2B5EF4-FFF2-40B4-BE49-F238E27FC236}">
                <a16:creationId xmlns:a16="http://schemas.microsoft.com/office/drawing/2014/main" id="{738F6217-273F-BE40-9AB7-476B20813B4F}"/>
              </a:ext>
            </a:extLst>
          </p:cNvPr>
          <p:cNvCxnSpPr>
            <a:cxnSpLocks/>
          </p:cNvCxnSpPr>
          <p:nvPr/>
        </p:nvCxnSpPr>
        <p:spPr>
          <a:xfrm flipH="1">
            <a:off x="1128711" y="6393637"/>
            <a:ext cx="396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83EFF23-883D-8C4A-9679-1CAF6B87D7C8}"/>
              </a:ext>
            </a:extLst>
          </p:cNvPr>
          <p:cNvSpPr txBox="1"/>
          <p:nvPr/>
        </p:nvSpPr>
        <p:spPr>
          <a:xfrm>
            <a:off x="2895588" y="6401964"/>
            <a:ext cx="864395" cy="369332"/>
          </a:xfrm>
          <a:prstGeom prst="rect">
            <a:avLst/>
          </a:prstGeom>
          <a:noFill/>
        </p:spPr>
        <p:txBody>
          <a:bodyPr wrap="square">
            <a:spAutoFit/>
          </a:bodyPr>
          <a:lstStyle/>
          <a:p>
            <a:r>
              <a:rPr lang="en-US" dirty="0"/>
              <a:t>224</a:t>
            </a:r>
          </a:p>
        </p:txBody>
      </p:sp>
      <p:cxnSp>
        <p:nvCxnSpPr>
          <p:cNvPr id="23" name="Straight Arrow Connector 22">
            <a:extLst>
              <a:ext uri="{FF2B5EF4-FFF2-40B4-BE49-F238E27FC236}">
                <a16:creationId xmlns:a16="http://schemas.microsoft.com/office/drawing/2014/main" id="{F8023D49-01AB-E244-A78F-B593E5EA49B6}"/>
              </a:ext>
            </a:extLst>
          </p:cNvPr>
          <p:cNvCxnSpPr>
            <a:cxnSpLocks/>
          </p:cNvCxnSpPr>
          <p:nvPr/>
        </p:nvCxnSpPr>
        <p:spPr>
          <a:xfrm flipH="1">
            <a:off x="6477640" y="1556107"/>
            <a:ext cx="420867" cy="37181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3BB2A45-174A-CC44-A118-88AFD34B983F}"/>
              </a:ext>
            </a:extLst>
          </p:cNvPr>
          <p:cNvSpPr txBox="1"/>
          <p:nvPr/>
        </p:nvSpPr>
        <p:spPr>
          <a:xfrm>
            <a:off x="6304979" y="1411008"/>
            <a:ext cx="364332" cy="369332"/>
          </a:xfrm>
          <a:prstGeom prst="rect">
            <a:avLst/>
          </a:prstGeom>
          <a:noFill/>
        </p:spPr>
        <p:txBody>
          <a:bodyPr wrap="square">
            <a:spAutoFit/>
          </a:bodyPr>
          <a:lstStyle/>
          <a:p>
            <a:r>
              <a:rPr lang="en-US" dirty="0"/>
              <a:t>3</a:t>
            </a:r>
          </a:p>
        </p:txBody>
      </p:sp>
      <p:cxnSp>
        <p:nvCxnSpPr>
          <p:cNvPr id="25" name="Straight Arrow Connector 24">
            <a:extLst>
              <a:ext uri="{FF2B5EF4-FFF2-40B4-BE49-F238E27FC236}">
                <a16:creationId xmlns:a16="http://schemas.microsoft.com/office/drawing/2014/main" id="{A568A1DA-B189-BF46-B1A9-CA156006E79F}"/>
              </a:ext>
            </a:extLst>
          </p:cNvPr>
          <p:cNvCxnSpPr>
            <a:cxnSpLocks/>
          </p:cNvCxnSpPr>
          <p:nvPr/>
        </p:nvCxnSpPr>
        <p:spPr>
          <a:xfrm flipH="1">
            <a:off x="6491928" y="2011337"/>
            <a:ext cx="1" cy="1440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E7C231D-9CD2-A646-B0C6-5F31BB1E5539}"/>
              </a:ext>
            </a:extLst>
          </p:cNvPr>
          <p:cNvSpPr txBox="1"/>
          <p:nvPr/>
        </p:nvSpPr>
        <p:spPr>
          <a:xfrm>
            <a:off x="6081143" y="2477072"/>
            <a:ext cx="504824" cy="369332"/>
          </a:xfrm>
          <a:prstGeom prst="rect">
            <a:avLst/>
          </a:prstGeom>
          <a:noFill/>
        </p:spPr>
        <p:txBody>
          <a:bodyPr wrap="square">
            <a:spAutoFit/>
          </a:bodyPr>
          <a:lstStyle/>
          <a:p>
            <a:r>
              <a:rPr lang="en-US" dirty="0"/>
              <a:t>11</a:t>
            </a:r>
          </a:p>
        </p:txBody>
      </p:sp>
      <p:cxnSp>
        <p:nvCxnSpPr>
          <p:cNvPr id="28" name="Straight Arrow Connector 27">
            <a:extLst>
              <a:ext uri="{FF2B5EF4-FFF2-40B4-BE49-F238E27FC236}">
                <a16:creationId xmlns:a16="http://schemas.microsoft.com/office/drawing/2014/main" id="{E74D2FF4-ABDC-2448-8283-70227EA075BC}"/>
              </a:ext>
            </a:extLst>
          </p:cNvPr>
          <p:cNvCxnSpPr>
            <a:cxnSpLocks/>
          </p:cNvCxnSpPr>
          <p:nvPr/>
        </p:nvCxnSpPr>
        <p:spPr>
          <a:xfrm flipH="1">
            <a:off x="6655023" y="3606341"/>
            <a:ext cx="144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C1E082A-F141-344A-B477-71EF019AD384}"/>
              </a:ext>
            </a:extLst>
          </p:cNvPr>
          <p:cNvSpPr txBox="1"/>
          <p:nvPr/>
        </p:nvSpPr>
        <p:spPr>
          <a:xfrm>
            <a:off x="7100018" y="3582657"/>
            <a:ext cx="864395" cy="369332"/>
          </a:xfrm>
          <a:prstGeom prst="rect">
            <a:avLst/>
          </a:prstGeom>
          <a:noFill/>
        </p:spPr>
        <p:txBody>
          <a:bodyPr wrap="square">
            <a:spAutoFit/>
          </a:bodyPr>
          <a:lstStyle/>
          <a:p>
            <a:r>
              <a:rPr lang="en-US" dirty="0"/>
              <a:t>11</a:t>
            </a:r>
          </a:p>
        </p:txBody>
      </p:sp>
      <p:sp>
        <p:nvSpPr>
          <p:cNvPr id="30" name="Rectangle 29">
            <a:extLst>
              <a:ext uri="{FF2B5EF4-FFF2-40B4-BE49-F238E27FC236}">
                <a16:creationId xmlns:a16="http://schemas.microsoft.com/office/drawing/2014/main" id="{A4FC09B9-293A-D943-9083-F9263B6E3FA0}"/>
              </a:ext>
            </a:extLst>
          </p:cNvPr>
          <p:cNvSpPr/>
          <p:nvPr/>
        </p:nvSpPr>
        <p:spPr>
          <a:xfrm>
            <a:off x="1668711" y="1690688"/>
            <a:ext cx="1440000" cy="1440000"/>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E96A4D2-5BB3-D446-9EEA-06A9B58A3B1C}"/>
              </a:ext>
            </a:extLst>
          </p:cNvPr>
          <p:cNvSpPr/>
          <p:nvPr/>
        </p:nvSpPr>
        <p:spPr>
          <a:xfrm>
            <a:off x="1404938" y="1950244"/>
            <a:ext cx="1440000" cy="1440000"/>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26EDB98-D9B2-614B-8B1B-029475CAAD15}"/>
              </a:ext>
            </a:extLst>
          </p:cNvPr>
          <p:cNvSpPr/>
          <p:nvPr/>
        </p:nvSpPr>
        <p:spPr>
          <a:xfrm>
            <a:off x="1141165" y="2201165"/>
            <a:ext cx="1440000" cy="1440000"/>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CB4E681-56B0-5A43-BDAD-3D219493A287}"/>
              </a:ext>
            </a:extLst>
          </p:cNvPr>
          <p:cNvSpPr/>
          <p:nvPr/>
        </p:nvSpPr>
        <p:spPr>
          <a:xfrm>
            <a:off x="9437555" y="3166237"/>
            <a:ext cx="360000" cy="36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TextBox 48">
            <a:extLst>
              <a:ext uri="{FF2B5EF4-FFF2-40B4-BE49-F238E27FC236}">
                <a16:creationId xmlns:a16="http://schemas.microsoft.com/office/drawing/2014/main" id="{447829C9-6A84-9641-9AD8-862F810E7CBF}"/>
              </a:ext>
            </a:extLst>
          </p:cNvPr>
          <p:cNvSpPr txBox="1"/>
          <p:nvPr/>
        </p:nvSpPr>
        <p:spPr>
          <a:xfrm>
            <a:off x="6764589" y="925404"/>
            <a:ext cx="2765607" cy="400110"/>
          </a:xfrm>
          <a:prstGeom prst="rect">
            <a:avLst/>
          </a:prstGeom>
          <a:noFill/>
        </p:spPr>
        <p:txBody>
          <a:bodyPr wrap="square" rtlCol="0">
            <a:spAutoFit/>
          </a:bodyPr>
          <a:lstStyle/>
          <a:p>
            <a:r>
              <a:rPr lang="en-US" sz="2000" b="1" dirty="0"/>
              <a:t>1 x 3D Kernel</a:t>
            </a:r>
          </a:p>
        </p:txBody>
      </p:sp>
      <p:sp>
        <p:nvSpPr>
          <p:cNvPr id="50" name="TextBox 49">
            <a:extLst>
              <a:ext uri="{FF2B5EF4-FFF2-40B4-BE49-F238E27FC236}">
                <a16:creationId xmlns:a16="http://schemas.microsoft.com/office/drawing/2014/main" id="{166541EA-7E3B-4A41-8AE1-1BAA8B318B8A}"/>
              </a:ext>
            </a:extLst>
          </p:cNvPr>
          <p:cNvSpPr txBox="1"/>
          <p:nvPr/>
        </p:nvSpPr>
        <p:spPr>
          <a:xfrm>
            <a:off x="2702179" y="919994"/>
            <a:ext cx="1312610" cy="400110"/>
          </a:xfrm>
          <a:prstGeom prst="rect">
            <a:avLst/>
          </a:prstGeom>
          <a:noFill/>
        </p:spPr>
        <p:txBody>
          <a:bodyPr wrap="square" rtlCol="0">
            <a:spAutoFit/>
          </a:bodyPr>
          <a:lstStyle/>
          <a:p>
            <a:r>
              <a:rPr lang="en-US" sz="2000" b="1" dirty="0"/>
              <a:t>3D Input</a:t>
            </a:r>
          </a:p>
        </p:txBody>
      </p:sp>
    </p:spTree>
    <p:extLst>
      <p:ext uri="{BB962C8B-B14F-4D97-AF65-F5344CB8AC3E}">
        <p14:creationId xmlns:p14="http://schemas.microsoft.com/office/powerpoint/2010/main" val="428992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691B28-2D5D-2545-BB7C-1499E545EB5A}"/>
              </a:ext>
            </a:extLst>
          </p:cNvPr>
          <p:cNvSpPr/>
          <p:nvPr/>
        </p:nvSpPr>
        <p:spPr>
          <a:xfrm>
            <a:off x="1666875" y="1690688"/>
            <a:ext cx="3960000" cy="3960000"/>
          </a:xfrm>
          <a:prstGeom prst="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1CA32-0AAD-8749-A79E-C1135FE3FE16}"/>
              </a:ext>
            </a:extLst>
          </p:cNvPr>
          <p:cNvSpPr>
            <a:spLocks noGrp="1"/>
          </p:cNvSpPr>
          <p:nvPr>
            <p:ph type="title"/>
          </p:nvPr>
        </p:nvSpPr>
        <p:spPr/>
        <p:txBody>
          <a:bodyPr/>
          <a:lstStyle/>
          <a:p>
            <a:r>
              <a:rPr lang="en-US" dirty="0"/>
              <a:t>Q1b</a:t>
            </a:r>
          </a:p>
        </p:txBody>
      </p:sp>
      <p:sp>
        <p:nvSpPr>
          <p:cNvPr id="4" name="Rectangle 3">
            <a:extLst>
              <a:ext uri="{FF2B5EF4-FFF2-40B4-BE49-F238E27FC236}">
                <a16:creationId xmlns:a16="http://schemas.microsoft.com/office/drawing/2014/main" id="{29D90CBE-A932-1440-BCDB-7DD1BDA5D7DC}"/>
              </a:ext>
            </a:extLst>
          </p:cNvPr>
          <p:cNvSpPr/>
          <p:nvPr/>
        </p:nvSpPr>
        <p:spPr>
          <a:xfrm>
            <a:off x="1404938" y="1950245"/>
            <a:ext cx="3960000" cy="396000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12EE297-AC9B-8740-8D1C-248AF41510A2}"/>
              </a:ext>
            </a:extLst>
          </p:cNvPr>
          <p:cNvSpPr/>
          <p:nvPr/>
        </p:nvSpPr>
        <p:spPr>
          <a:xfrm>
            <a:off x="1143000" y="2209801"/>
            <a:ext cx="3960000" cy="3960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2DB12D1C-E3F8-264E-9A57-101BA35742E6}"/>
              </a:ext>
            </a:extLst>
          </p:cNvPr>
          <p:cNvCxnSpPr>
            <a:cxnSpLocks/>
          </p:cNvCxnSpPr>
          <p:nvPr/>
        </p:nvCxnSpPr>
        <p:spPr>
          <a:xfrm>
            <a:off x="5830559" y="4158920"/>
            <a:ext cx="329915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8CCFE81-FE7C-4B40-872C-101C959746DD}"/>
              </a:ext>
            </a:extLst>
          </p:cNvPr>
          <p:cNvSpPr/>
          <p:nvPr/>
        </p:nvSpPr>
        <p:spPr>
          <a:xfrm>
            <a:off x="6964616" y="1694978"/>
            <a:ext cx="1440000" cy="1440000"/>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96B60FD-7CCC-3C40-A490-CC43BAE17554}"/>
              </a:ext>
            </a:extLst>
          </p:cNvPr>
          <p:cNvSpPr/>
          <p:nvPr/>
        </p:nvSpPr>
        <p:spPr>
          <a:xfrm>
            <a:off x="6812216" y="1841989"/>
            <a:ext cx="1440000" cy="1440000"/>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0316B10-5D6D-794E-8F45-5ED959922C81}"/>
              </a:ext>
            </a:extLst>
          </p:cNvPr>
          <p:cNvSpPr/>
          <p:nvPr/>
        </p:nvSpPr>
        <p:spPr>
          <a:xfrm>
            <a:off x="6659816" y="1989000"/>
            <a:ext cx="1440000" cy="1440000"/>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6722AE1-5534-C142-9338-79997CB6E189}"/>
              </a:ext>
            </a:extLst>
          </p:cNvPr>
          <p:cNvCxnSpPr>
            <a:cxnSpLocks/>
          </p:cNvCxnSpPr>
          <p:nvPr/>
        </p:nvCxnSpPr>
        <p:spPr>
          <a:xfrm flipH="1">
            <a:off x="1009651" y="1617183"/>
            <a:ext cx="504825" cy="44408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0474619-3950-624A-BDA2-F830C5ACDA10}"/>
              </a:ext>
            </a:extLst>
          </p:cNvPr>
          <p:cNvSpPr txBox="1"/>
          <p:nvPr/>
        </p:nvSpPr>
        <p:spPr>
          <a:xfrm>
            <a:off x="906661" y="1500660"/>
            <a:ext cx="364332" cy="369332"/>
          </a:xfrm>
          <a:prstGeom prst="rect">
            <a:avLst/>
          </a:prstGeom>
          <a:noFill/>
        </p:spPr>
        <p:txBody>
          <a:bodyPr wrap="square">
            <a:spAutoFit/>
          </a:bodyPr>
          <a:lstStyle/>
          <a:p>
            <a:r>
              <a:rPr lang="en-US" dirty="0"/>
              <a:t>3</a:t>
            </a:r>
          </a:p>
        </p:txBody>
      </p:sp>
      <p:cxnSp>
        <p:nvCxnSpPr>
          <p:cNvPr id="16" name="Straight Arrow Connector 15">
            <a:extLst>
              <a:ext uri="{FF2B5EF4-FFF2-40B4-BE49-F238E27FC236}">
                <a16:creationId xmlns:a16="http://schemas.microsoft.com/office/drawing/2014/main" id="{3C128B98-7B51-1F40-83A2-0BDA0FFB58D9}"/>
              </a:ext>
            </a:extLst>
          </p:cNvPr>
          <p:cNvCxnSpPr>
            <a:cxnSpLocks/>
          </p:cNvCxnSpPr>
          <p:nvPr/>
        </p:nvCxnSpPr>
        <p:spPr>
          <a:xfrm flipH="1">
            <a:off x="909638" y="2210478"/>
            <a:ext cx="1" cy="39593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9D74AC4-AEAA-5C40-AAAE-1DD6966A60A3}"/>
              </a:ext>
            </a:extLst>
          </p:cNvPr>
          <p:cNvSpPr txBox="1"/>
          <p:nvPr/>
        </p:nvSpPr>
        <p:spPr>
          <a:xfrm>
            <a:off x="339327" y="3820469"/>
            <a:ext cx="864395" cy="369332"/>
          </a:xfrm>
          <a:prstGeom prst="rect">
            <a:avLst/>
          </a:prstGeom>
          <a:noFill/>
        </p:spPr>
        <p:txBody>
          <a:bodyPr wrap="square">
            <a:spAutoFit/>
          </a:bodyPr>
          <a:lstStyle/>
          <a:p>
            <a:r>
              <a:rPr lang="en-US" dirty="0"/>
              <a:t>224</a:t>
            </a:r>
          </a:p>
        </p:txBody>
      </p:sp>
      <p:cxnSp>
        <p:nvCxnSpPr>
          <p:cNvPr id="19" name="Straight Arrow Connector 18">
            <a:extLst>
              <a:ext uri="{FF2B5EF4-FFF2-40B4-BE49-F238E27FC236}">
                <a16:creationId xmlns:a16="http://schemas.microsoft.com/office/drawing/2014/main" id="{738F6217-273F-BE40-9AB7-476B20813B4F}"/>
              </a:ext>
            </a:extLst>
          </p:cNvPr>
          <p:cNvCxnSpPr>
            <a:cxnSpLocks/>
          </p:cNvCxnSpPr>
          <p:nvPr/>
        </p:nvCxnSpPr>
        <p:spPr>
          <a:xfrm flipH="1">
            <a:off x="1128711" y="6393637"/>
            <a:ext cx="396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83EFF23-883D-8C4A-9679-1CAF6B87D7C8}"/>
              </a:ext>
            </a:extLst>
          </p:cNvPr>
          <p:cNvSpPr txBox="1"/>
          <p:nvPr/>
        </p:nvSpPr>
        <p:spPr>
          <a:xfrm>
            <a:off x="2895588" y="6401964"/>
            <a:ext cx="864395" cy="369332"/>
          </a:xfrm>
          <a:prstGeom prst="rect">
            <a:avLst/>
          </a:prstGeom>
          <a:noFill/>
        </p:spPr>
        <p:txBody>
          <a:bodyPr wrap="square">
            <a:spAutoFit/>
          </a:bodyPr>
          <a:lstStyle/>
          <a:p>
            <a:r>
              <a:rPr lang="en-US" dirty="0"/>
              <a:t>224</a:t>
            </a:r>
          </a:p>
        </p:txBody>
      </p:sp>
      <p:cxnSp>
        <p:nvCxnSpPr>
          <p:cNvPr id="23" name="Straight Arrow Connector 22">
            <a:extLst>
              <a:ext uri="{FF2B5EF4-FFF2-40B4-BE49-F238E27FC236}">
                <a16:creationId xmlns:a16="http://schemas.microsoft.com/office/drawing/2014/main" id="{F8023D49-01AB-E244-A78F-B593E5EA49B6}"/>
              </a:ext>
            </a:extLst>
          </p:cNvPr>
          <p:cNvCxnSpPr>
            <a:cxnSpLocks/>
          </p:cNvCxnSpPr>
          <p:nvPr/>
        </p:nvCxnSpPr>
        <p:spPr>
          <a:xfrm flipH="1">
            <a:off x="6477640" y="1556107"/>
            <a:ext cx="420867" cy="37181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3BB2A45-174A-CC44-A118-88AFD34B983F}"/>
              </a:ext>
            </a:extLst>
          </p:cNvPr>
          <p:cNvSpPr txBox="1"/>
          <p:nvPr/>
        </p:nvSpPr>
        <p:spPr>
          <a:xfrm>
            <a:off x="6304979" y="1411008"/>
            <a:ext cx="364332" cy="369332"/>
          </a:xfrm>
          <a:prstGeom prst="rect">
            <a:avLst/>
          </a:prstGeom>
          <a:noFill/>
        </p:spPr>
        <p:txBody>
          <a:bodyPr wrap="square">
            <a:spAutoFit/>
          </a:bodyPr>
          <a:lstStyle/>
          <a:p>
            <a:r>
              <a:rPr lang="en-US" dirty="0"/>
              <a:t>3</a:t>
            </a:r>
          </a:p>
        </p:txBody>
      </p:sp>
      <p:cxnSp>
        <p:nvCxnSpPr>
          <p:cNvPr id="25" name="Straight Arrow Connector 24">
            <a:extLst>
              <a:ext uri="{FF2B5EF4-FFF2-40B4-BE49-F238E27FC236}">
                <a16:creationId xmlns:a16="http://schemas.microsoft.com/office/drawing/2014/main" id="{A568A1DA-B189-BF46-B1A9-CA156006E79F}"/>
              </a:ext>
            </a:extLst>
          </p:cNvPr>
          <p:cNvCxnSpPr>
            <a:cxnSpLocks/>
          </p:cNvCxnSpPr>
          <p:nvPr/>
        </p:nvCxnSpPr>
        <p:spPr>
          <a:xfrm flipH="1">
            <a:off x="6491928" y="2011337"/>
            <a:ext cx="1" cy="1440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E7C231D-9CD2-A646-B0C6-5F31BB1E5539}"/>
              </a:ext>
            </a:extLst>
          </p:cNvPr>
          <p:cNvSpPr txBox="1"/>
          <p:nvPr/>
        </p:nvSpPr>
        <p:spPr>
          <a:xfrm>
            <a:off x="6081143" y="2477072"/>
            <a:ext cx="504824" cy="369332"/>
          </a:xfrm>
          <a:prstGeom prst="rect">
            <a:avLst/>
          </a:prstGeom>
          <a:noFill/>
        </p:spPr>
        <p:txBody>
          <a:bodyPr wrap="square">
            <a:spAutoFit/>
          </a:bodyPr>
          <a:lstStyle/>
          <a:p>
            <a:r>
              <a:rPr lang="en-US" dirty="0"/>
              <a:t>11</a:t>
            </a:r>
          </a:p>
        </p:txBody>
      </p:sp>
      <p:cxnSp>
        <p:nvCxnSpPr>
          <p:cNvPr id="28" name="Straight Arrow Connector 27">
            <a:extLst>
              <a:ext uri="{FF2B5EF4-FFF2-40B4-BE49-F238E27FC236}">
                <a16:creationId xmlns:a16="http://schemas.microsoft.com/office/drawing/2014/main" id="{E74D2FF4-ABDC-2448-8283-70227EA075BC}"/>
              </a:ext>
            </a:extLst>
          </p:cNvPr>
          <p:cNvCxnSpPr>
            <a:cxnSpLocks/>
          </p:cNvCxnSpPr>
          <p:nvPr/>
        </p:nvCxnSpPr>
        <p:spPr>
          <a:xfrm flipH="1">
            <a:off x="6655023" y="3606341"/>
            <a:ext cx="144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C1E082A-F141-344A-B477-71EF019AD384}"/>
              </a:ext>
            </a:extLst>
          </p:cNvPr>
          <p:cNvSpPr txBox="1"/>
          <p:nvPr/>
        </p:nvSpPr>
        <p:spPr>
          <a:xfrm>
            <a:off x="7100018" y="3582657"/>
            <a:ext cx="864395" cy="369332"/>
          </a:xfrm>
          <a:prstGeom prst="rect">
            <a:avLst/>
          </a:prstGeom>
          <a:noFill/>
        </p:spPr>
        <p:txBody>
          <a:bodyPr wrap="square">
            <a:spAutoFit/>
          </a:bodyPr>
          <a:lstStyle/>
          <a:p>
            <a:r>
              <a:rPr lang="en-US" dirty="0"/>
              <a:t>11</a:t>
            </a:r>
          </a:p>
        </p:txBody>
      </p:sp>
      <p:sp>
        <p:nvSpPr>
          <p:cNvPr id="30" name="Rectangle 29">
            <a:extLst>
              <a:ext uri="{FF2B5EF4-FFF2-40B4-BE49-F238E27FC236}">
                <a16:creationId xmlns:a16="http://schemas.microsoft.com/office/drawing/2014/main" id="{A4FC09B9-293A-D943-9083-F9263B6E3FA0}"/>
              </a:ext>
            </a:extLst>
          </p:cNvPr>
          <p:cNvSpPr/>
          <p:nvPr/>
        </p:nvSpPr>
        <p:spPr>
          <a:xfrm>
            <a:off x="2040191" y="1690688"/>
            <a:ext cx="1440000" cy="1440000"/>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E96A4D2-5BB3-D446-9EEA-06A9B58A3B1C}"/>
              </a:ext>
            </a:extLst>
          </p:cNvPr>
          <p:cNvSpPr/>
          <p:nvPr/>
        </p:nvSpPr>
        <p:spPr>
          <a:xfrm>
            <a:off x="1776418" y="1950244"/>
            <a:ext cx="1440000" cy="1440000"/>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26EDB98-D9B2-614B-8B1B-029475CAAD15}"/>
              </a:ext>
            </a:extLst>
          </p:cNvPr>
          <p:cNvSpPr/>
          <p:nvPr/>
        </p:nvSpPr>
        <p:spPr>
          <a:xfrm>
            <a:off x="1512645" y="2201165"/>
            <a:ext cx="1440000" cy="1440000"/>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CB4E681-56B0-5A43-BDAD-3D219493A287}"/>
              </a:ext>
            </a:extLst>
          </p:cNvPr>
          <p:cNvSpPr/>
          <p:nvPr/>
        </p:nvSpPr>
        <p:spPr>
          <a:xfrm>
            <a:off x="9437555" y="3166237"/>
            <a:ext cx="36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Rectangle 34">
            <a:extLst>
              <a:ext uri="{FF2B5EF4-FFF2-40B4-BE49-F238E27FC236}">
                <a16:creationId xmlns:a16="http://schemas.microsoft.com/office/drawing/2014/main" id="{9928FFD0-B216-1B4D-85DB-0167B9E4DB70}"/>
              </a:ext>
            </a:extLst>
          </p:cNvPr>
          <p:cNvSpPr/>
          <p:nvPr/>
        </p:nvSpPr>
        <p:spPr>
          <a:xfrm>
            <a:off x="9797555" y="3166237"/>
            <a:ext cx="360000" cy="36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TextBox 43">
            <a:extLst>
              <a:ext uri="{FF2B5EF4-FFF2-40B4-BE49-F238E27FC236}">
                <a16:creationId xmlns:a16="http://schemas.microsoft.com/office/drawing/2014/main" id="{A12E1932-55E4-9B48-947D-3C6EA0E20B3B}"/>
              </a:ext>
            </a:extLst>
          </p:cNvPr>
          <p:cNvSpPr txBox="1"/>
          <p:nvPr/>
        </p:nvSpPr>
        <p:spPr>
          <a:xfrm>
            <a:off x="6764589" y="925404"/>
            <a:ext cx="2765607" cy="400110"/>
          </a:xfrm>
          <a:prstGeom prst="rect">
            <a:avLst/>
          </a:prstGeom>
          <a:noFill/>
        </p:spPr>
        <p:txBody>
          <a:bodyPr wrap="square" rtlCol="0">
            <a:spAutoFit/>
          </a:bodyPr>
          <a:lstStyle/>
          <a:p>
            <a:r>
              <a:rPr lang="en-US" sz="2000" b="1" dirty="0"/>
              <a:t>1 x 3D Kernel</a:t>
            </a:r>
          </a:p>
        </p:txBody>
      </p:sp>
      <p:sp>
        <p:nvSpPr>
          <p:cNvPr id="45" name="TextBox 44">
            <a:extLst>
              <a:ext uri="{FF2B5EF4-FFF2-40B4-BE49-F238E27FC236}">
                <a16:creationId xmlns:a16="http://schemas.microsoft.com/office/drawing/2014/main" id="{10FB0265-458D-3242-A153-CE9EFEAD1ADC}"/>
              </a:ext>
            </a:extLst>
          </p:cNvPr>
          <p:cNvSpPr txBox="1"/>
          <p:nvPr/>
        </p:nvSpPr>
        <p:spPr>
          <a:xfrm>
            <a:off x="2702179" y="919994"/>
            <a:ext cx="1312610" cy="400110"/>
          </a:xfrm>
          <a:prstGeom prst="rect">
            <a:avLst/>
          </a:prstGeom>
          <a:noFill/>
        </p:spPr>
        <p:txBody>
          <a:bodyPr wrap="square" rtlCol="0">
            <a:spAutoFit/>
          </a:bodyPr>
          <a:lstStyle/>
          <a:p>
            <a:r>
              <a:rPr lang="en-US" sz="2000" b="1" dirty="0"/>
              <a:t>3D Input</a:t>
            </a:r>
          </a:p>
        </p:txBody>
      </p:sp>
    </p:spTree>
    <p:extLst>
      <p:ext uri="{BB962C8B-B14F-4D97-AF65-F5344CB8AC3E}">
        <p14:creationId xmlns:p14="http://schemas.microsoft.com/office/powerpoint/2010/main" val="261833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691B28-2D5D-2545-BB7C-1499E545EB5A}"/>
              </a:ext>
            </a:extLst>
          </p:cNvPr>
          <p:cNvSpPr/>
          <p:nvPr/>
        </p:nvSpPr>
        <p:spPr>
          <a:xfrm>
            <a:off x="1666875" y="1690688"/>
            <a:ext cx="3960000" cy="3960000"/>
          </a:xfrm>
          <a:prstGeom prst="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1CA32-0AAD-8749-A79E-C1135FE3FE16}"/>
              </a:ext>
            </a:extLst>
          </p:cNvPr>
          <p:cNvSpPr>
            <a:spLocks noGrp="1"/>
          </p:cNvSpPr>
          <p:nvPr>
            <p:ph type="title"/>
          </p:nvPr>
        </p:nvSpPr>
        <p:spPr/>
        <p:txBody>
          <a:bodyPr/>
          <a:lstStyle/>
          <a:p>
            <a:r>
              <a:rPr lang="en-US" dirty="0"/>
              <a:t>Q1b</a:t>
            </a:r>
          </a:p>
        </p:txBody>
      </p:sp>
      <p:sp>
        <p:nvSpPr>
          <p:cNvPr id="4" name="Rectangle 3">
            <a:extLst>
              <a:ext uri="{FF2B5EF4-FFF2-40B4-BE49-F238E27FC236}">
                <a16:creationId xmlns:a16="http://schemas.microsoft.com/office/drawing/2014/main" id="{29D90CBE-A932-1440-BCDB-7DD1BDA5D7DC}"/>
              </a:ext>
            </a:extLst>
          </p:cNvPr>
          <p:cNvSpPr/>
          <p:nvPr/>
        </p:nvSpPr>
        <p:spPr>
          <a:xfrm>
            <a:off x="1404938" y="1950245"/>
            <a:ext cx="3960000" cy="396000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12EE297-AC9B-8740-8D1C-248AF41510A2}"/>
              </a:ext>
            </a:extLst>
          </p:cNvPr>
          <p:cNvSpPr/>
          <p:nvPr/>
        </p:nvSpPr>
        <p:spPr>
          <a:xfrm>
            <a:off x="1143000" y="2209801"/>
            <a:ext cx="3960000" cy="3960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2DB12D1C-E3F8-264E-9A57-101BA35742E6}"/>
              </a:ext>
            </a:extLst>
          </p:cNvPr>
          <p:cNvCxnSpPr>
            <a:cxnSpLocks/>
          </p:cNvCxnSpPr>
          <p:nvPr/>
        </p:nvCxnSpPr>
        <p:spPr>
          <a:xfrm>
            <a:off x="5830559" y="4158920"/>
            <a:ext cx="329915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8CCFE81-FE7C-4B40-872C-101C959746DD}"/>
              </a:ext>
            </a:extLst>
          </p:cNvPr>
          <p:cNvSpPr/>
          <p:nvPr/>
        </p:nvSpPr>
        <p:spPr>
          <a:xfrm>
            <a:off x="6964616" y="1694978"/>
            <a:ext cx="1440000" cy="1440000"/>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96B60FD-7CCC-3C40-A490-CC43BAE17554}"/>
              </a:ext>
            </a:extLst>
          </p:cNvPr>
          <p:cNvSpPr/>
          <p:nvPr/>
        </p:nvSpPr>
        <p:spPr>
          <a:xfrm>
            <a:off x="6812216" y="1841989"/>
            <a:ext cx="1440000" cy="1440000"/>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0316B10-5D6D-794E-8F45-5ED959922C81}"/>
              </a:ext>
            </a:extLst>
          </p:cNvPr>
          <p:cNvSpPr/>
          <p:nvPr/>
        </p:nvSpPr>
        <p:spPr>
          <a:xfrm>
            <a:off x="6659816" y="1989000"/>
            <a:ext cx="1440000" cy="1440000"/>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6722AE1-5534-C142-9338-79997CB6E189}"/>
              </a:ext>
            </a:extLst>
          </p:cNvPr>
          <p:cNvCxnSpPr>
            <a:cxnSpLocks/>
          </p:cNvCxnSpPr>
          <p:nvPr/>
        </p:nvCxnSpPr>
        <p:spPr>
          <a:xfrm flipH="1">
            <a:off x="1009651" y="1617183"/>
            <a:ext cx="504825" cy="44408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0474619-3950-624A-BDA2-F830C5ACDA10}"/>
              </a:ext>
            </a:extLst>
          </p:cNvPr>
          <p:cNvSpPr txBox="1"/>
          <p:nvPr/>
        </p:nvSpPr>
        <p:spPr>
          <a:xfrm>
            <a:off x="906661" y="1500660"/>
            <a:ext cx="364332" cy="369332"/>
          </a:xfrm>
          <a:prstGeom prst="rect">
            <a:avLst/>
          </a:prstGeom>
          <a:noFill/>
        </p:spPr>
        <p:txBody>
          <a:bodyPr wrap="square">
            <a:spAutoFit/>
          </a:bodyPr>
          <a:lstStyle/>
          <a:p>
            <a:r>
              <a:rPr lang="en-US" dirty="0"/>
              <a:t>3</a:t>
            </a:r>
          </a:p>
        </p:txBody>
      </p:sp>
      <p:cxnSp>
        <p:nvCxnSpPr>
          <p:cNvPr id="16" name="Straight Arrow Connector 15">
            <a:extLst>
              <a:ext uri="{FF2B5EF4-FFF2-40B4-BE49-F238E27FC236}">
                <a16:creationId xmlns:a16="http://schemas.microsoft.com/office/drawing/2014/main" id="{3C128B98-7B51-1F40-83A2-0BDA0FFB58D9}"/>
              </a:ext>
            </a:extLst>
          </p:cNvPr>
          <p:cNvCxnSpPr>
            <a:cxnSpLocks/>
          </p:cNvCxnSpPr>
          <p:nvPr/>
        </p:nvCxnSpPr>
        <p:spPr>
          <a:xfrm flipH="1">
            <a:off x="909638" y="2210478"/>
            <a:ext cx="1" cy="39593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9D74AC4-AEAA-5C40-AAAE-1DD6966A60A3}"/>
              </a:ext>
            </a:extLst>
          </p:cNvPr>
          <p:cNvSpPr txBox="1"/>
          <p:nvPr/>
        </p:nvSpPr>
        <p:spPr>
          <a:xfrm>
            <a:off x="339327" y="3820469"/>
            <a:ext cx="864395" cy="369332"/>
          </a:xfrm>
          <a:prstGeom prst="rect">
            <a:avLst/>
          </a:prstGeom>
          <a:noFill/>
        </p:spPr>
        <p:txBody>
          <a:bodyPr wrap="square">
            <a:spAutoFit/>
          </a:bodyPr>
          <a:lstStyle/>
          <a:p>
            <a:r>
              <a:rPr lang="en-US" dirty="0"/>
              <a:t>224</a:t>
            </a:r>
          </a:p>
        </p:txBody>
      </p:sp>
      <p:cxnSp>
        <p:nvCxnSpPr>
          <p:cNvPr id="19" name="Straight Arrow Connector 18">
            <a:extLst>
              <a:ext uri="{FF2B5EF4-FFF2-40B4-BE49-F238E27FC236}">
                <a16:creationId xmlns:a16="http://schemas.microsoft.com/office/drawing/2014/main" id="{738F6217-273F-BE40-9AB7-476B20813B4F}"/>
              </a:ext>
            </a:extLst>
          </p:cNvPr>
          <p:cNvCxnSpPr>
            <a:cxnSpLocks/>
          </p:cNvCxnSpPr>
          <p:nvPr/>
        </p:nvCxnSpPr>
        <p:spPr>
          <a:xfrm flipH="1">
            <a:off x="1128711" y="6393637"/>
            <a:ext cx="396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83EFF23-883D-8C4A-9679-1CAF6B87D7C8}"/>
              </a:ext>
            </a:extLst>
          </p:cNvPr>
          <p:cNvSpPr txBox="1"/>
          <p:nvPr/>
        </p:nvSpPr>
        <p:spPr>
          <a:xfrm>
            <a:off x="2895588" y="6401964"/>
            <a:ext cx="864395" cy="369332"/>
          </a:xfrm>
          <a:prstGeom prst="rect">
            <a:avLst/>
          </a:prstGeom>
          <a:noFill/>
        </p:spPr>
        <p:txBody>
          <a:bodyPr wrap="square">
            <a:spAutoFit/>
          </a:bodyPr>
          <a:lstStyle/>
          <a:p>
            <a:r>
              <a:rPr lang="en-US" dirty="0"/>
              <a:t>224</a:t>
            </a:r>
          </a:p>
        </p:txBody>
      </p:sp>
      <p:cxnSp>
        <p:nvCxnSpPr>
          <p:cNvPr id="23" name="Straight Arrow Connector 22">
            <a:extLst>
              <a:ext uri="{FF2B5EF4-FFF2-40B4-BE49-F238E27FC236}">
                <a16:creationId xmlns:a16="http://schemas.microsoft.com/office/drawing/2014/main" id="{F8023D49-01AB-E244-A78F-B593E5EA49B6}"/>
              </a:ext>
            </a:extLst>
          </p:cNvPr>
          <p:cNvCxnSpPr>
            <a:cxnSpLocks/>
          </p:cNvCxnSpPr>
          <p:nvPr/>
        </p:nvCxnSpPr>
        <p:spPr>
          <a:xfrm flipH="1">
            <a:off x="6477640" y="1556107"/>
            <a:ext cx="420867" cy="37181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3BB2A45-174A-CC44-A118-88AFD34B983F}"/>
              </a:ext>
            </a:extLst>
          </p:cNvPr>
          <p:cNvSpPr txBox="1"/>
          <p:nvPr/>
        </p:nvSpPr>
        <p:spPr>
          <a:xfrm>
            <a:off x="6304979" y="1411008"/>
            <a:ext cx="364332" cy="369332"/>
          </a:xfrm>
          <a:prstGeom prst="rect">
            <a:avLst/>
          </a:prstGeom>
          <a:noFill/>
        </p:spPr>
        <p:txBody>
          <a:bodyPr wrap="square">
            <a:spAutoFit/>
          </a:bodyPr>
          <a:lstStyle/>
          <a:p>
            <a:r>
              <a:rPr lang="en-US" dirty="0"/>
              <a:t>3</a:t>
            </a:r>
          </a:p>
        </p:txBody>
      </p:sp>
      <p:cxnSp>
        <p:nvCxnSpPr>
          <p:cNvPr id="25" name="Straight Arrow Connector 24">
            <a:extLst>
              <a:ext uri="{FF2B5EF4-FFF2-40B4-BE49-F238E27FC236}">
                <a16:creationId xmlns:a16="http://schemas.microsoft.com/office/drawing/2014/main" id="{A568A1DA-B189-BF46-B1A9-CA156006E79F}"/>
              </a:ext>
            </a:extLst>
          </p:cNvPr>
          <p:cNvCxnSpPr>
            <a:cxnSpLocks/>
          </p:cNvCxnSpPr>
          <p:nvPr/>
        </p:nvCxnSpPr>
        <p:spPr>
          <a:xfrm flipH="1">
            <a:off x="6491928" y="2011337"/>
            <a:ext cx="1" cy="1440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E7C231D-9CD2-A646-B0C6-5F31BB1E5539}"/>
              </a:ext>
            </a:extLst>
          </p:cNvPr>
          <p:cNvSpPr txBox="1"/>
          <p:nvPr/>
        </p:nvSpPr>
        <p:spPr>
          <a:xfrm>
            <a:off x="6081143" y="2477072"/>
            <a:ext cx="504824" cy="369332"/>
          </a:xfrm>
          <a:prstGeom prst="rect">
            <a:avLst/>
          </a:prstGeom>
          <a:noFill/>
        </p:spPr>
        <p:txBody>
          <a:bodyPr wrap="square">
            <a:spAutoFit/>
          </a:bodyPr>
          <a:lstStyle/>
          <a:p>
            <a:r>
              <a:rPr lang="en-US" dirty="0"/>
              <a:t>11</a:t>
            </a:r>
          </a:p>
        </p:txBody>
      </p:sp>
      <p:cxnSp>
        <p:nvCxnSpPr>
          <p:cNvPr id="28" name="Straight Arrow Connector 27">
            <a:extLst>
              <a:ext uri="{FF2B5EF4-FFF2-40B4-BE49-F238E27FC236}">
                <a16:creationId xmlns:a16="http://schemas.microsoft.com/office/drawing/2014/main" id="{E74D2FF4-ABDC-2448-8283-70227EA075BC}"/>
              </a:ext>
            </a:extLst>
          </p:cNvPr>
          <p:cNvCxnSpPr>
            <a:cxnSpLocks/>
          </p:cNvCxnSpPr>
          <p:nvPr/>
        </p:nvCxnSpPr>
        <p:spPr>
          <a:xfrm flipH="1">
            <a:off x="6655023" y="3606341"/>
            <a:ext cx="144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C1E082A-F141-344A-B477-71EF019AD384}"/>
              </a:ext>
            </a:extLst>
          </p:cNvPr>
          <p:cNvSpPr txBox="1"/>
          <p:nvPr/>
        </p:nvSpPr>
        <p:spPr>
          <a:xfrm>
            <a:off x="7100018" y="3582657"/>
            <a:ext cx="864395" cy="369332"/>
          </a:xfrm>
          <a:prstGeom prst="rect">
            <a:avLst/>
          </a:prstGeom>
          <a:noFill/>
        </p:spPr>
        <p:txBody>
          <a:bodyPr wrap="square">
            <a:spAutoFit/>
          </a:bodyPr>
          <a:lstStyle/>
          <a:p>
            <a:r>
              <a:rPr lang="en-US" dirty="0"/>
              <a:t>11</a:t>
            </a:r>
          </a:p>
        </p:txBody>
      </p:sp>
      <p:sp>
        <p:nvSpPr>
          <p:cNvPr id="30" name="Rectangle 29">
            <a:extLst>
              <a:ext uri="{FF2B5EF4-FFF2-40B4-BE49-F238E27FC236}">
                <a16:creationId xmlns:a16="http://schemas.microsoft.com/office/drawing/2014/main" id="{A4FC09B9-293A-D943-9083-F9263B6E3FA0}"/>
              </a:ext>
            </a:extLst>
          </p:cNvPr>
          <p:cNvSpPr/>
          <p:nvPr/>
        </p:nvSpPr>
        <p:spPr>
          <a:xfrm>
            <a:off x="2497391" y="1690688"/>
            <a:ext cx="1440000" cy="1440000"/>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E96A4D2-5BB3-D446-9EEA-06A9B58A3B1C}"/>
              </a:ext>
            </a:extLst>
          </p:cNvPr>
          <p:cNvSpPr/>
          <p:nvPr/>
        </p:nvSpPr>
        <p:spPr>
          <a:xfrm>
            <a:off x="2233618" y="1950244"/>
            <a:ext cx="1440000" cy="1440000"/>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26EDB98-D9B2-614B-8B1B-029475CAAD15}"/>
              </a:ext>
            </a:extLst>
          </p:cNvPr>
          <p:cNvSpPr/>
          <p:nvPr/>
        </p:nvSpPr>
        <p:spPr>
          <a:xfrm>
            <a:off x="1969845" y="2201165"/>
            <a:ext cx="1440000" cy="1440000"/>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CB4E681-56B0-5A43-BDAD-3D219493A287}"/>
              </a:ext>
            </a:extLst>
          </p:cNvPr>
          <p:cNvSpPr/>
          <p:nvPr/>
        </p:nvSpPr>
        <p:spPr>
          <a:xfrm>
            <a:off x="9437555" y="3166237"/>
            <a:ext cx="36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Rectangle 34">
            <a:extLst>
              <a:ext uri="{FF2B5EF4-FFF2-40B4-BE49-F238E27FC236}">
                <a16:creationId xmlns:a16="http://schemas.microsoft.com/office/drawing/2014/main" id="{9928FFD0-B216-1B4D-85DB-0167B9E4DB70}"/>
              </a:ext>
            </a:extLst>
          </p:cNvPr>
          <p:cNvSpPr/>
          <p:nvPr/>
        </p:nvSpPr>
        <p:spPr>
          <a:xfrm>
            <a:off x="9797555" y="3166237"/>
            <a:ext cx="36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Rectangle 35">
            <a:extLst>
              <a:ext uri="{FF2B5EF4-FFF2-40B4-BE49-F238E27FC236}">
                <a16:creationId xmlns:a16="http://schemas.microsoft.com/office/drawing/2014/main" id="{A8A0F492-535A-B447-A486-24E21B8BD2DB}"/>
              </a:ext>
            </a:extLst>
          </p:cNvPr>
          <p:cNvSpPr/>
          <p:nvPr/>
        </p:nvSpPr>
        <p:spPr>
          <a:xfrm>
            <a:off x="10157555" y="3166237"/>
            <a:ext cx="360000" cy="36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TextBox 43">
            <a:extLst>
              <a:ext uri="{FF2B5EF4-FFF2-40B4-BE49-F238E27FC236}">
                <a16:creationId xmlns:a16="http://schemas.microsoft.com/office/drawing/2014/main" id="{37CF0B7C-6C5D-AC40-AA61-F1BF88072EE3}"/>
              </a:ext>
            </a:extLst>
          </p:cNvPr>
          <p:cNvSpPr txBox="1"/>
          <p:nvPr/>
        </p:nvSpPr>
        <p:spPr>
          <a:xfrm>
            <a:off x="6764589" y="925404"/>
            <a:ext cx="2765607" cy="400110"/>
          </a:xfrm>
          <a:prstGeom prst="rect">
            <a:avLst/>
          </a:prstGeom>
          <a:noFill/>
        </p:spPr>
        <p:txBody>
          <a:bodyPr wrap="square" rtlCol="0">
            <a:spAutoFit/>
          </a:bodyPr>
          <a:lstStyle/>
          <a:p>
            <a:r>
              <a:rPr lang="en-US" sz="2000" b="1" dirty="0"/>
              <a:t>1 x 3D Kernel</a:t>
            </a:r>
          </a:p>
        </p:txBody>
      </p:sp>
      <p:sp>
        <p:nvSpPr>
          <p:cNvPr id="45" name="TextBox 44">
            <a:extLst>
              <a:ext uri="{FF2B5EF4-FFF2-40B4-BE49-F238E27FC236}">
                <a16:creationId xmlns:a16="http://schemas.microsoft.com/office/drawing/2014/main" id="{C81216B8-3103-2644-812E-AE10EA52BE82}"/>
              </a:ext>
            </a:extLst>
          </p:cNvPr>
          <p:cNvSpPr txBox="1"/>
          <p:nvPr/>
        </p:nvSpPr>
        <p:spPr>
          <a:xfrm>
            <a:off x="2702179" y="919994"/>
            <a:ext cx="1312610" cy="400110"/>
          </a:xfrm>
          <a:prstGeom prst="rect">
            <a:avLst/>
          </a:prstGeom>
          <a:noFill/>
        </p:spPr>
        <p:txBody>
          <a:bodyPr wrap="square" rtlCol="0">
            <a:spAutoFit/>
          </a:bodyPr>
          <a:lstStyle/>
          <a:p>
            <a:r>
              <a:rPr lang="en-US" sz="2000" b="1" dirty="0"/>
              <a:t>3D Input</a:t>
            </a:r>
          </a:p>
        </p:txBody>
      </p:sp>
    </p:spTree>
    <p:extLst>
      <p:ext uri="{BB962C8B-B14F-4D97-AF65-F5344CB8AC3E}">
        <p14:creationId xmlns:p14="http://schemas.microsoft.com/office/powerpoint/2010/main" val="1618415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691B28-2D5D-2545-BB7C-1499E545EB5A}"/>
              </a:ext>
            </a:extLst>
          </p:cNvPr>
          <p:cNvSpPr/>
          <p:nvPr/>
        </p:nvSpPr>
        <p:spPr>
          <a:xfrm>
            <a:off x="1666875" y="1690688"/>
            <a:ext cx="3960000" cy="3960000"/>
          </a:xfrm>
          <a:prstGeom prst="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1CA32-0AAD-8749-A79E-C1135FE3FE16}"/>
              </a:ext>
            </a:extLst>
          </p:cNvPr>
          <p:cNvSpPr>
            <a:spLocks noGrp="1"/>
          </p:cNvSpPr>
          <p:nvPr>
            <p:ph type="title"/>
          </p:nvPr>
        </p:nvSpPr>
        <p:spPr/>
        <p:txBody>
          <a:bodyPr/>
          <a:lstStyle/>
          <a:p>
            <a:r>
              <a:rPr lang="en-US" dirty="0"/>
              <a:t>Q1b</a:t>
            </a:r>
          </a:p>
        </p:txBody>
      </p:sp>
      <p:sp>
        <p:nvSpPr>
          <p:cNvPr id="4" name="Rectangle 3">
            <a:extLst>
              <a:ext uri="{FF2B5EF4-FFF2-40B4-BE49-F238E27FC236}">
                <a16:creationId xmlns:a16="http://schemas.microsoft.com/office/drawing/2014/main" id="{29D90CBE-A932-1440-BCDB-7DD1BDA5D7DC}"/>
              </a:ext>
            </a:extLst>
          </p:cNvPr>
          <p:cNvSpPr/>
          <p:nvPr/>
        </p:nvSpPr>
        <p:spPr>
          <a:xfrm>
            <a:off x="1404938" y="1950245"/>
            <a:ext cx="3960000" cy="396000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12EE297-AC9B-8740-8D1C-248AF41510A2}"/>
              </a:ext>
            </a:extLst>
          </p:cNvPr>
          <p:cNvSpPr/>
          <p:nvPr/>
        </p:nvSpPr>
        <p:spPr>
          <a:xfrm>
            <a:off x="1143000" y="2209801"/>
            <a:ext cx="3960000" cy="3960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2DB12D1C-E3F8-264E-9A57-101BA35742E6}"/>
              </a:ext>
            </a:extLst>
          </p:cNvPr>
          <p:cNvCxnSpPr>
            <a:cxnSpLocks/>
          </p:cNvCxnSpPr>
          <p:nvPr/>
        </p:nvCxnSpPr>
        <p:spPr>
          <a:xfrm>
            <a:off x="5830559" y="4158920"/>
            <a:ext cx="329915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8CCFE81-FE7C-4B40-872C-101C959746DD}"/>
              </a:ext>
            </a:extLst>
          </p:cNvPr>
          <p:cNvSpPr/>
          <p:nvPr/>
        </p:nvSpPr>
        <p:spPr>
          <a:xfrm>
            <a:off x="6964616" y="1694978"/>
            <a:ext cx="1440000" cy="1440000"/>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96B60FD-7CCC-3C40-A490-CC43BAE17554}"/>
              </a:ext>
            </a:extLst>
          </p:cNvPr>
          <p:cNvSpPr/>
          <p:nvPr/>
        </p:nvSpPr>
        <p:spPr>
          <a:xfrm>
            <a:off x="6812216" y="1841989"/>
            <a:ext cx="1440000" cy="1440000"/>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0316B10-5D6D-794E-8F45-5ED959922C81}"/>
              </a:ext>
            </a:extLst>
          </p:cNvPr>
          <p:cNvSpPr/>
          <p:nvPr/>
        </p:nvSpPr>
        <p:spPr>
          <a:xfrm>
            <a:off x="6659816" y="1989000"/>
            <a:ext cx="1440000" cy="1440000"/>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6722AE1-5534-C142-9338-79997CB6E189}"/>
              </a:ext>
            </a:extLst>
          </p:cNvPr>
          <p:cNvCxnSpPr>
            <a:cxnSpLocks/>
          </p:cNvCxnSpPr>
          <p:nvPr/>
        </p:nvCxnSpPr>
        <p:spPr>
          <a:xfrm flipH="1">
            <a:off x="1009651" y="1617183"/>
            <a:ext cx="504825" cy="44408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0474619-3950-624A-BDA2-F830C5ACDA10}"/>
              </a:ext>
            </a:extLst>
          </p:cNvPr>
          <p:cNvSpPr txBox="1"/>
          <p:nvPr/>
        </p:nvSpPr>
        <p:spPr>
          <a:xfrm>
            <a:off x="906661" y="1500660"/>
            <a:ext cx="364332" cy="369332"/>
          </a:xfrm>
          <a:prstGeom prst="rect">
            <a:avLst/>
          </a:prstGeom>
          <a:noFill/>
        </p:spPr>
        <p:txBody>
          <a:bodyPr wrap="square">
            <a:spAutoFit/>
          </a:bodyPr>
          <a:lstStyle/>
          <a:p>
            <a:r>
              <a:rPr lang="en-US" dirty="0"/>
              <a:t>3</a:t>
            </a:r>
          </a:p>
        </p:txBody>
      </p:sp>
      <p:cxnSp>
        <p:nvCxnSpPr>
          <p:cNvPr id="16" name="Straight Arrow Connector 15">
            <a:extLst>
              <a:ext uri="{FF2B5EF4-FFF2-40B4-BE49-F238E27FC236}">
                <a16:creationId xmlns:a16="http://schemas.microsoft.com/office/drawing/2014/main" id="{3C128B98-7B51-1F40-83A2-0BDA0FFB58D9}"/>
              </a:ext>
            </a:extLst>
          </p:cNvPr>
          <p:cNvCxnSpPr>
            <a:cxnSpLocks/>
          </p:cNvCxnSpPr>
          <p:nvPr/>
        </p:nvCxnSpPr>
        <p:spPr>
          <a:xfrm flipH="1">
            <a:off x="909638" y="2210478"/>
            <a:ext cx="1" cy="39593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9D74AC4-AEAA-5C40-AAAE-1DD6966A60A3}"/>
              </a:ext>
            </a:extLst>
          </p:cNvPr>
          <p:cNvSpPr txBox="1"/>
          <p:nvPr/>
        </p:nvSpPr>
        <p:spPr>
          <a:xfrm>
            <a:off x="339327" y="3820469"/>
            <a:ext cx="864395" cy="369332"/>
          </a:xfrm>
          <a:prstGeom prst="rect">
            <a:avLst/>
          </a:prstGeom>
          <a:noFill/>
        </p:spPr>
        <p:txBody>
          <a:bodyPr wrap="square">
            <a:spAutoFit/>
          </a:bodyPr>
          <a:lstStyle/>
          <a:p>
            <a:r>
              <a:rPr lang="en-US" dirty="0"/>
              <a:t>224</a:t>
            </a:r>
          </a:p>
        </p:txBody>
      </p:sp>
      <p:cxnSp>
        <p:nvCxnSpPr>
          <p:cNvPr id="19" name="Straight Arrow Connector 18">
            <a:extLst>
              <a:ext uri="{FF2B5EF4-FFF2-40B4-BE49-F238E27FC236}">
                <a16:creationId xmlns:a16="http://schemas.microsoft.com/office/drawing/2014/main" id="{738F6217-273F-BE40-9AB7-476B20813B4F}"/>
              </a:ext>
            </a:extLst>
          </p:cNvPr>
          <p:cNvCxnSpPr>
            <a:cxnSpLocks/>
          </p:cNvCxnSpPr>
          <p:nvPr/>
        </p:nvCxnSpPr>
        <p:spPr>
          <a:xfrm flipH="1">
            <a:off x="1128711" y="6393637"/>
            <a:ext cx="396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83EFF23-883D-8C4A-9679-1CAF6B87D7C8}"/>
              </a:ext>
            </a:extLst>
          </p:cNvPr>
          <p:cNvSpPr txBox="1"/>
          <p:nvPr/>
        </p:nvSpPr>
        <p:spPr>
          <a:xfrm>
            <a:off x="2895588" y="6401964"/>
            <a:ext cx="864395" cy="369332"/>
          </a:xfrm>
          <a:prstGeom prst="rect">
            <a:avLst/>
          </a:prstGeom>
          <a:noFill/>
        </p:spPr>
        <p:txBody>
          <a:bodyPr wrap="square">
            <a:spAutoFit/>
          </a:bodyPr>
          <a:lstStyle/>
          <a:p>
            <a:r>
              <a:rPr lang="en-US" dirty="0"/>
              <a:t>224</a:t>
            </a:r>
          </a:p>
        </p:txBody>
      </p:sp>
      <p:cxnSp>
        <p:nvCxnSpPr>
          <p:cNvPr id="23" name="Straight Arrow Connector 22">
            <a:extLst>
              <a:ext uri="{FF2B5EF4-FFF2-40B4-BE49-F238E27FC236}">
                <a16:creationId xmlns:a16="http://schemas.microsoft.com/office/drawing/2014/main" id="{F8023D49-01AB-E244-A78F-B593E5EA49B6}"/>
              </a:ext>
            </a:extLst>
          </p:cNvPr>
          <p:cNvCxnSpPr>
            <a:cxnSpLocks/>
          </p:cNvCxnSpPr>
          <p:nvPr/>
        </p:nvCxnSpPr>
        <p:spPr>
          <a:xfrm flipH="1">
            <a:off x="6477640" y="1556107"/>
            <a:ext cx="420867" cy="37181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3BB2A45-174A-CC44-A118-88AFD34B983F}"/>
              </a:ext>
            </a:extLst>
          </p:cNvPr>
          <p:cNvSpPr txBox="1"/>
          <p:nvPr/>
        </p:nvSpPr>
        <p:spPr>
          <a:xfrm>
            <a:off x="6304979" y="1411008"/>
            <a:ext cx="364332" cy="369332"/>
          </a:xfrm>
          <a:prstGeom prst="rect">
            <a:avLst/>
          </a:prstGeom>
          <a:noFill/>
        </p:spPr>
        <p:txBody>
          <a:bodyPr wrap="square">
            <a:spAutoFit/>
          </a:bodyPr>
          <a:lstStyle/>
          <a:p>
            <a:r>
              <a:rPr lang="en-US" dirty="0"/>
              <a:t>3</a:t>
            </a:r>
          </a:p>
        </p:txBody>
      </p:sp>
      <p:cxnSp>
        <p:nvCxnSpPr>
          <p:cNvPr id="25" name="Straight Arrow Connector 24">
            <a:extLst>
              <a:ext uri="{FF2B5EF4-FFF2-40B4-BE49-F238E27FC236}">
                <a16:creationId xmlns:a16="http://schemas.microsoft.com/office/drawing/2014/main" id="{A568A1DA-B189-BF46-B1A9-CA156006E79F}"/>
              </a:ext>
            </a:extLst>
          </p:cNvPr>
          <p:cNvCxnSpPr>
            <a:cxnSpLocks/>
          </p:cNvCxnSpPr>
          <p:nvPr/>
        </p:nvCxnSpPr>
        <p:spPr>
          <a:xfrm flipH="1">
            <a:off x="6491928" y="2011337"/>
            <a:ext cx="1" cy="1440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E7C231D-9CD2-A646-B0C6-5F31BB1E5539}"/>
              </a:ext>
            </a:extLst>
          </p:cNvPr>
          <p:cNvSpPr txBox="1"/>
          <p:nvPr/>
        </p:nvSpPr>
        <p:spPr>
          <a:xfrm>
            <a:off x="6081143" y="2477072"/>
            <a:ext cx="504824" cy="369332"/>
          </a:xfrm>
          <a:prstGeom prst="rect">
            <a:avLst/>
          </a:prstGeom>
          <a:noFill/>
        </p:spPr>
        <p:txBody>
          <a:bodyPr wrap="square">
            <a:spAutoFit/>
          </a:bodyPr>
          <a:lstStyle/>
          <a:p>
            <a:r>
              <a:rPr lang="en-US" dirty="0"/>
              <a:t>11</a:t>
            </a:r>
          </a:p>
        </p:txBody>
      </p:sp>
      <p:cxnSp>
        <p:nvCxnSpPr>
          <p:cNvPr id="28" name="Straight Arrow Connector 27">
            <a:extLst>
              <a:ext uri="{FF2B5EF4-FFF2-40B4-BE49-F238E27FC236}">
                <a16:creationId xmlns:a16="http://schemas.microsoft.com/office/drawing/2014/main" id="{E74D2FF4-ABDC-2448-8283-70227EA075BC}"/>
              </a:ext>
            </a:extLst>
          </p:cNvPr>
          <p:cNvCxnSpPr>
            <a:cxnSpLocks/>
          </p:cNvCxnSpPr>
          <p:nvPr/>
        </p:nvCxnSpPr>
        <p:spPr>
          <a:xfrm flipH="1">
            <a:off x="6655023" y="3606341"/>
            <a:ext cx="144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C1E082A-F141-344A-B477-71EF019AD384}"/>
              </a:ext>
            </a:extLst>
          </p:cNvPr>
          <p:cNvSpPr txBox="1"/>
          <p:nvPr/>
        </p:nvSpPr>
        <p:spPr>
          <a:xfrm>
            <a:off x="7100018" y="3582657"/>
            <a:ext cx="864395" cy="369332"/>
          </a:xfrm>
          <a:prstGeom prst="rect">
            <a:avLst/>
          </a:prstGeom>
          <a:noFill/>
        </p:spPr>
        <p:txBody>
          <a:bodyPr wrap="square">
            <a:spAutoFit/>
          </a:bodyPr>
          <a:lstStyle/>
          <a:p>
            <a:r>
              <a:rPr lang="en-US" dirty="0"/>
              <a:t>11</a:t>
            </a:r>
          </a:p>
        </p:txBody>
      </p:sp>
      <p:sp>
        <p:nvSpPr>
          <p:cNvPr id="34" name="Rectangle 33">
            <a:extLst>
              <a:ext uri="{FF2B5EF4-FFF2-40B4-BE49-F238E27FC236}">
                <a16:creationId xmlns:a16="http://schemas.microsoft.com/office/drawing/2014/main" id="{CCB4E681-56B0-5A43-BDAD-3D219493A287}"/>
              </a:ext>
            </a:extLst>
          </p:cNvPr>
          <p:cNvSpPr/>
          <p:nvPr/>
        </p:nvSpPr>
        <p:spPr>
          <a:xfrm>
            <a:off x="9437555" y="3166237"/>
            <a:ext cx="36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Rectangle 34">
            <a:extLst>
              <a:ext uri="{FF2B5EF4-FFF2-40B4-BE49-F238E27FC236}">
                <a16:creationId xmlns:a16="http://schemas.microsoft.com/office/drawing/2014/main" id="{9928FFD0-B216-1B4D-85DB-0167B9E4DB70}"/>
              </a:ext>
            </a:extLst>
          </p:cNvPr>
          <p:cNvSpPr/>
          <p:nvPr/>
        </p:nvSpPr>
        <p:spPr>
          <a:xfrm>
            <a:off x="9797555" y="3166237"/>
            <a:ext cx="36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Rectangle 35">
            <a:extLst>
              <a:ext uri="{FF2B5EF4-FFF2-40B4-BE49-F238E27FC236}">
                <a16:creationId xmlns:a16="http://schemas.microsoft.com/office/drawing/2014/main" id="{A8A0F492-535A-B447-A486-24E21B8BD2DB}"/>
              </a:ext>
            </a:extLst>
          </p:cNvPr>
          <p:cNvSpPr/>
          <p:nvPr/>
        </p:nvSpPr>
        <p:spPr>
          <a:xfrm>
            <a:off x="10157555" y="3166237"/>
            <a:ext cx="36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a:extLst>
              <a:ext uri="{FF2B5EF4-FFF2-40B4-BE49-F238E27FC236}">
                <a16:creationId xmlns:a16="http://schemas.microsoft.com/office/drawing/2014/main" id="{887E8C6B-F4FE-8A4B-B40E-037D8343B5D2}"/>
              </a:ext>
            </a:extLst>
          </p:cNvPr>
          <p:cNvSpPr/>
          <p:nvPr/>
        </p:nvSpPr>
        <p:spPr>
          <a:xfrm>
            <a:off x="10517554" y="3166237"/>
            <a:ext cx="1032941"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40" name="Rectangle 39">
            <a:extLst>
              <a:ext uri="{FF2B5EF4-FFF2-40B4-BE49-F238E27FC236}">
                <a16:creationId xmlns:a16="http://schemas.microsoft.com/office/drawing/2014/main" id="{B993103E-63CB-9445-8AA4-D62524E7C725}"/>
              </a:ext>
            </a:extLst>
          </p:cNvPr>
          <p:cNvSpPr/>
          <p:nvPr/>
        </p:nvSpPr>
        <p:spPr>
          <a:xfrm>
            <a:off x="11550495" y="3168000"/>
            <a:ext cx="360000" cy="36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1">
            <a:extLst>
              <a:ext uri="{FF2B5EF4-FFF2-40B4-BE49-F238E27FC236}">
                <a16:creationId xmlns:a16="http://schemas.microsoft.com/office/drawing/2014/main" id="{3714734B-DED4-9640-AFDC-453B64B9A069}"/>
              </a:ext>
            </a:extLst>
          </p:cNvPr>
          <p:cNvSpPr/>
          <p:nvPr/>
        </p:nvSpPr>
        <p:spPr>
          <a:xfrm>
            <a:off x="4183322" y="1690688"/>
            <a:ext cx="1440000" cy="1440000"/>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BB78DC6-C4CD-864A-9E87-2297B71C087C}"/>
              </a:ext>
            </a:extLst>
          </p:cNvPr>
          <p:cNvSpPr/>
          <p:nvPr/>
        </p:nvSpPr>
        <p:spPr>
          <a:xfrm>
            <a:off x="3919549" y="1950244"/>
            <a:ext cx="1440000" cy="1440000"/>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63941FE-EE4B-9D4A-9E88-360EC0B62322}"/>
              </a:ext>
            </a:extLst>
          </p:cNvPr>
          <p:cNvSpPr/>
          <p:nvPr/>
        </p:nvSpPr>
        <p:spPr>
          <a:xfrm>
            <a:off x="3655776" y="2201165"/>
            <a:ext cx="1440000" cy="1440000"/>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003251BF-34DD-6046-8384-5EACC5D3378A}"/>
              </a:ext>
            </a:extLst>
          </p:cNvPr>
          <p:cNvSpPr txBox="1"/>
          <p:nvPr/>
        </p:nvSpPr>
        <p:spPr>
          <a:xfrm>
            <a:off x="6764589" y="925404"/>
            <a:ext cx="2765607" cy="400110"/>
          </a:xfrm>
          <a:prstGeom prst="rect">
            <a:avLst/>
          </a:prstGeom>
          <a:noFill/>
        </p:spPr>
        <p:txBody>
          <a:bodyPr wrap="square" rtlCol="0">
            <a:spAutoFit/>
          </a:bodyPr>
          <a:lstStyle/>
          <a:p>
            <a:r>
              <a:rPr lang="en-US" sz="2000" b="1" dirty="0"/>
              <a:t>1 x 3D Kernel</a:t>
            </a:r>
          </a:p>
        </p:txBody>
      </p:sp>
      <p:sp>
        <p:nvSpPr>
          <p:cNvPr id="49" name="TextBox 48">
            <a:extLst>
              <a:ext uri="{FF2B5EF4-FFF2-40B4-BE49-F238E27FC236}">
                <a16:creationId xmlns:a16="http://schemas.microsoft.com/office/drawing/2014/main" id="{3FCD97E8-1EA6-7A4B-BA2B-A36A98DBC0A4}"/>
              </a:ext>
            </a:extLst>
          </p:cNvPr>
          <p:cNvSpPr txBox="1"/>
          <p:nvPr/>
        </p:nvSpPr>
        <p:spPr>
          <a:xfrm>
            <a:off x="2702179" y="919994"/>
            <a:ext cx="1312610" cy="400110"/>
          </a:xfrm>
          <a:prstGeom prst="rect">
            <a:avLst/>
          </a:prstGeom>
          <a:noFill/>
        </p:spPr>
        <p:txBody>
          <a:bodyPr wrap="square" rtlCol="0">
            <a:spAutoFit/>
          </a:bodyPr>
          <a:lstStyle/>
          <a:p>
            <a:r>
              <a:rPr lang="en-US" sz="2000" b="1" dirty="0"/>
              <a:t>3D Input</a:t>
            </a:r>
          </a:p>
        </p:txBody>
      </p:sp>
    </p:spTree>
    <p:extLst>
      <p:ext uri="{BB962C8B-B14F-4D97-AF65-F5344CB8AC3E}">
        <p14:creationId xmlns:p14="http://schemas.microsoft.com/office/powerpoint/2010/main" val="3240639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691B28-2D5D-2545-BB7C-1499E545EB5A}"/>
              </a:ext>
            </a:extLst>
          </p:cNvPr>
          <p:cNvSpPr/>
          <p:nvPr/>
        </p:nvSpPr>
        <p:spPr>
          <a:xfrm>
            <a:off x="1666875" y="1690688"/>
            <a:ext cx="3960000" cy="3960000"/>
          </a:xfrm>
          <a:prstGeom prst="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1CA32-0AAD-8749-A79E-C1135FE3FE16}"/>
              </a:ext>
            </a:extLst>
          </p:cNvPr>
          <p:cNvSpPr>
            <a:spLocks noGrp="1"/>
          </p:cNvSpPr>
          <p:nvPr>
            <p:ph type="title"/>
          </p:nvPr>
        </p:nvSpPr>
        <p:spPr/>
        <p:txBody>
          <a:bodyPr/>
          <a:lstStyle/>
          <a:p>
            <a:r>
              <a:rPr lang="en-US" dirty="0"/>
              <a:t>Q1b</a:t>
            </a:r>
          </a:p>
        </p:txBody>
      </p:sp>
      <p:sp>
        <p:nvSpPr>
          <p:cNvPr id="4" name="Rectangle 3">
            <a:extLst>
              <a:ext uri="{FF2B5EF4-FFF2-40B4-BE49-F238E27FC236}">
                <a16:creationId xmlns:a16="http://schemas.microsoft.com/office/drawing/2014/main" id="{29D90CBE-A932-1440-BCDB-7DD1BDA5D7DC}"/>
              </a:ext>
            </a:extLst>
          </p:cNvPr>
          <p:cNvSpPr/>
          <p:nvPr/>
        </p:nvSpPr>
        <p:spPr>
          <a:xfrm>
            <a:off x="1404938" y="1950245"/>
            <a:ext cx="3960000" cy="396000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12EE297-AC9B-8740-8D1C-248AF41510A2}"/>
              </a:ext>
            </a:extLst>
          </p:cNvPr>
          <p:cNvSpPr/>
          <p:nvPr/>
        </p:nvSpPr>
        <p:spPr>
          <a:xfrm>
            <a:off x="1143000" y="2209801"/>
            <a:ext cx="3960000" cy="3960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2DB12D1C-E3F8-264E-9A57-101BA35742E6}"/>
              </a:ext>
            </a:extLst>
          </p:cNvPr>
          <p:cNvCxnSpPr>
            <a:cxnSpLocks/>
          </p:cNvCxnSpPr>
          <p:nvPr/>
        </p:nvCxnSpPr>
        <p:spPr>
          <a:xfrm>
            <a:off x="5830559" y="4158920"/>
            <a:ext cx="329915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8CCFE81-FE7C-4B40-872C-101C959746DD}"/>
              </a:ext>
            </a:extLst>
          </p:cNvPr>
          <p:cNvSpPr/>
          <p:nvPr/>
        </p:nvSpPr>
        <p:spPr>
          <a:xfrm>
            <a:off x="6964616" y="1694978"/>
            <a:ext cx="1440000" cy="1440000"/>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96B60FD-7CCC-3C40-A490-CC43BAE17554}"/>
              </a:ext>
            </a:extLst>
          </p:cNvPr>
          <p:cNvSpPr/>
          <p:nvPr/>
        </p:nvSpPr>
        <p:spPr>
          <a:xfrm>
            <a:off x="6812216" y="1841989"/>
            <a:ext cx="1440000" cy="1440000"/>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0316B10-5D6D-794E-8F45-5ED959922C81}"/>
              </a:ext>
            </a:extLst>
          </p:cNvPr>
          <p:cNvSpPr/>
          <p:nvPr/>
        </p:nvSpPr>
        <p:spPr>
          <a:xfrm>
            <a:off x="6659816" y="1989000"/>
            <a:ext cx="1440000" cy="1440000"/>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6722AE1-5534-C142-9338-79997CB6E189}"/>
              </a:ext>
            </a:extLst>
          </p:cNvPr>
          <p:cNvCxnSpPr>
            <a:cxnSpLocks/>
          </p:cNvCxnSpPr>
          <p:nvPr/>
        </p:nvCxnSpPr>
        <p:spPr>
          <a:xfrm flipH="1">
            <a:off x="1009651" y="1617183"/>
            <a:ext cx="504825" cy="44408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0474619-3950-624A-BDA2-F830C5ACDA10}"/>
              </a:ext>
            </a:extLst>
          </p:cNvPr>
          <p:cNvSpPr txBox="1"/>
          <p:nvPr/>
        </p:nvSpPr>
        <p:spPr>
          <a:xfrm>
            <a:off x="906661" y="1500660"/>
            <a:ext cx="364332" cy="369332"/>
          </a:xfrm>
          <a:prstGeom prst="rect">
            <a:avLst/>
          </a:prstGeom>
          <a:noFill/>
        </p:spPr>
        <p:txBody>
          <a:bodyPr wrap="square">
            <a:spAutoFit/>
          </a:bodyPr>
          <a:lstStyle/>
          <a:p>
            <a:r>
              <a:rPr lang="en-US" dirty="0"/>
              <a:t>3</a:t>
            </a:r>
          </a:p>
        </p:txBody>
      </p:sp>
      <p:cxnSp>
        <p:nvCxnSpPr>
          <p:cNvPr id="16" name="Straight Arrow Connector 15">
            <a:extLst>
              <a:ext uri="{FF2B5EF4-FFF2-40B4-BE49-F238E27FC236}">
                <a16:creationId xmlns:a16="http://schemas.microsoft.com/office/drawing/2014/main" id="{3C128B98-7B51-1F40-83A2-0BDA0FFB58D9}"/>
              </a:ext>
            </a:extLst>
          </p:cNvPr>
          <p:cNvCxnSpPr>
            <a:cxnSpLocks/>
          </p:cNvCxnSpPr>
          <p:nvPr/>
        </p:nvCxnSpPr>
        <p:spPr>
          <a:xfrm flipH="1">
            <a:off x="909638" y="2210478"/>
            <a:ext cx="1" cy="39593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9D74AC4-AEAA-5C40-AAAE-1DD6966A60A3}"/>
              </a:ext>
            </a:extLst>
          </p:cNvPr>
          <p:cNvSpPr txBox="1"/>
          <p:nvPr/>
        </p:nvSpPr>
        <p:spPr>
          <a:xfrm>
            <a:off x="339327" y="3820469"/>
            <a:ext cx="864395" cy="369332"/>
          </a:xfrm>
          <a:prstGeom prst="rect">
            <a:avLst/>
          </a:prstGeom>
          <a:noFill/>
        </p:spPr>
        <p:txBody>
          <a:bodyPr wrap="square">
            <a:spAutoFit/>
          </a:bodyPr>
          <a:lstStyle/>
          <a:p>
            <a:r>
              <a:rPr lang="en-US" dirty="0"/>
              <a:t>224</a:t>
            </a:r>
          </a:p>
        </p:txBody>
      </p:sp>
      <p:cxnSp>
        <p:nvCxnSpPr>
          <p:cNvPr id="19" name="Straight Arrow Connector 18">
            <a:extLst>
              <a:ext uri="{FF2B5EF4-FFF2-40B4-BE49-F238E27FC236}">
                <a16:creationId xmlns:a16="http://schemas.microsoft.com/office/drawing/2014/main" id="{738F6217-273F-BE40-9AB7-476B20813B4F}"/>
              </a:ext>
            </a:extLst>
          </p:cNvPr>
          <p:cNvCxnSpPr>
            <a:cxnSpLocks/>
          </p:cNvCxnSpPr>
          <p:nvPr/>
        </p:nvCxnSpPr>
        <p:spPr>
          <a:xfrm flipH="1">
            <a:off x="1128711" y="6393637"/>
            <a:ext cx="396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83EFF23-883D-8C4A-9679-1CAF6B87D7C8}"/>
              </a:ext>
            </a:extLst>
          </p:cNvPr>
          <p:cNvSpPr txBox="1"/>
          <p:nvPr/>
        </p:nvSpPr>
        <p:spPr>
          <a:xfrm>
            <a:off x="2895588" y="6401964"/>
            <a:ext cx="864395" cy="369332"/>
          </a:xfrm>
          <a:prstGeom prst="rect">
            <a:avLst/>
          </a:prstGeom>
          <a:noFill/>
        </p:spPr>
        <p:txBody>
          <a:bodyPr wrap="square">
            <a:spAutoFit/>
          </a:bodyPr>
          <a:lstStyle/>
          <a:p>
            <a:r>
              <a:rPr lang="en-US" dirty="0"/>
              <a:t>224</a:t>
            </a:r>
          </a:p>
        </p:txBody>
      </p:sp>
      <p:cxnSp>
        <p:nvCxnSpPr>
          <p:cNvPr id="23" name="Straight Arrow Connector 22">
            <a:extLst>
              <a:ext uri="{FF2B5EF4-FFF2-40B4-BE49-F238E27FC236}">
                <a16:creationId xmlns:a16="http://schemas.microsoft.com/office/drawing/2014/main" id="{F8023D49-01AB-E244-A78F-B593E5EA49B6}"/>
              </a:ext>
            </a:extLst>
          </p:cNvPr>
          <p:cNvCxnSpPr>
            <a:cxnSpLocks/>
          </p:cNvCxnSpPr>
          <p:nvPr/>
        </p:nvCxnSpPr>
        <p:spPr>
          <a:xfrm flipH="1">
            <a:off x="6477640" y="1556107"/>
            <a:ext cx="420867" cy="37181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3BB2A45-174A-CC44-A118-88AFD34B983F}"/>
              </a:ext>
            </a:extLst>
          </p:cNvPr>
          <p:cNvSpPr txBox="1"/>
          <p:nvPr/>
        </p:nvSpPr>
        <p:spPr>
          <a:xfrm>
            <a:off x="6304979" y="1411008"/>
            <a:ext cx="364332" cy="369332"/>
          </a:xfrm>
          <a:prstGeom prst="rect">
            <a:avLst/>
          </a:prstGeom>
          <a:noFill/>
        </p:spPr>
        <p:txBody>
          <a:bodyPr wrap="square">
            <a:spAutoFit/>
          </a:bodyPr>
          <a:lstStyle/>
          <a:p>
            <a:r>
              <a:rPr lang="en-US" dirty="0"/>
              <a:t>3</a:t>
            </a:r>
          </a:p>
        </p:txBody>
      </p:sp>
      <p:cxnSp>
        <p:nvCxnSpPr>
          <p:cNvPr id="25" name="Straight Arrow Connector 24">
            <a:extLst>
              <a:ext uri="{FF2B5EF4-FFF2-40B4-BE49-F238E27FC236}">
                <a16:creationId xmlns:a16="http://schemas.microsoft.com/office/drawing/2014/main" id="{A568A1DA-B189-BF46-B1A9-CA156006E79F}"/>
              </a:ext>
            </a:extLst>
          </p:cNvPr>
          <p:cNvCxnSpPr>
            <a:cxnSpLocks/>
          </p:cNvCxnSpPr>
          <p:nvPr/>
        </p:nvCxnSpPr>
        <p:spPr>
          <a:xfrm flipH="1">
            <a:off x="6491928" y="2011337"/>
            <a:ext cx="1" cy="1440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E7C231D-9CD2-A646-B0C6-5F31BB1E5539}"/>
              </a:ext>
            </a:extLst>
          </p:cNvPr>
          <p:cNvSpPr txBox="1"/>
          <p:nvPr/>
        </p:nvSpPr>
        <p:spPr>
          <a:xfrm>
            <a:off x="6081143" y="2477072"/>
            <a:ext cx="504824" cy="369332"/>
          </a:xfrm>
          <a:prstGeom prst="rect">
            <a:avLst/>
          </a:prstGeom>
          <a:noFill/>
        </p:spPr>
        <p:txBody>
          <a:bodyPr wrap="square">
            <a:spAutoFit/>
          </a:bodyPr>
          <a:lstStyle/>
          <a:p>
            <a:r>
              <a:rPr lang="en-US" dirty="0"/>
              <a:t>11</a:t>
            </a:r>
          </a:p>
        </p:txBody>
      </p:sp>
      <p:cxnSp>
        <p:nvCxnSpPr>
          <p:cNvPr id="28" name="Straight Arrow Connector 27">
            <a:extLst>
              <a:ext uri="{FF2B5EF4-FFF2-40B4-BE49-F238E27FC236}">
                <a16:creationId xmlns:a16="http://schemas.microsoft.com/office/drawing/2014/main" id="{E74D2FF4-ABDC-2448-8283-70227EA075BC}"/>
              </a:ext>
            </a:extLst>
          </p:cNvPr>
          <p:cNvCxnSpPr>
            <a:cxnSpLocks/>
          </p:cNvCxnSpPr>
          <p:nvPr/>
        </p:nvCxnSpPr>
        <p:spPr>
          <a:xfrm flipH="1">
            <a:off x="6655023" y="3606341"/>
            <a:ext cx="144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C1E082A-F141-344A-B477-71EF019AD384}"/>
              </a:ext>
            </a:extLst>
          </p:cNvPr>
          <p:cNvSpPr txBox="1"/>
          <p:nvPr/>
        </p:nvSpPr>
        <p:spPr>
          <a:xfrm>
            <a:off x="7100018" y="3582657"/>
            <a:ext cx="864395" cy="369332"/>
          </a:xfrm>
          <a:prstGeom prst="rect">
            <a:avLst/>
          </a:prstGeom>
          <a:noFill/>
        </p:spPr>
        <p:txBody>
          <a:bodyPr wrap="square">
            <a:spAutoFit/>
          </a:bodyPr>
          <a:lstStyle/>
          <a:p>
            <a:r>
              <a:rPr lang="en-US" dirty="0"/>
              <a:t>11</a:t>
            </a:r>
          </a:p>
        </p:txBody>
      </p:sp>
      <p:sp>
        <p:nvSpPr>
          <p:cNvPr id="42" name="Rectangle 41">
            <a:extLst>
              <a:ext uri="{FF2B5EF4-FFF2-40B4-BE49-F238E27FC236}">
                <a16:creationId xmlns:a16="http://schemas.microsoft.com/office/drawing/2014/main" id="{3714734B-DED4-9640-AFDC-453B64B9A069}"/>
              </a:ext>
            </a:extLst>
          </p:cNvPr>
          <p:cNvSpPr/>
          <p:nvPr/>
        </p:nvSpPr>
        <p:spPr>
          <a:xfrm>
            <a:off x="1670545" y="2061272"/>
            <a:ext cx="1440000" cy="1440000"/>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BB78DC6-C4CD-864A-9E87-2297B71C087C}"/>
              </a:ext>
            </a:extLst>
          </p:cNvPr>
          <p:cNvSpPr/>
          <p:nvPr/>
        </p:nvSpPr>
        <p:spPr>
          <a:xfrm>
            <a:off x="1406772" y="2320828"/>
            <a:ext cx="1440000" cy="1440000"/>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63941FE-EE4B-9D4A-9E88-360EC0B62322}"/>
              </a:ext>
            </a:extLst>
          </p:cNvPr>
          <p:cNvSpPr/>
          <p:nvPr/>
        </p:nvSpPr>
        <p:spPr>
          <a:xfrm>
            <a:off x="1142999" y="2571749"/>
            <a:ext cx="1440000" cy="1440000"/>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D41ED58-7214-8D4F-A153-C86A20CEC01B}"/>
              </a:ext>
            </a:extLst>
          </p:cNvPr>
          <p:cNvSpPr/>
          <p:nvPr/>
        </p:nvSpPr>
        <p:spPr>
          <a:xfrm>
            <a:off x="9439199" y="3531943"/>
            <a:ext cx="360000" cy="36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Rectangle 47">
            <a:extLst>
              <a:ext uri="{FF2B5EF4-FFF2-40B4-BE49-F238E27FC236}">
                <a16:creationId xmlns:a16="http://schemas.microsoft.com/office/drawing/2014/main" id="{571E419F-4CA3-5349-8055-A3CA8154187C}"/>
              </a:ext>
            </a:extLst>
          </p:cNvPr>
          <p:cNvSpPr/>
          <p:nvPr/>
        </p:nvSpPr>
        <p:spPr>
          <a:xfrm>
            <a:off x="9437555" y="3166237"/>
            <a:ext cx="36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Rectangle 48">
            <a:extLst>
              <a:ext uri="{FF2B5EF4-FFF2-40B4-BE49-F238E27FC236}">
                <a16:creationId xmlns:a16="http://schemas.microsoft.com/office/drawing/2014/main" id="{0D0E7115-CA6F-424E-A856-B30922B24885}"/>
              </a:ext>
            </a:extLst>
          </p:cNvPr>
          <p:cNvSpPr/>
          <p:nvPr/>
        </p:nvSpPr>
        <p:spPr>
          <a:xfrm>
            <a:off x="9797555" y="3166237"/>
            <a:ext cx="36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Rectangle 49">
            <a:extLst>
              <a:ext uri="{FF2B5EF4-FFF2-40B4-BE49-F238E27FC236}">
                <a16:creationId xmlns:a16="http://schemas.microsoft.com/office/drawing/2014/main" id="{EEA205B2-82F9-E64A-9A02-331450BEF4BC}"/>
              </a:ext>
            </a:extLst>
          </p:cNvPr>
          <p:cNvSpPr/>
          <p:nvPr/>
        </p:nvSpPr>
        <p:spPr>
          <a:xfrm>
            <a:off x="10157555" y="3166237"/>
            <a:ext cx="36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50">
            <a:extLst>
              <a:ext uri="{FF2B5EF4-FFF2-40B4-BE49-F238E27FC236}">
                <a16:creationId xmlns:a16="http://schemas.microsoft.com/office/drawing/2014/main" id="{87E1FD85-BEDC-A64F-B66E-69DC4BA2D71E}"/>
              </a:ext>
            </a:extLst>
          </p:cNvPr>
          <p:cNvSpPr/>
          <p:nvPr/>
        </p:nvSpPr>
        <p:spPr>
          <a:xfrm>
            <a:off x="10517554" y="3166237"/>
            <a:ext cx="1032941"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52" name="Rectangle 51">
            <a:extLst>
              <a:ext uri="{FF2B5EF4-FFF2-40B4-BE49-F238E27FC236}">
                <a16:creationId xmlns:a16="http://schemas.microsoft.com/office/drawing/2014/main" id="{F9F39CEA-87C8-B14E-9690-42B47BF29D0B}"/>
              </a:ext>
            </a:extLst>
          </p:cNvPr>
          <p:cNvSpPr/>
          <p:nvPr/>
        </p:nvSpPr>
        <p:spPr>
          <a:xfrm>
            <a:off x="11550495" y="3168000"/>
            <a:ext cx="360000" cy="36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TextBox 35">
            <a:extLst>
              <a:ext uri="{FF2B5EF4-FFF2-40B4-BE49-F238E27FC236}">
                <a16:creationId xmlns:a16="http://schemas.microsoft.com/office/drawing/2014/main" id="{68B6A65C-82A6-444F-AA6E-9373B3365160}"/>
              </a:ext>
            </a:extLst>
          </p:cNvPr>
          <p:cNvSpPr txBox="1"/>
          <p:nvPr/>
        </p:nvSpPr>
        <p:spPr>
          <a:xfrm>
            <a:off x="6764589" y="925404"/>
            <a:ext cx="2765607" cy="400110"/>
          </a:xfrm>
          <a:prstGeom prst="rect">
            <a:avLst/>
          </a:prstGeom>
          <a:noFill/>
        </p:spPr>
        <p:txBody>
          <a:bodyPr wrap="square" rtlCol="0">
            <a:spAutoFit/>
          </a:bodyPr>
          <a:lstStyle/>
          <a:p>
            <a:r>
              <a:rPr lang="en-US" sz="2000" b="1" dirty="0"/>
              <a:t>1 x 3D Kernel</a:t>
            </a:r>
          </a:p>
        </p:txBody>
      </p:sp>
      <p:sp>
        <p:nvSpPr>
          <p:cNvPr id="37" name="TextBox 36">
            <a:extLst>
              <a:ext uri="{FF2B5EF4-FFF2-40B4-BE49-F238E27FC236}">
                <a16:creationId xmlns:a16="http://schemas.microsoft.com/office/drawing/2014/main" id="{8652FFFE-5146-FA43-9E82-D19E4F2052C7}"/>
              </a:ext>
            </a:extLst>
          </p:cNvPr>
          <p:cNvSpPr txBox="1"/>
          <p:nvPr/>
        </p:nvSpPr>
        <p:spPr>
          <a:xfrm>
            <a:off x="2702179" y="919994"/>
            <a:ext cx="1312610" cy="400110"/>
          </a:xfrm>
          <a:prstGeom prst="rect">
            <a:avLst/>
          </a:prstGeom>
          <a:noFill/>
        </p:spPr>
        <p:txBody>
          <a:bodyPr wrap="square" rtlCol="0">
            <a:spAutoFit/>
          </a:bodyPr>
          <a:lstStyle/>
          <a:p>
            <a:r>
              <a:rPr lang="en-US" sz="2000" b="1" dirty="0"/>
              <a:t>3D Input</a:t>
            </a:r>
          </a:p>
        </p:txBody>
      </p:sp>
    </p:spTree>
    <p:extLst>
      <p:ext uri="{BB962C8B-B14F-4D97-AF65-F5344CB8AC3E}">
        <p14:creationId xmlns:p14="http://schemas.microsoft.com/office/powerpoint/2010/main" val="1598118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691B28-2D5D-2545-BB7C-1499E545EB5A}"/>
              </a:ext>
            </a:extLst>
          </p:cNvPr>
          <p:cNvSpPr/>
          <p:nvPr/>
        </p:nvSpPr>
        <p:spPr>
          <a:xfrm>
            <a:off x="1666875" y="1690688"/>
            <a:ext cx="3960000" cy="3960000"/>
          </a:xfrm>
          <a:prstGeom prst="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1CA32-0AAD-8749-A79E-C1135FE3FE16}"/>
              </a:ext>
            </a:extLst>
          </p:cNvPr>
          <p:cNvSpPr>
            <a:spLocks noGrp="1"/>
          </p:cNvSpPr>
          <p:nvPr>
            <p:ph type="title"/>
          </p:nvPr>
        </p:nvSpPr>
        <p:spPr/>
        <p:txBody>
          <a:bodyPr/>
          <a:lstStyle/>
          <a:p>
            <a:r>
              <a:rPr lang="en-US" dirty="0"/>
              <a:t>Q1b</a:t>
            </a:r>
          </a:p>
        </p:txBody>
      </p:sp>
      <p:sp>
        <p:nvSpPr>
          <p:cNvPr id="4" name="Rectangle 3">
            <a:extLst>
              <a:ext uri="{FF2B5EF4-FFF2-40B4-BE49-F238E27FC236}">
                <a16:creationId xmlns:a16="http://schemas.microsoft.com/office/drawing/2014/main" id="{29D90CBE-A932-1440-BCDB-7DD1BDA5D7DC}"/>
              </a:ext>
            </a:extLst>
          </p:cNvPr>
          <p:cNvSpPr/>
          <p:nvPr/>
        </p:nvSpPr>
        <p:spPr>
          <a:xfrm>
            <a:off x="1404938" y="1950245"/>
            <a:ext cx="3960000" cy="396000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12EE297-AC9B-8740-8D1C-248AF41510A2}"/>
              </a:ext>
            </a:extLst>
          </p:cNvPr>
          <p:cNvSpPr/>
          <p:nvPr/>
        </p:nvSpPr>
        <p:spPr>
          <a:xfrm>
            <a:off x="1143000" y="2209801"/>
            <a:ext cx="3960000" cy="3960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2DB12D1C-E3F8-264E-9A57-101BA35742E6}"/>
              </a:ext>
            </a:extLst>
          </p:cNvPr>
          <p:cNvCxnSpPr>
            <a:cxnSpLocks/>
          </p:cNvCxnSpPr>
          <p:nvPr/>
        </p:nvCxnSpPr>
        <p:spPr>
          <a:xfrm>
            <a:off x="5830559" y="4158920"/>
            <a:ext cx="329915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8CCFE81-FE7C-4B40-872C-101C959746DD}"/>
              </a:ext>
            </a:extLst>
          </p:cNvPr>
          <p:cNvSpPr/>
          <p:nvPr/>
        </p:nvSpPr>
        <p:spPr>
          <a:xfrm>
            <a:off x="6964616" y="1694978"/>
            <a:ext cx="1440000" cy="1440000"/>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96B60FD-7CCC-3C40-A490-CC43BAE17554}"/>
              </a:ext>
            </a:extLst>
          </p:cNvPr>
          <p:cNvSpPr/>
          <p:nvPr/>
        </p:nvSpPr>
        <p:spPr>
          <a:xfrm>
            <a:off x="6812216" y="1841989"/>
            <a:ext cx="1440000" cy="1440000"/>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0316B10-5D6D-794E-8F45-5ED959922C81}"/>
              </a:ext>
            </a:extLst>
          </p:cNvPr>
          <p:cNvSpPr/>
          <p:nvPr/>
        </p:nvSpPr>
        <p:spPr>
          <a:xfrm>
            <a:off x="6659816" y="1989000"/>
            <a:ext cx="1440000" cy="1440000"/>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6722AE1-5534-C142-9338-79997CB6E189}"/>
              </a:ext>
            </a:extLst>
          </p:cNvPr>
          <p:cNvCxnSpPr>
            <a:cxnSpLocks/>
          </p:cNvCxnSpPr>
          <p:nvPr/>
        </p:nvCxnSpPr>
        <p:spPr>
          <a:xfrm flipH="1">
            <a:off x="1009651" y="1617183"/>
            <a:ext cx="504825" cy="44408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0474619-3950-624A-BDA2-F830C5ACDA10}"/>
              </a:ext>
            </a:extLst>
          </p:cNvPr>
          <p:cNvSpPr txBox="1"/>
          <p:nvPr/>
        </p:nvSpPr>
        <p:spPr>
          <a:xfrm>
            <a:off x="906661" y="1500660"/>
            <a:ext cx="364332" cy="369332"/>
          </a:xfrm>
          <a:prstGeom prst="rect">
            <a:avLst/>
          </a:prstGeom>
          <a:noFill/>
        </p:spPr>
        <p:txBody>
          <a:bodyPr wrap="square">
            <a:spAutoFit/>
          </a:bodyPr>
          <a:lstStyle/>
          <a:p>
            <a:r>
              <a:rPr lang="en-US" dirty="0"/>
              <a:t>3</a:t>
            </a:r>
          </a:p>
        </p:txBody>
      </p:sp>
      <p:cxnSp>
        <p:nvCxnSpPr>
          <p:cNvPr id="16" name="Straight Arrow Connector 15">
            <a:extLst>
              <a:ext uri="{FF2B5EF4-FFF2-40B4-BE49-F238E27FC236}">
                <a16:creationId xmlns:a16="http://schemas.microsoft.com/office/drawing/2014/main" id="{3C128B98-7B51-1F40-83A2-0BDA0FFB58D9}"/>
              </a:ext>
            </a:extLst>
          </p:cNvPr>
          <p:cNvCxnSpPr>
            <a:cxnSpLocks/>
          </p:cNvCxnSpPr>
          <p:nvPr/>
        </p:nvCxnSpPr>
        <p:spPr>
          <a:xfrm flipH="1">
            <a:off x="909638" y="2210478"/>
            <a:ext cx="1" cy="39593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9D74AC4-AEAA-5C40-AAAE-1DD6966A60A3}"/>
              </a:ext>
            </a:extLst>
          </p:cNvPr>
          <p:cNvSpPr txBox="1"/>
          <p:nvPr/>
        </p:nvSpPr>
        <p:spPr>
          <a:xfrm>
            <a:off x="339327" y="3820469"/>
            <a:ext cx="864395" cy="369332"/>
          </a:xfrm>
          <a:prstGeom prst="rect">
            <a:avLst/>
          </a:prstGeom>
          <a:noFill/>
        </p:spPr>
        <p:txBody>
          <a:bodyPr wrap="square">
            <a:spAutoFit/>
          </a:bodyPr>
          <a:lstStyle/>
          <a:p>
            <a:r>
              <a:rPr lang="en-US" dirty="0"/>
              <a:t>224</a:t>
            </a:r>
          </a:p>
        </p:txBody>
      </p:sp>
      <p:cxnSp>
        <p:nvCxnSpPr>
          <p:cNvPr id="19" name="Straight Arrow Connector 18">
            <a:extLst>
              <a:ext uri="{FF2B5EF4-FFF2-40B4-BE49-F238E27FC236}">
                <a16:creationId xmlns:a16="http://schemas.microsoft.com/office/drawing/2014/main" id="{738F6217-273F-BE40-9AB7-476B20813B4F}"/>
              </a:ext>
            </a:extLst>
          </p:cNvPr>
          <p:cNvCxnSpPr>
            <a:cxnSpLocks/>
          </p:cNvCxnSpPr>
          <p:nvPr/>
        </p:nvCxnSpPr>
        <p:spPr>
          <a:xfrm flipH="1">
            <a:off x="1128711" y="6393637"/>
            <a:ext cx="396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83EFF23-883D-8C4A-9679-1CAF6B87D7C8}"/>
              </a:ext>
            </a:extLst>
          </p:cNvPr>
          <p:cNvSpPr txBox="1"/>
          <p:nvPr/>
        </p:nvSpPr>
        <p:spPr>
          <a:xfrm>
            <a:off x="2895588" y="6401964"/>
            <a:ext cx="864395" cy="369332"/>
          </a:xfrm>
          <a:prstGeom prst="rect">
            <a:avLst/>
          </a:prstGeom>
          <a:noFill/>
        </p:spPr>
        <p:txBody>
          <a:bodyPr wrap="square">
            <a:spAutoFit/>
          </a:bodyPr>
          <a:lstStyle/>
          <a:p>
            <a:r>
              <a:rPr lang="en-US" dirty="0"/>
              <a:t>224</a:t>
            </a:r>
          </a:p>
        </p:txBody>
      </p:sp>
      <p:cxnSp>
        <p:nvCxnSpPr>
          <p:cNvPr id="23" name="Straight Arrow Connector 22">
            <a:extLst>
              <a:ext uri="{FF2B5EF4-FFF2-40B4-BE49-F238E27FC236}">
                <a16:creationId xmlns:a16="http://schemas.microsoft.com/office/drawing/2014/main" id="{F8023D49-01AB-E244-A78F-B593E5EA49B6}"/>
              </a:ext>
            </a:extLst>
          </p:cNvPr>
          <p:cNvCxnSpPr>
            <a:cxnSpLocks/>
          </p:cNvCxnSpPr>
          <p:nvPr/>
        </p:nvCxnSpPr>
        <p:spPr>
          <a:xfrm flipH="1">
            <a:off x="6477640" y="1556107"/>
            <a:ext cx="420867" cy="37181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3BB2A45-174A-CC44-A118-88AFD34B983F}"/>
              </a:ext>
            </a:extLst>
          </p:cNvPr>
          <p:cNvSpPr txBox="1"/>
          <p:nvPr/>
        </p:nvSpPr>
        <p:spPr>
          <a:xfrm>
            <a:off x="6304979" y="1411008"/>
            <a:ext cx="364332" cy="369332"/>
          </a:xfrm>
          <a:prstGeom prst="rect">
            <a:avLst/>
          </a:prstGeom>
          <a:noFill/>
        </p:spPr>
        <p:txBody>
          <a:bodyPr wrap="square">
            <a:spAutoFit/>
          </a:bodyPr>
          <a:lstStyle/>
          <a:p>
            <a:r>
              <a:rPr lang="en-US" dirty="0"/>
              <a:t>3</a:t>
            </a:r>
          </a:p>
        </p:txBody>
      </p:sp>
      <p:cxnSp>
        <p:nvCxnSpPr>
          <p:cNvPr id="25" name="Straight Arrow Connector 24">
            <a:extLst>
              <a:ext uri="{FF2B5EF4-FFF2-40B4-BE49-F238E27FC236}">
                <a16:creationId xmlns:a16="http://schemas.microsoft.com/office/drawing/2014/main" id="{A568A1DA-B189-BF46-B1A9-CA156006E79F}"/>
              </a:ext>
            </a:extLst>
          </p:cNvPr>
          <p:cNvCxnSpPr>
            <a:cxnSpLocks/>
          </p:cNvCxnSpPr>
          <p:nvPr/>
        </p:nvCxnSpPr>
        <p:spPr>
          <a:xfrm flipH="1">
            <a:off x="6491928" y="2011337"/>
            <a:ext cx="1" cy="1440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E7C231D-9CD2-A646-B0C6-5F31BB1E5539}"/>
              </a:ext>
            </a:extLst>
          </p:cNvPr>
          <p:cNvSpPr txBox="1"/>
          <p:nvPr/>
        </p:nvSpPr>
        <p:spPr>
          <a:xfrm>
            <a:off x="6081143" y="2477072"/>
            <a:ext cx="504824" cy="369332"/>
          </a:xfrm>
          <a:prstGeom prst="rect">
            <a:avLst/>
          </a:prstGeom>
          <a:noFill/>
        </p:spPr>
        <p:txBody>
          <a:bodyPr wrap="square">
            <a:spAutoFit/>
          </a:bodyPr>
          <a:lstStyle/>
          <a:p>
            <a:r>
              <a:rPr lang="en-US" dirty="0"/>
              <a:t>11</a:t>
            </a:r>
          </a:p>
        </p:txBody>
      </p:sp>
      <p:cxnSp>
        <p:nvCxnSpPr>
          <p:cNvPr id="28" name="Straight Arrow Connector 27">
            <a:extLst>
              <a:ext uri="{FF2B5EF4-FFF2-40B4-BE49-F238E27FC236}">
                <a16:creationId xmlns:a16="http://schemas.microsoft.com/office/drawing/2014/main" id="{E74D2FF4-ABDC-2448-8283-70227EA075BC}"/>
              </a:ext>
            </a:extLst>
          </p:cNvPr>
          <p:cNvCxnSpPr>
            <a:cxnSpLocks/>
          </p:cNvCxnSpPr>
          <p:nvPr/>
        </p:nvCxnSpPr>
        <p:spPr>
          <a:xfrm flipH="1">
            <a:off x="6655023" y="3606341"/>
            <a:ext cx="144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C1E082A-F141-344A-B477-71EF019AD384}"/>
              </a:ext>
            </a:extLst>
          </p:cNvPr>
          <p:cNvSpPr txBox="1"/>
          <p:nvPr/>
        </p:nvSpPr>
        <p:spPr>
          <a:xfrm>
            <a:off x="7100018" y="3582657"/>
            <a:ext cx="864395" cy="369332"/>
          </a:xfrm>
          <a:prstGeom prst="rect">
            <a:avLst/>
          </a:prstGeom>
          <a:noFill/>
        </p:spPr>
        <p:txBody>
          <a:bodyPr wrap="square">
            <a:spAutoFit/>
          </a:bodyPr>
          <a:lstStyle/>
          <a:p>
            <a:r>
              <a:rPr lang="en-US" dirty="0"/>
              <a:t>11</a:t>
            </a:r>
          </a:p>
        </p:txBody>
      </p:sp>
      <p:sp>
        <p:nvSpPr>
          <p:cNvPr id="42" name="Rectangle 41">
            <a:extLst>
              <a:ext uri="{FF2B5EF4-FFF2-40B4-BE49-F238E27FC236}">
                <a16:creationId xmlns:a16="http://schemas.microsoft.com/office/drawing/2014/main" id="{3714734B-DED4-9640-AFDC-453B64B9A069}"/>
              </a:ext>
            </a:extLst>
          </p:cNvPr>
          <p:cNvSpPr/>
          <p:nvPr/>
        </p:nvSpPr>
        <p:spPr>
          <a:xfrm>
            <a:off x="2056311" y="2061272"/>
            <a:ext cx="1440000" cy="1440000"/>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BB78DC6-C4CD-864A-9E87-2297B71C087C}"/>
              </a:ext>
            </a:extLst>
          </p:cNvPr>
          <p:cNvSpPr/>
          <p:nvPr/>
        </p:nvSpPr>
        <p:spPr>
          <a:xfrm>
            <a:off x="1792538" y="2320828"/>
            <a:ext cx="1440000" cy="1440000"/>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63941FE-EE4B-9D4A-9E88-360EC0B62322}"/>
              </a:ext>
            </a:extLst>
          </p:cNvPr>
          <p:cNvSpPr/>
          <p:nvPr/>
        </p:nvSpPr>
        <p:spPr>
          <a:xfrm>
            <a:off x="1528765" y="2571749"/>
            <a:ext cx="1440000" cy="1440000"/>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D41ED58-7214-8D4F-A153-C86A20CEC01B}"/>
              </a:ext>
            </a:extLst>
          </p:cNvPr>
          <p:cNvSpPr/>
          <p:nvPr/>
        </p:nvSpPr>
        <p:spPr>
          <a:xfrm>
            <a:off x="9439199" y="3531943"/>
            <a:ext cx="360000" cy="36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Rectangle 40">
            <a:extLst>
              <a:ext uri="{FF2B5EF4-FFF2-40B4-BE49-F238E27FC236}">
                <a16:creationId xmlns:a16="http://schemas.microsoft.com/office/drawing/2014/main" id="{C17B27A4-48D7-4344-90A1-92DC5CC7D40B}"/>
              </a:ext>
            </a:extLst>
          </p:cNvPr>
          <p:cNvSpPr/>
          <p:nvPr/>
        </p:nvSpPr>
        <p:spPr>
          <a:xfrm>
            <a:off x="9799199" y="3531943"/>
            <a:ext cx="360000" cy="36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Rectangle 47">
            <a:extLst>
              <a:ext uri="{FF2B5EF4-FFF2-40B4-BE49-F238E27FC236}">
                <a16:creationId xmlns:a16="http://schemas.microsoft.com/office/drawing/2014/main" id="{571E419F-4CA3-5349-8055-A3CA8154187C}"/>
              </a:ext>
            </a:extLst>
          </p:cNvPr>
          <p:cNvSpPr/>
          <p:nvPr/>
        </p:nvSpPr>
        <p:spPr>
          <a:xfrm>
            <a:off x="9437555" y="3166237"/>
            <a:ext cx="36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Rectangle 48">
            <a:extLst>
              <a:ext uri="{FF2B5EF4-FFF2-40B4-BE49-F238E27FC236}">
                <a16:creationId xmlns:a16="http://schemas.microsoft.com/office/drawing/2014/main" id="{0D0E7115-CA6F-424E-A856-B30922B24885}"/>
              </a:ext>
            </a:extLst>
          </p:cNvPr>
          <p:cNvSpPr/>
          <p:nvPr/>
        </p:nvSpPr>
        <p:spPr>
          <a:xfrm>
            <a:off x="9797555" y="3166237"/>
            <a:ext cx="36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Rectangle 49">
            <a:extLst>
              <a:ext uri="{FF2B5EF4-FFF2-40B4-BE49-F238E27FC236}">
                <a16:creationId xmlns:a16="http://schemas.microsoft.com/office/drawing/2014/main" id="{EEA205B2-82F9-E64A-9A02-331450BEF4BC}"/>
              </a:ext>
            </a:extLst>
          </p:cNvPr>
          <p:cNvSpPr/>
          <p:nvPr/>
        </p:nvSpPr>
        <p:spPr>
          <a:xfrm>
            <a:off x="10157555" y="3166237"/>
            <a:ext cx="36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50">
            <a:extLst>
              <a:ext uri="{FF2B5EF4-FFF2-40B4-BE49-F238E27FC236}">
                <a16:creationId xmlns:a16="http://schemas.microsoft.com/office/drawing/2014/main" id="{87E1FD85-BEDC-A64F-B66E-69DC4BA2D71E}"/>
              </a:ext>
            </a:extLst>
          </p:cNvPr>
          <p:cNvSpPr/>
          <p:nvPr/>
        </p:nvSpPr>
        <p:spPr>
          <a:xfrm>
            <a:off x="10517554" y="3166237"/>
            <a:ext cx="1032941"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52" name="Rectangle 51">
            <a:extLst>
              <a:ext uri="{FF2B5EF4-FFF2-40B4-BE49-F238E27FC236}">
                <a16:creationId xmlns:a16="http://schemas.microsoft.com/office/drawing/2014/main" id="{F9F39CEA-87C8-B14E-9690-42B47BF29D0B}"/>
              </a:ext>
            </a:extLst>
          </p:cNvPr>
          <p:cNvSpPr/>
          <p:nvPr/>
        </p:nvSpPr>
        <p:spPr>
          <a:xfrm>
            <a:off x="11550495" y="3168000"/>
            <a:ext cx="360000" cy="36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TextBox 54">
            <a:extLst>
              <a:ext uri="{FF2B5EF4-FFF2-40B4-BE49-F238E27FC236}">
                <a16:creationId xmlns:a16="http://schemas.microsoft.com/office/drawing/2014/main" id="{4A0F4852-FD48-664F-AF14-57CEAFF662B6}"/>
              </a:ext>
            </a:extLst>
          </p:cNvPr>
          <p:cNvSpPr txBox="1"/>
          <p:nvPr/>
        </p:nvSpPr>
        <p:spPr>
          <a:xfrm>
            <a:off x="6764589" y="925404"/>
            <a:ext cx="2765607" cy="400110"/>
          </a:xfrm>
          <a:prstGeom prst="rect">
            <a:avLst/>
          </a:prstGeom>
          <a:noFill/>
        </p:spPr>
        <p:txBody>
          <a:bodyPr wrap="square" rtlCol="0">
            <a:spAutoFit/>
          </a:bodyPr>
          <a:lstStyle/>
          <a:p>
            <a:r>
              <a:rPr lang="en-US" sz="2000" b="1" dirty="0"/>
              <a:t>1 x 3D Kernel</a:t>
            </a:r>
          </a:p>
        </p:txBody>
      </p:sp>
      <p:sp>
        <p:nvSpPr>
          <p:cNvPr id="56" name="TextBox 55">
            <a:extLst>
              <a:ext uri="{FF2B5EF4-FFF2-40B4-BE49-F238E27FC236}">
                <a16:creationId xmlns:a16="http://schemas.microsoft.com/office/drawing/2014/main" id="{BD7B8192-149D-6243-9900-1760FE6C2C13}"/>
              </a:ext>
            </a:extLst>
          </p:cNvPr>
          <p:cNvSpPr txBox="1"/>
          <p:nvPr/>
        </p:nvSpPr>
        <p:spPr>
          <a:xfrm>
            <a:off x="2702179" y="919994"/>
            <a:ext cx="1312610" cy="400110"/>
          </a:xfrm>
          <a:prstGeom prst="rect">
            <a:avLst/>
          </a:prstGeom>
          <a:noFill/>
        </p:spPr>
        <p:txBody>
          <a:bodyPr wrap="square" rtlCol="0">
            <a:spAutoFit/>
          </a:bodyPr>
          <a:lstStyle/>
          <a:p>
            <a:r>
              <a:rPr lang="en-US" sz="2000" b="1" dirty="0"/>
              <a:t>3D Input</a:t>
            </a:r>
          </a:p>
        </p:txBody>
      </p:sp>
    </p:spTree>
    <p:extLst>
      <p:ext uri="{BB962C8B-B14F-4D97-AF65-F5344CB8AC3E}">
        <p14:creationId xmlns:p14="http://schemas.microsoft.com/office/powerpoint/2010/main" val="1570415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691B28-2D5D-2545-BB7C-1499E545EB5A}"/>
              </a:ext>
            </a:extLst>
          </p:cNvPr>
          <p:cNvSpPr/>
          <p:nvPr/>
        </p:nvSpPr>
        <p:spPr>
          <a:xfrm>
            <a:off x="1666875" y="1690688"/>
            <a:ext cx="3960000" cy="3960000"/>
          </a:xfrm>
          <a:prstGeom prst="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9D90CBE-A932-1440-BCDB-7DD1BDA5D7DC}"/>
              </a:ext>
            </a:extLst>
          </p:cNvPr>
          <p:cNvSpPr/>
          <p:nvPr/>
        </p:nvSpPr>
        <p:spPr>
          <a:xfrm>
            <a:off x="1404938" y="1950245"/>
            <a:ext cx="3960000" cy="396000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12EE297-AC9B-8740-8D1C-248AF41510A2}"/>
              </a:ext>
            </a:extLst>
          </p:cNvPr>
          <p:cNvSpPr/>
          <p:nvPr/>
        </p:nvSpPr>
        <p:spPr>
          <a:xfrm>
            <a:off x="1143000" y="2209801"/>
            <a:ext cx="3960000" cy="3960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2DB12D1C-E3F8-264E-9A57-101BA35742E6}"/>
              </a:ext>
            </a:extLst>
          </p:cNvPr>
          <p:cNvCxnSpPr>
            <a:cxnSpLocks/>
          </p:cNvCxnSpPr>
          <p:nvPr/>
        </p:nvCxnSpPr>
        <p:spPr>
          <a:xfrm>
            <a:off x="5830559" y="4158920"/>
            <a:ext cx="329915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8CCFE81-FE7C-4B40-872C-101C959746DD}"/>
              </a:ext>
            </a:extLst>
          </p:cNvPr>
          <p:cNvSpPr/>
          <p:nvPr/>
        </p:nvSpPr>
        <p:spPr>
          <a:xfrm>
            <a:off x="6964616" y="1694978"/>
            <a:ext cx="1440000" cy="1440000"/>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96B60FD-7CCC-3C40-A490-CC43BAE17554}"/>
              </a:ext>
            </a:extLst>
          </p:cNvPr>
          <p:cNvSpPr/>
          <p:nvPr/>
        </p:nvSpPr>
        <p:spPr>
          <a:xfrm>
            <a:off x="6812216" y="1841989"/>
            <a:ext cx="1440000" cy="1440000"/>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0316B10-5D6D-794E-8F45-5ED959922C81}"/>
              </a:ext>
            </a:extLst>
          </p:cNvPr>
          <p:cNvSpPr/>
          <p:nvPr/>
        </p:nvSpPr>
        <p:spPr>
          <a:xfrm>
            <a:off x="6659816" y="1989000"/>
            <a:ext cx="1440000" cy="1440000"/>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6722AE1-5534-C142-9338-79997CB6E189}"/>
              </a:ext>
            </a:extLst>
          </p:cNvPr>
          <p:cNvCxnSpPr>
            <a:cxnSpLocks/>
          </p:cNvCxnSpPr>
          <p:nvPr/>
        </p:nvCxnSpPr>
        <p:spPr>
          <a:xfrm flipH="1">
            <a:off x="1009651" y="1617183"/>
            <a:ext cx="504825" cy="44408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0474619-3950-624A-BDA2-F830C5ACDA10}"/>
              </a:ext>
            </a:extLst>
          </p:cNvPr>
          <p:cNvSpPr txBox="1"/>
          <p:nvPr/>
        </p:nvSpPr>
        <p:spPr>
          <a:xfrm>
            <a:off x="906661" y="1500660"/>
            <a:ext cx="364332" cy="369332"/>
          </a:xfrm>
          <a:prstGeom prst="rect">
            <a:avLst/>
          </a:prstGeom>
          <a:noFill/>
        </p:spPr>
        <p:txBody>
          <a:bodyPr wrap="square">
            <a:spAutoFit/>
          </a:bodyPr>
          <a:lstStyle/>
          <a:p>
            <a:r>
              <a:rPr lang="en-US" dirty="0"/>
              <a:t>3</a:t>
            </a:r>
          </a:p>
        </p:txBody>
      </p:sp>
      <p:cxnSp>
        <p:nvCxnSpPr>
          <p:cNvPr id="16" name="Straight Arrow Connector 15">
            <a:extLst>
              <a:ext uri="{FF2B5EF4-FFF2-40B4-BE49-F238E27FC236}">
                <a16:creationId xmlns:a16="http://schemas.microsoft.com/office/drawing/2014/main" id="{3C128B98-7B51-1F40-83A2-0BDA0FFB58D9}"/>
              </a:ext>
            </a:extLst>
          </p:cNvPr>
          <p:cNvCxnSpPr>
            <a:cxnSpLocks/>
          </p:cNvCxnSpPr>
          <p:nvPr/>
        </p:nvCxnSpPr>
        <p:spPr>
          <a:xfrm flipH="1">
            <a:off x="909638" y="2210478"/>
            <a:ext cx="1" cy="39593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9D74AC4-AEAA-5C40-AAAE-1DD6966A60A3}"/>
              </a:ext>
            </a:extLst>
          </p:cNvPr>
          <p:cNvSpPr txBox="1"/>
          <p:nvPr/>
        </p:nvSpPr>
        <p:spPr>
          <a:xfrm>
            <a:off x="339327" y="3820469"/>
            <a:ext cx="864395" cy="369332"/>
          </a:xfrm>
          <a:prstGeom prst="rect">
            <a:avLst/>
          </a:prstGeom>
          <a:noFill/>
        </p:spPr>
        <p:txBody>
          <a:bodyPr wrap="square">
            <a:spAutoFit/>
          </a:bodyPr>
          <a:lstStyle/>
          <a:p>
            <a:r>
              <a:rPr lang="en-US" dirty="0"/>
              <a:t>224</a:t>
            </a:r>
          </a:p>
        </p:txBody>
      </p:sp>
      <p:cxnSp>
        <p:nvCxnSpPr>
          <p:cNvPr id="19" name="Straight Arrow Connector 18">
            <a:extLst>
              <a:ext uri="{FF2B5EF4-FFF2-40B4-BE49-F238E27FC236}">
                <a16:creationId xmlns:a16="http://schemas.microsoft.com/office/drawing/2014/main" id="{738F6217-273F-BE40-9AB7-476B20813B4F}"/>
              </a:ext>
            </a:extLst>
          </p:cNvPr>
          <p:cNvCxnSpPr>
            <a:cxnSpLocks/>
          </p:cNvCxnSpPr>
          <p:nvPr/>
        </p:nvCxnSpPr>
        <p:spPr>
          <a:xfrm flipH="1">
            <a:off x="1128711" y="6393637"/>
            <a:ext cx="396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83EFF23-883D-8C4A-9679-1CAF6B87D7C8}"/>
              </a:ext>
            </a:extLst>
          </p:cNvPr>
          <p:cNvSpPr txBox="1"/>
          <p:nvPr/>
        </p:nvSpPr>
        <p:spPr>
          <a:xfrm>
            <a:off x="2895588" y="6401964"/>
            <a:ext cx="864395" cy="369332"/>
          </a:xfrm>
          <a:prstGeom prst="rect">
            <a:avLst/>
          </a:prstGeom>
          <a:noFill/>
        </p:spPr>
        <p:txBody>
          <a:bodyPr wrap="square">
            <a:spAutoFit/>
          </a:bodyPr>
          <a:lstStyle/>
          <a:p>
            <a:r>
              <a:rPr lang="en-US" dirty="0"/>
              <a:t>224</a:t>
            </a:r>
          </a:p>
        </p:txBody>
      </p:sp>
      <p:cxnSp>
        <p:nvCxnSpPr>
          <p:cNvPr id="23" name="Straight Arrow Connector 22">
            <a:extLst>
              <a:ext uri="{FF2B5EF4-FFF2-40B4-BE49-F238E27FC236}">
                <a16:creationId xmlns:a16="http://schemas.microsoft.com/office/drawing/2014/main" id="{F8023D49-01AB-E244-A78F-B593E5EA49B6}"/>
              </a:ext>
            </a:extLst>
          </p:cNvPr>
          <p:cNvCxnSpPr>
            <a:cxnSpLocks/>
          </p:cNvCxnSpPr>
          <p:nvPr/>
        </p:nvCxnSpPr>
        <p:spPr>
          <a:xfrm flipH="1">
            <a:off x="6477640" y="1556107"/>
            <a:ext cx="420867" cy="37181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3BB2A45-174A-CC44-A118-88AFD34B983F}"/>
              </a:ext>
            </a:extLst>
          </p:cNvPr>
          <p:cNvSpPr txBox="1"/>
          <p:nvPr/>
        </p:nvSpPr>
        <p:spPr>
          <a:xfrm>
            <a:off x="6304979" y="1411008"/>
            <a:ext cx="364332" cy="369332"/>
          </a:xfrm>
          <a:prstGeom prst="rect">
            <a:avLst/>
          </a:prstGeom>
          <a:noFill/>
        </p:spPr>
        <p:txBody>
          <a:bodyPr wrap="square">
            <a:spAutoFit/>
          </a:bodyPr>
          <a:lstStyle/>
          <a:p>
            <a:r>
              <a:rPr lang="en-US" dirty="0"/>
              <a:t>3</a:t>
            </a:r>
          </a:p>
        </p:txBody>
      </p:sp>
      <p:cxnSp>
        <p:nvCxnSpPr>
          <p:cNvPr id="25" name="Straight Arrow Connector 24">
            <a:extLst>
              <a:ext uri="{FF2B5EF4-FFF2-40B4-BE49-F238E27FC236}">
                <a16:creationId xmlns:a16="http://schemas.microsoft.com/office/drawing/2014/main" id="{A568A1DA-B189-BF46-B1A9-CA156006E79F}"/>
              </a:ext>
            </a:extLst>
          </p:cNvPr>
          <p:cNvCxnSpPr>
            <a:cxnSpLocks/>
          </p:cNvCxnSpPr>
          <p:nvPr/>
        </p:nvCxnSpPr>
        <p:spPr>
          <a:xfrm flipH="1">
            <a:off x="6491928" y="2011337"/>
            <a:ext cx="1" cy="1440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E7C231D-9CD2-A646-B0C6-5F31BB1E5539}"/>
              </a:ext>
            </a:extLst>
          </p:cNvPr>
          <p:cNvSpPr txBox="1"/>
          <p:nvPr/>
        </p:nvSpPr>
        <p:spPr>
          <a:xfrm>
            <a:off x="6081143" y="2477072"/>
            <a:ext cx="504824" cy="369332"/>
          </a:xfrm>
          <a:prstGeom prst="rect">
            <a:avLst/>
          </a:prstGeom>
          <a:noFill/>
        </p:spPr>
        <p:txBody>
          <a:bodyPr wrap="square">
            <a:spAutoFit/>
          </a:bodyPr>
          <a:lstStyle/>
          <a:p>
            <a:r>
              <a:rPr lang="en-US" dirty="0"/>
              <a:t>11</a:t>
            </a:r>
          </a:p>
        </p:txBody>
      </p:sp>
      <p:cxnSp>
        <p:nvCxnSpPr>
          <p:cNvPr id="28" name="Straight Arrow Connector 27">
            <a:extLst>
              <a:ext uri="{FF2B5EF4-FFF2-40B4-BE49-F238E27FC236}">
                <a16:creationId xmlns:a16="http://schemas.microsoft.com/office/drawing/2014/main" id="{E74D2FF4-ABDC-2448-8283-70227EA075BC}"/>
              </a:ext>
            </a:extLst>
          </p:cNvPr>
          <p:cNvCxnSpPr>
            <a:cxnSpLocks/>
          </p:cNvCxnSpPr>
          <p:nvPr/>
        </p:nvCxnSpPr>
        <p:spPr>
          <a:xfrm flipH="1">
            <a:off x="6655023" y="3606341"/>
            <a:ext cx="144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C1E082A-F141-344A-B477-71EF019AD384}"/>
              </a:ext>
            </a:extLst>
          </p:cNvPr>
          <p:cNvSpPr txBox="1"/>
          <p:nvPr/>
        </p:nvSpPr>
        <p:spPr>
          <a:xfrm>
            <a:off x="7100018" y="3582657"/>
            <a:ext cx="864395" cy="369332"/>
          </a:xfrm>
          <a:prstGeom prst="rect">
            <a:avLst/>
          </a:prstGeom>
          <a:noFill/>
        </p:spPr>
        <p:txBody>
          <a:bodyPr wrap="square">
            <a:spAutoFit/>
          </a:bodyPr>
          <a:lstStyle/>
          <a:p>
            <a:r>
              <a:rPr lang="en-US" dirty="0"/>
              <a:t>11</a:t>
            </a:r>
          </a:p>
        </p:txBody>
      </p:sp>
      <p:sp>
        <p:nvSpPr>
          <p:cNvPr id="42" name="Rectangle 41">
            <a:extLst>
              <a:ext uri="{FF2B5EF4-FFF2-40B4-BE49-F238E27FC236}">
                <a16:creationId xmlns:a16="http://schemas.microsoft.com/office/drawing/2014/main" id="{3714734B-DED4-9640-AFDC-453B64B9A069}"/>
              </a:ext>
            </a:extLst>
          </p:cNvPr>
          <p:cNvSpPr/>
          <p:nvPr/>
        </p:nvSpPr>
        <p:spPr>
          <a:xfrm>
            <a:off x="2470653" y="2061272"/>
            <a:ext cx="1440000" cy="1440000"/>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BB78DC6-C4CD-864A-9E87-2297B71C087C}"/>
              </a:ext>
            </a:extLst>
          </p:cNvPr>
          <p:cNvSpPr/>
          <p:nvPr/>
        </p:nvSpPr>
        <p:spPr>
          <a:xfrm>
            <a:off x="2206880" y="2320828"/>
            <a:ext cx="1440000" cy="1440000"/>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63941FE-EE4B-9D4A-9E88-360EC0B62322}"/>
              </a:ext>
            </a:extLst>
          </p:cNvPr>
          <p:cNvSpPr/>
          <p:nvPr/>
        </p:nvSpPr>
        <p:spPr>
          <a:xfrm>
            <a:off x="1943107" y="2571749"/>
            <a:ext cx="1440000" cy="1440000"/>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D41ED58-7214-8D4F-A153-C86A20CEC01B}"/>
              </a:ext>
            </a:extLst>
          </p:cNvPr>
          <p:cNvSpPr/>
          <p:nvPr/>
        </p:nvSpPr>
        <p:spPr>
          <a:xfrm>
            <a:off x="9439199" y="3528000"/>
            <a:ext cx="360000" cy="36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Rectangle 40">
            <a:extLst>
              <a:ext uri="{FF2B5EF4-FFF2-40B4-BE49-F238E27FC236}">
                <a16:creationId xmlns:a16="http://schemas.microsoft.com/office/drawing/2014/main" id="{C17B27A4-48D7-4344-90A1-92DC5CC7D40B}"/>
              </a:ext>
            </a:extLst>
          </p:cNvPr>
          <p:cNvSpPr/>
          <p:nvPr/>
        </p:nvSpPr>
        <p:spPr>
          <a:xfrm>
            <a:off x="9799199" y="3528000"/>
            <a:ext cx="360000" cy="36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Rectangle 47">
            <a:extLst>
              <a:ext uri="{FF2B5EF4-FFF2-40B4-BE49-F238E27FC236}">
                <a16:creationId xmlns:a16="http://schemas.microsoft.com/office/drawing/2014/main" id="{571E419F-4CA3-5349-8055-A3CA8154187C}"/>
              </a:ext>
            </a:extLst>
          </p:cNvPr>
          <p:cNvSpPr/>
          <p:nvPr/>
        </p:nvSpPr>
        <p:spPr>
          <a:xfrm>
            <a:off x="9437555" y="3166237"/>
            <a:ext cx="36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Rectangle 48">
            <a:extLst>
              <a:ext uri="{FF2B5EF4-FFF2-40B4-BE49-F238E27FC236}">
                <a16:creationId xmlns:a16="http://schemas.microsoft.com/office/drawing/2014/main" id="{0D0E7115-CA6F-424E-A856-B30922B24885}"/>
              </a:ext>
            </a:extLst>
          </p:cNvPr>
          <p:cNvSpPr/>
          <p:nvPr/>
        </p:nvSpPr>
        <p:spPr>
          <a:xfrm>
            <a:off x="9797555" y="3166237"/>
            <a:ext cx="36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Rectangle 49">
            <a:extLst>
              <a:ext uri="{FF2B5EF4-FFF2-40B4-BE49-F238E27FC236}">
                <a16:creationId xmlns:a16="http://schemas.microsoft.com/office/drawing/2014/main" id="{EEA205B2-82F9-E64A-9A02-331450BEF4BC}"/>
              </a:ext>
            </a:extLst>
          </p:cNvPr>
          <p:cNvSpPr/>
          <p:nvPr/>
        </p:nvSpPr>
        <p:spPr>
          <a:xfrm>
            <a:off x="10157555" y="3166237"/>
            <a:ext cx="36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50">
            <a:extLst>
              <a:ext uri="{FF2B5EF4-FFF2-40B4-BE49-F238E27FC236}">
                <a16:creationId xmlns:a16="http://schemas.microsoft.com/office/drawing/2014/main" id="{87E1FD85-BEDC-A64F-B66E-69DC4BA2D71E}"/>
              </a:ext>
            </a:extLst>
          </p:cNvPr>
          <p:cNvSpPr/>
          <p:nvPr/>
        </p:nvSpPr>
        <p:spPr>
          <a:xfrm>
            <a:off x="10517554" y="3166237"/>
            <a:ext cx="1032941"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52" name="Rectangle 51">
            <a:extLst>
              <a:ext uri="{FF2B5EF4-FFF2-40B4-BE49-F238E27FC236}">
                <a16:creationId xmlns:a16="http://schemas.microsoft.com/office/drawing/2014/main" id="{F9F39CEA-87C8-B14E-9690-42B47BF29D0B}"/>
              </a:ext>
            </a:extLst>
          </p:cNvPr>
          <p:cNvSpPr/>
          <p:nvPr/>
        </p:nvSpPr>
        <p:spPr>
          <a:xfrm>
            <a:off x="11550495" y="3168000"/>
            <a:ext cx="360000" cy="36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A452EC68-6BE6-A04B-9FD1-E12165093C87}"/>
              </a:ext>
            </a:extLst>
          </p:cNvPr>
          <p:cNvSpPr/>
          <p:nvPr/>
        </p:nvSpPr>
        <p:spPr>
          <a:xfrm>
            <a:off x="10150837" y="3526237"/>
            <a:ext cx="360000" cy="36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TextBox 34">
            <a:extLst>
              <a:ext uri="{FF2B5EF4-FFF2-40B4-BE49-F238E27FC236}">
                <a16:creationId xmlns:a16="http://schemas.microsoft.com/office/drawing/2014/main" id="{57F4DFE4-8010-1C4E-B45D-B22EFB401239}"/>
              </a:ext>
            </a:extLst>
          </p:cNvPr>
          <p:cNvSpPr txBox="1"/>
          <p:nvPr/>
        </p:nvSpPr>
        <p:spPr>
          <a:xfrm>
            <a:off x="6764589" y="925404"/>
            <a:ext cx="2765607" cy="400110"/>
          </a:xfrm>
          <a:prstGeom prst="rect">
            <a:avLst/>
          </a:prstGeom>
          <a:noFill/>
        </p:spPr>
        <p:txBody>
          <a:bodyPr wrap="square" rtlCol="0">
            <a:spAutoFit/>
          </a:bodyPr>
          <a:lstStyle/>
          <a:p>
            <a:r>
              <a:rPr lang="en-US" sz="2000" b="1" dirty="0"/>
              <a:t>1 x 3D Kernel</a:t>
            </a:r>
          </a:p>
        </p:txBody>
      </p:sp>
      <p:sp>
        <p:nvSpPr>
          <p:cNvPr id="36" name="TextBox 35">
            <a:extLst>
              <a:ext uri="{FF2B5EF4-FFF2-40B4-BE49-F238E27FC236}">
                <a16:creationId xmlns:a16="http://schemas.microsoft.com/office/drawing/2014/main" id="{5E9C7431-3329-AB44-8B87-59D2B38336AF}"/>
              </a:ext>
            </a:extLst>
          </p:cNvPr>
          <p:cNvSpPr txBox="1"/>
          <p:nvPr/>
        </p:nvSpPr>
        <p:spPr>
          <a:xfrm>
            <a:off x="2702179" y="919994"/>
            <a:ext cx="1312610" cy="400110"/>
          </a:xfrm>
          <a:prstGeom prst="rect">
            <a:avLst/>
          </a:prstGeom>
          <a:noFill/>
        </p:spPr>
        <p:txBody>
          <a:bodyPr wrap="square" rtlCol="0">
            <a:spAutoFit/>
          </a:bodyPr>
          <a:lstStyle/>
          <a:p>
            <a:r>
              <a:rPr lang="en-US" sz="2000" b="1" dirty="0"/>
              <a:t>3D Input</a:t>
            </a:r>
          </a:p>
        </p:txBody>
      </p:sp>
      <p:sp>
        <p:nvSpPr>
          <p:cNvPr id="38" name="Title 1">
            <a:extLst>
              <a:ext uri="{FF2B5EF4-FFF2-40B4-BE49-F238E27FC236}">
                <a16:creationId xmlns:a16="http://schemas.microsoft.com/office/drawing/2014/main" id="{D1BF0289-5C0A-4F02-8041-59A45D6DDF75}"/>
              </a:ext>
            </a:extLst>
          </p:cNvPr>
          <p:cNvSpPr>
            <a:spLocks noGrp="1"/>
          </p:cNvSpPr>
          <p:nvPr>
            <p:ph type="title"/>
          </p:nvPr>
        </p:nvSpPr>
        <p:spPr>
          <a:xfrm>
            <a:off x="1024128" y="585216"/>
            <a:ext cx="9720072" cy="1499616"/>
          </a:xfrm>
        </p:spPr>
        <p:txBody>
          <a:bodyPr/>
          <a:lstStyle/>
          <a:p>
            <a:r>
              <a:rPr lang="en-US" dirty="0"/>
              <a:t>Q1b</a:t>
            </a:r>
          </a:p>
        </p:txBody>
      </p:sp>
    </p:spTree>
    <p:extLst>
      <p:ext uri="{BB962C8B-B14F-4D97-AF65-F5344CB8AC3E}">
        <p14:creationId xmlns:p14="http://schemas.microsoft.com/office/powerpoint/2010/main" val="1691848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FD46-1788-4146-82CF-6DEE82675F03}"/>
              </a:ext>
            </a:extLst>
          </p:cNvPr>
          <p:cNvSpPr>
            <a:spLocks noGrp="1"/>
          </p:cNvSpPr>
          <p:nvPr>
            <p:ph type="title"/>
          </p:nvPr>
        </p:nvSpPr>
        <p:spPr/>
        <p:txBody>
          <a:bodyPr/>
          <a:lstStyle/>
          <a:p>
            <a:r>
              <a:rPr lang="en-SG" dirty="0"/>
              <a:t>Agenda</a:t>
            </a:r>
            <a:endParaRPr lang="en-GB" dirty="0"/>
          </a:p>
        </p:txBody>
      </p:sp>
      <p:sp>
        <p:nvSpPr>
          <p:cNvPr id="3" name="Content Placeholder 2">
            <a:extLst>
              <a:ext uri="{FF2B5EF4-FFF2-40B4-BE49-F238E27FC236}">
                <a16:creationId xmlns:a16="http://schemas.microsoft.com/office/drawing/2014/main" id="{FB08768D-556B-4D81-91DC-ABBA7C0A40B2}"/>
              </a:ext>
            </a:extLst>
          </p:cNvPr>
          <p:cNvSpPr>
            <a:spLocks noGrp="1"/>
          </p:cNvSpPr>
          <p:nvPr>
            <p:ph idx="1"/>
          </p:nvPr>
        </p:nvSpPr>
        <p:spPr/>
        <p:txBody>
          <a:bodyPr/>
          <a:lstStyle/>
          <a:p>
            <a:pPr marL="0" indent="0">
              <a:buNone/>
            </a:pPr>
            <a:r>
              <a:rPr lang="en-SG" dirty="0"/>
              <a:t>11:01 – 11:07 – Recap: CNNs and RNNs (6 min)</a:t>
            </a:r>
          </a:p>
          <a:p>
            <a:pPr marL="0" indent="0">
              <a:buNone/>
            </a:pPr>
            <a:r>
              <a:rPr lang="en-SG" dirty="0"/>
              <a:t>11:07 – 11:15 – Breakout Rooms! (8 min)</a:t>
            </a:r>
          </a:p>
          <a:p>
            <a:pPr marL="0" indent="0">
              <a:buNone/>
            </a:pPr>
            <a:r>
              <a:rPr lang="en-SG" dirty="0"/>
              <a:t>11:15 – 11:20 - Q1(a) (5 min)</a:t>
            </a:r>
          </a:p>
          <a:p>
            <a:pPr marL="0" indent="0">
              <a:buNone/>
            </a:pPr>
            <a:r>
              <a:rPr lang="en-SG" dirty="0"/>
              <a:t>11:20 – 11:25 - Q1(b) (5 min)</a:t>
            </a:r>
          </a:p>
          <a:p>
            <a:pPr marL="0" indent="0">
              <a:buNone/>
            </a:pPr>
            <a:r>
              <a:rPr lang="en-SG" dirty="0"/>
              <a:t>11:25 – 11:30 - Q1(c) (5 min)</a:t>
            </a:r>
          </a:p>
          <a:p>
            <a:pPr marL="0" indent="0">
              <a:buNone/>
            </a:pPr>
            <a:r>
              <a:rPr lang="en-SG" dirty="0"/>
              <a:t>11:30 – 11:35 - Q1(d) (5 min)</a:t>
            </a:r>
          </a:p>
          <a:p>
            <a:pPr marL="0" indent="0">
              <a:buNone/>
            </a:pPr>
            <a:r>
              <a:rPr lang="en-SG" dirty="0"/>
              <a:t>11:35 – 11:45 - Q2 (10 min)</a:t>
            </a:r>
          </a:p>
          <a:p>
            <a:pPr marL="0" indent="0">
              <a:buNone/>
            </a:pPr>
            <a:endParaRPr lang="en-SG" dirty="0"/>
          </a:p>
        </p:txBody>
      </p:sp>
    </p:spTree>
    <p:extLst>
      <p:ext uri="{BB962C8B-B14F-4D97-AF65-F5344CB8AC3E}">
        <p14:creationId xmlns:p14="http://schemas.microsoft.com/office/powerpoint/2010/main" val="2632323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691B28-2D5D-2545-BB7C-1499E545EB5A}"/>
              </a:ext>
            </a:extLst>
          </p:cNvPr>
          <p:cNvSpPr/>
          <p:nvPr/>
        </p:nvSpPr>
        <p:spPr>
          <a:xfrm>
            <a:off x="1666875" y="1690688"/>
            <a:ext cx="3960000" cy="3960000"/>
          </a:xfrm>
          <a:prstGeom prst="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1CA32-0AAD-8749-A79E-C1135FE3FE16}"/>
              </a:ext>
            </a:extLst>
          </p:cNvPr>
          <p:cNvSpPr>
            <a:spLocks noGrp="1"/>
          </p:cNvSpPr>
          <p:nvPr>
            <p:ph type="title"/>
          </p:nvPr>
        </p:nvSpPr>
        <p:spPr/>
        <p:txBody>
          <a:bodyPr/>
          <a:lstStyle/>
          <a:p>
            <a:r>
              <a:rPr lang="en-US" dirty="0"/>
              <a:t>Q1b</a:t>
            </a:r>
          </a:p>
        </p:txBody>
      </p:sp>
      <p:sp>
        <p:nvSpPr>
          <p:cNvPr id="4" name="Rectangle 3">
            <a:extLst>
              <a:ext uri="{FF2B5EF4-FFF2-40B4-BE49-F238E27FC236}">
                <a16:creationId xmlns:a16="http://schemas.microsoft.com/office/drawing/2014/main" id="{29D90CBE-A932-1440-BCDB-7DD1BDA5D7DC}"/>
              </a:ext>
            </a:extLst>
          </p:cNvPr>
          <p:cNvSpPr/>
          <p:nvPr/>
        </p:nvSpPr>
        <p:spPr>
          <a:xfrm>
            <a:off x="1404938" y="1950245"/>
            <a:ext cx="3960000" cy="396000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12EE297-AC9B-8740-8D1C-248AF41510A2}"/>
              </a:ext>
            </a:extLst>
          </p:cNvPr>
          <p:cNvSpPr/>
          <p:nvPr/>
        </p:nvSpPr>
        <p:spPr>
          <a:xfrm>
            <a:off x="1143000" y="2209801"/>
            <a:ext cx="3960000" cy="3960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2DB12D1C-E3F8-264E-9A57-101BA35742E6}"/>
              </a:ext>
            </a:extLst>
          </p:cNvPr>
          <p:cNvCxnSpPr>
            <a:cxnSpLocks/>
          </p:cNvCxnSpPr>
          <p:nvPr/>
        </p:nvCxnSpPr>
        <p:spPr>
          <a:xfrm>
            <a:off x="5830559" y="4158920"/>
            <a:ext cx="329915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8CCFE81-FE7C-4B40-872C-101C959746DD}"/>
              </a:ext>
            </a:extLst>
          </p:cNvPr>
          <p:cNvSpPr/>
          <p:nvPr/>
        </p:nvSpPr>
        <p:spPr>
          <a:xfrm>
            <a:off x="6964616" y="1694978"/>
            <a:ext cx="1440000" cy="1440000"/>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96B60FD-7CCC-3C40-A490-CC43BAE17554}"/>
              </a:ext>
            </a:extLst>
          </p:cNvPr>
          <p:cNvSpPr/>
          <p:nvPr/>
        </p:nvSpPr>
        <p:spPr>
          <a:xfrm>
            <a:off x="6812216" y="1841989"/>
            <a:ext cx="1440000" cy="1440000"/>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0316B10-5D6D-794E-8F45-5ED959922C81}"/>
              </a:ext>
            </a:extLst>
          </p:cNvPr>
          <p:cNvSpPr/>
          <p:nvPr/>
        </p:nvSpPr>
        <p:spPr>
          <a:xfrm>
            <a:off x="6659816" y="1989000"/>
            <a:ext cx="1440000" cy="1440000"/>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6722AE1-5534-C142-9338-79997CB6E189}"/>
              </a:ext>
            </a:extLst>
          </p:cNvPr>
          <p:cNvCxnSpPr>
            <a:cxnSpLocks/>
          </p:cNvCxnSpPr>
          <p:nvPr/>
        </p:nvCxnSpPr>
        <p:spPr>
          <a:xfrm flipH="1">
            <a:off x="1009651" y="1617183"/>
            <a:ext cx="504825" cy="44408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0474619-3950-624A-BDA2-F830C5ACDA10}"/>
              </a:ext>
            </a:extLst>
          </p:cNvPr>
          <p:cNvSpPr txBox="1"/>
          <p:nvPr/>
        </p:nvSpPr>
        <p:spPr>
          <a:xfrm>
            <a:off x="906661" y="1500660"/>
            <a:ext cx="364332" cy="369332"/>
          </a:xfrm>
          <a:prstGeom prst="rect">
            <a:avLst/>
          </a:prstGeom>
          <a:noFill/>
        </p:spPr>
        <p:txBody>
          <a:bodyPr wrap="square">
            <a:spAutoFit/>
          </a:bodyPr>
          <a:lstStyle/>
          <a:p>
            <a:r>
              <a:rPr lang="en-US" dirty="0"/>
              <a:t>3</a:t>
            </a:r>
          </a:p>
        </p:txBody>
      </p:sp>
      <p:cxnSp>
        <p:nvCxnSpPr>
          <p:cNvPr id="16" name="Straight Arrow Connector 15">
            <a:extLst>
              <a:ext uri="{FF2B5EF4-FFF2-40B4-BE49-F238E27FC236}">
                <a16:creationId xmlns:a16="http://schemas.microsoft.com/office/drawing/2014/main" id="{3C128B98-7B51-1F40-83A2-0BDA0FFB58D9}"/>
              </a:ext>
            </a:extLst>
          </p:cNvPr>
          <p:cNvCxnSpPr>
            <a:cxnSpLocks/>
          </p:cNvCxnSpPr>
          <p:nvPr/>
        </p:nvCxnSpPr>
        <p:spPr>
          <a:xfrm flipH="1">
            <a:off x="909638" y="2210478"/>
            <a:ext cx="1" cy="39593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9D74AC4-AEAA-5C40-AAAE-1DD6966A60A3}"/>
              </a:ext>
            </a:extLst>
          </p:cNvPr>
          <p:cNvSpPr txBox="1"/>
          <p:nvPr/>
        </p:nvSpPr>
        <p:spPr>
          <a:xfrm>
            <a:off x="339327" y="3820469"/>
            <a:ext cx="864395" cy="369332"/>
          </a:xfrm>
          <a:prstGeom prst="rect">
            <a:avLst/>
          </a:prstGeom>
          <a:noFill/>
        </p:spPr>
        <p:txBody>
          <a:bodyPr wrap="square">
            <a:spAutoFit/>
          </a:bodyPr>
          <a:lstStyle/>
          <a:p>
            <a:r>
              <a:rPr lang="en-US" dirty="0"/>
              <a:t>224</a:t>
            </a:r>
          </a:p>
        </p:txBody>
      </p:sp>
      <p:cxnSp>
        <p:nvCxnSpPr>
          <p:cNvPr id="19" name="Straight Arrow Connector 18">
            <a:extLst>
              <a:ext uri="{FF2B5EF4-FFF2-40B4-BE49-F238E27FC236}">
                <a16:creationId xmlns:a16="http://schemas.microsoft.com/office/drawing/2014/main" id="{738F6217-273F-BE40-9AB7-476B20813B4F}"/>
              </a:ext>
            </a:extLst>
          </p:cNvPr>
          <p:cNvCxnSpPr>
            <a:cxnSpLocks/>
          </p:cNvCxnSpPr>
          <p:nvPr/>
        </p:nvCxnSpPr>
        <p:spPr>
          <a:xfrm flipH="1">
            <a:off x="1128711" y="6393637"/>
            <a:ext cx="396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83EFF23-883D-8C4A-9679-1CAF6B87D7C8}"/>
              </a:ext>
            </a:extLst>
          </p:cNvPr>
          <p:cNvSpPr txBox="1"/>
          <p:nvPr/>
        </p:nvSpPr>
        <p:spPr>
          <a:xfrm>
            <a:off x="2895588" y="6401964"/>
            <a:ext cx="864395" cy="369332"/>
          </a:xfrm>
          <a:prstGeom prst="rect">
            <a:avLst/>
          </a:prstGeom>
          <a:noFill/>
        </p:spPr>
        <p:txBody>
          <a:bodyPr wrap="square">
            <a:spAutoFit/>
          </a:bodyPr>
          <a:lstStyle/>
          <a:p>
            <a:r>
              <a:rPr lang="en-US" dirty="0"/>
              <a:t>224</a:t>
            </a:r>
          </a:p>
        </p:txBody>
      </p:sp>
      <p:cxnSp>
        <p:nvCxnSpPr>
          <p:cNvPr id="23" name="Straight Arrow Connector 22">
            <a:extLst>
              <a:ext uri="{FF2B5EF4-FFF2-40B4-BE49-F238E27FC236}">
                <a16:creationId xmlns:a16="http://schemas.microsoft.com/office/drawing/2014/main" id="{F8023D49-01AB-E244-A78F-B593E5EA49B6}"/>
              </a:ext>
            </a:extLst>
          </p:cNvPr>
          <p:cNvCxnSpPr>
            <a:cxnSpLocks/>
          </p:cNvCxnSpPr>
          <p:nvPr/>
        </p:nvCxnSpPr>
        <p:spPr>
          <a:xfrm flipH="1">
            <a:off x="6477640" y="1556107"/>
            <a:ext cx="420867" cy="37181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3BB2A45-174A-CC44-A118-88AFD34B983F}"/>
              </a:ext>
            </a:extLst>
          </p:cNvPr>
          <p:cNvSpPr txBox="1"/>
          <p:nvPr/>
        </p:nvSpPr>
        <p:spPr>
          <a:xfrm>
            <a:off x="6304979" y="1411008"/>
            <a:ext cx="364332" cy="369332"/>
          </a:xfrm>
          <a:prstGeom prst="rect">
            <a:avLst/>
          </a:prstGeom>
          <a:noFill/>
        </p:spPr>
        <p:txBody>
          <a:bodyPr wrap="square">
            <a:spAutoFit/>
          </a:bodyPr>
          <a:lstStyle/>
          <a:p>
            <a:r>
              <a:rPr lang="en-US" dirty="0"/>
              <a:t>3</a:t>
            </a:r>
          </a:p>
        </p:txBody>
      </p:sp>
      <p:cxnSp>
        <p:nvCxnSpPr>
          <p:cNvPr id="25" name="Straight Arrow Connector 24">
            <a:extLst>
              <a:ext uri="{FF2B5EF4-FFF2-40B4-BE49-F238E27FC236}">
                <a16:creationId xmlns:a16="http://schemas.microsoft.com/office/drawing/2014/main" id="{A568A1DA-B189-BF46-B1A9-CA156006E79F}"/>
              </a:ext>
            </a:extLst>
          </p:cNvPr>
          <p:cNvCxnSpPr>
            <a:cxnSpLocks/>
          </p:cNvCxnSpPr>
          <p:nvPr/>
        </p:nvCxnSpPr>
        <p:spPr>
          <a:xfrm flipH="1">
            <a:off x="6491928" y="2011337"/>
            <a:ext cx="1" cy="1440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E7C231D-9CD2-A646-B0C6-5F31BB1E5539}"/>
              </a:ext>
            </a:extLst>
          </p:cNvPr>
          <p:cNvSpPr txBox="1"/>
          <p:nvPr/>
        </p:nvSpPr>
        <p:spPr>
          <a:xfrm>
            <a:off x="6081143" y="2477072"/>
            <a:ext cx="504824" cy="369332"/>
          </a:xfrm>
          <a:prstGeom prst="rect">
            <a:avLst/>
          </a:prstGeom>
          <a:noFill/>
        </p:spPr>
        <p:txBody>
          <a:bodyPr wrap="square">
            <a:spAutoFit/>
          </a:bodyPr>
          <a:lstStyle/>
          <a:p>
            <a:r>
              <a:rPr lang="en-US" dirty="0"/>
              <a:t>11</a:t>
            </a:r>
          </a:p>
        </p:txBody>
      </p:sp>
      <p:cxnSp>
        <p:nvCxnSpPr>
          <p:cNvPr id="28" name="Straight Arrow Connector 27">
            <a:extLst>
              <a:ext uri="{FF2B5EF4-FFF2-40B4-BE49-F238E27FC236}">
                <a16:creationId xmlns:a16="http://schemas.microsoft.com/office/drawing/2014/main" id="{E74D2FF4-ABDC-2448-8283-70227EA075BC}"/>
              </a:ext>
            </a:extLst>
          </p:cNvPr>
          <p:cNvCxnSpPr>
            <a:cxnSpLocks/>
          </p:cNvCxnSpPr>
          <p:nvPr/>
        </p:nvCxnSpPr>
        <p:spPr>
          <a:xfrm flipH="1">
            <a:off x="6655023" y="3606341"/>
            <a:ext cx="144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C1E082A-F141-344A-B477-71EF019AD384}"/>
              </a:ext>
            </a:extLst>
          </p:cNvPr>
          <p:cNvSpPr txBox="1"/>
          <p:nvPr/>
        </p:nvSpPr>
        <p:spPr>
          <a:xfrm>
            <a:off x="7100018" y="3582657"/>
            <a:ext cx="864395" cy="369332"/>
          </a:xfrm>
          <a:prstGeom prst="rect">
            <a:avLst/>
          </a:prstGeom>
          <a:noFill/>
        </p:spPr>
        <p:txBody>
          <a:bodyPr wrap="square">
            <a:spAutoFit/>
          </a:bodyPr>
          <a:lstStyle/>
          <a:p>
            <a:r>
              <a:rPr lang="en-US" dirty="0"/>
              <a:t>11</a:t>
            </a:r>
          </a:p>
        </p:txBody>
      </p:sp>
      <p:sp>
        <p:nvSpPr>
          <p:cNvPr id="58" name="Rectangle 57">
            <a:extLst>
              <a:ext uri="{FF2B5EF4-FFF2-40B4-BE49-F238E27FC236}">
                <a16:creationId xmlns:a16="http://schemas.microsoft.com/office/drawing/2014/main" id="{B0FDBEFE-9AD8-5749-A4C1-DA6374EAF66E}"/>
              </a:ext>
            </a:extLst>
          </p:cNvPr>
          <p:cNvSpPr/>
          <p:nvPr/>
        </p:nvSpPr>
        <p:spPr>
          <a:xfrm>
            <a:off x="9437555" y="3168000"/>
            <a:ext cx="2472939" cy="247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65" name="Rectangle 64">
            <a:extLst>
              <a:ext uri="{FF2B5EF4-FFF2-40B4-BE49-F238E27FC236}">
                <a16:creationId xmlns:a16="http://schemas.microsoft.com/office/drawing/2014/main" id="{91045BD0-447E-9841-9C17-0C153003B326}"/>
              </a:ext>
            </a:extLst>
          </p:cNvPr>
          <p:cNvSpPr/>
          <p:nvPr/>
        </p:nvSpPr>
        <p:spPr>
          <a:xfrm>
            <a:off x="11550494" y="5281200"/>
            <a:ext cx="360000" cy="36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Rectangle 65">
            <a:extLst>
              <a:ext uri="{FF2B5EF4-FFF2-40B4-BE49-F238E27FC236}">
                <a16:creationId xmlns:a16="http://schemas.microsoft.com/office/drawing/2014/main" id="{24611F97-A7DA-D449-AA32-F934A8E57BD9}"/>
              </a:ext>
            </a:extLst>
          </p:cNvPr>
          <p:cNvSpPr/>
          <p:nvPr/>
        </p:nvSpPr>
        <p:spPr>
          <a:xfrm>
            <a:off x="4186875" y="4227650"/>
            <a:ext cx="1440000" cy="1440000"/>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CA121D3-CDBE-D245-A5B5-EAFAC86FA755}"/>
              </a:ext>
            </a:extLst>
          </p:cNvPr>
          <p:cNvSpPr/>
          <p:nvPr/>
        </p:nvSpPr>
        <p:spPr>
          <a:xfrm>
            <a:off x="3923102" y="4487206"/>
            <a:ext cx="1440000" cy="1440000"/>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990CB5D4-B605-714A-8864-62659D81ACD5}"/>
              </a:ext>
            </a:extLst>
          </p:cNvPr>
          <p:cNvSpPr/>
          <p:nvPr/>
        </p:nvSpPr>
        <p:spPr>
          <a:xfrm>
            <a:off x="3659329" y="4738127"/>
            <a:ext cx="1440000" cy="1440000"/>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58C7CD33-A4E2-524E-A368-4B23E58FF4AC}"/>
              </a:ext>
            </a:extLst>
          </p:cNvPr>
          <p:cNvSpPr txBox="1"/>
          <p:nvPr/>
        </p:nvSpPr>
        <p:spPr>
          <a:xfrm>
            <a:off x="6764589" y="925404"/>
            <a:ext cx="2765607" cy="400110"/>
          </a:xfrm>
          <a:prstGeom prst="rect">
            <a:avLst/>
          </a:prstGeom>
          <a:noFill/>
        </p:spPr>
        <p:txBody>
          <a:bodyPr wrap="square" rtlCol="0">
            <a:spAutoFit/>
          </a:bodyPr>
          <a:lstStyle/>
          <a:p>
            <a:r>
              <a:rPr lang="en-US" sz="2000" b="1" dirty="0"/>
              <a:t>1 x 3D Kernel</a:t>
            </a:r>
          </a:p>
        </p:txBody>
      </p:sp>
      <p:sp>
        <p:nvSpPr>
          <p:cNvPr id="74" name="TextBox 73">
            <a:extLst>
              <a:ext uri="{FF2B5EF4-FFF2-40B4-BE49-F238E27FC236}">
                <a16:creationId xmlns:a16="http://schemas.microsoft.com/office/drawing/2014/main" id="{E2EA1D94-03DE-604C-9159-B1C5878EAFA7}"/>
              </a:ext>
            </a:extLst>
          </p:cNvPr>
          <p:cNvSpPr txBox="1"/>
          <p:nvPr/>
        </p:nvSpPr>
        <p:spPr>
          <a:xfrm>
            <a:off x="2702179" y="919994"/>
            <a:ext cx="1312610" cy="400110"/>
          </a:xfrm>
          <a:prstGeom prst="rect">
            <a:avLst/>
          </a:prstGeom>
          <a:noFill/>
        </p:spPr>
        <p:txBody>
          <a:bodyPr wrap="square" rtlCol="0">
            <a:spAutoFit/>
          </a:bodyPr>
          <a:lstStyle/>
          <a:p>
            <a:r>
              <a:rPr lang="en-US" sz="2000" b="1" dirty="0"/>
              <a:t>3D Input</a:t>
            </a:r>
          </a:p>
        </p:txBody>
      </p:sp>
      <p:sp>
        <p:nvSpPr>
          <p:cNvPr id="75" name="TextBox 74">
            <a:extLst>
              <a:ext uri="{FF2B5EF4-FFF2-40B4-BE49-F238E27FC236}">
                <a16:creationId xmlns:a16="http://schemas.microsoft.com/office/drawing/2014/main" id="{E236CE33-EBF6-A745-81B2-5E978F63FA8F}"/>
              </a:ext>
            </a:extLst>
          </p:cNvPr>
          <p:cNvSpPr txBox="1"/>
          <p:nvPr/>
        </p:nvSpPr>
        <p:spPr>
          <a:xfrm>
            <a:off x="9530196" y="919994"/>
            <a:ext cx="3490102" cy="400110"/>
          </a:xfrm>
          <a:prstGeom prst="rect">
            <a:avLst/>
          </a:prstGeom>
          <a:noFill/>
        </p:spPr>
        <p:txBody>
          <a:bodyPr wrap="square" rtlCol="0">
            <a:spAutoFit/>
          </a:bodyPr>
          <a:lstStyle/>
          <a:p>
            <a:r>
              <a:rPr lang="en-US" sz="2000" b="1" dirty="0"/>
              <a:t>1 x 2D Feature Map</a:t>
            </a:r>
          </a:p>
        </p:txBody>
      </p:sp>
    </p:spTree>
    <p:extLst>
      <p:ext uri="{BB962C8B-B14F-4D97-AF65-F5344CB8AC3E}">
        <p14:creationId xmlns:p14="http://schemas.microsoft.com/office/powerpoint/2010/main" val="4257800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72EB-C18B-6B44-AFF7-FAF786FF7E39}"/>
              </a:ext>
            </a:extLst>
          </p:cNvPr>
          <p:cNvSpPr>
            <a:spLocks noGrp="1"/>
          </p:cNvSpPr>
          <p:nvPr>
            <p:ph type="title"/>
          </p:nvPr>
        </p:nvSpPr>
        <p:spPr/>
        <p:txBody>
          <a:bodyPr/>
          <a:lstStyle/>
          <a:p>
            <a:r>
              <a:rPr lang="en-US" dirty="0"/>
              <a:t>1b</a:t>
            </a:r>
          </a:p>
        </p:txBody>
      </p:sp>
      <p:sp>
        <p:nvSpPr>
          <p:cNvPr id="3" name="TextBox 2">
            <a:extLst>
              <a:ext uri="{FF2B5EF4-FFF2-40B4-BE49-F238E27FC236}">
                <a16:creationId xmlns:a16="http://schemas.microsoft.com/office/drawing/2014/main" id="{F0C2778B-57FC-C545-AE52-18FCB8BB9FBC}"/>
              </a:ext>
            </a:extLst>
          </p:cNvPr>
          <p:cNvSpPr txBox="1"/>
          <p:nvPr/>
        </p:nvSpPr>
        <p:spPr>
          <a:xfrm>
            <a:off x="1078097" y="1834281"/>
            <a:ext cx="7808728" cy="553998"/>
          </a:xfrm>
          <a:prstGeom prst="rect">
            <a:avLst/>
          </a:prstGeom>
          <a:noFill/>
        </p:spPr>
        <p:txBody>
          <a:bodyPr wrap="square" rtlCol="0">
            <a:spAutoFit/>
          </a:bodyPr>
          <a:lstStyle/>
          <a:p>
            <a:r>
              <a:rPr lang="en-US" sz="3000" b="1" dirty="0"/>
              <a:t>Calculate the size of a 2D feature map:</a:t>
            </a:r>
          </a:p>
        </p:txBody>
      </p:sp>
      <p:pic>
        <p:nvPicPr>
          <p:cNvPr id="5" name="Picture 4" descr="Diagram&#10;&#10;Description automatically generated">
            <a:extLst>
              <a:ext uri="{FF2B5EF4-FFF2-40B4-BE49-F238E27FC236}">
                <a16:creationId xmlns:a16="http://schemas.microsoft.com/office/drawing/2014/main" id="{542B4932-1E51-DB4E-B835-6E4ECBC7619F}"/>
              </a:ext>
            </a:extLst>
          </p:cNvPr>
          <p:cNvPicPr>
            <a:picLocks noChangeAspect="1"/>
          </p:cNvPicPr>
          <p:nvPr/>
        </p:nvPicPr>
        <p:blipFill rotWithShape="1">
          <a:blip r:embed="rId2"/>
          <a:srcRect l="16278"/>
          <a:stretch/>
        </p:blipFill>
        <p:spPr>
          <a:xfrm>
            <a:off x="1078097" y="2714909"/>
            <a:ext cx="4849996" cy="830263"/>
          </a:xfrm>
          <a:prstGeom prst="rect">
            <a:avLst/>
          </a:prstGeom>
        </p:spPr>
      </p:pic>
      <p:sp>
        <p:nvSpPr>
          <p:cNvPr id="6" name="TextBox 5">
            <a:extLst>
              <a:ext uri="{FF2B5EF4-FFF2-40B4-BE49-F238E27FC236}">
                <a16:creationId xmlns:a16="http://schemas.microsoft.com/office/drawing/2014/main" id="{8070668F-106E-1C49-88E0-513805E4B7CF}"/>
              </a:ext>
            </a:extLst>
          </p:cNvPr>
          <p:cNvSpPr txBox="1"/>
          <p:nvPr/>
        </p:nvSpPr>
        <p:spPr>
          <a:xfrm>
            <a:off x="1078097" y="3871802"/>
            <a:ext cx="7072312" cy="1200329"/>
          </a:xfrm>
          <a:prstGeom prst="rect">
            <a:avLst/>
          </a:prstGeom>
          <a:noFill/>
        </p:spPr>
        <p:txBody>
          <a:bodyPr wrap="square" rtlCol="0">
            <a:spAutoFit/>
          </a:bodyPr>
          <a:lstStyle/>
          <a:p>
            <a:r>
              <a:rPr lang="en-US" sz="2400" dirty="0"/>
              <a:t>= {(224 + 0 – 11)/4 + 1    x   (224 + 0 – 11)/4 + 1}</a:t>
            </a:r>
          </a:p>
          <a:p>
            <a:endParaRPr lang="en-US" sz="2400" dirty="0"/>
          </a:p>
          <a:p>
            <a:r>
              <a:rPr lang="en-US" sz="2400" dirty="0"/>
              <a:t>= {54 x 54} (round down to the nearest integer)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0B80F08-D822-4465-B5DD-6368DA50DA7A}"/>
                  </a:ext>
                </a:extLst>
              </p:cNvPr>
              <p:cNvSpPr txBox="1"/>
              <p:nvPr/>
            </p:nvSpPr>
            <p:spPr>
              <a:xfrm>
                <a:off x="9220933" y="281769"/>
                <a:ext cx="2648683" cy="1720984"/>
              </a:xfrm>
              <a:prstGeom prst="rect">
                <a:avLst/>
              </a:prstGeom>
              <a:noFill/>
            </p:spPr>
            <p:txBody>
              <a:bodyPr wrap="square">
                <a:spAutoFit/>
              </a:bodyPr>
              <a:lstStyle/>
              <a:p>
                <a:pPr marL="285750" indent="-285750">
                  <a:buFontTx/>
                  <a:buChar char="-"/>
                </a:pPr>
                <a14:m>
                  <m:oMath xmlns:m="http://schemas.openxmlformats.org/officeDocument/2006/math">
                    <m:r>
                      <a:rPr lang="pt-BR" b="1" i="1" smtClean="0">
                        <a:latin typeface="Cambria Math" panose="02040503050406030204" pitchFamily="18" charset="0"/>
                      </a:rPr>
                      <m:t>𝑯</m:t>
                    </m:r>
                    <m:r>
                      <a:rPr lang="pt-BR" b="1" i="1" smtClean="0">
                        <a:latin typeface="Cambria Math" panose="02040503050406030204" pitchFamily="18" charset="0"/>
                      </a:rPr>
                      <m:t>=</m:t>
                    </m:r>
                    <m:f>
                      <m:fPr>
                        <m:ctrlPr>
                          <a:rPr lang="pt-BR" b="1" i="1" smtClean="0">
                            <a:latin typeface="Cambria Math" panose="02040503050406030204" pitchFamily="18" charset="0"/>
                          </a:rPr>
                        </m:ctrlPr>
                      </m:fPr>
                      <m:num>
                        <m:r>
                          <a:rPr lang="pt-BR" b="1" i="1" smtClean="0">
                            <a:latin typeface="Cambria Math" panose="02040503050406030204" pitchFamily="18" charset="0"/>
                          </a:rPr>
                          <m:t>𝑯</m:t>
                        </m:r>
                        <m:r>
                          <a:rPr lang="pt-BR" b="1" i="1" smtClean="0">
                            <a:latin typeface="Cambria Math" panose="02040503050406030204" pitchFamily="18" charset="0"/>
                          </a:rPr>
                          <m:t>−</m:t>
                        </m:r>
                        <m:r>
                          <a:rPr lang="pt-BR" b="1" i="1" smtClean="0">
                            <a:latin typeface="Cambria Math" panose="02040503050406030204" pitchFamily="18" charset="0"/>
                          </a:rPr>
                          <m:t>𝑲</m:t>
                        </m:r>
                        <m:r>
                          <a:rPr lang="pt-BR" b="1" i="1" smtClean="0">
                            <a:latin typeface="Cambria Math" panose="02040503050406030204" pitchFamily="18" charset="0"/>
                          </a:rPr>
                          <m:t>+</m:t>
                        </m:r>
                        <m:r>
                          <a:rPr lang="pt-BR" b="1" i="1" smtClean="0">
                            <a:latin typeface="Cambria Math" panose="02040503050406030204" pitchFamily="18" charset="0"/>
                          </a:rPr>
                          <m:t>𝑷</m:t>
                        </m:r>
                      </m:num>
                      <m:den>
                        <m:r>
                          <a:rPr lang="pt-BR" b="1" i="1" smtClean="0">
                            <a:latin typeface="Cambria Math" panose="02040503050406030204" pitchFamily="18" charset="0"/>
                          </a:rPr>
                          <m:t>𝑺</m:t>
                        </m:r>
                      </m:den>
                    </m:f>
                    <m:r>
                      <a:rPr lang="pt-BR" b="1" i="1" smtClean="0">
                        <a:latin typeface="Cambria Math" panose="02040503050406030204" pitchFamily="18" charset="0"/>
                      </a:rPr>
                      <m:t>+</m:t>
                    </m:r>
                    <m:r>
                      <a:rPr lang="pt-BR" b="1" i="1" smtClean="0">
                        <a:latin typeface="Cambria Math" panose="02040503050406030204" pitchFamily="18" charset="0"/>
                      </a:rPr>
                      <m:t>𝟏</m:t>
                    </m:r>
                  </m:oMath>
                </a14:m>
                <a:endParaRPr lang="en-SG" b="1" i="1" dirty="0">
                  <a:latin typeface="Cambria Math" panose="02040503050406030204" pitchFamily="18" charset="0"/>
                </a:endParaRPr>
              </a:p>
              <a:p>
                <a:pPr marL="285750" indent="-285750">
                  <a:buFontTx/>
                  <a:buChar char="-"/>
                </a:pPr>
                <a14:m>
                  <m:oMath xmlns:m="http://schemas.openxmlformats.org/officeDocument/2006/math">
                    <m:r>
                      <a:rPr lang="en-SG" b="1" i="1" smtClean="0">
                        <a:latin typeface="Cambria Math" panose="02040503050406030204" pitchFamily="18" charset="0"/>
                      </a:rPr>
                      <m:t>𝑾</m:t>
                    </m:r>
                    <m:r>
                      <a:rPr lang="pt-BR" b="1" i="1">
                        <a:latin typeface="Cambria Math" panose="02040503050406030204" pitchFamily="18" charset="0"/>
                      </a:rPr>
                      <m:t>=</m:t>
                    </m:r>
                    <m:f>
                      <m:fPr>
                        <m:ctrlPr>
                          <a:rPr lang="pt-BR" b="1" i="1">
                            <a:latin typeface="Cambria Math" panose="02040503050406030204" pitchFamily="18" charset="0"/>
                          </a:rPr>
                        </m:ctrlPr>
                      </m:fPr>
                      <m:num>
                        <m:r>
                          <a:rPr lang="en-SG" b="1" i="1" smtClean="0">
                            <a:latin typeface="Cambria Math" panose="02040503050406030204" pitchFamily="18" charset="0"/>
                          </a:rPr>
                          <m:t>𝑾</m:t>
                        </m:r>
                        <m:r>
                          <a:rPr lang="pt-BR" b="1" i="1">
                            <a:latin typeface="Cambria Math" panose="02040503050406030204" pitchFamily="18" charset="0"/>
                          </a:rPr>
                          <m:t>−</m:t>
                        </m:r>
                        <m:r>
                          <a:rPr lang="pt-BR" b="1" i="1">
                            <a:latin typeface="Cambria Math" panose="02040503050406030204" pitchFamily="18" charset="0"/>
                          </a:rPr>
                          <m:t>𝑲</m:t>
                        </m:r>
                        <m:r>
                          <a:rPr lang="pt-BR" b="1" i="1">
                            <a:latin typeface="Cambria Math" panose="02040503050406030204" pitchFamily="18" charset="0"/>
                          </a:rPr>
                          <m:t>+</m:t>
                        </m:r>
                        <m:r>
                          <a:rPr lang="pt-BR" b="1" i="1">
                            <a:latin typeface="Cambria Math" panose="02040503050406030204" pitchFamily="18" charset="0"/>
                          </a:rPr>
                          <m:t>𝑷</m:t>
                        </m:r>
                      </m:num>
                      <m:den>
                        <m:r>
                          <a:rPr lang="pt-BR" b="1" i="1">
                            <a:latin typeface="Cambria Math" panose="02040503050406030204" pitchFamily="18" charset="0"/>
                          </a:rPr>
                          <m:t>𝑺</m:t>
                        </m:r>
                      </m:den>
                    </m:f>
                    <m:r>
                      <a:rPr lang="pt-BR" b="1" i="1">
                        <a:latin typeface="Cambria Math" panose="02040503050406030204" pitchFamily="18" charset="0"/>
                      </a:rPr>
                      <m:t>+</m:t>
                    </m:r>
                    <m:r>
                      <a:rPr lang="pt-BR" b="1" i="1">
                        <a:latin typeface="Cambria Math" panose="02040503050406030204" pitchFamily="18" charset="0"/>
                      </a:rPr>
                      <m:t>𝟏</m:t>
                    </m:r>
                  </m:oMath>
                </a14:m>
                <a:br>
                  <a:rPr lang="en-GB" dirty="0"/>
                </a:br>
                <a:r>
                  <a:rPr lang="en-GB" dirty="0"/>
                  <a:t>where H is height, W is weight, K is kernel size, P is padding, S is stride.</a:t>
                </a:r>
              </a:p>
            </p:txBody>
          </p:sp>
        </mc:Choice>
        <mc:Fallback xmlns="">
          <p:sp>
            <p:nvSpPr>
              <p:cNvPr id="7" name="TextBox 6">
                <a:extLst>
                  <a:ext uri="{FF2B5EF4-FFF2-40B4-BE49-F238E27FC236}">
                    <a16:creationId xmlns:a16="http://schemas.microsoft.com/office/drawing/2014/main" id="{E0B80F08-D822-4465-B5DD-6368DA50DA7A}"/>
                  </a:ext>
                </a:extLst>
              </p:cNvPr>
              <p:cNvSpPr txBox="1">
                <a:spLocks noRot="1" noChangeAspect="1" noMove="1" noResize="1" noEditPoints="1" noAdjustHandles="1" noChangeArrowheads="1" noChangeShapeType="1" noTextEdit="1"/>
              </p:cNvSpPr>
              <p:nvPr/>
            </p:nvSpPr>
            <p:spPr>
              <a:xfrm>
                <a:off x="9220933" y="281769"/>
                <a:ext cx="2648683" cy="1720984"/>
              </a:xfrm>
              <a:prstGeom prst="rect">
                <a:avLst/>
              </a:prstGeom>
              <a:blipFill>
                <a:blip r:embed="rId3"/>
                <a:stretch>
                  <a:fillRect l="-1843" r="-1843" b="-4594"/>
                </a:stretch>
              </a:blipFill>
            </p:spPr>
            <p:txBody>
              <a:bodyPr/>
              <a:lstStyle/>
              <a:p>
                <a:r>
                  <a:rPr lang="en-GB">
                    <a:noFill/>
                  </a:rPr>
                  <a:t> </a:t>
                </a:r>
              </a:p>
            </p:txBody>
          </p:sp>
        </mc:Fallback>
      </mc:AlternateContent>
    </p:spTree>
    <p:extLst>
      <p:ext uri="{BB962C8B-B14F-4D97-AF65-F5344CB8AC3E}">
        <p14:creationId xmlns:p14="http://schemas.microsoft.com/office/powerpoint/2010/main" val="3058392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691B28-2D5D-2545-BB7C-1499E545EB5A}"/>
              </a:ext>
            </a:extLst>
          </p:cNvPr>
          <p:cNvSpPr/>
          <p:nvPr/>
        </p:nvSpPr>
        <p:spPr>
          <a:xfrm>
            <a:off x="1666875" y="1690688"/>
            <a:ext cx="3960000" cy="3960000"/>
          </a:xfrm>
          <a:prstGeom prst="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1CA32-0AAD-8749-A79E-C1135FE3FE16}"/>
              </a:ext>
            </a:extLst>
          </p:cNvPr>
          <p:cNvSpPr>
            <a:spLocks noGrp="1"/>
          </p:cNvSpPr>
          <p:nvPr>
            <p:ph type="title"/>
          </p:nvPr>
        </p:nvSpPr>
        <p:spPr/>
        <p:txBody>
          <a:bodyPr/>
          <a:lstStyle/>
          <a:p>
            <a:r>
              <a:rPr lang="en-US" dirty="0"/>
              <a:t>Q1b</a:t>
            </a:r>
          </a:p>
        </p:txBody>
      </p:sp>
      <p:sp>
        <p:nvSpPr>
          <p:cNvPr id="4" name="Rectangle 3">
            <a:extLst>
              <a:ext uri="{FF2B5EF4-FFF2-40B4-BE49-F238E27FC236}">
                <a16:creationId xmlns:a16="http://schemas.microsoft.com/office/drawing/2014/main" id="{29D90CBE-A932-1440-BCDB-7DD1BDA5D7DC}"/>
              </a:ext>
            </a:extLst>
          </p:cNvPr>
          <p:cNvSpPr/>
          <p:nvPr/>
        </p:nvSpPr>
        <p:spPr>
          <a:xfrm>
            <a:off x="1404938" y="1950245"/>
            <a:ext cx="3960000" cy="396000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12EE297-AC9B-8740-8D1C-248AF41510A2}"/>
              </a:ext>
            </a:extLst>
          </p:cNvPr>
          <p:cNvSpPr/>
          <p:nvPr/>
        </p:nvSpPr>
        <p:spPr>
          <a:xfrm>
            <a:off x="1143000" y="2209801"/>
            <a:ext cx="3960000" cy="3960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CCFE81-FE7C-4B40-872C-101C959746DD}"/>
              </a:ext>
            </a:extLst>
          </p:cNvPr>
          <p:cNvSpPr/>
          <p:nvPr/>
        </p:nvSpPr>
        <p:spPr>
          <a:xfrm>
            <a:off x="6964616" y="1694978"/>
            <a:ext cx="1440000" cy="1440000"/>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96B60FD-7CCC-3C40-A490-CC43BAE17554}"/>
              </a:ext>
            </a:extLst>
          </p:cNvPr>
          <p:cNvSpPr/>
          <p:nvPr/>
        </p:nvSpPr>
        <p:spPr>
          <a:xfrm>
            <a:off x="6812216" y="1841989"/>
            <a:ext cx="1440000" cy="1440000"/>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0316B10-5D6D-794E-8F45-5ED959922C81}"/>
              </a:ext>
            </a:extLst>
          </p:cNvPr>
          <p:cNvSpPr/>
          <p:nvPr/>
        </p:nvSpPr>
        <p:spPr>
          <a:xfrm>
            <a:off x="6659816" y="1989000"/>
            <a:ext cx="1440000" cy="1440000"/>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6722AE1-5534-C142-9338-79997CB6E189}"/>
              </a:ext>
            </a:extLst>
          </p:cNvPr>
          <p:cNvCxnSpPr>
            <a:cxnSpLocks/>
          </p:cNvCxnSpPr>
          <p:nvPr/>
        </p:nvCxnSpPr>
        <p:spPr>
          <a:xfrm flipH="1">
            <a:off x="1009651" y="1617183"/>
            <a:ext cx="504825" cy="44408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0474619-3950-624A-BDA2-F830C5ACDA10}"/>
              </a:ext>
            </a:extLst>
          </p:cNvPr>
          <p:cNvSpPr txBox="1"/>
          <p:nvPr/>
        </p:nvSpPr>
        <p:spPr>
          <a:xfrm>
            <a:off x="906661" y="1500660"/>
            <a:ext cx="364332" cy="369332"/>
          </a:xfrm>
          <a:prstGeom prst="rect">
            <a:avLst/>
          </a:prstGeom>
          <a:noFill/>
        </p:spPr>
        <p:txBody>
          <a:bodyPr wrap="square">
            <a:spAutoFit/>
          </a:bodyPr>
          <a:lstStyle/>
          <a:p>
            <a:r>
              <a:rPr lang="en-US" dirty="0"/>
              <a:t>3</a:t>
            </a:r>
          </a:p>
        </p:txBody>
      </p:sp>
      <p:cxnSp>
        <p:nvCxnSpPr>
          <p:cNvPr id="16" name="Straight Arrow Connector 15">
            <a:extLst>
              <a:ext uri="{FF2B5EF4-FFF2-40B4-BE49-F238E27FC236}">
                <a16:creationId xmlns:a16="http://schemas.microsoft.com/office/drawing/2014/main" id="{3C128B98-7B51-1F40-83A2-0BDA0FFB58D9}"/>
              </a:ext>
            </a:extLst>
          </p:cNvPr>
          <p:cNvCxnSpPr>
            <a:cxnSpLocks/>
          </p:cNvCxnSpPr>
          <p:nvPr/>
        </p:nvCxnSpPr>
        <p:spPr>
          <a:xfrm flipH="1">
            <a:off x="909638" y="2210478"/>
            <a:ext cx="1" cy="39593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9D74AC4-AEAA-5C40-AAAE-1DD6966A60A3}"/>
              </a:ext>
            </a:extLst>
          </p:cNvPr>
          <p:cNvSpPr txBox="1"/>
          <p:nvPr/>
        </p:nvSpPr>
        <p:spPr>
          <a:xfrm>
            <a:off x="339327" y="3820469"/>
            <a:ext cx="864395" cy="369332"/>
          </a:xfrm>
          <a:prstGeom prst="rect">
            <a:avLst/>
          </a:prstGeom>
          <a:noFill/>
        </p:spPr>
        <p:txBody>
          <a:bodyPr wrap="square">
            <a:spAutoFit/>
          </a:bodyPr>
          <a:lstStyle/>
          <a:p>
            <a:r>
              <a:rPr lang="en-US" dirty="0"/>
              <a:t>224</a:t>
            </a:r>
          </a:p>
        </p:txBody>
      </p:sp>
      <p:cxnSp>
        <p:nvCxnSpPr>
          <p:cNvPr id="19" name="Straight Arrow Connector 18">
            <a:extLst>
              <a:ext uri="{FF2B5EF4-FFF2-40B4-BE49-F238E27FC236}">
                <a16:creationId xmlns:a16="http://schemas.microsoft.com/office/drawing/2014/main" id="{738F6217-273F-BE40-9AB7-476B20813B4F}"/>
              </a:ext>
            </a:extLst>
          </p:cNvPr>
          <p:cNvCxnSpPr>
            <a:cxnSpLocks/>
          </p:cNvCxnSpPr>
          <p:nvPr/>
        </p:nvCxnSpPr>
        <p:spPr>
          <a:xfrm flipH="1">
            <a:off x="1128711" y="6393637"/>
            <a:ext cx="396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83EFF23-883D-8C4A-9679-1CAF6B87D7C8}"/>
              </a:ext>
            </a:extLst>
          </p:cNvPr>
          <p:cNvSpPr txBox="1"/>
          <p:nvPr/>
        </p:nvSpPr>
        <p:spPr>
          <a:xfrm>
            <a:off x="2895588" y="6401964"/>
            <a:ext cx="864395" cy="369332"/>
          </a:xfrm>
          <a:prstGeom prst="rect">
            <a:avLst/>
          </a:prstGeom>
          <a:noFill/>
        </p:spPr>
        <p:txBody>
          <a:bodyPr wrap="square">
            <a:spAutoFit/>
          </a:bodyPr>
          <a:lstStyle/>
          <a:p>
            <a:r>
              <a:rPr lang="en-US" dirty="0"/>
              <a:t>224</a:t>
            </a:r>
          </a:p>
        </p:txBody>
      </p:sp>
      <p:cxnSp>
        <p:nvCxnSpPr>
          <p:cNvPr id="23" name="Straight Arrow Connector 22">
            <a:extLst>
              <a:ext uri="{FF2B5EF4-FFF2-40B4-BE49-F238E27FC236}">
                <a16:creationId xmlns:a16="http://schemas.microsoft.com/office/drawing/2014/main" id="{F8023D49-01AB-E244-A78F-B593E5EA49B6}"/>
              </a:ext>
            </a:extLst>
          </p:cNvPr>
          <p:cNvCxnSpPr>
            <a:cxnSpLocks/>
          </p:cNvCxnSpPr>
          <p:nvPr/>
        </p:nvCxnSpPr>
        <p:spPr>
          <a:xfrm flipH="1">
            <a:off x="6477640" y="1556107"/>
            <a:ext cx="420867" cy="37181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3BB2A45-174A-CC44-A118-88AFD34B983F}"/>
              </a:ext>
            </a:extLst>
          </p:cNvPr>
          <p:cNvSpPr txBox="1"/>
          <p:nvPr/>
        </p:nvSpPr>
        <p:spPr>
          <a:xfrm>
            <a:off x="6304979" y="1411008"/>
            <a:ext cx="364332" cy="369332"/>
          </a:xfrm>
          <a:prstGeom prst="rect">
            <a:avLst/>
          </a:prstGeom>
          <a:noFill/>
        </p:spPr>
        <p:txBody>
          <a:bodyPr wrap="square">
            <a:spAutoFit/>
          </a:bodyPr>
          <a:lstStyle/>
          <a:p>
            <a:r>
              <a:rPr lang="en-US" dirty="0"/>
              <a:t>3</a:t>
            </a:r>
          </a:p>
        </p:txBody>
      </p:sp>
      <p:cxnSp>
        <p:nvCxnSpPr>
          <p:cNvPr id="25" name="Straight Arrow Connector 24">
            <a:extLst>
              <a:ext uri="{FF2B5EF4-FFF2-40B4-BE49-F238E27FC236}">
                <a16:creationId xmlns:a16="http://schemas.microsoft.com/office/drawing/2014/main" id="{A568A1DA-B189-BF46-B1A9-CA156006E79F}"/>
              </a:ext>
            </a:extLst>
          </p:cNvPr>
          <p:cNvCxnSpPr>
            <a:cxnSpLocks/>
          </p:cNvCxnSpPr>
          <p:nvPr/>
        </p:nvCxnSpPr>
        <p:spPr>
          <a:xfrm flipH="1">
            <a:off x="9234577" y="3168000"/>
            <a:ext cx="1" cy="2473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E7C231D-9CD2-A646-B0C6-5F31BB1E5539}"/>
              </a:ext>
            </a:extLst>
          </p:cNvPr>
          <p:cNvSpPr txBox="1"/>
          <p:nvPr/>
        </p:nvSpPr>
        <p:spPr>
          <a:xfrm>
            <a:off x="6081143" y="2477072"/>
            <a:ext cx="504824" cy="369332"/>
          </a:xfrm>
          <a:prstGeom prst="rect">
            <a:avLst/>
          </a:prstGeom>
          <a:noFill/>
        </p:spPr>
        <p:txBody>
          <a:bodyPr wrap="square">
            <a:spAutoFit/>
          </a:bodyPr>
          <a:lstStyle/>
          <a:p>
            <a:r>
              <a:rPr lang="en-US" dirty="0"/>
              <a:t>11</a:t>
            </a:r>
          </a:p>
        </p:txBody>
      </p:sp>
      <p:cxnSp>
        <p:nvCxnSpPr>
          <p:cNvPr id="28" name="Straight Arrow Connector 27">
            <a:extLst>
              <a:ext uri="{FF2B5EF4-FFF2-40B4-BE49-F238E27FC236}">
                <a16:creationId xmlns:a16="http://schemas.microsoft.com/office/drawing/2014/main" id="{E74D2FF4-ABDC-2448-8283-70227EA075BC}"/>
              </a:ext>
            </a:extLst>
          </p:cNvPr>
          <p:cNvCxnSpPr>
            <a:cxnSpLocks/>
          </p:cNvCxnSpPr>
          <p:nvPr/>
        </p:nvCxnSpPr>
        <p:spPr>
          <a:xfrm flipH="1">
            <a:off x="6655023" y="3606341"/>
            <a:ext cx="144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C1E082A-F141-344A-B477-71EF019AD384}"/>
              </a:ext>
            </a:extLst>
          </p:cNvPr>
          <p:cNvSpPr txBox="1"/>
          <p:nvPr/>
        </p:nvSpPr>
        <p:spPr>
          <a:xfrm>
            <a:off x="7100018" y="3582657"/>
            <a:ext cx="864395" cy="369332"/>
          </a:xfrm>
          <a:prstGeom prst="rect">
            <a:avLst/>
          </a:prstGeom>
          <a:noFill/>
        </p:spPr>
        <p:txBody>
          <a:bodyPr wrap="square">
            <a:spAutoFit/>
          </a:bodyPr>
          <a:lstStyle/>
          <a:p>
            <a:r>
              <a:rPr lang="en-US" dirty="0"/>
              <a:t>11</a:t>
            </a:r>
          </a:p>
        </p:txBody>
      </p:sp>
      <p:sp>
        <p:nvSpPr>
          <p:cNvPr id="58" name="Rectangle 57">
            <a:extLst>
              <a:ext uri="{FF2B5EF4-FFF2-40B4-BE49-F238E27FC236}">
                <a16:creationId xmlns:a16="http://schemas.microsoft.com/office/drawing/2014/main" id="{B0FDBEFE-9AD8-5749-A4C1-DA6374EAF66E}"/>
              </a:ext>
            </a:extLst>
          </p:cNvPr>
          <p:cNvSpPr/>
          <p:nvPr/>
        </p:nvSpPr>
        <p:spPr>
          <a:xfrm>
            <a:off x="9437555" y="3168000"/>
            <a:ext cx="2472939" cy="247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TextBox 68">
            <a:extLst>
              <a:ext uri="{FF2B5EF4-FFF2-40B4-BE49-F238E27FC236}">
                <a16:creationId xmlns:a16="http://schemas.microsoft.com/office/drawing/2014/main" id="{43BD6CEF-3A23-F049-BEA6-B461E326417F}"/>
              </a:ext>
            </a:extLst>
          </p:cNvPr>
          <p:cNvSpPr txBox="1"/>
          <p:nvPr/>
        </p:nvSpPr>
        <p:spPr>
          <a:xfrm>
            <a:off x="6764589" y="925404"/>
            <a:ext cx="2765607" cy="400110"/>
          </a:xfrm>
          <a:prstGeom prst="rect">
            <a:avLst/>
          </a:prstGeom>
          <a:noFill/>
        </p:spPr>
        <p:txBody>
          <a:bodyPr wrap="square" rtlCol="0">
            <a:spAutoFit/>
          </a:bodyPr>
          <a:lstStyle/>
          <a:p>
            <a:r>
              <a:rPr lang="en-US" sz="2000" b="1" dirty="0"/>
              <a:t>1 x 3D Kernel</a:t>
            </a:r>
          </a:p>
        </p:txBody>
      </p:sp>
      <p:sp>
        <p:nvSpPr>
          <p:cNvPr id="70" name="TextBox 69">
            <a:extLst>
              <a:ext uri="{FF2B5EF4-FFF2-40B4-BE49-F238E27FC236}">
                <a16:creationId xmlns:a16="http://schemas.microsoft.com/office/drawing/2014/main" id="{9B3886FD-D585-B84B-96CC-6BCA9E3047AE}"/>
              </a:ext>
            </a:extLst>
          </p:cNvPr>
          <p:cNvSpPr txBox="1"/>
          <p:nvPr/>
        </p:nvSpPr>
        <p:spPr>
          <a:xfrm>
            <a:off x="2702179" y="919994"/>
            <a:ext cx="1312610" cy="400110"/>
          </a:xfrm>
          <a:prstGeom prst="rect">
            <a:avLst/>
          </a:prstGeom>
          <a:noFill/>
        </p:spPr>
        <p:txBody>
          <a:bodyPr wrap="square" rtlCol="0">
            <a:spAutoFit/>
          </a:bodyPr>
          <a:lstStyle/>
          <a:p>
            <a:r>
              <a:rPr lang="en-US" sz="2000" b="1" dirty="0"/>
              <a:t>3D Input</a:t>
            </a:r>
          </a:p>
        </p:txBody>
      </p:sp>
      <p:sp>
        <p:nvSpPr>
          <p:cNvPr id="30" name="TextBox 29">
            <a:extLst>
              <a:ext uri="{FF2B5EF4-FFF2-40B4-BE49-F238E27FC236}">
                <a16:creationId xmlns:a16="http://schemas.microsoft.com/office/drawing/2014/main" id="{4B79935C-4FAB-F644-B393-1BC0F794B172}"/>
              </a:ext>
            </a:extLst>
          </p:cNvPr>
          <p:cNvSpPr txBox="1"/>
          <p:nvPr/>
        </p:nvSpPr>
        <p:spPr>
          <a:xfrm>
            <a:off x="9530196" y="919994"/>
            <a:ext cx="3490102" cy="400110"/>
          </a:xfrm>
          <a:prstGeom prst="rect">
            <a:avLst/>
          </a:prstGeom>
          <a:noFill/>
        </p:spPr>
        <p:txBody>
          <a:bodyPr wrap="square" rtlCol="0">
            <a:spAutoFit/>
          </a:bodyPr>
          <a:lstStyle/>
          <a:p>
            <a:r>
              <a:rPr lang="en-US" sz="2000" b="1" dirty="0"/>
              <a:t>1 x 2D Feature Map</a:t>
            </a:r>
          </a:p>
        </p:txBody>
      </p:sp>
      <p:cxnSp>
        <p:nvCxnSpPr>
          <p:cNvPr id="31" name="Straight Arrow Connector 30">
            <a:extLst>
              <a:ext uri="{FF2B5EF4-FFF2-40B4-BE49-F238E27FC236}">
                <a16:creationId xmlns:a16="http://schemas.microsoft.com/office/drawing/2014/main" id="{7EA1698A-27AD-9F44-BD60-AEB24487C925}"/>
              </a:ext>
            </a:extLst>
          </p:cNvPr>
          <p:cNvCxnSpPr>
            <a:cxnSpLocks/>
          </p:cNvCxnSpPr>
          <p:nvPr/>
        </p:nvCxnSpPr>
        <p:spPr>
          <a:xfrm flipH="1">
            <a:off x="9449096" y="5842555"/>
            <a:ext cx="246139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D46C617-E044-874F-A315-DB4F5E97C8C4}"/>
              </a:ext>
            </a:extLst>
          </p:cNvPr>
          <p:cNvSpPr txBox="1"/>
          <p:nvPr/>
        </p:nvSpPr>
        <p:spPr>
          <a:xfrm>
            <a:off x="10519170" y="5897306"/>
            <a:ext cx="535784" cy="369332"/>
          </a:xfrm>
          <a:prstGeom prst="rect">
            <a:avLst/>
          </a:prstGeom>
          <a:noFill/>
        </p:spPr>
        <p:txBody>
          <a:bodyPr wrap="square">
            <a:spAutoFit/>
          </a:bodyPr>
          <a:lstStyle/>
          <a:p>
            <a:r>
              <a:rPr lang="en-US" dirty="0"/>
              <a:t>54</a:t>
            </a:r>
          </a:p>
        </p:txBody>
      </p:sp>
      <p:cxnSp>
        <p:nvCxnSpPr>
          <p:cNvPr id="34" name="Straight Arrow Connector 33">
            <a:extLst>
              <a:ext uri="{FF2B5EF4-FFF2-40B4-BE49-F238E27FC236}">
                <a16:creationId xmlns:a16="http://schemas.microsoft.com/office/drawing/2014/main" id="{A58EF639-C04D-804C-A574-E417CBCA1BC2}"/>
              </a:ext>
            </a:extLst>
          </p:cNvPr>
          <p:cNvCxnSpPr>
            <a:cxnSpLocks/>
          </p:cNvCxnSpPr>
          <p:nvPr/>
        </p:nvCxnSpPr>
        <p:spPr>
          <a:xfrm flipH="1">
            <a:off x="6644328" y="2163737"/>
            <a:ext cx="1" cy="1440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AA3AA3D-67FD-E74C-AC09-8BD8159D15EE}"/>
              </a:ext>
            </a:extLst>
          </p:cNvPr>
          <p:cNvSpPr txBox="1"/>
          <p:nvPr/>
        </p:nvSpPr>
        <p:spPr>
          <a:xfrm>
            <a:off x="8729753" y="4342167"/>
            <a:ext cx="504824" cy="369332"/>
          </a:xfrm>
          <a:prstGeom prst="rect">
            <a:avLst/>
          </a:prstGeom>
          <a:noFill/>
        </p:spPr>
        <p:txBody>
          <a:bodyPr wrap="square">
            <a:spAutoFit/>
          </a:bodyPr>
          <a:lstStyle/>
          <a:p>
            <a:r>
              <a:rPr lang="en-US" dirty="0"/>
              <a:t>54</a:t>
            </a:r>
          </a:p>
        </p:txBody>
      </p:sp>
      <p:cxnSp>
        <p:nvCxnSpPr>
          <p:cNvPr id="39" name="Straight Arrow Connector 38">
            <a:extLst>
              <a:ext uri="{FF2B5EF4-FFF2-40B4-BE49-F238E27FC236}">
                <a16:creationId xmlns:a16="http://schemas.microsoft.com/office/drawing/2014/main" id="{31B57DB8-4BC3-4644-B919-570E70C537F2}"/>
              </a:ext>
            </a:extLst>
          </p:cNvPr>
          <p:cNvCxnSpPr>
            <a:cxnSpLocks/>
          </p:cNvCxnSpPr>
          <p:nvPr/>
        </p:nvCxnSpPr>
        <p:spPr>
          <a:xfrm>
            <a:off x="5830559" y="4158920"/>
            <a:ext cx="259099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228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AFF40641-C2FA-0047-9EDA-3823399EF4EE}"/>
              </a:ext>
            </a:extLst>
          </p:cNvPr>
          <p:cNvSpPr/>
          <p:nvPr/>
        </p:nvSpPr>
        <p:spPr>
          <a:xfrm>
            <a:off x="9720299" y="2668825"/>
            <a:ext cx="2472939" cy="247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Rectangle 2">
            <a:extLst>
              <a:ext uri="{FF2B5EF4-FFF2-40B4-BE49-F238E27FC236}">
                <a16:creationId xmlns:a16="http://schemas.microsoft.com/office/drawing/2014/main" id="{0A691B28-2D5D-2545-BB7C-1499E545EB5A}"/>
              </a:ext>
            </a:extLst>
          </p:cNvPr>
          <p:cNvSpPr/>
          <p:nvPr/>
        </p:nvSpPr>
        <p:spPr>
          <a:xfrm>
            <a:off x="1666875" y="1690688"/>
            <a:ext cx="3960000" cy="3960000"/>
          </a:xfrm>
          <a:prstGeom prst="rect">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1CA32-0AAD-8749-A79E-C1135FE3FE16}"/>
              </a:ext>
            </a:extLst>
          </p:cNvPr>
          <p:cNvSpPr>
            <a:spLocks noGrp="1"/>
          </p:cNvSpPr>
          <p:nvPr>
            <p:ph type="title"/>
          </p:nvPr>
        </p:nvSpPr>
        <p:spPr/>
        <p:txBody>
          <a:bodyPr/>
          <a:lstStyle/>
          <a:p>
            <a:r>
              <a:rPr lang="en-US" dirty="0"/>
              <a:t>Q1b</a:t>
            </a:r>
          </a:p>
        </p:txBody>
      </p:sp>
      <p:sp>
        <p:nvSpPr>
          <p:cNvPr id="4" name="Rectangle 3">
            <a:extLst>
              <a:ext uri="{FF2B5EF4-FFF2-40B4-BE49-F238E27FC236}">
                <a16:creationId xmlns:a16="http://schemas.microsoft.com/office/drawing/2014/main" id="{29D90CBE-A932-1440-BCDB-7DD1BDA5D7DC}"/>
              </a:ext>
            </a:extLst>
          </p:cNvPr>
          <p:cNvSpPr/>
          <p:nvPr/>
        </p:nvSpPr>
        <p:spPr>
          <a:xfrm>
            <a:off x="1404938" y="1950245"/>
            <a:ext cx="3960000" cy="396000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12EE297-AC9B-8740-8D1C-248AF41510A2}"/>
              </a:ext>
            </a:extLst>
          </p:cNvPr>
          <p:cNvSpPr/>
          <p:nvPr/>
        </p:nvSpPr>
        <p:spPr>
          <a:xfrm>
            <a:off x="1143000" y="2209801"/>
            <a:ext cx="3960000" cy="3960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CCFE81-FE7C-4B40-872C-101C959746DD}"/>
              </a:ext>
            </a:extLst>
          </p:cNvPr>
          <p:cNvSpPr/>
          <p:nvPr/>
        </p:nvSpPr>
        <p:spPr>
          <a:xfrm>
            <a:off x="6038208" y="3310319"/>
            <a:ext cx="379159" cy="366273"/>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96B60FD-7CCC-3C40-A490-CC43BAE17554}"/>
              </a:ext>
            </a:extLst>
          </p:cNvPr>
          <p:cNvSpPr/>
          <p:nvPr/>
        </p:nvSpPr>
        <p:spPr>
          <a:xfrm>
            <a:off x="5964710" y="3382787"/>
            <a:ext cx="379159" cy="366273"/>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0316B10-5D6D-794E-8F45-5ED959922C81}"/>
              </a:ext>
            </a:extLst>
          </p:cNvPr>
          <p:cNvSpPr/>
          <p:nvPr/>
        </p:nvSpPr>
        <p:spPr>
          <a:xfrm>
            <a:off x="5906420" y="3447053"/>
            <a:ext cx="379159" cy="366273"/>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6722AE1-5534-C142-9338-79997CB6E189}"/>
              </a:ext>
            </a:extLst>
          </p:cNvPr>
          <p:cNvCxnSpPr>
            <a:cxnSpLocks/>
          </p:cNvCxnSpPr>
          <p:nvPr/>
        </p:nvCxnSpPr>
        <p:spPr>
          <a:xfrm flipH="1">
            <a:off x="1009651" y="1617183"/>
            <a:ext cx="504825" cy="44408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0474619-3950-624A-BDA2-F830C5ACDA10}"/>
              </a:ext>
            </a:extLst>
          </p:cNvPr>
          <p:cNvSpPr txBox="1"/>
          <p:nvPr/>
        </p:nvSpPr>
        <p:spPr>
          <a:xfrm>
            <a:off x="906661" y="1500660"/>
            <a:ext cx="364332" cy="369332"/>
          </a:xfrm>
          <a:prstGeom prst="rect">
            <a:avLst/>
          </a:prstGeom>
          <a:noFill/>
        </p:spPr>
        <p:txBody>
          <a:bodyPr wrap="square">
            <a:spAutoFit/>
          </a:bodyPr>
          <a:lstStyle/>
          <a:p>
            <a:r>
              <a:rPr lang="en-US" dirty="0"/>
              <a:t>3</a:t>
            </a:r>
          </a:p>
        </p:txBody>
      </p:sp>
      <p:cxnSp>
        <p:nvCxnSpPr>
          <p:cNvPr id="16" name="Straight Arrow Connector 15">
            <a:extLst>
              <a:ext uri="{FF2B5EF4-FFF2-40B4-BE49-F238E27FC236}">
                <a16:creationId xmlns:a16="http://schemas.microsoft.com/office/drawing/2014/main" id="{3C128B98-7B51-1F40-83A2-0BDA0FFB58D9}"/>
              </a:ext>
            </a:extLst>
          </p:cNvPr>
          <p:cNvCxnSpPr>
            <a:cxnSpLocks/>
          </p:cNvCxnSpPr>
          <p:nvPr/>
        </p:nvCxnSpPr>
        <p:spPr>
          <a:xfrm flipH="1">
            <a:off x="909638" y="2210478"/>
            <a:ext cx="1" cy="39593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9D74AC4-AEAA-5C40-AAAE-1DD6966A60A3}"/>
              </a:ext>
            </a:extLst>
          </p:cNvPr>
          <p:cNvSpPr txBox="1"/>
          <p:nvPr/>
        </p:nvSpPr>
        <p:spPr>
          <a:xfrm>
            <a:off x="339327" y="3820469"/>
            <a:ext cx="864395" cy="369332"/>
          </a:xfrm>
          <a:prstGeom prst="rect">
            <a:avLst/>
          </a:prstGeom>
          <a:noFill/>
        </p:spPr>
        <p:txBody>
          <a:bodyPr wrap="square">
            <a:spAutoFit/>
          </a:bodyPr>
          <a:lstStyle/>
          <a:p>
            <a:r>
              <a:rPr lang="en-US" dirty="0"/>
              <a:t>224</a:t>
            </a:r>
          </a:p>
        </p:txBody>
      </p:sp>
      <p:cxnSp>
        <p:nvCxnSpPr>
          <p:cNvPr id="19" name="Straight Arrow Connector 18">
            <a:extLst>
              <a:ext uri="{FF2B5EF4-FFF2-40B4-BE49-F238E27FC236}">
                <a16:creationId xmlns:a16="http://schemas.microsoft.com/office/drawing/2014/main" id="{738F6217-273F-BE40-9AB7-476B20813B4F}"/>
              </a:ext>
            </a:extLst>
          </p:cNvPr>
          <p:cNvCxnSpPr>
            <a:cxnSpLocks/>
          </p:cNvCxnSpPr>
          <p:nvPr/>
        </p:nvCxnSpPr>
        <p:spPr>
          <a:xfrm flipH="1">
            <a:off x="1128711" y="6393637"/>
            <a:ext cx="396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83EFF23-883D-8C4A-9679-1CAF6B87D7C8}"/>
              </a:ext>
            </a:extLst>
          </p:cNvPr>
          <p:cNvSpPr txBox="1"/>
          <p:nvPr/>
        </p:nvSpPr>
        <p:spPr>
          <a:xfrm>
            <a:off x="2895588" y="6401964"/>
            <a:ext cx="864395" cy="369332"/>
          </a:xfrm>
          <a:prstGeom prst="rect">
            <a:avLst/>
          </a:prstGeom>
          <a:noFill/>
        </p:spPr>
        <p:txBody>
          <a:bodyPr wrap="square">
            <a:spAutoFit/>
          </a:bodyPr>
          <a:lstStyle/>
          <a:p>
            <a:r>
              <a:rPr lang="en-US" dirty="0"/>
              <a:t>224</a:t>
            </a:r>
          </a:p>
        </p:txBody>
      </p:sp>
      <p:sp>
        <p:nvSpPr>
          <p:cNvPr id="27" name="Rectangle 26">
            <a:extLst>
              <a:ext uri="{FF2B5EF4-FFF2-40B4-BE49-F238E27FC236}">
                <a16:creationId xmlns:a16="http://schemas.microsoft.com/office/drawing/2014/main" id="{4C2F2CE0-750A-F349-B7FB-3624D0F48497}"/>
              </a:ext>
            </a:extLst>
          </p:cNvPr>
          <p:cNvSpPr/>
          <p:nvPr/>
        </p:nvSpPr>
        <p:spPr>
          <a:xfrm>
            <a:off x="6317756" y="2461718"/>
            <a:ext cx="379159" cy="366273"/>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FD35808-4FED-2347-9002-B939F401B2B0}"/>
              </a:ext>
            </a:extLst>
          </p:cNvPr>
          <p:cNvSpPr/>
          <p:nvPr/>
        </p:nvSpPr>
        <p:spPr>
          <a:xfrm>
            <a:off x="6244258" y="2534186"/>
            <a:ext cx="379159" cy="366273"/>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6A08C03-6759-A142-A680-1C1F1F609A78}"/>
              </a:ext>
            </a:extLst>
          </p:cNvPr>
          <p:cNvSpPr/>
          <p:nvPr/>
        </p:nvSpPr>
        <p:spPr>
          <a:xfrm>
            <a:off x="6185968" y="2598452"/>
            <a:ext cx="379159" cy="366273"/>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26E2317-D656-214B-8C5B-5AEB15858BE4}"/>
              </a:ext>
            </a:extLst>
          </p:cNvPr>
          <p:cNvSpPr/>
          <p:nvPr/>
        </p:nvSpPr>
        <p:spPr>
          <a:xfrm>
            <a:off x="6798707" y="3054714"/>
            <a:ext cx="379159" cy="366273"/>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816372B-EB00-8642-8AB8-E9402D2C01D7}"/>
              </a:ext>
            </a:extLst>
          </p:cNvPr>
          <p:cNvSpPr/>
          <p:nvPr/>
        </p:nvSpPr>
        <p:spPr>
          <a:xfrm>
            <a:off x="6725209" y="3127182"/>
            <a:ext cx="379159" cy="366273"/>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D73C74D-8B24-C340-AC64-E0B51486550E}"/>
              </a:ext>
            </a:extLst>
          </p:cNvPr>
          <p:cNvSpPr/>
          <p:nvPr/>
        </p:nvSpPr>
        <p:spPr>
          <a:xfrm>
            <a:off x="6666919" y="3191448"/>
            <a:ext cx="379159" cy="366273"/>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A714ED9-CEFA-794A-8EAA-A81E942D51AD}"/>
              </a:ext>
            </a:extLst>
          </p:cNvPr>
          <p:cNvSpPr/>
          <p:nvPr/>
        </p:nvSpPr>
        <p:spPr>
          <a:xfrm>
            <a:off x="7509044" y="3305000"/>
            <a:ext cx="379159" cy="366273"/>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173BE5C-D9AE-6B4D-A456-3983F2DC420D}"/>
              </a:ext>
            </a:extLst>
          </p:cNvPr>
          <p:cNvSpPr/>
          <p:nvPr/>
        </p:nvSpPr>
        <p:spPr>
          <a:xfrm>
            <a:off x="7435546" y="3377468"/>
            <a:ext cx="379159" cy="366273"/>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7462F68-C5A2-DC4E-BC32-BC7A7BD57DA4}"/>
              </a:ext>
            </a:extLst>
          </p:cNvPr>
          <p:cNvSpPr/>
          <p:nvPr/>
        </p:nvSpPr>
        <p:spPr>
          <a:xfrm>
            <a:off x="7377256" y="3441734"/>
            <a:ext cx="379159" cy="366273"/>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E55DC7F-6451-2B42-A5FB-2787C519921E}"/>
              </a:ext>
            </a:extLst>
          </p:cNvPr>
          <p:cNvSpPr/>
          <p:nvPr/>
        </p:nvSpPr>
        <p:spPr>
          <a:xfrm>
            <a:off x="8362255" y="2453137"/>
            <a:ext cx="379159" cy="366273"/>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4ED7048-B45D-5549-BF43-56EE8DF74208}"/>
              </a:ext>
            </a:extLst>
          </p:cNvPr>
          <p:cNvSpPr/>
          <p:nvPr/>
        </p:nvSpPr>
        <p:spPr>
          <a:xfrm>
            <a:off x="8288757" y="2525605"/>
            <a:ext cx="379159" cy="366273"/>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28A00D9-3AA7-614B-A3D8-B4F1CEE51F37}"/>
              </a:ext>
            </a:extLst>
          </p:cNvPr>
          <p:cNvSpPr/>
          <p:nvPr/>
        </p:nvSpPr>
        <p:spPr>
          <a:xfrm>
            <a:off x="8230467" y="2589871"/>
            <a:ext cx="379159" cy="366273"/>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C10EA8F-63F8-7842-A699-0E0482B82C08}"/>
              </a:ext>
            </a:extLst>
          </p:cNvPr>
          <p:cNvSpPr/>
          <p:nvPr/>
        </p:nvSpPr>
        <p:spPr>
          <a:xfrm>
            <a:off x="8439044" y="3286946"/>
            <a:ext cx="379159" cy="366273"/>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65C01104-6636-E24C-B9FE-23CF44DE7AFA}"/>
              </a:ext>
            </a:extLst>
          </p:cNvPr>
          <p:cNvSpPr/>
          <p:nvPr/>
        </p:nvSpPr>
        <p:spPr>
          <a:xfrm>
            <a:off x="8365546" y="3359414"/>
            <a:ext cx="379159" cy="366273"/>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ABF77FC-1879-2646-97AB-E867BD960389}"/>
              </a:ext>
            </a:extLst>
          </p:cNvPr>
          <p:cNvSpPr/>
          <p:nvPr/>
        </p:nvSpPr>
        <p:spPr>
          <a:xfrm>
            <a:off x="8307256" y="3423680"/>
            <a:ext cx="379159" cy="366273"/>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C252E8F7-2720-7441-8D1B-1ECF28B796B1}"/>
              </a:ext>
            </a:extLst>
          </p:cNvPr>
          <p:cNvSpPr txBox="1"/>
          <p:nvPr/>
        </p:nvSpPr>
        <p:spPr>
          <a:xfrm>
            <a:off x="7320690" y="2517405"/>
            <a:ext cx="385094" cy="461665"/>
          </a:xfrm>
          <a:prstGeom prst="rect">
            <a:avLst/>
          </a:prstGeom>
          <a:noFill/>
        </p:spPr>
        <p:txBody>
          <a:bodyPr wrap="square" rtlCol="0">
            <a:spAutoFit/>
          </a:bodyPr>
          <a:lstStyle/>
          <a:p>
            <a:r>
              <a:rPr lang="en-US" sz="2400" dirty="0"/>
              <a:t>…</a:t>
            </a:r>
          </a:p>
        </p:txBody>
      </p:sp>
      <p:sp>
        <p:nvSpPr>
          <p:cNvPr id="62" name="TextBox 61">
            <a:extLst>
              <a:ext uri="{FF2B5EF4-FFF2-40B4-BE49-F238E27FC236}">
                <a16:creationId xmlns:a16="http://schemas.microsoft.com/office/drawing/2014/main" id="{E969F35E-FA09-A447-B939-94164527E1CC}"/>
              </a:ext>
            </a:extLst>
          </p:cNvPr>
          <p:cNvSpPr txBox="1"/>
          <p:nvPr/>
        </p:nvSpPr>
        <p:spPr>
          <a:xfrm>
            <a:off x="6650287" y="925404"/>
            <a:ext cx="2765607" cy="400110"/>
          </a:xfrm>
          <a:prstGeom prst="rect">
            <a:avLst/>
          </a:prstGeom>
          <a:noFill/>
        </p:spPr>
        <p:txBody>
          <a:bodyPr wrap="square" rtlCol="0">
            <a:spAutoFit/>
          </a:bodyPr>
          <a:lstStyle/>
          <a:p>
            <a:r>
              <a:rPr lang="en-US" sz="2000" b="1" dirty="0"/>
              <a:t>96 x 3D Kernels</a:t>
            </a:r>
          </a:p>
        </p:txBody>
      </p:sp>
      <p:sp>
        <p:nvSpPr>
          <p:cNvPr id="63" name="TextBox 62">
            <a:extLst>
              <a:ext uri="{FF2B5EF4-FFF2-40B4-BE49-F238E27FC236}">
                <a16:creationId xmlns:a16="http://schemas.microsoft.com/office/drawing/2014/main" id="{0011263B-8472-A146-964B-0516E93F7B11}"/>
              </a:ext>
            </a:extLst>
          </p:cNvPr>
          <p:cNvSpPr txBox="1"/>
          <p:nvPr/>
        </p:nvSpPr>
        <p:spPr>
          <a:xfrm>
            <a:off x="2702179" y="919994"/>
            <a:ext cx="1312610" cy="400110"/>
          </a:xfrm>
          <a:prstGeom prst="rect">
            <a:avLst/>
          </a:prstGeom>
          <a:noFill/>
        </p:spPr>
        <p:txBody>
          <a:bodyPr wrap="square" rtlCol="0">
            <a:spAutoFit/>
          </a:bodyPr>
          <a:lstStyle/>
          <a:p>
            <a:r>
              <a:rPr lang="en-US" sz="2000" b="1" dirty="0"/>
              <a:t>3D Input</a:t>
            </a:r>
          </a:p>
        </p:txBody>
      </p:sp>
      <p:sp>
        <p:nvSpPr>
          <p:cNvPr id="64" name="TextBox 63">
            <a:extLst>
              <a:ext uri="{FF2B5EF4-FFF2-40B4-BE49-F238E27FC236}">
                <a16:creationId xmlns:a16="http://schemas.microsoft.com/office/drawing/2014/main" id="{2DF30D90-5F5C-4145-B8E8-95CCA121DECD}"/>
              </a:ext>
            </a:extLst>
          </p:cNvPr>
          <p:cNvSpPr txBox="1"/>
          <p:nvPr/>
        </p:nvSpPr>
        <p:spPr>
          <a:xfrm>
            <a:off x="9530196" y="919994"/>
            <a:ext cx="3490102" cy="400110"/>
          </a:xfrm>
          <a:prstGeom prst="rect">
            <a:avLst/>
          </a:prstGeom>
          <a:noFill/>
        </p:spPr>
        <p:txBody>
          <a:bodyPr wrap="square" rtlCol="0">
            <a:spAutoFit/>
          </a:bodyPr>
          <a:lstStyle/>
          <a:p>
            <a:r>
              <a:rPr lang="en-US" sz="2000" b="1" dirty="0"/>
              <a:t>96 x 2D Feature Maps</a:t>
            </a:r>
          </a:p>
        </p:txBody>
      </p:sp>
      <p:sp>
        <p:nvSpPr>
          <p:cNvPr id="65" name="Rectangle 64">
            <a:extLst>
              <a:ext uri="{FF2B5EF4-FFF2-40B4-BE49-F238E27FC236}">
                <a16:creationId xmlns:a16="http://schemas.microsoft.com/office/drawing/2014/main" id="{540C68D7-699E-274F-B124-54D03C3D9CB6}"/>
              </a:ext>
            </a:extLst>
          </p:cNvPr>
          <p:cNvSpPr/>
          <p:nvPr/>
        </p:nvSpPr>
        <p:spPr>
          <a:xfrm>
            <a:off x="9547088" y="2869355"/>
            <a:ext cx="2472939" cy="247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Rectangle 65">
            <a:extLst>
              <a:ext uri="{FF2B5EF4-FFF2-40B4-BE49-F238E27FC236}">
                <a16:creationId xmlns:a16="http://schemas.microsoft.com/office/drawing/2014/main" id="{68F52C13-CF5D-A44C-A50E-CDBA86198D9A}"/>
              </a:ext>
            </a:extLst>
          </p:cNvPr>
          <p:cNvSpPr/>
          <p:nvPr/>
        </p:nvSpPr>
        <p:spPr>
          <a:xfrm>
            <a:off x="9584278" y="2831915"/>
            <a:ext cx="2472939" cy="247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4" name="Rectangle 73">
            <a:extLst>
              <a:ext uri="{FF2B5EF4-FFF2-40B4-BE49-F238E27FC236}">
                <a16:creationId xmlns:a16="http://schemas.microsoft.com/office/drawing/2014/main" id="{E3BFB2AD-7AB7-3343-B1D4-DD4F7C31B13A}"/>
              </a:ext>
            </a:extLst>
          </p:cNvPr>
          <p:cNvSpPr/>
          <p:nvPr/>
        </p:nvSpPr>
        <p:spPr>
          <a:xfrm>
            <a:off x="9617573" y="2793628"/>
            <a:ext cx="2472939" cy="247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5" name="Rectangle 74">
            <a:extLst>
              <a:ext uri="{FF2B5EF4-FFF2-40B4-BE49-F238E27FC236}">
                <a16:creationId xmlns:a16="http://schemas.microsoft.com/office/drawing/2014/main" id="{11DF6786-E753-7F41-BD6C-B607ECCF9987}"/>
              </a:ext>
            </a:extLst>
          </p:cNvPr>
          <p:cNvSpPr/>
          <p:nvPr/>
        </p:nvSpPr>
        <p:spPr>
          <a:xfrm>
            <a:off x="9655671" y="2752161"/>
            <a:ext cx="2472939" cy="247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6" name="Rectangle 75">
            <a:extLst>
              <a:ext uri="{FF2B5EF4-FFF2-40B4-BE49-F238E27FC236}">
                <a16:creationId xmlns:a16="http://schemas.microsoft.com/office/drawing/2014/main" id="{99E6DB49-2833-9741-B6E4-4886173F04E8}"/>
              </a:ext>
            </a:extLst>
          </p:cNvPr>
          <p:cNvSpPr/>
          <p:nvPr/>
        </p:nvSpPr>
        <p:spPr>
          <a:xfrm>
            <a:off x="9692861" y="2714721"/>
            <a:ext cx="2472939" cy="247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B0FDBEFE-9AD8-5749-A4C1-DA6374EAF66E}"/>
              </a:ext>
            </a:extLst>
          </p:cNvPr>
          <p:cNvSpPr/>
          <p:nvPr/>
        </p:nvSpPr>
        <p:spPr>
          <a:xfrm>
            <a:off x="9508990" y="2910822"/>
            <a:ext cx="2472939" cy="247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9" name="Rectangle 78">
            <a:extLst>
              <a:ext uri="{FF2B5EF4-FFF2-40B4-BE49-F238E27FC236}">
                <a16:creationId xmlns:a16="http://schemas.microsoft.com/office/drawing/2014/main" id="{CA54405C-996D-754C-8D35-C5C49D9499C2}"/>
              </a:ext>
            </a:extLst>
          </p:cNvPr>
          <p:cNvSpPr/>
          <p:nvPr/>
        </p:nvSpPr>
        <p:spPr>
          <a:xfrm>
            <a:off x="9366930" y="3056511"/>
            <a:ext cx="2472939" cy="247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Rectangle 79">
            <a:extLst>
              <a:ext uri="{FF2B5EF4-FFF2-40B4-BE49-F238E27FC236}">
                <a16:creationId xmlns:a16="http://schemas.microsoft.com/office/drawing/2014/main" id="{9B4455E9-131F-3B4B-884B-3C2B4349AB02}"/>
              </a:ext>
            </a:extLst>
          </p:cNvPr>
          <p:cNvSpPr/>
          <p:nvPr/>
        </p:nvSpPr>
        <p:spPr>
          <a:xfrm>
            <a:off x="9400225" y="3018224"/>
            <a:ext cx="2472939" cy="247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1" name="Rectangle 80">
            <a:extLst>
              <a:ext uri="{FF2B5EF4-FFF2-40B4-BE49-F238E27FC236}">
                <a16:creationId xmlns:a16="http://schemas.microsoft.com/office/drawing/2014/main" id="{F376B099-93BA-4745-B83B-8E1803BA8383}"/>
              </a:ext>
            </a:extLst>
          </p:cNvPr>
          <p:cNvSpPr/>
          <p:nvPr/>
        </p:nvSpPr>
        <p:spPr>
          <a:xfrm>
            <a:off x="9438323" y="2976757"/>
            <a:ext cx="2472939" cy="247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2" name="Rectangle 81">
            <a:extLst>
              <a:ext uri="{FF2B5EF4-FFF2-40B4-BE49-F238E27FC236}">
                <a16:creationId xmlns:a16="http://schemas.microsoft.com/office/drawing/2014/main" id="{1BCA1CA1-6FF2-684D-B8C9-12F80AA8C8DE}"/>
              </a:ext>
            </a:extLst>
          </p:cNvPr>
          <p:cNvSpPr/>
          <p:nvPr/>
        </p:nvSpPr>
        <p:spPr>
          <a:xfrm>
            <a:off x="9475513" y="2939317"/>
            <a:ext cx="2472939" cy="247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8" name="Rectangle 77">
            <a:extLst>
              <a:ext uri="{FF2B5EF4-FFF2-40B4-BE49-F238E27FC236}">
                <a16:creationId xmlns:a16="http://schemas.microsoft.com/office/drawing/2014/main" id="{EEB2BC71-B501-4348-A262-197905D73BAF}"/>
              </a:ext>
            </a:extLst>
          </p:cNvPr>
          <p:cNvSpPr/>
          <p:nvPr/>
        </p:nvSpPr>
        <p:spPr>
          <a:xfrm>
            <a:off x="9329740" y="3093951"/>
            <a:ext cx="2472939" cy="2473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3" name="Rectangle 82">
            <a:extLst>
              <a:ext uri="{FF2B5EF4-FFF2-40B4-BE49-F238E27FC236}">
                <a16:creationId xmlns:a16="http://schemas.microsoft.com/office/drawing/2014/main" id="{8D5609D5-6A88-AB4E-9462-86F0B8D0A4F3}"/>
              </a:ext>
            </a:extLst>
          </p:cNvPr>
          <p:cNvSpPr/>
          <p:nvPr/>
        </p:nvSpPr>
        <p:spPr>
          <a:xfrm>
            <a:off x="7053745" y="1837482"/>
            <a:ext cx="379159" cy="366273"/>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C13870C4-68C7-924D-92C1-518DFA9B4BA2}"/>
              </a:ext>
            </a:extLst>
          </p:cNvPr>
          <p:cNvSpPr/>
          <p:nvPr/>
        </p:nvSpPr>
        <p:spPr>
          <a:xfrm>
            <a:off x="6980247" y="1909950"/>
            <a:ext cx="379159" cy="366273"/>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C7827958-EBFB-8E48-91C7-31A211EF5935}"/>
              </a:ext>
            </a:extLst>
          </p:cNvPr>
          <p:cNvSpPr/>
          <p:nvPr/>
        </p:nvSpPr>
        <p:spPr>
          <a:xfrm>
            <a:off x="6921957" y="1974216"/>
            <a:ext cx="379159" cy="366273"/>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261F7873-1C3F-8645-9B72-D7B39F35A600}"/>
              </a:ext>
            </a:extLst>
          </p:cNvPr>
          <p:cNvSpPr/>
          <p:nvPr/>
        </p:nvSpPr>
        <p:spPr>
          <a:xfrm>
            <a:off x="7764082" y="2087768"/>
            <a:ext cx="379159" cy="366273"/>
          </a:xfrm>
          <a:prstGeom prst="rect">
            <a:avLst/>
          </a:prstGeom>
          <a:solidFill>
            <a:srgbClr val="00B0F0">
              <a:alpha val="38194"/>
            </a:srgb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6727A10A-6B59-274D-81C8-844B2B617721}"/>
              </a:ext>
            </a:extLst>
          </p:cNvPr>
          <p:cNvSpPr/>
          <p:nvPr/>
        </p:nvSpPr>
        <p:spPr>
          <a:xfrm>
            <a:off x="7690584" y="2160236"/>
            <a:ext cx="379159" cy="366273"/>
          </a:xfrm>
          <a:prstGeom prst="rect">
            <a:avLst/>
          </a:prstGeom>
          <a:solidFill>
            <a:srgbClr val="92D050">
              <a:alpha val="38194"/>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007461E-E3C3-3E47-BE5C-891D20D7F304}"/>
              </a:ext>
            </a:extLst>
          </p:cNvPr>
          <p:cNvSpPr/>
          <p:nvPr/>
        </p:nvSpPr>
        <p:spPr>
          <a:xfrm>
            <a:off x="7632294" y="2224502"/>
            <a:ext cx="379159" cy="366273"/>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7525CAB5-8F84-434F-8EED-D8FF8546C64A}"/>
              </a:ext>
            </a:extLst>
          </p:cNvPr>
          <p:cNvCxnSpPr>
            <a:cxnSpLocks/>
          </p:cNvCxnSpPr>
          <p:nvPr/>
        </p:nvCxnSpPr>
        <p:spPr>
          <a:xfrm flipH="1">
            <a:off x="9177423" y="3096564"/>
            <a:ext cx="1" cy="2473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C554A8E-6257-6546-9738-4E66EFAFE761}"/>
              </a:ext>
            </a:extLst>
          </p:cNvPr>
          <p:cNvCxnSpPr>
            <a:cxnSpLocks/>
          </p:cNvCxnSpPr>
          <p:nvPr/>
        </p:nvCxnSpPr>
        <p:spPr>
          <a:xfrm flipH="1">
            <a:off x="9306216" y="5728255"/>
            <a:ext cx="246139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AD7A04A4-C2FD-D846-BAB5-C7D2E793923C}"/>
              </a:ext>
            </a:extLst>
          </p:cNvPr>
          <p:cNvSpPr txBox="1"/>
          <p:nvPr/>
        </p:nvSpPr>
        <p:spPr>
          <a:xfrm>
            <a:off x="10376290" y="5783006"/>
            <a:ext cx="535784" cy="369332"/>
          </a:xfrm>
          <a:prstGeom prst="rect">
            <a:avLst/>
          </a:prstGeom>
          <a:noFill/>
        </p:spPr>
        <p:txBody>
          <a:bodyPr wrap="square">
            <a:spAutoFit/>
          </a:bodyPr>
          <a:lstStyle/>
          <a:p>
            <a:r>
              <a:rPr lang="en-US" dirty="0"/>
              <a:t>54</a:t>
            </a:r>
          </a:p>
        </p:txBody>
      </p:sp>
      <p:sp>
        <p:nvSpPr>
          <p:cNvPr id="92" name="TextBox 91">
            <a:extLst>
              <a:ext uri="{FF2B5EF4-FFF2-40B4-BE49-F238E27FC236}">
                <a16:creationId xmlns:a16="http://schemas.microsoft.com/office/drawing/2014/main" id="{A30ABEDB-697C-2E48-B18B-24601BC467CE}"/>
              </a:ext>
            </a:extLst>
          </p:cNvPr>
          <p:cNvSpPr txBox="1"/>
          <p:nvPr/>
        </p:nvSpPr>
        <p:spPr>
          <a:xfrm>
            <a:off x="8672599" y="4270731"/>
            <a:ext cx="504824" cy="369332"/>
          </a:xfrm>
          <a:prstGeom prst="rect">
            <a:avLst/>
          </a:prstGeom>
          <a:noFill/>
        </p:spPr>
        <p:txBody>
          <a:bodyPr wrap="square">
            <a:spAutoFit/>
          </a:bodyPr>
          <a:lstStyle/>
          <a:p>
            <a:r>
              <a:rPr lang="en-US" dirty="0"/>
              <a:t>54</a:t>
            </a:r>
          </a:p>
        </p:txBody>
      </p:sp>
      <p:cxnSp>
        <p:nvCxnSpPr>
          <p:cNvPr id="93" name="Straight Arrow Connector 92">
            <a:extLst>
              <a:ext uri="{FF2B5EF4-FFF2-40B4-BE49-F238E27FC236}">
                <a16:creationId xmlns:a16="http://schemas.microsoft.com/office/drawing/2014/main" id="{10A4A103-8588-E34A-B223-ACE9768F8DEF}"/>
              </a:ext>
            </a:extLst>
          </p:cNvPr>
          <p:cNvCxnSpPr>
            <a:cxnSpLocks/>
          </p:cNvCxnSpPr>
          <p:nvPr/>
        </p:nvCxnSpPr>
        <p:spPr>
          <a:xfrm>
            <a:off x="5830559" y="4158920"/>
            <a:ext cx="259099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5A002BB-E64A-D145-A4DC-3F15F425A90A}"/>
              </a:ext>
            </a:extLst>
          </p:cNvPr>
          <p:cNvCxnSpPr>
            <a:cxnSpLocks/>
          </p:cNvCxnSpPr>
          <p:nvPr/>
        </p:nvCxnSpPr>
        <p:spPr>
          <a:xfrm flipH="1">
            <a:off x="9155422" y="2586644"/>
            <a:ext cx="472033" cy="45255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46549BE-C125-8F45-8CAD-17ADDFF35A46}"/>
              </a:ext>
            </a:extLst>
          </p:cNvPr>
          <p:cNvSpPr txBox="1"/>
          <p:nvPr/>
        </p:nvSpPr>
        <p:spPr>
          <a:xfrm>
            <a:off x="9033925" y="2441545"/>
            <a:ext cx="472033" cy="369332"/>
          </a:xfrm>
          <a:prstGeom prst="rect">
            <a:avLst/>
          </a:prstGeom>
          <a:noFill/>
        </p:spPr>
        <p:txBody>
          <a:bodyPr wrap="square">
            <a:spAutoFit/>
          </a:bodyPr>
          <a:lstStyle/>
          <a:p>
            <a:r>
              <a:rPr lang="en-US" dirty="0"/>
              <a:t>96</a:t>
            </a:r>
          </a:p>
        </p:txBody>
      </p:sp>
      <p:sp>
        <p:nvSpPr>
          <p:cNvPr id="96" name="TextBox 95">
            <a:extLst>
              <a:ext uri="{FF2B5EF4-FFF2-40B4-BE49-F238E27FC236}">
                <a16:creationId xmlns:a16="http://schemas.microsoft.com/office/drawing/2014/main" id="{EC35EFE9-3558-2142-A9A3-EE2E0A906BB3}"/>
              </a:ext>
            </a:extLst>
          </p:cNvPr>
          <p:cNvSpPr txBox="1"/>
          <p:nvPr/>
        </p:nvSpPr>
        <p:spPr>
          <a:xfrm>
            <a:off x="6375547" y="6332743"/>
            <a:ext cx="6515100" cy="461665"/>
          </a:xfrm>
          <a:prstGeom prst="rect">
            <a:avLst/>
          </a:prstGeom>
          <a:noFill/>
        </p:spPr>
        <p:txBody>
          <a:bodyPr wrap="square">
            <a:spAutoFit/>
          </a:bodyPr>
          <a:lstStyle/>
          <a:p>
            <a:r>
              <a:rPr lang="en-US" sz="2400" b="1" dirty="0"/>
              <a:t>Size of 96 x 2D feature maps: {96 x54 x 54}</a:t>
            </a:r>
            <a:endParaRPr lang="en-US" sz="2400" dirty="0"/>
          </a:p>
        </p:txBody>
      </p:sp>
    </p:spTree>
    <p:extLst>
      <p:ext uri="{BB962C8B-B14F-4D97-AF65-F5344CB8AC3E}">
        <p14:creationId xmlns:p14="http://schemas.microsoft.com/office/powerpoint/2010/main" val="3966213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3C70-052E-4BC6-976D-FB7C52C9520A}"/>
              </a:ext>
            </a:extLst>
          </p:cNvPr>
          <p:cNvSpPr>
            <a:spLocks noGrp="1"/>
          </p:cNvSpPr>
          <p:nvPr>
            <p:ph type="title"/>
          </p:nvPr>
        </p:nvSpPr>
        <p:spPr/>
        <p:txBody>
          <a:bodyPr/>
          <a:lstStyle/>
          <a:p>
            <a:r>
              <a:rPr lang="en-SG" dirty="0"/>
              <a:t>Q1. CNN</a:t>
            </a:r>
            <a:endParaRPr lang="en-GB" dirty="0"/>
          </a:p>
        </p:txBody>
      </p:sp>
      <p:sp>
        <p:nvSpPr>
          <p:cNvPr id="3" name="Content Placeholder 2">
            <a:extLst>
              <a:ext uri="{FF2B5EF4-FFF2-40B4-BE49-F238E27FC236}">
                <a16:creationId xmlns:a16="http://schemas.microsoft.com/office/drawing/2014/main" id="{57A39DA9-9CCC-44EB-AF61-54A26C1BF112}"/>
              </a:ext>
            </a:extLst>
          </p:cNvPr>
          <p:cNvSpPr>
            <a:spLocks noGrp="1"/>
          </p:cNvSpPr>
          <p:nvPr>
            <p:ph idx="1"/>
          </p:nvPr>
        </p:nvSpPr>
        <p:spPr>
          <a:xfrm>
            <a:off x="1024128" y="1987061"/>
            <a:ext cx="9957464" cy="1213339"/>
          </a:xfrm>
        </p:spPr>
        <p:txBody>
          <a:bodyPr/>
          <a:lstStyle/>
          <a:p>
            <a:r>
              <a:rPr lang="en-SG" dirty="0"/>
              <a:t>(c) Specify the output shape if we use a batch of images instead of a single image. What are the advantages of using a </a:t>
            </a:r>
            <a:r>
              <a:rPr lang="en-SG" b="1" u="sng" dirty="0"/>
              <a:t>batch</a:t>
            </a:r>
            <a:r>
              <a:rPr lang="en-SG" dirty="0"/>
              <a:t> of images?</a:t>
            </a:r>
            <a:endParaRPr lang="en-GB" dirty="0"/>
          </a:p>
        </p:txBody>
      </p:sp>
    </p:spTree>
    <p:extLst>
      <p:ext uri="{BB962C8B-B14F-4D97-AF65-F5344CB8AC3E}">
        <p14:creationId xmlns:p14="http://schemas.microsoft.com/office/powerpoint/2010/main" val="952598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3C70-052E-4BC6-976D-FB7C52C9520A}"/>
              </a:ext>
            </a:extLst>
          </p:cNvPr>
          <p:cNvSpPr>
            <a:spLocks noGrp="1"/>
          </p:cNvSpPr>
          <p:nvPr>
            <p:ph type="title"/>
          </p:nvPr>
        </p:nvSpPr>
        <p:spPr/>
        <p:txBody>
          <a:bodyPr/>
          <a:lstStyle/>
          <a:p>
            <a:r>
              <a:rPr lang="en-SG" dirty="0"/>
              <a:t>Q1. CNN</a:t>
            </a:r>
            <a:endParaRPr lang="en-GB" dirty="0"/>
          </a:p>
        </p:txBody>
      </p:sp>
      <p:sp>
        <p:nvSpPr>
          <p:cNvPr id="3" name="Content Placeholder 2">
            <a:extLst>
              <a:ext uri="{FF2B5EF4-FFF2-40B4-BE49-F238E27FC236}">
                <a16:creationId xmlns:a16="http://schemas.microsoft.com/office/drawing/2014/main" id="{57A39DA9-9CCC-44EB-AF61-54A26C1BF112}"/>
              </a:ext>
            </a:extLst>
          </p:cNvPr>
          <p:cNvSpPr>
            <a:spLocks noGrp="1"/>
          </p:cNvSpPr>
          <p:nvPr>
            <p:ph idx="1"/>
          </p:nvPr>
        </p:nvSpPr>
        <p:spPr>
          <a:xfrm>
            <a:off x="1024128" y="1987061"/>
            <a:ext cx="9957464" cy="1213339"/>
          </a:xfrm>
        </p:spPr>
        <p:txBody>
          <a:bodyPr/>
          <a:lstStyle/>
          <a:p>
            <a:r>
              <a:rPr lang="en-SG" dirty="0"/>
              <a:t>(c) Specify the output shape if we use a batch of images instead of a single image. What are the advantages of using a </a:t>
            </a:r>
            <a:r>
              <a:rPr lang="en-SG" b="1" u="sng" dirty="0"/>
              <a:t>batch</a:t>
            </a:r>
            <a:r>
              <a:rPr lang="en-SG" dirty="0"/>
              <a:t> of images?</a:t>
            </a:r>
            <a:endParaRPr lang="en-GB" dirty="0"/>
          </a:p>
        </p:txBody>
      </p:sp>
      <p:sp>
        <p:nvSpPr>
          <p:cNvPr id="4" name="Content Placeholder 2">
            <a:extLst>
              <a:ext uri="{FF2B5EF4-FFF2-40B4-BE49-F238E27FC236}">
                <a16:creationId xmlns:a16="http://schemas.microsoft.com/office/drawing/2014/main" id="{6F3E7083-2EB3-48D9-B13F-F702CD3B5FF3}"/>
              </a:ext>
            </a:extLst>
          </p:cNvPr>
          <p:cNvSpPr txBox="1">
            <a:spLocks/>
          </p:cNvSpPr>
          <p:nvPr/>
        </p:nvSpPr>
        <p:spPr>
          <a:xfrm>
            <a:off x="1024128" y="3050931"/>
            <a:ext cx="9957464" cy="322185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SG" dirty="0"/>
              <a:t>Output shape: B x 96 x 54 x 54.</a:t>
            </a:r>
          </a:p>
          <a:p>
            <a:r>
              <a:rPr lang="en-SG" dirty="0"/>
              <a:t>Batch training is computationally more efficient due to parallelisation with GPUs and more stable in gradient descent convergent </a:t>
            </a:r>
            <a:r>
              <a:rPr lang="en-SG" i="1" dirty="0"/>
              <a:t>(Recall: stochastic vs batch gradient descent)</a:t>
            </a:r>
            <a:r>
              <a:rPr lang="en-SG" dirty="0"/>
              <a:t>.</a:t>
            </a:r>
          </a:p>
          <a:p>
            <a:r>
              <a:rPr lang="en-GB" dirty="0"/>
              <a:t>Optional: Batch training tricks also become available, e.g. Batch Normalization.</a:t>
            </a:r>
            <a:br>
              <a:rPr lang="en-GB" dirty="0"/>
            </a:br>
            <a:r>
              <a:rPr lang="en-GB" sz="2000" i="1" dirty="0"/>
              <a:t>Read: </a:t>
            </a:r>
            <a:r>
              <a:rPr lang="en-GB" sz="2000" i="1" dirty="0">
                <a:hlinkClick r:id="rId2"/>
              </a:rPr>
              <a:t>https://gauthamkumaran.com/batchnormalization/</a:t>
            </a:r>
            <a:endParaRPr lang="en-GB" sz="1800" i="1" dirty="0"/>
          </a:p>
        </p:txBody>
      </p:sp>
    </p:spTree>
    <p:extLst>
      <p:ext uri="{BB962C8B-B14F-4D97-AF65-F5344CB8AC3E}">
        <p14:creationId xmlns:p14="http://schemas.microsoft.com/office/powerpoint/2010/main" val="3447397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3C70-052E-4BC6-976D-FB7C52C9520A}"/>
              </a:ext>
            </a:extLst>
          </p:cNvPr>
          <p:cNvSpPr>
            <a:spLocks noGrp="1"/>
          </p:cNvSpPr>
          <p:nvPr>
            <p:ph type="title"/>
          </p:nvPr>
        </p:nvSpPr>
        <p:spPr/>
        <p:txBody>
          <a:bodyPr/>
          <a:lstStyle/>
          <a:p>
            <a:r>
              <a:rPr lang="en-SG" dirty="0"/>
              <a:t>Q1. CNN</a:t>
            </a:r>
            <a:endParaRPr lang="en-GB" dirty="0"/>
          </a:p>
        </p:txBody>
      </p:sp>
      <p:sp>
        <p:nvSpPr>
          <p:cNvPr id="3" name="Content Placeholder 2">
            <a:extLst>
              <a:ext uri="{FF2B5EF4-FFF2-40B4-BE49-F238E27FC236}">
                <a16:creationId xmlns:a16="http://schemas.microsoft.com/office/drawing/2014/main" id="{57A39DA9-9CCC-44EB-AF61-54A26C1BF112}"/>
              </a:ext>
            </a:extLst>
          </p:cNvPr>
          <p:cNvSpPr>
            <a:spLocks noGrp="1"/>
          </p:cNvSpPr>
          <p:nvPr>
            <p:ph idx="1"/>
          </p:nvPr>
        </p:nvSpPr>
        <p:spPr>
          <a:xfrm>
            <a:off x="1024128" y="1987061"/>
            <a:ext cx="9957464" cy="1213339"/>
          </a:xfrm>
        </p:spPr>
        <p:txBody>
          <a:bodyPr/>
          <a:lstStyle/>
          <a:p>
            <a:r>
              <a:rPr lang="en-SG" dirty="0"/>
              <a:t>(d) Why is it a good design choice to stack </a:t>
            </a:r>
            <a:r>
              <a:rPr lang="en-SG" b="1" u="sng" dirty="0"/>
              <a:t>2</a:t>
            </a:r>
            <a:r>
              <a:rPr lang="en-SG" dirty="0"/>
              <a:t> convolutional layers, each with 3x3 kernels, one after the other on an image, instead of a </a:t>
            </a:r>
            <a:r>
              <a:rPr lang="en-SG" b="1" u="sng" dirty="0"/>
              <a:t>single</a:t>
            </a:r>
            <a:r>
              <a:rPr lang="en-SG" dirty="0"/>
              <a:t> convolutional layer with a 5x5 kernel? Assume 1x1 stride.</a:t>
            </a:r>
            <a:endParaRPr lang="en-GB" b="1" u="sng" dirty="0"/>
          </a:p>
        </p:txBody>
      </p:sp>
      <p:sp>
        <p:nvSpPr>
          <p:cNvPr id="5" name="Rectangle 4">
            <a:extLst>
              <a:ext uri="{FF2B5EF4-FFF2-40B4-BE49-F238E27FC236}">
                <a16:creationId xmlns:a16="http://schemas.microsoft.com/office/drawing/2014/main" id="{A1C172C0-3167-41B6-A582-D1698470287E}"/>
              </a:ext>
            </a:extLst>
          </p:cNvPr>
          <p:cNvSpPr/>
          <p:nvPr/>
        </p:nvSpPr>
        <p:spPr>
          <a:xfrm>
            <a:off x="2857501" y="3576007"/>
            <a:ext cx="606669" cy="254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3x3</a:t>
            </a:r>
            <a:endParaRPr lang="en-GB" dirty="0">
              <a:solidFill>
                <a:schemeClr val="tx1"/>
              </a:solidFill>
            </a:endParaRPr>
          </a:p>
        </p:txBody>
      </p:sp>
      <p:sp>
        <p:nvSpPr>
          <p:cNvPr id="6" name="Rectangle 5">
            <a:extLst>
              <a:ext uri="{FF2B5EF4-FFF2-40B4-BE49-F238E27FC236}">
                <a16:creationId xmlns:a16="http://schemas.microsoft.com/office/drawing/2014/main" id="{6A693129-D93B-4C4F-B42A-8E35D0A17771}"/>
              </a:ext>
            </a:extLst>
          </p:cNvPr>
          <p:cNvSpPr/>
          <p:nvPr/>
        </p:nvSpPr>
        <p:spPr>
          <a:xfrm>
            <a:off x="3925942" y="3576007"/>
            <a:ext cx="606669" cy="254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3x3</a:t>
            </a:r>
            <a:endParaRPr lang="en-GB" dirty="0">
              <a:solidFill>
                <a:schemeClr val="tx1"/>
              </a:solidFill>
            </a:endParaRPr>
          </a:p>
        </p:txBody>
      </p:sp>
      <p:sp>
        <p:nvSpPr>
          <p:cNvPr id="7" name="Rectangle 6">
            <a:extLst>
              <a:ext uri="{FF2B5EF4-FFF2-40B4-BE49-F238E27FC236}">
                <a16:creationId xmlns:a16="http://schemas.microsoft.com/office/drawing/2014/main" id="{04EE0A8D-833D-48B6-A3AA-E4ACC4021AB2}"/>
              </a:ext>
            </a:extLst>
          </p:cNvPr>
          <p:cNvSpPr/>
          <p:nvPr/>
        </p:nvSpPr>
        <p:spPr>
          <a:xfrm>
            <a:off x="8826187" y="3576007"/>
            <a:ext cx="606669" cy="2549769"/>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5x5</a:t>
            </a:r>
            <a:endParaRPr lang="en-GB" dirty="0">
              <a:solidFill>
                <a:schemeClr val="tx1"/>
              </a:solidFill>
            </a:endParaRPr>
          </a:p>
        </p:txBody>
      </p:sp>
      <p:sp>
        <p:nvSpPr>
          <p:cNvPr id="8" name="TextBox 7">
            <a:extLst>
              <a:ext uri="{FF2B5EF4-FFF2-40B4-BE49-F238E27FC236}">
                <a16:creationId xmlns:a16="http://schemas.microsoft.com/office/drawing/2014/main" id="{FD73DA3E-35AE-4E76-8EF6-FE721B5D9B3E}"/>
              </a:ext>
            </a:extLst>
          </p:cNvPr>
          <p:cNvSpPr txBox="1"/>
          <p:nvPr/>
        </p:nvSpPr>
        <p:spPr>
          <a:xfrm>
            <a:off x="5979584" y="4481558"/>
            <a:ext cx="421910" cy="461665"/>
          </a:xfrm>
          <a:prstGeom prst="rect">
            <a:avLst/>
          </a:prstGeom>
          <a:noFill/>
        </p:spPr>
        <p:txBody>
          <a:bodyPr wrap="none" rtlCol="0">
            <a:spAutoFit/>
          </a:bodyPr>
          <a:lstStyle/>
          <a:p>
            <a:r>
              <a:rPr lang="en-SG" sz="2400" dirty="0"/>
              <a:t>vs</a:t>
            </a:r>
            <a:endParaRPr lang="en-GB" sz="2400" dirty="0"/>
          </a:p>
        </p:txBody>
      </p:sp>
      <p:sp>
        <p:nvSpPr>
          <p:cNvPr id="9" name="Rectangle 8">
            <a:extLst>
              <a:ext uri="{FF2B5EF4-FFF2-40B4-BE49-F238E27FC236}">
                <a16:creationId xmlns:a16="http://schemas.microsoft.com/office/drawing/2014/main" id="{1BEABBC8-2E86-4295-BEEC-5353DB83980D}"/>
              </a:ext>
            </a:extLst>
          </p:cNvPr>
          <p:cNvSpPr/>
          <p:nvPr/>
        </p:nvSpPr>
        <p:spPr>
          <a:xfrm>
            <a:off x="1527344" y="4462770"/>
            <a:ext cx="790844" cy="776242"/>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Image</a:t>
            </a:r>
            <a:endParaRPr lang="en-GB" dirty="0">
              <a:solidFill>
                <a:schemeClr val="tx1"/>
              </a:solidFill>
            </a:endParaRPr>
          </a:p>
        </p:txBody>
      </p:sp>
      <p:sp>
        <p:nvSpPr>
          <p:cNvPr id="10" name="Rectangle 9">
            <a:extLst>
              <a:ext uri="{FF2B5EF4-FFF2-40B4-BE49-F238E27FC236}">
                <a16:creationId xmlns:a16="http://schemas.microsoft.com/office/drawing/2014/main" id="{FDFF312A-E0E7-4D2F-8536-B3F6BA2ECF04}"/>
              </a:ext>
            </a:extLst>
          </p:cNvPr>
          <p:cNvSpPr/>
          <p:nvPr/>
        </p:nvSpPr>
        <p:spPr>
          <a:xfrm>
            <a:off x="7485185" y="4462770"/>
            <a:ext cx="790844" cy="776242"/>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Image</a:t>
            </a:r>
            <a:endParaRPr lang="en-GB" dirty="0">
              <a:solidFill>
                <a:schemeClr val="tx1"/>
              </a:solidFill>
            </a:endParaRPr>
          </a:p>
        </p:txBody>
      </p:sp>
      <p:cxnSp>
        <p:nvCxnSpPr>
          <p:cNvPr id="12" name="Straight Arrow Connector 11">
            <a:extLst>
              <a:ext uri="{FF2B5EF4-FFF2-40B4-BE49-F238E27FC236}">
                <a16:creationId xmlns:a16="http://schemas.microsoft.com/office/drawing/2014/main" id="{DEC547F8-7A1B-485D-8742-18EB8D82E3D4}"/>
              </a:ext>
            </a:extLst>
          </p:cNvPr>
          <p:cNvCxnSpPr>
            <a:stCxn id="9" idx="3"/>
            <a:endCxn id="5" idx="1"/>
          </p:cNvCxnSpPr>
          <p:nvPr/>
        </p:nvCxnSpPr>
        <p:spPr>
          <a:xfrm>
            <a:off x="2318188" y="4850891"/>
            <a:ext cx="53931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1CA3AE0-68D3-45AB-9A8B-96BB63975D40}"/>
              </a:ext>
            </a:extLst>
          </p:cNvPr>
          <p:cNvCxnSpPr>
            <a:stCxn id="5" idx="3"/>
            <a:endCxn id="6" idx="1"/>
          </p:cNvCxnSpPr>
          <p:nvPr/>
        </p:nvCxnSpPr>
        <p:spPr>
          <a:xfrm>
            <a:off x="3464170" y="4850892"/>
            <a:ext cx="4617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58864D-BD68-49BF-A0A8-738399580349}"/>
              </a:ext>
            </a:extLst>
          </p:cNvPr>
          <p:cNvCxnSpPr>
            <a:cxnSpLocks/>
            <a:stCxn id="6" idx="3"/>
          </p:cNvCxnSpPr>
          <p:nvPr/>
        </p:nvCxnSpPr>
        <p:spPr>
          <a:xfrm>
            <a:off x="4532611" y="4850892"/>
            <a:ext cx="55015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BC2EAC4-8AE9-4AB8-9B14-D7F9329B528C}"/>
              </a:ext>
            </a:extLst>
          </p:cNvPr>
          <p:cNvCxnSpPr>
            <a:cxnSpLocks/>
            <a:stCxn id="10" idx="3"/>
            <a:endCxn id="7" idx="1"/>
          </p:cNvCxnSpPr>
          <p:nvPr/>
        </p:nvCxnSpPr>
        <p:spPr>
          <a:xfrm>
            <a:off x="8276029" y="4850891"/>
            <a:ext cx="55015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DD67529-ECD3-43C3-B619-4C0D637BEFEC}"/>
              </a:ext>
            </a:extLst>
          </p:cNvPr>
          <p:cNvCxnSpPr>
            <a:cxnSpLocks/>
          </p:cNvCxnSpPr>
          <p:nvPr/>
        </p:nvCxnSpPr>
        <p:spPr>
          <a:xfrm>
            <a:off x="9432856" y="4850891"/>
            <a:ext cx="55015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305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3C70-052E-4BC6-976D-FB7C52C9520A}"/>
              </a:ext>
            </a:extLst>
          </p:cNvPr>
          <p:cNvSpPr>
            <a:spLocks noGrp="1"/>
          </p:cNvSpPr>
          <p:nvPr>
            <p:ph type="title"/>
          </p:nvPr>
        </p:nvSpPr>
        <p:spPr/>
        <p:txBody>
          <a:bodyPr/>
          <a:lstStyle/>
          <a:p>
            <a:r>
              <a:rPr lang="en-SG" dirty="0"/>
              <a:t>Q1. CNN</a:t>
            </a:r>
            <a:endParaRPr lang="en-GB" dirty="0"/>
          </a:p>
        </p:txBody>
      </p:sp>
      <p:sp>
        <p:nvSpPr>
          <p:cNvPr id="3" name="Content Placeholder 2">
            <a:extLst>
              <a:ext uri="{FF2B5EF4-FFF2-40B4-BE49-F238E27FC236}">
                <a16:creationId xmlns:a16="http://schemas.microsoft.com/office/drawing/2014/main" id="{57A39DA9-9CCC-44EB-AF61-54A26C1BF112}"/>
              </a:ext>
            </a:extLst>
          </p:cNvPr>
          <p:cNvSpPr>
            <a:spLocks noGrp="1"/>
          </p:cNvSpPr>
          <p:nvPr>
            <p:ph idx="1"/>
          </p:nvPr>
        </p:nvSpPr>
        <p:spPr>
          <a:xfrm>
            <a:off x="1024128" y="1987061"/>
            <a:ext cx="9957464" cy="1213339"/>
          </a:xfrm>
        </p:spPr>
        <p:txBody>
          <a:bodyPr/>
          <a:lstStyle/>
          <a:p>
            <a:r>
              <a:rPr lang="en-SG" dirty="0"/>
              <a:t>(d) Why is it a good design choice to stack </a:t>
            </a:r>
            <a:r>
              <a:rPr lang="en-SG" b="1" u="sng" dirty="0"/>
              <a:t>2</a:t>
            </a:r>
            <a:r>
              <a:rPr lang="en-SG" dirty="0"/>
              <a:t> convolutional layers, each with 3x3 kernels, one after the other on an image, instead of a </a:t>
            </a:r>
            <a:r>
              <a:rPr lang="en-SG" b="1" u="sng" dirty="0"/>
              <a:t>single</a:t>
            </a:r>
            <a:r>
              <a:rPr lang="en-SG" dirty="0"/>
              <a:t> convolutional layer with a 5x5 kernel?</a:t>
            </a:r>
            <a:endParaRPr lang="en-GB" b="1" u="sng" dirty="0"/>
          </a:p>
        </p:txBody>
      </p:sp>
      <p:pic>
        <p:nvPicPr>
          <p:cNvPr id="16" name="Google Shape;248;p49">
            <a:extLst>
              <a:ext uri="{FF2B5EF4-FFF2-40B4-BE49-F238E27FC236}">
                <a16:creationId xmlns:a16="http://schemas.microsoft.com/office/drawing/2014/main" id="{466375A4-A362-4643-98ED-C8C41C742FC5}"/>
              </a:ext>
            </a:extLst>
          </p:cNvPr>
          <p:cNvPicPr preferRelativeResize="0"/>
          <p:nvPr/>
        </p:nvPicPr>
        <p:blipFill rotWithShape="1">
          <a:blip r:embed="rId2">
            <a:alphaModFix/>
          </a:blip>
          <a:srcRect l="8489" t="3653" r="9563" b="5684"/>
          <a:stretch/>
        </p:blipFill>
        <p:spPr>
          <a:xfrm>
            <a:off x="1567380" y="3050931"/>
            <a:ext cx="5158736" cy="3636709"/>
          </a:xfrm>
          <a:prstGeom prst="rect">
            <a:avLst/>
          </a:prstGeom>
          <a:noFill/>
          <a:ln>
            <a:noFill/>
          </a:ln>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60A3BB6-A2B2-4714-9927-AD047F72DA56}"/>
                  </a:ext>
                </a:extLst>
              </p:cNvPr>
              <p:cNvSpPr txBox="1"/>
              <p:nvPr/>
            </p:nvSpPr>
            <p:spPr>
              <a:xfrm>
                <a:off x="6919546" y="2884126"/>
                <a:ext cx="5272454" cy="3970318"/>
              </a:xfrm>
              <a:prstGeom prst="rect">
                <a:avLst/>
              </a:prstGeom>
              <a:noFill/>
            </p:spPr>
            <p:txBody>
              <a:bodyPr wrap="square" rtlCol="0">
                <a:spAutoFit/>
              </a:bodyPr>
              <a:lstStyle/>
              <a:p>
                <a:r>
                  <a:rPr lang="en-SG" dirty="0"/>
                  <a:t>2 convolutional layers (3x3 kernels) result in </a:t>
                </a:r>
                <a:r>
                  <a:rPr lang="en-SG" b="1" u="sng" dirty="0"/>
                  <a:t>18</a:t>
                </a:r>
                <a:r>
                  <a:rPr lang="en-SG" dirty="0"/>
                  <a:t> trainable weights.</a:t>
                </a:r>
              </a:p>
              <a:p>
                <a:endParaRPr lang="en-SG" dirty="0"/>
              </a:p>
              <a:p>
                <a:r>
                  <a:rPr lang="en-SG" dirty="0"/>
                  <a:t>1 convolutional layer (5x5 kernel) results in </a:t>
                </a:r>
                <a:r>
                  <a:rPr lang="en-SG" b="1" u="sng" dirty="0"/>
                  <a:t>25</a:t>
                </a:r>
                <a:r>
                  <a:rPr lang="en-SG" dirty="0"/>
                  <a:t> trainable weights.</a:t>
                </a:r>
              </a:p>
              <a:p>
                <a:endParaRPr lang="en-SG" dirty="0"/>
              </a:p>
              <a:p>
                <a:r>
                  <a:rPr lang="en-GB" dirty="0"/>
                  <a:t>The </a:t>
                </a:r>
                <a:r>
                  <a:rPr lang="en-GB" i="1" dirty="0"/>
                  <a:t>receptive field</a:t>
                </a:r>
                <a:r>
                  <a:rPr lang="en-GB" dirty="0"/>
                  <a:t> of 2x(3x3) layers is the same as the receptive field of a 1x(5x5) layer.</a:t>
                </a:r>
              </a:p>
              <a:p>
                <a:endParaRPr lang="en-GB" dirty="0"/>
              </a:p>
              <a:p>
                <a:r>
                  <a:rPr lang="en-GB" u="sng" dirty="0"/>
                  <a:t>With 2 (3x3) convolutional layers</a:t>
                </a:r>
              </a:p>
              <a:p>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rPr>
                          <m:t>𝑤</m:t>
                        </m:r>
                      </m:e>
                      <m:sub>
                        <m:r>
                          <a:rPr lang="en-GB" i="1" smtClean="0">
                            <a:latin typeface="Cambria Math" panose="02040503050406030204" pitchFamily="18" charset="0"/>
                          </a:rPr>
                          <m:t>1</m:t>
                        </m:r>
                      </m:sub>
                    </m:sSub>
                  </m:oMath>
                </a14:m>
                <a:r>
                  <a:rPr lang="en-GB" dirty="0"/>
                  <a:t> of Conv2 is a function of Conv1’s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rPr>
                          <m:t>𝑤</m:t>
                        </m:r>
                      </m:e>
                      <m:sub>
                        <m:r>
                          <a:rPr lang="en-GB" i="1" smtClean="0">
                            <a:latin typeface="Cambria Math" panose="02040503050406030204" pitchFamily="18" charset="0"/>
                          </a:rPr>
                          <m:t>1</m:t>
                        </m:r>
                      </m:sub>
                    </m:sSub>
                    <m:r>
                      <a:rPr lang="en-GB" i="1" smtClean="0">
                        <a:latin typeface="Cambria Math" panose="02040503050406030204" pitchFamily="18" charset="0"/>
                      </a:rPr>
                      <m:t>,…,</m:t>
                    </m:r>
                    <m:sSub>
                      <m:sSubPr>
                        <m:ctrlPr>
                          <a:rPr lang="en-GB" i="1" smtClean="0">
                            <a:latin typeface="Cambria Math" panose="02040503050406030204" pitchFamily="18" charset="0"/>
                          </a:rPr>
                        </m:ctrlPr>
                      </m:sSubPr>
                      <m:e>
                        <m:r>
                          <a:rPr lang="en-GB" i="1" smtClean="0">
                            <a:latin typeface="Cambria Math" panose="02040503050406030204" pitchFamily="18" charset="0"/>
                          </a:rPr>
                          <m:t>𝑤</m:t>
                        </m:r>
                      </m:e>
                      <m:sub>
                        <m:r>
                          <a:rPr lang="en-GB" i="1" smtClean="0">
                            <a:latin typeface="Cambria Math" panose="02040503050406030204" pitchFamily="18" charset="0"/>
                          </a:rPr>
                          <m:t>9</m:t>
                        </m:r>
                      </m:sub>
                    </m:sSub>
                  </m:oMath>
                </a14:m>
                <a:r>
                  <a:rPr lang="en-GB" dirty="0"/>
                  <a:t>.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𝑤</m:t>
                        </m:r>
                      </m:e>
                      <m:sub>
                        <m:r>
                          <a:rPr lang="en-SG" b="0" i="1" smtClean="0">
                            <a:latin typeface="Cambria Math" panose="02040503050406030204" pitchFamily="18" charset="0"/>
                          </a:rPr>
                          <m:t>2</m:t>
                        </m:r>
                      </m:sub>
                    </m:sSub>
                  </m:oMath>
                </a14:m>
                <a:r>
                  <a:rPr lang="en-GB" dirty="0"/>
                  <a:t> of Conv2 is a function of Conv1’s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9</m:t>
                        </m:r>
                      </m:sub>
                    </m:sSub>
                  </m:oMath>
                </a14:m>
                <a:r>
                  <a:rPr lang="en-GB" dirty="0"/>
                  <a:t> </a:t>
                </a:r>
                <a:r>
                  <a:rPr lang="en-GB" b="1" dirty="0"/>
                  <a:t>of the next stride</a:t>
                </a:r>
                <a:r>
                  <a:rPr lang="en-GB" dirty="0"/>
                  <a:t>. Therefore, the receptive field of 2 (3x3) convolutional layers is also 5x5.</a:t>
                </a:r>
              </a:p>
            </p:txBody>
          </p:sp>
        </mc:Choice>
        <mc:Fallback xmlns="">
          <p:sp>
            <p:nvSpPr>
              <p:cNvPr id="11" name="TextBox 10">
                <a:extLst>
                  <a:ext uri="{FF2B5EF4-FFF2-40B4-BE49-F238E27FC236}">
                    <a16:creationId xmlns:a16="http://schemas.microsoft.com/office/drawing/2014/main" id="{460A3BB6-A2B2-4714-9927-AD047F72DA56}"/>
                  </a:ext>
                </a:extLst>
              </p:cNvPr>
              <p:cNvSpPr txBox="1">
                <a:spLocks noRot="1" noChangeAspect="1" noMove="1" noResize="1" noEditPoints="1" noAdjustHandles="1" noChangeArrowheads="1" noChangeShapeType="1" noTextEdit="1"/>
              </p:cNvSpPr>
              <p:nvPr/>
            </p:nvSpPr>
            <p:spPr>
              <a:xfrm>
                <a:off x="6919546" y="2884126"/>
                <a:ext cx="5272454" cy="3970318"/>
              </a:xfrm>
              <a:prstGeom prst="rect">
                <a:avLst/>
              </a:prstGeom>
              <a:blipFill>
                <a:blip r:embed="rId3"/>
                <a:stretch>
                  <a:fillRect l="-925" t="-768" b="-1536"/>
                </a:stretch>
              </a:blipFill>
            </p:spPr>
            <p:txBody>
              <a:bodyPr/>
              <a:lstStyle/>
              <a:p>
                <a:r>
                  <a:rPr lang="en-GB">
                    <a:noFill/>
                  </a:rPr>
                  <a:t> </a:t>
                </a:r>
              </a:p>
            </p:txBody>
          </p:sp>
        </mc:Fallback>
      </mc:AlternateContent>
    </p:spTree>
    <p:extLst>
      <p:ext uri="{BB962C8B-B14F-4D97-AF65-F5344CB8AC3E}">
        <p14:creationId xmlns:p14="http://schemas.microsoft.com/office/powerpoint/2010/main" val="1251424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120C-3A49-44AB-A332-1D9A81ED0691}"/>
              </a:ext>
            </a:extLst>
          </p:cNvPr>
          <p:cNvSpPr>
            <a:spLocks noGrp="1"/>
          </p:cNvSpPr>
          <p:nvPr>
            <p:ph type="title"/>
          </p:nvPr>
        </p:nvSpPr>
        <p:spPr/>
        <p:txBody>
          <a:bodyPr/>
          <a:lstStyle/>
          <a:p>
            <a:r>
              <a:rPr lang="en-SG" dirty="0"/>
              <a:t>Q2. Discussion questions</a:t>
            </a:r>
            <a:endParaRPr lang="en-GB" dirty="0"/>
          </a:p>
        </p:txBody>
      </p:sp>
      <p:sp>
        <p:nvSpPr>
          <p:cNvPr id="3" name="Content Placeholder 2">
            <a:extLst>
              <a:ext uri="{FF2B5EF4-FFF2-40B4-BE49-F238E27FC236}">
                <a16:creationId xmlns:a16="http://schemas.microsoft.com/office/drawing/2014/main" id="{1AE55574-5043-4BCB-B1B1-786481F4372D}"/>
              </a:ext>
            </a:extLst>
          </p:cNvPr>
          <p:cNvSpPr>
            <a:spLocks noGrp="1"/>
          </p:cNvSpPr>
          <p:nvPr>
            <p:ph idx="1"/>
          </p:nvPr>
        </p:nvSpPr>
        <p:spPr/>
        <p:txBody>
          <a:bodyPr>
            <a:normAutofit lnSpcReduction="10000"/>
          </a:bodyPr>
          <a:lstStyle/>
          <a:p>
            <a:r>
              <a:rPr lang="en-SG" dirty="0"/>
              <a:t>What model do you use to model the sentiment of </a:t>
            </a:r>
            <a:r>
              <a:rPr lang="en-SG" i="1" dirty="0"/>
              <a:t>sentences</a:t>
            </a:r>
            <a:r>
              <a:rPr lang="en-SG" dirty="0"/>
              <a:t>?</a:t>
            </a:r>
          </a:p>
          <a:p>
            <a:r>
              <a:rPr lang="en-SG" dirty="0"/>
              <a:t>- RNN or CNN both works. Since sentences are a sequence of words, RNNs are a natural model for sentences. Nonetheless, a 1D CNN is also capable of modelling sequences.</a:t>
            </a:r>
          </a:p>
          <a:p>
            <a:r>
              <a:rPr lang="en-SG" dirty="0"/>
              <a:t>- In fact, in the past when computational resources were limited, first transforming a long sequence through a CNN before applying into a RNN was a feasible method of modelling time series data. </a:t>
            </a:r>
            <a:r>
              <a:rPr lang="en-SG" sz="1800" dirty="0"/>
              <a:t>(Chollet, Francois. Deep learning with Python. Simon and Schuster, 2017.) [</a:t>
            </a:r>
            <a:r>
              <a:rPr lang="en-SG" sz="1800" dirty="0">
                <a:hlinkClick r:id="rId2"/>
              </a:rPr>
              <a:t>Book</a:t>
            </a:r>
            <a:r>
              <a:rPr lang="en-SG" sz="1800" dirty="0"/>
              <a:t>, </a:t>
            </a:r>
            <a:r>
              <a:rPr lang="en-SG" sz="1800" dirty="0">
                <a:hlinkClick r:id="rId3"/>
              </a:rPr>
              <a:t>Code</a:t>
            </a:r>
            <a:r>
              <a:rPr lang="en-SG" sz="1800" dirty="0"/>
              <a:t>]</a:t>
            </a:r>
            <a:endParaRPr lang="en-SG" dirty="0"/>
          </a:p>
          <a:p>
            <a:r>
              <a:rPr lang="en-SG" dirty="0"/>
              <a:t>What model do you use for translation between 2 languages?</a:t>
            </a:r>
          </a:p>
          <a:p>
            <a:r>
              <a:rPr lang="en-GB" dirty="0"/>
              <a:t>- RNN. This is a case of “many-to-many” architecture (e.g. autoencoder), where the output comes strictly after encoding </a:t>
            </a:r>
            <a:r>
              <a:rPr lang="en-GB" u="sng" dirty="0"/>
              <a:t>all</a:t>
            </a:r>
            <a:r>
              <a:rPr lang="en-GB" dirty="0"/>
              <a:t> of the input sentences’ tokens. The encoded representation is then decoded into the output language.</a:t>
            </a:r>
            <a:endParaRPr lang="en-GB" u="sng" dirty="0"/>
          </a:p>
        </p:txBody>
      </p:sp>
      <p:pic>
        <p:nvPicPr>
          <p:cNvPr id="4" name="Picture 2" descr="Recurrent Neural Networks - Remembering what&amp;#39;s important - gotensor">
            <a:extLst>
              <a:ext uri="{FF2B5EF4-FFF2-40B4-BE49-F238E27FC236}">
                <a16:creationId xmlns:a16="http://schemas.microsoft.com/office/drawing/2014/main" id="{3337A0B5-6A22-4B8D-957C-2BBE7405E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0548" y="182026"/>
            <a:ext cx="4728870" cy="2490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098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B1893-C519-4D96-96AC-8EAD1C487160}"/>
              </a:ext>
            </a:extLst>
          </p:cNvPr>
          <p:cNvSpPr>
            <a:spLocks noGrp="1"/>
          </p:cNvSpPr>
          <p:nvPr>
            <p:ph type="title"/>
          </p:nvPr>
        </p:nvSpPr>
        <p:spPr/>
        <p:txBody>
          <a:bodyPr/>
          <a:lstStyle/>
          <a:p>
            <a:r>
              <a:rPr lang="en-SG" dirty="0"/>
              <a:t>Recap: CNN</a:t>
            </a:r>
            <a:endParaRPr lang="en-GB" dirty="0"/>
          </a:p>
        </p:txBody>
      </p:sp>
      <p:sp>
        <p:nvSpPr>
          <p:cNvPr id="3" name="Content Placeholder 2">
            <a:extLst>
              <a:ext uri="{FF2B5EF4-FFF2-40B4-BE49-F238E27FC236}">
                <a16:creationId xmlns:a16="http://schemas.microsoft.com/office/drawing/2014/main" id="{7C4895E9-EA4B-4AEF-A0A3-9FD92C283EA4}"/>
              </a:ext>
            </a:extLst>
          </p:cNvPr>
          <p:cNvSpPr>
            <a:spLocks noGrp="1"/>
          </p:cNvSpPr>
          <p:nvPr>
            <p:ph idx="1"/>
          </p:nvPr>
        </p:nvSpPr>
        <p:spPr>
          <a:xfrm>
            <a:off x="526180" y="2286000"/>
            <a:ext cx="5569819" cy="4023360"/>
          </a:xfrm>
        </p:spPr>
        <p:txBody>
          <a:bodyPr>
            <a:normAutofit/>
          </a:bodyPr>
          <a:lstStyle/>
          <a:p>
            <a:r>
              <a:rPr lang="en-SG" u="sng" dirty="0"/>
              <a:t>History of Convolutional Neural Networks</a:t>
            </a:r>
          </a:p>
          <a:p>
            <a:r>
              <a:rPr lang="en-SG" dirty="0"/>
              <a:t>- Fukushima </a:t>
            </a:r>
            <a:r>
              <a:rPr lang="en-SG" dirty="0" err="1"/>
              <a:t>Kunihiko</a:t>
            </a:r>
            <a:r>
              <a:rPr lang="en-SG" dirty="0"/>
              <a:t> proposed the “</a:t>
            </a:r>
            <a:r>
              <a:rPr lang="en-SG" dirty="0" err="1"/>
              <a:t>Neocognitron</a:t>
            </a:r>
            <a:r>
              <a:rPr lang="en-SG" dirty="0"/>
              <a:t>” in 1979.</a:t>
            </a:r>
          </a:p>
          <a:p>
            <a:r>
              <a:rPr lang="en-GB" dirty="0"/>
              <a:t>- The </a:t>
            </a:r>
            <a:r>
              <a:rPr lang="en-GB" dirty="0" err="1"/>
              <a:t>neocognitron</a:t>
            </a:r>
            <a:r>
              <a:rPr lang="en-GB" dirty="0"/>
              <a:t> was inspired by Hubel &amp; Wiesel in 1959 from the simple and complex cells in the visual primary cortex.</a:t>
            </a:r>
          </a:p>
          <a:p>
            <a:r>
              <a:rPr lang="en-GB" dirty="0"/>
              <a:t>- </a:t>
            </a:r>
            <a:r>
              <a:rPr lang="en-GB" dirty="0" err="1"/>
              <a:t>Kunihiko</a:t>
            </a:r>
            <a:r>
              <a:rPr lang="en-GB" dirty="0"/>
              <a:t> was awarded the 2021 Bower Award for his highly influential CNN architecture.</a:t>
            </a:r>
          </a:p>
          <a:p>
            <a:r>
              <a:rPr lang="en-GB" dirty="0"/>
              <a:t>- Watch about his contributions, presented by </a:t>
            </a:r>
            <a:r>
              <a:rPr lang="en-GB" i="1" dirty="0"/>
              <a:t>Jürgen </a:t>
            </a:r>
            <a:r>
              <a:rPr lang="en-GB" i="1" dirty="0" err="1"/>
              <a:t>Schmidhuber</a:t>
            </a:r>
            <a:r>
              <a:rPr lang="en-GB" dirty="0"/>
              <a:t>: </a:t>
            </a:r>
            <a:r>
              <a:rPr lang="en-GB" sz="1100" dirty="0">
                <a:hlinkClick r:id="rId2"/>
              </a:rPr>
              <a:t>https://www.youtube.com/watch?v=ysOw6lNWx2o</a:t>
            </a:r>
            <a:endParaRPr lang="en-GB" sz="1050" dirty="0"/>
          </a:p>
          <a:p>
            <a:endParaRPr lang="en-GB" dirty="0"/>
          </a:p>
        </p:txBody>
      </p:sp>
      <p:pic>
        <p:nvPicPr>
          <p:cNvPr id="1026" name="Picture 2">
            <a:extLst>
              <a:ext uri="{FF2B5EF4-FFF2-40B4-BE49-F238E27FC236}">
                <a16:creationId xmlns:a16="http://schemas.microsoft.com/office/drawing/2014/main" id="{E4F488C4-CE69-4AAC-9B65-F3A3BDBC1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5515" y="163200"/>
            <a:ext cx="2499666" cy="18070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DD72BEF8-0B2D-4556-A1D1-402E990F9B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1300" y="4464895"/>
            <a:ext cx="5351179" cy="18078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8D5DF25-55F9-4C7D-BAC0-E98D344148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6697" y="2012727"/>
            <a:ext cx="3920384" cy="233758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7598026-43A0-4FCB-A2ED-52BE3A3A80A2}"/>
              </a:ext>
            </a:extLst>
          </p:cNvPr>
          <p:cNvSpPr txBox="1"/>
          <p:nvPr/>
        </p:nvSpPr>
        <p:spPr>
          <a:xfrm>
            <a:off x="0" y="6581001"/>
            <a:ext cx="9065348" cy="276999"/>
          </a:xfrm>
          <a:prstGeom prst="rect">
            <a:avLst/>
          </a:prstGeom>
          <a:noFill/>
        </p:spPr>
        <p:txBody>
          <a:bodyPr wrap="square">
            <a:spAutoFit/>
          </a:bodyPr>
          <a:lstStyle/>
          <a:p>
            <a:pPr rtl="0">
              <a:spcBef>
                <a:spcPts val="0"/>
              </a:spcBef>
              <a:spcAft>
                <a:spcPts val="0"/>
              </a:spcAft>
            </a:pPr>
            <a:r>
              <a:rPr lang="en-GB" sz="1200" b="0" i="0" u="none" strike="noStrike" dirty="0">
                <a:solidFill>
                  <a:srgbClr val="222222"/>
                </a:solidFill>
                <a:effectLst/>
                <a:latin typeface="Ubuntu"/>
              </a:rPr>
              <a:t>Fukushima, K. (1988). </a:t>
            </a:r>
            <a:r>
              <a:rPr lang="en-GB" sz="1200" b="0" i="0" u="none" strike="noStrike" dirty="0" err="1">
                <a:solidFill>
                  <a:srgbClr val="222222"/>
                </a:solidFill>
                <a:effectLst/>
                <a:latin typeface="Ubuntu"/>
              </a:rPr>
              <a:t>Neocognitron</a:t>
            </a:r>
            <a:r>
              <a:rPr lang="en-GB" sz="1200" b="0" i="0" u="none" strike="noStrike" dirty="0">
                <a:solidFill>
                  <a:srgbClr val="222222"/>
                </a:solidFill>
                <a:effectLst/>
                <a:latin typeface="Ubuntu"/>
              </a:rPr>
              <a:t>: A hierarchical neural network capable of visual pattern recognition. </a:t>
            </a:r>
            <a:r>
              <a:rPr lang="en-GB" sz="1200" b="0" i="1" u="none" strike="noStrike" dirty="0">
                <a:solidFill>
                  <a:srgbClr val="222222"/>
                </a:solidFill>
                <a:effectLst/>
                <a:latin typeface="Ubuntu"/>
              </a:rPr>
              <a:t>Neural networks</a:t>
            </a:r>
            <a:r>
              <a:rPr lang="en-GB" sz="1200" b="0" i="0" u="none" strike="noStrike" dirty="0">
                <a:solidFill>
                  <a:srgbClr val="222222"/>
                </a:solidFill>
                <a:effectLst/>
                <a:latin typeface="Ubuntu"/>
              </a:rPr>
              <a:t>, </a:t>
            </a:r>
            <a:r>
              <a:rPr lang="en-GB" sz="1200" b="0" i="1" u="none" strike="noStrike" dirty="0">
                <a:solidFill>
                  <a:srgbClr val="222222"/>
                </a:solidFill>
                <a:effectLst/>
                <a:latin typeface="Ubuntu"/>
              </a:rPr>
              <a:t>1</a:t>
            </a:r>
            <a:r>
              <a:rPr lang="en-GB" sz="1200" b="0" i="0" u="none" strike="noStrike" dirty="0">
                <a:solidFill>
                  <a:srgbClr val="222222"/>
                </a:solidFill>
                <a:effectLst/>
                <a:latin typeface="Ubuntu"/>
              </a:rPr>
              <a:t>(2), 119-130.</a:t>
            </a:r>
            <a:endParaRPr lang="en-GB" sz="1200" dirty="0"/>
          </a:p>
        </p:txBody>
      </p:sp>
    </p:spTree>
    <p:extLst>
      <p:ext uri="{BB962C8B-B14F-4D97-AF65-F5344CB8AC3E}">
        <p14:creationId xmlns:p14="http://schemas.microsoft.com/office/powerpoint/2010/main" val="3915969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B1893-C519-4D96-96AC-8EAD1C487160}"/>
              </a:ext>
            </a:extLst>
          </p:cNvPr>
          <p:cNvSpPr>
            <a:spLocks noGrp="1"/>
          </p:cNvSpPr>
          <p:nvPr>
            <p:ph type="title"/>
          </p:nvPr>
        </p:nvSpPr>
        <p:spPr/>
        <p:txBody>
          <a:bodyPr/>
          <a:lstStyle/>
          <a:p>
            <a:r>
              <a:rPr lang="en-SG" dirty="0"/>
              <a:t>Recap: CNN</a:t>
            </a:r>
            <a:endParaRPr lang="en-GB" dirty="0"/>
          </a:p>
        </p:txBody>
      </p:sp>
      <p:sp>
        <p:nvSpPr>
          <p:cNvPr id="3" name="Content Placeholder 2">
            <a:extLst>
              <a:ext uri="{FF2B5EF4-FFF2-40B4-BE49-F238E27FC236}">
                <a16:creationId xmlns:a16="http://schemas.microsoft.com/office/drawing/2014/main" id="{7C4895E9-EA4B-4AEF-A0A3-9FD92C283EA4}"/>
              </a:ext>
            </a:extLst>
          </p:cNvPr>
          <p:cNvSpPr>
            <a:spLocks noGrp="1"/>
          </p:cNvSpPr>
          <p:nvPr>
            <p:ph idx="1"/>
          </p:nvPr>
        </p:nvSpPr>
        <p:spPr>
          <a:xfrm>
            <a:off x="526180" y="2286000"/>
            <a:ext cx="5569819" cy="1881554"/>
          </a:xfrm>
        </p:spPr>
        <p:txBody>
          <a:bodyPr>
            <a:normAutofit/>
          </a:bodyPr>
          <a:lstStyle/>
          <a:p>
            <a:r>
              <a:rPr lang="en-SG" u="sng" dirty="0"/>
              <a:t>History of Convolutional Neural Networks</a:t>
            </a:r>
          </a:p>
          <a:p>
            <a:r>
              <a:rPr lang="en-SG" dirty="0"/>
              <a:t>- Yann </a:t>
            </a:r>
            <a:r>
              <a:rPr lang="en-SG" dirty="0" err="1"/>
              <a:t>LeCun</a:t>
            </a:r>
            <a:r>
              <a:rPr lang="en-SG" dirty="0"/>
              <a:t> (A.M. Turing Award Laureate 2018) was the </a:t>
            </a:r>
            <a:r>
              <a:rPr lang="en-SG" b="1" dirty="0"/>
              <a:t>first to use backpropagation to train the CNN</a:t>
            </a:r>
            <a:r>
              <a:rPr lang="en-SG" dirty="0"/>
              <a:t>, not the first to invent the structure.</a:t>
            </a:r>
          </a:p>
          <a:p>
            <a:endParaRPr lang="en-GB" dirty="0"/>
          </a:p>
        </p:txBody>
      </p:sp>
      <p:pic>
        <p:nvPicPr>
          <p:cNvPr id="2050" name="Picture 2" descr="Propose the world's first convolutional neural network!Kunihiko Fukushima, the father of CNN, won the Bauer Scientific Achievement Award">
            <a:extLst>
              <a:ext uri="{FF2B5EF4-FFF2-40B4-BE49-F238E27FC236}">
                <a16:creationId xmlns:a16="http://schemas.microsoft.com/office/drawing/2014/main" id="{22957FC6-C5BA-4976-AF6D-32BE2E0B6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2818" y="1540412"/>
            <a:ext cx="4305054" cy="2880360"/>
          </a:xfrm>
          <a:prstGeom prst="rect">
            <a:avLst/>
          </a:prstGeom>
          <a:noFill/>
          <a:extLst>
            <a:ext uri="{909E8E84-426E-40DD-AFC4-6F175D3DCCD1}">
              <a14:hiddenFill xmlns:a14="http://schemas.microsoft.com/office/drawing/2010/main">
                <a:solidFill>
                  <a:srgbClr val="FFFFFF"/>
                </a:solidFill>
              </a14:hiddenFill>
            </a:ext>
          </a:extLst>
        </p:spPr>
      </p:pic>
      <p:pic>
        <p:nvPicPr>
          <p:cNvPr id="10" name="Google Shape;88;p18">
            <a:extLst>
              <a:ext uri="{FF2B5EF4-FFF2-40B4-BE49-F238E27FC236}">
                <a16:creationId xmlns:a16="http://schemas.microsoft.com/office/drawing/2014/main" id="{09F1BF55-4A60-4507-A7E4-ABA0CA4F3F74}"/>
              </a:ext>
            </a:extLst>
          </p:cNvPr>
          <p:cNvPicPr preferRelativeResize="0"/>
          <p:nvPr/>
        </p:nvPicPr>
        <p:blipFill>
          <a:blip r:embed="rId3">
            <a:alphaModFix/>
          </a:blip>
          <a:stretch>
            <a:fillRect/>
          </a:stretch>
        </p:blipFill>
        <p:spPr>
          <a:xfrm>
            <a:off x="8158855" y="4639684"/>
            <a:ext cx="775649" cy="775649"/>
          </a:xfrm>
          <a:prstGeom prst="rect">
            <a:avLst/>
          </a:prstGeom>
          <a:noFill/>
          <a:ln>
            <a:noFill/>
          </a:ln>
        </p:spPr>
      </p:pic>
      <p:pic>
        <p:nvPicPr>
          <p:cNvPr id="11" name="Google Shape;90;p18">
            <a:extLst>
              <a:ext uri="{FF2B5EF4-FFF2-40B4-BE49-F238E27FC236}">
                <a16:creationId xmlns:a16="http://schemas.microsoft.com/office/drawing/2014/main" id="{542B7E8E-846C-4617-A97C-1FC6A0E12449}"/>
              </a:ext>
            </a:extLst>
          </p:cNvPr>
          <p:cNvPicPr preferRelativeResize="0"/>
          <p:nvPr/>
        </p:nvPicPr>
        <p:blipFill rotWithShape="1">
          <a:blip r:embed="rId4">
            <a:alphaModFix/>
          </a:blip>
          <a:srcRect l="13978" t="13651" r="14229" b="13264"/>
          <a:stretch/>
        </p:blipFill>
        <p:spPr>
          <a:xfrm>
            <a:off x="9042682" y="4663747"/>
            <a:ext cx="714670" cy="727525"/>
          </a:xfrm>
          <a:prstGeom prst="rect">
            <a:avLst/>
          </a:prstGeom>
          <a:noFill/>
          <a:ln>
            <a:noFill/>
          </a:ln>
        </p:spPr>
      </p:pic>
    </p:spTree>
    <p:extLst>
      <p:ext uri="{BB962C8B-B14F-4D97-AF65-F5344CB8AC3E}">
        <p14:creationId xmlns:p14="http://schemas.microsoft.com/office/powerpoint/2010/main" val="779612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B1893-C519-4D96-96AC-8EAD1C487160}"/>
              </a:ext>
            </a:extLst>
          </p:cNvPr>
          <p:cNvSpPr>
            <a:spLocks noGrp="1"/>
          </p:cNvSpPr>
          <p:nvPr>
            <p:ph type="title"/>
          </p:nvPr>
        </p:nvSpPr>
        <p:spPr/>
        <p:txBody>
          <a:bodyPr/>
          <a:lstStyle/>
          <a:p>
            <a:r>
              <a:rPr lang="en-SG" dirty="0"/>
              <a:t>Recap: CNN</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4895E9-EA4B-4AEF-A0A3-9FD92C283EA4}"/>
                  </a:ext>
                </a:extLst>
              </p:cNvPr>
              <p:cNvSpPr>
                <a:spLocks noGrp="1"/>
              </p:cNvSpPr>
              <p:nvPr>
                <p:ph idx="1"/>
              </p:nvPr>
            </p:nvSpPr>
            <p:spPr>
              <a:xfrm>
                <a:off x="871869" y="2201946"/>
                <a:ext cx="10024589" cy="4070838"/>
              </a:xfrm>
            </p:spPr>
            <p:txBody>
              <a:bodyPr>
                <a:normAutofit/>
              </a:bodyPr>
              <a:lstStyle/>
              <a:p>
                <a:r>
                  <a:rPr lang="en-SG" u="sng" dirty="0"/>
                  <a:t>Convolutional Layer</a:t>
                </a:r>
              </a:p>
              <a:p>
                <a:r>
                  <a:rPr lang="en-SG" dirty="0"/>
                  <a:t>- Performs </a:t>
                </a:r>
                <a14:m>
                  <m:oMath xmlns:m="http://schemas.openxmlformats.org/officeDocument/2006/math">
                    <m:acc>
                      <m:accPr>
                        <m:chr m:val="̂"/>
                        <m:ctrlPr>
                          <a:rPr lang="en-SG" i="1" smtClean="0">
                            <a:latin typeface="Cambria Math" panose="02040503050406030204" pitchFamily="18" charset="0"/>
                          </a:rPr>
                        </m:ctrlPr>
                      </m:accPr>
                      <m:e>
                        <m:r>
                          <a:rPr lang="en-SG" i="1" smtClean="0">
                            <a:latin typeface="Cambria Math" panose="02040503050406030204" pitchFamily="18" charset="0"/>
                          </a:rPr>
                          <m:t>𝑦</m:t>
                        </m:r>
                      </m:e>
                    </m:acc>
                    <m:r>
                      <a:rPr lang="en-SG" b="0" i="1" smtClean="0">
                        <a:latin typeface="Cambria Math" panose="02040503050406030204" pitchFamily="18" charset="0"/>
                      </a:rPr>
                      <m:t>=</m:t>
                    </m:r>
                    <m:r>
                      <a:rPr lang="en-SG" b="0" i="1" smtClean="0">
                        <a:latin typeface="Cambria Math" panose="02040503050406030204" pitchFamily="18" charset="0"/>
                      </a:rPr>
                      <m:t>𝑤𝑥</m:t>
                    </m:r>
                    <m:r>
                      <a:rPr lang="en-SG" b="0" i="1" smtClean="0">
                        <a:latin typeface="Cambria Math" panose="02040503050406030204" pitchFamily="18" charset="0"/>
                      </a:rPr>
                      <m:t>+</m:t>
                    </m:r>
                    <m:r>
                      <a:rPr lang="en-SG" b="0" i="1" smtClean="0">
                        <a:latin typeface="Cambria Math" panose="02040503050406030204" pitchFamily="18" charset="0"/>
                      </a:rPr>
                      <m:t>𝑏</m:t>
                    </m:r>
                  </m:oMath>
                </a14:m>
                <a:r>
                  <a:rPr lang="en-GB" dirty="0"/>
                  <a:t> to local patches across the image.</a:t>
                </a:r>
              </a:p>
              <a:p>
                <a:r>
                  <a:rPr lang="en-GB" dirty="0"/>
                  <a:t>- Has a kernel (or filter) which contains learnable weights.</a:t>
                </a:r>
              </a:p>
              <a:p>
                <a:r>
                  <a:rPr lang="en-GB" dirty="0"/>
                  <a:t>- Since the same kernel is applied on local patches across the image, weights are shared across the image, less weights are required to be trained, making CNNs easier to train than MLPs.</a:t>
                </a:r>
              </a:p>
              <a:p>
                <a:r>
                  <a:rPr lang="en-GB" dirty="0"/>
                  <a:t>- The output of a convolution is called a “feature map”.</a:t>
                </a:r>
              </a:p>
              <a:p>
                <a:r>
                  <a:rPr lang="en-GB" dirty="0"/>
                  <a:t>- The CNN architecture allows it to learn spatial information effectively.</a:t>
                </a:r>
              </a:p>
            </p:txBody>
          </p:sp>
        </mc:Choice>
        <mc:Fallback xmlns="">
          <p:sp>
            <p:nvSpPr>
              <p:cNvPr id="3" name="Content Placeholder 2">
                <a:extLst>
                  <a:ext uri="{FF2B5EF4-FFF2-40B4-BE49-F238E27FC236}">
                    <a16:creationId xmlns:a16="http://schemas.microsoft.com/office/drawing/2014/main" id="{7C4895E9-EA4B-4AEF-A0A3-9FD92C283EA4}"/>
                  </a:ext>
                </a:extLst>
              </p:cNvPr>
              <p:cNvSpPr>
                <a:spLocks noGrp="1" noRot="1" noChangeAspect="1" noMove="1" noResize="1" noEditPoints="1" noAdjustHandles="1" noChangeArrowheads="1" noChangeShapeType="1" noTextEdit="1"/>
              </p:cNvSpPr>
              <p:nvPr>
                <p:ph idx="1"/>
              </p:nvPr>
            </p:nvSpPr>
            <p:spPr>
              <a:xfrm>
                <a:off x="871869" y="2201946"/>
                <a:ext cx="10024589" cy="4070838"/>
              </a:xfrm>
              <a:blipFill>
                <a:blip r:embed="rId2"/>
                <a:stretch>
                  <a:fillRect l="-304" t="-1796" r="-1156"/>
                </a:stretch>
              </a:blipFill>
            </p:spPr>
            <p:txBody>
              <a:bodyPr/>
              <a:lstStyle/>
              <a:p>
                <a:r>
                  <a:rPr lang="en-GB">
                    <a:noFill/>
                  </a:rPr>
                  <a:t> </a:t>
                </a:r>
              </a:p>
            </p:txBody>
          </p:sp>
        </mc:Fallback>
      </mc:AlternateContent>
      <p:pic>
        <p:nvPicPr>
          <p:cNvPr id="7" name="Content Placeholder 4" descr="A picture containing shape&#10;&#10;Description automatically generated">
            <a:extLst>
              <a:ext uri="{FF2B5EF4-FFF2-40B4-BE49-F238E27FC236}">
                <a16:creationId xmlns:a16="http://schemas.microsoft.com/office/drawing/2014/main" id="{FDF2C39E-2208-4F77-A42F-BF628F139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9216" y="420383"/>
            <a:ext cx="3371992" cy="2461682"/>
          </a:xfrm>
          <a:prstGeom prst="rect">
            <a:avLst/>
          </a:prstGeom>
        </p:spPr>
      </p:pic>
    </p:spTree>
    <p:extLst>
      <p:ext uri="{BB962C8B-B14F-4D97-AF65-F5344CB8AC3E}">
        <p14:creationId xmlns:p14="http://schemas.microsoft.com/office/powerpoint/2010/main" val="357736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ADAE-5DA3-4DE8-AE43-F28F92D31DD2}"/>
              </a:ext>
            </a:extLst>
          </p:cNvPr>
          <p:cNvSpPr>
            <a:spLocks noGrp="1"/>
          </p:cNvSpPr>
          <p:nvPr>
            <p:ph type="title"/>
          </p:nvPr>
        </p:nvSpPr>
        <p:spPr/>
        <p:txBody>
          <a:bodyPr/>
          <a:lstStyle/>
          <a:p>
            <a:r>
              <a:rPr lang="en-SG" dirty="0"/>
              <a:t>Recap: RNN</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7715A9-9DE6-4257-9D4A-F5B622909512}"/>
                  </a:ext>
                </a:extLst>
              </p:cNvPr>
              <p:cNvSpPr>
                <a:spLocks noGrp="1"/>
              </p:cNvSpPr>
              <p:nvPr>
                <p:ph idx="1"/>
              </p:nvPr>
            </p:nvSpPr>
            <p:spPr>
              <a:xfrm>
                <a:off x="1024127" y="2760785"/>
                <a:ext cx="9720073" cy="4023360"/>
              </a:xfrm>
            </p:spPr>
            <p:txBody>
              <a:bodyPr/>
              <a:lstStyle/>
              <a:p>
                <a:r>
                  <a:rPr lang="en-SG" u="sng" dirty="0"/>
                  <a:t>Recurrent Neural Networks</a:t>
                </a:r>
              </a:p>
              <a:p>
                <a:r>
                  <a:rPr lang="en-SG" dirty="0"/>
                  <a:t>- MLPs and CNNs learn spatial information effectively, but not temporal/sequential information.</a:t>
                </a:r>
              </a:p>
              <a:p>
                <a:r>
                  <a:rPr lang="en-SG" dirty="0"/>
                  <a:t>- For sequential data, e.g. text, audio, time series, videos, a Recurrent Neural Network (RNN) learns temporal information effectively.</a:t>
                </a:r>
              </a:p>
              <a:p>
                <a:r>
                  <a:rPr lang="en-SG" dirty="0"/>
                  <a:t>- RNNs uses information about the past to predict the future, i.e. </a:t>
                </a:r>
                <a14:m>
                  <m:oMath xmlns:m="http://schemas.openxmlformats.org/officeDocument/2006/math">
                    <m:sSub>
                      <m:sSubPr>
                        <m:ctrlPr>
                          <a:rPr lang="en-SG" sz="2000" i="1" smtClean="0">
                            <a:latin typeface="Cambria Math" panose="02040503050406030204" pitchFamily="18" charset="0"/>
                          </a:rPr>
                        </m:ctrlPr>
                      </m:sSubPr>
                      <m:e>
                        <m:r>
                          <a:rPr lang="en-SG" sz="2000" i="1" smtClean="0">
                            <a:latin typeface="Cambria Math" panose="02040503050406030204" pitchFamily="18" charset="0"/>
                          </a:rPr>
                          <m:t>𝑥</m:t>
                        </m:r>
                      </m:e>
                      <m:sub>
                        <m:r>
                          <a:rPr lang="en-SG" sz="2000" i="1" smtClean="0">
                            <a:latin typeface="Cambria Math" panose="02040503050406030204" pitchFamily="18" charset="0"/>
                          </a:rPr>
                          <m:t>𝑡</m:t>
                        </m:r>
                        <m:r>
                          <a:rPr lang="en-SG" sz="2000" i="1" smtClean="0">
                            <a:latin typeface="Cambria Math" panose="02040503050406030204" pitchFamily="18" charset="0"/>
                          </a:rPr>
                          <m:t>+1</m:t>
                        </m:r>
                      </m:sub>
                    </m:sSub>
                    <m:r>
                      <a:rPr lang="en-SG" sz="2000" b="0" i="1" smtClean="0">
                        <a:latin typeface="Cambria Math" panose="02040503050406030204" pitchFamily="18" charset="0"/>
                      </a:rPr>
                      <m:t>,</m:t>
                    </m:r>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h</m:t>
                        </m:r>
                      </m:e>
                      <m:sub>
                        <m:r>
                          <a:rPr lang="en-SG" sz="2000" b="0" i="1" smtClean="0">
                            <a:latin typeface="Cambria Math" panose="02040503050406030204" pitchFamily="18" charset="0"/>
                          </a:rPr>
                          <m:t>𝑡</m:t>
                        </m:r>
                        <m:r>
                          <a:rPr lang="en-SG" sz="2000" b="0" i="1" smtClean="0">
                            <a:latin typeface="Cambria Math" panose="02040503050406030204" pitchFamily="18" charset="0"/>
                          </a:rPr>
                          <m:t>+1</m:t>
                        </m:r>
                      </m:sub>
                    </m:sSub>
                    <m:r>
                      <a:rPr lang="en-SG" sz="2000" i="1" smtClean="0">
                        <a:latin typeface="Cambria Math" panose="02040503050406030204" pitchFamily="18" charset="0"/>
                      </a:rPr>
                      <m:t>=</m:t>
                    </m:r>
                    <m:r>
                      <a:rPr lang="en-SG" sz="2000" i="1" smtClean="0">
                        <a:latin typeface="Cambria Math" panose="02040503050406030204" pitchFamily="18" charset="0"/>
                      </a:rPr>
                      <m:t>𝑓</m:t>
                    </m:r>
                    <m:d>
                      <m:dPr>
                        <m:ctrlPr>
                          <a:rPr lang="en-SG" sz="2000" i="1" smtClean="0">
                            <a:latin typeface="Cambria Math" panose="02040503050406030204" pitchFamily="18" charset="0"/>
                          </a:rPr>
                        </m:ctrlPr>
                      </m:dPr>
                      <m:e>
                        <m:sSub>
                          <m:sSubPr>
                            <m:ctrlPr>
                              <a:rPr lang="en-SG" sz="2000" i="1" smtClean="0">
                                <a:latin typeface="Cambria Math" panose="02040503050406030204" pitchFamily="18" charset="0"/>
                              </a:rPr>
                            </m:ctrlPr>
                          </m:sSubPr>
                          <m:e>
                            <m:r>
                              <a:rPr lang="en-SG" sz="2000" i="1" smtClean="0">
                                <a:latin typeface="Cambria Math" panose="02040503050406030204" pitchFamily="18" charset="0"/>
                              </a:rPr>
                              <m:t>𝑥</m:t>
                            </m:r>
                          </m:e>
                          <m:sub>
                            <m:r>
                              <a:rPr lang="en-SG" sz="2000" i="1" smtClean="0">
                                <a:latin typeface="Cambria Math" panose="02040503050406030204" pitchFamily="18" charset="0"/>
                              </a:rPr>
                              <m:t>𝑡</m:t>
                            </m:r>
                          </m:sub>
                        </m:sSub>
                        <m:r>
                          <a:rPr lang="en-SG" sz="2000" i="1" smtClean="0">
                            <a:latin typeface="Cambria Math" panose="02040503050406030204" pitchFamily="18" charset="0"/>
                          </a:rPr>
                          <m:t>,</m:t>
                        </m:r>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h</m:t>
                            </m:r>
                          </m:e>
                          <m:sub>
                            <m:r>
                              <a:rPr lang="en-SG" sz="2000" b="0" i="1" smtClean="0">
                                <a:latin typeface="Cambria Math" panose="02040503050406030204" pitchFamily="18" charset="0"/>
                              </a:rPr>
                              <m:t>𝑡</m:t>
                            </m:r>
                          </m:sub>
                        </m:sSub>
                      </m:e>
                    </m:d>
                  </m:oMath>
                </a14:m>
                <a:r>
                  <a:rPr lang="en-GB" sz="2000" dirty="0"/>
                  <a:t>.</a:t>
                </a:r>
                <a:endParaRPr lang="en-GB" dirty="0"/>
              </a:p>
              <a:p>
                <a:r>
                  <a:rPr lang="en-GB" dirty="0"/>
                  <a:t>- RNNs maintains an internal hidden state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rPr>
                          <m:t>h</m:t>
                        </m:r>
                      </m:e>
                      <m:sub>
                        <m:r>
                          <a:rPr lang="en-GB" i="1" smtClean="0">
                            <a:latin typeface="Cambria Math" panose="02040503050406030204" pitchFamily="18" charset="0"/>
                          </a:rPr>
                          <m:t>𝑡</m:t>
                        </m:r>
                      </m:sub>
                    </m:sSub>
                  </m:oMath>
                </a14:m>
                <a:r>
                  <a:rPr lang="en-GB" dirty="0"/>
                  <a:t> which represents information about the history.</a:t>
                </a:r>
              </a:p>
            </p:txBody>
          </p:sp>
        </mc:Choice>
        <mc:Fallback xmlns="">
          <p:sp>
            <p:nvSpPr>
              <p:cNvPr id="3" name="Content Placeholder 2">
                <a:extLst>
                  <a:ext uri="{FF2B5EF4-FFF2-40B4-BE49-F238E27FC236}">
                    <a16:creationId xmlns:a16="http://schemas.microsoft.com/office/drawing/2014/main" id="{F57715A9-9DE6-4257-9D4A-F5B622909512}"/>
                  </a:ext>
                </a:extLst>
              </p:cNvPr>
              <p:cNvSpPr>
                <a:spLocks noGrp="1" noRot="1" noChangeAspect="1" noMove="1" noResize="1" noEditPoints="1" noAdjustHandles="1" noChangeArrowheads="1" noChangeShapeType="1" noTextEdit="1"/>
              </p:cNvSpPr>
              <p:nvPr>
                <p:ph idx="1"/>
              </p:nvPr>
            </p:nvSpPr>
            <p:spPr>
              <a:xfrm>
                <a:off x="1024127" y="2760785"/>
                <a:ext cx="9720073" cy="4023360"/>
              </a:xfrm>
              <a:blipFill>
                <a:blip r:embed="rId2"/>
                <a:stretch>
                  <a:fillRect l="-313" t="-1818" r="-815"/>
                </a:stretch>
              </a:blipFill>
            </p:spPr>
            <p:txBody>
              <a:bodyPr/>
              <a:lstStyle/>
              <a:p>
                <a:r>
                  <a:rPr lang="en-GB">
                    <a:noFill/>
                  </a:rPr>
                  <a:t> </a:t>
                </a:r>
              </a:p>
            </p:txBody>
          </p:sp>
        </mc:Fallback>
      </mc:AlternateContent>
      <p:pic>
        <p:nvPicPr>
          <p:cNvPr id="3074" name="Picture 2" descr="Recurrent Neural Networks - Remembering what&amp;#39;s important - gotensor">
            <a:extLst>
              <a:ext uri="{FF2B5EF4-FFF2-40B4-BE49-F238E27FC236}">
                <a16:creationId xmlns:a16="http://schemas.microsoft.com/office/drawing/2014/main" id="{4665AF79-27EE-4C00-A370-B4658E162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962" y="361216"/>
            <a:ext cx="5056365" cy="26633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2487B84-1E1B-46A4-A511-A7DCFF2990B3}"/>
                  </a:ext>
                </a:extLst>
              </p:cNvPr>
              <p:cNvSpPr txBox="1"/>
              <p:nvPr/>
            </p:nvSpPr>
            <p:spPr>
              <a:xfrm>
                <a:off x="8910327" y="1147170"/>
                <a:ext cx="2939061" cy="850426"/>
              </a:xfrm>
              <a:prstGeom prst="rect">
                <a:avLst/>
              </a:prstGeom>
              <a:noFill/>
            </p:spPr>
            <p:txBody>
              <a:bodyPr wrap="square" rtlCol="0">
                <a:spAutoFit/>
              </a:bodyPr>
              <a:lstStyle/>
              <a:p>
                <a:r>
                  <a:rPr lang="en-SG" sz="1600" dirty="0"/>
                  <a:t>In this image, </a:t>
                </a:r>
                <a14:m>
                  <m:oMath xmlns:m="http://schemas.openxmlformats.org/officeDocument/2006/math">
                    <m:sSub>
                      <m:sSubPr>
                        <m:ctrlPr>
                          <a:rPr lang="en-SG" sz="1600" i="1" smtClean="0">
                            <a:latin typeface="Cambria Math" panose="02040503050406030204" pitchFamily="18" charset="0"/>
                          </a:rPr>
                        </m:ctrlPr>
                      </m:sSubPr>
                      <m:e>
                        <m:r>
                          <a:rPr lang="en-SG" sz="1600" i="1" smtClean="0">
                            <a:latin typeface="Cambria Math" panose="02040503050406030204" pitchFamily="18" charset="0"/>
                          </a:rPr>
                          <m:t>𝑦</m:t>
                        </m:r>
                      </m:e>
                      <m:sub>
                        <m:r>
                          <a:rPr lang="en-SG" sz="1600" i="1" smtClean="0">
                            <a:latin typeface="Cambria Math" panose="02040503050406030204" pitchFamily="18" charset="0"/>
                          </a:rPr>
                          <m:t>𝑡</m:t>
                        </m:r>
                      </m:sub>
                    </m:sSub>
                  </m:oMath>
                </a14:m>
                <a:r>
                  <a:rPr lang="en-GB" sz="1600" dirty="0"/>
                  <a:t> can represent </a:t>
                </a:r>
                <a14:m>
                  <m:oMath xmlns:m="http://schemas.openxmlformats.org/officeDocument/2006/math">
                    <m:sSub>
                      <m:sSubPr>
                        <m:ctrlPr>
                          <a:rPr lang="en-GB" sz="1600" i="1" smtClean="0">
                            <a:latin typeface="Cambria Math" panose="02040503050406030204" pitchFamily="18" charset="0"/>
                          </a:rPr>
                        </m:ctrlPr>
                      </m:sSubPr>
                      <m:e>
                        <m:r>
                          <a:rPr lang="en-GB" sz="1600" i="1" smtClean="0">
                            <a:latin typeface="Cambria Math" panose="02040503050406030204" pitchFamily="18" charset="0"/>
                          </a:rPr>
                          <m:t>𝑥</m:t>
                        </m:r>
                      </m:e>
                      <m:sub>
                        <m:r>
                          <a:rPr lang="en-GB" sz="1600" i="1" smtClean="0">
                            <a:latin typeface="Cambria Math" panose="02040503050406030204" pitchFamily="18" charset="0"/>
                          </a:rPr>
                          <m:t>𝑡</m:t>
                        </m:r>
                        <m:r>
                          <a:rPr lang="en-GB" sz="1600" i="1" smtClean="0">
                            <a:latin typeface="Cambria Math" panose="02040503050406030204" pitchFamily="18" charset="0"/>
                          </a:rPr>
                          <m:t>+1</m:t>
                        </m:r>
                      </m:sub>
                    </m:sSub>
                  </m:oMath>
                </a14:m>
                <a:r>
                  <a:rPr lang="en-GB" sz="1600" dirty="0"/>
                  <a:t>. The function </a:t>
                </a:r>
                <a14:m>
                  <m:oMath xmlns:m="http://schemas.openxmlformats.org/officeDocument/2006/math">
                    <m:r>
                      <a:rPr lang="en-GB" sz="1600" i="1" smtClean="0">
                        <a:latin typeface="Cambria Math" panose="02040503050406030204" pitchFamily="18" charset="0"/>
                      </a:rPr>
                      <m:t>𝑓</m:t>
                    </m:r>
                    <m:d>
                      <m:dPr>
                        <m:ctrlPr>
                          <a:rPr lang="en-GB" sz="1600" i="1" smtClean="0">
                            <a:latin typeface="Cambria Math" panose="02040503050406030204" pitchFamily="18" charset="0"/>
                          </a:rPr>
                        </m:ctrlPr>
                      </m:dPr>
                      <m:e>
                        <m:sSub>
                          <m:sSubPr>
                            <m:ctrlPr>
                              <a:rPr lang="en-GB" sz="1600" i="1" smtClean="0">
                                <a:latin typeface="Cambria Math" panose="02040503050406030204" pitchFamily="18" charset="0"/>
                              </a:rPr>
                            </m:ctrlPr>
                          </m:sSubPr>
                          <m:e>
                            <m:r>
                              <a:rPr lang="en-GB" sz="1600" i="1" smtClean="0">
                                <a:latin typeface="Cambria Math" panose="02040503050406030204" pitchFamily="18" charset="0"/>
                              </a:rPr>
                              <m:t>𝑥</m:t>
                            </m:r>
                          </m:e>
                          <m:sub>
                            <m:r>
                              <a:rPr lang="en-GB" sz="1600" i="1" smtClean="0">
                                <a:latin typeface="Cambria Math" panose="02040503050406030204" pitchFamily="18" charset="0"/>
                              </a:rPr>
                              <m:t>𝑡</m:t>
                            </m:r>
                          </m:sub>
                        </m:sSub>
                        <m:r>
                          <a:rPr lang="en-GB" sz="1600" i="1" smtClean="0">
                            <a:latin typeface="Cambria Math" panose="02040503050406030204" pitchFamily="18" charset="0"/>
                          </a:rPr>
                          <m:t>,</m:t>
                        </m:r>
                        <m:sSub>
                          <m:sSubPr>
                            <m:ctrlPr>
                              <a:rPr lang="en-GB" sz="1600" i="1" smtClean="0">
                                <a:latin typeface="Cambria Math" panose="02040503050406030204" pitchFamily="18" charset="0"/>
                              </a:rPr>
                            </m:ctrlPr>
                          </m:sSubPr>
                          <m:e>
                            <m:r>
                              <a:rPr lang="en-GB" sz="1600" i="1" smtClean="0">
                                <a:latin typeface="Cambria Math" panose="02040503050406030204" pitchFamily="18" charset="0"/>
                              </a:rPr>
                              <m:t>h</m:t>
                            </m:r>
                          </m:e>
                          <m:sub>
                            <m:r>
                              <a:rPr lang="en-GB" sz="1600" i="1" smtClean="0">
                                <a:latin typeface="Cambria Math" panose="02040503050406030204" pitchFamily="18" charset="0"/>
                              </a:rPr>
                              <m:t>𝑡</m:t>
                            </m:r>
                          </m:sub>
                        </m:sSub>
                      </m:e>
                    </m:d>
                  </m:oMath>
                </a14:m>
                <a:r>
                  <a:rPr lang="en-GB" sz="1600" dirty="0"/>
                  <a:t> is represented by both </a:t>
                </a:r>
                <a14:m>
                  <m:oMath xmlns:m="http://schemas.openxmlformats.org/officeDocument/2006/math">
                    <m:sSub>
                      <m:sSubPr>
                        <m:ctrlPr>
                          <a:rPr lang="en-GB" sz="1600" i="1" smtClean="0">
                            <a:latin typeface="Cambria Math" panose="02040503050406030204" pitchFamily="18" charset="0"/>
                          </a:rPr>
                        </m:ctrlPr>
                      </m:sSubPr>
                      <m:e>
                        <m:r>
                          <a:rPr lang="en-GB" sz="1600" i="1" smtClean="0">
                            <a:latin typeface="Cambria Math" panose="02040503050406030204" pitchFamily="18" charset="0"/>
                          </a:rPr>
                          <m:t>𝑊</m:t>
                        </m:r>
                      </m:e>
                      <m:sub>
                        <m:r>
                          <a:rPr lang="en-GB" sz="1600" i="1" smtClean="0">
                            <a:latin typeface="Cambria Math" panose="02040503050406030204" pitchFamily="18" charset="0"/>
                          </a:rPr>
                          <m:t>h</m:t>
                        </m:r>
                      </m:sub>
                    </m:sSub>
                  </m:oMath>
                </a14:m>
                <a:r>
                  <a:rPr lang="en-GB" sz="1600" dirty="0"/>
                  <a:t> and </a:t>
                </a:r>
                <a14:m>
                  <m:oMath xmlns:m="http://schemas.openxmlformats.org/officeDocument/2006/math">
                    <m:sSub>
                      <m:sSubPr>
                        <m:ctrlPr>
                          <a:rPr lang="en-GB" sz="1600" i="1">
                            <a:latin typeface="Cambria Math" panose="02040503050406030204" pitchFamily="18" charset="0"/>
                          </a:rPr>
                        </m:ctrlPr>
                      </m:sSubPr>
                      <m:e>
                        <m:r>
                          <a:rPr lang="en-GB" sz="1600" i="1">
                            <a:latin typeface="Cambria Math" panose="02040503050406030204" pitchFamily="18" charset="0"/>
                          </a:rPr>
                          <m:t>𝑊</m:t>
                        </m:r>
                      </m:e>
                      <m:sub>
                        <m:r>
                          <a:rPr lang="en-SG" sz="1600" b="0" i="1" smtClean="0">
                            <a:latin typeface="Cambria Math" panose="02040503050406030204" pitchFamily="18" charset="0"/>
                          </a:rPr>
                          <m:t>𝑦</m:t>
                        </m:r>
                      </m:sub>
                    </m:sSub>
                  </m:oMath>
                </a14:m>
                <a:r>
                  <a:rPr lang="en-GB" sz="1600" dirty="0"/>
                  <a:t>.</a:t>
                </a:r>
              </a:p>
            </p:txBody>
          </p:sp>
        </mc:Choice>
        <mc:Fallback xmlns="">
          <p:sp>
            <p:nvSpPr>
              <p:cNvPr id="4" name="TextBox 3">
                <a:extLst>
                  <a:ext uri="{FF2B5EF4-FFF2-40B4-BE49-F238E27FC236}">
                    <a16:creationId xmlns:a16="http://schemas.microsoft.com/office/drawing/2014/main" id="{E2487B84-1E1B-46A4-A511-A7DCFF2990B3}"/>
                  </a:ext>
                </a:extLst>
              </p:cNvPr>
              <p:cNvSpPr txBox="1">
                <a:spLocks noRot="1" noChangeAspect="1" noMove="1" noResize="1" noEditPoints="1" noAdjustHandles="1" noChangeArrowheads="1" noChangeShapeType="1" noTextEdit="1"/>
              </p:cNvSpPr>
              <p:nvPr/>
            </p:nvSpPr>
            <p:spPr>
              <a:xfrm>
                <a:off x="8910327" y="1147170"/>
                <a:ext cx="2939061" cy="850426"/>
              </a:xfrm>
              <a:prstGeom prst="rect">
                <a:avLst/>
              </a:prstGeom>
              <a:blipFill>
                <a:blip r:embed="rId4"/>
                <a:stretch>
                  <a:fillRect l="-1245" t="-1429" b="-6429"/>
                </a:stretch>
              </a:blipFill>
            </p:spPr>
            <p:txBody>
              <a:bodyPr/>
              <a:lstStyle/>
              <a:p>
                <a:r>
                  <a:rPr lang="en-GB">
                    <a:noFill/>
                  </a:rPr>
                  <a:t> </a:t>
                </a:r>
              </a:p>
            </p:txBody>
          </p:sp>
        </mc:Fallback>
      </mc:AlternateContent>
    </p:spTree>
    <p:extLst>
      <p:ext uri="{BB962C8B-B14F-4D97-AF65-F5344CB8AC3E}">
        <p14:creationId xmlns:p14="http://schemas.microsoft.com/office/powerpoint/2010/main" val="2956195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D6B3F-3352-4D08-9680-D4C55B3DE7FC}"/>
              </a:ext>
            </a:extLst>
          </p:cNvPr>
          <p:cNvSpPr>
            <a:spLocks noGrp="1"/>
          </p:cNvSpPr>
          <p:nvPr>
            <p:ph type="title"/>
          </p:nvPr>
        </p:nvSpPr>
        <p:spPr/>
        <p:txBody>
          <a:bodyPr/>
          <a:lstStyle/>
          <a:p>
            <a:r>
              <a:rPr lang="en-SG" dirty="0"/>
              <a:t>Breakout rooms!</a:t>
            </a:r>
            <a:endParaRPr lang="en-GB" dirty="0"/>
          </a:p>
        </p:txBody>
      </p:sp>
      <p:sp>
        <p:nvSpPr>
          <p:cNvPr id="3" name="Content Placeholder 2">
            <a:extLst>
              <a:ext uri="{FF2B5EF4-FFF2-40B4-BE49-F238E27FC236}">
                <a16:creationId xmlns:a16="http://schemas.microsoft.com/office/drawing/2014/main" id="{DF64584B-097C-4BAB-9232-2602326BAE0F}"/>
              </a:ext>
            </a:extLst>
          </p:cNvPr>
          <p:cNvSpPr>
            <a:spLocks noGrp="1"/>
          </p:cNvSpPr>
          <p:nvPr>
            <p:ph idx="1"/>
          </p:nvPr>
        </p:nvSpPr>
        <p:spPr/>
        <p:txBody>
          <a:bodyPr/>
          <a:lstStyle/>
          <a:p>
            <a:r>
              <a:rPr lang="en-SG" dirty="0"/>
              <a:t>Breakout Room 1 – Q1(a)</a:t>
            </a:r>
          </a:p>
          <a:p>
            <a:r>
              <a:rPr lang="en-SG" dirty="0"/>
              <a:t>Breakout Room 2 – Q1(b)</a:t>
            </a:r>
          </a:p>
          <a:p>
            <a:r>
              <a:rPr lang="en-SG" dirty="0"/>
              <a:t>Breakout Room 3 – Q1(c)</a:t>
            </a:r>
          </a:p>
          <a:p>
            <a:r>
              <a:rPr lang="en-SG" dirty="0"/>
              <a:t>Breakout Room 4 – Q1(d)</a:t>
            </a:r>
          </a:p>
          <a:p>
            <a:r>
              <a:rPr lang="en-SG" dirty="0"/>
              <a:t>If you have time</a:t>
            </a:r>
            <a:r>
              <a:rPr lang="en-SG"/>
              <a:t>, think about Q2.</a:t>
            </a:r>
            <a:endParaRPr lang="en-GB" dirty="0"/>
          </a:p>
        </p:txBody>
      </p:sp>
    </p:spTree>
    <p:extLst>
      <p:ext uri="{BB962C8B-B14F-4D97-AF65-F5344CB8AC3E}">
        <p14:creationId xmlns:p14="http://schemas.microsoft.com/office/powerpoint/2010/main" val="2484846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3C70-052E-4BC6-976D-FB7C52C9520A}"/>
              </a:ext>
            </a:extLst>
          </p:cNvPr>
          <p:cNvSpPr>
            <a:spLocks noGrp="1"/>
          </p:cNvSpPr>
          <p:nvPr>
            <p:ph type="title"/>
          </p:nvPr>
        </p:nvSpPr>
        <p:spPr/>
        <p:txBody>
          <a:bodyPr/>
          <a:lstStyle/>
          <a:p>
            <a:r>
              <a:rPr lang="en-SG" dirty="0"/>
              <a:t>Q1. CNN</a:t>
            </a:r>
            <a:endParaRPr lang="en-GB" dirty="0"/>
          </a:p>
        </p:txBody>
      </p:sp>
      <p:sp>
        <p:nvSpPr>
          <p:cNvPr id="3" name="Content Placeholder 2">
            <a:extLst>
              <a:ext uri="{FF2B5EF4-FFF2-40B4-BE49-F238E27FC236}">
                <a16:creationId xmlns:a16="http://schemas.microsoft.com/office/drawing/2014/main" id="{57A39DA9-9CCC-44EB-AF61-54A26C1BF112}"/>
              </a:ext>
            </a:extLst>
          </p:cNvPr>
          <p:cNvSpPr>
            <a:spLocks noGrp="1"/>
          </p:cNvSpPr>
          <p:nvPr>
            <p:ph idx="1"/>
          </p:nvPr>
        </p:nvSpPr>
        <p:spPr>
          <a:xfrm>
            <a:off x="1024128" y="1987061"/>
            <a:ext cx="9720073" cy="1213339"/>
          </a:xfrm>
        </p:spPr>
        <p:txBody>
          <a:bodyPr/>
          <a:lstStyle/>
          <a:p>
            <a:r>
              <a:rPr lang="en-SG" dirty="0"/>
              <a:t>(a) Given a 4x4 image, a 3x3 kernel, no padding and 1x1 stride,</a:t>
            </a:r>
            <a:br>
              <a:rPr lang="en-SG" dirty="0"/>
            </a:br>
            <a:r>
              <a:rPr lang="en-SG" dirty="0"/>
              <a:t>1. Get the output feature map from this convolution;</a:t>
            </a:r>
            <a:br>
              <a:rPr lang="en-SG" dirty="0"/>
            </a:br>
            <a:r>
              <a:rPr lang="en-SG" dirty="0"/>
              <a:t>2. Specify the output dimensions.</a:t>
            </a:r>
            <a:endParaRPr lang="en-GB" dirty="0"/>
          </a:p>
        </p:txBody>
      </p:sp>
      <p:pic>
        <p:nvPicPr>
          <p:cNvPr id="5" name="Picture 4">
            <a:extLst>
              <a:ext uri="{FF2B5EF4-FFF2-40B4-BE49-F238E27FC236}">
                <a16:creationId xmlns:a16="http://schemas.microsoft.com/office/drawing/2014/main" id="{8667C86B-1367-4FD3-9702-9AB4E32EA4CB}"/>
              </a:ext>
            </a:extLst>
          </p:cNvPr>
          <p:cNvPicPr>
            <a:picLocks noChangeAspect="1"/>
          </p:cNvPicPr>
          <p:nvPr/>
        </p:nvPicPr>
        <p:blipFill>
          <a:blip r:embed="rId2"/>
          <a:stretch>
            <a:fillRect/>
          </a:stretch>
        </p:blipFill>
        <p:spPr>
          <a:xfrm>
            <a:off x="2528195" y="3216407"/>
            <a:ext cx="7135610" cy="3101806"/>
          </a:xfrm>
          <a:prstGeom prst="rect">
            <a:avLst/>
          </a:prstGeom>
        </p:spPr>
      </p:pic>
      <p:pic>
        <p:nvPicPr>
          <p:cNvPr id="6" name="Content Placeholder 4" descr="A picture containing shape&#10;&#10;Description automatically generated">
            <a:extLst>
              <a:ext uri="{FF2B5EF4-FFF2-40B4-BE49-F238E27FC236}">
                <a16:creationId xmlns:a16="http://schemas.microsoft.com/office/drawing/2014/main" id="{A1C764B8-68DB-4509-BE07-47D81DFC5D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3966" y="65671"/>
            <a:ext cx="2820467" cy="2059048"/>
          </a:xfrm>
          <a:prstGeom prst="rect">
            <a:avLst/>
          </a:prstGeom>
        </p:spPr>
      </p:pic>
    </p:spTree>
    <p:extLst>
      <p:ext uri="{BB962C8B-B14F-4D97-AF65-F5344CB8AC3E}">
        <p14:creationId xmlns:p14="http://schemas.microsoft.com/office/powerpoint/2010/main" val="4247601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3C70-052E-4BC6-976D-FB7C52C9520A}"/>
              </a:ext>
            </a:extLst>
          </p:cNvPr>
          <p:cNvSpPr>
            <a:spLocks noGrp="1"/>
          </p:cNvSpPr>
          <p:nvPr>
            <p:ph type="title"/>
          </p:nvPr>
        </p:nvSpPr>
        <p:spPr/>
        <p:txBody>
          <a:bodyPr/>
          <a:lstStyle/>
          <a:p>
            <a:r>
              <a:rPr lang="en-SG" dirty="0"/>
              <a:t>Q1. CNN</a:t>
            </a:r>
            <a:endParaRPr lang="en-GB" dirty="0"/>
          </a:p>
        </p:txBody>
      </p:sp>
      <p:sp>
        <p:nvSpPr>
          <p:cNvPr id="3" name="Content Placeholder 2">
            <a:extLst>
              <a:ext uri="{FF2B5EF4-FFF2-40B4-BE49-F238E27FC236}">
                <a16:creationId xmlns:a16="http://schemas.microsoft.com/office/drawing/2014/main" id="{57A39DA9-9CCC-44EB-AF61-54A26C1BF112}"/>
              </a:ext>
            </a:extLst>
          </p:cNvPr>
          <p:cNvSpPr>
            <a:spLocks noGrp="1"/>
          </p:cNvSpPr>
          <p:nvPr>
            <p:ph idx="1"/>
          </p:nvPr>
        </p:nvSpPr>
        <p:spPr>
          <a:xfrm>
            <a:off x="1024128" y="1987061"/>
            <a:ext cx="9720073" cy="1213339"/>
          </a:xfrm>
        </p:spPr>
        <p:txBody>
          <a:bodyPr/>
          <a:lstStyle/>
          <a:p>
            <a:r>
              <a:rPr lang="en-SG" dirty="0"/>
              <a:t>(a) Given a 4x4 image, a 3x3 kernel, no padding and 1x1 stride,</a:t>
            </a:r>
            <a:br>
              <a:rPr lang="en-SG" dirty="0"/>
            </a:br>
            <a:r>
              <a:rPr lang="en-SG" dirty="0"/>
              <a:t>1. Get the output feature map from this convolution;</a:t>
            </a:r>
            <a:br>
              <a:rPr lang="en-SG" dirty="0"/>
            </a:br>
            <a:r>
              <a:rPr lang="en-SG" dirty="0"/>
              <a:t>2. Specify the output dimensions.</a:t>
            </a:r>
            <a:endParaRPr lang="en-GB" dirty="0"/>
          </a:p>
        </p:txBody>
      </p:sp>
      <p:pic>
        <p:nvPicPr>
          <p:cNvPr id="6" name="Content Placeholder 4" descr="A picture containing shape&#10;&#10;Description automatically generated">
            <a:extLst>
              <a:ext uri="{FF2B5EF4-FFF2-40B4-BE49-F238E27FC236}">
                <a16:creationId xmlns:a16="http://schemas.microsoft.com/office/drawing/2014/main" id="{A1C764B8-68DB-4509-BE07-47D81DFC5D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3966" y="65671"/>
            <a:ext cx="2820467" cy="2059048"/>
          </a:xfrm>
          <a:prstGeom prst="rect">
            <a:avLst/>
          </a:prstGeom>
        </p:spPr>
      </p:pic>
      <p:pic>
        <p:nvPicPr>
          <p:cNvPr id="17" name="Picture 16" descr="Text&#10;&#10;Description automatically generated with medium confidence">
            <a:extLst>
              <a:ext uri="{FF2B5EF4-FFF2-40B4-BE49-F238E27FC236}">
                <a16:creationId xmlns:a16="http://schemas.microsoft.com/office/drawing/2014/main" id="{ED30D7CF-C86B-4352-A568-5F77F81FC457}"/>
              </a:ext>
            </a:extLst>
          </p:cNvPr>
          <p:cNvPicPr>
            <a:picLocks noChangeAspect="1"/>
          </p:cNvPicPr>
          <p:nvPr/>
        </p:nvPicPr>
        <p:blipFill>
          <a:blip r:embed="rId3"/>
          <a:stretch>
            <a:fillRect/>
          </a:stretch>
        </p:blipFill>
        <p:spPr>
          <a:xfrm>
            <a:off x="1089955" y="3819908"/>
            <a:ext cx="2971800" cy="2857500"/>
          </a:xfrm>
          <a:prstGeom prst="rect">
            <a:avLst/>
          </a:prstGeom>
        </p:spPr>
      </p:pic>
      <p:cxnSp>
        <p:nvCxnSpPr>
          <p:cNvPr id="18" name="Straight Arrow Connector 17">
            <a:extLst>
              <a:ext uri="{FF2B5EF4-FFF2-40B4-BE49-F238E27FC236}">
                <a16:creationId xmlns:a16="http://schemas.microsoft.com/office/drawing/2014/main" id="{49ABDE35-4EAB-4AAD-B8AF-B6CB9D8B7A87}"/>
              </a:ext>
            </a:extLst>
          </p:cNvPr>
          <p:cNvCxnSpPr>
            <a:stCxn id="17" idx="3"/>
          </p:cNvCxnSpPr>
          <p:nvPr/>
        </p:nvCxnSpPr>
        <p:spPr>
          <a:xfrm>
            <a:off x="4061755" y="5248658"/>
            <a:ext cx="44375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descr="Calendar&#10;&#10;Description automatically generated with medium confidence">
            <a:extLst>
              <a:ext uri="{FF2B5EF4-FFF2-40B4-BE49-F238E27FC236}">
                <a16:creationId xmlns:a16="http://schemas.microsoft.com/office/drawing/2014/main" id="{448E9DD0-B126-4292-B30F-C9CC6D40C17C}"/>
              </a:ext>
            </a:extLst>
          </p:cNvPr>
          <p:cNvPicPr>
            <a:picLocks noChangeAspect="1"/>
          </p:cNvPicPr>
          <p:nvPr/>
        </p:nvPicPr>
        <p:blipFill>
          <a:blip r:embed="rId4"/>
          <a:stretch>
            <a:fillRect/>
          </a:stretch>
        </p:blipFill>
        <p:spPr>
          <a:xfrm>
            <a:off x="5270891" y="3042755"/>
            <a:ext cx="2019300" cy="2082800"/>
          </a:xfrm>
          <a:prstGeom prst="rect">
            <a:avLst/>
          </a:prstGeom>
        </p:spPr>
      </p:pic>
      <p:sp>
        <p:nvSpPr>
          <p:cNvPr id="20" name="Rectangle 19">
            <a:extLst>
              <a:ext uri="{FF2B5EF4-FFF2-40B4-BE49-F238E27FC236}">
                <a16:creationId xmlns:a16="http://schemas.microsoft.com/office/drawing/2014/main" id="{1BAEB2CC-1A56-41F7-8500-8EF5DAF6934A}"/>
              </a:ext>
            </a:extLst>
          </p:cNvPr>
          <p:cNvSpPr/>
          <p:nvPr/>
        </p:nvSpPr>
        <p:spPr>
          <a:xfrm>
            <a:off x="1447799" y="4006222"/>
            <a:ext cx="1787236" cy="1801091"/>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C22F48-CD9A-4180-A81B-1176CD7EE688}"/>
              </a:ext>
            </a:extLst>
          </p:cNvPr>
          <p:cNvSpPr/>
          <p:nvPr/>
        </p:nvSpPr>
        <p:spPr>
          <a:xfrm>
            <a:off x="8898464" y="4708659"/>
            <a:ext cx="648000" cy="648000"/>
          </a:xfrm>
          <a:prstGeom prst="rect">
            <a:avLst/>
          </a:prstGeom>
          <a:solidFill>
            <a:srgbClr val="FF0000">
              <a:alpha val="38194"/>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1.60</a:t>
            </a:r>
          </a:p>
        </p:txBody>
      </p:sp>
      <p:sp>
        <p:nvSpPr>
          <p:cNvPr id="22" name="TextBox 21">
            <a:extLst>
              <a:ext uri="{FF2B5EF4-FFF2-40B4-BE49-F238E27FC236}">
                <a16:creationId xmlns:a16="http://schemas.microsoft.com/office/drawing/2014/main" id="{1308BD96-6800-4A99-8C1A-D4F812843EFB}"/>
              </a:ext>
            </a:extLst>
          </p:cNvPr>
          <p:cNvSpPr txBox="1"/>
          <p:nvPr/>
        </p:nvSpPr>
        <p:spPr>
          <a:xfrm>
            <a:off x="5542353" y="5418017"/>
            <a:ext cx="2765607" cy="646331"/>
          </a:xfrm>
          <a:prstGeom prst="rect">
            <a:avLst/>
          </a:prstGeom>
          <a:noFill/>
        </p:spPr>
        <p:txBody>
          <a:bodyPr wrap="square" rtlCol="0">
            <a:spAutoFit/>
          </a:bodyPr>
          <a:lstStyle/>
          <a:p>
            <a:r>
              <a:rPr lang="en-US" dirty="0"/>
              <a:t>Stride = 1x1</a:t>
            </a:r>
          </a:p>
          <a:p>
            <a:r>
              <a:rPr lang="en-US" dirty="0"/>
              <a:t>Padding = 0x0</a:t>
            </a:r>
          </a:p>
        </p:txBody>
      </p:sp>
      <p:sp>
        <p:nvSpPr>
          <p:cNvPr id="24" name="Rectangle 23">
            <a:extLst>
              <a:ext uri="{FF2B5EF4-FFF2-40B4-BE49-F238E27FC236}">
                <a16:creationId xmlns:a16="http://schemas.microsoft.com/office/drawing/2014/main" id="{1ECA14AC-0363-4309-A7F7-5B755CE539A0}"/>
              </a:ext>
            </a:extLst>
          </p:cNvPr>
          <p:cNvSpPr/>
          <p:nvPr/>
        </p:nvSpPr>
        <p:spPr>
          <a:xfrm>
            <a:off x="8898464" y="5356659"/>
            <a:ext cx="648000" cy="64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1.51</a:t>
            </a:r>
          </a:p>
        </p:txBody>
      </p:sp>
      <p:sp>
        <p:nvSpPr>
          <p:cNvPr id="25" name="Rectangle 24">
            <a:extLst>
              <a:ext uri="{FF2B5EF4-FFF2-40B4-BE49-F238E27FC236}">
                <a16:creationId xmlns:a16="http://schemas.microsoft.com/office/drawing/2014/main" id="{D518F264-C1DC-4040-9E11-FA487FB42523}"/>
              </a:ext>
            </a:extLst>
          </p:cNvPr>
          <p:cNvSpPr/>
          <p:nvPr/>
        </p:nvSpPr>
        <p:spPr>
          <a:xfrm>
            <a:off x="9546464" y="4708659"/>
            <a:ext cx="648000" cy="64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2.59</a:t>
            </a:r>
          </a:p>
        </p:txBody>
      </p:sp>
      <p:sp>
        <p:nvSpPr>
          <p:cNvPr id="26" name="Rectangle 25">
            <a:extLst>
              <a:ext uri="{FF2B5EF4-FFF2-40B4-BE49-F238E27FC236}">
                <a16:creationId xmlns:a16="http://schemas.microsoft.com/office/drawing/2014/main" id="{0B9E72DF-6587-4E1F-B0FD-94E382E0517C}"/>
              </a:ext>
            </a:extLst>
          </p:cNvPr>
          <p:cNvSpPr/>
          <p:nvPr/>
        </p:nvSpPr>
        <p:spPr>
          <a:xfrm>
            <a:off x="9546464" y="5356659"/>
            <a:ext cx="648000" cy="64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1.91</a:t>
            </a:r>
          </a:p>
        </p:txBody>
      </p:sp>
      <p:sp>
        <p:nvSpPr>
          <p:cNvPr id="4" name="TextBox 3">
            <a:extLst>
              <a:ext uri="{FF2B5EF4-FFF2-40B4-BE49-F238E27FC236}">
                <a16:creationId xmlns:a16="http://schemas.microsoft.com/office/drawing/2014/main" id="{FC7610A7-3C9E-4305-A186-9F5366E02C1A}"/>
              </a:ext>
            </a:extLst>
          </p:cNvPr>
          <p:cNvSpPr txBox="1"/>
          <p:nvPr/>
        </p:nvSpPr>
        <p:spPr>
          <a:xfrm>
            <a:off x="8486850" y="4172977"/>
            <a:ext cx="2257349" cy="369332"/>
          </a:xfrm>
          <a:prstGeom prst="rect">
            <a:avLst/>
          </a:prstGeom>
          <a:noFill/>
        </p:spPr>
        <p:txBody>
          <a:bodyPr wrap="none" rtlCol="0">
            <a:spAutoFit/>
          </a:bodyPr>
          <a:lstStyle/>
          <a:p>
            <a:r>
              <a:rPr lang="en-SG" dirty="0"/>
              <a:t>Output dimension: 2x2</a:t>
            </a:r>
            <a:endParaRPr lang="en-GB" dirty="0"/>
          </a:p>
        </p:txBody>
      </p:sp>
    </p:spTree>
    <p:extLst>
      <p:ext uri="{BB962C8B-B14F-4D97-AF65-F5344CB8AC3E}">
        <p14:creationId xmlns:p14="http://schemas.microsoft.com/office/powerpoint/2010/main" val="41950394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123</TotalTime>
  <Words>1495</Words>
  <Application>Microsoft Office PowerPoint</Application>
  <PresentationFormat>Widescreen</PresentationFormat>
  <Paragraphs>215</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Ubuntu</vt:lpstr>
      <vt:lpstr>Calibri</vt:lpstr>
      <vt:lpstr>Cambria Math</vt:lpstr>
      <vt:lpstr>Tw Cen MT</vt:lpstr>
      <vt:lpstr>Tw Cen MT Condensed</vt:lpstr>
      <vt:lpstr>Wingdings 3</vt:lpstr>
      <vt:lpstr>Integral</vt:lpstr>
      <vt:lpstr>CS3244 Tutorial 8</vt:lpstr>
      <vt:lpstr>Agenda</vt:lpstr>
      <vt:lpstr>Recap: CNN</vt:lpstr>
      <vt:lpstr>Recap: CNN</vt:lpstr>
      <vt:lpstr>Recap: CNN</vt:lpstr>
      <vt:lpstr>Recap: RNN</vt:lpstr>
      <vt:lpstr>Breakout rooms!</vt:lpstr>
      <vt:lpstr>Q1. CNN</vt:lpstr>
      <vt:lpstr>Q1. CNN</vt:lpstr>
      <vt:lpstr>Q1. CNN</vt:lpstr>
      <vt:lpstr>Q1. CNN</vt:lpstr>
      <vt:lpstr>Q1b</vt:lpstr>
      <vt:lpstr>Q1b</vt:lpstr>
      <vt:lpstr>Q1b</vt:lpstr>
      <vt:lpstr>Q1b</vt:lpstr>
      <vt:lpstr>Q1b</vt:lpstr>
      <vt:lpstr>Q1b</vt:lpstr>
      <vt:lpstr>Q1b</vt:lpstr>
      <vt:lpstr>Q1b</vt:lpstr>
      <vt:lpstr>Q1b</vt:lpstr>
      <vt:lpstr>1b</vt:lpstr>
      <vt:lpstr>Q1b</vt:lpstr>
      <vt:lpstr>Q1b</vt:lpstr>
      <vt:lpstr>Q1. CNN</vt:lpstr>
      <vt:lpstr>Q1. CNN</vt:lpstr>
      <vt:lpstr>Q1. CNN</vt:lpstr>
      <vt:lpstr>Q1. CNN</vt:lpstr>
      <vt:lpstr>Q2. Discussion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CS3244 Tutorial 8</dc:title>
  <dc:creator>New Jun Jie</dc:creator>
  <cp:lastModifiedBy>New Jun Jie</cp:lastModifiedBy>
  <cp:revision>65</cp:revision>
  <dcterms:created xsi:type="dcterms:W3CDTF">2021-10-26T01:50:31Z</dcterms:created>
  <dcterms:modified xsi:type="dcterms:W3CDTF">2021-10-27T02:56:40Z</dcterms:modified>
</cp:coreProperties>
</file>