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1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84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2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7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5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3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7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3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33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6F9D-A5A6-401E-8D42-7FC7D25C4A6D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D41F6B7-2AF7-4CF3-9EC2-C79A46EBF59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9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9550-082E-43C2-99A6-EF3FAD70C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CS3244 tutorial 9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F5B60-0D91-4814-AA8A-9E2C509EF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/>
              <a:t>Rnns</a:t>
            </a:r>
            <a:r>
              <a:rPr lang="en-SG" dirty="0"/>
              <a:t> and explainable ai (</a:t>
            </a:r>
            <a:r>
              <a:rPr lang="en-SG" dirty="0" err="1"/>
              <a:t>xai</a:t>
            </a:r>
            <a:r>
              <a:rPr lang="en-S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1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32C6-4E75-4BE3-AF3E-F2A54165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2(b) What are the disadvantages of lime for explanation?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33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32C6-4E75-4BE3-AF3E-F2A54165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2(b) What are the disadvantages of lime for explanation?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65E1D-B9EF-49EE-AE14-06CD2FB7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91" y="2769841"/>
            <a:ext cx="11413218" cy="14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9EAB-6683-4CB7-B5B0-5964B828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3(a) </a:t>
            </a:r>
            <a:r>
              <a:rPr lang="en-SG" dirty="0" err="1"/>
              <a:t>xai</a:t>
            </a:r>
            <a:r>
              <a:rPr lang="en-SG" dirty="0"/>
              <a:t>: class activation mapping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95A7-FDFD-4365-ADFB-EC4C0088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98F7A-AEEE-4FE0-A9FD-4017EE6D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09" y="1478773"/>
            <a:ext cx="7486814" cy="3752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85CD05-A09C-43FE-B156-934C146FA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69"/>
          <a:stretch/>
        </p:blipFill>
        <p:spPr>
          <a:xfrm>
            <a:off x="1346363" y="5379227"/>
            <a:ext cx="9813705" cy="3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5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9EAB-6683-4CB7-B5B0-5964B828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3(a) </a:t>
            </a:r>
            <a:r>
              <a:rPr lang="en-SG" dirty="0" err="1"/>
              <a:t>xai</a:t>
            </a:r>
            <a:r>
              <a:rPr lang="en-SG" dirty="0"/>
              <a:t>: class activation mapping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95A7-FDFD-4365-ADFB-EC4C0088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98F7A-AEEE-4FE0-A9FD-4017EE6D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09" y="1478773"/>
            <a:ext cx="7486814" cy="3752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85CD05-A09C-43FE-B156-934C146FA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63" y="5379227"/>
            <a:ext cx="9813705" cy="13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9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BBC-E586-4D87-A40C-38366831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86" y="687969"/>
            <a:ext cx="9603275" cy="1049235"/>
          </a:xfrm>
        </p:spPr>
        <p:txBody>
          <a:bodyPr/>
          <a:lstStyle/>
          <a:p>
            <a:r>
              <a:rPr lang="en-SG" dirty="0"/>
              <a:t>3(b)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4839-FA12-45CC-8C65-F93B9491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99DE6-E9EB-4A09-BCA9-A454CA59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338"/>
          <a:stretch/>
        </p:blipFill>
        <p:spPr>
          <a:xfrm>
            <a:off x="1946545" y="4941642"/>
            <a:ext cx="8298909" cy="524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74523-CE89-434B-88D5-72AB2B37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37" y="669880"/>
            <a:ext cx="8328524" cy="41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2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BBC-E586-4D87-A40C-38366831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86" y="687969"/>
            <a:ext cx="9603275" cy="1049235"/>
          </a:xfrm>
        </p:spPr>
        <p:txBody>
          <a:bodyPr/>
          <a:lstStyle/>
          <a:p>
            <a:r>
              <a:rPr lang="en-SG" dirty="0"/>
              <a:t>3(b)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4839-FA12-45CC-8C65-F93B9491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99DE6-E9EB-4A09-BCA9-A454CA59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45" y="4941642"/>
            <a:ext cx="8298909" cy="1606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74523-CE89-434B-88D5-72AB2B37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37" y="669880"/>
            <a:ext cx="8328524" cy="41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1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BBC-E586-4D87-A40C-38366831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86" y="687969"/>
            <a:ext cx="9603275" cy="1049235"/>
          </a:xfrm>
        </p:spPr>
        <p:txBody>
          <a:bodyPr/>
          <a:lstStyle/>
          <a:p>
            <a:r>
              <a:rPr lang="en-SG" dirty="0"/>
              <a:t>3(b)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4839-FA12-45CC-8C65-F93B9491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99DE6-E9EB-4A09-BCA9-A454CA59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45" y="4941642"/>
            <a:ext cx="8298909" cy="1606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74523-CE89-434B-88D5-72AB2B37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37" y="669880"/>
            <a:ext cx="8328524" cy="41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6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D908-86F1-4DEA-9022-27F38928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Machine learning: from here onwards…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21CF-ABB8-4A46-BB18-2FE36BF8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0430"/>
          </a:xfrm>
        </p:spPr>
        <p:txBody>
          <a:bodyPr>
            <a:normAutofit lnSpcReduction="10000"/>
          </a:bodyPr>
          <a:lstStyle/>
          <a:p>
            <a:r>
              <a:rPr lang="en-SG" dirty="0"/>
              <a:t>On Exams</a:t>
            </a:r>
          </a:p>
          <a:p>
            <a:pPr lvl="1"/>
            <a:r>
              <a:rPr lang="en-SG" u="sng" dirty="0"/>
              <a:t>At least understand everything</a:t>
            </a:r>
            <a:r>
              <a:rPr lang="en-SG" dirty="0"/>
              <a:t> that has been gone through in the module.</a:t>
            </a:r>
          </a:p>
          <a:p>
            <a:pPr lvl="1"/>
            <a:r>
              <a:rPr lang="en-SG" dirty="0"/>
              <a:t>If possible, </a:t>
            </a:r>
            <a:r>
              <a:rPr lang="en-SG" u="sng" dirty="0"/>
              <a:t>familiarise</a:t>
            </a:r>
            <a:r>
              <a:rPr lang="en-SG" dirty="0"/>
              <a:t> yourself with everything.</a:t>
            </a:r>
          </a:p>
          <a:p>
            <a:r>
              <a:rPr lang="en-SG" dirty="0"/>
              <a:t>On Understanding</a:t>
            </a:r>
          </a:p>
          <a:p>
            <a:pPr lvl="1"/>
            <a:r>
              <a:rPr lang="en-SG" dirty="0"/>
              <a:t>ML is wide, deep and still </a:t>
            </a:r>
            <a:r>
              <a:rPr lang="en-SG" i="1" dirty="0"/>
              <a:t>advancing</a:t>
            </a:r>
            <a:r>
              <a:rPr lang="en-SG" dirty="0"/>
              <a:t>, so it is </a:t>
            </a:r>
            <a:r>
              <a:rPr lang="en-SG" u="sng" dirty="0"/>
              <a:t>difficult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In the end, understanding still depends on </a:t>
            </a:r>
            <a:r>
              <a:rPr lang="en-SG" u="sng" dirty="0"/>
              <a:t>foundations</a:t>
            </a:r>
            <a:r>
              <a:rPr lang="en-SG" dirty="0"/>
              <a:t>.</a:t>
            </a:r>
          </a:p>
          <a:p>
            <a:r>
              <a:rPr lang="en-SG" dirty="0"/>
              <a:t>On Learning</a:t>
            </a:r>
          </a:p>
          <a:p>
            <a:pPr lvl="1"/>
            <a:r>
              <a:rPr lang="en-SG" dirty="0"/>
              <a:t>Online courses – deeplearning.ai, CS294 Deep Unsupervised Learning, and many more.</a:t>
            </a:r>
          </a:p>
          <a:p>
            <a:pPr lvl="1"/>
            <a:r>
              <a:rPr lang="en-SG" dirty="0"/>
              <a:t>NUS Modules – CS3243, CS4243, CS4246, CS4248, CS5242, CS5260, CS5339, CS5340.</a:t>
            </a:r>
          </a:p>
          <a:p>
            <a:r>
              <a:rPr lang="en-SG" dirty="0"/>
              <a:t>On Interest - @jetnew</a:t>
            </a:r>
          </a:p>
        </p:txBody>
      </p:sp>
    </p:spTree>
    <p:extLst>
      <p:ext uri="{BB962C8B-B14F-4D97-AF65-F5344CB8AC3E}">
        <p14:creationId xmlns:p14="http://schemas.microsoft.com/office/powerpoint/2010/main" val="42089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C45E-A923-420A-9427-83B95C41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1E7F-61F5-4D99-BC92-A975EE4E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11:01 – 11:07 – Kahoot!</a:t>
            </a:r>
          </a:p>
          <a:p>
            <a:r>
              <a:rPr lang="en-SG" dirty="0"/>
              <a:t>11:07 – 11:15 – Breakout Rooms</a:t>
            </a:r>
          </a:p>
          <a:p>
            <a:r>
              <a:rPr lang="en-SG" dirty="0"/>
              <a:t>11:15 – 11:25 – Q1</a:t>
            </a:r>
          </a:p>
          <a:p>
            <a:r>
              <a:rPr lang="en-SG" dirty="0"/>
              <a:t>11:25 – 11:35 – Q2</a:t>
            </a:r>
          </a:p>
          <a:p>
            <a:r>
              <a:rPr lang="en-SG" dirty="0"/>
              <a:t>11:35 – 11:45 – Q3</a:t>
            </a:r>
          </a:p>
          <a:p>
            <a:r>
              <a:rPr lang="en-GB" dirty="0"/>
              <a:t>11:45+ - Advice on ML from here onwards…</a:t>
            </a:r>
          </a:p>
        </p:txBody>
      </p:sp>
    </p:spTree>
    <p:extLst>
      <p:ext uri="{BB962C8B-B14F-4D97-AF65-F5344CB8AC3E}">
        <p14:creationId xmlns:p14="http://schemas.microsoft.com/office/powerpoint/2010/main" val="242715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3B68-375B-489C-AD68-375483F5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Breakout rooms!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CAC6-2DAE-4979-BCBD-AD1AFFCA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Breakout Room 1 – Q1</a:t>
            </a:r>
          </a:p>
          <a:p>
            <a:r>
              <a:rPr lang="en-SG" dirty="0"/>
              <a:t>Breakout Room 2 – Q2</a:t>
            </a:r>
          </a:p>
          <a:p>
            <a:r>
              <a:rPr lang="en-SG" dirty="0"/>
              <a:t>Breakout Room 3 – Q3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8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D567-9BC8-422E-B756-7F121EBA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1(a) Backpropagation through time (</a:t>
            </a:r>
            <a:r>
              <a:rPr lang="en-SG" dirty="0" err="1"/>
              <a:t>bptt</a:t>
            </a:r>
            <a:r>
              <a:rPr lang="en-SG" dirty="0"/>
              <a:t>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5EABC5-FAFF-45BB-8078-84CB7310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46" y="2195885"/>
            <a:ext cx="5280391" cy="1545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F4769-3A83-403D-8316-E922FD65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629" y="2395996"/>
            <a:ext cx="2984995" cy="1144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4DA0BB-0930-4817-8081-C9D66E32D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558" y="5061887"/>
            <a:ext cx="5954883" cy="469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3EF2E6-CC02-4247-A368-1A485F21FC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3986"/>
          <a:stretch/>
        </p:blipFill>
        <p:spPr>
          <a:xfrm>
            <a:off x="2094973" y="4493925"/>
            <a:ext cx="8316486" cy="4097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CB60AD-1660-4C9C-9404-DAA61A2ED30B}"/>
              </a:ext>
            </a:extLst>
          </p:cNvPr>
          <p:cNvSpPr/>
          <p:nvPr/>
        </p:nvSpPr>
        <p:spPr>
          <a:xfrm>
            <a:off x="5029200" y="2312377"/>
            <a:ext cx="747346" cy="4943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2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F6F0DB-4F3D-4BF3-8A77-7EC703D1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24" y="4687723"/>
            <a:ext cx="8356552" cy="2171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967D48-8533-4207-BC7F-6506E2DA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59" y="0"/>
            <a:ext cx="5597281" cy="46877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291761-F1FA-4C7F-A0C8-C487BF29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41" y="663842"/>
            <a:ext cx="9603275" cy="1049235"/>
          </a:xfrm>
        </p:spPr>
        <p:txBody>
          <a:bodyPr/>
          <a:lstStyle/>
          <a:p>
            <a:r>
              <a:rPr lang="en-SG" dirty="0"/>
              <a:t>1(a) BPTT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27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FD70-2245-4715-950E-00800A87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1(b) which term is responsible for vanishing gradients?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B58C-FDC8-4983-B930-31139D70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9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FD70-2245-4715-950E-00800A87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1(b) which term is responsible for vanishing gradients?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5D5E4-673A-44F0-9787-2B255221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629" y="1950507"/>
            <a:ext cx="8553173" cy="466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8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0440-8355-4249-B959-AC5551B9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2(a) lime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DD9B8-6A10-4531-AD6D-53F2708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75" y="1960002"/>
            <a:ext cx="10505050" cy="10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9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0440-8355-4249-B959-AC5551B9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2(a) lime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DD9B8-6A10-4531-AD6D-53F2708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75" y="1960002"/>
            <a:ext cx="10505050" cy="1065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2EAB6-391C-49E0-A227-53141A717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75" y="3025230"/>
            <a:ext cx="10505050" cy="811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7979E-111C-4932-9E73-5BA604C0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132" y="3942843"/>
            <a:ext cx="3058168" cy="27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844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269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CS3244 tutorial 9</vt:lpstr>
      <vt:lpstr>agenda</vt:lpstr>
      <vt:lpstr>Breakout rooms!</vt:lpstr>
      <vt:lpstr>1(a) Backpropagation through time (bptt)</vt:lpstr>
      <vt:lpstr>1(a) BPTT</vt:lpstr>
      <vt:lpstr>1(b) which term is responsible for vanishing gradients?</vt:lpstr>
      <vt:lpstr>1(b) which term is responsible for vanishing gradients?</vt:lpstr>
      <vt:lpstr>2(a) lime</vt:lpstr>
      <vt:lpstr>2(a) lime</vt:lpstr>
      <vt:lpstr>2(b) What are the disadvantages of lime for explanation?</vt:lpstr>
      <vt:lpstr>2(b) What are the disadvantages of lime for explanation?</vt:lpstr>
      <vt:lpstr>3(a) xai: class activation mapping</vt:lpstr>
      <vt:lpstr>3(a) xai: class activation mapping</vt:lpstr>
      <vt:lpstr>3(b) </vt:lpstr>
      <vt:lpstr>3(b) </vt:lpstr>
      <vt:lpstr>3(b) </vt:lpstr>
      <vt:lpstr>Machine learning: from here onwards…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CS3244 tutorial 9</dc:title>
  <dc:creator>New Jun Jie</dc:creator>
  <cp:lastModifiedBy>New Jun Jie</cp:lastModifiedBy>
  <cp:revision>9</cp:revision>
  <dcterms:created xsi:type="dcterms:W3CDTF">2021-11-02T13:02:04Z</dcterms:created>
  <dcterms:modified xsi:type="dcterms:W3CDTF">2021-11-03T02:49:12Z</dcterms:modified>
</cp:coreProperties>
</file>