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56" r:id="rId2"/>
    <p:sldId id="257" r:id="rId3"/>
    <p:sldId id="293" r:id="rId4"/>
    <p:sldId id="270" r:id="rId5"/>
    <p:sldId id="271" r:id="rId6"/>
    <p:sldId id="272" r:id="rId7"/>
    <p:sldId id="273" r:id="rId8"/>
    <p:sldId id="274" r:id="rId9"/>
    <p:sldId id="275" r:id="rId10"/>
    <p:sldId id="276" r:id="rId11"/>
    <p:sldId id="277" r:id="rId12"/>
    <p:sldId id="281" r:id="rId13"/>
    <p:sldId id="282" r:id="rId14"/>
    <p:sldId id="283" r:id="rId15"/>
    <p:sldId id="285" r:id="rId16"/>
    <p:sldId id="286" r:id="rId17"/>
    <p:sldId id="290" r:id="rId18"/>
    <p:sldId id="287" r:id="rId19"/>
    <p:sldId id="289" r:id="rId20"/>
    <p:sldId id="292" r:id="rId21"/>
    <p:sldId id="29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1"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3AFFB-275C-49BF-A321-D5B4B77480B9}" type="datetimeFigureOut">
              <a:rPr lang="en-GB" smtClean="0"/>
              <a:t>10/11/2021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840FA-64A9-4491-8246-8F11B6168523}" type="slidenum">
              <a:rPr lang="en-GB" smtClean="0"/>
              <a:t>‹#›</a:t>
            </a:fld>
            <a:endParaRPr lang="en-GB"/>
          </a:p>
        </p:txBody>
      </p:sp>
    </p:spTree>
    <p:extLst>
      <p:ext uri="{BB962C8B-B14F-4D97-AF65-F5344CB8AC3E}">
        <p14:creationId xmlns:p14="http://schemas.microsoft.com/office/powerpoint/2010/main" val="521331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AB1E5-8649-3346-A279-3C50910D11EC}" type="slidenum">
              <a:rPr lang="en-US" smtClean="0"/>
              <a:t>10</a:t>
            </a:fld>
            <a:endParaRPr lang="en-US"/>
          </a:p>
        </p:txBody>
      </p:sp>
    </p:spTree>
    <p:extLst>
      <p:ext uri="{BB962C8B-B14F-4D97-AF65-F5344CB8AC3E}">
        <p14:creationId xmlns:p14="http://schemas.microsoft.com/office/powerpoint/2010/main" val="381964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AB1E5-8649-3346-A279-3C50910D11EC}" type="slidenum">
              <a:rPr lang="en-US" smtClean="0"/>
              <a:t>19</a:t>
            </a:fld>
            <a:endParaRPr lang="en-US"/>
          </a:p>
        </p:txBody>
      </p:sp>
    </p:spTree>
    <p:extLst>
      <p:ext uri="{BB962C8B-B14F-4D97-AF65-F5344CB8AC3E}">
        <p14:creationId xmlns:p14="http://schemas.microsoft.com/office/powerpoint/2010/main" val="9420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AB1E5-8649-3346-A279-3C50910D11EC}" type="slidenum">
              <a:rPr lang="en-US" smtClean="0"/>
              <a:t>11</a:t>
            </a:fld>
            <a:endParaRPr lang="en-US"/>
          </a:p>
        </p:txBody>
      </p:sp>
    </p:spTree>
    <p:extLst>
      <p:ext uri="{BB962C8B-B14F-4D97-AF65-F5344CB8AC3E}">
        <p14:creationId xmlns:p14="http://schemas.microsoft.com/office/powerpoint/2010/main" val="611949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AB1E5-8649-3346-A279-3C50910D11EC}" type="slidenum">
              <a:rPr lang="en-US" smtClean="0"/>
              <a:t>12</a:t>
            </a:fld>
            <a:endParaRPr lang="en-US"/>
          </a:p>
        </p:txBody>
      </p:sp>
    </p:spTree>
    <p:extLst>
      <p:ext uri="{BB962C8B-B14F-4D97-AF65-F5344CB8AC3E}">
        <p14:creationId xmlns:p14="http://schemas.microsoft.com/office/powerpoint/2010/main" val="148619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AB1E5-8649-3346-A279-3C50910D11EC}" type="slidenum">
              <a:rPr lang="en-US" smtClean="0"/>
              <a:t>13</a:t>
            </a:fld>
            <a:endParaRPr lang="en-US"/>
          </a:p>
        </p:txBody>
      </p:sp>
    </p:spTree>
    <p:extLst>
      <p:ext uri="{BB962C8B-B14F-4D97-AF65-F5344CB8AC3E}">
        <p14:creationId xmlns:p14="http://schemas.microsoft.com/office/powerpoint/2010/main" val="199446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AB1E5-8649-3346-A279-3C50910D11EC}" type="slidenum">
              <a:rPr lang="en-US" smtClean="0"/>
              <a:t>14</a:t>
            </a:fld>
            <a:endParaRPr lang="en-US"/>
          </a:p>
        </p:txBody>
      </p:sp>
    </p:spTree>
    <p:extLst>
      <p:ext uri="{BB962C8B-B14F-4D97-AF65-F5344CB8AC3E}">
        <p14:creationId xmlns:p14="http://schemas.microsoft.com/office/powerpoint/2010/main" val="2700292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AB1E5-8649-3346-A279-3C50910D11EC}" type="slidenum">
              <a:rPr lang="en-US" smtClean="0"/>
              <a:t>15</a:t>
            </a:fld>
            <a:endParaRPr lang="en-US"/>
          </a:p>
        </p:txBody>
      </p:sp>
    </p:spTree>
    <p:extLst>
      <p:ext uri="{BB962C8B-B14F-4D97-AF65-F5344CB8AC3E}">
        <p14:creationId xmlns:p14="http://schemas.microsoft.com/office/powerpoint/2010/main" val="10819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AB1E5-8649-3346-A279-3C50910D11EC}" type="slidenum">
              <a:rPr lang="en-US" smtClean="0"/>
              <a:t>16</a:t>
            </a:fld>
            <a:endParaRPr lang="en-US"/>
          </a:p>
        </p:txBody>
      </p:sp>
    </p:spTree>
    <p:extLst>
      <p:ext uri="{BB962C8B-B14F-4D97-AF65-F5344CB8AC3E}">
        <p14:creationId xmlns:p14="http://schemas.microsoft.com/office/powerpoint/2010/main" val="94052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AB1E5-8649-3346-A279-3C50910D11EC}" type="slidenum">
              <a:rPr lang="en-US" smtClean="0"/>
              <a:t>17</a:t>
            </a:fld>
            <a:endParaRPr lang="en-US"/>
          </a:p>
        </p:txBody>
      </p:sp>
    </p:spTree>
    <p:extLst>
      <p:ext uri="{BB962C8B-B14F-4D97-AF65-F5344CB8AC3E}">
        <p14:creationId xmlns:p14="http://schemas.microsoft.com/office/powerpoint/2010/main" val="2064509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AB1E5-8649-3346-A279-3C50910D11EC}" type="slidenum">
              <a:rPr lang="en-US" smtClean="0"/>
              <a:t>18</a:t>
            </a:fld>
            <a:endParaRPr lang="en-US"/>
          </a:p>
        </p:txBody>
      </p:sp>
    </p:spTree>
    <p:extLst>
      <p:ext uri="{BB962C8B-B14F-4D97-AF65-F5344CB8AC3E}">
        <p14:creationId xmlns:p14="http://schemas.microsoft.com/office/powerpoint/2010/main" val="135498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EE6F9D-A5A6-401E-8D42-7FC7D25C4A6D}"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40046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E6F9D-A5A6-401E-8D42-7FC7D25C4A6D}"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1815739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E6F9D-A5A6-401E-8D42-7FC7D25C4A6D}"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41F6B7-2AF7-4CF3-9EC2-C79A46EBF59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518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E6F9D-A5A6-401E-8D42-7FC7D25C4A6D}"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3039971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E6F9D-A5A6-401E-8D42-7FC7D25C4A6D}"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41F6B7-2AF7-4CF3-9EC2-C79A46EBF59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5328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E6F9D-A5A6-401E-8D42-7FC7D25C4A6D}"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1650947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E6F9D-A5A6-401E-8D42-7FC7D25C4A6D}"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591067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E6F9D-A5A6-401E-8D42-7FC7D25C4A6D}"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2199854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E6F9D-A5A6-401E-8D42-7FC7D25C4A6D}"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132305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E6F9D-A5A6-401E-8D42-7FC7D25C4A6D}"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369447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E6F9D-A5A6-401E-8D42-7FC7D25C4A6D}" type="datetimeFigureOut">
              <a:rPr lang="en-GB" smtClean="0"/>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227480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EE6F9D-A5A6-401E-8D42-7FC7D25C4A6D}" type="datetimeFigureOut">
              <a:rPr lang="en-GB" smtClean="0"/>
              <a:t>10/11/2021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280140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EE6F9D-A5A6-401E-8D42-7FC7D25C4A6D}" type="datetimeFigureOut">
              <a:rPr lang="en-GB" smtClean="0"/>
              <a:t>10/11/2021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79149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E6F9D-A5A6-401E-8D42-7FC7D25C4A6D}" type="datetimeFigureOut">
              <a:rPr lang="en-GB" smtClean="0"/>
              <a:t>10/11/2021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101956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EE6F9D-A5A6-401E-8D42-7FC7D25C4A6D}" type="datetimeFigureOut">
              <a:rPr lang="en-GB" smtClean="0"/>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41F6B7-2AF7-4CF3-9EC2-C79A46EBF599}" type="slidenum">
              <a:rPr lang="en-GB" smtClean="0"/>
              <a:t>‹#›</a:t>
            </a:fld>
            <a:endParaRPr lang="en-GB"/>
          </a:p>
        </p:txBody>
      </p:sp>
    </p:spTree>
    <p:extLst>
      <p:ext uri="{BB962C8B-B14F-4D97-AF65-F5344CB8AC3E}">
        <p14:creationId xmlns:p14="http://schemas.microsoft.com/office/powerpoint/2010/main" val="194860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41F6B7-2AF7-4CF3-9EC2-C79A46EBF599}" type="slidenum">
              <a:rPr lang="en-GB" smtClean="0"/>
              <a:t>‹#›</a:t>
            </a:fld>
            <a:endParaRPr lang="en-GB"/>
          </a:p>
        </p:txBody>
      </p:sp>
      <p:sp>
        <p:nvSpPr>
          <p:cNvPr id="5" name="Date Placeholder 4"/>
          <p:cNvSpPr>
            <a:spLocks noGrp="1"/>
          </p:cNvSpPr>
          <p:nvPr>
            <p:ph type="dt" sz="half" idx="10"/>
          </p:nvPr>
        </p:nvSpPr>
        <p:spPr/>
        <p:txBody>
          <a:bodyPr/>
          <a:lstStyle/>
          <a:p>
            <a:fld id="{4FEE6F9D-A5A6-401E-8D42-7FC7D25C4A6D}" type="datetimeFigureOut">
              <a:rPr lang="en-GB" smtClean="0"/>
              <a:t>10/11/2021</a:t>
            </a:fld>
            <a:endParaRPr lang="en-GB"/>
          </a:p>
        </p:txBody>
      </p:sp>
    </p:spTree>
    <p:extLst>
      <p:ext uri="{BB962C8B-B14F-4D97-AF65-F5344CB8AC3E}">
        <p14:creationId xmlns:p14="http://schemas.microsoft.com/office/powerpoint/2010/main" val="110641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EE6F9D-A5A6-401E-8D42-7FC7D25C4A6D}" type="datetimeFigureOut">
              <a:rPr lang="en-GB" smtClean="0"/>
              <a:t>10/11/2021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41F6B7-2AF7-4CF3-9EC2-C79A46EBF599}" type="slidenum">
              <a:rPr lang="en-GB" smtClean="0"/>
              <a:t>‹#›</a:t>
            </a:fld>
            <a:endParaRPr lang="en-GB"/>
          </a:p>
        </p:txBody>
      </p:sp>
    </p:spTree>
    <p:extLst>
      <p:ext uri="{BB962C8B-B14F-4D97-AF65-F5344CB8AC3E}">
        <p14:creationId xmlns:p14="http://schemas.microsoft.com/office/powerpoint/2010/main" val="35177680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1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tinyurl.com/StatsTele" TargetMode="External"/><Relationship Id="rId7" Type="http://schemas.openxmlformats.org/officeDocument/2006/relationships/image" Target="../media/image17.png"/><Relationship Id="rId2" Type="http://schemas.openxmlformats.org/officeDocument/2006/relationships/hyperlink" Target="https://sites.google.com/view/nussds" TargetMode="External"/><Relationship Id="rId1" Type="http://schemas.openxmlformats.org/officeDocument/2006/relationships/slideLayout" Target="../slideLayouts/slideLayout2.xml"/><Relationship Id="rId6" Type="http://schemas.openxmlformats.org/officeDocument/2006/relationships/hyperlink" Target="https://jetnew.io/" TargetMode="External"/><Relationship Id="rId5" Type="http://schemas.openxmlformats.org/officeDocument/2006/relationships/hyperlink" Target="https://github.com/jetnew/" TargetMode="External"/><Relationship Id="rId4" Type="http://schemas.openxmlformats.org/officeDocument/2006/relationships/hyperlink" Target="http://linkedin.com/in/jetn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9550-082E-43C2-99A6-EF3FAD70CB65}"/>
              </a:ext>
            </a:extLst>
          </p:cNvPr>
          <p:cNvSpPr>
            <a:spLocks noGrp="1"/>
          </p:cNvSpPr>
          <p:nvPr>
            <p:ph type="ctrTitle"/>
          </p:nvPr>
        </p:nvSpPr>
        <p:spPr/>
        <p:txBody>
          <a:bodyPr/>
          <a:lstStyle/>
          <a:p>
            <a:r>
              <a:rPr lang="en-SG" dirty="0"/>
              <a:t>CS3244 Tutorial 10</a:t>
            </a:r>
            <a:endParaRPr lang="en-GB" dirty="0"/>
          </a:p>
        </p:txBody>
      </p:sp>
      <p:sp>
        <p:nvSpPr>
          <p:cNvPr id="3" name="Subtitle 2">
            <a:extLst>
              <a:ext uri="{FF2B5EF4-FFF2-40B4-BE49-F238E27FC236}">
                <a16:creationId xmlns:a16="http://schemas.microsoft.com/office/drawing/2014/main" id="{A9FF5B60-0D91-4814-AA8A-9E2C509EF7CC}"/>
              </a:ext>
            </a:extLst>
          </p:cNvPr>
          <p:cNvSpPr>
            <a:spLocks noGrp="1"/>
          </p:cNvSpPr>
          <p:nvPr>
            <p:ph type="subTitle" idx="1"/>
          </p:nvPr>
        </p:nvSpPr>
        <p:spPr/>
        <p:txBody>
          <a:bodyPr/>
          <a:lstStyle/>
          <a:p>
            <a:r>
              <a:rPr lang="en-SG" dirty="0"/>
              <a:t>Unsupervised Learning</a:t>
            </a:r>
            <a:endParaRPr lang="en-GB" dirty="0"/>
          </a:p>
        </p:txBody>
      </p:sp>
    </p:spTree>
    <p:extLst>
      <p:ext uri="{BB962C8B-B14F-4D97-AF65-F5344CB8AC3E}">
        <p14:creationId xmlns:p14="http://schemas.microsoft.com/office/powerpoint/2010/main" val="57714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01484C-1059-E444-A659-0022576F53AA}"/>
              </a:ext>
            </a:extLst>
          </p:cNvPr>
          <p:cNvPicPr>
            <a:picLocks noChangeAspect="1"/>
          </p:cNvPicPr>
          <p:nvPr/>
        </p:nvPicPr>
        <p:blipFill>
          <a:blip r:embed="rId3"/>
          <a:stretch>
            <a:fillRect/>
          </a:stretch>
        </p:blipFill>
        <p:spPr>
          <a:xfrm>
            <a:off x="1269948" y="541096"/>
            <a:ext cx="9652104" cy="957112"/>
          </a:xfrm>
          <a:prstGeom prst="rect">
            <a:avLst/>
          </a:prstGeom>
        </p:spPr>
      </p:pic>
    </p:spTree>
    <p:extLst>
      <p:ext uri="{BB962C8B-B14F-4D97-AF65-F5344CB8AC3E}">
        <p14:creationId xmlns:p14="http://schemas.microsoft.com/office/powerpoint/2010/main" val="9262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01484C-1059-E444-A659-0022576F53AA}"/>
              </a:ext>
            </a:extLst>
          </p:cNvPr>
          <p:cNvPicPr>
            <a:picLocks noChangeAspect="1"/>
          </p:cNvPicPr>
          <p:nvPr/>
        </p:nvPicPr>
        <p:blipFill>
          <a:blip r:embed="rId3"/>
          <a:stretch>
            <a:fillRect/>
          </a:stretch>
        </p:blipFill>
        <p:spPr>
          <a:xfrm>
            <a:off x="1269948" y="541096"/>
            <a:ext cx="9652104" cy="957112"/>
          </a:xfrm>
          <a:prstGeom prst="rect">
            <a:avLst/>
          </a:prstGeom>
        </p:spPr>
      </p:pic>
      <p:pic>
        <p:nvPicPr>
          <p:cNvPr id="3" name="Picture 2">
            <a:extLst>
              <a:ext uri="{FF2B5EF4-FFF2-40B4-BE49-F238E27FC236}">
                <a16:creationId xmlns:a16="http://schemas.microsoft.com/office/drawing/2014/main" id="{C82CE545-9B9C-574E-A240-DCED721C84F3}"/>
              </a:ext>
            </a:extLst>
          </p:cNvPr>
          <p:cNvPicPr>
            <a:picLocks noChangeAspect="1"/>
          </p:cNvPicPr>
          <p:nvPr/>
        </p:nvPicPr>
        <p:blipFill>
          <a:blip r:embed="rId4"/>
          <a:stretch>
            <a:fillRect/>
          </a:stretch>
        </p:blipFill>
        <p:spPr>
          <a:xfrm>
            <a:off x="1659243" y="1868796"/>
            <a:ext cx="8084265" cy="803790"/>
          </a:xfrm>
          <a:prstGeom prst="rect">
            <a:avLst/>
          </a:prstGeom>
        </p:spPr>
      </p:pic>
      <p:pic>
        <p:nvPicPr>
          <p:cNvPr id="6" name="Picture 5">
            <a:extLst>
              <a:ext uri="{FF2B5EF4-FFF2-40B4-BE49-F238E27FC236}">
                <a16:creationId xmlns:a16="http://schemas.microsoft.com/office/drawing/2014/main" id="{690F2E5B-2BB1-5C42-A36E-7C34FE284147}"/>
              </a:ext>
            </a:extLst>
          </p:cNvPr>
          <p:cNvPicPr>
            <a:picLocks noChangeAspect="1"/>
          </p:cNvPicPr>
          <p:nvPr/>
        </p:nvPicPr>
        <p:blipFill>
          <a:blip r:embed="rId5"/>
          <a:stretch>
            <a:fillRect/>
          </a:stretch>
        </p:blipFill>
        <p:spPr>
          <a:xfrm>
            <a:off x="1616853" y="2597865"/>
            <a:ext cx="8696213" cy="1070622"/>
          </a:xfrm>
          <a:prstGeom prst="rect">
            <a:avLst/>
          </a:prstGeom>
        </p:spPr>
      </p:pic>
    </p:spTree>
    <p:extLst>
      <p:ext uri="{BB962C8B-B14F-4D97-AF65-F5344CB8AC3E}">
        <p14:creationId xmlns:p14="http://schemas.microsoft.com/office/powerpoint/2010/main" val="6529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55B3969-1C7E-7649-96D3-9EA5B8AD2844}"/>
              </a:ext>
            </a:extLst>
          </p:cNvPr>
          <p:cNvPicPr>
            <a:picLocks noChangeAspect="1"/>
          </p:cNvPicPr>
          <p:nvPr/>
        </p:nvPicPr>
        <p:blipFill>
          <a:blip r:embed="rId3"/>
          <a:stretch>
            <a:fillRect/>
          </a:stretch>
        </p:blipFill>
        <p:spPr>
          <a:xfrm>
            <a:off x="1193968" y="639668"/>
            <a:ext cx="9804064" cy="2411542"/>
          </a:xfrm>
          <a:prstGeom prst="rect">
            <a:avLst/>
          </a:prstGeom>
        </p:spPr>
      </p:pic>
    </p:spTree>
    <p:extLst>
      <p:ext uri="{BB962C8B-B14F-4D97-AF65-F5344CB8AC3E}">
        <p14:creationId xmlns:p14="http://schemas.microsoft.com/office/powerpoint/2010/main" val="2239869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55B3969-1C7E-7649-96D3-9EA5B8AD2844}"/>
              </a:ext>
            </a:extLst>
          </p:cNvPr>
          <p:cNvPicPr>
            <a:picLocks noChangeAspect="1"/>
          </p:cNvPicPr>
          <p:nvPr/>
        </p:nvPicPr>
        <p:blipFill>
          <a:blip r:embed="rId3"/>
          <a:stretch>
            <a:fillRect/>
          </a:stretch>
        </p:blipFill>
        <p:spPr>
          <a:xfrm>
            <a:off x="1193968" y="639668"/>
            <a:ext cx="9804064" cy="2411542"/>
          </a:xfrm>
          <a:prstGeom prst="rect">
            <a:avLst/>
          </a:prstGeom>
        </p:spPr>
      </p:pic>
      <p:pic>
        <p:nvPicPr>
          <p:cNvPr id="3" name="Picture 2" descr="Chart&#10;&#10;Description automatically generated">
            <a:extLst>
              <a:ext uri="{FF2B5EF4-FFF2-40B4-BE49-F238E27FC236}">
                <a16:creationId xmlns:a16="http://schemas.microsoft.com/office/drawing/2014/main" id="{BBFD738B-AE0D-EC4F-8CFB-01CBB356EAA9}"/>
              </a:ext>
            </a:extLst>
          </p:cNvPr>
          <p:cNvPicPr>
            <a:picLocks noChangeAspect="1"/>
          </p:cNvPicPr>
          <p:nvPr/>
        </p:nvPicPr>
        <p:blipFill rotWithShape="1">
          <a:blip r:embed="rId4"/>
          <a:srcRect b="16397"/>
          <a:stretch/>
        </p:blipFill>
        <p:spPr>
          <a:xfrm>
            <a:off x="7762777" y="3429000"/>
            <a:ext cx="4063633" cy="241154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32BCA5-C3A6-7945-9C15-BCFA3A366733}"/>
                  </a:ext>
                </a:extLst>
              </p:cNvPr>
              <p:cNvSpPr txBox="1"/>
              <p:nvPr/>
            </p:nvSpPr>
            <p:spPr>
              <a:xfrm>
                <a:off x="479417" y="3437459"/>
                <a:ext cx="6474465" cy="369332"/>
              </a:xfrm>
              <a:prstGeom prst="rect">
                <a:avLst/>
              </a:prstGeom>
              <a:noFill/>
            </p:spPr>
            <p:txBody>
              <a:bodyPr wrap="none" rtlCol="0">
                <a:spAutoFit/>
              </a:bodyPr>
              <a:lstStyle/>
              <a:p>
                <a:r>
                  <a:rPr lang="en-US" dirty="0"/>
                  <a:t>Step1: Pre-train a deep convolutional autoencoder on the dataset </a:t>
                </a:r>
                <a14:m>
                  <m:oMath xmlns:m="http://schemas.openxmlformats.org/officeDocument/2006/math">
                    <m:r>
                      <a:rPr lang="en-US" i="1" dirty="0" smtClean="0">
                        <a:latin typeface="Cambria Math" panose="02040503050406030204" pitchFamily="18" charset="0"/>
                      </a:rPr>
                      <m:t>𝑃</m:t>
                    </m:r>
                  </m:oMath>
                </a14:m>
                <a:endParaRPr lang="en-US" dirty="0"/>
              </a:p>
            </p:txBody>
          </p:sp>
        </mc:Choice>
        <mc:Fallback xmlns="">
          <p:sp>
            <p:nvSpPr>
              <p:cNvPr id="5" name="TextBox 4">
                <a:extLst>
                  <a:ext uri="{FF2B5EF4-FFF2-40B4-BE49-F238E27FC236}">
                    <a16:creationId xmlns:a16="http://schemas.microsoft.com/office/drawing/2014/main" id="{6532BCA5-C3A6-7945-9C15-BCFA3A366733}"/>
                  </a:ext>
                </a:extLst>
              </p:cNvPr>
              <p:cNvSpPr txBox="1">
                <a:spLocks noRot="1" noChangeAspect="1" noMove="1" noResize="1" noEditPoints="1" noAdjustHandles="1" noChangeArrowheads="1" noChangeShapeType="1" noTextEdit="1"/>
              </p:cNvSpPr>
              <p:nvPr/>
            </p:nvSpPr>
            <p:spPr>
              <a:xfrm>
                <a:off x="479417" y="3437459"/>
                <a:ext cx="6474465" cy="369332"/>
              </a:xfrm>
              <a:prstGeom prst="rect">
                <a:avLst/>
              </a:prstGeom>
              <a:blipFill>
                <a:blip r:embed="rId5"/>
                <a:stretch>
                  <a:fillRect l="-783"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273572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55B3969-1C7E-7649-96D3-9EA5B8AD2844}"/>
              </a:ext>
            </a:extLst>
          </p:cNvPr>
          <p:cNvPicPr>
            <a:picLocks noChangeAspect="1"/>
          </p:cNvPicPr>
          <p:nvPr/>
        </p:nvPicPr>
        <p:blipFill>
          <a:blip r:embed="rId3"/>
          <a:stretch>
            <a:fillRect/>
          </a:stretch>
        </p:blipFill>
        <p:spPr>
          <a:xfrm>
            <a:off x="1193968" y="639668"/>
            <a:ext cx="9804064" cy="241154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32BCA5-C3A6-7945-9C15-BCFA3A366733}"/>
                  </a:ext>
                </a:extLst>
              </p:cNvPr>
              <p:cNvSpPr txBox="1"/>
              <p:nvPr/>
            </p:nvSpPr>
            <p:spPr>
              <a:xfrm>
                <a:off x="479417" y="3437459"/>
                <a:ext cx="6594690" cy="923330"/>
              </a:xfrm>
              <a:prstGeom prst="rect">
                <a:avLst/>
              </a:prstGeom>
              <a:noFill/>
            </p:spPr>
            <p:txBody>
              <a:bodyPr wrap="none" rtlCol="0">
                <a:spAutoFit/>
              </a:bodyPr>
              <a:lstStyle/>
              <a:p>
                <a:r>
                  <a:rPr lang="en-US" dirty="0"/>
                  <a:t>Step1: Pre-train a deep convolutional autoencoder on the dataset </a:t>
                </a:r>
                <a14:m>
                  <m:oMath xmlns:m="http://schemas.openxmlformats.org/officeDocument/2006/math">
                    <m:r>
                      <a:rPr lang="en-US" i="1" dirty="0" smtClean="0">
                        <a:latin typeface="Cambria Math" panose="02040503050406030204" pitchFamily="18" charset="0"/>
                      </a:rPr>
                      <m:t>𝑃</m:t>
                    </m:r>
                  </m:oMath>
                </a14:m>
                <a:r>
                  <a:rPr lang="en-US" dirty="0"/>
                  <a:t>.</a:t>
                </a:r>
              </a:p>
              <a:p>
                <a:endParaRPr lang="en-US" dirty="0"/>
              </a:p>
              <a:p>
                <a:r>
                  <a:rPr lang="en-US" dirty="0"/>
                  <a:t>Step2: Discard the decoder of the auto-encoder.</a:t>
                </a:r>
              </a:p>
            </p:txBody>
          </p:sp>
        </mc:Choice>
        <mc:Fallback xmlns="">
          <p:sp>
            <p:nvSpPr>
              <p:cNvPr id="5" name="TextBox 4">
                <a:extLst>
                  <a:ext uri="{FF2B5EF4-FFF2-40B4-BE49-F238E27FC236}">
                    <a16:creationId xmlns:a16="http://schemas.microsoft.com/office/drawing/2014/main" id="{6532BCA5-C3A6-7945-9C15-BCFA3A366733}"/>
                  </a:ext>
                </a:extLst>
              </p:cNvPr>
              <p:cNvSpPr txBox="1">
                <a:spLocks noRot="1" noChangeAspect="1" noMove="1" noResize="1" noEditPoints="1" noAdjustHandles="1" noChangeArrowheads="1" noChangeShapeType="1" noTextEdit="1"/>
              </p:cNvSpPr>
              <p:nvPr/>
            </p:nvSpPr>
            <p:spPr>
              <a:xfrm>
                <a:off x="479417" y="3437459"/>
                <a:ext cx="6594690" cy="923330"/>
              </a:xfrm>
              <a:prstGeom prst="rect">
                <a:avLst/>
              </a:prstGeom>
              <a:blipFill>
                <a:blip r:embed="rId4"/>
                <a:stretch>
                  <a:fillRect l="-769" t="-2703" b="-9459"/>
                </a:stretch>
              </a:blipFill>
            </p:spPr>
            <p:txBody>
              <a:bodyPr/>
              <a:lstStyle/>
              <a:p>
                <a:r>
                  <a:rPr lang="en-US">
                    <a:noFill/>
                  </a:rPr>
                  <a:t> </a:t>
                </a:r>
              </a:p>
            </p:txBody>
          </p:sp>
        </mc:Fallback>
      </mc:AlternateContent>
      <p:pic>
        <p:nvPicPr>
          <p:cNvPr id="6" name="Picture 5" descr="Chart&#10;&#10;Description automatically generated">
            <a:extLst>
              <a:ext uri="{FF2B5EF4-FFF2-40B4-BE49-F238E27FC236}">
                <a16:creationId xmlns:a16="http://schemas.microsoft.com/office/drawing/2014/main" id="{D10F2F64-556B-0549-894B-977BCBD0E83B}"/>
              </a:ext>
            </a:extLst>
          </p:cNvPr>
          <p:cNvPicPr>
            <a:picLocks noChangeAspect="1"/>
          </p:cNvPicPr>
          <p:nvPr/>
        </p:nvPicPr>
        <p:blipFill rotWithShape="1">
          <a:blip r:embed="rId5"/>
          <a:srcRect r="56210" b="16397"/>
          <a:stretch/>
        </p:blipFill>
        <p:spPr>
          <a:xfrm>
            <a:off x="8510124" y="3437459"/>
            <a:ext cx="1779497" cy="2411542"/>
          </a:xfrm>
          <a:prstGeom prst="rect">
            <a:avLst/>
          </a:prstGeom>
        </p:spPr>
      </p:pic>
    </p:spTree>
    <p:extLst>
      <p:ext uri="{BB962C8B-B14F-4D97-AF65-F5344CB8AC3E}">
        <p14:creationId xmlns:p14="http://schemas.microsoft.com/office/powerpoint/2010/main" val="410735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55B3969-1C7E-7649-96D3-9EA5B8AD2844}"/>
              </a:ext>
            </a:extLst>
          </p:cNvPr>
          <p:cNvPicPr>
            <a:picLocks noChangeAspect="1"/>
          </p:cNvPicPr>
          <p:nvPr/>
        </p:nvPicPr>
        <p:blipFill>
          <a:blip r:embed="rId3"/>
          <a:stretch>
            <a:fillRect/>
          </a:stretch>
        </p:blipFill>
        <p:spPr>
          <a:xfrm>
            <a:off x="1193968" y="639668"/>
            <a:ext cx="9804064" cy="241154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32BCA5-C3A6-7945-9C15-BCFA3A366733}"/>
                  </a:ext>
                </a:extLst>
              </p:cNvPr>
              <p:cNvSpPr txBox="1"/>
              <p:nvPr/>
            </p:nvSpPr>
            <p:spPr>
              <a:xfrm>
                <a:off x="479417" y="3437459"/>
                <a:ext cx="6623836" cy="2585323"/>
              </a:xfrm>
              <a:prstGeom prst="rect">
                <a:avLst/>
              </a:prstGeom>
              <a:noFill/>
            </p:spPr>
            <p:txBody>
              <a:bodyPr wrap="square" rtlCol="0">
                <a:spAutoFit/>
              </a:bodyPr>
              <a:lstStyle/>
              <a:p>
                <a:r>
                  <a:rPr lang="en-US" dirty="0"/>
                  <a:t>Step1: Pre-train a deep convolutional autoencoder on the dataset </a:t>
                </a:r>
                <a14:m>
                  <m:oMath xmlns:m="http://schemas.openxmlformats.org/officeDocument/2006/math">
                    <m:r>
                      <a:rPr lang="en-US" i="1" dirty="0" smtClean="0">
                        <a:latin typeface="Cambria Math" panose="02040503050406030204" pitchFamily="18" charset="0"/>
                      </a:rPr>
                      <m:t>𝑃</m:t>
                    </m:r>
                  </m:oMath>
                </a14:m>
                <a:r>
                  <a:rPr lang="en-US" dirty="0"/>
                  <a:t>.</a:t>
                </a:r>
              </a:p>
              <a:p>
                <a:endParaRPr lang="en-US" dirty="0"/>
              </a:p>
              <a:p>
                <a:r>
                  <a:rPr lang="en-US" dirty="0"/>
                  <a:t>Step2: Discard the decoder of the auto-encoder.</a:t>
                </a:r>
              </a:p>
              <a:p>
                <a:endParaRPr lang="en-US" dirty="0"/>
              </a:p>
              <a:p>
                <a:r>
                  <a:rPr lang="en-US" dirty="0"/>
                  <a:t>Step3: Attach a simple classifier after the encoder and fine-tune the neural network on the dataset Q with classification loss. </a:t>
                </a:r>
              </a:p>
              <a:p>
                <a:endParaRPr lang="en-US" dirty="0"/>
              </a:p>
            </p:txBody>
          </p:sp>
        </mc:Choice>
        <mc:Fallback xmlns="">
          <p:sp>
            <p:nvSpPr>
              <p:cNvPr id="5" name="TextBox 4">
                <a:extLst>
                  <a:ext uri="{FF2B5EF4-FFF2-40B4-BE49-F238E27FC236}">
                    <a16:creationId xmlns:a16="http://schemas.microsoft.com/office/drawing/2014/main" id="{6532BCA5-C3A6-7945-9C15-BCFA3A366733}"/>
                  </a:ext>
                </a:extLst>
              </p:cNvPr>
              <p:cNvSpPr txBox="1">
                <a:spLocks noRot="1" noChangeAspect="1" noMove="1" noResize="1" noEditPoints="1" noAdjustHandles="1" noChangeArrowheads="1" noChangeShapeType="1" noTextEdit="1"/>
              </p:cNvSpPr>
              <p:nvPr/>
            </p:nvSpPr>
            <p:spPr>
              <a:xfrm>
                <a:off x="479417" y="3437459"/>
                <a:ext cx="6623836" cy="2585323"/>
              </a:xfrm>
              <a:prstGeom prst="rect">
                <a:avLst/>
              </a:prstGeom>
              <a:blipFill>
                <a:blip r:embed="rId4"/>
                <a:stretch>
                  <a:fillRect l="-829" t="-1651"/>
                </a:stretch>
              </a:blipFill>
            </p:spPr>
            <p:txBody>
              <a:bodyPr/>
              <a:lstStyle/>
              <a:p>
                <a:r>
                  <a:rPr lang="en-GB">
                    <a:noFill/>
                  </a:rPr>
                  <a:t> </a:t>
                </a:r>
              </a:p>
            </p:txBody>
          </p:sp>
        </mc:Fallback>
      </mc:AlternateContent>
      <p:pic>
        <p:nvPicPr>
          <p:cNvPr id="6" name="Picture 5" descr="Chart&#10;&#10;Description automatically generated">
            <a:extLst>
              <a:ext uri="{FF2B5EF4-FFF2-40B4-BE49-F238E27FC236}">
                <a16:creationId xmlns:a16="http://schemas.microsoft.com/office/drawing/2014/main" id="{D10F2F64-556B-0549-894B-977BCBD0E83B}"/>
              </a:ext>
            </a:extLst>
          </p:cNvPr>
          <p:cNvPicPr>
            <a:picLocks noChangeAspect="1"/>
          </p:cNvPicPr>
          <p:nvPr/>
        </p:nvPicPr>
        <p:blipFill rotWithShape="1">
          <a:blip r:embed="rId5"/>
          <a:srcRect r="56210" b="16397"/>
          <a:stretch/>
        </p:blipFill>
        <p:spPr>
          <a:xfrm>
            <a:off x="6989054" y="3386611"/>
            <a:ext cx="1779497" cy="2411542"/>
          </a:xfrm>
          <a:prstGeom prst="rect">
            <a:avLst/>
          </a:prstGeom>
        </p:spPr>
      </p:pic>
      <p:pic>
        <p:nvPicPr>
          <p:cNvPr id="3" name="Picture 2" descr="Chart&#10;&#10;Description automatically generated">
            <a:extLst>
              <a:ext uri="{FF2B5EF4-FFF2-40B4-BE49-F238E27FC236}">
                <a16:creationId xmlns:a16="http://schemas.microsoft.com/office/drawing/2014/main" id="{EFD3B232-DFE7-9E46-A583-677A54F1A507}"/>
              </a:ext>
            </a:extLst>
          </p:cNvPr>
          <p:cNvPicPr>
            <a:picLocks noChangeAspect="1"/>
          </p:cNvPicPr>
          <p:nvPr/>
        </p:nvPicPr>
        <p:blipFill rotWithShape="1">
          <a:blip r:embed="rId6"/>
          <a:srcRect l="41024"/>
          <a:stretch/>
        </p:blipFill>
        <p:spPr>
          <a:xfrm>
            <a:off x="8768551" y="3542968"/>
            <a:ext cx="2279625" cy="2098828"/>
          </a:xfrm>
          <a:prstGeom prst="rect">
            <a:avLst/>
          </a:prstGeom>
        </p:spPr>
      </p:pic>
    </p:spTree>
    <p:extLst>
      <p:ext uri="{BB962C8B-B14F-4D97-AF65-F5344CB8AC3E}">
        <p14:creationId xmlns:p14="http://schemas.microsoft.com/office/powerpoint/2010/main" val="324278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0EB8B89-E514-8947-80D3-558874DE78AE}"/>
              </a:ext>
            </a:extLst>
          </p:cNvPr>
          <p:cNvGrpSpPr/>
          <p:nvPr/>
        </p:nvGrpSpPr>
        <p:grpSpPr>
          <a:xfrm>
            <a:off x="811620" y="625244"/>
            <a:ext cx="10568759" cy="2411542"/>
            <a:chOff x="921477" y="637356"/>
            <a:chExt cx="10568759" cy="2411542"/>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32BCA5-C3A6-7945-9C15-BCFA3A366733}"/>
                    </a:ext>
                  </a:extLst>
                </p:cNvPr>
                <p:cNvSpPr txBox="1"/>
                <p:nvPr/>
              </p:nvSpPr>
              <p:spPr>
                <a:xfrm>
                  <a:off x="921477" y="688204"/>
                  <a:ext cx="6623836" cy="2031325"/>
                </a:xfrm>
                <a:prstGeom prst="rect">
                  <a:avLst/>
                </a:prstGeom>
                <a:noFill/>
              </p:spPr>
              <p:txBody>
                <a:bodyPr wrap="square" rtlCol="0">
                  <a:spAutoFit/>
                </a:bodyPr>
                <a:lstStyle/>
                <a:p>
                  <a:r>
                    <a:rPr lang="en-US" dirty="0"/>
                    <a:t>Step1: Pre-train a deep convolutional autoencoder on the dataset </a:t>
                  </a:r>
                  <a14:m>
                    <m:oMath xmlns:m="http://schemas.openxmlformats.org/officeDocument/2006/math">
                      <m:r>
                        <a:rPr lang="en-US" i="1" dirty="0" smtClean="0">
                          <a:latin typeface="Cambria Math" panose="02040503050406030204" pitchFamily="18" charset="0"/>
                        </a:rPr>
                        <m:t>𝑃</m:t>
                      </m:r>
                    </m:oMath>
                  </a14:m>
                  <a:r>
                    <a:rPr lang="en-US" dirty="0"/>
                    <a:t>.</a:t>
                  </a:r>
                </a:p>
                <a:p>
                  <a:endParaRPr lang="en-US" dirty="0"/>
                </a:p>
                <a:p>
                  <a:r>
                    <a:rPr lang="en-US" dirty="0"/>
                    <a:t>Step2: Discard the decoder of the auto-encoder.</a:t>
                  </a:r>
                </a:p>
                <a:p>
                  <a:endParaRPr lang="en-US" dirty="0"/>
                </a:p>
                <a:p>
                  <a:r>
                    <a:rPr lang="en-US" dirty="0"/>
                    <a:t>Step3: Attach a simple classifier after the encoder and fine-tune the neural network on the dataset Q with classification loss. </a:t>
                  </a:r>
                </a:p>
                <a:p>
                  <a:endParaRPr lang="en-US" dirty="0"/>
                </a:p>
              </p:txBody>
            </p:sp>
          </mc:Choice>
          <mc:Fallback xmlns="">
            <p:sp>
              <p:nvSpPr>
                <p:cNvPr id="5" name="TextBox 4">
                  <a:extLst>
                    <a:ext uri="{FF2B5EF4-FFF2-40B4-BE49-F238E27FC236}">
                      <a16:creationId xmlns:a16="http://schemas.microsoft.com/office/drawing/2014/main" id="{6532BCA5-C3A6-7945-9C15-BCFA3A366733}"/>
                    </a:ext>
                  </a:extLst>
                </p:cNvPr>
                <p:cNvSpPr txBox="1">
                  <a:spLocks noRot="1" noChangeAspect="1" noMove="1" noResize="1" noEditPoints="1" noAdjustHandles="1" noChangeArrowheads="1" noChangeShapeType="1" noTextEdit="1"/>
                </p:cNvSpPr>
                <p:nvPr/>
              </p:nvSpPr>
              <p:spPr>
                <a:xfrm>
                  <a:off x="921477" y="688204"/>
                  <a:ext cx="6623836" cy="2031325"/>
                </a:xfrm>
                <a:prstGeom prst="rect">
                  <a:avLst/>
                </a:prstGeom>
                <a:blipFill>
                  <a:blip r:embed="rId3"/>
                  <a:stretch>
                    <a:fillRect l="-574" t="-1863"/>
                  </a:stretch>
                </a:blipFill>
              </p:spPr>
              <p:txBody>
                <a:bodyPr/>
                <a:lstStyle/>
                <a:p>
                  <a:r>
                    <a:rPr lang="en-US">
                      <a:noFill/>
                    </a:rPr>
                    <a:t> </a:t>
                  </a:r>
                </a:p>
              </p:txBody>
            </p:sp>
          </mc:Fallback>
        </mc:AlternateContent>
        <p:pic>
          <p:nvPicPr>
            <p:cNvPr id="6" name="Picture 5" descr="Chart&#10;&#10;Description automatically generated">
              <a:extLst>
                <a:ext uri="{FF2B5EF4-FFF2-40B4-BE49-F238E27FC236}">
                  <a16:creationId xmlns:a16="http://schemas.microsoft.com/office/drawing/2014/main" id="{D10F2F64-556B-0549-894B-977BCBD0E83B}"/>
                </a:ext>
              </a:extLst>
            </p:cNvPr>
            <p:cNvPicPr>
              <a:picLocks noChangeAspect="1"/>
            </p:cNvPicPr>
            <p:nvPr/>
          </p:nvPicPr>
          <p:blipFill rotWithShape="1">
            <a:blip r:embed="rId4"/>
            <a:srcRect r="56210" b="16397"/>
            <a:stretch/>
          </p:blipFill>
          <p:spPr>
            <a:xfrm>
              <a:off x="7431114" y="637356"/>
              <a:ext cx="1779497" cy="2411542"/>
            </a:xfrm>
            <a:prstGeom prst="rect">
              <a:avLst/>
            </a:prstGeom>
          </p:spPr>
        </p:pic>
        <p:pic>
          <p:nvPicPr>
            <p:cNvPr id="3" name="Picture 2" descr="Chart&#10;&#10;Description automatically generated">
              <a:extLst>
                <a:ext uri="{FF2B5EF4-FFF2-40B4-BE49-F238E27FC236}">
                  <a16:creationId xmlns:a16="http://schemas.microsoft.com/office/drawing/2014/main" id="{EFD3B232-DFE7-9E46-A583-677A54F1A507}"/>
                </a:ext>
              </a:extLst>
            </p:cNvPr>
            <p:cNvPicPr>
              <a:picLocks noChangeAspect="1"/>
            </p:cNvPicPr>
            <p:nvPr/>
          </p:nvPicPr>
          <p:blipFill rotWithShape="1">
            <a:blip r:embed="rId5"/>
            <a:srcRect l="41024"/>
            <a:stretch/>
          </p:blipFill>
          <p:spPr>
            <a:xfrm>
              <a:off x="9210611" y="793713"/>
              <a:ext cx="2279625" cy="2098828"/>
            </a:xfrm>
            <a:prstGeom prst="rect">
              <a:avLst/>
            </a:prstGeom>
          </p:spPr>
        </p:pic>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9445501-FB56-6D4C-9873-95AE75A0DB89}"/>
                  </a:ext>
                </a:extLst>
              </p:cNvPr>
              <p:cNvSpPr txBox="1"/>
              <p:nvPr/>
            </p:nvSpPr>
            <p:spPr>
              <a:xfrm>
                <a:off x="999177" y="3821215"/>
                <a:ext cx="10930412" cy="2031325"/>
              </a:xfrm>
              <a:prstGeom prst="rect">
                <a:avLst/>
              </a:prstGeom>
              <a:noFill/>
            </p:spPr>
            <p:txBody>
              <a:bodyPr wrap="square" rtlCol="0">
                <a:spAutoFit/>
              </a:bodyPr>
              <a:lstStyle/>
              <a:p>
                <a:r>
                  <a:rPr lang="en-US" dirty="0"/>
                  <a:t>Justification:</a:t>
                </a:r>
              </a:p>
              <a:p>
                <a:endParaRPr lang="en-US" dirty="0"/>
              </a:p>
              <a:p>
                <a:pPr marL="285750" indent="-285750">
                  <a:buFont typeface="Arial" panose="020B0604020202020204" pitchFamily="34" charset="0"/>
                  <a:buChar char="•"/>
                </a:pPr>
                <a:r>
                  <a:rPr lang="en-US" dirty="0"/>
                  <a:t>Use deep convolutional network ---- dataset of images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Pre-train on the large unlabeled dataset </a:t>
                </a:r>
                <a14:m>
                  <m:oMath xmlns:m="http://schemas.openxmlformats.org/officeDocument/2006/math">
                    <m:r>
                      <a:rPr lang="en-US" i="1" dirty="0" smtClean="0">
                        <a:latin typeface="Cambria Math" panose="02040503050406030204" pitchFamily="18" charset="0"/>
                      </a:rPr>
                      <m:t>𝑃</m:t>
                    </m:r>
                  </m:oMath>
                </a14:m>
                <a:r>
                  <a:rPr lang="en-US" dirty="0"/>
                  <a:t> ---- dataset </a:t>
                </a:r>
                <a14:m>
                  <m:oMath xmlns:m="http://schemas.openxmlformats.org/officeDocument/2006/math">
                    <m:r>
                      <a:rPr lang="en-US" i="1" dirty="0" smtClean="0">
                        <a:latin typeface="Cambria Math" panose="02040503050406030204" pitchFamily="18" charset="0"/>
                      </a:rPr>
                      <m:t>𝑄</m:t>
                    </m:r>
                  </m:oMath>
                </a14:m>
                <a:r>
                  <a:rPr lang="en-US" dirty="0"/>
                  <a:t> is too small for training convolutional encoder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Fine-tuning for classification on the small dataset </a:t>
                </a:r>
                <a14:m>
                  <m:oMath xmlns:m="http://schemas.openxmlformats.org/officeDocument/2006/math">
                    <m:r>
                      <a:rPr lang="en-US" i="1" dirty="0" smtClean="0">
                        <a:latin typeface="Cambria Math" panose="02040503050406030204" pitchFamily="18" charset="0"/>
                      </a:rPr>
                      <m:t>𝑄</m:t>
                    </m:r>
                  </m:oMath>
                </a14:m>
                <a:r>
                  <a:rPr lang="en-US" dirty="0"/>
                  <a:t> ---- latent vector cannot be directly applied for classification</a:t>
                </a:r>
              </a:p>
            </p:txBody>
          </p:sp>
        </mc:Choice>
        <mc:Fallback xmlns="">
          <p:sp>
            <p:nvSpPr>
              <p:cNvPr id="2" name="TextBox 1">
                <a:extLst>
                  <a:ext uri="{FF2B5EF4-FFF2-40B4-BE49-F238E27FC236}">
                    <a16:creationId xmlns:a16="http://schemas.microsoft.com/office/drawing/2014/main" id="{F9445501-FB56-6D4C-9873-95AE75A0DB89}"/>
                  </a:ext>
                </a:extLst>
              </p:cNvPr>
              <p:cNvSpPr txBox="1">
                <a:spLocks noRot="1" noChangeAspect="1" noMove="1" noResize="1" noEditPoints="1" noAdjustHandles="1" noChangeArrowheads="1" noChangeShapeType="1" noTextEdit="1"/>
              </p:cNvSpPr>
              <p:nvPr/>
            </p:nvSpPr>
            <p:spPr>
              <a:xfrm>
                <a:off x="999177" y="3821215"/>
                <a:ext cx="10930412" cy="2031325"/>
              </a:xfrm>
              <a:prstGeom prst="rect">
                <a:avLst/>
              </a:prstGeom>
              <a:blipFill>
                <a:blip r:embed="rId6"/>
                <a:stretch>
                  <a:fillRect l="-464" t="-1242" b="-4348"/>
                </a:stretch>
              </a:blipFill>
            </p:spPr>
            <p:txBody>
              <a:bodyPr/>
              <a:lstStyle/>
              <a:p>
                <a:r>
                  <a:rPr lang="en-US">
                    <a:noFill/>
                  </a:rPr>
                  <a:t> </a:t>
                </a:r>
              </a:p>
            </p:txBody>
          </p:sp>
        </mc:Fallback>
      </mc:AlternateContent>
    </p:spTree>
    <p:extLst>
      <p:ext uri="{BB962C8B-B14F-4D97-AF65-F5344CB8AC3E}">
        <p14:creationId xmlns:p14="http://schemas.microsoft.com/office/powerpoint/2010/main" val="2317735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0EB8B89-E514-8947-80D3-558874DE78AE}"/>
              </a:ext>
            </a:extLst>
          </p:cNvPr>
          <p:cNvGrpSpPr/>
          <p:nvPr/>
        </p:nvGrpSpPr>
        <p:grpSpPr>
          <a:xfrm>
            <a:off x="811620" y="625244"/>
            <a:ext cx="10568759" cy="2411542"/>
            <a:chOff x="921477" y="637356"/>
            <a:chExt cx="10568759" cy="2411542"/>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32BCA5-C3A6-7945-9C15-BCFA3A366733}"/>
                    </a:ext>
                  </a:extLst>
                </p:cNvPr>
                <p:cNvSpPr txBox="1"/>
                <p:nvPr/>
              </p:nvSpPr>
              <p:spPr>
                <a:xfrm>
                  <a:off x="921477" y="688204"/>
                  <a:ext cx="6623836" cy="2031325"/>
                </a:xfrm>
                <a:prstGeom prst="rect">
                  <a:avLst/>
                </a:prstGeom>
                <a:noFill/>
              </p:spPr>
              <p:txBody>
                <a:bodyPr wrap="square" rtlCol="0">
                  <a:spAutoFit/>
                </a:bodyPr>
                <a:lstStyle/>
                <a:p>
                  <a:r>
                    <a:rPr lang="en-US" dirty="0"/>
                    <a:t>Step1: Pre-train a deep convolutional autoencoder on the dataset </a:t>
                  </a:r>
                  <a14:m>
                    <m:oMath xmlns:m="http://schemas.openxmlformats.org/officeDocument/2006/math">
                      <m:r>
                        <a:rPr lang="en-US" i="1" dirty="0" smtClean="0">
                          <a:latin typeface="Cambria Math" panose="02040503050406030204" pitchFamily="18" charset="0"/>
                        </a:rPr>
                        <m:t>𝑃</m:t>
                      </m:r>
                    </m:oMath>
                  </a14:m>
                  <a:r>
                    <a:rPr lang="en-US" dirty="0"/>
                    <a:t>.</a:t>
                  </a:r>
                </a:p>
                <a:p>
                  <a:endParaRPr lang="en-US" dirty="0"/>
                </a:p>
                <a:p>
                  <a:r>
                    <a:rPr lang="en-US" dirty="0"/>
                    <a:t>Step2: Discard the decoder of the auto-encoder.</a:t>
                  </a:r>
                </a:p>
                <a:p>
                  <a:endParaRPr lang="en-US" dirty="0"/>
                </a:p>
                <a:p>
                  <a:r>
                    <a:rPr lang="en-US" dirty="0"/>
                    <a:t>Step3: Attach a simple classifier after the encoder and fine-tune the neural network on the dataset Q with classification loss. </a:t>
                  </a:r>
                </a:p>
                <a:p>
                  <a:endParaRPr lang="en-US" dirty="0"/>
                </a:p>
              </p:txBody>
            </p:sp>
          </mc:Choice>
          <mc:Fallback xmlns="">
            <p:sp>
              <p:nvSpPr>
                <p:cNvPr id="5" name="TextBox 4">
                  <a:extLst>
                    <a:ext uri="{FF2B5EF4-FFF2-40B4-BE49-F238E27FC236}">
                      <a16:creationId xmlns:a16="http://schemas.microsoft.com/office/drawing/2014/main" id="{6532BCA5-C3A6-7945-9C15-BCFA3A366733}"/>
                    </a:ext>
                  </a:extLst>
                </p:cNvPr>
                <p:cNvSpPr txBox="1">
                  <a:spLocks noRot="1" noChangeAspect="1" noMove="1" noResize="1" noEditPoints="1" noAdjustHandles="1" noChangeArrowheads="1" noChangeShapeType="1" noTextEdit="1"/>
                </p:cNvSpPr>
                <p:nvPr/>
              </p:nvSpPr>
              <p:spPr>
                <a:xfrm>
                  <a:off x="921477" y="688204"/>
                  <a:ext cx="6623836" cy="2031325"/>
                </a:xfrm>
                <a:prstGeom prst="rect">
                  <a:avLst/>
                </a:prstGeom>
                <a:blipFill>
                  <a:blip r:embed="rId3"/>
                  <a:stretch>
                    <a:fillRect l="-574" t="-1863"/>
                  </a:stretch>
                </a:blipFill>
              </p:spPr>
              <p:txBody>
                <a:bodyPr/>
                <a:lstStyle/>
                <a:p>
                  <a:r>
                    <a:rPr lang="en-US">
                      <a:noFill/>
                    </a:rPr>
                    <a:t> </a:t>
                  </a:r>
                </a:p>
              </p:txBody>
            </p:sp>
          </mc:Fallback>
        </mc:AlternateContent>
        <p:pic>
          <p:nvPicPr>
            <p:cNvPr id="6" name="Picture 5" descr="Chart&#10;&#10;Description automatically generated">
              <a:extLst>
                <a:ext uri="{FF2B5EF4-FFF2-40B4-BE49-F238E27FC236}">
                  <a16:creationId xmlns:a16="http://schemas.microsoft.com/office/drawing/2014/main" id="{D10F2F64-556B-0549-894B-977BCBD0E83B}"/>
                </a:ext>
              </a:extLst>
            </p:cNvPr>
            <p:cNvPicPr>
              <a:picLocks noChangeAspect="1"/>
            </p:cNvPicPr>
            <p:nvPr/>
          </p:nvPicPr>
          <p:blipFill rotWithShape="1">
            <a:blip r:embed="rId4"/>
            <a:srcRect r="56210" b="16397"/>
            <a:stretch/>
          </p:blipFill>
          <p:spPr>
            <a:xfrm>
              <a:off x="7431114" y="637356"/>
              <a:ext cx="1779497" cy="2411542"/>
            </a:xfrm>
            <a:prstGeom prst="rect">
              <a:avLst/>
            </a:prstGeom>
          </p:spPr>
        </p:pic>
        <p:pic>
          <p:nvPicPr>
            <p:cNvPr id="3" name="Picture 2" descr="Chart&#10;&#10;Description automatically generated">
              <a:extLst>
                <a:ext uri="{FF2B5EF4-FFF2-40B4-BE49-F238E27FC236}">
                  <a16:creationId xmlns:a16="http://schemas.microsoft.com/office/drawing/2014/main" id="{EFD3B232-DFE7-9E46-A583-677A54F1A507}"/>
                </a:ext>
              </a:extLst>
            </p:cNvPr>
            <p:cNvPicPr>
              <a:picLocks noChangeAspect="1"/>
            </p:cNvPicPr>
            <p:nvPr/>
          </p:nvPicPr>
          <p:blipFill rotWithShape="1">
            <a:blip r:embed="rId5"/>
            <a:srcRect l="41024"/>
            <a:stretch/>
          </p:blipFill>
          <p:spPr>
            <a:xfrm>
              <a:off x="9210611" y="793713"/>
              <a:ext cx="2279625" cy="2098828"/>
            </a:xfrm>
            <a:prstGeom prst="rect">
              <a:avLst/>
            </a:prstGeom>
          </p:spPr>
        </p:pic>
      </p:grpSp>
      <p:sp>
        <p:nvSpPr>
          <p:cNvPr id="8" name="TextBox 7">
            <a:extLst>
              <a:ext uri="{FF2B5EF4-FFF2-40B4-BE49-F238E27FC236}">
                <a16:creationId xmlns:a16="http://schemas.microsoft.com/office/drawing/2014/main" id="{33DF2439-73BF-4B91-A4AD-9F57CB36918B}"/>
              </a:ext>
            </a:extLst>
          </p:cNvPr>
          <p:cNvSpPr txBox="1"/>
          <p:nvPr/>
        </p:nvSpPr>
        <p:spPr>
          <a:xfrm>
            <a:off x="590475" y="3429000"/>
            <a:ext cx="11011050" cy="3139321"/>
          </a:xfrm>
          <a:prstGeom prst="rect">
            <a:avLst/>
          </a:prstGeom>
          <a:noFill/>
        </p:spPr>
        <p:txBody>
          <a:bodyPr wrap="square" rtlCol="0">
            <a:spAutoFit/>
          </a:bodyPr>
          <a:lstStyle/>
          <a:p>
            <a:r>
              <a:rPr lang="en-SG" dirty="0"/>
              <a:t>Note: There are 2 ways of fine-tuning a pre-trained model.</a:t>
            </a:r>
          </a:p>
          <a:p>
            <a:endParaRPr lang="en-SG" dirty="0"/>
          </a:p>
          <a:p>
            <a:pPr marL="342900" indent="-342900">
              <a:buFontTx/>
              <a:buAutoNum type="arabicPeriod"/>
            </a:pPr>
            <a:r>
              <a:rPr lang="en-SG" dirty="0"/>
              <a:t>Continue to train the weights of the pre-trained model along with the classifier.</a:t>
            </a:r>
            <a:endParaRPr lang="en-GB" dirty="0"/>
          </a:p>
          <a:p>
            <a:pPr marL="800100" lvl="1" indent="-342900">
              <a:buFont typeface="Arial" panose="020B0604020202020204" pitchFamily="34" charset="0"/>
              <a:buChar char="•"/>
            </a:pPr>
            <a:r>
              <a:rPr lang="en-SG" dirty="0"/>
              <a:t>Pros: Able to tune the entire architecture more effectively to the dataset-of-interest Q.</a:t>
            </a:r>
          </a:p>
          <a:p>
            <a:pPr marL="800100" lvl="1" indent="-342900">
              <a:buFont typeface="Arial" panose="020B0604020202020204" pitchFamily="34" charset="0"/>
              <a:buChar char="•"/>
            </a:pPr>
            <a:r>
              <a:rPr lang="en-SG" dirty="0"/>
              <a:t>Cons: May cause </a:t>
            </a:r>
            <a:r>
              <a:rPr lang="en-SG" b="1" dirty="0"/>
              <a:t>catastrophic forgetting </a:t>
            </a:r>
            <a:r>
              <a:rPr lang="en-SG" dirty="0"/>
              <a:t>of the pre-trained model.</a:t>
            </a:r>
          </a:p>
          <a:p>
            <a:pPr marL="342900" indent="-342900">
              <a:buAutoNum type="arabicPeriod"/>
            </a:pPr>
            <a:r>
              <a:rPr lang="en-SG" dirty="0"/>
              <a:t>Freeze the weights of the pre-trained model, and use its outputs as extracted features and train the classifier.</a:t>
            </a:r>
          </a:p>
          <a:p>
            <a:pPr marL="742950" lvl="1" indent="-285750">
              <a:buFont typeface="Arial" panose="020B0604020202020204" pitchFamily="34" charset="0"/>
              <a:buChar char="•"/>
            </a:pPr>
            <a:r>
              <a:rPr lang="en-SG" dirty="0"/>
              <a:t>Pros: Avoids catastrophic forgetting of the pre-trained model.</a:t>
            </a:r>
          </a:p>
          <a:p>
            <a:pPr marL="742950" lvl="1" indent="-285750">
              <a:buFont typeface="Arial" panose="020B0604020202020204" pitchFamily="34" charset="0"/>
              <a:buChar char="•"/>
            </a:pPr>
            <a:r>
              <a:rPr lang="en-SG" dirty="0"/>
              <a:t>Cons: May not be as performant as method 1 on the dataset-of-interest Q.</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In practice, method 2 is generally preferred, since performance usually does not differ greatly.</a:t>
            </a:r>
          </a:p>
        </p:txBody>
      </p:sp>
    </p:spTree>
    <p:extLst>
      <p:ext uri="{BB962C8B-B14F-4D97-AF65-F5344CB8AC3E}">
        <p14:creationId xmlns:p14="http://schemas.microsoft.com/office/powerpoint/2010/main" val="1020775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263CC9-53DD-BF4E-9F76-E8A46A7C8E17}"/>
              </a:ext>
            </a:extLst>
          </p:cNvPr>
          <p:cNvPicPr>
            <a:picLocks noChangeAspect="1"/>
          </p:cNvPicPr>
          <p:nvPr/>
        </p:nvPicPr>
        <p:blipFill>
          <a:blip r:embed="rId3"/>
          <a:stretch>
            <a:fillRect/>
          </a:stretch>
        </p:blipFill>
        <p:spPr>
          <a:xfrm>
            <a:off x="704924" y="656650"/>
            <a:ext cx="10782152" cy="1130651"/>
          </a:xfrm>
          <a:prstGeom prst="rect">
            <a:avLst/>
          </a:prstGeom>
        </p:spPr>
      </p:pic>
    </p:spTree>
    <p:extLst>
      <p:ext uri="{BB962C8B-B14F-4D97-AF65-F5344CB8AC3E}">
        <p14:creationId xmlns:p14="http://schemas.microsoft.com/office/powerpoint/2010/main" val="2534956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263CC9-53DD-BF4E-9F76-E8A46A7C8E17}"/>
              </a:ext>
            </a:extLst>
          </p:cNvPr>
          <p:cNvPicPr>
            <a:picLocks noChangeAspect="1"/>
          </p:cNvPicPr>
          <p:nvPr/>
        </p:nvPicPr>
        <p:blipFill>
          <a:blip r:embed="rId3"/>
          <a:stretch>
            <a:fillRect/>
          </a:stretch>
        </p:blipFill>
        <p:spPr>
          <a:xfrm>
            <a:off x="704924" y="656650"/>
            <a:ext cx="10782152" cy="1130651"/>
          </a:xfrm>
          <a:prstGeom prst="rect">
            <a:avLst/>
          </a:prstGeom>
        </p:spPr>
      </p:pic>
      <p:sp>
        <p:nvSpPr>
          <p:cNvPr id="2" name="Rectangle 1">
            <a:extLst>
              <a:ext uri="{FF2B5EF4-FFF2-40B4-BE49-F238E27FC236}">
                <a16:creationId xmlns:a16="http://schemas.microsoft.com/office/drawing/2014/main" id="{BDD0E10C-8D58-D042-9CA2-CF20625697D7}"/>
              </a:ext>
            </a:extLst>
          </p:cNvPr>
          <p:cNvSpPr/>
          <p:nvPr/>
        </p:nvSpPr>
        <p:spPr>
          <a:xfrm>
            <a:off x="931558" y="2443800"/>
            <a:ext cx="10882976" cy="2031325"/>
          </a:xfrm>
          <a:prstGeom prst="rect">
            <a:avLst/>
          </a:prstGeom>
        </p:spPr>
        <p:txBody>
          <a:bodyPr wrap="square">
            <a:spAutoFit/>
          </a:bodyPr>
          <a:lstStyle/>
          <a:p>
            <a:pPr marL="285750" indent="-285750">
              <a:buFont typeface="Arial" panose="020B0604020202020204" pitchFamily="34" charset="0"/>
              <a:buChar char="•"/>
            </a:pPr>
            <a:r>
              <a:rPr lang="en-US" dirty="0">
                <a:latin typeface="CMTI10"/>
              </a:rPr>
              <a:t>Lossy. Autoencoder loses pixel information because it aims to discard the unimportant features and retain only important features. On the contrary, modern image format like PNG can achieve lossless compression. </a:t>
            </a:r>
          </a:p>
          <a:p>
            <a:pPr marL="285750" indent="-285750">
              <a:buFont typeface="Arial" panose="020B0604020202020204" pitchFamily="34" charset="0"/>
              <a:buChar char="•"/>
            </a:pPr>
            <a:endParaRPr lang="en-US" dirty="0"/>
          </a:p>
          <a:p>
            <a:endParaRPr lang="en-US" dirty="0">
              <a:latin typeface="CMTI10"/>
            </a:endParaRPr>
          </a:p>
          <a:p>
            <a:pPr marL="285750" indent="-285750">
              <a:buFont typeface="Arial" panose="020B0604020202020204" pitchFamily="34" charset="0"/>
              <a:buChar char="•"/>
            </a:pPr>
            <a:r>
              <a:rPr lang="en-US" dirty="0">
                <a:latin typeface="CMTI10"/>
              </a:rPr>
              <a:t>Data Dependent. Autoencoder works well only if the input comes from the same distribution of the training set. If the input is out of distribution, the recovered image quality will be very poor.</a:t>
            </a:r>
          </a:p>
          <a:p>
            <a:endParaRPr lang="en-US" dirty="0"/>
          </a:p>
        </p:txBody>
      </p:sp>
    </p:spTree>
    <p:extLst>
      <p:ext uri="{BB962C8B-B14F-4D97-AF65-F5344CB8AC3E}">
        <p14:creationId xmlns:p14="http://schemas.microsoft.com/office/powerpoint/2010/main" val="319079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C45E-A923-420A-9427-83B95C4145E9}"/>
              </a:ext>
            </a:extLst>
          </p:cNvPr>
          <p:cNvSpPr>
            <a:spLocks noGrp="1"/>
          </p:cNvSpPr>
          <p:nvPr>
            <p:ph type="title"/>
          </p:nvPr>
        </p:nvSpPr>
        <p:spPr/>
        <p:txBody>
          <a:bodyPr/>
          <a:lstStyle/>
          <a:p>
            <a:r>
              <a:rPr lang="en-SG" dirty="0"/>
              <a:t>Agenda</a:t>
            </a:r>
            <a:endParaRPr lang="en-GB" dirty="0"/>
          </a:p>
        </p:txBody>
      </p:sp>
      <p:sp>
        <p:nvSpPr>
          <p:cNvPr id="3" name="Content Placeholder 2">
            <a:extLst>
              <a:ext uri="{FF2B5EF4-FFF2-40B4-BE49-F238E27FC236}">
                <a16:creationId xmlns:a16="http://schemas.microsoft.com/office/drawing/2014/main" id="{0D4E1E7F-61F5-4D99-BC92-A975EE4E5451}"/>
              </a:ext>
            </a:extLst>
          </p:cNvPr>
          <p:cNvSpPr>
            <a:spLocks noGrp="1"/>
          </p:cNvSpPr>
          <p:nvPr>
            <p:ph idx="1"/>
          </p:nvPr>
        </p:nvSpPr>
        <p:spPr/>
        <p:txBody>
          <a:bodyPr/>
          <a:lstStyle/>
          <a:p>
            <a:r>
              <a:rPr lang="en-SG" dirty="0"/>
              <a:t>11:03 – 11:10 – Kahoot!</a:t>
            </a:r>
          </a:p>
          <a:p>
            <a:r>
              <a:rPr lang="en-SG" dirty="0"/>
              <a:t>11:10 – 11:20 – Breakout Rooms</a:t>
            </a:r>
          </a:p>
          <a:p>
            <a:r>
              <a:rPr lang="en-SG" dirty="0"/>
              <a:t>11:20 – 11:30 – Q1</a:t>
            </a:r>
          </a:p>
          <a:p>
            <a:r>
              <a:rPr lang="en-SG" dirty="0"/>
              <a:t>11:30 – 11:40 – Q2</a:t>
            </a:r>
            <a:endParaRPr lang="en-GB" dirty="0"/>
          </a:p>
        </p:txBody>
      </p:sp>
    </p:spTree>
    <p:extLst>
      <p:ext uri="{BB962C8B-B14F-4D97-AF65-F5344CB8AC3E}">
        <p14:creationId xmlns:p14="http://schemas.microsoft.com/office/powerpoint/2010/main" val="2427154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F0DF-EBAB-49FA-957E-0F83AD774A1F}"/>
              </a:ext>
            </a:extLst>
          </p:cNvPr>
          <p:cNvSpPr>
            <a:spLocks noGrp="1"/>
          </p:cNvSpPr>
          <p:nvPr>
            <p:ph type="title"/>
          </p:nvPr>
        </p:nvSpPr>
        <p:spPr/>
        <p:txBody>
          <a:bodyPr/>
          <a:lstStyle/>
          <a:p>
            <a:r>
              <a:rPr lang="en-SG" dirty="0"/>
              <a:t>Questions?</a:t>
            </a:r>
            <a:endParaRPr lang="en-GB" dirty="0"/>
          </a:p>
        </p:txBody>
      </p:sp>
    </p:spTree>
    <p:extLst>
      <p:ext uri="{BB962C8B-B14F-4D97-AF65-F5344CB8AC3E}">
        <p14:creationId xmlns:p14="http://schemas.microsoft.com/office/powerpoint/2010/main" val="319624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9E45-CDB1-4176-98B6-86367039EBD5}"/>
              </a:ext>
            </a:extLst>
          </p:cNvPr>
          <p:cNvSpPr>
            <a:spLocks noGrp="1"/>
          </p:cNvSpPr>
          <p:nvPr>
            <p:ph type="title"/>
          </p:nvPr>
        </p:nvSpPr>
        <p:spPr>
          <a:xfrm>
            <a:off x="677334" y="609600"/>
            <a:ext cx="4835444" cy="1320800"/>
          </a:xfrm>
        </p:spPr>
        <p:txBody>
          <a:bodyPr/>
          <a:lstStyle/>
          <a:p>
            <a:r>
              <a:rPr lang="en-SG" dirty="0"/>
              <a:t>Thank you for a great teaching experience!</a:t>
            </a:r>
            <a:endParaRPr lang="en-GB" dirty="0"/>
          </a:p>
        </p:txBody>
      </p:sp>
      <p:sp>
        <p:nvSpPr>
          <p:cNvPr id="3" name="Content Placeholder 2">
            <a:extLst>
              <a:ext uri="{FF2B5EF4-FFF2-40B4-BE49-F238E27FC236}">
                <a16:creationId xmlns:a16="http://schemas.microsoft.com/office/drawing/2014/main" id="{6004BB45-E07E-484B-BB18-182285A4D94A}"/>
              </a:ext>
            </a:extLst>
          </p:cNvPr>
          <p:cNvSpPr>
            <a:spLocks noGrp="1"/>
          </p:cNvSpPr>
          <p:nvPr>
            <p:ph idx="1"/>
          </p:nvPr>
        </p:nvSpPr>
        <p:spPr>
          <a:xfrm>
            <a:off x="677334" y="2552444"/>
            <a:ext cx="7830324" cy="3558210"/>
          </a:xfrm>
        </p:spPr>
        <p:txBody>
          <a:bodyPr>
            <a:normAutofit/>
          </a:bodyPr>
          <a:lstStyle/>
          <a:p>
            <a:r>
              <a:rPr lang="en-SG" b="1" dirty="0"/>
              <a:t>NUS Statistics &amp; Data Science Society</a:t>
            </a:r>
            <a:r>
              <a:rPr lang="en-SG" dirty="0"/>
              <a:t> – </a:t>
            </a:r>
            <a:r>
              <a:rPr lang="en-SG" dirty="0">
                <a:hlinkClick r:id="rId2"/>
              </a:rPr>
              <a:t>Website</a:t>
            </a:r>
            <a:r>
              <a:rPr lang="en-SG" dirty="0"/>
              <a:t>, </a:t>
            </a:r>
            <a:r>
              <a:rPr lang="en-SG" dirty="0">
                <a:hlinkClick r:id="rId3" action="ppaction://hlinkfile"/>
              </a:rPr>
              <a:t>Telegram</a:t>
            </a:r>
            <a:endParaRPr lang="en-SG" dirty="0"/>
          </a:p>
          <a:p>
            <a:pPr lvl="1"/>
            <a:r>
              <a:rPr lang="en-SG" dirty="0"/>
              <a:t>AI/DS/ML Workshops, Career Talks &amp; </a:t>
            </a:r>
            <a:r>
              <a:rPr lang="en-SG" dirty="0" err="1"/>
              <a:t>Sharings</a:t>
            </a:r>
            <a:r>
              <a:rPr lang="en-SG" dirty="0"/>
              <a:t>, Data Science Competition</a:t>
            </a:r>
          </a:p>
          <a:p>
            <a:r>
              <a:rPr lang="en-SG" b="1" dirty="0"/>
              <a:t>AI Interest Group</a:t>
            </a:r>
            <a:r>
              <a:rPr lang="en-SG" dirty="0"/>
              <a:t> – PM @jetnew</a:t>
            </a:r>
          </a:p>
          <a:p>
            <a:pPr lvl="1"/>
            <a:r>
              <a:rPr lang="en-SG" dirty="0"/>
              <a:t>Telegram group among friends who are interested in AI. PM me @jetnew and I’ll add you!</a:t>
            </a:r>
          </a:p>
          <a:p>
            <a:r>
              <a:rPr lang="en-SG" b="1" dirty="0"/>
              <a:t>Research Interests</a:t>
            </a:r>
            <a:r>
              <a:rPr lang="en-SG" dirty="0"/>
              <a:t> – Reinforcement learning, multi-agent systems, causality.</a:t>
            </a:r>
            <a:endParaRPr lang="en-SG" dirty="0">
              <a:hlinkClick r:id="rId2"/>
            </a:endParaRPr>
          </a:p>
          <a:p>
            <a:r>
              <a:rPr lang="en-GB" b="1" dirty="0"/>
              <a:t>Socials </a:t>
            </a:r>
            <a:r>
              <a:rPr lang="en-GB" dirty="0"/>
              <a:t>-</a:t>
            </a:r>
            <a:r>
              <a:rPr lang="en-GB" b="1" dirty="0"/>
              <a:t> </a:t>
            </a:r>
            <a:r>
              <a:rPr lang="en-GB" dirty="0">
                <a:hlinkClick r:id="rId4"/>
              </a:rPr>
              <a:t>LinkedIn</a:t>
            </a:r>
            <a:r>
              <a:rPr lang="en-GB" dirty="0"/>
              <a:t>, </a:t>
            </a:r>
            <a:r>
              <a:rPr lang="en-GB" dirty="0">
                <a:hlinkClick r:id="rId5"/>
              </a:rPr>
              <a:t>GitHub</a:t>
            </a:r>
            <a:r>
              <a:rPr lang="en-GB" dirty="0"/>
              <a:t>, </a:t>
            </a:r>
            <a:r>
              <a:rPr lang="en-GB" dirty="0">
                <a:hlinkClick r:id="rId6"/>
              </a:rPr>
              <a:t>Portfolio</a:t>
            </a:r>
            <a:endParaRPr lang="en-GB" dirty="0"/>
          </a:p>
          <a:p>
            <a:r>
              <a:rPr lang="en-GB" i="1" dirty="0"/>
              <a:t>Any further advice: PM me @jetnew on Telegram.</a:t>
            </a:r>
          </a:p>
        </p:txBody>
      </p:sp>
      <p:pic>
        <p:nvPicPr>
          <p:cNvPr id="5" name="Picture 4">
            <a:extLst>
              <a:ext uri="{FF2B5EF4-FFF2-40B4-BE49-F238E27FC236}">
                <a16:creationId xmlns:a16="http://schemas.microsoft.com/office/drawing/2014/main" id="{44BADCD3-20D2-4F91-8E84-ECD24BAB417A}"/>
              </a:ext>
            </a:extLst>
          </p:cNvPr>
          <p:cNvPicPr>
            <a:picLocks noChangeAspect="1"/>
          </p:cNvPicPr>
          <p:nvPr/>
        </p:nvPicPr>
        <p:blipFill>
          <a:blip r:embed="rId7"/>
          <a:stretch>
            <a:fillRect/>
          </a:stretch>
        </p:blipFill>
        <p:spPr>
          <a:xfrm>
            <a:off x="8888594" y="1755802"/>
            <a:ext cx="3007009" cy="4580174"/>
          </a:xfrm>
          <a:prstGeom prst="rect">
            <a:avLst/>
          </a:prstGeom>
        </p:spPr>
      </p:pic>
      <p:pic>
        <p:nvPicPr>
          <p:cNvPr id="1026" name="Picture 2">
            <a:extLst>
              <a:ext uri="{FF2B5EF4-FFF2-40B4-BE49-F238E27FC236}">
                <a16:creationId xmlns:a16="http://schemas.microsoft.com/office/drawing/2014/main" id="{8DC1D1DB-C74C-4F3F-BBD6-01A27B736D3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187" t="12966" r="7759" b="10674"/>
          <a:stretch/>
        </p:blipFill>
        <p:spPr bwMode="auto">
          <a:xfrm>
            <a:off x="6096000" y="359103"/>
            <a:ext cx="2792594" cy="1448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20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C45E-A923-420A-9427-83B95C4145E9}"/>
              </a:ext>
            </a:extLst>
          </p:cNvPr>
          <p:cNvSpPr>
            <a:spLocks noGrp="1"/>
          </p:cNvSpPr>
          <p:nvPr>
            <p:ph type="title"/>
          </p:nvPr>
        </p:nvSpPr>
        <p:spPr/>
        <p:txBody>
          <a:bodyPr/>
          <a:lstStyle/>
          <a:p>
            <a:r>
              <a:rPr lang="en-SG" dirty="0"/>
              <a:t>Breakout Rooms! (10 minutes)</a:t>
            </a:r>
            <a:endParaRPr lang="en-GB" dirty="0"/>
          </a:p>
        </p:txBody>
      </p:sp>
      <p:sp>
        <p:nvSpPr>
          <p:cNvPr id="3" name="Content Placeholder 2">
            <a:extLst>
              <a:ext uri="{FF2B5EF4-FFF2-40B4-BE49-F238E27FC236}">
                <a16:creationId xmlns:a16="http://schemas.microsoft.com/office/drawing/2014/main" id="{0D4E1E7F-61F5-4D99-BC92-A975EE4E5451}"/>
              </a:ext>
            </a:extLst>
          </p:cNvPr>
          <p:cNvSpPr>
            <a:spLocks noGrp="1"/>
          </p:cNvSpPr>
          <p:nvPr>
            <p:ph idx="1"/>
          </p:nvPr>
        </p:nvSpPr>
        <p:spPr/>
        <p:txBody>
          <a:bodyPr/>
          <a:lstStyle/>
          <a:p>
            <a:r>
              <a:rPr lang="en-SG" dirty="0"/>
              <a:t>Breakout Room 1 – Q1</a:t>
            </a:r>
          </a:p>
          <a:p>
            <a:r>
              <a:rPr lang="en-SG" dirty="0"/>
              <a:t>Breakout Room 2 – Q2</a:t>
            </a:r>
          </a:p>
        </p:txBody>
      </p:sp>
    </p:spTree>
    <p:extLst>
      <p:ext uri="{BB962C8B-B14F-4D97-AF65-F5344CB8AC3E}">
        <p14:creationId xmlns:p14="http://schemas.microsoft.com/office/powerpoint/2010/main" val="291568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email&#10;&#10;Description automatically generated">
            <a:extLst>
              <a:ext uri="{FF2B5EF4-FFF2-40B4-BE49-F238E27FC236}">
                <a16:creationId xmlns:a16="http://schemas.microsoft.com/office/drawing/2014/main" id="{F97D70C3-5B75-214D-80F4-F1F2CC24091D}"/>
              </a:ext>
            </a:extLst>
          </p:cNvPr>
          <p:cNvPicPr>
            <a:picLocks noChangeAspect="1"/>
          </p:cNvPicPr>
          <p:nvPr/>
        </p:nvPicPr>
        <p:blipFill>
          <a:blip r:embed="rId2"/>
          <a:stretch>
            <a:fillRect/>
          </a:stretch>
        </p:blipFill>
        <p:spPr>
          <a:xfrm>
            <a:off x="1909015" y="539470"/>
            <a:ext cx="8373970" cy="5779059"/>
          </a:xfrm>
          <a:prstGeom prst="rect">
            <a:avLst/>
          </a:prstGeom>
        </p:spPr>
      </p:pic>
      <p:sp>
        <p:nvSpPr>
          <p:cNvPr id="2" name="Rectangle 1">
            <a:extLst>
              <a:ext uri="{FF2B5EF4-FFF2-40B4-BE49-F238E27FC236}">
                <a16:creationId xmlns:a16="http://schemas.microsoft.com/office/drawing/2014/main" id="{A3B155DB-7FEA-4621-953A-9BBD647A9357}"/>
              </a:ext>
            </a:extLst>
          </p:cNvPr>
          <p:cNvSpPr/>
          <p:nvPr/>
        </p:nvSpPr>
        <p:spPr>
          <a:xfrm>
            <a:off x="2769577" y="2400300"/>
            <a:ext cx="2716823" cy="26376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4969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00E4C0-7095-134B-BFFD-E65642BAE6B6}"/>
                  </a:ext>
                </a:extLst>
              </p:cNvPr>
              <p:cNvSpPr txBox="1"/>
              <p:nvPr/>
            </p:nvSpPr>
            <p:spPr>
              <a:xfrm>
                <a:off x="1417017" y="823565"/>
                <a:ext cx="9289851" cy="369332"/>
              </a:xfrm>
              <a:prstGeom prst="rect">
                <a:avLst/>
              </a:prstGeom>
              <a:noFill/>
            </p:spPr>
            <p:txBody>
              <a:bodyPr wrap="none" rtlCol="0">
                <a:spAutoFit/>
              </a:bodyPr>
              <a:lstStyle/>
              <a:p>
                <a:r>
                  <a:rPr lang="en-US" dirty="0"/>
                  <a:t>Rewrite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𝑐𝑙𝑢𝑠𝑡</m:t>
                        </m:r>
                      </m:sub>
                    </m:sSub>
                  </m:oMath>
                </a14:m>
                <a:r>
                  <a:rPr lang="en-US" dirty="0"/>
                  <a:t> into the sum of distances between individual data point and their assigned centers</a:t>
                </a:r>
              </a:p>
            </p:txBody>
          </p:sp>
        </mc:Choice>
        <mc:Fallback xmlns="">
          <p:sp>
            <p:nvSpPr>
              <p:cNvPr id="2" name="TextBox 1">
                <a:extLst>
                  <a:ext uri="{FF2B5EF4-FFF2-40B4-BE49-F238E27FC236}">
                    <a16:creationId xmlns:a16="http://schemas.microsoft.com/office/drawing/2014/main" id="{5700E4C0-7095-134B-BFFD-E65642BAE6B6}"/>
                  </a:ext>
                </a:extLst>
              </p:cNvPr>
              <p:cNvSpPr txBox="1">
                <a:spLocks noRot="1" noChangeAspect="1" noMove="1" noResize="1" noEditPoints="1" noAdjustHandles="1" noChangeArrowheads="1" noChangeShapeType="1" noTextEdit="1"/>
              </p:cNvSpPr>
              <p:nvPr/>
            </p:nvSpPr>
            <p:spPr>
              <a:xfrm>
                <a:off x="1417017" y="823565"/>
                <a:ext cx="9289851" cy="369332"/>
              </a:xfrm>
              <a:prstGeom prst="rect">
                <a:avLst/>
              </a:prstGeom>
              <a:blipFill>
                <a:blip r:embed="rId2"/>
                <a:stretch>
                  <a:fillRect l="-546" t="-6452" b="-22581"/>
                </a:stretch>
              </a:blipFill>
            </p:spPr>
            <p:txBody>
              <a:bodyPr/>
              <a:lstStyle/>
              <a:p>
                <a:r>
                  <a:rPr lang="en-US">
                    <a:noFill/>
                  </a:rPr>
                  <a:t> </a:t>
                </a:r>
              </a:p>
            </p:txBody>
          </p:sp>
        </mc:Fallback>
      </mc:AlternateContent>
      <p:pic>
        <p:nvPicPr>
          <p:cNvPr id="5" name="Picture 4" descr="Text&#10;&#10;Description automatically generated">
            <a:extLst>
              <a:ext uri="{FF2B5EF4-FFF2-40B4-BE49-F238E27FC236}">
                <a16:creationId xmlns:a16="http://schemas.microsoft.com/office/drawing/2014/main" id="{F8D36203-85F9-E544-A007-041E18AF9678}"/>
              </a:ext>
            </a:extLst>
          </p:cNvPr>
          <p:cNvPicPr>
            <a:picLocks noChangeAspect="1"/>
          </p:cNvPicPr>
          <p:nvPr/>
        </p:nvPicPr>
        <p:blipFill>
          <a:blip r:embed="rId3"/>
          <a:stretch>
            <a:fillRect/>
          </a:stretch>
        </p:blipFill>
        <p:spPr>
          <a:xfrm>
            <a:off x="3355870" y="1423729"/>
            <a:ext cx="5480260" cy="327917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00D1619-6B35-9F42-8C5B-9D77CCB77A5D}"/>
                  </a:ext>
                </a:extLst>
              </p:cNvPr>
              <p:cNvSpPr txBox="1"/>
              <p:nvPr/>
            </p:nvSpPr>
            <p:spPr>
              <a:xfrm>
                <a:off x="1397087" y="4933733"/>
                <a:ext cx="9397826" cy="669671"/>
              </a:xfrm>
              <a:prstGeom prst="rect">
                <a:avLst/>
              </a:prstGeom>
              <a:noFill/>
            </p:spPr>
            <p:txBody>
              <a:bodyPr wrap="square" rtlCol="0">
                <a:spAutoFit/>
              </a:bodyPr>
              <a:lstStyle/>
              <a:p>
                <a:r>
                  <a:rPr lang="en-US" dirty="0"/>
                  <a:t>Minimizing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𝑐𝑙𝑢𝑠𝑡</m:t>
                        </m:r>
                      </m:sub>
                    </m:sSub>
                  </m:oMath>
                </a14:m>
                <a:r>
                  <a:rPr lang="en-US" dirty="0"/>
                  <a:t> is thus equivalent to separately minimizing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sup>
                        </m:sSup>
                      </m:sub>
                    </m:sSub>
                  </m:oMath>
                </a14:m>
                <a:r>
                  <a:rPr lang="en-US" dirty="0"/>
                  <a:t> for all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∈[0,</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a:t>, which can be achieved by assigning every data point to its nearest center.</a:t>
                </a:r>
              </a:p>
            </p:txBody>
          </p:sp>
        </mc:Choice>
        <mc:Fallback xmlns="">
          <p:sp>
            <p:nvSpPr>
              <p:cNvPr id="6" name="TextBox 5">
                <a:extLst>
                  <a:ext uri="{FF2B5EF4-FFF2-40B4-BE49-F238E27FC236}">
                    <a16:creationId xmlns:a16="http://schemas.microsoft.com/office/drawing/2014/main" id="{A00D1619-6B35-9F42-8C5B-9D77CCB77A5D}"/>
                  </a:ext>
                </a:extLst>
              </p:cNvPr>
              <p:cNvSpPr txBox="1">
                <a:spLocks noRot="1" noChangeAspect="1" noMove="1" noResize="1" noEditPoints="1" noAdjustHandles="1" noChangeArrowheads="1" noChangeShapeType="1" noTextEdit="1"/>
              </p:cNvSpPr>
              <p:nvPr/>
            </p:nvSpPr>
            <p:spPr>
              <a:xfrm>
                <a:off x="1397087" y="4933733"/>
                <a:ext cx="9397826" cy="669671"/>
              </a:xfrm>
              <a:prstGeom prst="rect">
                <a:avLst/>
              </a:prstGeom>
              <a:blipFill>
                <a:blip r:embed="rId4"/>
                <a:stretch>
                  <a:fillRect l="-404" t="-3704" b="-1296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7C4367D-7689-4743-9BFF-9C8F425D776A}"/>
              </a:ext>
            </a:extLst>
          </p:cNvPr>
          <p:cNvSpPr txBox="1"/>
          <p:nvPr/>
        </p:nvSpPr>
        <p:spPr>
          <a:xfrm>
            <a:off x="8475784" y="2801705"/>
            <a:ext cx="2998177" cy="523220"/>
          </a:xfrm>
          <a:prstGeom prst="rect">
            <a:avLst/>
          </a:prstGeom>
          <a:noFill/>
        </p:spPr>
        <p:txBody>
          <a:bodyPr wrap="square" rtlCol="0">
            <a:spAutoFit/>
          </a:bodyPr>
          <a:lstStyle/>
          <a:p>
            <a:r>
              <a:rPr lang="en-SG" sz="1400" dirty="0"/>
              <a:t>Sum of distances between each data point and its assigned cluster.</a:t>
            </a:r>
            <a:endParaRPr lang="en-GB" sz="1400" dirty="0"/>
          </a:p>
        </p:txBody>
      </p:sp>
    </p:spTree>
    <p:extLst>
      <p:ext uri="{BB962C8B-B14F-4D97-AF65-F5344CB8AC3E}">
        <p14:creationId xmlns:p14="http://schemas.microsoft.com/office/powerpoint/2010/main" val="380567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5DB5DC-2E5A-5A49-A13D-88ED03B2CC02}"/>
              </a:ext>
            </a:extLst>
          </p:cNvPr>
          <p:cNvPicPr>
            <a:picLocks noChangeAspect="1"/>
          </p:cNvPicPr>
          <p:nvPr/>
        </p:nvPicPr>
        <p:blipFill>
          <a:blip r:embed="rId2"/>
          <a:stretch>
            <a:fillRect/>
          </a:stretch>
        </p:blipFill>
        <p:spPr>
          <a:xfrm>
            <a:off x="1106161" y="662338"/>
            <a:ext cx="9979677" cy="962817"/>
          </a:xfrm>
          <a:prstGeom prst="rect">
            <a:avLst/>
          </a:prstGeom>
        </p:spPr>
      </p:pic>
      <p:pic>
        <p:nvPicPr>
          <p:cNvPr id="3" name="Picture 2" descr="Graphical user interface, text, email&#10;&#10;Description automatically generated">
            <a:extLst>
              <a:ext uri="{FF2B5EF4-FFF2-40B4-BE49-F238E27FC236}">
                <a16:creationId xmlns:a16="http://schemas.microsoft.com/office/drawing/2014/main" id="{BAF2B366-70AA-4729-8CBA-CD67A019F453}"/>
              </a:ext>
            </a:extLst>
          </p:cNvPr>
          <p:cNvPicPr>
            <a:picLocks noChangeAspect="1"/>
          </p:cNvPicPr>
          <p:nvPr/>
        </p:nvPicPr>
        <p:blipFill rotWithShape="1">
          <a:blip r:embed="rId3"/>
          <a:srcRect t="10900" b="43153"/>
          <a:stretch/>
        </p:blipFill>
        <p:spPr>
          <a:xfrm>
            <a:off x="1909015" y="1594441"/>
            <a:ext cx="8373970" cy="2655278"/>
          </a:xfrm>
          <a:prstGeom prst="rect">
            <a:avLst/>
          </a:prstGeom>
        </p:spPr>
      </p:pic>
      <p:sp>
        <p:nvSpPr>
          <p:cNvPr id="5" name="Rectangle 4">
            <a:extLst>
              <a:ext uri="{FF2B5EF4-FFF2-40B4-BE49-F238E27FC236}">
                <a16:creationId xmlns:a16="http://schemas.microsoft.com/office/drawing/2014/main" id="{62F4CB3B-B592-46D4-9A73-C0E7AD0DA325}"/>
              </a:ext>
            </a:extLst>
          </p:cNvPr>
          <p:cNvSpPr/>
          <p:nvPr/>
        </p:nvSpPr>
        <p:spPr>
          <a:xfrm>
            <a:off x="2778371" y="3546333"/>
            <a:ext cx="1565029" cy="3134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099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5DB5DC-2E5A-5A49-A13D-88ED03B2CC02}"/>
              </a:ext>
            </a:extLst>
          </p:cNvPr>
          <p:cNvPicPr>
            <a:picLocks noChangeAspect="1"/>
          </p:cNvPicPr>
          <p:nvPr/>
        </p:nvPicPr>
        <p:blipFill>
          <a:blip r:embed="rId2"/>
          <a:stretch>
            <a:fillRect/>
          </a:stretch>
        </p:blipFill>
        <p:spPr>
          <a:xfrm>
            <a:off x="1106161" y="662338"/>
            <a:ext cx="9979677" cy="96281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9B75D8-47C9-6E41-8D1D-F1CF2CDA1782}"/>
                  </a:ext>
                </a:extLst>
              </p:cNvPr>
              <p:cNvSpPr txBox="1"/>
              <p:nvPr/>
            </p:nvSpPr>
            <p:spPr>
              <a:xfrm>
                <a:off x="1435184" y="1786411"/>
                <a:ext cx="5104667" cy="369332"/>
              </a:xfrm>
              <a:prstGeom prst="rect">
                <a:avLst/>
              </a:prstGeom>
              <a:noFill/>
            </p:spPr>
            <p:txBody>
              <a:bodyPr wrap="none" rtlCol="0">
                <a:spAutoFit/>
              </a:bodyPr>
              <a:lstStyle/>
              <a:p>
                <a:r>
                  <a:rPr lang="en-US" dirty="0"/>
                  <a:t>Rewrite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𝑐𝑙𝑢𝑠𝑡</m:t>
                        </m:r>
                      </m:sub>
                    </m:sSub>
                  </m:oMath>
                </a14:m>
                <a:r>
                  <a:rPr lang="en-US" dirty="0"/>
                  <a:t> into the sum of errors for each cluster.</a:t>
                </a:r>
              </a:p>
            </p:txBody>
          </p:sp>
        </mc:Choice>
        <mc:Fallback xmlns="">
          <p:sp>
            <p:nvSpPr>
              <p:cNvPr id="7" name="TextBox 6">
                <a:extLst>
                  <a:ext uri="{FF2B5EF4-FFF2-40B4-BE49-F238E27FC236}">
                    <a16:creationId xmlns:a16="http://schemas.microsoft.com/office/drawing/2014/main" id="{CA9B75D8-47C9-6E41-8D1D-F1CF2CDA1782}"/>
                  </a:ext>
                </a:extLst>
              </p:cNvPr>
              <p:cNvSpPr txBox="1">
                <a:spLocks noRot="1" noChangeAspect="1" noMove="1" noResize="1" noEditPoints="1" noAdjustHandles="1" noChangeArrowheads="1" noChangeShapeType="1" noTextEdit="1"/>
              </p:cNvSpPr>
              <p:nvPr/>
            </p:nvSpPr>
            <p:spPr>
              <a:xfrm>
                <a:off x="1435184" y="1786411"/>
                <a:ext cx="5104667" cy="369332"/>
              </a:xfrm>
              <a:prstGeom prst="rect">
                <a:avLst/>
              </a:prstGeom>
              <a:blipFill>
                <a:blip r:embed="rId3"/>
                <a:stretch>
                  <a:fillRect l="-990" t="-6667" r="-495" b="-26667"/>
                </a:stretch>
              </a:blipFill>
            </p:spPr>
            <p:txBody>
              <a:bodyPr/>
              <a:lstStyle/>
              <a:p>
                <a:r>
                  <a:rPr lang="en-US">
                    <a:noFill/>
                  </a:rPr>
                  <a:t> </a:t>
                </a:r>
              </a:p>
            </p:txBody>
          </p:sp>
        </mc:Fallback>
      </mc:AlternateContent>
      <p:pic>
        <p:nvPicPr>
          <p:cNvPr id="9" name="Picture 8" descr="Text&#10;&#10;Description automatically generated">
            <a:extLst>
              <a:ext uri="{FF2B5EF4-FFF2-40B4-BE49-F238E27FC236}">
                <a16:creationId xmlns:a16="http://schemas.microsoft.com/office/drawing/2014/main" id="{0D5F3B8C-943C-C941-B272-C20327D42FD0}"/>
              </a:ext>
            </a:extLst>
          </p:cNvPr>
          <p:cNvPicPr>
            <a:picLocks noChangeAspect="1"/>
          </p:cNvPicPr>
          <p:nvPr/>
        </p:nvPicPr>
        <p:blipFill>
          <a:blip r:embed="rId4"/>
          <a:stretch>
            <a:fillRect/>
          </a:stretch>
        </p:blipFill>
        <p:spPr>
          <a:xfrm>
            <a:off x="4314022" y="2316999"/>
            <a:ext cx="3563955" cy="190667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1CF9BA-8C69-F349-B7D1-F99F38209DF0}"/>
                  </a:ext>
                </a:extLst>
              </p:cNvPr>
              <p:cNvSpPr txBox="1"/>
              <p:nvPr/>
            </p:nvSpPr>
            <p:spPr>
              <a:xfrm>
                <a:off x="1479523" y="4546187"/>
                <a:ext cx="9462999" cy="646331"/>
              </a:xfrm>
              <a:prstGeom prst="rect">
                <a:avLst/>
              </a:prstGeom>
              <a:noFill/>
            </p:spPr>
            <p:txBody>
              <a:bodyPr wrap="square" rtlCol="0">
                <a:spAutoFit/>
              </a:bodyPr>
              <a:lstStyle/>
              <a:p>
                <a:r>
                  <a:rPr lang="en-US" dirty="0"/>
                  <a:t>To minimize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𝑐𝑙𝑢𝑠𝑡</m:t>
                        </m:r>
                      </m:sub>
                    </m:sSub>
                  </m:oMath>
                </a14:m>
                <a:r>
                  <a:rPr lang="en-US" dirty="0"/>
                  <a:t>, it suffices to individually minimize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oMath>
                </a14:m>
                <a:r>
                  <a:rPr lang="en-US" dirty="0"/>
                  <a:t> for all </a:t>
                </a:r>
                <a14:m>
                  <m:oMath xmlns:m="http://schemas.openxmlformats.org/officeDocument/2006/math">
                    <m:r>
                      <a:rPr lang="en-US" i="1" dirty="0" smtClean="0">
                        <a:latin typeface="Cambria Math" panose="02040503050406030204" pitchFamily="18" charset="0"/>
                      </a:rPr>
                      <m:t>𝑐</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m:t>
                    </m:r>
                  </m:oMath>
                </a14:m>
                <a:r>
                  <a:rPr lang="en-US" dirty="0"/>
                  <a:t> because the assignment is fixed.</a:t>
                </a:r>
              </a:p>
            </p:txBody>
          </p:sp>
        </mc:Choice>
        <mc:Fallback xmlns="">
          <p:sp>
            <p:nvSpPr>
              <p:cNvPr id="5" name="TextBox 4">
                <a:extLst>
                  <a:ext uri="{FF2B5EF4-FFF2-40B4-BE49-F238E27FC236}">
                    <a16:creationId xmlns:a16="http://schemas.microsoft.com/office/drawing/2014/main" id="{161CF9BA-8C69-F349-B7D1-F99F38209DF0}"/>
                  </a:ext>
                </a:extLst>
              </p:cNvPr>
              <p:cNvSpPr txBox="1">
                <a:spLocks noRot="1" noChangeAspect="1" noMove="1" noResize="1" noEditPoints="1" noAdjustHandles="1" noChangeArrowheads="1" noChangeShapeType="1" noTextEdit="1"/>
              </p:cNvSpPr>
              <p:nvPr/>
            </p:nvSpPr>
            <p:spPr>
              <a:xfrm>
                <a:off x="1479523" y="4546187"/>
                <a:ext cx="9462999" cy="646331"/>
              </a:xfrm>
              <a:prstGeom prst="rect">
                <a:avLst/>
              </a:prstGeom>
              <a:blipFill>
                <a:blip r:embed="rId5"/>
                <a:stretch>
                  <a:fillRect l="-536" t="-5882" r="-536" b="-13725"/>
                </a:stretch>
              </a:blipFill>
            </p:spPr>
            <p:txBody>
              <a:bodyPr/>
              <a:lstStyle/>
              <a:p>
                <a:r>
                  <a:rPr lang="en-US">
                    <a:noFill/>
                  </a:rPr>
                  <a:t> </a:t>
                </a:r>
              </a:p>
            </p:txBody>
          </p:sp>
        </mc:Fallback>
      </mc:AlternateContent>
    </p:spTree>
    <p:extLst>
      <p:ext uri="{BB962C8B-B14F-4D97-AF65-F5344CB8AC3E}">
        <p14:creationId xmlns:p14="http://schemas.microsoft.com/office/powerpoint/2010/main" val="182296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1CF9BA-8C69-F349-B7D1-F99F38209DF0}"/>
                  </a:ext>
                </a:extLst>
              </p:cNvPr>
              <p:cNvSpPr txBox="1"/>
              <p:nvPr/>
            </p:nvSpPr>
            <p:spPr>
              <a:xfrm>
                <a:off x="1364500" y="670584"/>
                <a:ext cx="9462999" cy="369332"/>
              </a:xfrm>
              <a:prstGeom prst="rect">
                <a:avLst/>
              </a:prstGeom>
              <a:noFill/>
            </p:spPr>
            <p:txBody>
              <a:bodyPr wrap="square" rtlCol="0">
                <a:spAutoFit/>
              </a:bodyPr>
              <a:lstStyle/>
              <a:p>
                <a:r>
                  <a:rPr lang="en-US" dirty="0"/>
                  <a:t>We now look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oMath>
                </a14:m>
                <a:r>
                  <a:rPr lang="en-US" dirty="0"/>
                  <a:t> for arbitrary </a:t>
                </a:r>
                <a14:m>
                  <m:oMath xmlns:m="http://schemas.openxmlformats.org/officeDocument/2006/math">
                    <m:r>
                      <a:rPr lang="en-US" i="1" dirty="0" smtClean="0">
                        <a:latin typeface="Cambria Math" panose="02040503050406030204" pitchFamily="18" charset="0"/>
                      </a:rPr>
                      <m:t>𝑐</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m:t>
                    </m:r>
                  </m:oMath>
                </a14:m>
                <a:r>
                  <a:rPr lang="en-US" dirty="0"/>
                  <a:t>.</a:t>
                </a:r>
              </a:p>
            </p:txBody>
          </p:sp>
        </mc:Choice>
        <mc:Fallback xmlns="">
          <p:sp>
            <p:nvSpPr>
              <p:cNvPr id="5" name="TextBox 4">
                <a:extLst>
                  <a:ext uri="{FF2B5EF4-FFF2-40B4-BE49-F238E27FC236}">
                    <a16:creationId xmlns:a16="http://schemas.microsoft.com/office/drawing/2014/main" id="{161CF9BA-8C69-F349-B7D1-F99F38209DF0}"/>
                  </a:ext>
                </a:extLst>
              </p:cNvPr>
              <p:cNvSpPr txBox="1">
                <a:spLocks noRot="1" noChangeAspect="1" noMove="1" noResize="1" noEditPoints="1" noAdjustHandles="1" noChangeArrowheads="1" noChangeShapeType="1" noTextEdit="1"/>
              </p:cNvSpPr>
              <p:nvPr/>
            </p:nvSpPr>
            <p:spPr>
              <a:xfrm>
                <a:off x="1364500" y="670584"/>
                <a:ext cx="9462999" cy="369332"/>
              </a:xfrm>
              <a:prstGeom prst="rect">
                <a:avLst/>
              </a:prstGeom>
              <a:blipFill>
                <a:blip r:embed="rId2"/>
                <a:stretch>
                  <a:fillRect l="-536" t="-6452" b="-22581"/>
                </a:stretch>
              </a:blipFill>
            </p:spPr>
            <p:txBody>
              <a:bodyPr/>
              <a:lstStyle/>
              <a:p>
                <a:r>
                  <a:rPr lang="en-US">
                    <a:noFill/>
                  </a:rPr>
                  <a:t> </a:t>
                </a:r>
              </a:p>
            </p:txBody>
          </p:sp>
        </mc:Fallback>
      </mc:AlternateContent>
      <p:pic>
        <p:nvPicPr>
          <p:cNvPr id="3" name="Picture 2" descr="Shape&#10;&#10;Description automatically generated">
            <a:extLst>
              <a:ext uri="{FF2B5EF4-FFF2-40B4-BE49-F238E27FC236}">
                <a16:creationId xmlns:a16="http://schemas.microsoft.com/office/drawing/2014/main" id="{834C48EC-B2A8-FC48-830B-5F460573B3DD}"/>
              </a:ext>
            </a:extLst>
          </p:cNvPr>
          <p:cNvPicPr>
            <a:picLocks noChangeAspect="1"/>
          </p:cNvPicPr>
          <p:nvPr/>
        </p:nvPicPr>
        <p:blipFill>
          <a:blip r:embed="rId3"/>
          <a:stretch>
            <a:fillRect/>
          </a:stretch>
        </p:blipFill>
        <p:spPr>
          <a:xfrm>
            <a:off x="4319638" y="1274986"/>
            <a:ext cx="3552721" cy="147515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5742B4B-1167-5D40-82C6-85723F817C23}"/>
                  </a:ext>
                </a:extLst>
              </p:cNvPr>
              <p:cNvSpPr txBox="1"/>
              <p:nvPr/>
            </p:nvSpPr>
            <p:spPr>
              <a:xfrm>
                <a:off x="1364498" y="2996737"/>
                <a:ext cx="9462999" cy="3280385"/>
              </a:xfrm>
              <a:prstGeom prst="rect">
                <a:avLst/>
              </a:prstGeom>
              <a:noFill/>
            </p:spPr>
            <p:txBody>
              <a:bodyPr wrap="square" rtlCol="0">
                <a:spAutoFit/>
              </a:bodyPr>
              <a:lstStyle/>
              <a:p>
                <a:r>
                  <a:rPr lang="en-US" dirty="0"/>
                  <a:t>To minimize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oMath>
                </a14:m>
                <a:r>
                  <a:rPr lang="en-US" dirty="0"/>
                  <a:t>, the derivative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oMath>
                </a14:m>
                <a:r>
                  <a:rPr lang="en-US" dirty="0"/>
                  <a:t> with respect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𝑐</m:t>
                        </m:r>
                      </m:sub>
                    </m:sSub>
                  </m:oMath>
                </a14:m>
                <a:r>
                  <a:rPr lang="en-US" dirty="0"/>
                  <a:t> should be 0.</a:t>
                </a:r>
              </a:p>
              <a:p>
                <a:endParaRPr lang="en-US" dirty="0"/>
              </a:p>
              <a:p>
                <a:r>
                  <a:rPr lang="en-US" dirty="0"/>
                  <a:t>Recall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𝒄</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𝑛</m:t>
                        </m:r>
                      </m:sup>
                    </m:sSup>
                  </m:oMath>
                </a14:m>
                <a:r>
                  <a:rPr lang="en-US" dirty="0"/>
                  <a:t>, we have</a:t>
                </a:r>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num>
                        <m:den>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𝒄</m:t>
                              </m:r>
                            </m:sub>
                          </m:sSub>
                        </m:den>
                      </m:f>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eqArr>
                                  <m:eqArrPr>
                                    <m:ctrlPr>
                                      <a:rPr lang="en-US" b="0" i="1" smtClean="0">
                                        <a:latin typeface="Cambria Math" panose="02040503050406030204" pitchFamily="18" charset="0"/>
                                      </a:rPr>
                                    </m:ctrlPr>
                                  </m:eqArrPr>
                                  <m:e>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num>
                                      <m:den>
                                        <m:r>
                                          <m:rPr>
                                            <m:brk m:alnAt="7"/>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𝜇</m:t>
                                            </m:r>
                                          </m:e>
                                          <m:sub>
                                            <m:r>
                                              <m:rPr>
                                                <m:brk m:alnAt="7"/>
                                              </m:rPr>
                                              <a:rPr lang="en-US" b="0" i="1" smtClean="0">
                                                <a:latin typeface="Cambria Math" panose="02040503050406030204" pitchFamily="18" charset="0"/>
                                              </a:rPr>
                                              <m:t>𝑐</m:t>
                                            </m:r>
                                            <m:r>
                                              <a:rPr lang="en-US" b="0" i="1" smtClean="0">
                                                <a:latin typeface="Cambria Math" panose="02040503050406030204" pitchFamily="18" charset="0"/>
                                              </a:rPr>
                                              <m:t>,1</m:t>
                                            </m:r>
                                          </m:sub>
                                        </m:sSub>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num>
                                      <m:den>
                                        <m:r>
                                          <m:rPr>
                                            <m:brk m:alnAt="7"/>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𝜇</m:t>
                                            </m:r>
                                          </m:e>
                                          <m:sub>
                                            <m:r>
                                              <m:rPr>
                                                <m:brk m:alnAt="7"/>
                                              </m:rPr>
                                              <a:rPr lang="en-US" b="0" i="1" smtClean="0">
                                                <a:latin typeface="Cambria Math" panose="02040503050406030204" pitchFamily="18" charset="0"/>
                                              </a:rPr>
                                              <m:t>𝑐</m:t>
                                            </m:r>
                                            <m:r>
                                              <a:rPr lang="en-US" b="0" i="1" smtClean="0">
                                                <a:latin typeface="Cambria Math" panose="02040503050406030204" pitchFamily="18" charset="0"/>
                                              </a:rPr>
                                              <m:t>,2</m:t>
                                            </m:r>
                                          </m:sub>
                                        </m:sSub>
                                      </m:den>
                                    </m:f>
                                  </m:e>
                                </m:eqAr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m:t>
                                    </m:r>
                                  </m:e>
                                </m:eqArr>
                              </m:e>
                            </m:mr>
                            <m:mr>
                              <m:e>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num>
                                  <m:den>
                                    <m:r>
                                      <m:rPr>
                                        <m:brk m:alnAt="7"/>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𝜇</m:t>
                                        </m:r>
                                      </m:e>
                                      <m:sub>
                                        <m:r>
                                          <m:rPr>
                                            <m:brk m:alnAt="7"/>
                                          </m:rP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m:t>
                                        </m:r>
                                      </m:sub>
                                    </m:sSub>
                                  </m:den>
                                </m:f>
                              </m:e>
                            </m:mr>
                          </m:m>
                        </m:e>
                      </m:d>
                    </m:oMath>
                  </m:oMathPara>
                </a14:m>
                <a:endParaRPr lang="en-US" dirty="0"/>
              </a:p>
            </p:txBody>
          </p:sp>
        </mc:Choice>
        <mc:Fallback xmlns="">
          <p:sp>
            <p:nvSpPr>
              <p:cNvPr id="8" name="TextBox 7">
                <a:extLst>
                  <a:ext uri="{FF2B5EF4-FFF2-40B4-BE49-F238E27FC236}">
                    <a16:creationId xmlns:a16="http://schemas.microsoft.com/office/drawing/2014/main" id="{A5742B4B-1167-5D40-82C6-85723F817C23}"/>
                  </a:ext>
                </a:extLst>
              </p:cNvPr>
              <p:cNvSpPr txBox="1">
                <a:spLocks noRot="1" noChangeAspect="1" noMove="1" noResize="1" noEditPoints="1" noAdjustHandles="1" noChangeArrowheads="1" noChangeShapeType="1" noTextEdit="1"/>
              </p:cNvSpPr>
              <p:nvPr/>
            </p:nvSpPr>
            <p:spPr>
              <a:xfrm>
                <a:off x="1364498" y="2996737"/>
                <a:ext cx="9462999" cy="3280385"/>
              </a:xfrm>
              <a:prstGeom prst="rect">
                <a:avLst/>
              </a:prstGeom>
              <a:blipFill>
                <a:blip r:embed="rId4"/>
                <a:stretch>
                  <a:fillRect l="-536" t="-1158"/>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1C12C705-EB17-4BD1-8053-EE3C51F1521B}"/>
              </a:ext>
            </a:extLst>
          </p:cNvPr>
          <p:cNvSpPr txBox="1"/>
          <p:nvPr/>
        </p:nvSpPr>
        <p:spPr>
          <a:xfrm>
            <a:off x="7872359" y="2127739"/>
            <a:ext cx="2117887" cy="307777"/>
          </a:xfrm>
          <a:prstGeom prst="rect">
            <a:avLst/>
          </a:prstGeom>
          <a:noFill/>
        </p:spPr>
        <p:txBody>
          <a:bodyPr wrap="none" rtlCol="0">
            <a:spAutoFit/>
          </a:bodyPr>
          <a:lstStyle/>
          <a:p>
            <a:r>
              <a:rPr lang="en-SG" sz="1400" dirty="0"/>
              <a:t>d represents dimension.</a:t>
            </a:r>
            <a:endParaRPr lang="en-GB" sz="1400" dirty="0"/>
          </a:p>
        </p:txBody>
      </p:sp>
    </p:spTree>
    <p:extLst>
      <p:ext uri="{BB962C8B-B14F-4D97-AF65-F5344CB8AC3E}">
        <p14:creationId xmlns:p14="http://schemas.microsoft.com/office/powerpoint/2010/main" val="62621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ext, shape&#10;&#10;Description automatically generated with medium confidence">
            <a:extLst>
              <a:ext uri="{FF2B5EF4-FFF2-40B4-BE49-F238E27FC236}">
                <a16:creationId xmlns:a16="http://schemas.microsoft.com/office/drawing/2014/main" id="{7DE234B1-308C-A742-848E-41E7EA811B30}"/>
              </a:ext>
            </a:extLst>
          </p:cNvPr>
          <p:cNvPicPr>
            <a:picLocks noChangeAspect="1"/>
          </p:cNvPicPr>
          <p:nvPr/>
        </p:nvPicPr>
        <p:blipFill>
          <a:blip r:embed="rId2"/>
          <a:stretch>
            <a:fillRect/>
          </a:stretch>
        </p:blipFill>
        <p:spPr>
          <a:xfrm>
            <a:off x="4174308" y="1409809"/>
            <a:ext cx="3416328" cy="1483860"/>
          </a:xfrm>
          <a:prstGeom prst="rect">
            <a:avLst/>
          </a:prstGeom>
        </p:spPr>
      </p:pic>
      <p:pic>
        <p:nvPicPr>
          <p:cNvPr id="12" name="Picture 11" descr="Text&#10;&#10;Description automatically generated">
            <a:extLst>
              <a:ext uri="{FF2B5EF4-FFF2-40B4-BE49-F238E27FC236}">
                <a16:creationId xmlns:a16="http://schemas.microsoft.com/office/drawing/2014/main" id="{A1F0455D-122A-DE4F-BA61-15BA27EC08F5}"/>
              </a:ext>
            </a:extLst>
          </p:cNvPr>
          <p:cNvPicPr>
            <a:picLocks noChangeAspect="1"/>
          </p:cNvPicPr>
          <p:nvPr/>
        </p:nvPicPr>
        <p:blipFill>
          <a:blip r:embed="rId3"/>
          <a:stretch>
            <a:fillRect/>
          </a:stretch>
        </p:blipFill>
        <p:spPr>
          <a:xfrm>
            <a:off x="4233314" y="3427425"/>
            <a:ext cx="3298315" cy="241122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1CD2725-AA11-D249-AC9C-7EBB9E5EBF29}"/>
                  </a:ext>
                </a:extLst>
              </p:cNvPr>
              <p:cNvSpPr txBox="1"/>
              <p:nvPr/>
            </p:nvSpPr>
            <p:spPr>
              <a:xfrm>
                <a:off x="1158606" y="550524"/>
                <a:ext cx="9126860" cy="533479"/>
              </a:xfrm>
              <a:prstGeom prst="rect">
                <a:avLst/>
              </a:prstGeom>
              <a:noFill/>
            </p:spPr>
            <p:txBody>
              <a:bodyPr wrap="square" rtlCol="0">
                <a:spAutoFit/>
              </a:bodyPr>
              <a:lstStyle/>
              <a:p>
                <a:r>
                  <a:rPr lang="en-US" dirty="0"/>
                  <a:t>We look at a single dimension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num>
                      <m:den>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𝒄</m:t>
                            </m:r>
                          </m:sub>
                        </m:sSub>
                      </m:den>
                    </m:f>
                  </m:oMath>
                </a14:m>
                <a:r>
                  <a:rPr lang="en-US" dirty="0"/>
                  <a:t> once at a time. For arbitrary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we have</a:t>
                </a:r>
              </a:p>
            </p:txBody>
          </p:sp>
        </mc:Choice>
        <mc:Fallback xmlns="">
          <p:sp>
            <p:nvSpPr>
              <p:cNvPr id="13" name="TextBox 12">
                <a:extLst>
                  <a:ext uri="{FF2B5EF4-FFF2-40B4-BE49-F238E27FC236}">
                    <a16:creationId xmlns:a16="http://schemas.microsoft.com/office/drawing/2014/main" id="{F1CD2725-AA11-D249-AC9C-7EBB9E5EBF29}"/>
                  </a:ext>
                </a:extLst>
              </p:cNvPr>
              <p:cNvSpPr txBox="1">
                <a:spLocks noRot="1" noChangeAspect="1" noMove="1" noResize="1" noEditPoints="1" noAdjustHandles="1" noChangeArrowheads="1" noChangeShapeType="1" noTextEdit="1"/>
              </p:cNvSpPr>
              <p:nvPr/>
            </p:nvSpPr>
            <p:spPr>
              <a:xfrm>
                <a:off x="1158606" y="550524"/>
                <a:ext cx="9126860" cy="533479"/>
              </a:xfrm>
              <a:prstGeom prst="rect">
                <a:avLst/>
              </a:prstGeom>
              <a:blipFill>
                <a:blip r:embed="rId4"/>
                <a:stretch>
                  <a:fillRect l="-556"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D3F857F-2CE5-0F4E-84B7-9D13D9802E26}"/>
                  </a:ext>
                </a:extLst>
              </p:cNvPr>
              <p:cNvSpPr txBox="1"/>
              <p:nvPr/>
            </p:nvSpPr>
            <p:spPr>
              <a:xfrm>
                <a:off x="1471518" y="3058093"/>
                <a:ext cx="2316660" cy="369332"/>
              </a:xfrm>
              <a:prstGeom prst="rect">
                <a:avLst/>
              </a:prstGeom>
              <a:noFill/>
            </p:spPr>
            <p:txBody>
              <a:bodyPr wrap="none" rtlCol="0">
                <a:spAutoFit/>
              </a:bodyPr>
              <a:lstStyle/>
              <a:p>
                <a:r>
                  <a:rPr lang="en-US" dirty="0"/>
                  <a:t>Set the derivative to </a:t>
                </a:r>
                <a14:m>
                  <m:oMath xmlns:m="http://schemas.openxmlformats.org/officeDocument/2006/math">
                    <m:r>
                      <a:rPr lang="en-US" i="1" dirty="0" smtClean="0">
                        <a:latin typeface="Cambria Math" panose="02040503050406030204" pitchFamily="18" charset="0"/>
                      </a:rPr>
                      <m:t>0</m:t>
                    </m:r>
                  </m:oMath>
                </a14:m>
                <a:r>
                  <a:rPr lang="en-US" dirty="0"/>
                  <a:t>.</a:t>
                </a:r>
              </a:p>
            </p:txBody>
          </p:sp>
        </mc:Choice>
        <mc:Fallback xmlns="">
          <p:sp>
            <p:nvSpPr>
              <p:cNvPr id="2" name="TextBox 1">
                <a:extLst>
                  <a:ext uri="{FF2B5EF4-FFF2-40B4-BE49-F238E27FC236}">
                    <a16:creationId xmlns:a16="http://schemas.microsoft.com/office/drawing/2014/main" id="{DD3F857F-2CE5-0F4E-84B7-9D13D9802E26}"/>
                  </a:ext>
                </a:extLst>
              </p:cNvPr>
              <p:cNvSpPr txBox="1">
                <a:spLocks noRot="1" noChangeAspect="1" noMove="1" noResize="1" noEditPoints="1" noAdjustHandles="1" noChangeArrowheads="1" noChangeShapeType="1" noTextEdit="1"/>
              </p:cNvSpPr>
              <p:nvPr/>
            </p:nvSpPr>
            <p:spPr>
              <a:xfrm>
                <a:off x="1471518" y="3058093"/>
                <a:ext cx="2316660" cy="369332"/>
              </a:xfrm>
              <a:prstGeom prst="rect">
                <a:avLst/>
              </a:prstGeom>
              <a:blipFill>
                <a:blip r:embed="rId5"/>
                <a:stretch>
                  <a:fillRect l="-2174" t="-6667" r="-108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AA8352-4B61-DE4D-93E1-286418F49B0B}"/>
                  </a:ext>
                </a:extLst>
              </p:cNvPr>
              <p:cNvSpPr txBox="1"/>
              <p:nvPr/>
            </p:nvSpPr>
            <p:spPr>
              <a:xfrm>
                <a:off x="1158606" y="5938144"/>
                <a:ext cx="10241971" cy="369332"/>
              </a:xfrm>
              <a:prstGeom prst="rect">
                <a:avLst/>
              </a:prstGeom>
              <a:noFill/>
            </p:spPr>
            <p:txBody>
              <a:bodyPr wrap="none" rtlCol="0">
                <a:spAutoFit/>
              </a:bodyPr>
              <a:lstStyle/>
              <a:p>
                <a:r>
                  <a:rPr lang="en-US" dirty="0"/>
                  <a:t>For an arbitrary dimension of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𝒄</m:t>
                        </m:r>
                      </m:sub>
                    </m:sSub>
                  </m:oMath>
                </a14:m>
                <a:r>
                  <a:rPr lang="en-US" dirty="0"/>
                  <a:t>, the value that minimizes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oMath>
                </a14:m>
                <a:r>
                  <a:rPr lang="en-US" dirty="0"/>
                  <a:t> is the mean value of data points in cluster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𝑐</m:t>
                        </m:r>
                      </m:sub>
                    </m:sSub>
                  </m:oMath>
                </a14:m>
                <a:r>
                  <a:rPr lang="en-US" dirty="0"/>
                  <a:t>.</a:t>
                </a:r>
              </a:p>
            </p:txBody>
          </p:sp>
        </mc:Choice>
        <mc:Fallback xmlns="">
          <p:sp>
            <p:nvSpPr>
              <p:cNvPr id="4" name="TextBox 3">
                <a:extLst>
                  <a:ext uri="{FF2B5EF4-FFF2-40B4-BE49-F238E27FC236}">
                    <a16:creationId xmlns:a16="http://schemas.microsoft.com/office/drawing/2014/main" id="{B9AA8352-4B61-DE4D-93E1-286418F49B0B}"/>
                  </a:ext>
                </a:extLst>
              </p:cNvPr>
              <p:cNvSpPr txBox="1">
                <a:spLocks noRot="1" noChangeAspect="1" noMove="1" noResize="1" noEditPoints="1" noAdjustHandles="1" noChangeArrowheads="1" noChangeShapeType="1" noTextEdit="1"/>
              </p:cNvSpPr>
              <p:nvPr/>
            </p:nvSpPr>
            <p:spPr>
              <a:xfrm>
                <a:off x="1158606" y="5938144"/>
                <a:ext cx="10241971" cy="369332"/>
              </a:xfrm>
              <a:prstGeom prst="rect">
                <a:avLst/>
              </a:prstGeom>
              <a:blipFill>
                <a:blip r:embed="rId6"/>
                <a:stretch>
                  <a:fillRect l="-496" t="-6667" b="-2666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1DD0485-4283-4BBD-9094-2594AE26025F}"/>
              </a:ext>
            </a:extLst>
          </p:cNvPr>
          <p:cNvSpPr txBox="1"/>
          <p:nvPr/>
        </p:nvSpPr>
        <p:spPr>
          <a:xfrm>
            <a:off x="7666892" y="1865920"/>
            <a:ext cx="2618573" cy="738664"/>
          </a:xfrm>
          <a:prstGeom prst="rect">
            <a:avLst/>
          </a:prstGeom>
          <a:noFill/>
        </p:spPr>
        <p:txBody>
          <a:bodyPr wrap="square" rtlCol="0">
            <a:spAutoFit/>
          </a:bodyPr>
          <a:lstStyle/>
          <a:p>
            <a:r>
              <a:rPr lang="en-SG" sz="1400" dirty="0"/>
              <a:t>Looks familiar? This is similar to computing the gradient of MSE for linear regression</a:t>
            </a:r>
            <a:endParaRPr lang="en-GB" sz="1400" dirty="0"/>
          </a:p>
        </p:txBody>
      </p:sp>
      <p:sp>
        <p:nvSpPr>
          <p:cNvPr id="8" name="TextBox 7">
            <a:extLst>
              <a:ext uri="{FF2B5EF4-FFF2-40B4-BE49-F238E27FC236}">
                <a16:creationId xmlns:a16="http://schemas.microsoft.com/office/drawing/2014/main" id="{ADD09967-3D10-49D1-B4E6-15B2ADFE91B1}"/>
              </a:ext>
            </a:extLst>
          </p:cNvPr>
          <p:cNvSpPr txBox="1"/>
          <p:nvPr/>
        </p:nvSpPr>
        <p:spPr>
          <a:xfrm>
            <a:off x="7531629" y="3910929"/>
            <a:ext cx="1896208" cy="523220"/>
          </a:xfrm>
          <a:prstGeom prst="rect">
            <a:avLst/>
          </a:prstGeom>
          <a:noFill/>
        </p:spPr>
        <p:txBody>
          <a:bodyPr wrap="square" rtlCol="0">
            <a:spAutoFit/>
          </a:bodyPr>
          <a:lstStyle/>
          <a:p>
            <a:r>
              <a:rPr lang="en-SG" sz="1400" dirty="0"/>
              <a:t>Drop the ‘-2’ since it still equates 0.</a:t>
            </a:r>
            <a:endParaRPr lang="en-GB" sz="14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38141A-CE2D-40DD-B536-64E2B416057A}"/>
                  </a:ext>
                </a:extLst>
              </p:cNvPr>
              <p:cNvSpPr txBox="1"/>
              <p:nvPr/>
            </p:nvSpPr>
            <p:spPr>
              <a:xfrm>
                <a:off x="7531629" y="4665865"/>
                <a:ext cx="2212787" cy="307777"/>
              </a:xfrm>
              <a:prstGeom prst="rect">
                <a:avLst/>
              </a:prstGeom>
              <a:noFill/>
            </p:spPr>
            <p:txBody>
              <a:bodyPr wrap="square" rtlCol="0">
                <a:spAutoFit/>
              </a:bodyPr>
              <a:lstStyle/>
              <a:p>
                <a:r>
                  <a:rPr lang="en-SG" sz="1400" dirty="0"/>
                  <a:t>Take the </a:t>
                </a:r>
                <a14:m>
                  <m:oMath xmlns:m="http://schemas.openxmlformats.org/officeDocument/2006/math">
                    <m:r>
                      <a:rPr lang="en-SG" sz="1400" i="1" smtClean="0">
                        <a:latin typeface="Cambria Math" panose="02040503050406030204" pitchFamily="18" charset="0"/>
                      </a:rPr>
                      <m:t>𝜇</m:t>
                    </m:r>
                  </m:oMath>
                </a14:m>
                <a:r>
                  <a:rPr lang="en-GB" sz="1400" dirty="0"/>
                  <a:t> out of the </a:t>
                </a:r>
                <a14:m>
                  <m:oMath xmlns:m="http://schemas.openxmlformats.org/officeDocument/2006/math">
                    <m:r>
                      <a:rPr lang="en-SG" sz="1400" b="0" i="1" smtClean="0">
                        <a:latin typeface="Cambria Math" panose="02040503050406030204" pitchFamily="18" charset="0"/>
                      </a:rPr>
                      <m:t>∑</m:t>
                    </m:r>
                  </m:oMath>
                </a14:m>
                <a:r>
                  <a:rPr lang="en-GB" sz="1400" dirty="0"/>
                  <a:t>.</a:t>
                </a:r>
              </a:p>
            </p:txBody>
          </p:sp>
        </mc:Choice>
        <mc:Fallback xmlns="">
          <p:sp>
            <p:nvSpPr>
              <p:cNvPr id="9" name="TextBox 8">
                <a:extLst>
                  <a:ext uri="{FF2B5EF4-FFF2-40B4-BE49-F238E27FC236}">
                    <a16:creationId xmlns:a16="http://schemas.microsoft.com/office/drawing/2014/main" id="{0E38141A-CE2D-40DD-B536-64E2B416057A}"/>
                  </a:ext>
                </a:extLst>
              </p:cNvPr>
              <p:cNvSpPr txBox="1">
                <a:spLocks noRot="1" noChangeAspect="1" noMove="1" noResize="1" noEditPoints="1" noAdjustHandles="1" noChangeArrowheads="1" noChangeShapeType="1" noTextEdit="1"/>
              </p:cNvSpPr>
              <p:nvPr/>
            </p:nvSpPr>
            <p:spPr>
              <a:xfrm>
                <a:off x="7531629" y="4665865"/>
                <a:ext cx="2212787" cy="307777"/>
              </a:xfrm>
              <a:prstGeom prst="rect">
                <a:avLst/>
              </a:prstGeom>
              <a:blipFill>
                <a:blip r:embed="rId7"/>
                <a:stretch>
                  <a:fillRect l="-829" t="-3922" b="-17647"/>
                </a:stretch>
              </a:blipFill>
            </p:spPr>
            <p:txBody>
              <a:bodyPr/>
              <a:lstStyle/>
              <a:p>
                <a:r>
                  <a:rPr lang="en-GB">
                    <a:noFill/>
                  </a:rPr>
                  <a:t> </a:t>
                </a:r>
              </a:p>
            </p:txBody>
          </p:sp>
        </mc:Fallback>
      </mc:AlternateContent>
    </p:spTree>
    <p:extLst>
      <p:ext uri="{BB962C8B-B14F-4D97-AF65-F5344CB8AC3E}">
        <p14:creationId xmlns:p14="http://schemas.microsoft.com/office/powerpoint/2010/main" val="5866439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183</TotalTime>
  <Words>761</Words>
  <Application>Microsoft Office PowerPoint</Application>
  <PresentationFormat>Widescreen</PresentationFormat>
  <Paragraphs>86</Paragraphs>
  <Slides>21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CMTI10</vt:lpstr>
      <vt:lpstr>Arial</vt:lpstr>
      <vt:lpstr>Calibri</vt:lpstr>
      <vt:lpstr>Cambria Math</vt:lpstr>
      <vt:lpstr>Trebuchet MS</vt:lpstr>
      <vt:lpstr>Wingdings 3</vt:lpstr>
      <vt:lpstr>Facet</vt:lpstr>
      <vt:lpstr>CS3244 Tutorial 10</vt:lpstr>
      <vt:lpstr>Agenda</vt:lpstr>
      <vt:lpstr>Breakout Rooms! (10 minutes)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 for a great teaching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CS3244 tutorial 9</dc:title>
  <dc:creator>New Jun Jie</dc:creator>
  <cp:lastModifiedBy>New Jun Jie</cp:lastModifiedBy>
  <cp:revision>51</cp:revision>
  <dcterms:created xsi:type="dcterms:W3CDTF">2021-11-02T13:02:04Z</dcterms:created>
  <dcterms:modified xsi:type="dcterms:W3CDTF">2021-11-10T03:53:26Z</dcterms:modified>
</cp:coreProperties>
</file>