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58" r:id="rId6"/>
    <p:sldId id="262" r:id="rId7"/>
    <p:sldId id="259" r:id="rId8"/>
    <p:sldId id="260" r:id="rId9"/>
    <p:sldId id="268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17090"/>
            <a:ext cx="9144000" cy="1393190"/>
          </a:xfrm>
        </p:spPr>
        <p:txBody>
          <a:bodyPr/>
          <a:p>
            <a:r>
              <a:rPr lang="en-US" altLang="zh-CN"/>
              <a:t>ECMC</a:t>
            </a:r>
            <a:r>
              <a:rPr lang="zh-CN" altLang="en-US"/>
              <a:t>前端样式修改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/>
        </p:nvSpPr>
        <p:spPr>
          <a:xfrm>
            <a:off x="565150" y="2325053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十、搜索栏样式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70280" y="4209097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80060" y="481965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九、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日期范围控件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70280" y="2899410"/>
            <a:ext cx="10770235" cy="417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65530" y="3512185"/>
            <a:ext cx="10679430" cy="4044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5989320"/>
            <a:ext cx="10763250" cy="4298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90" y="906780"/>
            <a:ext cx="3447415" cy="428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2680" y="1468755"/>
            <a:ext cx="11001375" cy="60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时间范围代码示例：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&lt;date-range start-date="data.beginTime" end-date="data.endTime" data-show-time="true" class="ey-form-w6"&gt;&lt;/date-range&gt;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973060" y="2701290"/>
            <a:ext cx="4150360" cy="859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200"/>
              <a:t>搜索栏代码说明：</a:t>
            </a:r>
            <a:endParaRPr lang="zh-CN" altLang="en-US" sz="1200"/>
          </a:p>
          <a:p>
            <a:pPr algn="l">
              <a:lnSpc>
                <a:spcPct val="140000"/>
              </a:lnSpc>
            </a:pPr>
            <a:r>
              <a:rPr lang="zh-CN" altLang="en-US" sz="1200"/>
              <a:t>蓝色背景最外层</a:t>
            </a:r>
            <a:r>
              <a:rPr lang="en-US" altLang="zh-CN" sz="1200"/>
              <a:t>div</a:t>
            </a:r>
            <a:r>
              <a:rPr lang="zh-CN" altLang="en-US" sz="1200"/>
              <a:t>的</a:t>
            </a:r>
            <a:r>
              <a:rPr lang="en-US" altLang="zh-CN" sz="1200"/>
              <a:t>class</a:t>
            </a:r>
            <a:r>
              <a:rPr lang="zh-CN" altLang="en-US" sz="1200"/>
              <a:t>：ey-search-bar</a:t>
            </a:r>
            <a:endParaRPr lang="zh-CN" altLang="en-US" sz="1200"/>
          </a:p>
          <a:p>
            <a:pPr algn="l">
              <a:lnSpc>
                <a:spcPct val="140000"/>
              </a:lnSpc>
            </a:pPr>
            <a:r>
              <a:rPr lang="zh-CN" altLang="en-US" sz="1200"/>
              <a:t>白色背景最外层</a:t>
            </a:r>
            <a:r>
              <a:rPr lang="en-US" altLang="zh-CN" sz="1200"/>
              <a:t>div</a:t>
            </a:r>
            <a:r>
              <a:rPr lang="zh-CN" altLang="en-US" sz="1200"/>
              <a:t>的</a:t>
            </a:r>
            <a:r>
              <a:rPr lang="en-US" altLang="zh-CN" sz="1200"/>
              <a:t>class</a:t>
            </a:r>
            <a:r>
              <a:rPr lang="zh-CN" altLang="en-US" sz="1200"/>
              <a:t>：ey-search-bar ey-search-bar-white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10" y="4709795"/>
            <a:ext cx="3418840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74330" y="3980180"/>
            <a:ext cx="4159885" cy="967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单独的搜索框代码示例：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&lt;eayun-search-text  value="netName" search="search()" placeholder="请输入名称搜索"&gt;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&lt;/eayun-search-text&gt;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37590" y="5333365"/>
            <a:ext cx="10777855" cy="344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" name="文本框 113"/>
          <p:cNvSpPr txBox="1"/>
          <p:nvPr/>
        </p:nvSpPr>
        <p:spPr>
          <a:xfrm>
            <a:off x="307340" y="478155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十一、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弹框</a:t>
            </a:r>
            <a:endParaRPr lang="en-US" altLang="zh-CN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58215" y="3540760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116" name="文本框 115"/>
          <p:cNvSpPr txBox="1"/>
          <p:nvPr/>
        </p:nvSpPr>
        <p:spPr>
          <a:xfrm>
            <a:off x="3556000" y="7626350"/>
            <a:ext cx="50800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5967095" y="10721658"/>
            <a:ext cx="50800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908685"/>
            <a:ext cx="4246245" cy="2439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066540"/>
            <a:ext cx="3603625" cy="2441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80735" y="1118870"/>
            <a:ext cx="5153660" cy="1882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代码示例：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&lt;div class="ey-modal-footer ng-scope"&gt;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&lt;div class="ey-btn-group"&gt;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     &lt;button type="button" class="ey-btn ey-btn-primary" &gt;确定&lt;/button&gt;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      &lt;button type="button" class="ey-btn ey-btn-default" &gt;取 消&lt;/button&gt;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&lt;/div&gt;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&lt;/div&gt;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" name="文本框 117"/>
          <p:cNvSpPr txBox="1"/>
          <p:nvPr/>
        </p:nvSpPr>
        <p:spPr>
          <a:xfrm>
            <a:off x="419100" y="524193"/>
            <a:ext cx="5080000" cy="596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十二、双向选择的样式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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026785" y="2387918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120" name="文本框 119"/>
          <p:cNvSpPr txBox="1"/>
          <p:nvPr/>
        </p:nvSpPr>
        <p:spPr>
          <a:xfrm>
            <a:off x="3556000" y="6539548"/>
            <a:ext cx="50800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989965"/>
            <a:ext cx="4086225" cy="3139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3101975"/>
            <a:ext cx="5460365" cy="3437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4095" y="989965"/>
            <a:ext cx="5117465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代码示例：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&lt;eayun-select-two-way list-data="groups" text-field="sgName" title="安全组"&gt;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&lt;/eayun-select-two-way&gt;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102870"/>
            <a:ext cx="10515600" cy="718820"/>
          </a:xfrm>
        </p:spPr>
        <p:txBody>
          <a:bodyPr>
            <a:norm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一、表单输入框，下拉列表，单选框，复选框，按钮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93775" y="1443673"/>
            <a:ext cx="22002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405" y="1363027"/>
            <a:ext cx="100965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47485" y="629920"/>
            <a:ext cx="181991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+mj-ea"/>
              </a:rPr>
              <a:t>对比</a:t>
            </a:r>
            <a:r>
              <a:rPr lang="en-US" altLang="zh-CN" sz="1600">
                <a:latin typeface="+mj-ea"/>
              </a:rPr>
              <a:t>ecsc</a:t>
            </a:r>
            <a:r>
              <a:rPr lang="zh-CN" altLang="en-US" sz="1600">
                <a:latin typeface="+mj-ea"/>
              </a:rPr>
              <a:t>的样式：</a:t>
            </a:r>
            <a:endParaRPr lang="zh-CN" altLang="en-US" sz="1600"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0" y="1593850"/>
            <a:ext cx="3314065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845" y="1593850"/>
            <a:ext cx="1381125" cy="476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35" y="629920"/>
            <a:ext cx="5609590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40" y="965200"/>
            <a:ext cx="5161915" cy="619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40525" y="2664460"/>
            <a:ext cx="5252085" cy="1624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indent="0" algn="just">
              <a:lnSpc>
                <a:spcPct val="120000"/>
              </a:lnSpc>
              <a:buNone/>
            </a:pPr>
            <a:r>
              <a:rPr lang="zh-CN" altLang="en-US" sz="1200"/>
              <a:t>表单：</a:t>
            </a:r>
            <a:endParaRPr lang="zh-CN" altLang="en-US" sz="1200"/>
          </a:p>
          <a:p>
            <a:pPr indent="0">
              <a:lnSpc>
                <a:spcPct val="120000"/>
              </a:lnSpc>
              <a:buNone/>
            </a:pPr>
            <a:r>
              <a:rPr lang="en-US" altLang="zh-CN" sz="1200"/>
              <a:t>&lt;div class=”ey-form-group”&gt;</a:t>
            </a:r>
            <a:endParaRPr lang="en-US" altLang="zh-CN" sz="1200"/>
          </a:p>
          <a:p>
            <a:pPr indent="0">
              <a:lnSpc>
                <a:spcPct val="120000"/>
              </a:lnSpc>
              <a:buNone/>
            </a:pPr>
            <a:r>
              <a:rPr lang="zh-CN" altLang="en-US" sz="1200">
                <a:sym typeface="+mn-ea"/>
              </a:rPr>
              <a:t>         &lt;label class="col-sm-3 ey-form-label ey-required"&gt;防火墙名称：&lt;/label&gt;</a:t>
            </a:r>
            <a:endParaRPr lang="zh-CN" altLang="en-US" sz="1200"/>
          </a:p>
          <a:p>
            <a:pPr indent="0">
              <a:lnSpc>
                <a:spcPct val="120000"/>
              </a:lnSpc>
              <a:buNone/>
            </a:pPr>
            <a:r>
              <a:rPr lang="zh-CN" altLang="en-US" sz="1200">
                <a:sym typeface="+mn-ea"/>
              </a:rPr>
              <a:t>         &lt;input type="text" class="ey-form-input ey-form-w7" name="name"  placeholder="请输入防火墙名称"&gt; </a:t>
            </a:r>
            <a:endParaRPr lang="zh-CN" altLang="en-US" sz="1200"/>
          </a:p>
          <a:p>
            <a:pPr indent="0">
              <a:lnSpc>
                <a:spcPct val="120000"/>
              </a:lnSpc>
              <a:buNone/>
            </a:pPr>
            <a:r>
              <a:rPr lang="zh-CN" altLang="en-US" sz="1200">
                <a:sym typeface="+mn-ea"/>
              </a:rPr>
              <a:t>           &lt;span class="</a:t>
            </a:r>
            <a:r>
              <a:rPr lang="en-US" altLang="zh-CN" sz="1200">
                <a:sym typeface="+mn-ea"/>
              </a:rPr>
              <a:t>ey-text-tip</a:t>
            </a:r>
            <a:r>
              <a:rPr lang="zh-CN" altLang="en-US" sz="1200">
                <a:sym typeface="+mn-ea"/>
              </a:rPr>
              <a:t>" &gt;提示语&lt;/span&gt;</a:t>
            </a:r>
            <a:endParaRPr lang="en-US" altLang="zh-CN" sz="1200"/>
          </a:p>
          <a:p>
            <a:pPr indent="0">
              <a:lnSpc>
                <a:spcPct val="120000"/>
              </a:lnSpc>
              <a:buNone/>
            </a:pPr>
            <a:r>
              <a:rPr lang="en-US" altLang="zh-CN" sz="1200"/>
              <a:t>&lt;/div&gt;</a:t>
            </a:r>
            <a:r>
              <a:rPr lang="zh-CN" altLang="en-US" sz="1200"/>
              <a:t>	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955675" y="2671445"/>
            <a:ext cx="561467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表单的每一个行标签</a:t>
            </a:r>
            <a:r>
              <a:rPr lang="en-US" altLang="zh-CN" sz="1200"/>
              <a:t>div</a:t>
            </a:r>
            <a:r>
              <a:rPr lang="zh-CN" altLang="en-US" sz="1200"/>
              <a:t>的</a:t>
            </a:r>
            <a:r>
              <a:rPr lang="en-US" altLang="zh-CN" sz="1200"/>
              <a:t>class</a:t>
            </a:r>
            <a:r>
              <a:rPr lang="zh-CN" altLang="en-US" sz="1200"/>
              <a:t>把</a:t>
            </a:r>
            <a:r>
              <a:rPr lang="en-US" altLang="zh-CN" sz="1200"/>
              <a:t>“form-group has-feedback”</a:t>
            </a:r>
            <a:r>
              <a:rPr lang="zh-CN" altLang="en-US" sz="1200"/>
              <a:t>改为</a:t>
            </a:r>
            <a:r>
              <a:rPr lang="en-US" altLang="zh-CN" sz="1200"/>
              <a:t>”ey-form-group”</a:t>
            </a:r>
            <a:endParaRPr lang="en-US" altLang="zh-CN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错误判断的</a:t>
            </a:r>
            <a:r>
              <a:rPr lang="en-US" altLang="zh-CN" sz="1200"/>
              <a:t>class</a:t>
            </a:r>
            <a:r>
              <a:rPr lang="zh-CN" altLang="en-US" sz="1200"/>
              <a:t>用</a:t>
            </a:r>
            <a:r>
              <a:rPr lang="en-US" altLang="zh-CN" sz="1200"/>
              <a:t>“ey-has-error”</a:t>
            </a:r>
            <a:endParaRPr lang="en-US" altLang="zh-CN" sz="1200"/>
          </a:p>
          <a:p>
            <a:pPr algn="l">
              <a:lnSpc>
                <a:spcPct val="150000"/>
              </a:lnSpc>
            </a:pPr>
            <a:r>
              <a:rPr lang="en-US" altLang="zh-CN" sz="1200"/>
              <a:t>label</a:t>
            </a:r>
            <a:r>
              <a:rPr lang="zh-CN" altLang="en-US" sz="1200"/>
              <a:t>标签的</a:t>
            </a:r>
            <a:r>
              <a:rPr lang="en-US" altLang="zh-CN" sz="1200"/>
              <a:t>class“control-label”</a:t>
            </a:r>
            <a:r>
              <a:rPr lang="zh-CN" altLang="en-US" sz="1200"/>
              <a:t>改成</a:t>
            </a:r>
            <a:r>
              <a:rPr lang="en-US" altLang="zh-CN" sz="1200"/>
              <a:t>“ey-form-label” </a:t>
            </a:r>
            <a:r>
              <a:rPr lang="zh-CN" altLang="en-US" sz="1200"/>
              <a:t>，必填项用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ey-required</a:t>
            </a:r>
            <a:r>
              <a:rPr lang="en-US" altLang="zh-CN" sz="1200"/>
              <a:t>”</a:t>
            </a:r>
            <a:endParaRPr lang="en-US" altLang="zh-CN" sz="1200"/>
          </a:p>
          <a:p>
            <a:pPr algn="l">
              <a:lnSpc>
                <a:spcPct val="150000"/>
              </a:lnSpc>
            </a:pPr>
            <a:r>
              <a:rPr lang="en-US" altLang="zh-CN" sz="1200"/>
              <a:t>input</a:t>
            </a:r>
            <a:r>
              <a:rPr lang="zh-CN" altLang="en-US" sz="1200"/>
              <a:t>标签的</a:t>
            </a:r>
            <a:r>
              <a:rPr lang="en-US" altLang="zh-CN" sz="1200"/>
              <a:t>class“form-control”</a:t>
            </a:r>
            <a:r>
              <a:rPr lang="zh-CN" altLang="en-US" sz="1200"/>
              <a:t>改成</a:t>
            </a:r>
            <a:r>
              <a:rPr lang="en-US" altLang="zh-CN" sz="1200"/>
              <a:t>“ey-form-input”</a:t>
            </a:r>
            <a:endParaRPr lang="en-US" altLang="zh-CN" sz="1200"/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eayun-select 标签的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把"form-control"去掉</a:t>
            </a:r>
            <a:endParaRPr lang="en-US" altLang="zh-CN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>
                <a:sym typeface="+mn-ea"/>
              </a:rPr>
              <a:t>button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把</a:t>
            </a:r>
            <a:r>
              <a:rPr lang="en-US" altLang="zh-CN" sz="1200">
                <a:sym typeface="+mn-ea"/>
              </a:rPr>
              <a:t>”btn”</a:t>
            </a:r>
            <a:r>
              <a:rPr lang="zh-CN" altLang="en-US" sz="1200">
                <a:sym typeface="+mn-ea"/>
              </a:rPr>
              <a:t>改为</a:t>
            </a:r>
            <a:r>
              <a:rPr lang="en-US" altLang="zh-CN" sz="1200">
                <a:sym typeface="+mn-ea"/>
              </a:rPr>
              <a:t>”ey-btn”</a:t>
            </a:r>
            <a:endParaRPr lang="en-US" altLang="zh-CN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宽度用 ey-form-w</a:t>
            </a:r>
            <a:r>
              <a:rPr lang="en-US" altLang="zh-CN" sz="1200"/>
              <a:t>*</a:t>
            </a:r>
            <a:r>
              <a:rPr lang="zh-CN" altLang="en-US" sz="1200"/>
              <a:t>表示，其中</a:t>
            </a:r>
            <a:r>
              <a:rPr lang="zh-CN" altLang="en-US" sz="1200">
                <a:sym typeface="+mn-ea"/>
              </a:rPr>
              <a:t>ey-form-w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到ey-form-w</a:t>
            </a:r>
            <a:r>
              <a:rPr lang="en-US" altLang="zh-CN" sz="1200">
                <a:sym typeface="+mn-ea"/>
              </a:rPr>
              <a:t>12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表示不同的宽度，可依据页面需求设定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88035" y="4393565"/>
            <a:ext cx="6083935" cy="276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944880" y="5217160"/>
            <a:ext cx="4370705" cy="3289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200"/>
              <a:t>具体按钮的大小样式参照网站http://192.168.8.56:3002/page/btn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6729095" y="4413885"/>
            <a:ext cx="5263515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/>
              <a:t>单选框：</a:t>
            </a:r>
            <a:endParaRPr lang="zh-CN" altLang="en-US" sz="1200"/>
          </a:p>
          <a:p>
            <a:r>
              <a:rPr lang="zh-CN" altLang="en-US" sz="1200"/>
              <a:t>&lt;div class="ey-form-radio"&gt;</a:t>
            </a:r>
            <a:endParaRPr lang="zh-CN" altLang="en-US" sz="1200"/>
          </a:p>
          <a:p>
            <a:r>
              <a:rPr lang="zh-CN" altLang="en-US" sz="1200"/>
              <a:t>        &lt;input type="radio" id="radio1" name="group1" &gt;</a:t>
            </a:r>
            <a:endParaRPr lang="zh-CN" altLang="en-US" sz="1200"/>
          </a:p>
          <a:p>
            <a:r>
              <a:rPr lang="zh-CN" altLang="en-US" sz="1200"/>
              <a:t>       &lt;label for="radio1"&gt;radio1&lt;/label&gt;</a:t>
            </a:r>
            <a:endParaRPr lang="zh-CN" altLang="en-US" sz="1200"/>
          </a:p>
          <a:p>
            <a:r>
              <a:rPr lang="zh-CN" altLang="en-US" sz="1200"/>
              <a:t>&lt;/div&gt;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6741160" y="5550535"/>
            <a:ext cx="5250815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200"/>
              <a:t>复选框：</a:t>
            </a:r>
            <a:endParaRPr lang="zh-CN" altLang="en-US" sz="1200"/>
          </a:p>
          <a:p>
            <a:r>
              <a:rPr lang="zh-CN" altLang="en-US" sz="1200"/>
              <a:t>&lt;div class="ey-form-checkbox"&gt;</a:t>
            </a:r>
            <a:endParaRPr lang="zh-CN" altLang="en-US" sz="1200"/>
          </a:p>
          <a:p>
            <a:r>
              <a:rPr lang="zh-CN" altLang="en-US" sz="1200"/>
              <a:t>       &lt;input type="checkbox" id="check3" &gt;</a:t>
            </a:r>
            <a:endParaRPr lang="zh-CN" altLang="en-US" sz="1200"/>
          </a:p>
          <a:p>
            <a:r>
              <a:rPr lang="zh-CN" altLang="en-US" sz="1200"/>
              <a:t>       &lt;label for="check3"&gt;checkbox3&lt;/label&gt;</a:t>
            </a:r>
            <a:endParaRPr lang="zh-CN" altLang="en-US" sz="1200"/>
          </a:p>
          <a:p>
            <a:r>
              <a:rPr lang="zh-CN" altLang="en-US" sz="1200"/>
              <a:t>&lt;/div&gt;</a:t>
            </a:r>
            <a:endParaRPr lang="zh-CN" altLang="en-US" sz="1200"/>
          </a:p>
        </p:txBody>
      </p:sp>
      <p:pic>
        <p:nvPicPr>
          <p:cNvPr id="22" name="图片 21"/>
          <p:cNvPicPr/>
          <p:nvPr/>
        </p:nvPicPr>
        <p:blipFill>
          <a:blip r:embed="rId7"/>
          <a:stretch>
            <a:fillRect/>
          </a:stretch>
        </p:blipFill>
        <p:spPr>
          <a:xfrm>
            <a:off x="4717415" y="1544002"/>
            <a:ext cx="238125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5550" y="1657985"/>
            <a:ext cx="323850" cy="2571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1240" y="1638935"/>
            <a:ext cx="285750" cy="295275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10"/>
          <a:stretch>
            <a:fillRect/>
          </a:stretch>
        </p:blipFill>
        <p:spPr>
          <a:xfrm>
            <a:off x="4250055" y="1520507"/>
            <a:ext cx="323850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6650355" y="217995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代码示例：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7580" y="217043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代码说明：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63295" y="5702935"/>
            <a:ext cx="5763260" cy="45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注意：单选框和复选框控件，如果没有对应的</a:t>
            </a:r>
            <a:r>
              <a:rPr lang="en-US" altLang="zh-CN" sz="1200"/>
              <a:t>label</a:t>
            </a:r>
            <a:r>
              <a:rPr lang="zh-CN" altLang="en-US" sz="1200"/>
              <a:t>值，为空就行，不可以去掉这个标签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5219700" y="4659947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805" y="419100"/>
            <a:ext cx="24180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二、所有图标用字体表示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733" y="1176973"/>
            <a:ext cx="322897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784408" y="1176973"/>
            <a:ext cx="2333625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5683" y="2095818"/>
            <a:ext cx="527685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35050" y="3808095"/>
            <a:ext cx="4808220" cy="64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工单图标：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&lt;span class="</a:t>
            </a:r>
            <a:r>
              <a:rPr lang="en-US" altLang="zh-CN" sz="1200"/>
              <a:t>eayunfont  </a:t>
            </a:r>
            <a:r>
              <a:rPr lang="zh-CN" altLang="en-US" sz="1200"/>
              <a:t>ef-workorder"&gt;&lt;/span&gt;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951865" y="4982210"/>
            <a:ext cx="479615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字体对应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可以查看网址：http://192.168.8.56:3002/page/eayunFont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1975" y="543560"/>
            <a:ext cx="28244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三、面板改成纯白背景色全屏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1009650"/>
            <a:ext cx="4921250" cy="2586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4238625"/>
            <a:ext cx="4298315" cy="2275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8375" y="3788410"/>
            <a:ext cx="141351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+mn-ea"/>
              </a:rPr>
              <a:t>对比</a:t>
            </a:r>
            <a:r>
              <a:rPr lang="en-US" altLang="zh-CN" sz="1600">
                <a:latin typeface="+mn-ea"/>
              </a:rPr>
              <a:t>ecsc</a:t>
            </a:r>
            <a:r>
              <a:rPr lang="zh-CN" altLang="en-US" sz="1600">
                <a:latin typeface="+mn-ea"/>
              </a:rPr>
              <a:t>样式</a:t>
            </a:r>
            <a:endParaRPr lang="zh-CN" altLang="en-US" sz="160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1305" y="1011555"/>
            <a:ext cx="5227320" cy="967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1200">
                <a:latin typeface="+mn-ea"/>
              </a:rPr>
              <a:t>代码说明：</a:t>
            </a:r>
            <a:endParaRPr lang="zh-CN" altLang="en-US" sz="1200"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200">
                <a:latin typeface="+mn-ea"/>
              </a:rPr>
              <a:t>把</a:t>
            </a:r>
            <a:r>
              <a:rPr lang="en-US" altLang="zh-CN" sz="1200">
                <a:latin typeface="+mn-ea"/>
              </a:rPr>
              <a:t>class“panel”</a:t>
            </a:r>
            <a:r>
              <a:rPr lang="zh-CN" altLang="en-US" sz="1200">
                <a:latin typeface="+mn-ea"/>
              </a:rPr>
              <a:t>改为</a:t>
            </a:r>
            <a:r>
              <a:rPr lang="en-US" altLang="zh-CN" sz="1200">
                <a:latin typeface="+mn-ea"/>
              </a:rPr>
              <a:t>“ey-panel  </a:t>
            </a:r>
            <a:r>
              <a:rPr lang="en-US" altLang="zh-CN" sz="1200">
                <a:latin typeface="+mn-ea"/>
                <a:sym typeface="+mn-ea"/>
              </a:rPr>
              <a:t>ey-panel-full</a:t>
            </a:r>
            <a:r>
              <a:rPr lang="en-US" altLang="zh-CN" sz="1200">
                <a:latin typeface="+mn-ea"/>
              </a:rPr>
              <a:t>”</a:t>
            </a:r>
            <a:endParaRPr lang="en-US" altLang="zh-CN" sz="1200"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200">
                <a:latin typeface="+mn-ea"/>
              </a:rPr>
              <a:t>把</a:t>
            </a:r>
            <a:r>
              <a:rPr lang="en-US" altLang="zh-CN" sz="1200">
                <a:latin typeface="+mn-ea"/>
              </a:rPr>
              <a:t>class“panel-body”</a:t>
            </a:r>
            <a:r>
              <a:rPr lang="zh-CN" altLang="en-US" sz="1200">
                <a:latin typeface="+mn-ea"/>
              </a:rPr>
              <a:t>改为</a:t>
            </a:r>
            <a:r>
              <a:rPr lang="en-US" altLang="zh-CN" sz="1200">
                <a:latin typeface="+mn-ea"/>
              </a:rPr>
              <a:t>“ey-panel-body”</a:t>
            </a:r>
            <a:endParaRPr lang="en-US" altLang="zh-CN" sz="12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575310" y="541337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四、详情界面的样式，用分割线分割块内容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028055" y="2887662"/>
            <a:ext cx="50800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endParaRPr lang="en-US" altLang="zh-CN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108" name="文本框 107"/>
          <p:cNvSpPr txBox="1"/>
          <p:nvPr/>
        </p:nvSpPr>
        <p:spPr>
          <a:xfrm>
            <a:off x="3556000" y="6455727"/>
            <a:ext cx="5080000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000760"/>
            <a:ext cx="4806950" cy="2466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3574415"/>
            <a:ext cx="5407660" cy="2961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5365" y="1005840"/>
            <a:ext cx="5406390" cy="1626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200"/>
              <a:t>代码说明：</a:t>
            </a:r>
            <a:endParaRPr lang="zh-CN" altLang="en-US" sz="1200"/>
          </a:p>
          <a:p>
            <a:pPr algn="l">
              <a:lnSpc>
                <a:spcPct val="140000"/>
              </a:lnSpc>
            </a:pPr>
            <a:r>
              <a:rPr lang="zh-CN" altLang="en-US" sz="1200"/>
              <a:t>去掉panel panel-default的</a:t>
            </a:r>
            <a:r>
              <a:rPr lang="en-US" altLang="zh-CN" sz="1200"/>
              <a:t>class</a:t>
            </a:r>
            <a:r>
              <a:rPr lang="zh-CN" altLang="en-US" sz="1200"/>
              <a:t>，把详情里面的内容写在一个</a:t>
            </a:r>
            <a:r>
              <a:rPr lang="en-US" altLang="zh-CN" sz="1200"/>
              <a:t>div</a:t>
            </a:r>
            <a:r>
              <a:rPr lang="zh-CN" altLang="en-US" sz="1200"/>
              <a:t>里，</a:t>
            </a:r>
            <a:endParaRPr lang="zh-CN" altLang="en-US" sz="1200"/>
          </a:p>
          <a:p>
            <a:pPr algn="l">
              <a:lnSpc>
                <a:spcPct val="140000"/>
              </a:lnSpc>
            </a:pPr>
            <a:r>
              <a:rPr lang="en-US" altLang="zh-CN" sz="1200"/>
              <a:t>class</a:t>
            </a:r>
            <a:r>
              <a:rPr lang="zh-CN" altLang="en-US" sz="1200"/>
              <a:t>用</a:t>
            </a:r>
            <a:r>
              <a:rPr lang="en-US" altLang="zh-CN" sz="1200"/>
              <a:t>ey-panel</a:t>
            </a:r>
            <a:r>
              <a:rPr lang="zh-CN" altLang="en-US" sz="1200"/>
              <a:t>和</a:t>
            </a:r>
            <a:r>
              <a:rPr lang="en-US" altLang="zh-CN" sz="1200">
                <a:sym typeface="+mn-ea"/>
              </a:rPr>
              <a:t>ey-panel-full</a:t>
            </a:r>
            <a:r>
              <a:rPr lang="zh-CN" altLang="en-US" sz="1200"/>
              <a:t>，里面嵌套</a:t>
            </a:r>
            <a:r>
              <a:rPr lang="en-US" altLang="zh-CN" sz="1200"/>
              <a:t>div</a:t>
            </a:r>
            <a:r>
              <a:rPr lang="zh-CN" altLang="en-US" sz="1200"/>
              <a:t>的</a:t>
            </a:r>
            <a:r>
              <a:rPr lang="en-US" altLang="zh-CN" sz="1200"/>
              <a:t>class</a:t>
            </a:r>
            <a:r>
              <a:rPr lang="zh-CN" altLang="en-US" sz="1200"/>
              <a:t>用</a:t>
            </a:r>
            <a:r>
              <a:rPr lang="en-US" altLang="zh-CN" sz="1200"/>
              <a:t>ey-panel-body</a:t>
            </a:r>
            <a:endParaRPr lang="en-US" altLang="zh-CN" sz="1200"/>
          </a:p>
          <a:p>
            <a:pPr algn="l">
              <a:lnSpc>
                <a:spcPct val="140000"/>
              </a:lnSpc>
            </a:pPr>
            <a:endParaRPr lang="en-US" altLang="zh-CN" sz="1200"/>
          </a:p>
          <a:p>
            <a:pPr algn="l">
              <a:lnSpc>
                <a:spcPct val="140000"/>
              </a:lnSpc>
            </a:pPr>
            <a:r>
              <a:rPr lang="zh-CN" altLang="en-US" sz="1200"/>
              <a:t>分割线代码：</a:t>
            </a:r>
            <a:endParaRPr lang="zh-CN" altLang="en-US" sz="1200"/>
          </a:p>
          <a:p>
            <a:pPr algn="l">
              <a:lnSpc>
                <a:spcPct val="140000"/>
              </a:lnSpc>
            </a:pPr>
            <a:r>
              <a:rPr lang="zh-CN" altLang="en-US" sz="1200"/>
              <a:t>&lt;div class="ey-divider"&gt;&lt;/div&gt;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1021080" y="3726815"/>
            <a:ext cx="4807585" cy="1882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面包屑导航代码说明：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&lt;div class="ey-nav"&gt;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&lt;ul class="ey-nav-bread"&gt;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   &lt;li&gt;云硬盘&lt;/li&gt;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   &lt;li&gt;云硬盘详情&lt;/li&gt;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&lt;/ul&gt;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&lt;/div&gt;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" name="文本框 109"/>
          <p:cNvSpPr txBox="1"/>
          <p:nvPr/>
        </p:nvSpPr>
        <p:spPr>
          <a:xfrm>
            <a:off x="560070" y="552133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五、一级导航样式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65530" y="962343"/>
            <a:ext cx="432435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535305" y="3269933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六、二级导航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36320" y="1851343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113" name="文本框 112"/>
          <p:cNvSpPr txBox="1"/>
          <p:nvPr/>
        </p:nvSpPr>
        <p:spPr>
          <a:xfrm>
            <a:off x="3556000" y="4572953"/>
            <a:ext cx="5080000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3752850"/>
            <a:ext cx="4838065" cy="704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5530" y="4572953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6420485" y="1251585"/>
            <a:ext cx="5406390" cy="2138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一级导航代码示例：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&lt;div class="ey-panel-title"&gt;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       &lt;nav class="ey-nav-underline"&gt;</a:t>
            </a:r>
            <a:endParaRPr lang="zh-CN" altLang="en-US" sz="1200"/>
          </a:p>
          <a:p>
            <a:pPr lvl="1">
              <a:lnSpc>
                <a:spcPct val="140000"/>
              </a:lnSpc>
            </a:pPr>
            <a:r>
              <a:rPr lang="zh-CN" altLang="en-US" sz="1200"/>
              <a:t>         &lt;a class="active"&gt;云主机&lt;/a&gt;</a:t>
            </a:r>
            <a:endParaRPr lang="zh-CN" altLang="en-US" sz="1200"/>
          </a:p>
          <a:p>
            <a:pPr lvl="1">
              <a:lnSpc>
                <a:spcPct val="140000"/>
              </a:lnSpc>
            </a:pPr>
            <a:r>
              <a:rPr lang="zh-CN" altLang="en-US" sz="1200"/>
              <a:t>          &lt;a&gt;云硬盘&lt;/a&gt; </a:t>
            </a:r>
            <a:endParaRPr lang="zh-CN" altLang="en-US" sz="1200"/>
          </a:p>
          <a:p>
            <a:pPr lvl="1">
              <a:lnSpc>
                <a:spcPct val="140000"/>
              </a:lnSpc>
            </a:pPr>
            <a:r>
              <a:rPr lang="zh-CN" altLang="en-US" sz="1200"/>
              <a:t>          &lt;a &gt;镜像&lt;/a</a:t>
            </a:r>
            <a:r>
              <a:rPr lang="en-US" altLang="zh-CN" sz="1200"/>
              <a:t>&gt;</a:t>
            </a:r>
            <a:endParaRPr lang="en-US" altLang="zh-CN" sz="1200"/>
          </a:p>
          <a:p>
            <a:pPr lvl="1">
              <a:lnSpc>
                <a:spcPct val="140000"/>
              </a:lnSpc>
            </a:pPr>
            <a:r>
              <a:rPr lang="zh-CN" altLang="en-US" sz="1200"/>
              <a:t>&lt;/nav&gt;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en-US" altLang="zh-CN" sz="1200"/>
              <a:t>&lt;/div&gt;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6430645" y="3947160"/>
            <a:ext cx="5406390" cy="1370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二级导航代码示例：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&lt;nav class="ey-nav-online"&gt;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&lt;a  class="active"&gt;云硬盘&lt;/a&gt;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      &lt;a &gt;云硬盘备份&lt;/a&gt;</a:t>
            </a:r>
            <a:endParaRPr lang="zh-CN" altLang="en-US" sz="1200"/>
          </a:p>
          <a:p>
            <a:pPr>
              <a:lnSpc>
                <a:spcPct val="140000"/>
              </a:lnSpc>
            </a:pPr>
            <a:r>
              <a:rPr lang="zh-CN" altLang="en-US" sz="1200"/>
              <a:t> &lt;/nav&gt;</a:t>
            </a:r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0" y="2404110"/>
            <a:ext cx="3666490" cy="504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5" y="5171440"/>
            <a:ext cx="373316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" name="文本框 112"/>
          <p:cNvSpPr txBox="1"/>
          <p:nvPr/>
        </p:nvSpPr>
        <p:spPr>
          <a:xfrm>
            <a:off x="484505" y="483553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七、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表格的样式</a:t>
            </a:r>
            <a:endParaRPr lang="zh-CN" altLang="en-US" sz="1600"/>
          </a:p>
        </p:txBody>
      </p:sp>
      <p:sp>
        <p:nvSpPr>
          <p:cNvPr id="114" name="文本框 113"/>
          <p:cNvSpPr txBox="1"/>
          <p:nvPr/>
        </p:nvSpPr>
        <p:spPr>
          <a:xfrm>
            <a:off x="970915" y="3459797"/>
            <a:ext cx="5080000" cy="335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6268085" y="3238817"/>
            <a:ext cx="5080000" cy="411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836295"/>
            <a:ext cx="7019290" cy="212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918585"/>
            <a:ext cx="9780905" cy="1357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4675" y="858520"/>
            <a:ext cx="3769995" cy="1022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1200">
                <a:latin typeface="+mn-ea"/>
              </a:rPr>
              <a:t>代码说明：</a:t>
            </a:r>
            <a:endParaRPr lang="zh-CN" altLang="en-US" sz="1200">
              <a:latin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 sz="1200">
                <a:latin typeface="+mn-ea"/>
              </a:rPr>
              <a:t>去掉</a:t>
            </a:r>
            <a:r>
              <a:rPr lang="en-US" altLang="zh-CN" sz="1200">
                <a:latin typeface="+mn-ea"/>
              </a:rPr>
              <a:t>class</a:t>
            </a:r>
            <a:r>
              <a:rPr lang="zh-CN" altLang="en-US" sz="1200">
                <a:latin typeface="+mn-ea"/>
              </a:rPr>
              <a:t>：</a:t>
            </a:r>
            <a:r>
              <a:rPr lang="en-US" altLang="zh-CN" sz="1200">
                <a:latin typeface="+mn-ea"/>
              </a:rPr>
              <a:t>table  eayuntable</a:t>
            </a:r>
            <a:endParaRPr lang="en-US" altLang="zh-CN" sz="1200">
              <a:latin typeface="+mn-ea"/>
            </a:endParaRPr>
          </a:p>
          <a:p>
            <a:pPr algn="l">
              <a:lnSpc>
                <a:spcPct val="170000"/>
              </a:lnSpc>
            </a:pPr>
            <a:r>
              <a:rPr lang="zh-CN" altLang="en-US" sz="1200">
                <a:latin typeface="+mn-ea"/>
                <a:sym typeface="+mn-ea"/>
              </a:rPr>
              <a:t>表格单行的情况加</a:t>
            </a:r>
            <a:r>
              <a:rPr lang="en-US" altLang="zh-CN" sz="1200">
                <a:latin typeface="+mn-ea"/>
                <a:sym typeface="+mn-ea"/>
              </a:rPr>
              <a:t>class</a:t>
            </a:r>
            <a:r>
              <a:rPr lang="zh-CN" altLang="en-US" sz="1200">
                <a:latin typeface="+mn-ea"/>
                <a:sym typeface="+mn-ea"/>
              </a:rPr>
              <a:t>：</a:t>
            </a:r>
            <a:r>
              <a:rPr lang="en-US" altLang="zh-CN" sz="1200">
                <a:latin typeface="+mn-ea"/>
                <a:sym typeface="+mn-ea"/>
              </a:rPr>
              <a:t>ey-table</a:t>
            </a:r>
            <a:endParaRPr lang="en-US" altLang="zh-CN" sz="120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4375" y="4567555"/>
            <a:ext cx="4614545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+mn-ea"/>
              </a:rPr>
              <a:t>表格只有一行</a:t>
            </a:r>
            <a:r>
              <a:rPr lang="en-US" altLang="zh-CN" sz="1400">
                <a:latin typeface="+mn-ea"/>
                <a:sym typeface="+mn-ea"/>
              </a:rPr>
              <a:t>table</a:t>
            </a:r>
            <a:r>
              <a:rPr lang="zh-CN" altLang="en-US" sz="1400">
                <a:latin typeface="+mn-ea"/>
              </a:rPr>
              <a:t>的</a:t>
            </a:r>
            <a:r>
              <a:rPr lang="en-US" altLang="zh-CN" sz="1400">
                <a:latin typeface="+mn-ea"/>
              </a:rPr>
              <a:t>class</a:t>
            </a:r>
            <a:r>
              <a:rPr lang="zh-CN" altLang="en-US" sz="1400">
                <a:latin typeface="+mn-ea"/>
              </a:rPr>
              <a:t>：ey-table-auto</a:t>
            </a:r>
            <a:endParaRPr lang="zh-CN" altLang="en-US" sz="140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4945380"/>
            <a:ext cx="10525125" cy="1294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8185" y="384175"/>
            <a:ext cx="479679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+mn-ea"/>
              </a:rPr>
              <a:t>单元格里展示两行以上数据</a:t>
            </a:r>
            <a:r>
              <a:rPr lang="en-US" altLang="zh-CN" sz="1400">
                <a:latin typeface="+mn-ea"/>
              </a:rPr>
              <a:t>table</a:t>
            </a:r>
            <a:r>
              <a:rPr lang="zh-CN" altLang="en-US" sz="1400">
                <a:latin typeface="+mn-ea"/>
              </a:rPr>
              <a:t>的</a:t>
            </a:r>
            <a:r>
              <a:rPr lang="en-US" altLang="zh-CN" sz="1400">
                <a:latin typeface="+mn-ea"/>
              </a:rPr>
              <a:t>class</a:t>
            </a:r>
            <a:r>
              <a:rPr lang="zh-CN" altLang="en-US" sz="1400">
                <a:latin typeface="+mn-ea"/>
              </a:rPr>
              <a:t>：ey-table-muliti</a:t>
            </a:r>
            <a:endParaRPr lang="zh-CN" altLang="en-US" sz="140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969895"/>
            <a:ext cx="10909935" cy="1249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5965" y="2665095"/>
            <a:ext cx="328549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+mn-ea"/>
              </a:rPr>
              <a:t>订单表格</a:t>
            </a:r>
            <a:r>
              <a:rPr lang="en-US" altLang="zh-CN" sz="1400">
                <a:latin typeface="+mn-ea"/>
                <a:sym typeface="+mn-ea"/>
              </a:rPr>
              <a:t>table</a:t>
            </a:r>
            <a:r>
              <a:rPr lang="zh-CN" altLang="en-US" sz="1400">
                <a:latin typeface="+mn-ea"/>
              </a:rPr>
              <a:t>的</a:t>
            </a:r>
            <a:r>
              <a:rPr lang="en-US" altLang="zh-CN" sz="1400">
                <a:latin typeface="+mn-ea"/>
              </a:rPr>
              <a:t>class</a:t>
            </a:r>
            <a:r>
              <a:rPr lang="zh-CN" altLang="en-US" sz="1400">
                <a:latin typeface="+mn-ea"/>
              </a:rPr>
              <a:t>：ey-order-table</a:t>
            </a:r>
            <a:endParaRPr lang="zh-CN" altLang="en-US" sz="140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786765"/>
            <a:ext cx="10987405" cy="1426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577215" y="486410"/>
            <a:ext cx="5080000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八、表格中筛选、操作列、页码</a:t>
            </a:r>
            <a:endParaRPr lang="zh-CN" altLang="en-US" sz="1600"/>
          </a:p>
        </p:txBody>
      </p:sp>
      <p:sp>
        <p:nvSpPr>
          <p:cNvPr id="103" name="文本框 102"/>
          <p:cNvSpPr txBox="1"/>
          <p:nvPr/>
        </p:nvSpPr>
        <p:spPr>
          <a:xfrm>
            <a:off x="991235" y="3361690"/>
            <a:ext cx="2734310" cy="3352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>
            <a:spAutoFit/>
          </a:bodyPr>
          <a:p>
            <a:pPr marL="0" indent="0" algn="l"/>
            <a:r>
              <a:rPr lang="zh-CN" altLang="en-US" sz="1600" b="0" u="none"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对比</a:t>
            </a:r>
            <a:r>
              <a:rPr lang="en-US" altLang="zh-CN" sz="1600" b="0" u="none"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ecsc</a:t>
            </a:r>
            <a:r>
              <a:rPr lang="zh-CN" altLang="en-US" sz="1600" b="0" u="none"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的样式：</a:t>
            </a:r>
            <a:endParaRPr lang="zh-CN" altLang="en-US" sz="1600">
              <a:latin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6485" y="4138295"/>
            <a:ext cx="1533525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73705" y="1057910"/>
            <a:ext cx="3362325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35350" y="4138295"/>
            <a:ext cx="2438400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3556000" y="7749540"/>
            <a:ext cx="50800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sz="1050" b="0" u="none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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1057910"/>
            <a:ext cx="1314450" cy="1619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92570" y="1027430"/>
            <a:ext cx="5273040" cy="967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表格筛选代码示例：</a:t>
            </a:r>
            <a:endParaRPr lang="en-US" altLang="zh-CN" sz="1200"/>
          </a:p>
          <a:p>
            <a:pPr>
              <a:lnSpc>
                <a:spcPct val="120000"/>
              </a:lnSpc>
            </a:pPr>
            <a:r>
              <a:rPr lang="zh-CN" altLang="en-US" sz="1200"/>
              <a:t>&lt;eayun-table-filter list-data="</a:t>
            </a:r>
            <a:r>
              <a:rPr lang="zh-CN" altLang="en-US" sz="1200">
                <a:sym typeface="+mn-ea"/>
              </a:rPr>
              <a:t>status</a:t>
            </a:r>
            <a:r>
              <a:rPr lang="zh-CN" altLang="en-US" sz="1200"/>
              <a:t>" text-field="</a:t>
            </a:r>
            <a:r>
              <a:rPr lang="zh-CN" altLang="en-US" sz="1200">
                <a:sym typeface="+mn-ea"/>
              </a:rPr>
              <a:t>text</a:t>
            </a:r>
            <a:r>
              <a:rPr lang="zh-CN" altLang="en-US" sz="1200"/>
              <a:t>"  item</a:t>
            </a:r>
            <a:r>
              <a:rPr lang="en-US" altLang="zh-CN" sz="1200"/>
              <a:t>-</a:t>
            </a:r>
            <a:r>
              <a:rPr lang="zh-CN" altLang="en-US" sz="1200"/>
              <a:t>clicked="</a:t>
            </a:r>
            <a:r>
              <a:rPr lang="zh-CN" altLang="en-US" sz="1200">
                <a:sym typeface="+mn-ea"/>
              </a:rPr>
              <a:t>itemClicked</a:t>
            </a:r>
            <a:r>
              <a:rPr lang="zh-CN" altLang="en-US" sz="1200"/>
              <a:t>($item, $event)"&gt;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&lt;/eayun-table-filter&gt;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6565900" y="2190115"/>
            <a:ext cx="2698115" cy="310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表格中的按钮的</a:t>
            </a:r>
            <a:r>
              <a:rPr lang="en-US" altLang="zh-CN" sz="1200"/>
              <a:t>class”btn”</a:t>
            </a:r>
            <a:r>
              <a:rPr lang="zh-CN" altLang="en-US" sz="1200"/>
              <a:t>改为</a:t>
            </a:r>
            <a:r>
              <a:rPr lang="en-US" altLang="zh-CN" sz="1200"/>
              <a:t>”ey-btn”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6642100" y="2616200"/>
            <a:ext cx="5205095" cy="228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200"/>
              <a:t>表格更多操作代码示例：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&lt;div eayun-toggle="open" class="ey-btn ey-btn-more open"&gt;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&lt;span&gt;更多操作&lt;/span&gt;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&lt;span class="eayunfont ef-triangle"&gt;&lt;/span&gt;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&lt;ul class="ey-drop-menu"&gt;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       &lt;li &gt;&lt;a&gt;标签&lt;/a&gt;&lt;/li&gt;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        &lt;li&gt;添加子网&lt;/li&gt;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         &lt;li  class="ey-text-error" &gt;&lt;span&gt;删除&lt;/span&gt;&lt;/li&gt;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       &lt;/ul&gt;</a:t>
            </a:r>
            <a:endParaRPr lang="zh-CN" altLang="en-US" sz="1200"/>
          </a:p>
          <a:p>
            <a:pPr>
              <a:lnSpc>
                <a:spcPct val="120000"/>
              </a:lnSpc>
            </a:pPr>
            <a:r>
              <a:rPr lang="zh-CN" altLang="en-US" sz="1200"/>
              <a:t>&lt;/div&gt;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3222</Words>
  <Application>WPS 演示</Application>
  <PresentationFormat>宽屏</PresentationFormat>
  <Paragraphs>189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ECMC前端样式修改</vt:lpstr>
      <vt:lpstr>一、表单输入框，下拉列表，单选框，复选框，按钮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2015-05-05T08:02:00Z</dcterms:created>
  <dcterms:modified xsi:type="dcterms:W3CDTF">2017-04-07T09:44:21Z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