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1"/>
  </p:notesMasterIdLst>
  <p:sldIdLst>
    <p:sldId id="258" r:id="rId2"/>
    <p:sldId id="257" r:id="rId3"/>
    <p:sldId id="265" r:id="rId4"/>
    <p:sldId id="259" r:id="rId5"/>
    <p:sldId id="264" r:id="rId6"/>
    <p:sldId id="260" r:id="rId7"/>
    <p:sldId id="263" r:id="rId8"/>
    <p:sldId id="262" r:id="rId9"/>
    <p:sldId id="261"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20D"/>
    <a:srgbClr val="F6F7C1"/>
    <a:srgbClr val="D703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28D14-94AD-4E5F-9917-B3559D899B9B}" type="datetimeFigureOut">
              <a:rPr lang="zh-CN" altLang="en-US" smtClean="0"/>
              <a:t>2017/3/29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6402D-7C3D-4FD3-BF70-61C3FD3DB0F2}" type="slidenum">
              <a:rPr lang="zh-CN" altLang="en-US" smtClean="0"/>
              <a:t>‹#›</a:t>
            </a:fld>
            <a:endParaRPr lang="zh-CN" altLang="en-US"/>
          </a:p>
        </p:txBody>
      </p:sp>
    </p:spTree>
    <p:extLst>
      <p:ext uri="{BB962C8B-B14F-4D97-AF65-F5344CB8AC3E}">
        <p14:creationId xmlns:p14="http://schemas.microsoft.com/office/powerpoint/2010/main" val="3018021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06402D-7C3D-4FD3-BF70-61C3FD3DB0F2}" type="slidenum">
              <a:rPr lang="zh-CN" altLang="en-US" smtClean="0"/>
              <a:t>6</a:t>
            </a:fld>
            <a:endParaRPr lang="zh-CN" altLang="en-US"/>
          </a:p>
        </p:txBody>
      </p:sp>
    </p:spTree>
    <p:extLst>
      <p:ext uri="{BB962C8B-B14F-4D97-AF65-F5344CB8AC3E}">
        <p14:creationId xmlns:p14="http://schemas.microsoft.com/office/powerpoint/2010/main" val="80939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763D90-9A30-4EC4-BA96-1BEE51E5A12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09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763D90-9A30-4EC4-BA96-1BEE51E5A128}" type="slidenum">
              <a:rPr lang="zh-CN" altLang="en-US" smtClean="0"/>
              <a:t>‹#›</a:t>
            </a:fld>
            <a:endParaRPr lang="zh-CN" altLang="en-US"/>
          </a:p>
        </p:txBody>
      </p:sp>
    </p:spTree>
    <p:extLst>
      <p:ext uri="{BB962C8B-B14F-4D97-AF65-F5344CB8AC3E}">
        <p14:creationId xmlns:p14="http://schemas.microsoft.com/office/powerpoint/2010/main" val="298267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763D90-9A30-4EC4-BA96-1BEE51E5A128}" type="slidenum">
              <a:rPr lang="zh-CN" altLang="en-US" smtClean="0"/>
              <a:t>‹#›</a:t>
            </a:fld>
            <a:endParaRPr lang="zh-CN" altLang="en-US"/>
          </a:p>
        </p:txBody>
      </p:sp>
    </p:spTree>
    <p:extLst>
      <p:ext uri="{BB962C8B-B14F-4D97-AF65-F5344CB8AC3E}">
        <p14:creationId xmlns:p14="http://schemas.microsoft.com/office/powerpoint/2010/main" val="32823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763D90-9A30-4EC4-BA96-1BEE51E5A128}" type="slidenum">
              <a:rPr lang="zh-CN" altLang="en-US" smtClean="0"/>
              <a:t>‹#›</a:t>
            </a:fld>
            <a:endParaRPr lang="zh-CN" altLang="en-US"/>
          </a:p>
        </p:txBody>
      </p:sp>
    </p:spTree>
    <p:extLst>
      <p:ext uri="{BB962C8B-B14F-4D97-AF65-F5344CB8AC3E}">
        <p14:creationId xmlns:p14="http://schemas.microsoft.com/office/powerpoint/2010/main" val="108325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763D90-9A30-4EC4-BA96-1BEE51E5A12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8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763D90-9A30-4EC4-BA96-1BEE51E5A128}" type="slidenum">
              <a:rPr lang="zh-CN" altLang="en-US" smtClean="0"/>
              <a:t>‹#›</a:t>
            </a:fld>
            <a:endParaRPr lang="zh-CN" altLang="en-US"/>
          </a:p>
        </p:txBody>
      </p:sp>
    </p:spTree>
    <p:extLst>
      <p:ext uri="{BB962C8B-B14F-4D97-AF65-F5344CB8AC3E}">
        <p14:creationId xmlns:p14="http://schemas.microsoft.com/office/powerpoint/2010/main" val="446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763D90-9A30-4EC4-BA96-1BEE51E5A128}" type="slidenum">
              <a:rPr lang="zh-CN" altLang="en-US" smtClean="0"/>
              <a:t>‹#›</a:t>
            </a:fld>
            <a:endParaRPr lang="zh-CN" altLang="en-US"/>
          </a:p>
        </p:txBody>
      </p:sp>
    </p:spTree>
    <p:extLst>
      <p:ext uri="{BB962C8B-B14F-4D97-AF65-F5344CB8AC3E}">
        <p14:creationId xmlns:p14="http://schemas.microsoft.com/office/powerpoint/2010/main" val="407050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763D90-9A30-4EC4-BA96-1BEE51E5A128}" type="slidenum">
              <a:rPr lang="zh-CN" altLang="en-US" smtClean="0"/>
              <a:t>‹#›</a:t>
            </a:fld>
            <a:endParaRPr lang="zh-CN" altLang="en-US"/>
          </a:p>
        </p:txBody>
      </p:sp>
    </p:spTree>
    <p:extLst>
      <p:ext uri="{BB962C8B-B14F-4D97-AF65-F5344CB8AC3E}">
        <p14:creationId xmlns:p14="http://schemas.microsoft.com/office/powerpoint/2010/main" val="143483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7763D90-9A30-4EC4-BA96-1BEE51E5A128}" type="slidenum">
              <a:rPr lang="zh-CN" altLang="en-US" smtClean="0"/>
              <a:t>‹#›</a:t>
            </a:fld>
            <a:endParaRPr lang="zh-CN" altLang="en-US"/>
          </a:p>
        </p:txBody>
      </p:sp>
    </p:spTree>
    <p:extLst>
      <p:ext uri="{BB962C8B-B14F-4D97-AF65-F5344CB8AC3E}">
        <p14:creationId xmlns:p14="http://schemas.microsoft.com/office/powerpoint/2010/main" val="101127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5462A4-F465-4300-9839-92A55B765336}" type="datetimeFigureOut">
              <a:rPr lang="zh-CN" altLang="en-US" smtClean="0"/>
              <a:t>2017/3/29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763D90-9A30-4EC4-BA96-1BEE51E5A128}" type="slidenum">
              <a:rPr lang="zh-CN" altLang="en-US" smtClean="0"/>
              <a:t>‹#›</a:t>
            </a:fld>
            <a:endParaRPr lang="zh-CN" altLang="en-US"/>
          </a:p>
        </p:txBody>
      </p:sp>
    </p:spTree>
    <p:extLst>
      <p:ext uri="{BB962C8B-B14F-4D97-AF65-F5344CB8AC3E}">
        <p14:creationId xmlns:p14="http://schemas.microsoft.com/office/powerpoint/2010/main" val="13599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05462A4-F465-4300-9839-92A55B765336}"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763D90-9A30-4EC4-BA96-1BEE51E5A128}" type="slidenum">
              <a:rPr lang="zh-CN" altLang="en-US" smtClean="0"/>
              <a:t>‹#›</a:t>
            </a:fld>
            <a:endParaRPr lang="zh-CN" altLang="en-US"/>
          </a:p>
        </p:txBody>
      </p:sp>
    </p:spTree>
    <p:extLst>
      <p:ext uri="{BB962C8B-B14F-4D97-AF65-F5344CB8AC3E}">
        <p14:creationId xmlns:p14="http://schemas.microsoft.com/office/powerpoint/2010/main" val="125908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5462A4-F465-4300-9839-92A55B765336}" type="datetimeFigureOut">
              <a:rPr lang="zh-CN" altLang="en-US" smtClean="0"/>
              <a:t>2017/3/29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763D90-9A30-4EC4-BA96-1BEE51E5A12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06203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5825" y="1380068"/>
            <a:ext cx="10837198" cy="2616199"/>
          </a:xfrm>
        </p:spPr>
        <p:txBody>
          <a:bodyPr/>
          <a:lstStyle/>
          <a:p>
            <a:r>
              <a:rPr lang="en-US" altLang="zh-CN" dirty="0" err="1"/>
              <a:t>EayunCloud</a:t>
            </a:r>
            <a:r>
              <a:rPr lang="zh-CN" altLang="en-US" dirty="0"/>
              <a:t>环境介绍</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898802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组件服务</a:t>
            </a:r>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dirty="0"/>
              <a:t>邮件短信服务分别是两台服务器部署，作为服务</a:t>
            </a:r>
            <a:r>
              <a:rPr lang="en-US" altLang="zh-CN" dirty="0"/>
              <a:t>Provider</a:t>
            </a:r>
            <a:r>
              <a:rPr lang="zh-CN" altLang="en-US" dirty="0"/>
              <a:t>注册到</a:t>
            </a:r>
            <a:r>
              <a:rPr lang="en-US" altLang="zh-CN" dirty="0" err="1"/>
              <a:t>Dubbo</a:t>
            </a:r>
            <a:r>
              <a:rPr lang="zh-CN" altLang="en-US" dirty="0"/>
              <a:t>上。</a:t>
            </a:r>
            <a:endParaRPr lang="en-US" altLang="zh-CN" dirty="0"/>
          </a:p>
          <a:p>
            <a:pPr>
              <a:buFont typeface="Wingdings" panose="05000000000000000000" pitchFamily="2" charset="2"/>
              <a:buChar char="p"/>
            </a:pPr>
            <a:r>
              <a:rPr lang="zh-CN" altLang="en-US" dirty="0"/>
              <a:t>邮件短信服务分别包含一个计划任务定时在存储在</a:t>
            </a:r>
            <a:r>
              <a:rPr lang="en-US" altLang="zh-CN" dirty="0" err="1"/>
              <a:t>Redis</a:t>
            </a:r>
            <a:r>
              <a:rPr lang="zh-CN" altLang="en-US" dirty="0"/>
              <a:t>中的待发送队列中取短信和邮件进行发送。</a:t>
            </a:r>
            <a:endParaRPr lang="en-US" altLang="zh-CN" dirty="0"/>
          </a:p>
          <a:p>
            <a:pPr>
              <a:buFont typeface="Wingdings" panose="05000000000000000000" pitchFamily="2" charset="2"/>
              <a:buChar char="p"/>
            </a:pPr>
            <a:r>
              <a:rPr lang="zh-CN" altLang="en-US" dirty="0"/>
              <a:t>邮件服务状态检查：</a:t>
            </a:r>
            <a:r>
              <a:rPr lang="en-US" altLang="zh-CN" dirty="0"/>
              <a:t># </a:t>
            </a:r>
            <a:r>
              <a:rPr lang="en-US" altLang="zh-CN" dirty="0" err="1"/>
              <a:t>ps</a:t>
            </a:r>
            <a:r>
              <a:rPr lang="en-US" altLang="zh-CN" dirty="0"/>
              <a:t> –</a:t>
            </a:r>
            <a:r>
              <a:rPr lang="en-US" altLang="zh-CN" dirty="0" err="1"/>
              <a:t>ef</a:t>
            </a:r>
            <a:r>
              <a:rPr lang="en-US" altLang="zh-CN" dirty="0"/>
              <a:t> | grep java</a:t>
            </a:r>
          </a:p>
          <a:p>
            <a:pPr>
              <a:buFont typeface="Wingdings" panose="05000000000000000000" pitchFamily="2" charset="2"/>
              <a:buChar char="p"/>
            </a:pPr>
            <a:r>
              <a:rPr lang="en-US" altLang="zh-CN" dirty="0" err="1"/>
              <a:t>DataCenterSync</a:t>
            </a:r>
            <a:r>
              <a:rPr lang="zh-CN" altLang="en-US" dirty="0"/>
              <a:t>服务只是注册到</a:t>
            </a:r>
            <a:r>
              <a:rPr lang="en-US" altLang="zh-CN" dirty="0" err="1"/>
              <a:t>Dubbo</a:t>
            </a:r>
            <a:r>
              <a:rPr lang="zh-CN" altLang="en-US" dirty="0"/>
              <a:t>上的一个服务</a:t>
            </a:r>
            <a:r>
              <a:rPr lang="en-US" altLang="zh-CN" dirty="0"/>
              <a:t>Provider</a:t>
            </a:r>
            <a:r>
              <a:rPr lang="zh-CN" altLang="en-US" dirty="0"/>
              <a:t>，实际代码在</a:t>
            </a:r>
            <a:r>
              <a:rPr lang="en-US" altLang="zh-CN" dirty="0"/>
              <a:t>schedule</a:t>
            </a:r>
            <a:r>
              <a:rPr lang="zh-CN" altLang="en-US" dirty="0"/>
              <a:t>中，是目前注册到</a:t>
            </a:r>
            <a:r>
              <a:rPr lang="en-US" altLang="zh-CN" dirty="0" err="1"/>
              <a:t>Dubbo</a:t>
            </a:r>
            <a:r>
              <a:rPr lang="zh-CN" altLang="en-US" dirty="0"/>
              <a:t>上的为数不多的</a:t>
            </a:r>
            <a:r>
              <a:rPr lang="en-US" altLang="zh-CN" dirty="0"/>
              <a:t>Provider</a:t>
            </a:r>
            <a:r>
              <a:rPr lang="zh-CN" altLang="en-US" dirty="0"/>
              <a:t>之一。</a:t>
            </a:r>
            <a:endParaRPr lang="en-US" altLang="zh-CN" dirty="0"/>
          </a:p>
          <a:p>
            <a:pPr>
              <a:buFont typeface="Wingdings" panose="05000000000000000000" pitchFamily="2" charset="2"/>
              <a:buChar char="p"/>
            </a:pPr>
            <a:r>
              <a:rPr lang="en-US" altLang="zh-CN" dirty="0" err="1"/>
              <a:t>RabbitMQ</a:t>
            </a:r>
            <a:r>
              <a:rPr lang="zh-CN" altLang="en-US" dirty="0"/>
              <a:t>是用</a:t>
            </a:r>
            <a:r>
              <a:rPr lang="en-US" altLang="zh-CN" dirty="0"/>
              <a:t>Erlang</a:t>
            </a:r>
            <a:r>
              <a:rPr lang="zh-CN" altLang="en-US" dirty="0"/>
              <a:t>编写的</a:t>
            </a:r>
            <a:r>
              <a:rPr lang="en-US" altLang="zh-CN" dirty="0"/>
              <a:t>AMQP</a:t>
            </a:r>
            <a:r>
              <a:rPr lang="zh-CN" altLang="en-US" dirty="0"/>
              <a:t>（</a:t>
            </a:r>
            <a:r>
              <a:rPr lang="en-US" altLang="zh-CN" dirty="0"/>
              <a:t>Advanced Message Queue </a:t>
            </a:r>
            <a:r>
              <a:rPr lang="zh-CN" altLang="en-US" dirty="0"/>
              <a:t>）的开源实现，是一个健壮稳定高效的消息队列。</a:t>
            </a:r>
            <a:endParaRPr lang="en-US" altLang="zh-CN" dirty="0"/>
          </a:p>
          <a:p>
            <a:pPr>
              <a:buFont typeface="Wingdings" panose="05000000000000000000" pitchFamily="2" charset="2"/>
              <a:buChar char="p"/>
            </a:pPr>
            <a:r>
              <a:rPr lang="en-US" altLang="zh-CN" dirty="0" err="1"/>
              <a:t>RabbitMQ</a:t>
            </a:r>
            <a:r>
              <a:rPr lang="zh-CN" altLang="en-US" dirty="0"/>
              <a:t>的部署采用了高可用集群，由三台服务器组成。</a:t>
            </a:r>
            <a:endParaRPr lang="en-US" altLang="zh-CN" dirty="0"/>
          </a:p>
          <a:p>
            <a:pPr>
              <a:buFont typeface="Wingdings" panose="05000000000000000000" pitchFamily="2" charset="2"/>
              <a:buChar char="p"/>
            </a:pPr>
            <a:r>
              <a:rPr lang="en-US" altLang="zh-CN" dirty="0" err="1"/>
              <a:t>RabbitMQ</a:t>
            </a:r>
            <a:r>
              <a:rPr lang="zh-CN" altLang="en-US" dirty="0"/>
              <a:t>集群状态检查：</a:t>
            </a:r>
            <a:r>
              <a:rPr lang="en-US" altLang="zh-CN" dirty="0"/>
              <a:t> # </a:t>
            </a:r>
            <a:r>
              <a:rPr lang="en-US" altLang="zh-CN" dirty="0" err="1"/>
              <a:t>rabbitmqctl</a:t>
            </a:r>
            <a:r>
              <a:rPr lang="en-US" altLang="zh-CN" dirty="0"/>
              <a:t> </a:t>
            </a:r>
            <a:r>
              <a:rPr lang="en-US" altLang="zh-CN" dirty="0" err="1"/>
              <a:t>cluster_status</a:t>
            </a:r>
            <a:r>
              <a:rPr lang="en-US" altLang="zh-CN" dirty="0"/>
              <a:t> </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78540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endParaRPr lang="zh-CN" altLang="en-US" dirty="0"/>
          </a:p>
        </p:txBody>
      </p:sp>
      <p:sp>
        <p:nvSpPr>
          <p:cNvPr id="3" name="内容占位符 2"/>
          <p:cNvSpPr>
            <a:spLocks noGrp="1"/>
          </p:cNvSpPr>
          <p:nvPr>
            <p:ph idx="1"/>
          </p:nvPr>
        </p:nvSpPr>
        <p:spPr>
          <a:xfrm>
            <a:off x="5400000" y="2063144"/>
            <a:ext cx="5910152" cy="4023360"/>
          </a:xfrm>
        </p:spPr>
        <p:txBody>
          <a:bodyPr/>
          <a:lstStyle/>
          <a:p>
            <a:pPr>
              <a:buFont typeface="Wingdings" panose="05000000000000000000" pitchFamily="2" charset="2"/>
              <a:buChar char="p"/>
            </a:pPr>
            <a:r>
              <a:rPr lang="en-US" altLang="zh-CN" dirty="0"/>
              <a:t>MySQL</a:t>
            </a:r>
            <a:r>
              <a:rPr lang="zh-CN" altLang="en-US" dirty="0"/>
              <a:t>共计两台服务器，部署方式为互为主从。</a:t>
            </a:r>
            <a:endParaRPr lang="en-US" altLang="zh-CN" dirty="0"/>
          </a:p>
          <a:p>
            <a:pPr>
              <a:buFont typeface="Wingdings" panose="05000000000000000000" pitchFamily="2" charset="2"/>
              <a:buChar char="p"/>
            </a:pPr>
            <a:r>
              <a:rPr lang="zh-CN" altLang="en-US" dirty="0"/>
              <a:t>采用了</a:t>
            </a:r>
            <a:r>
              <a:rPr lang="en-US" altLang="zh-CN" dirty="0" err="1"/>
              <a:t>Keepalived</a:t>
            </a:r>
            <a:r>
              <a:rPr lang="zh-CN" altLang="en-US" dirty="0"/>
              <a:t>保证高可用，但无法实现负载均衡。</a:t>
            </a:r>
            <a:endParaRPr lang="en-US" altLang="zh-CN" dirty="0"/>
          </a:p>
          <a:p>
            <a:pPr>
              <a:buFont typeface="Wingdings" panose="05000000000000000000" pitchFamily="2" charset="2"/>
              <a:buChar char="p"/>
            </a:pPr>
            <a:r>
              <a:rPr lang="en-US" altLang="zh-CN" dirty="0"/>
              <a:t>master-1</a:t>
            </a:r>
            <a:r>
              <a:rPr lang="zh-CN" altLang="en-US" dirty="0"/>
              <a:t>和</a:t>
            </a:r>
            <a:r>
              <a:rPr lang="en-US" altLang="zh-CN" dirty="0"/>
              <a:t>master-2</a:t>
            </a:r>
            <a:r>
              <a:rPr lang="zh-CN" altLang="en-US" dirty="0"/>
              <a:t>的配置文件，</a:t>
            </a:r>
            <a:r>
              <a:rPr lang="en-US" altLang="zh-CN" dirty="0"/>
              <a:t>/</a:t>
            </a:r>
            <a:r>
              <a:rPr lang="en-US" altLang="zh-CN" dirty="0" err="1"/>
              <a:t>etc</a:t>
            </a:r>
            <a:r>
              <a:rPr lang="en-US" altLang="zh-CN" dirty="0"/>
              <a:t>/</a:t>
            </a:r>
            <a:r>
              <a:rPr lang="en-US" altLang="zh-CN" dirty="0" err="1"/>
              <a:t>my.cnf</a:t>
            </a:r>
            <a:r>
              <a:rPr lang="zh-CN" altLang="en-US" dirty="0"/>
              <a:t>，注意</a:t>
            </a:r>
            <a:r>
              <a:rPr lang="en-US" altLang="zh-CN" dirty="0"/>
              <a:t>server-id</a:t>
            </a:r>
            <a:r>
              <a:rPr lang="zh-CN" altLang="en-US" dirty="0"/>
              <a:t>的配置，升级时不可以使用覆盖的方式。</a:t>
            </a:r>
            <a:endParaRPr lang="en-US" altLang="zh-CN" dirty="0"/>
          </a:p>
          <a:p>
            <a:pPr>
              <a:buFont typeface="Wingdings" panose="05000000000000000000" pitchFamily="2" charset="2"/>
              <a:buChar char="p"/>
            </a:pPr>
            <a:r>
              <a:rPr lang="zh-CN" altLang="en-US" dirty="0"/>
              <a:t>查看双主是否正常：</a:t>
            </a:r>
            <a:r>
              <a:rPr lang="en-US" altLang="zh-CN" dirty="0" err="1"/>
              <a:t>mysql</a:t>
            </a:r>
            <a:r>
              <a:rPr lang="en-US" altLang="zh-CN" dirty="0"/>
              <a:t>&gt;SHOW SLAVE STATUS \G;</a:t>
            </a:r>
            <a:r>
              <a:rPr lang="zh-CN" altLang="en-US" dirty="0"/>
              <a:t>看到</a:t>
            </a:r>
            <a:r>
              <a:rPr lang="en-US" altLang="zh-CN" dirty="0" err="1"/>
              <a:t>Slave_IO_Running</a:t>
            </a:r>
            <a:r>
              <a:rPr lang="zh-CN" altLang="en-US" dirty="0"/>
              <a:t>和</a:t>
            </a:r>
            <a:r>
              <a:rPr lang="en-US" altLang="zh-CN" dirty="0" err="1"/>
              <a:t>Slave_SQL_Running</a:t>
            </a:r>
            <a:r>
              <a:rPr lang="zh-CN" altLang="en-US" dirty="0"/>
              <a:t>均为</a:t>
            </a:r>
            <a:r>
              <a:rPr lang="en-US" altLang="zh-CN" dirty="0"/>
              <a:t>YES</a:t>
            </a:r>
            <a:r>
              <a:rPr lang="zh-CN" altLang="en-US" dirty="0"/>
              <a:t>即双主正常。</a:t>
            </a:r>
            <a:endParaRPr lang="en-US" altLang="zh-CN" dirty="0"/>
          </a:p>
          <a:p>
            <a:pPr>
              <a:buFont typeface="Wingdings" panose="05000000000000000000" pitchFamily="2" charset="2"/>
              <a:buChar char="p"/>
            </a:pPr>
            <a:endParaRPr lang="zh-CN" altLang="zh-CN" dirty="0"/>
          </a:p>
          <a:p>
            <a:pPr>
              <a:buFont typeface="Wingdings" panose="05000000000000000000" pitchFamily="2" charset="2"/>
              <a:buChar char="p"/>
            </a:pPr>
            <a:endParaRPr lang="en-US" altLang="zh-CN" dirty="0"/>
          </a:p>
        </p:txBody>
      </p:sp>
      <p:pic>
        <p:nvPicPr>
          <p:cNvPr id="4" name="图片 3"/>
          <p:cNvPicPr>
            <a:picLocks noChangeAspect="1"/>
          </p:cNvPicPr>
          <p:nvPr/>
        </p:nvPicPr>
        <p:blipFill>
          <a:blip r:embed="rId2"/>
          <a:stretch>
            <a:fillRect/>
          </a:stretch>
        </p:blipFill>
        <p:spPr>
          <a:xfrm>
            <a:off x="1097280" y="2063144"/>
            <a:ext cx="4088681" cy="3556421"/>
          </a:xfrm>
          <a:prstGeom prst="rect">
            <a:avLst/>
          </a:prstGeom>
        </p:spPr>
      </p:pic>
    </p:spTree>
    <p:extLst>
      <p:ext uri="{BB962C8B-B14F-4D97-AF65-F5344CB8AC3E}">
        <p14:creationId xmlns:p14="http://schemas.microsoft.com/office/powerpoint/2010/main" val="392572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dirty="0" err="1"/>
              <a:t>Redis</a:t>
            </a:r>
            <a:r>
              <a:rPr lang="zh-CN" altLang="en-US" dirty="0"/>
              <a:t>是</a:t>
            </a:r>
            <a:r>
              <a:rPr lang="en-US" altLang="zh-CN" dirty="0"/>
              <a:t>NoSQL</a:t>
            </a:r>
            <a:r>
              <a:rPr lang="zh-CN" altLang="en-US" dirty="0"/>
              <a:t>的一种，</a:t>
            </a:r>
            <a:r>
              <a:rPr lang="en-US" altLang="zh-CN" dirty="0"/>
              <a:t>cache oriented</a:t>
            </a:r>
            <a:r>
              <a:rPr lang="zh-CN" altLang="en-US" dirty="0"/>
              <a:t>。基本上会被作为消息队列、缓存等。</a:t>
            </a:r>
            <a:endParaRPr lang="en-US" altLang="zh-CN" dirty="0"/>
          </a:p>
          <a:p>
            <a:pPr>
              <a:buFont typeface="Wingdings" panose="05000000000000000000" pitchFamily="2" charset="2"/>
              <a:buChar char="p"/>
            </a:pPr>
            <a:r>
              <a:rPr lang="en-US" altLang="zh-CN" dirty="0" err="1"/>
              <a:t>Redis</a:t>
            </a:r>
            <a:r>
              <a:rPr lang="zh-CN" altLang="en-US" dirty="0"/>
              <a:t>集群一共三台服务器，为了实现高可用的目的，采用了主从复制，使用</a:t>
            </a:r>
            <a:r>
              <a:rPr lang="en-US" altLang="zh-CN" dirty="0"/>
              <a:t>Sentinel</a:t>
            </a:r>
            <a:r>
              <a:rPr lang="zh-CN" altLang="en-US" dirty="0"/>
              <a:t>（哨兵）做</a:t>
            </a:r>
            <a:r>
              <a:rPr lang="en-US" altLang="zh-CN" dirty="0"/>
              <a:t>failover</a:t>
            </a:r>
            <a:r>
              <a:rPr lang="zh-CN" altLang="en-US" dirty="0"/>
              <a:t>。</a:t>
            </a:r>
            <a:endParaRPr lang="en-US" altLang="zh-CN" dirty="0"/>
          </a:p>
          <a:p>
            <a:pPr>
              <a:buFont typeface="Wingdings" panose="05000000000000000000" pitchFamily="2" charset="2"/>
              <a:buChar char="p"/>
            </a:pPr>
            <a:r>
              <a:rPr lang="zh-CN" altLang="en-US" dirty="0"/>
              <a:t>启动时先启动</a:t>
            </a:r>
            <a:r>
              <a:rPr lang="en-US" altLang="zh-CN" dirty="0"/>
              <a:t>Sentinel</a:t>
            </a:r>
            <a:r>
              <a:rPr lang="zh-CN" altLang="en-US" dirty="0"/>
              <a:t>：</a:t>
            </a:r>
            <a:r>
              <a:rPr lang="en-US" altLang="zh-CN" dirty="0"/>
              <a:t> /</a:t>
            </a:r>
            <a:r>
              <a:rPr lang="en-US" altLang="zh-CN" dirty="0" err="1"/>
              <a:t>usr</a:t>
            </a:r>
            <a:r>
              <a:rPr lang="en-US" altLang="zh-CN" dirty="0"/>
              <a:t>/local/bin/</a:t>
            </a:r>
            <a:r>
              <a:rPr lang="en-US" altLang="zh-CN" dirty="0" err="1"/>
              <a:t>redis</a:t>
            </a:r>
            <a:r>
              <a:rPr lang="en-US" altLang="zh-CN" dirty="0"/>
              <a:t>-server /</a:t>
            </a:r>
            <a:r>
              <a:rPr lang="en-US" altLang="zh-CN" dirty="0" err="1"/>
              <a:t>usr</a:t>
            </a:r>
            <a:r>
              <a:rPr lang="en-US" altLang="zh-CN" dirty="0"/>
              <a:t>/local/bin/</a:t>
            </a:r>
            <a:r>
              <a:rPr lang="en-US" altLang="zh-CN" dirty="0" err="1"/>
              <a:t>sentinel.conf</a:t>
            </a:r>
            <a:r>
              <a:rPr lang="en-US" altLang="zh-CN" dirty="0"/>
              <a:t> –sentinel</a:t>
            </a:r>
          </a:p>
          <a:p>
            <a:pPr>
              <a:buFont typeface="Wingdings" panose="05000000000000000000" pitchFamily="2" charset="2"/>
              <a:buChar char="p"/>
            </a:pPr>
            <a:r>
              <a:rPr lang="zh-CN" altLang="en-US" dirty="0"/>
              <a:t>再启动</a:t>
            </a:r>
            <a:r>
              <a:rPr lang="en-US" altLang="zh-CN" dirty="0" err="1"/>
              <a:t>Redis</a:t>
            </a:r>
            <a:r>
              <a:rPr lang="zh-CN" altLang="en-US" dirty="0"/>
              <a:t>：</a:t>
            </a:r>
            <a:r>
              <a:rPr lang="en-US" altLang="zh-CN" dirty="0"/>
              <a:t> /</a:t>
            </a:r>
            <a:r>
              <a:rPr lang="en-US" altLang="zh-CN" dirty="0" err="1"/>
              <a:t>usr</a:t>
            </a:r>
            <a:r>
              <a:rPr lang="en-US" altLang="zh-CN" dirty="0"/>
              <a:t>/local/bin/</a:t>
            </a:r>
            <a:r>
              <a:rPr lang="en-US" altLang="zh-CN" dirty="0" err="1"/>
              <a:t>redis</a:t>
            </a:r>
            <a:r>
              <a:rPr lang="en-US" altLang="zh-CN" dirty="0"/>
              <a:t>-server /</a:t>
            </a:r>
            <a:r>
              <a:rPr lang="en-US" altLang="zh-CN" dirty="0" err="1"/>
              <a:t>usr</a:t>
            </a:r>
            <a:r>
              <a:rPr lang="en-US" altLang="zh-CN" dirty="0"/>
              <a:t>/local/bin/</a:t>
            </a:r>
            <a:r>
              <a:rPr lang="en-US" altLang="zh-CN" dirty="0" err="1"/>
              <a:t>redis.conf</a:t>
            </a:r>
            <a:endParaRPr lang="en-US" altLang="zh-CN" dirty="0"/>
          </a:p>
          <a:p>
            <a:pPr>
              <a:buFont typeface="Wingdings" panose="05000000000000000000" pitchFamily="2" charset="2"/>
              <a:buChar char="p"/>
            </a:pPr>
            <a:r>
              <a:rPr lang="zh-CN" altLang="en-US" dirty="0"/>
              <a:t>通过命令行</a:t>
            </a:r>
            <a:r>
              <a:rPr lang="en-US" altLang="zh-CN" dirty="0" err="1"/>
              <a:t>redis</a:t>
            </a:r>
            <a:r>
              <a:rPr lang="en-US" altLang="zh-CN" dirty="0"/>
              <a:t>-cli</a:t>
            </a:r>
            <a:r>
              <a:rPr lang="zh-CN" altLang="en-US" dirty="0"/>
              <a:t>查看主从复制状态</a:t>
            </a:r>
            <a:r>
              <a:rPr lang="en-US" altLang="zh-CN" dirty="0"/>
              <a:t>——</a:t>
            </a:r>
            <a:br>
              <a:rPr lang="en-US" altLang="zh-CN" dirty="0"/>
            </a:br>
            <a:r>
              <a:rPr lang="en-US" altLang="zh-CN" dirty="0"/>
              <a:t># </a:t>
            </a:r>
            <a:r>
              <a:rPr lang="en-US" altLang="zh-CN" dirty="0" err="1"/>
              <a:t>redis</a:t>
            </a:r>
            <a:r>
              <a:rPr lang="en-US" altLang="zh-CN" dirty="0"/>
              <a:t>-cli</a:t>
            </a:r>
            <a:br>
              <a:rPr lang="en-US" altLang="zh-CN" dirty="0"/>
            </a:br>
            <a:r>
              <a:rPr lang="en-US" altLang="zh-CN" dirty="0"/>
              <a:t>127.0.0.1:6379&gt;info</a:t>
            </a:r>
          </a:p>
          <a:p>
            <a:pPr marL="0" indent="0">
              <a:buNone/>
            </a:pPr>
            <a:r>
              <a:rPr lang="zh-CN" altLang="en-US" dirty="0"/>
              <a:t>注：在查看</a:t>
            </a:r>
            <a:r>
              <a:rPr lang="en-US" altLang="zh-CN" dirty="0"/>
              <a:t>info</a:t>
            </a:r>
            <a:r>
              <a:rPr lang="zh-CN" altLang="en-US" dirty="0"/>
              <a:t>前需要进行授权：</a:t>
            </a:r>
            <a:r>
              <a:rPr lang="en-US" altLang="zh-CN" dirty="0" err="1"/>
              <a:t>auth</a:t>
            </a:r>
            <a:r>
              <a:rPr lang="en-US" altLang="zh-CN" dirty="0"/>
              <a:t> &lt;</a:t>
            </a:r>
            <a:r>
              <a:rPr lang="en-US" altLang="zh-CN" dirty="0" err="1"/>
              <a:t>Redis</a:t>
            </a:r>
            <a:r>
              <a:rPr lang="zh-CN" altLang="en-US" dirty="0"/>
              <a:t>密码</a:t>
            </a:r>
            <a:r>
              <a:rPr lang="en-US" altLang="zh-CN" dirty="0"/>
              <a:t>&gt;</a:t>
            </a:r>
            <a:endParaRPr lang="zh-CN" altLang="en-US" dirty="0"/>
          </a:p>
        </p:txBody>
      </p:sp>
    </p:spTree>
    <p:extLst>
      <p:ext uri="{BB962C8B-B14F-4D97-AF65-F5344CB8AC3E}">
        <p14:creationId xmlns:p14="http://schemas.microsoft.com/office/powerpoint/2010/main" val="69958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MongoDB</a:t>
            </a:r>
            <a:endParaRPr lang="zh-CN" altLang="en-US" dirty="0"/>
          </a:p>
        </p:txBody>
      </p:sp>
      <p:sp>
        <p:nvSpPr>
          <p:cNvPr id="4" name="AutoShape 2" descr="Diagram of a replica set that consists of a primary, a secondary, and an arbiter."/>
          <p:cNvSpPr>
            <a:spLocks noGrp="1" noChangeAspect="1" noChangeArrowheads="1"/>
          </p:cNvSpPr>
          <p:nvPr>
            <p:ph idx="1"/>
          </p:nvPr>
        </p:nvSpPr>
        <p:spPr bwMode="auto">
          <a:xfrm>
            <a:off x="6054571" y="1845734"/>
            <a:ext cx="5101110" cy="40233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p"/>
            </a:pPr>
            <a:r>
              <a:rPr lang="en-US" altLang="zh-CN" dirty="0"/>
              <a:t>MongoDB</a:t>
            </a:r>
            <a:r>
              <a:rPr lang="zh-CN" altLang="en-US" dirty="0"/>
              <a:t>也是</a:t>
            </a:r>
            <a:r>
              <a:rPr lang="en-US" altLang="zh-CN" dirty="0"/>
              <a:t>NoSQL</a:t>
            </a:r>
            <a:r>
              <a:rPr lang="zh-CN" altLang="en-US" dirty="0"/>
              <a:t>的一种，</a:t>
            </a:r>
            <a:r>
              <a:rPr lang="en-US" altLang="zh-CN" dirty="0"/>
              <a:t>document oriented</a:t>
            </a:r>
            <a:r>
              <a:rPr lang="zh-CN" altLang="en-US" dirty="0"/>
              <a:t>。</a:t>
            </a:r>
            <a:endParaRPr lang="en-US" altLang="zh-CN" dirty="0"/>
          </a:p>
          <a:p>
            <a:pPr>
              <a:buFont typeface="Wingdings" panose="05000000000000000000" pitchFamily="2" charset="2"/>
              <a:buChar char="p"/>
            </a:pPr>
            <a:r>
              <a:rPr lang="zh-CN" altLang="en-US" dirty="0"/>
              <a:t>目前我们的</a:t>
            </a:r>
            <a:r>
              <a:rPr lang="en-US" altLang="zh-CN" dirty="0"/>
              <a:t>MongoDB</a:t>
            </a:r>
            <a:r>
              <a:rPr lang="zh-CN" altLang="en-US" dirty="0"/>
              <a:t>有三台服务器，采用了其自带的复制集（</a:t>
            </a:r>
            <a:r>
              <a:rPr lang="en-US" altLang="zh-CN" dirty="0"/>
              <a:t>Replication</a:t>
            </a:r>
            <a:r>
              <a:rPr lang="zh-CN" altLang="en-US" dirty="0"/>
              <a:t>）模式。</a:t>
            </a:r>
            <a:endParaRPr lang="en-US" altLang="zh-CN" dirty="0"/>
          </a:p>
          <a:p>
            <a:pPr>
              <a:buFont typeface="Wingdings" panose="05000000000000000000" pitchFamily="2" charset="2"/>
              <a:buChar char="p"/>
            </a:pPr>
            <a:r>
              <a:rPr lang="zh-CN" altLang="en-US" dirty="0"/>
              <a:t>登录</a:t>
            </a:r>
            <a:r>
              <a:rPr lang="en-US" altLang="zh-CN" dirty="0"/>
              <a:t>mongo shell</a:t>
            </a:r>
            <a:r>
              <a:rPr lang="zh-CN" altLang="en-US" dirty="0"/>
              <a:t>，使用</a:t>
            </a:r>
            <a:r>
              <a:rPr lang="en-US" altLang="zh-CN" dirty="0"/>
              <a:t>admin</a:t>
            </a:r>
            <a:r>
              <a:rPr lang="zh-CN" altLang="en-US" dirty="0"/>
              <a:t>数据并通过授权，使用命令</a:t>
            </a:r>
            <a:r>
              <a:rPr lang="en-US" altLang="zh-CN" dirty="0" err="1"/>
              <a:t>rs.status</a:t>
            </a:r>
            <a:r>
              <a:rPr lang="en-US" altLang="zh-CN" dirty="0"/>
              <a:t>()</a:t>
            </a:r>
            <a:r>
              <a:rPr lang="zh-CN" altLang="en-US" dirty="0"/>
              <a:t>查看复制集状态。（如果需要在从上查看，记得执行</a:t>
            </a:r>
            <a:r>
              <a:rPr lang="en-US" altLang="zh-CN" dirty="0" err="1"/>
              <a:t>rs.slaveOk</a:t>
            </a:r>
            <a:r>
              <a:rPr lang="en-US" altLang="zh-CN" dirty="0"/>
              <a:t>()</a:t>
            </a:r>
            <a:r>
              <a:rPr lang="zh-CN" altLang="en-US" dirty="0"/>
              <a:t>；注意切换数据库及授权）</a:t>
            </a:r>
            <a:endParaRPr lang="en-US" altLang="zh-CN" dirty="0"/>
          </a:p>
          <a:p>
            <a:pPr>
              <a:buFont typeface="Wingdings" panose="05000000000000000000" pitchFamily="2" charset="2"/>
              <a:buChar char="p"/>
            </a:pPr>
            <a:r>
              <a:rPr lang="zh-CN" altLang="en-US" dirty="0"/>
              <a:t>如果观察到</a:t>
            </a:r>
            <a:r>
              <a:rPr lang="en-US" altLang="zh-CN" dirty="0"/>
              <a:t>Secondary</a:t>
            </a:r>
            <a:r>
              <a:rPr lang="zh-CN" altLang="en-US" dirty="0"/>
              <a:t>节点持续</a:t>
            </a:r>
            <a:r>
              <a:rPr lang="en-US" altLang="zh-CN" dirty="0"/>
              <a:t>Recovering</a:t>
            </a:r>
            <a:r>
              <a:rPr lang="zh-CN" altLang="en-US" dirty="0"/>
              <a:t>状态，则需要检查</a:t>
            </a:r>
            <a:r>
              <a:rPr lang="en-US" altLang="zh-CN" dirty="0" err="1"/>
              <a:t>opLogSize</a:t>
            </a:r>
            <a:r>
              <a:rPr lang="zh-CN" altLang="en-US" dirty="0"/>
              <a:t>的配置，甚至是初始化同步。</a:t>
            </a:r>
            <a:endParaRPr lang="en-US" altLang="zh-CN" dirty="0"/>
          </a:p>
          <a:p>
            <a:endParaRPr lang="zh-CN" altLang="en-US" dirty="0"/>
          </a:p>
        </p:txBody>
      </p:sp>
      <p:pic>
        <p:nvPicPr>
          <p:cNvPr id="1028" name="Picture 4" descr="Diagram of a replica set that consists of a primary, a secondary, and an arbi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92" y="2595351"/>
            <a:ext cx="6079911"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92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FastDFS</a:t>
            </a:r>
            <a:endParaRPr lang="zh-CN" altLang="en-US" dirty="0"/>
          </a:p>
        </p:txBody>
      </p:sp>
      <p:sp>
        <p:nvSpPr>
          <p:cNvPr id="3" name="内容占位符 2"/>
          <p:cNvSpPr>
            <a:spLocks noGrp="1"/>
          </p:cNvSpPr>
          <p:nvPr>
            <p:ph idx="1"/>
          </p:nvPr>
        </p:nvSpPr>
        <p:spPr>
          <a:xfrm>
            <a:off x="4740676" y="1845734"/>
            <a:ext cx="6415004" cy="4023360"/>
          </a:xfrm>
        </p:spPr>
        <p:txBody>
          <a:bodyPr/>
          <a:lstStyle/>
          <a:p>
            <a:pPr>
              <a:buFont typeface="Wingdings" panose="05000000000000000000" pitchFamily="2" charset="2"/>
              <a:buChar char="p"/>
            </a:pPr>
            <a:r>
              <a:rPr lang="zh-CN" altLang="en-US" dirty="0"/>
              <a:t>开源的分布式文件系统，解决了大容量存储和负载均衡的问题。</a:t>
            </a:r>
            <a:endParaRPr lang="en-US" altLang="zh-CN" dirty="0"/>
          </a:p>
          <a:p>
            <a:pPr>
              <a:buFont typeface="Wingdings" panose="05000000000000000000" pitchFamily="2" charset="2"/>
              <a:buChar char="p"/>
            </a:pPr>
            <a:r>
              <a:rPr lang="en-US" altLang="zh-CN" dirty="0" err="1"/>
              <a:t>FastDFS</a:t>
            </a:r>
            <a:r>
              <a:rPr lang="zh-CN" altLang="en-US" dirty="0"/>
              <a:t>服务端有两个角色：跟踪器（</a:t>
            </a:r>
            <a:r>
              <a:rPr lang="en-US" altLang="zh-CN" dirty="0"/>
              <a:t>tracker</a:t>
            </a:r>
            <a:r>
              <a:rPr lang="zh-CN" altLang="en-US" dirty="0"/>
              <a:t>）和存储节点（</a:t>
            </a:r>
            <a:r>
              <a:rPr lang="en-US" altLang="zh-CN" dirty="0"/>
              <a:t>storage</a:t>
            </a:r>
            <a:r>
              <a:rPr lang="zh-CN" altLang="en-US" dirty="0"/>
              <a:t>）。跟踪器主要做调度工作，在访问上起负载均衡的作用。存储节点存储文件，完成文件管理的所有功能。</a:t>
            </a:r>
            <a:endParaRPr lang="en-US" altLang="zh-CN" dirty="0"/>
          </a:p>
          <a:p>
            <a:pPr>
              <a:buFont typeface="Wingdings" panose="05000000000000000000" pitchFamily="2" charset="2"/>
              <a:buChar char="p"/>
            </a:pPr>
            <a:r>
              <a:rPr lang="zh-CN" altLang="en-US" dirty="0"/>
              <a:t>跟踪器和存储节点都可以由一台或多台服务器构成。跟踪器和存储节点中的服务器均可以随时增加或下线而不会影响线上服务。</a:t>
            </a:r>
            <a:endParaRPr lang="en-US" altLang="zh-CN" dirty="0"/>
          </a:p>
          <a:p>
            <a:pPr>
              <a:buFont typeface="Wingdings" panose="05000000000000000000" pitchFamily="2" charset="2"/>
              <a:buChar char="p"/>
            </a:pPr>
            <a:r>
              <a:rPr lang="zh-CN" altLang="en-US" dirty="0"/>
              <a:t>目前我们的</a:t>
            </a:r>
            <a:r>
              <a:rPr lang="en-US" altLang="zh-CN" dirty="0"/>
              <a:t>tracker</a:t>
            </a:r>
            <a:r>
              <a:rPr lang="zh-CN" altLang="en-US" dirty="0"/>
              <a:t>和</a:t>
            </a:r>
            <a:r>
              <a:rPr lang="en-US" altLang="zh-CN" dirty="0"/>
              <a:t>storage</a:t>
            </a:r>
            <a:r>
              <a:rPr lang="zh-CN" altLang="en-US" dirty="0"/>
              <a:t>节点均为两台</a:t>
            </a:r>
            <a:endParaRPr lang="en-US" altLang="zh-CN" dirty="0"/>
          </a:p>
          <a:p>
            <a:pPr>
              <a:buFont typeface="Wingdings" panose="05000000000000000000" pitchFamily="2" charset="2"/>
              <a:buChar char="p"/>
            </a:pPr>
            <a:r>
              <a:rPr lang="zh-CN" altLang="en-US" dirty="0"/>
              <a:t>状态检查</a:t>
            </a:r>
            <a:r>
              <a:rPr lang="en-US" altLang="zh-CN" dirty="0"/>
              <a:t># </a:t>
            </a:r>
            <a:r>
              <a:rPr lang="en-US" altLang="zh-CN" dirty="0" err="1"/>
              <a:t>ps</a:t>
            </a:r>
            <a:r>
              <a:rPr lang="en-US" altLang="zh-CN" dirty="0"/>
              <a:t> –</a:t>
            </a:r>
            <a:r>
              <a:rPr lang="en-US" altLang="zh-CN" dirty="0" err="1"/>
              <a:t>ef</a:t>
            </a:r>
            <a:r>
              <a:rPr lang="en-US" altLang="zh-CN" dirty="0"/>
              <a:t> | grep </a:t>
            </a:r>
            <a:r>
              <a:rPr lang="en-US" altLang="zh-CN" dirty="0" err="1"/>
              <a:t>fdfs</a:t>
            </a:r>
            <a:endParaRPr lang="en-US" altLang="zh-CN" dirty="0"/>
          </a:p>
          <a:p>
            <a:endParaRPr lang="zh-CN" altLang="en-US" dirty="0"/>
          </a:p>
          <a:p>
            <a:endParaRPr lang="zh-CN" altLang="en-US" dirty="0"/>
          </a:p>
        </p:txBody>
      </p:sp>
      <p:pic>
        <p:nvPicPr>
          <p:cNvPr id="2052" name="Picture 4" descr="http://static.oschina.net/uploads/img/201204/20230218_pNX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87" y="1845734"/>
            <a:ext cx="4092082"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14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常见问题</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429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关于服务应用的启动顺序</a:t>
            </a:r>
          </a:p>
        </p:txBody>
      </p:sp>
      <p:sp>
        <p:nvSpPr>
          <p:cNvPr id="3" name="内容占位符 2"/>
          <p:cNvSpPr>
            <a:spLocks noGrp="1"/>
          </p:cNvSpPr>
          <p:nvPr>
            <p:ph idx="1"/>
          </p:nvPr>
        </p:nvSpPr>
        <p:spPr>
          <a:xfrm>
            <a:off x="6692348" y="1849416"/>
            <a:ext cx="5367130" cy="4023360"/>
          </a:xfrm>
        </p:spPr>
        <p:txBody>
          <a:bodyPr/>
          <a:lstStyle/>
          <a:p>
            <a:r>
              <a:rPr lang="zh-CN" altLang="en-US" dirty="0"/>
              <a:t>服务的层次是由上到下的，所以启动服务的时候应当是相反的顺序，即：</a:t>
            </a:r>
            <a:endParaRPr lang="en-US" altLang="zh-CN" dirty="0"/>
          </a:p>
          <a:p>
            <a:pPr marL="0" indent="0">
              <a:buNone/>
            </a:pPr>
            <a:r>
              <a:rPr lang="en-US" altLang="zh-CN" dirty="0" err="1"/>
              <a:t>FastDFS</a:t>
            </a:r>
            <a:r>
              <a:rPr lang="en-US" altLang="zh-CN" dirty="0"/>
              <a:t>(Tracker, Storage)=&gt;</a:t>
            </a:r>
          </a:p>
          <a:p>
            <a:pPr marL="0" indent="0">
              <a:buNone/>
            </a:pPr>
            <a:r>
              <a:rPr lang="en-US" altLang="zh-CN" dirty="0"/>
              <a:t>MongoDB(Arbiter-&gt;Master-&gt;Slave)=&gt;</a:t>
            </a:r>
          </a:p>
          <a:p>
            <a:pPr marL="0" indent="0">
              <a:buNone/>
            </a:pPr>
            <a:r>
              <a:rPr lang="en-US" altLang="zh-CN" dirty="0" err="1"/>
              <a:t>Redis</a:t>
            </a:r>
            <a:r>
              <a:rPr lang="en-US" altLang="zh-CN" dirty="0"/>
              <a:t>=&gt;MySQL=&gt;</a:t>
            </a:r>
            <a:r>
              <a:rPr lang="en-US" altLang="zh-CN" dirty="0" err="1"/>
              <a:t>RabbitMQ</a:t>
            </a:r>
            <a:r>
              <a:rPr lang="en-US" altLang="zh-CN" dirty="0"/>
              <a:t>=&gt;</a:t>
            </a:r>
          </a:p>
          <a:p>
            <a:pPr marL="0" indent="0">
              <a:buNone/>
            </a:pPr>
            <a:r>
              <a:rPr lang="en-US" altLang="zh-CN" dirty="0"/>
              <a:t>Zookeeper=&gt;</a:t>
            </a:r>
            <a:r>
              <a:rPr lang="en-US" altLang="zh-CN" dirty="0" err="1"/>
              <a:t>Dubbo</a:t>
            </a:r>
            <a:r>
              <a:rPr lang="en-US" altLang="zh-CN" dirty="0"/>
              <a:t>=&gt; </a:t>
            </a:r>
          </a:p>
          <a:p>
            <a:pPr marL="0" indent="0">
              <a:buNone/>
            </a:pPr>
            <a:r>
              <a:rPr lang="en-US" altLang="zh-CN" dirty="0"/>
              <a:t>(Mail-&gt;SMS-&gt;Schedule-&gt;Schedule-res)=&gt;</a:t>
            </a:r>
          </a:p>
          <a:p>
            <a:pPr marL="0" indent="0">
              <a:buNone/>
            </a:pPr>
            <a:r>
              <a:rPr lang="en-US" altLang="zh-CN" dirty="0"/>
              <a:t>(ECSC,ECMC,API)=&gt;</a:t>
            </a:r>
          </a:p>
          <a:p>
            <a:pPr marL="0" indent="0">
              <a:buNone/>
            </a:pPr>
            <a:r>
              <a:rPr lang="en-US" altLang="zh-CN" dirty="0"/>
              <a:t>Nginx</a:t>
            </a:r>
          </a:p>
          <a:p>
            <a:endParaRPr lang="zh-CN" altLang="en-US" dirty="0"/>
          </a:p>
        </p:txBody>
      </p:sp>
      <p:pic>
        <p:nvPicPr>
          <p:cNvPr id="5" name="图片 4"/>
          <p:cNvPicPr>
            <a:picLocks noChangeAspect="1"/>
          </p:cNvPicPr>
          <p:nvPr/>
        </p:nvPicPr>
        <p:blipFill>
          <a:blip r:embed="rId2"/>
          <a:stretch>
            <a:fillRect/>
          </a:stretch>
        </p:blipFill>
        <p:spPr>
          <a:xfrm>
            <a:off x="262122" y="1845734"/>
            <a:ext cx="5996636" cy="3720565"/>
          </a:xfrm>
          <a:prstGeom prst="rect">
            <a:avLst/>
          </a:prstGeom>
        </p:spPr>
      </p:pic>
      <p:sp>
        <p:nvSpPr>
          <p:cNvPr id="6" name="箭头: 下 5"/>
          <p:cNvSpPr/>
          <p:nvPr/>
        </p:nvSpPr>
        <p:spPr>
          <a:xfrm>
            <a:off x="6259272" y="1845735"/>
            <a:ext cx="435005" cy="3800464"/>
          </a:xfrm>
          <a:prstGeom prst="downArrow">
            <a:avLst/>
          </a:prstGeom>
          <a:gradFill flip="none" rotWithShape="1">
            <a:gsLst>
              <a:gs pos="0">
                <a:srgbClr val="CD520D"/>
              </a:gs>
              <a:gs pos="50000">
                <a:srgbClr val="FFFF00"/>
              </a:gs>
              <a:gs pos="100000">
                <a:schemeClr val="accent5">
                  <a:lumMod val="60000"/>
                  <a:lumOff val="4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关于</a:t>
            </a:r>
            <a:r>
              <a:rPr lang="en-US" altLang="zh-CN" dirty="0"/>
              <a:t>MongoDB</a:t>
            </a:r>
            <a:r>
              <a:rPr lang="zh-CN" altLang="en-US" dirty="0"/>
              <a:t>持续</a:t>
            </a:r>
            <a:r>
              <a:rPr lang="en-US" altLang="zh-CN" dirty="0"/>
              <a:t>Recovering</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问题描述：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可以看到</a:t>
            </a:r>
            <a:r>
              <a:rPr lang="en-US" altLang="zh-CN" dirty="0" err="1"/>
              <a:t>stateStr</a:t>
            </a:r>
            <a:r>
              <a:rPr lang="zh-CN" altLang="en-US" dirty="0"/>
              <a:t>是</a:t>
            </a:r>
            <a:r>
              <a:rPr lang="en-US" altLang="zh-CN" dirty="0"/>
              <a:t>RECOVERING</a:t>
            </a:r>
            <a:r>
              <a:rPr lang="zh-CN" altLang="en-US" dirty="0"/>
              <a:t>，而</a:t>
            </a:r>
            <a:r>
              <a:rPr lang="en-US" altLang="zh-CN" dirty="0" err="1"/>
              <a:t>optime</a:t>
            </a:r>
            <a:r>
              <a:rPr lang="zh-CN" altLang="en-US" dirty="0"/>
              <a:t>是</a:t>
            </a:r>
            <a:r>
              <a:rPr lang="en-US" altLang="zh-CN" dirty="0"/>
              <a:t>3</a:t>
            </a:r>
            <a:r>
              <a:rPr lang="zh-CN" altLang="en-US" dirty="0"/>
              <a:t>月</a:t>
            </a:r>
            <a:r>
              <a:rPr lang="en-US" altLang="zh-CN" dirty="0"/>
              <a:t>14</a:t>
            </a:r>
            <a:r>
              <a:rPr lang="zh-CN" altLang="en-US" dirty="0"/>
              <a:t>号（截图日期为</a:t>
            </a:r>
            <a:r>
              <a:rPr lang="en-US" altLang="zh-CN" dirty="0"/>
              <a:t>3</a:t>
            </a:r>
            <a:r>
              <a:rPr lang="zh-CN" altLang="en-US" dirty="0"/>
              <a:t>月</a:t>
            </a:r>
            <a:r>
              <a:rPr lang="en-US" altLang="zh-CN" dirty="0"/>
              <a:t>18</a:t>
            </a:r>
            <a:r>
              <a:rPr lang="zh-CN" altLang="en-US" dirty="0"/>
              <a:t>号）。同步超过</a:t>
            </a:r>
            <a:r>
              <a:rPr lang="en-US" altLang="zh-CN" dirty="0"/>
              <a:t>3</a:t>
            </a:r>
            <a:r>
              <a:rPr lang="zh-CN" altLang="en-US" dirty="0"/>
              <a:t>天。截止到</a:t>
            </a:r>
            <a:r>
              <a:rPr lang="en-US" altLang="zh-CN" dirty="0"/>
              <a:t>16</a:t>
            </a:r>
            <a:r>
              <a:rPr lang="zh-CN" altLang="en-US" dirty="0"/>
              <a:t>年底，一共出现三次。</a:t>
            </a:r>
            <a:endParaRPr lang="en-US" altLang="zh-CN" dirty="0"/>
          </a:p>
          <a:p>
            <a:r>
              <a:rPr lang="zh-CN" altLang="en-US" dirty="0"/>
              <a:t>解决思路：</a:t>
            </a:r>
            <a:endParaRPr lang="en-US" altLang="zh-CN" dirty="0"/>
          </a:p>
          <a:p>
            <a:r>
              <a:rPr lang="en-US" altLang="zh-CN" dirty="0"/>
              <a:t>Google</a:t>
            </a:r>
            <a:r>
              <a:rPr lang="zh-CN" altLang="en-US" dirty="0"/>
              <a:t>的方法是执行初始化同步操作，第一、二次，执行初始化操作成功解决问题，然而</a:t>
            </a:r>
            <a:r>
              <a:rPr lang="en-US" altLang="zh-CN" dirty="0"/>
              <a:t>16</a:t>
            </a:r>
            <a:r>
              <a:rPr lang="zh-CN" altLang="en-US" dirty="0"/>
              <a:t>年</a:t>
            </a:r>
            <a:r>
              <a:rPr lang="en-US" altLang="zh-CN" dirty="0"/>
              <a:t>11</a:t>
            </a:r>
            <a:r>
              <a:rPr lang="zh-CN" altLang="en-US" dirty="0"/>
              <a:t>月</a:t>
            </a:r>
            <a:r>
              <a:rPr lang="en-US" altLang="zh-CN" dirty="0"/>
              <a:t>11</a:t>
            </a:r>
            <a:r>
              <a:rPr lang="zh-CN" altLang="en-US" dirty="0"/>
              <a:t>号的第三次出现这个情况，却不能通过初始化同步去解决。</a:t>
            </a:r>
            <a:endParaRPr lang="en-US" altLang="zh-CN" dirty="0"/>
          </a:p>
          <a:p>
            <a:endParaRPr lang="en-US" altLang="zh-CN" dirty="0"/>
          </a:p>
          <a:p>
            <a:endParaRPr lang="en-US" altLang="zh-CN" dirty="0"/>
          </a:p>
          <a:p>
            <a:endParaRPr lang="en-US" altLang="zh-CN" dirty="0"/>
          </a:p>
        </p:txBody>
      </p:sp>
      <p:pic>
        <p:nvPicPr>
          <p:cNvPr id="3076" name="Picture 4" descr="C:\Users\ZH.F\AppData\Roaming\Foxmail7\Temp-6552-20170117092340\Catch9527(03-18-(01-17-17-43-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272" y="2150536"/>
            <a:ext cx="41148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59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关于</a:t>
            </a:r>
            <a:r>
              <a:rPr lang="en-US" altLang="zh-CN" dirty="0"/>
              <a:t>MongoDB</a:t>
            </a:r>
            <a:r>
              <a:rPr lang="zh-CN" altLang="en-US" dirty="0"/>
              <a:t>持续</a:t>
            </a:r>
            <a:r>
              <a:rPr lang="en-US" altLang="zh-CN" dirty="0"/>
              <a:t>Recovering</a:t>
            </a:r>
            <a:endParaRPr lang="zh-CN" altLang="en-US" dirty="0"/>
          </a:p>
        </p:txBody>
      </p:sp>
      <p:sp>
        <p:nvSpPr>
          <p:cNvPr id="3" name="内容占位符 2"/>
          <p:cNvSpPr>
            <a:spLocks noGrp="1"/>
          </p:cNvSpPr>
          <p:nvPr>
            <p:ph idx="1"/>
          </p:nvPr>
        </p:nvSpPr>
        <p:spPr/>
        <p:txBody>
          <a:bodyPr/>
          <a:lstStyle/>
          <a:p>
            <a:r>
              <a:rPr lang="zh-CN" altLang="en-US" dirty="0"/>
              <a:t>虽然都是</a:t>
            </a:r>
            <a:r>
              <a:rPr lang="en-US" altLang="zh-CN" dirty="0"/>
              <a:t>Secondary</a:t>
            </a:r>
            <a:r>
              <a:rPr lang="zh-CN" altLang="en-US" dirty="0"/>
              <a:t>节点持续</a:t>
            </a:r>
            <a:r>
              <a:rPr lang="en-US" altLang="zh-CN" dirty="0"/>
              <a:t>Recovering</a:t>
            </a:r>
            <a:r>
              <a:rPr lang="zh-CN" altLang="en-US" dirty="0"/>
              <a:t>，但是今非昔比，</a:t>
            </a:r>
            <a:r>
              <a:rPr lang="en-US" altLang="zh-CN" dirty="0"/>
              <a:t>MongoDB</a:t>
            </a:r>
            <a:r>
              <a:rPr lang="zh-CN" altLang="en-US" dirty="0"/>
              <a:t>的数据量从最初的几十</a:t>
            </a:r>
            <a:r>
              <a:rPr lang="en-US" altLang="zh-CN" dirty="0"/>
              <a:t>G</a:t>
            </a:r>
            <a:r>
              <a:rPr lang="zh-CN" altLang="en-US" dirty="0"/>
              <a:t>到目前的</a:t>
            </a:r>
            <a:r>
              <a:rPr lang="en-US" altLang="zh-CN" dirty="0"/>
              <a:t>200+G</a:t>
            </a:r>
            <a:r>
              <a:rPr lang="zh-CN" altLang="en-US" dirty="0"/>
              <a:t>，数据规模的变更帮我们找到另一个着手点</a:t>
            </a:r>
            <a:r>
              <a:rPr lang="en-US" altLang="zh-CN" dirty="0"/>
              <a:t>——</a:t>
            </a:r>
            <a:r>
              <a:rPr lang="en-US" altLang="zh-CN" dirty="0" err="1"/>
              <a:t>oplog</a:t>
            </a:r>
            <a:r>
              <a:rPr lang="zh-CN" altLang="en-US" dirty="0"/>
              <a:t>。</a:t>
            </a:r>
            <a:endParaRPr lang="en-US" altLang="zh-CN" dirty="0"/>
          </a:p>
          <a:p>
            <a:r>
              <a:rPr lang="en-US" altLang="zh-CN" dirty="0" err="1"/>
              <a:t>oplog</a:t>
            </a:r>
            <a:r>
              <a:rPr lang="zh-CN" altLang="en-US" dirty="0"/>
              <a:t>是</a:t>
            </a:r>
            <a:r>
              <a:rPr lang="en-US" altLang="zh-CN" dirty="0"/>
              <a:t>MongoDB</a:t>
            </a:r>
            <a:r>
              <a:rPr lang="zh-CN" altLang="en-US" dirty="0"/>
              <a:t>记录写操作的</a:t>
            </a:r>
            <a:r>
              <a:rPr lang="en-US" altLang="zh-CN" dirty="0"/>
              <a:t>Collection</a:t>
            </a:r>
            <a:r>
              <a:rPr lang="zh-CN" altLang="en-US" dirty="0"/>
              <a:t>，位于</a:t>
            </a:r>
            <a:r>
              <a:rPr lang="en-US" altLang="zh-CN" dirty="0"/>
              <a:t>local</a:t>
            </a:r>
            <a:r>
              <a:rPr lang="zh-CN" altLang="en-US" dirty="0"/>
              <a:t>数据库中，通常情况下</a:t>
            </a:r>
            <a:r>
              <a:rPr lang="en-US" altLang="zh-CN" dirty="0" err="1"/>
              <a:t>oplog</a:t>
            </a:r>
            <a:r>
              <a:rPr lang="zh-CN" altLang="en-US" dirty="0"/>
              <a:t>分配的大小是</a:t>
            </a:r>
            <a:r>
              <a:rPr lang="en-US" altLang="zh-CN" dirty="0"/>
              <a:t>5%</a:t>
            </a:r>
            <a:r>
              <a:rPr lang="zh-CN" altLang="en-US" dirty="0"/>
              <a:t>的空闲磁盘空间，但是我们的配置中（写在了</a:t>
            </a:r>
            <a:r>
              <a:rPr lang="en-US" altLang="zh-CN" dirty="0" err="1"/>
              <a:t>master.conf</a:t>
            </a:r>
            <a:r>
              <a:rPr lang="zh-CN" altLang="en-US" dirty="0"/>
              <a:t>和</a:t>
            </a:r>
            <a:r>
              <a:rPr lang="en-US" altLang="zh-CN" dirty="0" err="1"/>
              <a:t>slave.conf</a:t>
            </a:r>
            <a:r>
              <a:rPr lang="zh-CN" altLang="en-US" dirty="0"/>
              <a:t>中），</a:t>
            </a:r>
            <a:r>
              <a:rPr lang="en-US" altLang="zh-CN" dirty="0" err="1"/>
              <a:t>oplogSize</a:t>
            </a:r>
            <a:r>
              <a:rPr lang="en-US" altLang="zh-CN" dirty="0"/>
              <a:t>=100</a:t>
            </a:r>
            <a:r>
              <a:rPr lang="zh-CN" altLang="en-US" dirty="0"/>
              <a:t>，单位</a:t>
            </a:r>
            <a:r>
              <a:rPr lang="en-US" altLang="zh-CN" dirty="0"/>
              <a:t>MB</a:t>
            </a:r>
            <a:r>
              <a:rPr lang="zh-CN" altLang="en-US" dirty="0"/>
              <a:t>。</a:t>
            </a:r>
            <a:endParaRPr lang="en-US" altLang="zh-CN" dirty="0"/>
          </a:p>
          <a:p>
            <a:r>
              <a:rPr lang="zh-CN" altLang="en-US" dirty="0"/>
              <a:t>通过</a:t>
            </a:r>
            <a:r>
              <a:rPr lang="en-US" altLang="zh-CN" dirty="0" err="1"/>
              <a:t>rs.printReplicationInfo</a:t>
            </a:r>
            <a:r>
              <a:rPr lang="en-US" altLang="zh-CN" dirty="0"/>
              <a:t>()</a:t>
            </a:r>
            <a:r>
              <a:rPr lang="zh-CN" altLang="en-US" dirty="0"/>
              <a:t>可以看到</a:t>
            </a:r>
            <a:r>
              <a:rPr lang="en-US" altLang="zh-CN" dirty="0" err="1"/>
              <a:t>oplog</a:t>
            </a:r>
            <a:r>
              <a:rPr lang="zh-CN" altLang="en-US" dirty="0"/>
              <a:t>的大小以及可以复制的时间范围。那么如果</a:t>
            </a:r>
            <a:r>
              <a:rPr lang="en-US" altLang="zh-CN" dirty="0" err="1"/>
              <a:t>oplog</a:t>
            </a:r>
            <a:r>
              <a:rPr lang="zh-CN" altLang="en-US" dirty="0"/>
              <a:t>过小，能复制的时间范围就很短，而在这短时间内产生的数量又超过能同步的范围，即复制的速度永远赶不上产生新数据的速度，所以</a:t>
            </a:r>
            <a:r>
              <a:rPr lang="en-US" altLang="zh-CN" dirty="0"/>
              <a:t>Could not find a member to sync from</a:t>
            </a:r>
            <a:r>
              <a:rPr lang="zh-CN" altLang="en-US" dirty="0"/>
              <a:t>，也就持续</a:t>
            </a:r>
            <a:r>
              <a:rPr lang="en-US" altLang="zh-CN" dirty="0"/>
              <a:t>Recovering</a:t>
            </a:r>
            <a:r>
              <a:rPr lang="zh-CN" altLang="en-US" dirty="0"/>
              <a:t>了。调整</a:t>
            </a:r>
            <a:r>
              <a:rPr lang="en-US" altLang="zh-CN" dirty="0" err="1"/>
              <a:t>oplog</a:t>
            </a:r>
            <a:r>
              <a:rPr lang="zh-CN" altLang="en-US" dirty="0"/>
              <a:t>的大小到</a:t>
            </a:r>
            <a:r>
              <a:rPr lang="en-US" altLang="zh-CN" dirty="0"/>
              <a:t>20G</a:t>
            </a:r>
            <a:r>
              <a:rPr lang="zh-CN" altLang="en-US" dirty="0"/>
              <a:t>，再执行初始化同步，大约</a:t>
            </a:r>
            <a:r>
              <a:rPr lang="en-US" altLang="zh-CN" dirty="0"/>
              <a:t>2h</a:t>
            </a:r>
            <a:r>
              <a:rPr lang="zh-CN" altLang="en-US" dirty="0"/>
              <a:t>左右，</a:t>
            </a:r>
            <a:r>
              <a:rPr lang="en-US" altLang="zh-CN" dirty="0"/>
              <a:t>200G</a:t>
            </a:r>
            <a:r>
              <a:rPr lang="zh-CN" altLang="en-US" dirty="0"/>
              <a:t>数据复制完毕。</a:t>
            </a:r>
            <a:endParaRPr lang="en-US" altLang="zh-CN" dirty="0"/>
          </a:p>
        </p:txBody>
      </p:sp>
      <p:pic>
        <p:nvPicPr>
          <p:cNvPr id="4" name="图片 3"/>
          <p:cNvPicPr>
            <a:picLocks noChangeAspect="1"/>
          </p:cNvPicPr>
          <p:nvPr/>
        </p:nvPicPr>
        <p:blipFill>
          <a:blip r:embed="rId2"/>
          <a:stretch>
            <a:fillRect/>
          </a:stretch>
        </p:blipFill>
        <p:spPr>
          <a:xfrm>
            <a:off x="1097280" y="5075492"/>
            <a:ext cx="4410075" cy="1047750"/>
          </a:xfrm>
          <a:prstGeom prst="rect">
            <a:avLst/>
          </a:prstGeom>
        </p:spPr>
      </p:pic>
    </p:spTree>
    <p:extLst>
      <p:ext uri="{BB962C8B-B14F-4D97-AF65-F5344CB8AC3E}">
        <p14:creationId xmlns:p14="http://schemas.microsoft.com/office/powerpoint/2010/main" val="2865001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关于升级</a:t>
            </a:r>
          </a:p>
        </p:txBody>
      </p:sp>
      <p:sp>
        <p:nvSpPr>
          <p:cNvPr id="3" name="内容占位符 2"/>
          <p:cNvSpPr>
            <a:spLocks noGrp="1"/>
          </p:cNvSpPr>
          <p:nvPr>
            <p:ph idx="1"/>
          </p:nvPr>
        </p:nvSpPr>
        <p:spPr/>
        <p:txBody>
          <a:bodyPr/>
          <a:lstStyle/>
          <a:p>
            <a:r>
              <a:rPr lang="zh-CN" altLang="en-US" dirty="0"/>
              <a:t>一般来讲，升级部署，主要涉及的是应用服务，即</a:t>
            </a:r>
            <a:r>
              <a:rPr lang="en-US" altLang="zh-CN" dirty="0"/>
              <a:t>API</a:t>
            </a:r>
            <a:r>
              <a:rPr lang="zh-CN" altLang="en-US" dirty="0"/>
              <a:t>、</a:t>
            </a:r>
            <a:r>
              <a:rPr lang="en-US" altLang="zh-CN" dirty="0"/>
              <a:t>ECSC</a:t>
            </a:r>
            <a:r>
              <a:rPr lang="zh-CN" altLang="en-US" dirty="0"/>
              <a:t>、</a:t>
            </a:r>
            <a:r>
              <a:rPr lang="en-US" altLang="zh-CN" dirty="0"/>
              <a:t>ECMC</a:t>
            </a:r>
            <a:r>
              <a:rPr lang="zh-CN" altLang="en-US" dirty="0"/>
              <a:t>、</a:t>
            </a:r>
            <a:r>
              <a:rPr lang="en-US" altLang="zh-CN" dirty="0"/>
              <a:t>Schedule</a:t>
            </a:r>
            <a:r>
              <a:rPr lang="zh-CN" altLang="en-US" dirty="0"/>
              <a:t>、</a:t>
            </a:r>
            <a:r>
              <a:rPr lang="en-US" altLang="zh-CN" dirty="0"/>
              <a:t>Schedule-res</a:t>
            </a:r>
            <a:r>
              <a:rPr lang="zh-CN" altLang="en-US" dirty="0"/>
              <a:t>，</a:t>
            </a:r>
            <a:r>
              <a:rPr lang="en-US" altLang="zh-CN" dirty="0"/>
              <a:t>Mail/SMS</a:t>
            </a:r>
            <a:r>
              <a:rPr lang="zh-CN" altLang="en-US" dirty="0"/>
              <a:t>需要升级的机会目前看来不是很频繁，除非更换短信服务商有可能要调整</a:t>
            </a:r>
            <a:r>
              <a:rPr lang="en-US" altLang="zh-CN" dirty="0"/>
              <a:t>SMS</a:t>
            </a:r>
            <a:r>
              <a:rPr lang="zh-CN" altLang="en-US" dirty="0"/>
              <a:t>的内部接口。</a:t>
            </a:r>
            <a:endParaRPr lang="en-US" altLang="zh-CN" dirty="0"/>
          </a:p>
          <a:p>
            <a:r>
              <a:rPr lang="zh-CN" altLang="en-US" dirty="0"/>
              <a:t>在升级服务时，一般采用的步骤是：</a:t>
            </a:r>
            <a:r>
              <a:rPr lang="en-US" altLang="zh-CN" dirty="0"/>
              <a:t>1</a:t>
            </a:r>
            <a:r>
              <a:rPr lang="zh-CN" altLang="en-US" dirty="0"/>
              <a:t>）备份旧版程序目录；</a:t>
            </a:r>
            <a:r>
              <a:rPr lang="en-US" altLang="zh-CN" dirty="0"/>
              <a:t>2</a:t>
            </a:r>
            <a:r>
              <a:rPr lang="zh-CN" altLang="en-US" dirty="0"/>
              <a:t>）替换新版程序；</a:t>
            </a:r>
            <a:r>
              <a:rPr lang="en-US" altLang="zh-CN" dirty="0"/>
              <a:t>3</a:t>
            </a:r>
            <a:r>
              <a:rPr lang="zh-CN" altLang="en-US" dirty="0"/>
              <a:t>）启动；</a:t>
            </a:r>
            <a:r>
              <a:rPr lang="en-US" altLang="zh-CN" dirty="0"/>
              <a:t>4</a:t>
            </a:r>
            <a:r>
              <a:rPr lang="zh-CN" altLang="en-US" dirty="0"/>
              <a:t>）查看启动日志，确保启动成功；</a:t>
            </a:r>
            <a:r>
              <a:rPr lang="en-US" altLang="zh-CN" dirty="0"/>
              <a:t>5</a:t>
            </a:r>
            <a:r>
              <a:rPr lang="zh-CN" altLang="en-US" dirty="0"/>
              <a:t>）查看程序正确性。</a:t>
            </a:r>
            <a:endParaRPr lang="en-US" altLang="zh-CN" dirty="0"/>
          </a:p>
          <a:p>
            <a:r>
              <a:rPr lang="zh-CN" altLang="en-US" dirty="0"/>
              <a:t>非大版本升级，可以采用依次切换升级的方式，如</a:t>
            </a:r>
            <a:r>
              <a:rPr lang="en-US" altLang="zh-CN" dirty="0"/>
              <a:t>ECSC</a:t>
            </a:r>
            <a:r>
              <a:rPr lang="zh-CN" altLang="en-US" dirty="0"/>
              <a:t>两台机器，先升级启动一台服务，成功后，再升级另外一台服务。</a:t>
            </a:r>
          </a:p>
        </p:txBody>
      </p:sp>
    </p:spTree>
    <p:extLst>
      <p:ext uri="{BB962C8B-B14F-4D97-AF65-F5344CB8AC3E}">
        <p14:creationId xmlns:p14="http://schemas.microsoft.com/office/powerpoint/2010/main" val="3360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866050" y="2234212"/>
            <a:ext cx="10018713" cy="3749336"/>
          </a:xfrm>
        </p:spPr>
        <p:txBody>
          <a:bodyPr>
            <a:normAutofit/>
          </a:bodyPr>
          <a:lstStyle/>
          <a:p>
            <a:r>
              <a:rPr lang="zh-CN" altLang="en-US" sz="2800" dirty="0"/>
              <a:t>整体架构</a:t>
            </a:r>
            <a:endParaRPr lang="en-US" altLang="zh-CN" sz="2800" dirty="0"/>
          </a:p>
          <a:p>
            <a:r>
              <a:rPr lang="zh-CN" altLang="en-US" sz="2800" dirty="0"/>
              <a:t>服务解读</a:t>
            </a:r>
            <a:endParaRPr lang="en-US" altLang="zh-CN" sz="2800" dirty="0"/>
          </a:p>
          <a:p>
            <a:r>
              <a:rPr lang="zh-CN" altLang="en-US" sz="2800" dirty="0"/>
              <a:t>常见问题</a:t>
            </a:r>
          </a:p>
          <a:p>
            <a:endParaRPr lang="zh-CN" altLang="en-US" sz="2800" dirty="0"/>
          </a:p>
        </p:txBody>
      </p:sp>
    </p:spTree>
    <p:extLst>
      <p:ext uri="{BB962C8B-B14F-4D97-AF65-F5344CB8AC3E}">
        <p14:creationId xmlns:p14="http://schemas.microsoft.com/office/powerpoint/2010/main" val="308635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关于数据中心同步失败</a:t>
            </a:r>
          </a:p>
        </p:txBody>
      </p:sp>
      <p:sp>
        <p:nvSpPr>
          <p:cNvPr id="3" name="内容占位符 2"/>
          <p:cNvSpPr>
            <a:spLocks noGrp="1"/>
          </p:cNvSpPr>
          <p:nvPr>
            <p:ph idx="1"/>
          </p:nvPr>
        </p:nvSpPr>
        <p:spPr>
          <a:xfrm>
            <a:off x="1097280" y="1845734"/>
            <a:ext cx="6351085" cy="4023360"/>
          </a:xfrm>
        </p:spPr>
        <p:txBody>
          <a:bodyPr>
            <a:normAutofit fontScale="92500" lnSpcReduction="10000"/>
          </a:bodyPr>
          <a:lstStyle/>
          <a:p>
            <a:r>
              <a:rPr lang="zh-CN" altLang="en-US" dirty="0"/>
              <a:t>以包头双网卡版本为例，在底层重新部署之后，对应需要调整一些配置</a:t>
            </a:r>
            <a:r>
              <a:rPr lang="en-US" altLang="zh-CN" dirty="0"/>
              <a:t>——</a:t>
            </a:r>
          </a:p>
          <a:p>
            <a:r>
              <a:rPr lang="en-US" altLang="zh-CN" dirty="0"/>
              <a:t>1</a:t>
            </a:r>
            <a:r>
              <a:rPr lang="zh-CN" altLang="en-US" dirty="0"/>
              <a:t>）需要重新配置各个</a:t>
            </a:r>
            <a:r>
              <a:rPr lang="en-US" altLang="zh-CN" dirty="0" err="1"/>
              <a:t>EayunStack</a:t>
            </a:r>
            <a:r>
              <a:rPr lang="zh-CN" altLang="en-US" dirty="0"/>
              <a:t>服务节点的</a:t>
            </a:r>
            <a:r>
              <a:rPr lang="en-US" altLang="zh-CN" dirty="0"/>
              <a:t>endpoint</a:t>
            </a:r>
            <a:r>
              <a:rPr lang="zh-CN" altLang="en-US" dirty="0"/>
              <a:t>，如每个</a:t>
            </a:r>
            <a:r>
              <a:rPr lang="en-US" altLang="zh-CN" dirty="0" err="1"/>
              <a:t>RegionOne</a:t>
            </a:r>
            <a:r>
              <a:rPr lang="zh-CN" altLang="en-US" dirty="0"/>
              <a:t>对应需要增加一个</a:t>
            </a:r>
            <a:r>
              <a:rPr lang="en-US" altLang="zh-CN" dirty="0" err="1"/>
              <a:t>RegionPub</a:t>
            </a:r>
            <a:r>
              <a:rPr lang="zh-CN" altLang="en-US" dirty="0"/>
              <a:t>，同时保证，</a:t>
            </a:r>
            <a:r>
              <a:rPr lang="en-US" altLang="zh-CN" dirty="0" err="1"/>
              <a:t>RegionPub</a:t>
            </a:r>
            <a:r>
              <a:rPr lang="zh-CN" altLang="en-US" dirty="0"/>
              <a:t>对应的</a:t>
            </a:r>
            <a:r>
              <a:rPr lang="en-US" altLang="zh-CN" dirty="0"/>
              <a:t>endpoint</a:t>
            </a:r>
            <a:r>
              <a:rPr lang="zh-CN" altLang="en-US" dirty="0"/>
              <a:t>的</a:t>
            </a:r>
            <a:r>
              <a:rPr lang="en-US" altLang="zh-CN" dirty="0" err="1"/>
              <a:t>publicurl</a:t>
            </a:r>
            <a:r>
              <a:rPr lang="zh-CN" altLang="en-US" dirty="0"/>
              <a:t>可以通过</a:t>
            </a:r>
            <a:r>
              <a:rPr lang="en-US" altLang="zh-CN" dirty="0" err="1"/>
              <a:t>EayunCloud</a:t>
            </a:r>
            <a:r>
              <a:rPr lang="zh-CN" altLang="en-US" dirty="0"/>
              <a:t>服务所在网段访问；</a:t>
            </a:r>
            <a:endParaRPr lang="en-US" altLang="zh-CN" dirty="0"/>
          </a:p>
          <a:p>
            <a:r>
              <a:rPr lang="en-US" altLang="zh-CN" dirty="0"/>
              <a:t>2</a:t>
            </a:r>
            <a:r>
              <a:rPr lang="zh-CN" altLang="en-US" dirty="0"/>
              <a:t>）</a:t>
            </a:r>
            <a:r>
              <a:rPr lang="en-US" altLang="zh-CN" dirty="0" err="1"/>
              <a:t>EayunCloud</a:t>
            </a:r>
            <a:r>
              <a:rPr lang="zh-CN" altLang="en-US" dirty="0"/>
              <a:t>层面需要对应调整</a:t>
            </a:r>
            <a:r>
              <a:rPr lang="en-US" altLang="zh-CN" dirty="0" err="1"/>
              <a:t>dc_datacenter</a:t>
            </a:r>
            <a:r>
              <a:rPr lang="zh-CN" altLang="en-US" dirty="0"/>
              <a:t>表，将</a:t>
            </a:r>
            <a:r>
              <a:rPr lang="en-US" altLang="zh-CN" dirty="0" err="1"/>
              <a:t>dc_address</a:t>
            </a:r>
            <a:r>
              <a:rPr lang="zh-CN" altLang="en-US" dirty="0"/>
              <a:t>、</a:t>
            </a:r>
            <a:r>
              <a:rPr lang="en-US" altLang="zh-CN" dirty="0" err="1"/>
              <a:t>v_center_username</a:t>
            </a:r>
            <a:r>
              <a:rPr lang="zh-CN" altLang="en-US" dirty="0"/>
              <a:t>、</a:t>
            </a:r>
            <a:r>
              <a:rPr lang="en-US" altLang="zh-CN" dirty="0" err="1"/>
              <a:t>v_center_password</a:t>
            </a:r>
            <a:r>
              <a:rPr lang="zh-CN" altLang="en-US" dirty="0"/>
              <a:t>、</a:t>
            </a:r>
            <a:r>
              <a:rPr lang="en-US" altLang="zh-CN" dirty="0" err="1"/>
              <a:t>os_admin_project_id</a:t>
            </a:r>
            <a:r>
              <a:rPr lang="zh-CN" altLang="en-US" dirty="0"/>
              <a:t>（即底层</a:t>
            </a:r>
            <a:r>
              <a:rPr lang="en-US" altLang="zh-CN" dirty="0"/>
              <a:t>admin</a:t>
            </a:r>
            <a:r>
              <a:rPr lang="zh-CN" altLang="en-US" dirty="0"/>
              <a:t>租户的</a:t>
            </a:r>
            <a:r>
              <a:rPr lang="en-US" altLang="zh-CN" dirty="0"/>
              <a:t>id</a:t>
            </a:r>
            <a:r>
              <a:rPr lang="zh-CN" altLang="en-US" dirty="0"/>
              <a:t>）、</a:t>
            </a:r>
            <a:r>
              <a:rPr lang="en-US" altLang="zh-CN" dirty="0" err="1"/>
              <a:t>os_keystone_region</a:t>
            </a:r>
            <a:r>
              <a:rPr lang="zh-CN" altLang="en-US" dirty="0"/>
              <a:t>、</a:t>
            </a:r>
            <a:r>
              <a:rPr lang="en-US" altLang="zh-CN" dirty="0" err="1"/>
              <a:t>os_common_region</a:t>
            </a:r>
            <a:r>
              <a:rPr lang="zh-CN" altLang="en-US" dirty="0"/>
              <a:t>等配置正确，然后重启</a:t>
            </a:r>
            <a:r>
              <a:rPr lang="en-US" altLang="zh-CN" dirty="0"/>
              <a:t>schedule-res</a:t>
            </a:r>
            <a:r>
              <a:rPr lang="zh-CN" altLang="en-US" dirty="0"/>
              <a:t>服务，尝试同步。</a:t>
            </a:r>
            <a:endParaRPr lang="en-US" altLang="zh-CN" dirty="0"/>
          </a:p>
          <a:p>
            <a:r>
              <a:rPr lang="zh-CN" altLang="en-US" dirty="0"/>
              <a:t>这两点，是本次部署时同步失败所总结的必要步骤。另外，每次部署、上线都会由</a:t>
            </a:r>
            <a:r>
              <a:rPr lang="en-US" altLang="zh-CN" dirty="0" err="1"/>
              <a:t>EayunCloud</a:t>
            </a:r>
            <a:r>
              <a:rPr lang="zh-CN" altLang="en-US" dirty="0"/>
              <a:t>产出手册、邮件等说明，</a:t>
            </a:r>
            <a:r>
              <a:rPr lang="en-US" altLang="zh-CN" dirty="0" err="1"/>
              <a:t>EayunStack</a:t>
            </a:r>
            <a:r>
              <a:rPr lang="zh-CN" altLang="en-US" dirty="0"/>
              <a:t>层面的调整，还需要运维自己总结经验。</a:t>
            </a:r>
          </a:p>
        </p:txBody>
      </p:sp>
      <p:pic>
        <p:nvPicPr>
          <p:cNvPr id="4" name="图片 3"/>
          <p:cNvPicPr>
            <a:picLocks noChangeAspect="1"/>
          </p:cNvPicPr>
          <p:nvPr/>
        </p:nvPicPr>
        <p:blipFill>
          <a:blip r:embed="rId2"/>
          <a:stretch>
            <a:fillRect/>
          </a:stretch>
        </p:blipFill>
        <p:spPr>
          <a:xfrm>
            <a:off x="7568360" y="1849544"/>
            <a:ext cx="4191000" cy="4019550"/>
          </a:xfrm>
          <a:prstGeom prst="rect">
            <a:avLst/>
          </a:prstGeom>
        </p:spPr>
      </p:pic>
    </p:spTree>
    <p:extLst>
      <p:ext uri="{BB962C8B-B14F-4D97-AF65-F5344CB8AC3E}">
        <p14:creationId xmlns:p14="http://schemas.microsoft.com/office/powerpoint/2010/main" val="1167934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关于</a:t>
            </a:r>
            <a:r>
              <a:rPr lang="en-US" altLang="zh-CN" dirty="0" err="1"/>
              <a:t>db.properties</a:t>
            </a:r>
            <a:endParaRPr lang="zh-CN" altLang="en-US" dirty="0"/>
          </a:p>
        </p:txBody>
      </p:sp>
      <p:sp>
        <p:nvSpPr>
          <p:cNvPr id="3" name="内容占位符 2"/>
          <p:cNvSpPr>
            <a:spLocks noGrp="1"/>
          </p:cNvSpPr>
          <p:nvPr>
            <p:ph idx="1"/>
          </p:nvPr>
        </p:nvSpPr>
        <p:spPr>
          <a:xfrm>
            <a:off x="1097279" y="1845734"/>
            <a:ext cx="5383731" cy="4023360"/>
          </a:xfrm>
        </p:spPr>
        <p:txBody>
          <a:bodyPr/>
          <a:lstStyle/>
          <a:p>
            <a:r>
              <a:rPr lang="zh-CN" altLang="en-US" dirty="0"/>
              <a:t>升级时的老面孔，各应用组件之间的纽带。</a:t>
            </a:r>
            <a:endParaRPr lang="en-US" altLang="zh-CN" dirty="0"/>
          </a:p>
          <a:p>
            <a:r>
              <a:rPr lang="zh-CN" altLang="en-US" dirty="0"/>
              <a:t>其中包含</a:t>
            </a:r>
            <a:r>
              <a:rPr lang="en-US" altLang="zh-CN" dirty="0"/>
              <a:t>MySQL</a:t>
            </a:r>
            <a:r>
              <a:rPr lang="zh-CN" altLang="en-US" dirty="0"/>
              <a:t>、</a:t>
            </a:r>
            <a:r>
              <a:rPr lang="en-US" altLang="zh-CN" dirty="0"/>
              <a:t>MongoDB</a:t>
            </a:r>
            <a:r>
              <a:rPr lang="zh-CN" altLang="en-US" dirty="0"/>
              <a:t>、</a:t>
            </a:r>
            <a:r>
              <a:rPr lang="en-US" altLang="zh-CN" dirty="0" err="1"/>
              <a:t>Redis</a:t>
            </a:r>
            <a:r>
              <a:rPr lang="zh-CN" altLang="en-US" dirty="0"/>
              <a:t>连接配置、</a:t>
            </a:r>
            <a:r>
              <a:rPr lang="en-US" altLang="zh-CN" dirty="0" err="1"/>
              <a:t>dubbo</a:t>
            </a:r>
            <a:r>
              <a:rPr lang="zh-CN" altLang="en-US" dirty="0"/>
              <a:t>注册中心地址、</a:t>
            </a:r>
            <a:r>
              <a:rPr lang="en-US" altLang="zh-CN" dirty="0" err="1"/>
              <a:t>fastdfs</a:t>
            </a:r>
            <a:r>
              <a:rPr lang="zh-CN" altLang="en-US" dirty="0"/>
              <a:t>配置、</a:t>
            </a:r>
            <a:r>
              <a:rPr lang="en-US" altLang="zh-CN" dirty="0" err="1"/>
              <a:t>RabbitMQ</a:t>
            </a:r>
            <a:r>
              <a:rPr lang="zh-CN" altLang="en-US" dirty="0"/>
              <a:t>配置、底层</a:t>
            </a:r>
            <a:r>
              <a:rPr lang="en-US" altLang="zh-CN" dirty="0"/>
              <a:t>OBS</a:t>
            </a:r>
            <a:r>
              <a:rPr lang="zh-CN" altLang="en-US" dirty="0"/>
              <a:t>配置、</a:t>
            </a:r>
            <a:r>
              <a:rPr lang="en-US" altLang="zh-CN" dirty="0"/>
              <a:t>CDN</a:t>
            </a:r>
            <a:r>
              <a:rPr lang="zh-CN" altLang="en-US" dirty="0"/>
              <a:t>证书</a:t>
            </a:r>
            <a:r>
              <a:rPr lang="en-US" altLang="zh-CN" dirty="0"/>
              <a:t>ID</a:t>
            </a:r>
            <a:r>
              <a:rPr lang="zh-CN" altLang="en-US" dirty="0"/>
              <a:t>、阿里</a:t>
            </a:r>
            <a:r>
              <a:rPr lang="en-US" altLang="zh-CN" dirty="0"/>
              <a:t>DNS</a:t>
            </a:r>
            <a:r>
              <a:rPr lang="zh-CN" altLang="en-US" dirty="0"/>
              <a:t>访问</a:t>
            </a:r>
            <a:r>
              <a:rPr lang="en-US" altLang="zh-CN" dirty="0"/>
              <a:t>AK/SK</a:t>
            </a:r>
            <a:r>
              <a:rPr lang="zh-CN" altLang="en-US" dirty="0"/>
              <a:t>、支付宝接口地址。</a:t>
            </a:r>
            <a:endParaRPr lang="en-US" altLang="zh-CN" dirty="0"/>
          </a:p>
          <a:p>
            <a:r>
              <a:rPr lang="zh-CN" altLang="en-US" dirty="0"/>
              <a:t>所有的应用（</a:t>
            </a:r>
            <a:r>
              <a:rPr lang="en-US" altLang="zh-CN" dirty="0"/>
              <a:t>API</a:t>
            </a:r>
            <a:r>
              <a:rPr lang="zh-CN" altLang="en-US" dirty="0"/>
              <a:t>、</a:t>
            </a:r>
            <a:r>
              <a:rPr lang="en-US" altLang="zh-CN" dirty="0"/>
              <a:t>ECSC</a:t>
            </a:r>
            <a:r>
              <a:rPr lang="zh-CN" altLang="en-US" dirty="0"/>
              <a:t>、</a:t>
            </a:r>
            <a:r>
              <a:rPr lang="en-US" altLang="zh-CN" dirty="0"/>
              <a:t>ECMC</a:t>
            </a:r>
            <a:r>
              <a:rPr lang="zh-CN" altLang="en-US" dirty="0"/>
              <a:t>、</a:t>
            </a:r>
            <a:r>
              <a:rPr lang="en-US" altLang="zh-CN" dirty="0"/>
              <a:t>Schedule</a:t>
            </a:r>
            <a:r>
              <a:rPr lang="zh-CN" altLang="en-US" dirty="0"/>
              <a:t>、</a:t>
            </a:r>
            <a:r>
              <a:rPr lang="en-US" altLang="zh-CN" dirty="0"/>
              <a:t>Schedule-res</a:t>
            </a:r>
            <a:r>
              <a:rPr lang="zh-CN" altLang="en-US" dirty="0"/>
              <a:t>、</a:t>
            </a:r>
            <a:r>
              <a:rPr lang="en-US" altLang="zh-CN" dirty="0"/>
              <a:t>SMS</a:t>
            </a:r>
            <a:r>
              <a:rPr lang="zh-CN" altLang="en-US" dirty="0"/>
              <a:t>、</a:t>
            </a:r>
            <a:r>
              <a:rPr lang="en-US" altLang="zh-CN" dirty="0"/>
              <a:t>Mail</a:t>
            </a:r>
            <a:r>
              <a:rPr lang="zh-CN" altLang="en-US" dirty="0"/>
              <a:t>）使用的</a:t>
            </a:r>
            <a:r>
              <a:rPr lang="en-US" altLang="zh-CN" dirty="0" err="1"/>
              <a:t>db.properties</a:t>
            </a:r>
            <a:r>
              <a:rPr lang="zh-CN" altLang="en-US" dirty="0"/>
              <a:t>一致。</a:t>
            </a:r>
            <a:endParaRPr lang="en-US" altLang="zh-CN" dirty="0"/>
          </a:p>
        </p:txBody>
      </p:sp>
      <p:pic>
        <p:nvPicPr>
          <p:cNvPr id="4" name="图片 3"/>
          <p:cNvPicPr>
            <a:picLocks noChangeAspect="1"/>
          </p:cNvPicPr>
          <p:nvPr/>
        </p:nvPicPr>
        <p:blipFill>
          <a:blip r:embed="rId2"/>
          <a:stretch>
            <a:fillRect/>
          </a:stretch>
        </p:blipFill>
        <p:spPr>
          <a:xfrm>
            <a:off x="6869430" y="286603"/>
            <a:ext cx="4286250" cy="6096000"/>
          </a:xfrm>
          <a:prstGeom prst="rect">
            <a:avLst/>
          </a:prstGeom>
        </p:spPr>
      </p:pic>
    </p:spTree>
    <p:extLst>
      <p:ext uri="{BB962C8B-B14F-4D97-AF65-F5344CB8AC3E}">
        <p14:creationId xmlns:p14="http://schemas.microsoft.com/office/powerpoint/2010/main" val="810384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关于主机内关机上层状态不同步</a:t>
            </a:r>
          </a:p>
        </p:txBody>
      </p:sp>
      <p:sp>
        <p:nvSpPr>
          <p:cNvPr id="3" name="内容占位符 2"/>
          <p:cNvSpPr>
            <a:spLocks noGrp="1"/>
          </p:cNvSpPr>
          <p:nvPr>
            <p:ph idx="1"/>
          </p:nvPr>
        </p:nvSpPr>
        <p:spPr/>
        <p:txBody>
          <a:bodyPr/>
          <a:lstStyle/>
          <a:p>
            <a:r>
              <a:rPr lang="zh-CN" altLang="en-US" dirty="0"/>
              <a:t>如果有客户登录云主机控制台在机器内部执行关机命令，由于底层不会主动告知我们机器发生了关机的情况，所以会导致机器实际关机状态，但是我们记录中（</a:t>
            </a:r>
            <a:r>
              <a:rPr lang="en-US" altLang="zh-CN" dirty="0" err="1"/>
              <a:t>cloud_vm</a:t>
            </a:r>
            <a:r>
              <a:rPr lang="zh-CN" altLang="en-US" dirty="0"/>
              <a:t>）的主机状态为</a:t>
            </a:r>
            <a:r>
              <a:rPr lang="en-US" altLang="zh-CN" dirty="0"/>
              <a:t>Active</a:t>
            </a:r>
            <a:r>
              <a:rPr lang="zh-CN" altLang="en-US" dirty="0"/>
              <a:t>。</a:t>
            </a:r>
            <a:endParaRPr lang="en-US" altLang="zh-CN" dirty="0"/>
          </a:p>
          <a:p>
            <a:r>
              <a:rPr lang="zh-CN" altLang="en-US" dirty="0"/>
              <a:t>对于此情况，基于目前情况，解决方案有：</a:t>
            </a:r>
            <a:endParaRPr lang="en-US" altLang="zh-CN" dirty="0"/>
          </a:p>
          <a:p>
            <a:r>
              <a:rPr lang="en-US" altLang="zh-CN" dirty="0"/>
              <a:t>1</a:t>
            </a:r>
            <a:r>
              <a:rPr lang="zh-CN" altLang="en-US" dirty="0"/>
              <a:t>）运维手动点击数据中心同步；</a:t>
            </a:r>
            <a:endParaRPr lang="en-US" altLang="zh-CN" dirty="0"/>
          </a:p>
          <a:p>
            <a:r>
              <a:rPr lang="en-US" altLang="zh-CN" dirty="0"/>
              <a:t>2</a:t>
            </a:r>
            <a:r>
              <a:rPr lang="zh-CN" altLang="en-US" dirty="0"/>
              <a:t>）待第二天凌晨自动同步任务执行。</a:t>
            </a:r>
            <a:endParaRPr lang="en-US" altLang="zh-CN" dirty="0"/>
          </a:p>
          <a:p>
            <a:endParaRPr lang="en-US" altLang="zh-CN" dirty="0"/>
          </a:p>
        </p:txBody>
      </p:sp>
    </p:spTree>
    <p:extLst>
      <p:ext uri="{BB962C8B-B14F-4D97-AF65-F5344CB8AC3E}">
        <p14:creationId xmlns:p14="http://schemas.microsoft.com/office/powerpoint/2010/main" val="3739179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关于时间同步</a:t>
            </a:r>
            <a:r>
              <a:rPr lang="en-US" altLang="zh-CN" dirty="0"/>
              <a:t>	</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Mail/SMS/Schedule/Schedule-res</a:t>
            </a:r>
            <a:r>
              <a:rPr lang="zh-CN" altLang="en-US" dirty="0"/>
              <a:t>中，有很多计划任务，由</a:t>
            </a:r>
            <a:r>
              <a:rPr lang="en-US" altLang="zh-CN" dirty="0"/>
              <a:t>Quartz</a:t>
            </a:r>
            <a:r>
              <a:rPr lang="zh-CN" altLang="en-US" dirty="0"/>
              <a:t>来调度。年后开工，发现收到很多漏跑的通知邮件（</a:t>
            </a:r>
            <a:r>
              <a:rPr lang="en-US" altLang="zh-CN" dirty="0" err="1"/>
              <a:t>ecmc</a:t>
            </a:r>
            <a:r>
              <a:rPr lang="zh-CN" altLang="en-US" dirty="0"/>
              <a:t>中有检测漏跑并通知的功能），在环境无变化的情况下，为何年前没有问题，年后就漏跑了呢？</a:t>
            </a:r>
            <a:endParaRPr lang="en-US" altLang="zh-CN" dirty="0"/>
          </a:p>
          <a:p>
            <a:r>
              <a:rPr lang="zh-CN" altLang="en-US" dirty="0"/>
              <a:t>查看日志，发现了这么一个报错</a:t>
            </a:r>
            <a:r>
              <a:rPr lang="en-US" altLang="zh-CN" dirty="0"/>
              <a:t>"</a:t>
            </a:r>
            <a:r>
              <a:rPr lang="en-US" altLang="zh-CN" dirty="0" err="1"/>
              <a:t>ClusterManager</a:t>
            </a:r>
            <a:r>
              <a:rPr lang="en-US" altLang="zh-CN" dirty="0"/>
              <a:t>: detected 1 failed or restarted instances.“</a:t>
            </a:r>
          </a:p>
          <a:p>
            <a:r>
              <a:rPr lang="zh-CN" altLang="en-US" dirty="0"/>
              <a:t>出现这个问题的原因有三个：</a:t>
            </a:r>
            <a:r>
              <a:rPr lang="en-US" altLang="zh-CN" dirty="0"/>
              <a:t>1</a:t>
            </a:r>
            <a:r>
              <a:rPr lang="zh-CN" altLang="en-US" dirty="0"/>
              <a:t>）节点宕机；</a:t>
            </a:r>
            <a:r>
              <a:rPr lang="en-US" altLang="zh-CN" dirty="0"/>
              <a:t>2</a:t>
            </a:r>
            <a:r>
              <a:rPr lang="zh-CN" altLang="en-US" dirty="0"/>
              <a:t>）无法访问数据库；</a:t>
            </a:r>
            <a:r>
              <a:rPr lang="en-US" altLang="zh-CN" dirty="0"/>
              <a:t>3</a:t>
            </a:r>
            <a:r>
              <a:rPr lang="zh-CN" altLang="en-US" dirty="0"/>
              <a:t>）节点时间不同步。经查询，确实</a:t>
            </a:r>
            <a:r>
              <a:rPr lang="en-US" altLang="zh-CN" dirty="0"/>
              <a:t>mail-</a:t>
            </a:r>
            <a:r>
              <a:rPr lang="en-US" altLang="zh-CN" dirty="0" err="1"/>
              <a:t>sms</a:t>
            </a:r>
            <a:r>
              <a:rPr lang="zh-CN" altLang="en-US" dirty="0"/>
              <a:t>、</a:t>
            </a:r>
            <a:r>
              <a:rPr lang="en-US" altLang="zh-CN" dirty="0"/>
              <a:t>schedule</a:t>
            </a:r>
            <a:r>
              <a:rPr lang="zh-CN" altLang="en-US" dirty="0"/>
              <a:t>、</a:t>
            </a:r>
            <a:r>
              <a:rPr lang="en-US" altLang="zh-CN" dirty="0"/>
              <a:t>schedule-res</a:t>
            </a:r>
            <a:r>
              <a:rPr lang="zh-CN" altLang="en-US" dirty="0"/>
              <a:t>总共</a:t>
            </a:r>
            <a:r>
              <a:rPr lang="en-US" altLang="zh-CN" dirty="0"/>
              <a:t>6</a:t>
            </a:r>
            <a:r>
              <a:rPr lang="zh-CN" altLang="en-US" dirty="0"/>
              <a:t>台服务器，或与标准时间落后</a:t>
            </a:r>
            <a:r>
              <a:rPr lang="en-US" altLang="zh-CN" dirty="0"/>
              <a:t>68s</a:t>
            </a:r>
            <a:r>
              <a:rPr lang="zh-CN" altLang="en-US" dirty="0"/>
              <a:t>，或落后</a:t>
            </a:r>
            <a:r>
              <a:rPr lang="en-US" altLang="zh-CN" dirty="0"/>
              <a:t>71s</a:t>
            </a:r>
            <a:r>
              <a:rPr lang="zh-CN" altLang="en-US" dirty="0"/>
              <a:t>，节点时间不同步情况很明显，执行命令：</a:t>
            </a:r>
            <a:r>
              <a:rPr lang="en-US" altLang="zh-CN" dirty="0" err="1"/>
              <a:t>ntpdate</a:t>
            </a:r>
            <a:r>
              <a:rPr lang="en-US" altLang="zh-CN" dirty="0"/>
              <a:t> time.nist.gov </a:t>
            </a:r>
            <a:r>
              <a:rPr lang="zh-CN" altLang="en-US" dirty="0"/>
              <a:t>在不重启</a:t>
            </a:r>
            <a:r>
              <a:rPr lang="en-US" altLang="zh-CN" dirty="0"/>
              <a:t>JVM</a:t>
            </a:r>
            <a:r>
              <a:rPr lang="zh-CN" altLang="en-US" dirty="0"/>
              <a:t>的情况下即可解决漏跑情况。</a:t>
            </a:r>
            <a:endParaRPr lang="en-US" altLang="zh-CN" dirty="0"/>
          </a:p>
          <a:p>
            <a:r>
              <a:rPr lang="zh-CN" altLang="en-US" dirty="0"/>
              <a:t>此外，</a:t>
            </a:r>
            <a:r>
              <a:rPr lang="en-US" altLang="zh-CN" dirty="0"/>
              <a:t>ECSC</a:t>
            </a:r>
            <a:r>
              <a:rPr lang="zh-CN" altLang="en-US" dirty="0"/>
              <a:t>等应用服务器如果没有时间同步，则会导致计费时计算持续时长为</a:t>
            </a:r>
            <a:r>
              <a:rPr lang="en-US" altLang="zh-CN" dirty="0"/>
              <a:t>0</a:t>
            </a:r>
            <a:r>
              <a:rPr lang="zh-CN" altLang="en-US" dirty="0"/>
              <a:t>（如</a:t>
            </a:r>
            <a:r>
              <a:rPr lang="en-US" altLang="zh-CN" dirty="0"/>
              <a:t>schedule-res</a:t>
            </a:r>
            <a:r>
              <a:rPr lang="zh-CN" altLang="en-US" dirty="0"/>
              <a:t>为时间标准，</a:t>
            </a:r>
            <a:r>
              <a:rPr lang="en-US" altLang="zh-CN" dirty="0" err="1"/>
              <a:t>ecsc</a:t>
            </a:r>
            <a:r>
              <a:rPr lang="zh-CN" altLang="en-US" dirty="0"/>
              <a:t>落后标准时间，新创建资源稍后即删除资源，计费截止时间小于计费开始时间）</a:t>
            </a:r>
            <a:endParaRPr lang="en-US" altLang="zh-CN" dirty="0"/>
          </a:p>
          <a:p>
            <a:r>
              <a:rPr lang="zh-CN" altLang="en-US" dirty="0"/>
              <a:t>注：建议增加</a:t>
            </a:r>
            <a:r>
              <a:rPr lang="en-US" altLang="zh-CN" dirty="0"/>
              <a:t>crontab</a:t>
            </a:r>
            <a:r>
              <a:rPr lang="zh-CN" altLang="en-US" dirty="0"/>
              <a:t>计划任务按照某个频率如每日一次，进行时间同步。</a:t>
            </a:r>
          </a:p>
        </p:txBody>
      </p:sp>
    </p:spTree>
    <p:extLst>
      <p:ext uri="{BB962C8B-B14F-4D97-AF65-F5344CB8AC3E}">
        <p14:creationId xmlns:p14="http://schemas.microsoft.com/office/powerpoint/2010/main" val="2682371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 </a:t>
            </a:r>
            <a:r>
              <a:rPr lang="zh-CN" altLang="en-US" dirty="0"/>
              <a:t>关于</a:t>
            </a:r>
            <a:r>
              <a:rPr lang="en-US" altLang="zh-CN" dirty="0"/>
              <a:t>schedule</a:t>
            </a:r>
            <a:r>
              <a:rPr lang="zh-CN" altLang="en-US" dirty="0"/>
              <a:t>应用的启动</a:t>
            </a:r>
          </a:p>
        </p:txBody>
      </p:sp>
      <p:sp>
        <p:nvSpPr>
          <p:cNvPr id="3" name="内容占位符 2"/>
          <p:cNvSpPr>
            <a:spLocks noGrp="1"/>
          </p:cNvSpPr>
          <p:nvPr>
            <p:ph idx="1"/>
          </p:nvPr>
        </p:nvSpPr>
        <p:spPr/>
        <p:txBody>
          <a:bodyPr/>
          <a:lstStyle/>
          <a:p>
            <a:r>
              <a:rPr lang="zh-CN" altLang="en-US" dirty="0"/>
              <a:t>对于</a:t>
            </a:r>
            <a:r>
              <a:rPr lang="en-US" altLang="zh-CN" dirty="0"/>
              <a:t>schedule</a:t>
            </a:r>
            <a:r>
              <a:rPr lang="zh-CN" altLang="en-US" dirty="0"/>
              <a:t>来说，启动应用的方式直接启动</a:t>
            </a:r>
            <a:r>
              <a:rPr lang="en-US" altLang="zh-CN" dirty="0"/>
              <a:t>jar</a:t>
            </a:r>
            <a:r>
              <a:rPr lang="zh-CN" altLang="en-US" dirty="0"/>
              <a:t>包，但是要注意，必须切换到指定目录下执行命令：</a:t>
            </a:r>
            <a:endParaRPr lang="en-US" altLang="zh-CN" dirty="0"/>
          </a:p>
          <a:p>
            <a:r>
              <a:rPr lang="en-US" altLang="zh-CN" dirty="0" err="1"/>
              <a:t>nohup</a:t>
            </a:r>
            <a:r>
              <a:rPr lang="en-US" altLang="zh-CN" dirty="0"/>
              <a:t> </a:t>
            </a:r>
            <a:r>
              <a:rPr lang="en-US" altLang="zh-CN" dirty="0" err="1"/>
              <a:t>sh</a:t>
            </a:r>
            <a:r>
              <a:rPr lang="en-US" altLang="zh-CN" dirty="0"/>
              <a:t> startup.sh &amp;</a:t>
            </a:r>
          </a:p>
          <a:p>
            <a:r>
              <a:rPr lang="zh-CN" altLang="en-US" dirty="0"/>
              <a:t>而不能使用：</a:t>
            </a:r>
            <a:endParaRPr lang="en-US" altLang="zh-CN" dirty="0"/>
          </a:p>
          <a:p>
            <a:r>
              <a:rPr lang="en-US" altLang="zh-CN" dirty="0" err="1"/>
              <a:t>nohup</a:t>
            </a:r>
            <a:r>
              <a:rPr lang="en-US" altLang="zh-CN" dirty="0"/>
              <a:t> </a:t>
            </a:r>
            <a:r>
              <a:rPr lang="en-US" altLang="zh-CN" dirty="0" err="1"/>
              <a:t>sh</a:t>
            </a:r>
            <a:r>
              <a:rPr lang="en-US" altLang="zh-CN" dirty="0"/>
              <a:t> /home/schedule/startup.sh &amp;</a:t>
            </a:r>
          </a:p>
          <a:p>
            <a:r>
              <a:rPr lang="zh-CN" altLang="en-US" dirty="0"/>
              <a:t>即，不能使用绝对路径，负责启动失败。</a:t>
            </a:r>
            <a:endParaRPr lang="en-US" altLang="zh-CN" dirty="0"/>
          </a:p>
          <a:p>
            <a:r>
              <a:rPr lang="zh-CN" altLang="en-US" dirty="0"/>
              <a:t>同理，</a:t>
            </a:r>
            <a:r>
              <a:rPr lang="en-US" altLang="zh-CN" dirty="0"/>
              <a:t>mail</a:t>
            </a:r>
            <a:r>
              <a:rPr lang="zh-CN" altLang="en-US" dirty="0"/>
              <a:t>、</a:t>
            </a:r>
            <a:r>
              <a:rPr lang="en-US" altLang="zh-CN" dirty="0" err="1"/>
              <a:t>sms</a:t>
            </a:r>
            <a:r>
              <a:rPr lang="zh-CN" altLang="en-US" dirty="0"/>
              <a:t>、</a:t>
            </a:r>
            <a:r>
              <a:rPr lang="en-US" altLang="zh-CN" dirty="0"/>
              <a:t>schedule-res</a:t>
            </a:r>
            <a:r>
              <a:rPr lang="zh-CN" altLang="en-US" dirty="0"/>
              <a:t>启动时也要注意。</a:t>
            </a:r>
          </a:p>
        </p:txBody>
      </p:sp>
    </p:spTree>
    <p:extLst>
      <p:ext uri="{BB962C8B-B14F-4D97-AF65-F5344CB8AC3E}">
        <p14:creationId xmlns:p14="http://schemas.microsoft.com/office/powerpoint/2010/main" val="405155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 </a:t>
            </a:r>
            <a:r>
              <a:rPr lang="zh-CN" altLang="en-US" dirty="0"/>
              <a:t>关于服务器</a:t>
            </a:r>
            <a:r>
              <a:rPr lang="en-US" altLang="zh-CN" dirty="0"/>
              <a:t>DNS</a:t>
            </a:r>
            <a:r>
              <a:rPr lang="zh-CN" altLang="en-US" dirty="0"/>
              <a:t>问题</a:t>
            </a:r>
          </a:p>
        </p:txBody>
      </p:sp>
      <p:sp>
        <p:nvSpPr>
          <p:cNvPr id="3" name="内容占位符 2"/>
          <p:cNvSpPr>
            <a:spLocks noGrp="1"/>
          </p:cNvSpPr>
          <p:nvPr>
            <p:ph idx="1"/>
          </p:nvPr>
        </p:nvSpPr>
        <p:spPr/>
        <p:txBody>
          <a:bodyPr/>
          <a:lstStyle/>
          <a:p>
            <a:r>
              <a:rPr lang="zh-CN" altLang="en-US" dirty="0"/>
              <a:t>目前常会遇到重新搭建了一套环境之后，</a:t>
            </a:r>
            <a:r>
              <a:rPr lang="en-US" altLang="zh-CN" dirty="0"/>
              <a:t>OBS</a:t>
            </a:r>
            <a:r>
              <a:rPr lang="zh-CN" altLang="en-US" dirty="0"/>
              <a:t>的</a:t>
            </a:r>
            <a:r>
              <a:rPr lang="en-US" altLang="zh-CN" dirty="0"/>
              <a:t>bucket</a:t>
            </a:r>
            <a:r>
              <a:rPr lang="zh-CN" altLang="en-US" dirty="0"/>
              <a:t>列表无法展示，除了底层配置的问题之外，还有可能导致该原因的是</a:t>
            </a:r>
            <a:r>
              <a:rPr lang="en-US" altLang="zh-CN" dirty="0"/>
              <a:t>ECSC</a:t>
            </a:r>
            <a:r>
              <a:rPr lang="zh-CN" altLang="en-US" dirty="0"/>
              <a:t>的</a:t>
            </a:r>
            <a:r>
              <a:rPr lang="en-US" altLang="zh-CN" dirty="0"/>
              <a:t>DNS</a:t>
            </a:r>
            <a:r>
              <a:rPr lang="zh-CN" altLang="en-US" dirty="0"/>
              <a:t>配置</a:t>
            </a:r>
            <a:r>
              <a:rPr lang="en-US" altLang="zh-CN" dirty="0"/>
              <a:t>——</a:t>
            </a:r>
          </a:p>
          <a:p>
            <a:r>
              <a:rPr lang="zh-CN" altLang="en-US" dirty="0"/>
              <a:t>即，部署在包头的环境，服务器的</a:t>
            </a:r>
            <a:r>
              <a:rPr lang="en-US" altLang="zh-CN" dirty="0"/>
              <a:t>DNS</a:t>
            </a:r>
            <a:r>
              <a:rPr lang="zh-CN" altLang="en-US" dirty="0"/>
              <a:t>应当进行合理的修改，否则会出现很多</a:t>
            </a:r>
            <a:r>
              <a:rPr lang="en-US" altLang="zh-CN" dirty="0"/>
              <a:t>Unknown Host Exception</a:t>
            </a:r>
            <a:r>
              <a:rPr lang="zh-CN" altLang="en-US" dirty="0"/>
              <a:t>，影响点除了</a:t>
            </a:r>
            <a:r>
              <a:rPr lang="en-US" altLang="zh-CN" dirty="0"/>
              <a:t>ECSC</a:t>
            </a:r>
            <a:r>
              <a:rPr lang="zh-CN" altLang="en-US" dirty="0"/>
              <a:t>对象存储的使用，还有可能影响了支付宝支付后阿里调用我们的通知接口的成功与否。</a:t>
            </a:r>
            <a:endParaRPr lang="en-US" altLang="zh-CN" dirty="0"/>
          </a:p>
          <a:p>
            <a:r>
              <a:rPr lang="zh-CN" altLang="en-US" dirty="0"/>
              <a:t>请运维兄弟们注意，新环境新部署，记得检查</a:t>
            </a:r>
            <a:r>
              <a:rPr lang="en-US" altLang="zh-CN" dirty="0"/>
              <a:t>DNS</a:t>
            </a:r>
            <a:r>
              <a:rPr lang="zh-CN" altLang="en-US"/>
              <a:t>配置。</a:t>
            </a:r>
            <a:endParaRPr lang="zh-CN" altLang="en-US" dirty="0"/>
          </a:p>
        </p:txBody>
      </p:sp>
    </p:spTree>
    <p:extLst>
      <p:ext uri="{BB962C8B-B14F-4D97-AF65-F5344CB8AC3E}">
        <p14:creationId xmlns:p14="http://schemas.microsoft.com/office/powerpoint/2010/main" val="152904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 </a:t>
            </a:r>
            <a:r>
              <a:rPr lang="zh-CN" altLang="en-US" dirty="0"/>
              <a:t>关于私有网络流量统计双倍</a:t>
            </a:r>
          </a:p>
        </p:txBody>
      </p:sp>
      <p:sp>
        <p:nvSpPr>
          <p:cNvPr id="3" name="内容占位符 2"/>
          <p:cNvSpPr>
            <a:spLocks noGrp="1"/>
          </p:cNvSpPr>
          <p:nvPr>
            <p:ph idx="1"/>
          </p:nvPr>
        </p:nvSpPr>
        <p:spPr/>
        <p:txBody>
          <a:bodyPr/>
          <a:lstStyle/>
          <a:p>
            <a:r>
              <a:rPr lang="zh-CN" altLang="en-US" dirty="0"/>
              <a:t>在准生产环境中还出现过无论是</a:t>
            </a:r>
            <a:r>
              <a:rPr lang="en-US" altLang="zh-CN" dirty="0"/>
              <a:t>windows</a:t>
            </a:r>
            <a:r>
              <a:rPr lang="zh-CN" altLang="en-US" dirty="0"/>
              <a:t>还是</a:t>
            </a:r>
            <a:r>
              <a:rPr lang="en-US" altLang="zh-CN" dirty="0" err="1"/>
              <a:t>linux</a:t>
            </a:r>
            <a:r>
              <a:rPr lang="zh-CN" altLang="en-US" dirty="0"/>
              <a:t>机器，在资源统计</a:t>
            </a:r>
            <a:r>
              <a:rPr lang="en-US" altLang="zh-CN" dirty="0"/>
              <a:t>-</a:t>
            </a:r>
            <a:r>
              <a:rPr lang="zh-CN" altLang="en-US" dirty="0"/>
              <a:t>私有网络流量统计中，出现了流量翻倍的情况。</a:t>
            </a:r>
            <a:endParaRPr lang="en-US" altLang="zh-CN" dirty="0"/>
          </a:p>
          <a:p>
            <a:r>
              <a:rPr lang="zh-CN" altLang="en-US" dirty="0"/>
              <a:t>经过底层网络组的查询，发现存在</a:t>
            </a:r>
            <a:r>
              <a:rPr lang="en-US" altLang="zh-CN" dirty="0"/>
              <a:t>label rule</a:t>
            </a:r>
            <a:r>
              <a:rPr lang="zh-CN" altLang="en-US" dirty="0"/>
              <a:t>：</a:t>
            </a:r>
            <a:r>
              <a:rPr lang="en-US" altLang="zh-CN" dirty="0"/>
              <a:t>172.16.12.0/16 </a:t>
            </a:r>
            <a:r>
              <a:rPr lang="zh-CN" altLang="en-US" dirty="0"/>
              <a:t>与</a:t>
            </a:r>
            <a:r>
              <a:rPr lang="en-US" altLang="zh-CN" dirty="0"/>
              <a:t>172.16.0.0/24 </a:t>
            </a:r>
            <a:r>
              <a:rPr lang="zh-CN" altLang="en-US" dirty="0"/>
              <a:t>这两个采集规则，其中</a:t>
            </a:r>
            <a:r>
              <a:rPr lang="en-US" altLang="zh-CN" dirty="0"/>
              <a:t>172.16.12.0/16 </a:t>
            </a:r>
            <a:r>
              <a:rPr lang="zh-CN" altLang="en-US" dirty="0"/>
              <a:t>这里面的</a:t>
            </a:r>
            <a:r>
              <a:rPr lang="en-US" altLang="zh-CN" dirty="0"/>
              <a:t>16</a:t>
            </a:r>
            <a:r>
              <a:rPr lang="zh-CN" altLang="en-US" dirty="0"/>
              <a:t>位在</a:t>
            </a:r>
            <a:r>
              <a:rPr lang="en-US" altLang="zh-CN" dirty="0"/>
              <a:t>172.16.0.0/24</a:t>
            </a:r>
            <a:r>
              <a:rPr lang="zh-CN" altLang="en-US" dirty="0"/>
              <a:t>中包含了，所以云主机</a:t>
            </a:r>
            <a:r>
              <a:rPr lang="en-US" altLang="zh-CN" dirty="0"/>
              <a:t>172.16.0.2</a:t>
            </a:r>
            <a:r>
              <a:rPr lang="zh-CN" altLang="en-US" dirty="0"/>
              <a:t>会同时被这两个</a:t>
            </a:r>
            <a:r>
              <a:rPr lang="en-US" altLang="zh-CN" dirty="0"/>
              <a:t>rule</a:t>
            </a:r>
            <a:r>
              <a:rPr lang="zh-CN" altLang="en-US" dirty="0"/>
              <a:t>统计。</a:t>
            </a:r>
            <a:endParaRPr lang="en-US" altLang="zh-CN" dirty="0"/>
          </a:p>
          <a:p>
            <a:r>
              <a:rPr lang="zh-CN" altLang="en-US" dirty="0"/>
              <a:t>在删除</a:t>
            </a:r>
            <a:r>
              <a:rPr lang="en-US" altLang="zh-CN" dirty="0"/>
              <a:t>172.16.12.0/16 rule</a:t>
            </a:r>
            <a:r>
              <a:rPr lang="zh-CN" altLang="en-US" dirty="0"/>
              <a:t>后，流量统计采集正常。</a:t>
            </a:r>
            <a:endParaRPr lang="en-US" altLang="zh-CN" dirty="0"/>
          </a:p>
          <a:p>
            <a:r>
              <a:rPr lang="zh-CN" altLang="en-US" dirty="0"/>
              <a:t>如果出现线上环境流量统计异常，尤其是流量双倍的时候，需要运维兄弟检查一下</a:t>
            </a:r>
            <a:r>
              <a:rPr lang="en-US" altLang="zh-CN" dirty="0" err="1"/>
              <a:t>lable</a:t>
            </a:r>
            <a:r>
              <a:rPr lang="en-US" altLang="zh-CN" dirty="0"/>
              <a:t> rule</a:t>
            </a:r>
            <a:r>
              <a:rPr lang="zh-CN" altLang="en-US" dirty="0"/>
              <a:t>的配置情况。</a:t>
            </a:r>
          </a:p>
        </p:txBody>
      </p:sp>
    </p:spTree>
    <p:extLst>
      <p:ext uri="{BB962C8B-B14F-4D97-AF65-F5344CB8AC3E}">
        <p14:creationId xmlns:p14="http://schemas.microsoft.com/office/powerpoint/2010/main" val="63533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关于</a:t>
            </a:r>
            <a:r>
              <a:rPr lang="en-US" altLang="zh-CN" dirty="0"/>
              <a:t>ECSC</a:t>
            </a:r>
            <a:r>
              <a:rPr lang="zh-CN" altLang="en-US" dirty="0"/>
              <a:t>云主机控制台打不开</a:t>
            </a:r>
          </a:p>
        </p:txBody>
      </p:sp>
      <p:sp>
        <p:nvSpPr>
          <p:cNvPr id="3" name="内容占位符 2"/>
          <p:cNvSpPr>
            <a:spLocks noGrp="1"/>
          </p:cNvSpPr>
          <p:nvPr>
            <p:ph idx="1"/>
          </p:nvPr>
        </p:nvSpPr>
        <p:spPr/>
        <p:txBody>
          <a:bodyPr/>
          <a:lstStyle/>
          <a:p>
            <a:r>
              <a:rPr lang="zh-CN" altLang="en-US" dirty="0"/>
              <a:t>如果在</a:t>
            </a:r>
            <a:r>
              <a:rPr lang="en-US" altLang="zh-CN" dirty="0"/>
              <a:t>ECSC</a:t>
            </a:r>
            <a:r>
              <a:rPr lang="zh-CN" altLang="en-US" dirty="0"/>
              <a:t>中云主机的控制台无法打开，先确定是否是</a:t>
            </a:r>
            <a:r>
              <a:rPr lang="en-US" altLang="zh-CN" dirty="0"/>
              <a:t>IE</a:t>
            </a:r>
            <a:r>
              <a:rPr lang="zh-CN" altLang="en-US" dirty="0"/>
              <a:t>浏览器，如果是</a:t>
            </a:r>
            <a:r>
              <a:rPr lang="en-US" altLang="zh-CN" dirty="0"/>
              <a:t>IE</a:t>
            </a:r>
            <a:r>
              <a:rPr lang="zh-CN" altLang="en-US" dirty="0"/>
              <a:t>浏览器无法打开，可以尝试</a:t>
            </a:r>
            <a:r>
              <a:rPr lang="en-US" altLang="zh-CN" dirty="0"/>
              <a:t>Chrome</a:t>
            </a:r>
            <a:r>
              <a:rPr lang="zh-CN" altLang="en-US" dirty="0"/>
              <a:t>和</a:t>
            </a:r>
            <a:r>
              <a:rPr lang="en-US" altLang="zh-CN" dirty="0" err="1"/>
              <a:t>FireFox</a:t>
            </a:r>
            <a:r>
              <a:rPr lang="zh-CN" altLang="en-US" dirty="0"/>
              <a:t>。</a:t>
            </a:r>
          </a:p>
        </p:txBody>
      </p:sp>
    </p:spTree>
    <p:extLst>
      <p:ext uri="{BB962C8B-B14F-4D97-AF65-F5344CB8AC3E}">
        <p14:creationId xmlns:p14="http://schemas.microsoft.com/office/powerpoint/2010/main" val="1989488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关于虚拟机运行慢的问题</a:t>
            </a:r>
          </a:p>
        </p:txBody>
      </p:sp>
      <p:sp>
        <p:nvSpPr>
          <p:cNvPr id="3" name="内容占位符 2"/>
          <p:cNvSpPr>
            <a:spLocks noGrp="1"/>
          </p:cNvSpPr>
          <p:nvPr>
            <p:ph idx="1"/>
          </p:nvPr>
        </p:nvSpPr>
        <p:spPr/>
        <p:txBody>
          <a:bodyPr/>
          <a:lstStyle/>
          <a:p>
            <a:r>
              <a:rPr lang="zh-CN" altLang="en-US" dirty="0"/>
              <a:t>如果虚拟机运行很慢，慢到不能忍受，需要检查一下物理机</a:t>
            </a:r>
            <a:r>
              <a:rPr lang="en-US" altLang="zh-CN" dirty="0"/>
              <a:t>BIOS</a:t>
            </a:r>
            <a:r>
              <a:rPr lang="zh-CN" altLang="en-US" dirty="0"/>
              <a:t>设置中是否开启</a:t>
            </a:r>
            <a:r>
              <a:rPr lang="en-US" altLang="zh-CN" dirty="0"/>
              <a:t>KVM</a:t>
            </a:r>
            <a:r>
              <a:rPr lang="zh-CN" altLang="en-US"/>
              <a:t>虚拟化的支持。</a:t>
            </a:r>
            <a:endParaRPr lang="zh-CN" altLang="en-US"/>
          </a:p>
        </p:txBody>
      </p:sp>
    </p:spTree>
    <p:extLst>
      <p:ext uri="{BB962C8B-B14F-4D97-AF65-F5344CB8AC3E}">
        <p14:creationId xmlns:p14="http://schemas.microsoft.com/office/powerpoint/2010/main" val="3636459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7245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整体架构</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0167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整体架构</a:t>
            </a:r>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a:picLocks noChangeAspect="1"/>
          </p:cNvPicPr>
          <p:nvPr/>
        </p:nvPicPr>
        <p:blipFill>
          <a:blip r:embed="rId2"/>
          <a:stretch>
            <a:fillRect/>
          </a:stretch>
        </p:blipFill>
        <p:spPr>
          <a:xfrm>
            <a:off x="1097279" y="1799357"/>
            <a:ext cx="7274363" cy="4513319"/>
          </a:xfrm>
          <a:prstGeom prst="rect">
            <a:avLst/>
          </a:prstGeom>
        </p:spPr>
      </p:pic>
    </p:spTree>
    <p:extLst>
      <p:ext uri="{BB962C8B-B14F-4D97-AF65-F5344CB8AC3E}">
        <p14:creationId xmlns:p14="http://schemas.microsoft.com/office/powerpoint/2010/main" val="7228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服务解读</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375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Nginx</a:t>
            </a:r>
            <a:endParaRPr lang="zh-CN" altLang="en-US" dirty="0"/>
          </a:p>
        </p:txBody>
      </p:sp>
      <p:sp>
        <p:nvSpPr>
          <p:cNvPr id="5" name="文本框 4"/>
          <p:cNvSpPr txBox="1"/>
          <p:nvPr/>
        </p:nvSpPr>
        <p:spPr>
          <a:xfrm>
            <a:off x="3943395" y="2128403"/>
            <a:ext cx="6182590" cy="2862322"/>
          </a:xfrm>
          <a:prstGeom prst="rect">
            <a:avLst/>
          </a:prstGeom>
          <a:noFill/>
        </p:spPr>
        <p:txBody>
          <a:bodyPr wrap="none" rtlCol="0">
            <a:spAutoFit/>
          </a:bodyPr>
          <a:lstStyle/>
          <a:p>
            <a:pPr marL="285750" indent="-285750">
              <a:buClr>
                <a:schemeClr val="accent1"/>
              </a:buClr>
              <a:buFont typeface="Wingdings" panose="05000000000000000000" pitchFamily="2" charset="2"/>
              <a:buChar char="p"/>
            </a:pPr>
            <a:r>
              <a:rPr lang="en-US" altLang="zh-CN" dirty="0"/>
              <a:t>Nginx</a:t>
            </a:r>
            <a:r>
              <a:rPr lang="zh-CN" altLang="en-US" dirty="0"/>
              <a:t>集群有两台服务器，使用</a:t>
            </a:r>
            <a:r>
              <a:rPr lang="en-US" altLang="zh-CN" dirty="0" err="1"/>
              <a:t>Keepalived</a:t>
            </a:r>
            <a:r>
              <a:rPr lang="zh-CN" altLang="en-US" dirty="0"/>
              <a:t>做高可用配置；</a:t>
            </a:r>
            <a:endParaRPr lang="en-US" altLang="zh-CN" dirty="0"/>
          </a:p>
          <a:p>
            <a:pPr marL="285750" indent="-285750">
              <a:buClr>
                <a:schemeClr val="accent1"/>
              </a:buClr>
              <a:buFont typeface="Wingdings" panose="05000000000000000000" pitchFamily="2" charset="2"/>
              <a:buChar char="p"/>
            </a:pPr>
            <a:r>
              <a:rPr lang="zh-CN" altLang="en-US" dirty="0"/>
              <a:t>配置文件为</a:t>
            </a:r>
            <a:r>
              <a:rPr lang="en-US" altLang="zh-CN" dirty="0"/>
              <a:t>/</a:t>
            </a:r>
            <a:r>
              <a:rPr lang="en-US" altLang="zh-CN" dirty="0" err="1"/>
              <a:t>etc</a:t>
            </a:r>
            <a:r>
              <a:rPr lang="en-US" altLang="zh-CN" dirty="0"/>
              <a:t>/</a:t>
            </a:r>
            <a:r>
              <a:rPr lang="en-US" altLang="zh-CN" dirty="0" err="1"/>
              <a:t>nginx</a:t>
            </a:r>
            <a:r>
              <a:rPr lang="en-US" altLang="zh-CN" dirty="0"/>
              <a:t>/</a:t>
            </a:r>
            <a:r>
              <a:rPr lang="en-US" altLang="zh-CN" dirty="0" err="1"/>
              <a:t>nginx.conf</a:t>
            </a:r>
            <a:r>
              <a:rPr lang="zh-CN" altLang="en-US" dirty="0"/>
              <a:t>；</a:t>
            </a:r>
            <a:endParaRPr lang="en-US" altLang="zh-CN" dirty="0"/>
          </a:p>
          <a:p>
            <a:pPr marL="285750" indent="-285750">
              <a:buClr>
                <a:schemeClr val="accent1"/>
              </a:buClr>
              <a:buFont typeface="Wingdings" panose="05000000000000000000" pitchFamily="2" charset="2"/>
              <a:buChar char="p"/>
            </a:pPr>
            <a:r>
              <a:rPr lang="zh-CN" altLang="en-US" dirty="0"/>
              <a:t>对</a:t>
            </a:r>
            <a:r>
              <a:rPr lang="en-US" altLang="zh-CN" dirty="0"/>
              <a:t>API</a:t>
            </a:r>
            <a:r>
              <a:rPr lang="zh-CN" altLang="en-US" dirty="0"/>
              <a:t>、</a:t>
            </a:r>
            <a:r>
              <a:rPr lang="en-US" altLang="zh-CN" dirty="0"/>
              <a:t>ECSC</a:t>
            </a:r>
            <a:r>
              <a:rPr lang="zh-CN" altLang="en-US" dirty="0"/>
              <a:t>、</a:t>
            </a:r>
            <a:r>
              <a:rPr lang="en-US" altLang="zh-CN" dirty="0"/>
              <a:t>ECMC</a:t>
            </a:r>
            <a:r>
              <a:rPr lang="zh-CN" altLang="en-US" dirty="0"/>
              <a:t>提供了负载，其中，</a:t>
            </a:r>
            <a:br>
              <a:rPr lang="en-US" altLang="zh-CN" dirty="0"/>
            </a:br>
            <a:r>
              <a:rPr lang="en-US" altLang="zh-CN" dirty="0"/>
              <a:t>ECSC</a:t>
            </a:r>
            <a:r>
              <a:rPr lang="zh-CN" altLang="en-US" dirty="0"/>
              <a:t>的负载采用随机的方式，</a:t>
            </a:r>
            <a:r>
              <a:rPr lang="en-US" altLang="zh-CN" dirty="0"/>
              <a:t>ECMC</a:t>
            </a:r>
            <a:r>
              <a:rPr lang="zh-CN" altLang="en-US" dirty="0"/>
              <a:t>采用了前后端分离，</a:t>
            </a:r>
            <a:br>
              <a:rPr lang="en-US" altLang="zh-CN" dirty="0"/>
            </a:br>
            <a:r>
              <a:rPr lang="zh-CN" altLang="en-US" dirty="0"/>
              <a:t>且与</a:t>
            </a:r>
            <a:r>
              <a:rPr lang="en-US" altLang="zh-CN" dirty="0"/>
              <a:t>API</a:t>
            </a:r>
            <a:r>
              <a:rPr lang="zh-CN" altLang="en-US" dirty="0"/>
              <a:t>一样，均采用了</a:t>
            </a:r>
            <a:r>
              <a:rPr lang="en-US" altLang="zh-CN" dirty="0"/>
              <a:t>IP_HASH</a:t>
            </a:r>
            <a:r>
              <a:rPr lang="zh-CN" altLang="en-US" dirty="0"/>
              <a:t>的负载方式；</a:t>
            </a:r>
            <a:endParaRPr lang="en-US" altLang="zh-CN" dirty="0"/>
          </a:p>
          <a:p>
            <a:pPr marL="285750" indent="-285750">
              <a:buClr>
                <a:schemeClr val="accent1"/>
              </a:buClr>
              <a:buFont typeface="Wingdings" panose="05000000000000000000" pitchFamily="2" charset="2"/>
              <a:buChar char="p"/>
            </a:pPr>
            <a:r>
              <a:rPr lang="en-US" altLang="zh-CN" dirty="0"/>
              <a:t>Nginx</a:t>
            </a:r>
            <a:r>
              <a:rPr lang="zh-CN" altLang="en-US" dirty="0"/>
              <a:t>状态检查：</a:t>
            </a:r>
            <a:r>
              <a:rPr lang="en-US" altLang="zh-CN" dirty="0"/>
              <a:t># </a:t>
            </a:r>
            <a:r>
              <a:rPr lang="en-US" altLang="zh-CN" dirty="0" err="1"/>
              <a:t>ps</a:t>
            </a:r>
            <a:r>
              <a:rPr lang="zh-CN" altLang="en-US" dirty="0"/>
              <a:t> </a:t>
            </a:r>
            <a:r>
              <a:rPr lang="en-US" altLang="zh-CN" dirty="0"/>
              <a:t>-</a:t>
            </a:r>
            <a:r>
              <a:rPr lang="en-US" altLang="zh-CN" dirty="0" err="1"/>
              <a:t>ef</a:t>
            </a:r>
            <a:r>
              <a:rPr lang="en-US" altLang="zh-CN" dirty="0"/>
              <a:t> | grep </a:t>
            </a:r>
            <a:r>
              <a:rPr lang="en-US" altLang="zh-CN" dirty="0" err="1"/>
              <a:t>nginx</a:t>
            </a:r>
            <a:endParaRPr lang="en-US" altLang="zh-CN" dirty="0"/>
          </a:p>
          <a:p>
            <a:pPr marL="285750" indent="-285750">
              <a:buClr>
                <a:schemeClr val="accent1"/>
              </a:buClr>
              <a:buFont typeface="Wingdings" panose="05000000000000000000" pitchFamily="2" charset="2"/>
              <a:buChar char="p"/>
            </a:pPr>
            <a:r>
              <a:rPr lang="en-US" altLang="zh-CN" dirty="0"/>
              <a:t>Nginx</a:t>
            </a:r>
            <a:r>
              <a:rPr lang="zh-CN" altLang="en-US" dirty="0"/>
              <a:t>启动命令：</a:t>
            </a:r>
            <a:r>
              <a:rPr lang="en-US" altLang="zh-CN" dirty="0"/>
              <a:t>/</a:t>
            </a:r>
            <a:r>
              <a:rPr lang="en-US" altLang="zh-CN" dirty="0" err="1"/>
              <a:t>usr</a:t>
            </a:r>
            <a:r>
              <a:rPr lang="en-US" altLang="zh-CN" dirty="0"/>
              <a:t>/</a:t>
            </a:r>
            <a:r>
              <a:rPr lang="en-US" altLang="zh-CN" dirty="0" err="1"/>
              <a:t>sbin</a:t>
            </a:r>
            <a:r>
              <a:rPr lang="en-US" altLang="zh-CN" dirty="0"/>
              <a:t>/</a:t>
            </a:r>
            <a:r>
              <a:rPr lang="en-US" altLang="zh-CN" dirty="0" err="1"/>
              <a:t>nginx</a:t>
            </a:r>
            <a:r>
              <a:rPr lang="en-US" altLang="zh-CN" dirty="0"/>
              <a:t> -c /</a:t>
            </a:r>
            <a:r>
              <a:rPr lang="en-US" altLang="zh-CN" dirty="0" err="1"/>
              <a:t>etc</a:t>
            </a:r>
            <a:r>
              <a:rPr lang="en-US" altLang="zh-CN" dirty="0"/>
              <a:t>/</a:t>
            </a:r>
            <a:r>
              <a:rPr lang="en-US" altLang="zh-CN" dirty="0" err="1"/>
              <a:t>nginx</a:t>
            </a:r>
            <a:r>
              <a:rPr lang="en-US" altLang="zh-CN" dirty="0"/>
              <a:t>/</a:t>
            </a:r>
            <a:r>
              <a:rPr lang="en-US" altLang="zh-CN" dirty="0" err="1"/>
              <a:t>nginx.conf</a:t>
            </a:r>
            <a:endParaRPr lang="en-US" altLang="zh-CN" dirty="0"/>
          </a:p>
          <a:p>
            <a:pPr marL="285750" indent="-285750">
              <a:buClr>
                <a:schemeClr val="accent1"/>
              </a:buClr>
              <a:buFont typeface="Wingdings" panose="05000000000000000000" pitchFamily="2" charset="2"/>
              <a:buChar char="p"/>
            </a:pPr>
            <a:r>
              <a:rPr lang="en-US" altLang="zh-CN" dirty="0"/>
              <a:t>VIP</a:t>
            </a:r>
            <a:r>
              <a:rPr lang="zh-CN" altLang="en-US" dirty="0"/>
              <a:t>查看命令：</a:t>
            </a:r>
            <a:r>
              <a:rPr lang="en-US" altLang="zh-CN" dirty="0"/>
              <a:t># </a:t>
            </a:r>
            <a:r>
              <a:rPr lang="en-US" altLang="zh-CN" dirty="0" err="1"/>
              <a:t>ip</a:t>
            </a:r>
            <a:r>
              <a:rPr lang="en-US" altLang="zh-CN" dirty="0"/>
              <a:t> </a:t>
            </a:r>
            <a:r>
              <a:rPr lang="en-US" altLang="zh-CN" dirty="0" err="1"/>
              <a:t>addr</a:t>
            </a:r>
            <a:r>
              <a:rPr lang="en-US" altLang="zh-CN" dirty="0"/>
              <a:t> show dev eth0</a:t>
            </a:r>
          </a:p>
          <a:p>
            <a:pPr marL="285750" indent="-285750">
              <a:buFont typeface="Wingdings" panose="05000000000000000000" pitchFamily="2" charset="2"/>
              <a:buChar char="p"/>
            </a:pPr>
            <a:endParaRPr lang="en-US" altLang="zh-CN" dirty="0"/>
          </a:p>
          <a:p>
            <a:endParaRPr lang="zh-CN" altLang="en-US" dirty="0"/>
          </a:p>
        </p:txBody>
      </p:sp>
      <p:pic>
        <p:nvPicPr>
          <p:cNvPr id="9" name="图片 8"/>
          <p:cNvPicPr>
            <a:picLocks noChangeAspect="1"/>
          </p:cNvPicPr>
          <p:nvPr/>
        </p:nvPicPr>
        <p:blipFill>
          <a:blip r:embed="rId3"/>
          <a:stretch>
            <a:fillRect/>
          </a:stretch>
        </p:blipFill>
        <p:spPr>
          <a:xfrm>
            <a:off x="1054084" y="2128403"/>
            <a:ext cx="2826650" cy="3458021"/>
          </a:xfrm>
          <a:prstGeom prst="rect">
            <a:avLst/>
          </a:prstGeom>
        </p:spPr>
      </p:pic>
    </p:spTree>
    <p:extLst>
      <p:ext uri="{BB962C8B-B14F-4D97-AF65-F5344CB8AC3E}">
        <p14:creationId xmlns:p14="http://schemas.microsoft.com/office/powerpoint/2010/main" val="19398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API/ECSC/ECMC</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dirty="0"/>
              <a:t>三个应用服务均为</a:t>
            </a:r>
            <a:r>
              <a:rPr lang="en-US" altLang="zh-CN" dirty="0"/>
              <a:t>Tomcat Web</a:t>
            </a:r>
            <a:r>
              <a:rPr lang="zh-CN" altLang="en-US" dirty="0"/>
              <a:t>工程</a:t>
            </a:r>
            <a:endParaRPr lang="en-US" altLang="zh-CN" dirty="0"/>
          </a:p>
          <a:p>
            <a:pPr>
              <a:buFont typeface="Wingdings" panose="05000000000000000000" pitchFamily="2" charset="2"/>
              <a:buChar char="p"/>
            </a:pPr>
            <a:r>
              <a:rPr lang="zh-CN" altLang="en-US" dirty="0"/>
              <a:t>服务检查方法：</a:t>
            </a:r>
            <a:r>
              <a:rPr lang="en-US" altLang="zh-CN" dirty="0"/>
              <a:t># </a:t>
            </a:r>
            <a:r>
              <a:rPr lang="en-US" altLang="zh-CN" dirty="0" err="1"/>
              <a:t>ps</a:t>
            </a:r>
            <a:r>
              <a:rPr lang="en-US" altLang="zh-CN" dirty="0"/>
              <a:t> –</a:t>
            </a:r>
            <a:r>
              <a:rPr lang="en-US" altLang="zh-CN" dirty="0" err="1"/>
              <a:t>ef</a:t>
            </a:r>
            <a:r>
              <a:rPr lang="en-US" altLang="zh-CN" dirty="0"/>
              <a:t> | grep java</a:t>
            </a:r>
          </a:p>
          <a:p>
            <a:pPr>
              <a:buFont typeface="Wingdings" panose="05000000000000000000" pitchFamily="2" charset="2"/>
              <a:buChar char="p"/>
            </a:pPr>
            <a:r>
              <a:rPr lang="en-US" altLang="zh-CN" dirty="0"/>
              <a:t>API</a:t>
            </a:r>
            <a:r>
              <a:rPr lang="zh-CN" altLang="en-US" dirty="0"/>
              <a:t>工程用于提供</a:t>
            </a:r>
            <a:r>
              <a:rPr lang="en-US" altLang="zh-CN" dirty="0"/>
              <a:t>API</a:t>
            </a:r>
            <a:r>
              <a:rPr lang="zh-CN" altLang="en-US" dirty="0"/>
              <a:t>访问，无前台工程</a:t>
            </a:r>
            <a:endParaRPr lang="en-US" altLang="zh-CN" dirty="0"/>
          </a:p>
          <a:p>
            <a:pPr>
              <a:buFont typeface="Wingdings" panose="05000000000000000000" pitchFamily="2" charset="2"/>
              <a:buChar char="p"/>
            </a:pPr>
            <a:r>
              <a:rPr lang="en-US" altLang="zh-CN" dirty="0"/>
              <a:t>ECMC</a:t>
            </a:r>
            <a:r>
              <a:rPr lang="zh-CN" altLang="en-US" dirty="0"/>
              <a:t>前后台分离，使用了 </a:t>
            </a:r>
            <a:r>
              <a:rPr lang="en-US" altLang="zh-CN" dirty="0" err="1"/>
              <a:t>NodeJS</a:t>
            </a:r>
            <a:r>
              <a:rPr lang="zh-CN" altLang="en-US" dirty="0"/>
              <a:t>运行前台服务</a:t>
            </a:r>
            <a:endParaRPr lang="en-US" altLang="zh-CN" dirty="0"/>
          </a:p>
          <a:p>
            <a:pPr>
              <a:buFont typeface="Wingdings" panose="05000000000000000000" pitchFamily="2" charset="2"/>
              <a:buChar char="p"/>
            </a:pPr>
            <a:r>
              <a:rPr lang="zh-CN" altLang="en-US" dirty="0"/>
              <a:t>三个应用服务均为两台服务器，通过</a:t>
            </a:r>
            <a:r>
              <a:rPr lang="en-US" altLang="zh-CN" dirty="0"/>
              <a:t>Nginx</a:t>
            </a:r>
            <a:r>
              <a:rPr lang="zh-CN" altLang="en-US" dirty="0"/>
              <a:t>做</a:t>
            </a:r>
            <a:r>
              <a:rPr lang="en-US" altLang="zh-CN" dirty="0"/>
              <a:t>failover</a:t>
            </a:r>
          </a:p>
          <a:p>
            <a:pPr>
              <a:buFont typeface="Wingdings" panose="05000000000000000000" pitchFamily="2" charset="2"/>
              <a:buChar char="p"/>
            </a:pPr>
            <a:r>
              <a:rPr lang="zh-CN" altLang="en-US" dirty="0"/>
              <a:t>三台服务器是注册到</a:t>
            </a:r>
            <a:r>
              <a:rPr lang="en-US" altLang="zh-CN" dirty="0" err="1"/>
              <a:t>Dubbo</a:t>
            </a:r>
            <a:r>
              <a:rPr lang="zh-CN" altLang="en-US" dirty="0"/>
              <a:t>的消费者（</a:t>
            </a:r>
            <a:r>
              <a:rPr lang="en-US" altLang="zh-CN" dirty="0"/>
              <a:t>Consumer</a:t>
            </a:r>
            <a:r>
              <a:rPr lang="zh-CN" altLang="en-US" dirty="0"/>
              <a:t>）</a:t>
            </a:r>
            <a:endParaRPr lang="en-US" altLang="zh-CN" dirty="0"/>
          </a:p>
          <a:p>
            <a:pPr>
              <a:buFont typeface="Wingdings" panose="05000000000000000000" pitchFamily="2" charset="2"/>
              <a:buChar char="p"/>
            </a:pPr>
            <a:r>
              <a:rPr lang="zh-CN" altLang="en-US" dirty="0"/>
              <a:t>消息监听均在</a:t>
            </a:r>
            <a:r>
              <a:rPr lang="en-US" altLang="zh-CN" dirty="0"/>
              <a:t>ECSC</a:t>
            </a:r>
            <a:r>
              <a:rPr lang="zh-CN" altLang="en-US" dirty="0"/>
              <a:t>上</a:t>
            </a:r>
            <a:endParaRPr lang="en-US" altLang="zh-CN" dirty="0"/>
          </a:p>
          <a:p>
            <a:pPr marL="0" indent="0">
              <a:buNone/>
            </a:pPr>
            <a:endParaRPr lang="en-US" altLang="zh-CN" dirty="0"/>
          </a:p>
          <a:p>
            <a:pPr>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120968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Quartz</a:t>
            </a:r>
            <a:r>
              <a:rPr lang="zh-CN" altLang="en-US" dirty="0"/>
              <a:t>计划任务集群</a:t>
            </a:r>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dirty="0"/>
              <a:t>按服务部署和工程拆分，分为</a:t>
            </a:r>
            <a:r>
              <a:rPr lang="en-US" altLang="zh-CN" dirty="0"/>
              <a:t>schedule</a:t>
            </a:r>
            <a:r>
              <a:rPr lang="zh-CN" altLang="en-US" dirty="0"/>
              <a:t>和</a:t>
            </a:r>
            <a:r>
              <a:rPr lang="en-US" altLang="zh-CN" dirty="0"/>
              <a:t>schedule-res</a:t>
            </a:r>
            <a:r>
              <a:rPr lang="zh-CN" altLang="en-US" dirty="0"/>
              <a:t>两个服务</a:t>
            </a:r>
            <a:endParaRPr lang="en-US" altLang="zh-CN" dirty="0"/>
          </a:p>
          <a:p>
            <a:pPr>
              <a:buFont typeface="Wingdings" panose="05000000000000000000" pitchFamily="2" charset="2"/>
              <a:buChar char="p"/>
            </a:pPr>
            <a:r>
              <a:rPr lang="en-US" altLang="zh-CN" dirty="0"/>
              <a:t>Schedule</a:t>
            </a:r>
            <a:r>
              <a:rPr lang="zh-CN" altLang="en-US" dirty="0"/>
              <a:t>工程中包含计费、监控报警（</a:t>
            </a:r>
            <a:r>
              <a:rPr lang="en-US" altLang="zh-CN" dirty="0"/>
              <a:t>ECSC</a:t>
            </a:r>
            <a:r>
              <a:rPr lang="zh-CN" altLang="en-US" dirty="0"/>
              <a:t>、</a:t>
            </a:r>
            <a:r>
              <a:rPr lang="en-US" altLang="zh-CN" dirty="0"/>
              <a:t>ECMC</a:t>
            </a:r>
            <a:r>
              <a:rPr lang="zh-CN" altLang="en-US" dirty="0"/>
              <a:t>）、工单、订单、支付、站内信通知等计划任务</a:t>
            </a:r>
            <a:endParaRPr lang="en-US" altLang="zh-CN" dirty="0"/>
          </a:p>
          <a:p>
            <a:pPr>
              <a:buFont typeface="Wingdings" panose="05000000000000000000" pitchFamily="2" charset="2"/>
              <a:buChar char="p"/>
            </a:pPr>
            <a:r>
              <a:rPr lang="en-US" altLang="zh-CN" dirty="0"/>
              <a:t>Schedule-res</a:t>
            </a:r>
            <a:r>
              <a:rPr lang="zh-CN" altLang="en-US" dirty="0"/>
              <a:t>工程中包含资源相关的计划任务，如数据中心同步、</a:t>
            </a:r>
            <a:r>
              <a:rPr lang="en-US" altLang="zh-CN" dirty="0"/>
              <a:t>CDN</a:t>
            </a:r>
            <a:r>
              <a:rPr lang="zh-CN" altLang="en-US" dirty="0"/>
              <a:t>回源统计、</a:t>
            </a:r>
            <a:r>
              <a:rPr lang="en-US" altLang="zh-CN" dirty="0"/>
              <a:t>CDN</a:t>
            </a:r>
            <a:r>
              <a:rPr lang="zh-CN" altLang="en-US" dirty="0"/>
              <a:t>用量统计、云主机指标统计、</a:t>
            </a:r>
            <a:r>
              <a:rPr lang="en-US" altLang="zh-CN" dirty="0"/>
              <a:t>OBS</a:t>
            </a:r>
            <a:r>
              <a:rPr lang="zh-CN" altLang="en-US" dirty="0"/>
              <a:t>用量统计、回收站自动过期处理、预付费资源过期处理等</a:t>
            </a:r>
            <a:endParaRPr lang="en-US" altLang="zh-CN" dirty="0"/>
          </a:p>
          <a:p>
            <a:pPr>
              <a:buFont typeface="Wingdings" panose="05000000000000000000" pitchFamily="2" charset="2"/>
              <a:buChar char="p"/>
            </a:pPr>
            <a:r>
              <a:rPr lang="en-US" altLang="zh-CN" dirty="0"/>
              <a:t>Schedule-res</a:t>
            </a:r>
            <a:r>
              <a:rPr lang="zh-CN" altLang="en-US" dirty="0"/>
              <a:t>中的数据中心同步注册到</a:t>
            </a:r>
            <a:r>
              <a:rPr lang="en-US" altLang="zh-CN" dirty="0" err="1"/>
              <a:t>Dubbo</a:t>
            </a:r>
            <a:r>
              <a:rPr lang="zh-CN" altLang="en-US" dirty="0"/>
              <a:t>上作为服务的</a:t>
            </a:r>
            <a:r>
              <a:rPr lang="en-US" altLang="zh-CN" dirty="0"/>
              <a:t>Provider</a:t>
            </a:r>
            <a:r>
              <a:rPr lang="zh-CN" altLang="en-US" dirty="0"/>
              <a:t>，因为数据中心的代码写在了</a:t>
            </a:r>
            <a:r>
              <a:rPr lang="en-US" altLang="zh-CN" dirty="0"/>
              <a:t>schedule-res</a:t>
            </a:r>
            <a:r>
              <a:rPr lang="zh-CN" altLang="en-US" dirty="0"/>
              <a:t>工程中，但是</a:t>
            </a:r>
            <a:r>
              <a:rPr lang="en-US" altLang="zh-CN" dirty="0" err="1"/>
              <a:t>eayun</a:t>
            </a:r>
            <a:r>
              <a:rPr lang="en-US" altLang="zh-CN" dirty="0"/>
              <a:t>-virtualization</a:t>
            </a:r>
            <a:r>
              <a:rPr lang="zh-CN" altLang="en-US" dirty="0"/>
              <a:t>不能依赖</a:t>
            </a:r>
            <a:r>
              <a:rPr lang="en-US" altLang="zh-CN" dirty="0"/>
              <a:t>schedule-res</a:t>
            </a:r>
            <a:r>
              <a:rPr lang="zh-CN" altLang="en-US" dirty="0"/>
              <a:t>（防止产生循环以来</a:t>
            </a:r>
            <a:r>
              <a:rPr lang="en-US" altLang="zh-CN" dirty="0"/>
              <a:t>——schedule-res</a:t>
            </a:r>
            <a:r>
              <a:rPr lang="zh-CN" altLang="en-US" dirty="0"/>
              <a:t>中一定是依赖了</a:t>
            </a:r>
            <a:r>
              <a:rPr lang="en-US" altLang="zh-CN" dirty="0"/>
              <a:t>virtualization</a:t>
            </a:r>
            <a:r>
              <a:rPr lang="zh-CN" altLang="en-US" dirty="0"/>
              <a:t>），所以注册到</a:t>
            </a:r>
            <a:r>
              <a:rPr lang="en-US" altLang="zh-CN" dirty="0" err="1"/>
              <a:t>dubbo</a:t>
            </a:r>
            <a:r>
              <a:rPr lang="zh-CN" altLang="en-US" dirty="0"/>
              <a:t>中做成了一个服务的</a:t>
            </a:r>
            <a:r>
              <a:rPr lang="en-US" altLang="zh-CN" dirty="0"/>
              <a:t>Provider</a:t>
            </a:r>
          </a:p>
          <a:p>
            <a:pPr>
              <a:buFont typeface="Wingdings" panose="05000000000000000000" pitchFamily="2" charset="2"/>
              <a:buChar char="p"/>
            </a:pPr>
            <a:r>
              <a:rPr lang="zh-CN" altLang="en-US" dirty="0"/>
              <a:t>每个服务各两台机器，采用了</a:t>
            </a:r>
            <a:r>
              <a:rPr lang="en-US" altLang="zh-CN" dirty="0"/>
              <a:t>Quartz</a:t>
            </a:r>
            <a:r>
              <a:rPr lang="zh-CN" altLang="en-US" dirty="0"/>
              <a:t>自身的集群配置实现高可用</a:t>
            </a:r>
            <a:endParaRPr lang="en-US" altLang="zh-CN" dirty="0"/>
          </a:p>
          <a:p>
            <a:pPr>
              <a:buFont typeface="Wingdings" panose="05000000000000000000" pitchFamily="2" charset="2"/>
              <a:buChar char="p"/>
            </a:pPr>
            <a:r>
              <a:rPr lang="zh-CN" altLang="en-US" dirty="0"/>
              <a:t>服务检查方法：</a:t>
            </a:r>
            <a:r>
              <a:rPr lang="en-US" altLang="zh-CN" dirty="0"/>
              <a:t># </a:t>
            </a:r>
            <a:r>
              <a:rPr lang="en-US" altLang="zh-CN" dirty="0" err="1"/>
              <a:t>ps</a:t>
            </a:r>
            <a:r>
              <a:rPr lang="en-US" altLang="zh-CN" dirty="0"/>
              <a:t> –</a:t>
            </a:r>
            <a:r>
              <a:rPr lang="en-US" altLang="zh-CN" dirty="0" err="1"/>
              <a:t>ef</a:t>
            </a:r>
            <a:r>
              <a:rPr lang="en-US" altLang="zh-CN" dirty="0"/>
              <a:t> | grep java</a:t>
            </a:r>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212872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Dubbo</a:t>
            </a:r>
            <a:r>
              <a:rPr lang="en-US" altLang="zh-CN" dirty="0"/>
              <a:t>/ </a:t>
            </a:r>
            <a:r>
              <a:rPr lang="en-US" altLang="zh-CN" dirty="0" err="1"/>
              <a:t>ZooKeeper</a:t>
            </a:r>
            <a:endParaRPr lang="zh-CN" altLang="en-US" dirty="0"/>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p"/>
            </a:pPr>
            <a:r>
              <a:rPr lang="en-US" altLang="zh-CN" dirty="0" err="1"/>
              <a:t>Dubbo</a:t>
            </a:r>
            <a:r>
              <a:rPr lang="zh-CN" altLang="en-US" dirty="0"/>
              <a:t>作为一个分布式服务框架，扮演了服务注册中心的角色，动态的注册和发现服务，使服务的位置透明。并通过在</a:t>
            </a:r>
            <a:r>
              <a:rPr lang="en-US" altLang="zh-CN" dirty="0"/>
              <a:t>Consumer</a:t>
            </a:r>
            <a:r>
              <a:rPr lang="zh-CN" altLang="en-US" dirty="0"/>
              <a:t>获取服务</a:t>
            </a:r>
            <a:r>
              <a:rPr lang="en-US" altLang="zh-CN" dirty="0"/>
              <a:t>Provider</a:t>
            </a:r>
            <a:r>
              <a:rPr lang="zh-CN" altLang="en-US" dirty="0"/>
              <a:t>地址列表，实现软负载均衡和</a:t>
            </a:r>
            <a:r>
              <a:rPr lang="en-US" altLang="zh-CN" dirty="0"/>
              <a:t>Failover</a:t>
            </a:r>
            <a:r>
              <a:rPr lang="zh-CN" altLang="en-US" dirty="0"/>
              <a:t>。</a:t>
            </a:r>
            <a:endParaRPr lang="en-US" altLang="zh-CN" dirty="0"/>
          </a:p>
          <a:p>
            <a:pPr>
              <a:buFont typeface="Wingdings" panose="05000000000000000000" pitchFamily="2" charset="2"/>
              <a:buChar char="p"/>
            </a:pPr>
            <a:r>
              <a:rPr lang="en-US" altLang="zh-CN" dirty="0" err="1"/>
              <a:t>Dubbo</a:t>
            </a:r>
            <a:r>
              <a:rPr lang="zh-CN" altLang="en-US" dirty="0"/>
              <a:t>基于</a:t>
            </a:r>
            <a:r>
              <a:rPr lang="en-US" altLang="zh-CN" dirty="0" err="1"/>
              <a:t>ZooKeeper</a:t>
            </a:r>
            <a:r>
              <a:rPr lang="en-US" altLang="zh-CN" dirty="0"/>
              <a:t> </a:t>
            </a:r>
            <a:r>
              <a:rPr lang="zh-CN" altLang="en-US" dirty="0"/>
              <a:t>，也可以外接不同的存储媒介给注册中心提供服务，如</a:t>
            </a:r>
            <a:r>
              <a:rPr lang="en-US" altLang="zh-CN" dirty="0" err="1"/>
              <a:t>Memcached</a:t>
            </a:r>
            <a:r>
              <a:rPr lang="zh-CN" altLang="en-US" dirty="0"/>
              <a:t>，</a:t>
            </a:r>
            <a:r>
              <a:rPr lang="en-US" altLang="zh-CN" dirty="0" err="1"/>
              <a:t>Redis</a:t>
            </a:r>
            <a:r>
              <a:rPr lang="zh-CN" altLang="en-US" dirty="0"/>
              <a:t>等。</a:t>
            </a:r>
            <a:endParaRPr lang="en-US" altLang="zh-CN" dirty="0"/>
          </a:p>
          <a:p>
            <a:pPr>
              <a:buFont typeface="Wingdings" panose="05000000000000000000" pitchFamily="2" charset="2"/>
              <a:buChar char="p"/>
            </a:pPr>
            <a:r>
              <a:rPr lang="zh-CN" altLang="en-US" dirty="0"/>
              <a:t>在我们的工程架构中，还用到了基于</a:t>
            </a:r>
            <a:r>
              <a:rPr lang="en-US" altLang="zh-CN" dirty="0" err="1"/>
              <a:t>ZooKeeper</a:t>
            </a:r>
            <a:r>
              <a:rPr lang="zh-CN" altLang="en-US" dirty="0"/>
              <a:t>的分布式锁，利用了</a:t>
            </a:r>
            <a:r>
              <a:rPr lang="en-US" altLang="zh-CN" dirty="0" err="1"/>
              <a:t>ZooKeeper</a:t>
            </a:r>
            <a:r>
              <a:rPr lang="zh-CN" altLang="en-US" dirty="0"/>
              <a:t>为我们保证数据的强一致性，</a:t>
            </a:r>
            <a:r>
              <a:rPr lang="en-US" altLang="zh-CN" dirty="0" err="1"/>
              <a:t>Znode</a:t>
            </a:r>
            <a:r>
              <a:rPr lang="zh-CN" altLang="en-US" dirty="0"/>
              <a:t>节点创建的唯一性和递增性能保证所有来抢锁的</a:t>
            </a:r>
            <a:r>
              <a:rPr lang="en-US" altLang="zh-CN" dirty="0"/>
              <a:t>worker</a:t>
            </a:r>
            <a:r>
              <a:rPr lang="zh-CN" altLang="en-US" dirty="0"/>
              <a:t>的原子性</a:t>
            </a:r>
            <a:endParaRPr lang="en-US" altLang="zh-CN" dirty="0"/>
          </a:p>
          <a:p>
            <a:pPr>
              <a:buFont typeface="Wingdings" panose="05000000000000000000" pitchFamily="2" charset="2"/>
              <a:buChar char="p"/>
            </a:pPr>
            <a:r>
              <a:rPr lang="en-US" altLang="zh-CN" dirty="0" err="1"/>
              <a:t>Dubbo</a:t>
            </a:r>
            <a:r>
              <a:rPr lang="zh-CN" altLang="en-US" dirty="0"/>
              <a:t>单机部署，</a:t>
            </a:r>
            <a:r>
              <a:rPr lang="en-US" altLang="zh-CN" dirty="0" err="1"/>
              <a:t>ZooKeeper</a:t>
            </a:r>
            <a:r>
              <a:rPr lang="zh-CN" altLang="en-US" dirty="0"/>
              <a:t>集群部署，由三台服务器组成（一台</a:t>
            </a:r>
            <a:r>
              <a:rPr lang="en-US" altLang="zh-CN" dirty="0"/>
              <a:t>leader</a:t>
            </a:r>
            <a:r>
              <a:rPr lang="zh-CN" altLang="en-US" dirty="0"/>
              <a:t>、两台</a:t>
            </a:r>
            <a:r>
              <a:rPr lang="en-US" altLang="zh-CN" dirty="0"/>
              <a:t>follower</a:t>
            </a:r>
            <a:r>
              <a:rPr lang="zh-CN" altLang="en-US" dirty="0"/>
              <a:t>）</a:t>
            </a:r>
            <a:endParaRPr lang="en-US" altLang="zh-CN" dirty="0"/>
          </a:p>
          <a:p>
            <a:pPr>
              <a:buFont typeface="Wingdings" panose="05000000000000000000" pitchFamily="2" charset="2"/>
              <a:buChar char="p"/>
            </a:pPr>
            <a:r>
              <a:rPr lang="en-US" altLang="zh-CN" dirty="0" err="1"/>
              <a:t>ZooKeeper</a:t>
            </a:r>
            <a:r>
              <a:rPr lang="zh-CN" altLang="en-US" dirty="0"/>
              <a:t>启动：</a:t>
            </a:r>
            <a:r>
              <a:rPr lang="en-US" altLang="zh-CN" dirty="0"/>
              <a:t> /root/zookeeper-3.4.6/bin/zkServer.sh start /root/zookeeper-3.4.6/</a:t>
            </a:r>
            <a:r>
              <a:rPr lang="en-US" altLang="zh-CN" dirty="0" err="1"/>
              <a:t>conf</a:t>
            </a:r>
            <a:r>
              <a:rPr lang="en-US" altLang="zh-CN" dirty="0"/>
              <a:t>/</a:t>
            </a:r>
            <a:r>
              <a:rPr lang="en-US" altLang="zh-CN" dirty="0" err="1"/>
              <a:t>zoo.cfg</a:t>
            </a:r>
            <a:endParaRPr lang="en-US" altLang="zh-CN" dirty="0"/>
          </a:p>
          <a:p>
            <a:pPr>
              <a:buFont typeface="Wingdings" panose="05000000000000000000" pitchFamily="2" charset="2"/>
              <a:buChar char="p"/>
            </a:pPr>
            <a:r>
              <a:rPr lang="en-US" altLang="zh-CN" dirty="0" err="1"/>
              <a:t>ZooKeeper</a:t>
            </a:r>
            <a:r>
              <a:rPr lang="zh-CN" altLang="en-US" dirty="0"/>
              <a:t>状态检查：</a:t>
            </a:r>
            <a:r>
              <a:rPr lang="en-US" altLang="zh-CN" dirty="0"/>
              <a:t> /root/zookeeper-3.4.6/bin/zkServer.sh status</a:t>
            </a:r>
            <a:endParaRPr lang="zh-CN" altLang="en-US" dirty="0"/>
          </a:p>
        </p:txBody>
      </p:sp>
    </p:spTree>
    <p:extLst>
      <p:ext uri="{BB962C8B-B14F-4D97-AF65-F5344CB8AC3E}">
        <p14:creationId xmlns:p14="http://schemas.microsoft.com/office/powerpoint/2010/main" val="3751924822"/>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4051</TotalTime>
  <Words>2524</Words>
  <Application>Microsoft Office PowerPoint</Application>
  <PresentationFormat>宽屏</PresentationFormat>
  <Paragraphs>139</Paragraphs>
  <Slides>29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宋体</vt:lpstr>
      <vt:lpstr>Calibri</vt:lpstr>
      <vt:lpstr>Calibri Light</vt:lpstr>
      <vt:lpstr>Wingdings</vt:lpstr>
      <vt:lpstr>回顾</vt:lpstr>
      <vt:lpstr>EayunCloud环境介绍</vt:lpstr>
      <vt:lpstr>目录</vt:lpstr>
      <vt:lpstr>整体架构</vt:lpstr>
      <vt:lpstr>整体架构</vt:lpstr>
      <vt:lpstr>服务解读</vt:lpstr>
      <vt:lpstr>Nginx</vt:lpstr>
      <vt:lpstr>API/ECSC/ECMC</vt:lpstr>
      <vt:lpstr>Quartz计划任务集群</vt:lpstr>
      <vt:lpstr>Dubbo/ ZooKeeper</vt:lpstr>
      <vt:lpstr>组件服务</vt:lpstr>
      <vt:lpstr>MySQL</vt:lpstr>
      <vt:lpstr>Redis</vt:lpstr>
      <vt:lpstr>MongoDB</vt:lpstr>
      <vt:lpstr>FastDFS</vt:lpstr>
      <vt:lpstr>常见问题</vt:lpstr>
      <vt:lpstr>1.关于服务应用的启动顺序</vt:lpstr>
      <vt:lpstr>2.关于MongoDB持续Recovering</vt:lpstr>
      <vt:lpstr>2.关于MongoDB持续Recovering</vt:lpstr>
      <vt:lpstr>3.关于升级</vt:lpstr>
      <vt:lpstr>4.关于数据中心同步失败</vt:lpstr>
      <vt:lpstr>5.关于db.properties</vt:lpstr>
      <vt:lpstr>6.关于主机内关机上层状态不同步</vt:lpstr>
      <vt:lpstr>7.关于时间同步 </vt:lpstr>
      <vt:lpstr>8. 关于schedule应用的启动</vt:lpstr>
      <vt:lpstr>9. 关于服务器DNS问题</vt:lpstr>
      <vt:lpstr>10. 关于私有网络流量统计双倍</vt:lpstr>
      <vt:lpstr>11.关于ECSC云主机控制台打不开</vt:lpstr>
      <vt:lpstr>12.关于虚拟机运行慢的问题</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ZH.F</dc:creator>
  <cp:lastModifiedBy>ZH.F</cp:lastModifiedBy>
  <cp:revision>101</cp:revision>
  <dcterms:created xsi:type="dcterms:W3CDTF">2017-01-10T09:20:32Z</dcterms:created>
  <dcterms:modified xsi:type="dcterms:W3CDTF">2017-03-29T07:44:08Z</dcterms:modified>
</cp:coreProperties>
</file>