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8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7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235" autoAdjust="0"/>
  </p:normalViewPr>
  <p:slideViewPr>
    <p:cSldViewPr snapToGrid="0">
      <p:cViewPr varScale="1">
        <p:scale>
          <a:sx n="89" d="100"/>
          <a:sy n="89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79F72-D340-4A23-8532-B02968AB08D3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3368A-21D7-475C-8DD4-9B0876AB3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indexes can support queries that match on the prefix of the index fields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）第三种不支持，同方向？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3368A-21D7-475C-8DD4-9B0876AB37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3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_id </a:t>
            </a:r>
            <a:r>
              <a:rPr lang="zh-CN" altLang="en-US" dirty="0"/>
              <a:t>也是一个唯一索引，区别在于普通的唯一索引可以被删除，而</a:t>
            </a:r>
            <a:r>
              <a:rPr lang="en-US" altLang="zh-CN" dirty="0"/>
              <a:t>_id</a:t>
            </a:r>
            <a:r>
              <a:rPr lang="zh-CN" altLang="en-US" dirty="0"/>
              <a:t>的索引是不可以被</a:t>
            </a:r>
            <a:r>
              <a:rPr lang="en-US" altLang="zh-CN" dirty="0"/>
              <a:t>drop</a:t>
            </a:r>
            <a:r>
              <a:rPr lang="zh-CN" altLang="en-US" dirty="0"/>
              <a:t>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3368A-21D7-475C-8DD4-9B0876AB371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4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9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7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3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4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8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9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4" descr="Image result for mongo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" y="6137900"/>
            <a:ext cx="1977702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73EC-EB35-4EDB-B2ED-CF214C41E18A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5E9CD8-8055-47BF-8515-E3E3A3C26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ongodb.com/manual/reference/method/db.collection.updat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ongodb.com/manual/reference/method/db.collection.fin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ongodb.com/manual/reference/method/db.collection.createIndex/#db.collection.create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ongodb.com/manual/tutorial/measure-index-u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ggregation/#aggregation-map-reduce" TargetMode="External"/><Relationship Id="rId2" Type="http://schemas.openxmlformats.org/officeDocument/2006/relationships/hyperlink" Target="https://docs.mongodb.com/manual/aggregation/#aggregation-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aggregation/#single-purpose-agg-operation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aggreg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ongodb.com/manual/introduc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ongodb.com/getting-started/she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416789"/>
            <a:ext cx="7766936" cy="1646302"/>
          </a:xfrm>
        </p:spPr>
        <p:txBody>
          <a:bodyPr/>
          <a:lstStyle/>
          <a:p>
            <a:r>
              <a:rPr lang="en-US" altLang="zh-CN" dirty="0"/>
              <a:t>Introduction to MongoDB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100923"/>
            <a:ext cx="7766936" cy="1096899"/>
          </a:xfrm>
        </p:spPr>
        <p:txBody>
          <a:bodyPr/>
          <a:lstStyle/>
          <a:p>
            <a:r>
              <a:rPr lang="en-US" altLang="zh-CN" dirty="0"/>
              <a:t>Part Ⅰ</a:t>
            </a:r>
          </a:p>
          <a:p>
            <a:r>
              <a:rPr lang="en-US" altLang="zh-CN" dirty="0"/>
              <a:t>By Fan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9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db.foo.remove</a:t>
            </a:r>
            <a:r>
              <a:rPr lang="en-US" altLang="zh-CN" dirty="0"/>
              <a:t>({"</a:t>
            </a:r>
            <a:r>
              <a:rPr lang="en-US" altLang="zh-CN" dirty="0" err="1"/>
              <a:t>fruit":"orange</a:t>
            </a:r>
            <a:r>
              <a:rPr lang="en-US" altLang="zh-CN" dirty="0"/>
              <a:t>"})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db.foo.remove</a:t>
            </a:r>
            <a:r>
              <a:rPr lang="en-US" altLang="zh-CN" dirty="0"/>
              <a:t>({})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db.foo.drop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24981"/>
            <a:ext cx="4810125" cy="1771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6728" y="5210365"/>
            <a:ext cx="4474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注：删除一个集合中的所有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方法效率要远远大于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方法会移除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上的所有索引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89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0503"/>
            <a:ext cx="8596668" cy="3880773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db.foo.update</a:t>
            </a:r>
            <a:r>
              <a:rPr lang="en-US" altLang="zh-CN" dirty="0"/>
              <a:t>({"</a:t>
            </a:r>
            <a:r>
              <a:rPr lang="en-US" altLang="zh-CN" dirty="0" err="1"/>
              <a:t>fruit":"apple</a:t>
            </a:r>
            <a:r>
              <a:rPr lang="en-US" altLang="zh-CN" dirty="0"/>
              <a:t>"},{"$set":{"price":6188}})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db.foo.update</a:t>
            </a:r>
            <a:r>
              <a:rPr lang="en-US" altLang="zh-CN" dirty="0"/>
              <a:t>({"</a:t>
            </a:r>
            <a:r>
              <a:rPr lang="en-US" altLang="zh-CN" dirty="0" err="1"/>
              <a:t>fruit":"apple</a:t>
            </a:r>
            <a:r>
              <a:rPr lang="en-US" altLang="zh-CN" dirty="0"/>
              <a:t>"},{"$</a:t>
            </a:r>
            <a:r>
              <a:rPr lang="en-US" altLang="zh-CN" dirty="0" err="1"/>
              <a:t>inc</a:t>
            </a:r>
            <a:r>
              <a:rPr lang="en-US" altLang="zh-CN" dirty="0"/>
              <a:t>":{"price":800}})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91303"/>
            <a:ext cx="8089346" cy="31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7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9285"/>
            <a:ext cx="8596668" cy="3880773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db.foo.update</a:t>
            </a:r>
            <a:r>
              <a:rPr lang="en-US" altLang="zh-CN" dirty="0"/>
              <a:t>({"</a:t>
            </a:r>
            <a:r>
              <a:rPr lang="en-US" altLang="zh-CN" dirty="0" err="1"/>
              <a:t>fruit":"apple</a:t>
            </a:r>
            <a:r>
              <a:rPr lang="en-US" altLang="zh-CN" dirty="0"/>
              <a:t>"},{"$unset":{"price":1}})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db.foo.update</a:t>
            </a:r>
            <a:r>
              <a:rPr lang="en-US" altLang="zh-CN" dirty="0"/>
              <a:t>({"</a:t>
            </a:r>
            <a:r>
              <a:rPr lang="en-US" altLang="zh-CN" dirty="0" err="1"/>
              <a:t>fruit":"pear</a:t>
            </a:r>
            <a:r>
              <a:rPr lang="en-US" altLang="zh-CN" dirty="0"/>
              <a:t>"},{"fruit":"pear","price":10.2},{"</a:t>
            </a:r>
            <a:r>
              <a:rPr lang="en-US" altLang="zh-CN" dirty="0" err="1"/>
              <a:t>upsert</a:t>
            </a:r>
            <a:r>
              <a:rPr lang="en-US" altLang="zh-CN" dirty="0"/>
              <a:t>":true})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89014"/>
            <a:ext cx="4733925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64928"/>
            <a:ext cx="5676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10772544" cy="3880773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db.foo.update</a:t>
            </a:r>
            <a:r>
              <a:rPr lang="en-US" altLang="zh-CN" dirty="0"/>
              <a:t>({"_id":</a:t>
            </a:r>
            <a:r>
              <a:rPr lang="en-US" altLang="zh-CN" dirty="0" err="1"/>
              <a:t>ObjectId</a:t>
            </a:r>
            <a:r>
              <a:rPr lang="en-US" altLang="zh-CN" dirty="0"/>
              <a:t>("57fd13b2f4e9cd043a2b8c5c")},{$</a:t>
            </a:r>
            <a:r>
              <a:rPr lang="en-US" altLang="zh-CN" dirty="0" err="1"/>
              <a:t>addToSet</a:t>
            </a:r>
            <a:r>
              <a:rPr lang="en-US" altLang="zh-CN" dirty="0"/>
              <a:t>:{"</a:t>
            </a:r>
            <a:r>
              <a:rPr lang="en-US" altLang="zh-CN" dirty="0" err="1"/>
              <a:t>list":"grape</a:t>
            </a:r>
            <a:r>
              <a:rPr lang="en-US" altLang="zh-CN" dirty="0"/>
              <a:t>"}})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https://docs.mongodb.com/manual/reference/method/db.collection.update/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11974"/>
            <a:ext cx="6105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9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</a:t>
            </a:r>
            <a:r>
              <a:rPr lang="en-US" altLang="zh-CN" dirty="0" err="1"/>
              <a:t>db.foo.find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({},{"_id":0, "fruit":1})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8440"/>
            <a:ext cx="59721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().pretty()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91119" y="2160589"/>
            <a:ext cx="5352742" cy="3880773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().limit(2)</a:t>
            </a:r>
          </a:p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().limit(1).skip(2)</a:t>
            </a:r>
          </a:p>
          <a:p>
            <a:r>
              <a:rPr lang="en-US" altLang="zh-CN" dirty="0"/>
              <a:t>Tips: do avoid large skips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91287"/>
            <a:ext cx="4676775" cy="2619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19" y="3372312"/>
            <a:ext cx="5895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().sort({"fruit":1})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https://docs.mongodb.com/manual/reference/method/db.collection.find/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37828"/>
            <a:ext cx="5772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Conditionals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db.users.find</a:t>
            </a:r>
            <a:r>
              <a:rPr lang="en-US" altLang="zh-CN" dirty="0"/>
              <a:t>({"age" : {"$</a:t>
            </a:r>
            <a:r>
              <a:rPr lang="en-US" altLang="zh-CN" dirty="0" err="1"/>
              <a:t>gte</a:t>
            </a:r>
            <a:r>
              <a:rPr lang="en-US" altLang="zh-CN" dirty="0"/>
              <a:t>" : 18, "$</a:t>
            </a:r>
            <a:r>
              <a:rPr lang="en-US" altLang="zh-CN" dirty="0" err="1"/>
              <a:t>lte</a:t>
            </a:r>
            <a:r>
              <a:rPr lang="en-US" altLang="zh-CN" dirty="0"/>
              <a:t>" : 30}})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db.users.find</a:t>
            </a:r>
            <a:r>
              <a:rPr lang="en-US" altLang="zh-CN" dirty="0"/>
              <a:t>({"registered" : {"$</a:t>
            </a:r>
            <a:r>
              <a:rPr lang="en-US" altLang="zh-CN" dirty="0" err="1"/>
              <a:t>lt</a:t>
            </a:r>
            <a:r>
              <a:rPr lang="en-US" altLang="zh-CN" dirty="0"/>
              <a:t>" : new Date(“2016-10-11 10:39:32")}})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db.users.find</a:t>
            </a:r>
            <a:r>
              <a:rPr lang="en-US" altLang="zh-CN" dirty="0"/>
              <a:t>({"username" : {"$ne" : "joe"}})</a:t>
            </a:r>
          </a:p>
          <a:p>
            <a:endParaRPr lang="en-US" altLang="zh-CN" dirty="0"/>
          </a:p>
          <a:p>
            <a:r>
              <a:rPr lang="en-US" altLang="zh-CN" dirty="0"/>
              <a:t>——"$</a:t>
            </a:r>
            <a:r>
              <a:rPr lang="en-US" altLang="zh-CN" dirty="0" err="1"/>
              <a:t>lt</a:t>
            </a:r>
            <a:r>
              <a:rPr lang="en-US" altLang="zh-CN" dirty="0"/>
              <a:t>", "$</a:t>
            </a:r>
            <a:r>
              <a:rPr lang="en-US" altLang="zh-CN" dirty="0" err="1"/>
              <a:t>lte</a:t>
            </a:r>
            <a:r>
              <a:rPr lang="en-US" altLang="zh-CN" dirty="0"/>
              <a:t>", "$</a:t>
            </a:r>
            <a:r>
              <a:rPr lang="en-US" altLang="zh-CN" dirty="0" err="1"/>
              <a:t>gt</a:t>
            </a:r>
            <a:r>
              <a:rPr lang="en-US" altLang="zh-CN" dirty="0"/>
              <a:t>", "$</a:t>
            </a:r>
            <a:r>
              <a:rPr lang="en-US" altLang="zh-CN" dirty="0" err="1"/>
              <a:t>gte</a:t>
            </a:r>
            <a:r>
              <a:rPr lang="en-US" altLang="zh-CN" dirty="0"/>
              <a:t>“, "$ne"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4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db.raffle.find</a:t>
            </a:r>
            <a:r>
              <a:rPr lang="en-US" altLang="zh-CN" dirty="0"/>
              <a:t>({"</a:t>
            </a:r>
            <a:r>
              <a:rPr lang="en-US" altLang="zh-CN" dirty="0" err="1"/>
              <a:t>ticket_no</a:t>
            </a:r>
            <a:r>
              <a:rPr lang="en-US" altLang="zh-CN" dirty="0"/>
              <a:t>" : {"$in" : [725, 542, 390]}})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db.raffle.find</a:t>
            </a:r>
            <a:r>
              <a:rPr lang="en-US" altLang="zh-CN" dirty="0"/>
              <a:t>({"</a:t>
            </a:r>
            <a:r>
              <a:rPr lang="en-US" altLang="zh-CN" dirty="0" err="1"/>
              <a:t>ticket_no</a:t>
            </a:r>
            <a:r>
              <a:rPr lang="en-US" altLang="zh-CN" dirty="0"/>
              <a:t>" : {"$</a:t>
            </a:r>
            <a:r>
              <a:rPr lang="en-US" altLang="zh-CN" dirty="0" err="1"/>
              <a:t>nin</a:t>
            </a:r>
            <a:r>
              <a:rPr lang="en-US" altLang="zh-CN" dirty="0"/>
              <a:t>" : [725, 542, 390]}})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db.raffle.find</a:t>
            </a:r>
            <a:r>
              <a:rPr lang="en-US" altLang="zh-CN" dirty="0"/>
              <a:t>({"$or" : [{"</a:t>
            </a:r>
            <a:r>
              <a:rPr lang="en-US" altLang="zh-CN" dirty="0" err="1"/>
              <a:t>ticket_no</a:t>
            </a:r>
            <a:r>
              <a:rPr lang="en-US" altLang="zh-CN" dirty="0"/>
              <a:t>" : 725}, {"winner" : </a:t>
            </a:r>
            <a:r>
              <a:rPr lang="en-US" altLang="zh-CN" b="1" dirty="0"/>
              <a:t>true</a:t>
            </a:r>
            <a:r>
              <a:rPr lang="en-US" altLang="zh-CN" dirty="0"/>
              <a:t>}]})</a:t>
            </a:r>
          </a:p>
          <a:p>
            <a:endParaRPr lang="en-US" altLang="zh-CN" dirty="0"/>
          </a:p>
          <a:p>
            <a:r>
              <a:rPr lang="en-US" altLang="zh-CN" dirty="0"/>
              <a:t>—— "$in“, "$</a:t>
            </a:r>
            <a:r>
              <a:rPr lang="en-US" altLang="zh-CN" dirty="0" err="1"/>
              <a:t>nin</a:t>
            </a:r>
            <a:r>
              <a:rPr lang="en-US" altLang="zh-CN" dirty="0"/>
              <a:t>“, "$or“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https://docs.mongodb.com/manual/reference/operator/query/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93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Introduction &amp; Basics</a:t>
            </a:r>
          </a:p>
          <a:p>
            <a:r>
              <a:rPr lang="en-US" altLang="zh-CN" sz="3200" dirty="0"/>
              <a:t>CRUD</a:t>
            </a:r>
          </a:p>
          <a:p>
            <a:r>
              <a:rPr lang="en-US" altLang="zh-CN" sz="3200" dirty="0"/>
              <a:t>Index</a:t>
            </a:r>
          </a:p>
          <a:p>
            <a:r>
              <a:rPr lang="en-US" altLang="zh-CN" sz="3200" dirty="0"/>
              <a:t>Aggregation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422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Regex &amp;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({"fruit":/an/})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({"</a:t>
            </a:r>
            <a:r>
              <a:rPr lang="en-US" altLang="zh-CN" dirty="0" err="1"/>
              <a:t>list":"pear</a:t>
            </a:r>
            <a:r>
              <a:rPr lang="en-US" altLang="zh-CN" dirty="0"/>
              <a:t>"})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({"list":{"$size":3}})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7334" y="4326021"/>
            <a:ext cx="5924550" cy="1715341"/>
            <a:chOff x="677334" y="3677479"/>
            <a:chExt cx="5924550" cy="17153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3677479"/>
              <a:ext cx="5867400" cy="10668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4764170"/>
              <a:ext cx="5924550" cy="62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61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 on Embedded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763617"/>
            <a:ext cx="8596668" cy="2277745"/>
          </a:xfrm>
        </p:spPr>
        <p:txBody>
          <a:bodyPr/>
          <a:lstStyle/>
          <a:p>
            <a:r>
              <a:rPr lang="zh-CN" altLang="en-US" dirty="0"/>
              <a:t>内嵌字段的查询必须匹配所有内嵌文档的字段</a:t>
            </a:r>
            <a:endParaRPr lang="en-US" altLang="zh-CN" dirty="0"/>
          </a:p>
          <a:p>
            <a:r>
              <a:rPr lang="zh-CN" altLang="en-US" dirty="0"/>
              <a:t>查询顺序</a:t>
            </a:r>
            <a:r>
              <a:rPr lang="en-US" altLang="zh-CN" dirty="0"/>
              <a:t>order-sensitive</a:t>
            </a:r>
          </a:p>
          <a:p>
            <a:r>
              <a:rPr lang="zh-CN" altLang="en-US" dirty="0"/>
              <a:t>可以使用</a:t>
            </a:r>
            <a:r>
              <a:rPr lang="en-US" altLang="zh-CN" dirty="0"/>
              <a:t>dot-notation</a:t>
            </a:r>
            <a:r>
              <a:rPr lang="zh-CN" altLang="en-US" dirty="0"/>
              <a:t>，即点号进行查询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6996"/>
            <a:ext cx="7991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0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&amp; Query Explain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745" y="1266256"/>
            <a:ext cx="4890168" cy="454024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db.foo.getIndexes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07584" y="1292759"/>
            <a:ext cx="5447094" cy="3304117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({"</a:t>
            </a:r>
            <a:r>
              <a:rPr lang="en-US" altLang="zh-CN" dirty="0" err="1"/>
              <a:t>fruit":"apple</a:t>
            </a:r>
            <a:r>
              <a:rPr lang="en-US" altLang="zh-CN" dirty="0"/>
              <a:t>"}).explain()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84" y="1720280"/>
            <a:ext cx="5067300" cy="435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5" y="1720280"/>
            <a:ext cx="2552700" cy="1733550"/>
          </a:xfrm>
          <a:prstGeom prst="rect">
            <a:avLst/>
          </a:prstGeom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675744" y="3835639"/>
            <a:ext cx="5252045" cy="223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Default _id Index</a:t>
            </a:r>
          </a:p>
          <a:p>
            <a:r>
              <a:rPr lang="zh-CN" altLang="en-US" dirty="0"/>
              <a:t>无索引，</a:t>
            </a:r>
            <a:r>
              <a:rPr lang="en-US" altLang="zh-CN" dirty="0"/>
              <a:t>MongoDB</a:t>
            </a:r>
            <a:r>
              <a:rPr lang="zh-CN" altLang="en-US" dirty="0"/>
              <a:t>执行的是</a:t>
            </a:r>
            <a:r>
              <a:rPr lang="en-US" altLang="zh-CN" dirty="0"/>
              <a:t>Collection Scan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61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an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59439"/>
            <a:ext cx="6690875" cy="50485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db.foo.createIndex</a:t>
            </a:r>
            <a:r>
              <a:rPr lang="en-US" altLang="zh-CN" dirty="0"/>
              <a:t>({"fruit":1})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https://docs.mongodb.com/manual/reference/method/db.collection.createIndex/#db.collection.createIndex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91" y="1697141"/>
            <a:ext cx="3362325" cy="375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39" y="1025629"/>
            <a:ext cx="3771900" cy="509587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565913" y="609601"/>
            <a:ext cx="6387548" cy="20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&gt; </a:t>
            </a:r>
            <a:r>
              <a:rPr lang="en-US" altLang="zh-CN" dirty="0" err="1"/>
              <a:t>db.foo.createIndex</a:t>
            </a:r>
            <a:r>
              <a:rPr lang="en-US" altLang="zh-CN" dirty="0"/>
              <a:t>({"price":1},{"name":"</a:t>
            </a:r>
            <a:r>
              <a:rPr lang="en-US" altLang="zh-CN" dirty="0" err="1"/>
              <a:t>idx_price</a:t>
            </a:r>
            <a:r>
              <a:rPr lang="en-US" altLang="zh-CN" dirty="0"/>
              <a:t>"})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645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232" y="963385"/>
            <a:ext cx="4962525" cy="566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21620"/>
            <a:ext cx="5886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066" y="1444972"/>
            <a:ext cx="8596668" cy="388077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db.foo.find</a:t>
            </a:r>
            <a:r>
              <a:rPr lang="en-US" altLang="zh-CN" dirty="0"/>
              <a:t>({"price":{$gt:1, $lt:11}}).explain('</a:t>
            </a:r>
            <a:r>
              <a:rPr lang="en-US" altLang="zh-CN" dirty="0" err="1"/>
              <a:t>executionStats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https://docs.mongodb.com/manual/tutorial/measure-index-use/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42" y="0"/>
            <a:ext cx="427175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406525"/>
            <a:ext cx="5886450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038" y="4339273"/>
            <a:ext cx="5143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Types – Compound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7366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创建一个复合索引：</a:t>
            </a:r>
            <a:r>
              <a:rPr lang="en-US" altLang="zh-CN" dirty="0" err="1"/>
              <a:t>db.products.createIndex</a:t>
            </a:r>
            <a:r>
              <a:rPr lang="en-US" altLang="zh-CN" dirty="0"/>
              <a:t>( { "item": 1, "stock": 1 } )</a:t>
            </a:r>
          </a:p>
          <a:p>
            <a:r>
              <a:rPr lang="zh-CN" altLang="en-US" dirty="0"/>
              <a:t>问：下列查询是否走索引？</a:t>
            </a:r>
            <a:endParaRPr lang="en-US" altLang="zh-CN" dirty="0"/>
          </a:p>
          <a:p>
            <a:pPr lvl="1"/>
            <a:r>
              <a:rPr lang="en-US" altLang="zh-CN" dirty="0" err="1"/>
              <a:t>db.products.find</a:t>
            </a:r>
            <a:r>
              <a:rPr lang="en-US" altLang="zh-CN" dirty="0"/>
              <a:t>( { item: "Banana" } )</a:t>
            </a:r>
          </a:p>
          <a:p>
            <a:pPr lvl="1"/>
            <a:r>
              <a:rPr lang="en-US" altLang="zh-CN" dirty="0" err="1"/>
              <a:t>db.products.find</a:t>
            </a:r>
            <a:r>
              <a:rPr lang="en-US" altLang="zh-CN" dirty="0"/>
              <a:t>( { item: "Banana", stock: { </a:t>
            </a:r>
            <a:r>
              <a:rPr lang="en-US" altLang="zh-CN" dirty="0" err="1"/>
              <a:t>gt</a:t>
            </a:r>
            <a:r>
              <a:rPr lang="en-US" altLang="zh-CN" dirty="0"/>
              <a:t>: 5 } } )</a:t>
            </a:r>
          </a:p>
          <a:p>
            <a:r>
              <a:rPr lang="zh-CN" altLang="en-US" dirty="0"/>
              <a:t>问：我们有索引</a:t>
            </a:r>
            <a:r>
              <a:rPr lang="en-US" altLang="zh-CN" dirty="0" err="1"/>
              <a:t>db.events.createIndex</a:t>
            </a:r>
            <a:r>
              <a:rPr lang="en-US" altLang="zh-CN" dirty="0"/>
              <a:t>( { “username” : 1, “date” : -1 } )</a:t>
            </a:r>
            <a:r>
              <a:rPr lang="zh-CN" altLang="en-US" dirty="0"/>
              <a:t>，下列查询是否走索引？</a:t>
            </a:r>
            <a:endParaRPr lang="en-US" altLang="zh-CN" dirty="0"/>
          </a:p>
          <a:p>
            <a:pPr lvl="1"/>
            <a:r>
              <a:rPr lang="en-US" altLang="zh-CN" dirty="0" err="1"/>
              <a:t>db.events.find</a:t>
            </a:r>
            <a:r>
              <a:rPr lang="en-US" altLang="zh-CN" dirty="0"/>
              <a:t>().sort( { username: 1, date: -1 } )</a:t>
            </a:r>
          </a:p>
          <a:p>
            <a:pPr lvl="1"/>
            <a:r>
              <a:rPr lang="en-US" altLang="zh-CN" dirty="0" err="1"/>
              <a:t>db.events.find</a:t>
            </a:r>
            <a:r>
              <a:rPr lang="en-US" altLang="zh-CN" dirty="0"/>
              <a:t>().sort( { username: -1, date: 1 } )</a:t>
            </a:r>
          </a:p>
          <a:p>
            <a:pPr lvl="1"/>
            <a:r>
              <a:rPr lang="en-US" altLang="zh-CN" dirty="0" err="1"/>
              <a:t>db.events.find</a:t>
            </a:r>
            <a:r>
              <a:rPr lang="en-US" altLang="zh-CN" dirty="0"/>
              <a:t>().sort( { username: 1, date: 1 } 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28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Types - Unique Index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0120"/>
            <a:ext cx="8596668" cy="3880773"/>
          </a:xfrm>
        </p:spPr>
        <p:txBody>
          <a:bodyPr/>
          <a:lstStyle/>
          <a:p>
            <a:r>
              <a:rPr lang="zh-CN" altLang="en-US" dirty="0"/>
              <a:t>保证了具备该</a:t>
            </a:r>
            <a:r>
              <a:rPr lang="en-US" altLang="zh-CN" dirty="0"/>
              <a:t>Index</a:t>
            </a:r>
            <a:r>
              <a:rPr lang="zh-CN" altLang="en-US" dirty="0"/>
              <a:t>的字段</a:t>
            </a:r>
            <a:r>
              <a:rPr lang="en-US" altLang="zh-CN" dirty="0"/>
              <a:t>value</a:t>
            </a:r>
            <a:r>
              <a:rPr lang="zh-CN" altLang="en-US" dirty="0"/>
              <a:t>是唯一的。</a:t>
            </a:r>
            <a:endParaRPr lang="en-US" altLang="zh-CN" dirty="0"/>
          </a:p>
          <a:p>
            <a:r>
              <a:rPr lang="zh-CN" altLang="en-US" dirty="0"/>
              <a:t>问：你所知道的哪一个索引也是类似的？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35769"/>
            <a:ext cx="7867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Types – TTL Indexes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0463"/>
            <a:ext cx="9584266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一种特殊的单字段索引，用于</a:t>
            </a:r>
            <a:r>
              <a:rPr lang="en-US" altLang="zh-CN" dirty="0"/>
              <a:t>Date</a:t>
            </a:r>
            <a:r>
              <a:rPr lang="zh-CN" altLang="en-US" dirty="0"/>
              <a:t>类型或者含</a:t>
            </a:r>
            <a:r>
              <a:rPr lang="en-US" altLang="zh-CN" dirty="0"/>
              <a:t>Date</a:t>
            </a:r>
            <a:r>
              <a:rPr lang="zh-CN" altLang="en-US" dirty="0"/>
              <a:t>类型的</a:t>
            </a:r>
            <a:r>
              <a:rPr lang="en-US" altLang="zh-CN" dirty="0"/>
              <a:t>Array</a:t>
            </a:r>
          </a:p>
          <a:p>
            <a:r>
              <a:rPr lang="zh-CN" altLang="en-US" dirty="0"/>
              <a:t>如果作用在</a:t>
            </a:r>
            <a:r>
              <a:rPr lang="en-US" altLang="zh-CN" dirty="0"/>
              <a:t>Array</a:t>
            </a:r>
            <a:r>
              <a:rPr lang="zh-CN" altLang="en-US" dirty="0"/>
              <a:t>上，取</a:t>
            </a:r>
            <a:r>
              <a:rPr lang="en-US" altLang="zh-CN" dirty="0"/>
              <a:t>Array</a:t>
            </a:r>
            <a:r>
              <a:rPr lang="zh-CN" altLang="en-US" dirty="0"/>
              <a:t>中</a:t>
            </a:r>
            <a:r>
              <a:rPr lang="en-US" altLang="zh-CN" dirty="0"/>
              <a:t>Date</a:t>
            </a:r>
            <a:r>
              <a:rPr lang="zh-CN" altLang="en-US" dirty="0"/>
              <a:t>类型数据中的最小值来计算超时</a:t>
            </a:r>
            <a:endParaRPr lang="en-US" altLang="zh-CN" dirty="0"/>
          </a:p>
          <a:p>
            <a:r>
              <a:rPr lang="zh-CN" altLang="en-US" dirty="0"/>
              <a:t>为每个</a:t>
            </a:r>
            <a:r>
              <a:rPr lang="en-US" altLang="zh-CN" dirty="0"/>
              <a:t>document</a:t>
            </a:r>
            <a:r>
              <a:rPr lang="zh-CN" altLang="en-US" dirty="0"/>
              <a:t>设置了一个</a:t>
            </a:r>
            <a:r>
              <a:rPr lang="en-US" altLang="zh-CN" dirty="0"/>
              <a:t>timeout</a:t>
            </a:r>
            <a:r>
              <a:rPr lang="zh-CN" altLang="en-US" dirty="0"/>
              <a:t>时间，如果一个</a:t>
            </a:r>
            <a:r>
              <a:rPr lang="en-US" altLang="zh-CN" dirty="0"/>
              <a:t>document</a:t>
            </a:r>
            <a:r>
              <a:rPr lang="zh-CN" altLang="en-US" dirty="0"/>
              <a:t>达到了预先配置的时长，就被自动删除，常用于一些缓存问题，比如</a:t>
            </a:r>
            <a:r>
              <a:rPr lang="en-US" altLang="zh-CN" dirty="0"/>
              <a:t>session storage</a:t>
            </a:r>
          </a:p>
          <a:p>
            <a:r>
              <a:rPr lang="en-US" altLang="zh-CN" dirty="0"/>
              <a:t>TTL index</a:t>
            </a:r>
            <a:r>
              <a:rPr lang="zh-CN" altLang="en-US" dirty="0"/>
              <a:t>不能保证达到阈值立刻删除，移除过期</a:t>
            </a:r>
            <a:r>
              <a:rPr lang="en-US" altLang="zh-CN" dirty="0"/>
              <a:t>document</a:t>
            </a:r>
            <a:r>
              <a:rPr lang="zh-CN" altLang="en-US" dirty="0"/>
              <a:t>的任务每</a:t>
            </a:r>
            <a:r>
              <a:rPr lang="en-US" altLang="zh-CN" dirty="0"/>
              <a:t>60s</a:t>
            </a:r>
            <a:r>
              <a:rPr lang="zh-CN" altLang="en-US" dirty="0"/>
              <a:t>运行一次。</a:t>
            </a:r>
            <a:endParaRPr lang="en-US" altLang="zh-CN" dirty="0"/>
          </a:p>
          <a:p>
            <a:r>
              <a:rPr lang="zh-CN" altLang="en-US" dirty="0"/>
              <a:t>如果是在</a:t>
            </a:r>
            <a:r>
              <a:rPr lang="en-US" altLang="zh-CN" dirty="0"/>
              <a:t>replica set</a:t>
            </a:r>
            <a:r>
              <a:rPr lang="zh-CN" altLang="en-US" dirty="0"/>
              <a:t>中，该索引只会作用在</a:t>
            </a:r>
            <a:r>
              <a:rPr lang="en-US" altLang="zh-CN" dirty="0"/>
              <a:t>primary</a:t>
            </a:r>
            <a:r>
              <a:rPr lang="zh-CN" altLang="en-US" dirty="0"/>
              <a:t>节点上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 &gt;</a:t>
            </a:r>
            <a:r>
              <a:rPr lang="en-US" altLang="zh-CN" dirty="0" err="1"/>
              <a:t>db.eventlog.createIndex</a:t>
            </a:r>
            <a:r>
              <a:rPr lang="en-US" altLang="zh-CN" dirty="0"/>
              <a:t>( { "</a:t>
            </a:r>
            <a:r>
              <a:rPr lang="en-US" altLang="zh-CN" dirty="0" err="1"/>
              <a:t>lastModifiedDate</a:t>
            </a:r>
            <a:r>
              <a:rPr lang="en-US" altLang="zh-CN" dirty="0"/>
              <a:t>": 1 }, { </a:t>
            </a:r>
            <a:r>
              <a:rPr lang="en-US" altLang="zh-CN" dirty="0" err="1"/>
              <a:t>expireAfterSeconds</a:t>
            </a:r>
            <a:r>
              <a:rPr lang="en-US" altLang="zh-CN" dirty="0"/>
              <a:t>: 3600 } 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https://docs.mongodb.com/manual/indexes/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2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&amp; Basics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0971"/>
            <a:ext cx="4147187" cy="4800391"/>
          </a:xfrm>
        </p:spPr>
        <p:txBody>
          <a:bodyPr/>
          <a:lstStyle/>
          <a:p>
            <a:r>
              <a:rPr lang="en-US" altLang="zh-CN" dirty="0" err="1"/>
              <a:t>db.foo.dropIndex</a:t>
            </a:r>
            <a:r>
              <a:rPr lang="en-US" altLang="zh-CN" dirty="0"/>
              <a:t>({"fruit":1})</a:t>
            </a:r>
          </a:p>
          <a:p>
            <a:r>
              <a:rPr lang="en-US" altLang="zh-CN" dirty="0" err="1"/>
              <a:t>db.foo.dropIndex</a:t>
            </a:r>
            <a:r>
              <a:rPr lang="en-US" altLang="zh-CN" dirty="0"/>
              <a:t>({"fruit"})</a:t>
            </a:r>
          </a:p>
          <a:p>
            <a:endParaRPr lang="en-US" altLang="zh-CN" dirty="0"/>
          </a:p>
          <a:p>
            <a:r>
              <a:rPr lang="en-US" altLang="zh-CN" dirty="0" err="1"/>
              <a:t>db.foo.dropIndexes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Tips: You cannot drop the default index on the _id field.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27" y="1226352"/>
            <a:ext cx="2743200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33" y="1226352"/>
            <a:ext cx="2657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5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0837"/>
            <a:ext cx="8596668" cy="4637105"/>
          </a:xfrm>
        </p:spPr>
        <p:txBody>
          <a:bodyPr/>
          <a:lstStyle/>
          <a:p>
            <a:r>
              <a:rPr lang="en-US" altLang="zh-CN" dirty="0"/>
              <a:t>Transform and combine documents in a collection. </a:t>
            </a:r>
            <a:r>
              <a:rPr lang="zh-CN" altLang="en-US" dirty="0"/>
              <a:t>类似</a:t>
            </a:r>
            <a:r>
              <a:rPr lang="en-US" altLang="zh-CN" dirty="0"/>
              <a:t>RDBMS</a:t>
            </a:r>
            <a:r>
              <a:rPr lang="zh-CN" altLang="en-US" dirty="0"/>
              <a:t>的聚合函数。</a:t>
            </a:r>
            <a:endParaRPr lang="en-US" altLang="zh-CN" dirty="0"/>
          </a:p>
          <a:p>
            <a:r>
              <a:rPr lang="en-US" altLang="zh-CN" dirty="0"/>
              <a:t>Three ways —— </a:t>
            </a:r>
          </a:p>
          <a:p>
            <a:pPr lvl="1"/>
            <a:r>
              <a:rPr lang="en-US" altLang="zh-CN" dirty="0"/>
              <a:t>Aggregation Pipeline </a:t>
            </a:r>
            <a:r>
              <a:rPr lang="en-US" altLang="zh-CN" dirty="0">
                <a:hlinkClick r:id="rId2"/>
              </a:rPr>
              <a:t>https://docs.mongodb.com/manual/aggregation/#aggregation-framework</a:t>
            </a:r>
            <a:endParaRPr lang="en-US" altLang="zh-CN" dirty="0"/>
          </a:p>
          <a:p>
            <a:pPr lvl="1"/>
            <a:r>
              <a:rPr lang="en-US" altLang="zh-CN" dirty="0"/>
              <a:t>Map-Reduce 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hlinkClick r:id="rId3"/>
              </a:rPr>
              <a:t>https://docs.mongodb.com/manual/aggregation/#aggregation-map-reduce</a:t>
            </a:r>
            <a:endParaRPr lang="en-US" altLang="zh-CN" dirty="0"/>
          </a:p>
          <a:p>
            <a:pPr lvl="1"/>
            <a:r>
              <a:rPr lang="en-US" altLang="zh-CN" dirty="0"/>
              <a:t>Single Purpose Aggregation Operations </a:t>
            </a:r>
            <a:r>
              <a:rPr lang="en-US" altLang="zh-CN" dirty="0">
                <a:hlinkClick r:id="rId4"/>
              </a:rPr>
              <a:t>https://docs.mongodb.com/manual/aggregation/#single-purpose-agg-operations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1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Diagram of the annotated aggregation pipeline operation. The aggregation pipeline has two stages: ``$match`` and ``$group`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161" y="1270000"/>
            <a:ext cx="7239000" cy="52101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51306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8954"/>
            <a:ext cx="9789857" cy="4793475"/>
          </a:xfrm>
        </p:spPr>
        <p:txBody>
          <a:bodyPr/>
          <a:lstStyle/>
          <a:p>
            <a:r>
              <a:rPr lang="en-US" altLang="zh-CN" dirty="0"/>
              <a:t>$match – </a:t>
            </a:r>
            <a:r>
              <a:rPr lang="zh-CN" altLang="en-US" dirty="0"/>
              <a:t>使用标准的</a:t>
            </a:r>
            <a:r>
              <a:rPr lang="en-US" altLang="zh-CN" dirty="0"/>
              <a:t>MongoDB</a:t>
            </a:r>
            <a:r>
              <a:rPr lang="zh-CN" altLang="en-US" dirty="0"/>
              <a:t>查询，过滤符合条件的</a:t>
            </a:r>
            <a:r>
              <a:rPr lang="en-US" altLang="zh-CN" dirty="0"/>
              <a:t>document</a:t>
            </a:r>
            <a:r>
              <a:rPr lang="zh-CN" altLang="en-US" dirty="0"/>
              <a:t>进入下一个操作台（</a:t>
            </a:r>
            <a:r>
              <a:rPr lang="en-US" altLang="zh-CN" dirty="0"/>
              <a:t>Stage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$limit – </a:t>
            </a:r>
            <a:r>
              <a:rPr lang="zh-CN" altLang="en-US" dirty="0"/>
              <a:t>限定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documents</a:t>
            </a:r>
            <a:r>
              <a:rPr lang="zh-CN" altLang="en-US" dirty="0"/>
              <a:t>投入管道处理</a:t>
            </a:r>
            <a:endParaRPr lang="en-US" altLang="zh-CN" dirty="0"/>
          </a:p>
          <a:p>
            <a:r>
              <a:rPr lang="en-US" altLang="zh-CN" dirty="0"/>
              <a:t>$skip – </a:t>
            </a:r>
            <a:r>
              <a:rPr lang="zh-CN" altLang="en-US" dirty="0"/>
              <a:t>跳过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documents</a:t>
            </a:r>
            <a:r>
              <a:rPr lang="zh-CN" altLang="en-US" dirty="0"/>
              <a:t>，然后将剩余的</a:t>
            </a:r>
            <a:r>
              <a:rPr lang="en-US" altLang="zh-CN" dirty="0"/>
              <a:t>documents</a:t>
            </a:r>
            <a:r>
              <a:rPr lang="zh-CN" altLang="en-US" dirty="0"/>
              <a:t>投入管道处理</a:t>
            </a:r>
            <a:endParaRPr lang="en-US" altLang="zh-CN" dirty="0"/>
          </a:p>
          <a:p>
            <a:r>
              <a:rPr lang="en-US" altLang="zh-CN" dirty="0"/>
              <a:t>$unwind – </a:t>
            </a:r>
            <a:r>
              <a:rPr lang="zh-CN" altLang="en-US" dirty="0"/>
              <a:t>拆分数组结构，如</a:t>
            </a:r>
            <a:r>
              <a:rPr lang="en-US" altLang="zh-CN" dirty="0"/>
              <a:t>{“</a:t>
            </a:r>
            <a:r>
              <a:rPr lang="en-US" altLang="zh-CN" dirty="0" err="1"/>
              <a:t>name”:“Lee</a:t>
            </a:r>
            <a:r>
              <a:rPr lang="en-US" altLang="zh-CN" dirty="0"/>
              <a:t> </a:t>
            </a:r>
            <a:r>
              <a:rPr lang="en-US" altLang="zh-CN" dirty="0" err="1"/>
              <a:t>Lei”,“phone</a:t>
            </a:r>
            <a:r>
              <a:rPr lang="en-US" altLang="zh-CN" dirty="0"/>
              <a:t>”:[“apple”,“</a:t>
            </a:r>
            <a:r>
              <a:rPr lang="en-US" altLang="zh-CN" dirty="0" err="1"/>
              <a:t>huawei</a:t>
            </a:r>
            <a:r>
              <a:rPr lang="en-US" altLang="zh-CN" dirty="0"/>
              <a:t>”]}</a:t>
            </a:r>
            <a:r>
              <a:rPr lang="zh-CN" altLang="en-US" dirty="0"/>
              <a:t>，针对</a:t>
            </a:r>
            <a:r>
              <a:rPr lang="en-US" altLang="zh-CN" dirty="0"/>
              <a:t>phone</a:t>
            </a:r>
            <a:r>
              <a:rPr lang="zh-CN" altLang="en-US" dirty="0"/>
              <a:t>进行</a:t>
            </a:r>
            <a:r>
              <a:rPr lang="en-US" altLang="zh-CN" dirty="0"/>
              <a:t>$unwind</a:t>
            </a:r>
            <a:r>
              <a:rPr lang="zh-CN" altLang="en-US" dirty="0"/>
              <a:t>操作，则结果为：</a:t>
            </a:r>
            <a:endParaRPr lang="en-US" altLang="zh-CN" dirty="0"/>
          </a:p>
          <a:p>
            <a:pPr lvl="1"/>
            <a:r>
              <a:rPr lang="en-US" altLang="zh-CN" dirty="0"/>
              <a:t>{"name" : "Lee Lei", "phone" : "Apple" }</a:t>
            </a:r>
          </a:p>
          <a:p>
            <a:pPr lvl="1"/>
            <a:r>
              <a:rPr lang="en-US" altLang="zh-CN" dirty="0"/>
              <a:t>{"name" : "Lee Lei", "phone" : "Huawei" }</a:t>
            </a:r>
          </a:p>
          <a:p>
            <a:r>
              <a:rPr lang="en-US" altLang="zh-CN" dirty="0"/>
              <a:t>$add, $sum, $</a:t>
            </a:r>
            <a:r>
              <a:rPr lang="en-US" altLang="zh-CN" dirty="0" err="1"/>
              <a:t>avg</a:t>
            </a:r>
            <a:r>
              <a:rPr lang="en-US" altLang="zh-CN" dirty="0"/>
              <a:t> … </a:t>
            </a:r>
          </a:p>
          <a:p>
            <a:r>
              <a:rPr lang="en-US" altLang="zh-CN" dirty="0">
                <a:hlinkClick r:id="rId2"/>
              </a:rPr>
              <a:t>https://docs.mongodb.com/manual/reference/operator/aggregation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53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1719525"/>
            <a:ext cx="8596668" cy="3880773"/>
          </a:xfrm>
        </p:spPr>
        <p:txBody>
          <a:bodyPr/>
          <a:lstStyle/>
          <a:p>
            <a:r>
              <a:rPr lang="zh-CN" altLang="en-US" dirty="0"/>
              <a:t>按照项目，统计一段时间内的网络下行流量的数据条目数及流量总量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250" y="2383239"/>
            <a:ext cx="6543675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49" y="3888189"/>
            <a:ext cx="3419475" cy="189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8" y="2383239"/>
            <a:ext cx="4267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7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be continued…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2160589"/>
            <a:ext cx="7114944" cy="3880773"/>
          </a:xfrm>
        </p:spPr>
        <p:txBody>
          <a:bodyPr/>
          <a:lstStyle/>
          <a:p>
            <a:r>
              <a:rPr lang="en-US" altLang="zh-CN" dirty="0"/>
              <a:t>NoSQL = Not only SQL</a:t>
            </a:r>
          </a:p>
          <a:p>
            <a:r>
              <a:rPr lang="en-US" altLang="zh-CN" dirty="0"/>
              <a:t>Features = [</a:t>
            </a:r>
          </a:p>
          <a:p>
            <a:pPr marL="0" indent="0">
              <a:buNone/>
            </a:pPr>
            <a:r>
              <a:rPr lang="en-US" altLang="zh-CN" dirty="0"/>
              <a:t>	Scalability: </a:t>
            </a:r>
            <a:r>
              <a:rPr lang="zh-CN" altLang="en-US" dirty="0"/>
              <a:t>无</a:t>
            </a:r>
            <a:r>
              <a:rPr lang="en-US" altLang="zh-CN" dirty="0"/>
              <a:t>RDBMS</a:t>
            </a:r>
            <a:r>
              <a:rPr lang="zh-CN" altLang="en-US" dirty="0"/>
              <a:t>的关系型特性，数据间无关系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Performance: </a:t>
            </a:r>
            <a:r>
              <a:rPr lang="zh-CN" altLang="en-US" dirty="0"/>
              <a:t>大数据量下的高性能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Schema-less: </a:t>
            </a:r>
            <a:r>
              <a:rPr lang="zh-CN" altLang="en-US" dirty="0"/>
              <a:t>灵活的数据格式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High Available: </a:t>
            </a:r>
            <a:r>
              <a:rPr lang="zh-CN" altLang="en-US" dirty="0"/>
              <a:t>集群、复制集等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8" y="2160589"/>
            <a:ext cx="3797979" cy="39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= Hu</a:t>
            </a:r>
            <a:r>
              <a:rPr lang="en-US" altLang="zh-CN" b="1" u="sng" dirty="0"/>
              <a:t>mongo</a:t>
            </a:r>
            <a:r>
              <a:rPr lang="en-US" altLang="zh-CN" dirty="0"/>
              <a:t>us </a:t>
            </a:r>
            <a:r>
              <a:rPr lang="en-US" altLang="zh-CN" u="sng" dirty="0"/>
              <a:t>DB </a:t>
            </a:r>
            <a:r>
              <a:rPr lang="en-US" altLang="zh-CN" dirty="0"/>
              <a:t> [</a:t>
            </a:r>
            <a:r>
              <a:rPr lang="en-US" altLang="zh-CN" dirty="0" err="1"/>
              <a:t>hju'mʌŋɡəs</a:t>
            </a:r>
            <a:r>
              <a:rPr lang="en-US" altLang="zh-CN" dirty="0"/>
              <a:t>]</a:t>
            </a:r>
            <a:endParaRPr lang="en-US" altLang="zh-CN" u="sng" dirty="0"/>
          </a:p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High Performance</a:t>
            </a:r>
          </a:p>
          <a:p>
            <a:r>
              <a:rPr lang="en-US" altLang="zh-CN" dirty="0"/>
              <a:t>C-P  on CAP Theorem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MongoDB </a:t>
            </a:r>
            <a:r>
              <a:rPr lang="zh-CN" altLang="en-US" dirty="0"/>
              <a:t>无事务，所以为了保证</a:t>
            </a:r>
            <a:r>
              <a:rPr lang="en-US" altLang="zh-CN" dirty="0"/>
              <a:t>Consistency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处理读写并发时使用读锁和写锁</a:t>
            </a:r>
            <a:r>
              <a:rPr lang="en-US" altLang="zh-CN" dirty="0"/>
              <a:t>——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对于一个数据库，可以有无限多个同时进行的</a:t>
            </a:r>
            <a:r>
              <a:rPr lang="en-US" altLang="zh-CN" dirty="0"/>
              <a:t>reader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但是对有任何一个数据库的任何集合，一次只能存在一个</a:t>
            </a:r>
            <a:r>
              <a:rPr lang="en-US" altLang="zh-CN" dirty="0"/>
              <a:t>writer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一旦写请求进入，则</a:t>
            </a:r>
            <a:r>
              <a:rPr lang="en-US" altLang="zh-CN" dirty="0"/>
              <a:t>writer</a:t>
            </a:r>
            <a:r>
              <a:rPr lang="zh-CN" altLang="en-US" dirty="0"/>
              <a:t>将会阻挡所有的读者；所有的读者只有在写操作结束后才会解除阻塞状态（也被称为</a:t>
            </a:r>
            <a:r>
              <a:rPr lang="en-US" altLang="zh-CN" dirty="0"/>
              <a:t>writer-greedy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97" y="609600"/>
            <a:ext cx="5005203" cy="39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11234"/>
            <a:ext cx="9593101" cy="471728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Single instance can host multiple independent databases</a:t>
            </a:r>
          </a:p>
          <a:p>
            <a:r>
              <a:rPr lang="en-US" altLang="zh-CN" dirty="0"/>
              <a:t>Collection(like Table/View) has dynamic schemas</a:t>
            </a:r>
          </a:p>
          <a:p>
            <a:r>
              <a:rPr lang="en-US" altLang="zh-CN" dirty="0"/>
              <a:t>Document(like Column) formats in BSON that maximum is 16MB</a:t>
            </a:r>
          </a:p>
          <a:p>
            <a:pPr lvl="1"/>
            <a:r>
              <a:rPr lang="en-US" altLang="zh-CN" dirty="0"/>
              <a:t>{"foo" : 3} vs {"foo" : "3"}</a:t>
            </a:r>
          </a:p>
          <a:p>
            <a:pPr lvl="1"/>
            <a:r>
              <a:rPr lang="en-US" altLang="zh-CN" dirty="0"/>
              <a:t>{"foo" : 3} vs {"Foo" : 3}</a:t>
            </a:r>
          </a:p>
          <a:p>
            <a:pPr lvl="1"/>
            <a:r>
              <a:rPr lang="en-US" altLang="zh-CN" dirty="0"/>
              <a:t>{"greeting" : "Hello, world!", "greeting" : "Hello, MongoDB!"}</a:t>
            </a:r>
          </a:p>
          <a:p>
            <a:r>
              <a:rPr lang="en-US" altLang="zh-CN" dirty="0"/>
              <a:t>"_id" : </a:t>
            </a:r>
            <a:r>
              <a:rPr lang="en-US" altLang="zh-CN" dirty="0" err="1"/>
              <a:t>ObjectId</a:t>
            </a:r>
            <a:r>
              <a:rPr lang="en-US" altLang="zh-CN" dirty="0"/>
              <a:t>("573ada852d5ddb9a70bae610") vs. PK </a:t>
            </a:r>
          </a:p>
          <a:p>
            <a:r>
              <a:rPr lang="en-US" altLang="zh-CN" dirty="0"/>
              <a:t>Data Types</a:t>
            </a:r>
          </a:p>
          <a:p>
            <a:pPr lvl="1"/>
            <a:r>
              <a:rPr lang="en-US" altLang="zh-CN" dirty="0"/>
              <a:t>null - {"x" : </a:t>
            </a:r>
            <a:r>
              <a:rPr lang="en-US" altLang="zh-CN" b="1" dirty="0"/>
              <a:t>null</a:t>
            </a:r>
            <a:r>
              <a:rPr lang="en-US" altLang="zh-CN" dirty="0"/>
              <a:t>} ; </a:t>
            </a:r>
            <a:r>
              <a:rPr lang="en-US" altLang="zh-CN" dirty="0" err="1"/>
              <a:t>boolean</a:t>
            </a:r>
            <a:r>
              <a:rPr lang="en-US" altLang="zh-CN" dirty="0"/>
              <a:t> - {"x" : </a:t>
            </a:r>
            <a:r>
              <a:rPr lang="en-US" altLang="zh-CN" b="1" dirty="0"/>
              <a:t>true</a:t>
            </a:r>
            <a:r>
              <a:rPr lang="en-US" altLang="zh-CN" dirty="0"/>
              <a:t>} , number – {"x" : 3.14}, {"x" : </a:t>
            </a:r>
            <a:r>
              <a:rPr lang="en-US" altLang="zh-CN" dirty="0" err="1"/>
              <a:t>NumberLong</a:t>
            </a:r>
            <a:r>
              <a:rPr lang="en-US" altLang="zh-CN" dirty="0"/>
              <a:t>("3")}</a:t>
            </a:r>
          </a:p>
          <a:p>
            <a:pPr lvl="1"/>
            <a:r>
              <a:rPr lang="en-US" altLang="zh-CN" dirty="0"/>
              <a:t>string , date - {"x" : </a:t>
            </a:r>
            <a:r>
              <a:rPr lang="en-US" altLang="zh-CN" b="1" dirty="0"/>
              <a:t>new </a:t>
            </a:r>
            <a:r>
              <a:rPr lang="en-US" altLang="zh-CN" dirty="0"/>
              <a:t>Date(‘2016-10-10 14:42:34’)} , JS Regex - {"x" : /</a:t>
            </a:r>
            <a:r>
              <a:rPr lang="en-US" altLang="zh-CN" dirty="0" err="1"/>
              <a:t>foobar</a:t>
            </a:r>
            <a:r>
              <a:rPr lang="en-US" altLang="zh-CN" dirty="0"/>
              <a:t>/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array , embedded document , binary data , code - {"x" : </a:t>
            </a:r>
            <a:r>
              <a:rPr lang="en-US" altLang="zh-CN" b="1" dirty="0"/>
              <a:t>function</a:t>
            </a:r>
            <a:r>
              <a:rPr lang="en-US" altLang="zh-CN" dirty="0"/>
              <a:t>() { </a:t>
            </a:r>
            <a:r>
              <a:rPr lang="en-US" altLang="zh-CN" i="1" dirty="0"/>
              <a:t>/* ... */ </a:t>
            </a:r>
            <a:r>
              <a:rPr lang="en-US" altLang="zh-CN" dirty="0"/>
              <a:t>}}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https://docs.mongodb.com/manual/introduction/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86" y="1641243"/>
            <a:ext cx="36485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9235291" cy="1826581"/>
          </a:xfrm>
        </p:spPr>
        <p:txBody>
          <a:bodyPr/>
          <a:lstStyle/>
          <a:p>
            <a:r>
              <a:rPr lang="en-US" altLang="zh-CN" dirty="0"/>
              <a:t>Creating, Updating and Deleting Docs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2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876800"/>
            <a:ext cx="8596668" cy="116456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https://docs.mongodb.com/getting-started/shell/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9544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and save documents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566596" cy="3880773"/>
          </a:xfrm>
        </p:spPr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db.foo.insert</a:t>
            </a:r>
            <a:r>
              <a:rPr lang="en-US" altLang="zh-CN" dirty="0"/>
              <a:t>({"fruit" : "apple"})</a:t>
            </a:r>
          </a:p>
          <a:p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db.foo.insert</a:t>
            </a:r>
            <a:r>
              <a:rPr lang="en-US" altLang="zh-CN" dirty="0"/>
              <a:t>([{"fruit" : "apple"}, {"fruit" : "banana"}, {"fruit" : "orange"}])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52411"/>
            <a:ext cx="5524500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5024" y="3777809"/>
            <a:ext cx="3846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“_id”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字段如果不手动指定，则会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被分配一个唯一的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12bytes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位的十六进制数字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位数字表示一个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00" y="5247861"/>
            <a:ext cx="2495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35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8393</TotalTime>
  <Words>1412</Words>
  <Application>Microsoft Office PowerPoint</Application>
  <PresentationFormat>宽屏</PresentationFormat>
  <Paragraphs>226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Introduction to MongoDB </vt:lpstr>
      <vt:lpstr>Content</vt:lpstr>
      <vt:lpstr>Introduction &amp; Basics</vt:lpstr>
      <vt:lpstr>NoSQL</vt:lpstr>
      <vt:lpstr>History</vt:lpstr>
      <vt:lpstr>Data Model</vt:lpstr>
      <vt:lpstr>Creating, Updating and Deleting Docs</vt:lpstr>
      <vt:lpstr>MongoDB Shell</vt:lpstr>
      <vt:lpstr>Insert and save documents</vt:lpstr>
      <vt:lpstr>Remove documents</vt:lpstr>
      <vt:lpstr>Update documents</vt:lpstr>
      <vt:lpstr>Update documents</vt:lpstr>
      <vt:lpstr>Update documents</vt:lpstr>
      <vt:lpstr>Querying</vt:lpstr>
      <vt:lpstr>Find</vt:lpstr>
      <vt:lpstr>Find</vt:lpstr>
      <vt:lpstr>Find</vt:lpstr>
      <vt:lpstr>Query Conditionals</vt:lpstr>
      <vt:lpstr>OR Queries</vt:lpstr>
      <vt:lpstr>Query Regex &amp; Arrays</vt:lpstr>
      <vt:lpstr>Querying on Embedded Documents</vt:lpstr>
      <vt:lpstr>Index</vt:lpstr>
      <vt:lpstr>Index &amp; Query Explain</vt:lpstr>
      <vt:lpstr>Create an index</vt:lpstr>
      <vt:lpstr>Query Explain</vt:lpstr>
      <vt:lpstr>Query Explain</vt:lpstr>
      <vt:lpstr>Index Types – Compound Index</vt:lpstr>
      <vt:lpstr>Index Types - Unique Index </vt:lpstr>
      <vt:lpstr>Index Types – TTL Indexes</vt:lpstr>
      <vt:lpstr>Drop Index</vt:lpstr>
      <vt:lpstr>Aggregation</vt:lpstr>
      <vt:lpstr>Aggregation</vt:lpstr>
      <vt:lpstr>Aggregation Pipeline</vt:lpstr>
      <vt:lpstr>Operators</vt:lpstr>
      <vt:lpstr>Example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</dc:title>
  <dc:creator>ZH.F</dc:creator>
  <cp:lastModifiedBy>ZH.F</cp:lastModifiedBy>
  <cp:revision>84</cp:revision>
  <dcterms:created xsi:type="dcterms:W3CDTF">2016-10-09T09:36:33Z</dcterms:created>
  <dcterms:modified xsi:type="dcterms:W3CDTF">2016-10-17T01:19:33Z</dcterms:modified>
</cp:coreProperties>
</file>