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57" r:id="rId4"/>
    <p:sldId id="258" r:id="rId5"/>
    <p:sldId id="259" r:id="rId6"/>
    <p:sldId id="264" r:id="rId7"/>
    <p:sldId id="265" r:id="rId8"/>
    <p:sldId id="260" r:id="rId9"/>
    <p:sldId id="261" r:id="rId10"/>
    <p:sldId id="262" r:id="rId11"/>
    <p:sldId id="263" r:id="rId12"/>
    <p:sldId id="266" r:id="rId13"/>
    <p:sldId id="267" r:id="rId15"/>
    <p:sldId id="268" r:id="rId16"/>
    <p:sldId id="270" r:id="rId17"/>
    <p:sldId id="269" r:id="rId18"/>
    <p:sldId id="272" r:id="rId19"/>
    <p:sldId id="273" r:id="rId20"/>
    <p:sldId id="274"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53" autoAdjust="0"/>
  </p:normalViewPr>
  <p:slideViewPr>
    <p:cSldViewPr snapToGrid="0">
      <p:cViewPr varScale="1">
        <p:scale>
          <a:sx n="123" d="100"/>
          <a:sy n="123" d="100"/>
        </p:scale>
        <p:origin x="8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02A129-7672-437A-A317-2EFCF2C5729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57D324-57E7-413A-951C-5BA1BB873E5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757D324-57E7-413A-951C-5BA1BB873E5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757D324-57E7-413A-951C-5BA1BB873E5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757D324-57E7-413A-951C-5BA1BB873E5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757D324-57E7-413A-951C-5BA1BB873E5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5" Type="http://schemas.microsoft.com/office/2007/relationships/hdphoto" Target="../media/hdphoto2.wdp"/><Relationship Id="rId4" Type="http://schemas.openxmlformats.org/officeDocument/2006/relationships/image" Target="../media/image2.png"/><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hdphoto2.wdp"/><Relationship Id="rId4" Type="http://schemas.openxmlformats.org/officeDocument/2006/relationships/image" Target="../media/image2.png"/><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hdphoto2.wdp"/><Relationship Id="rId4" Type="http://schemas.openxmlformats.org/officeDocument/2006/relationships/image" Target="../media/image3.png"/><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hdphoto2.wdp"/><Relationship Id="rId4" Type="http://schemas.openxmlformats.org/officeDocument/2006/relationships/image" Target="../media/image3.png"/><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B85DCFD-4F10-411F-A0C7-D6F50A115D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A47AB3AB-F71B-4272-B874-7974027AD00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B85DCFD-4F10-411F-A0C7-D6F50A115D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7AB3AB-F71B-4272-B874-7974027AD00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B85DCFD-4F10-411F-A0C7-D6F50A115D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7AB3AB-F71B-4272-B874-7974027AD00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B85DCFD-4F10-411F-A0C7-D6F50A115D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7AB3AB-F71B-4272-B874-7974027AD00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a:xfrm>
            <a:off x="8593667" y="6272784"/>
            <a:ext cx="2644309" cy="365125"/>
          </a:xfrm>
        </p:spPr>
        <p:txBody>
          <a:bodyPr/>
          <a:lstStyle/>
          <a:p>
            <a:fld id="{4B85DCFD-4F10-411F-A0C7-D6F50A115DAF}" type="datetimeFigureOut">
              <a:rPr lang="zh-CN" altLang="en-US" smtClean="0"/>
            </a:fld>
            <a:endParaRPr lang="zh-CN" altLang="en-US"/>
          </a:p>
        </p:txBody>
      </p:sp>
      <p:sp>
        <p:nvSpPr>
          <p:cNvPr id="5" name="Footer Placeholder 4"/>
          <p:cNvSpPr>
            <a:spLocks noGrp="1"/>
          </p:cNvSpPr>
          <p:nvPr>
            <p:ph type="ftr" sz="quarter" idx="11"/>
          </p:nvPr>
        </p:nvSpPr>
        <p:spPr>
          <a:xfrm>
            <a:off x="2182708" y="6272784"/>
            <a:ext cx="6327648" cy="365125"/>
          </a:xfrm>
        </p:spPr>
        <p:txBody>
          <a:bodyPr/>
          <a:lstStyle/>
          <a:p>
            <a:endParaRPr lang="zh-CN"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47AB3AB-F71B-4272-B874-7974027AD00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B85DCFD-4F10-411F-A0C7-D6F50A115DA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47AB3AB-F71B-4272-B874-7974027AD00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B85DCFD-4F10-411F-A0C7-D6F50A115DAF}"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47AB3AB-F71B-4272-B874-7974027AD00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B85DCFD-4F10-411F-A0C7-D6F50A115DAF}"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47AB3AB-F71B-4272-B874-7974027AD00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85DCFD-4F10-411F-A0C7-D6F50A115DAF}"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47AB3AB-F71B-4272-B874-7974027AD00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4B85DCFD-4F10-411F-A0C7-D6F50A115DA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47AB3AB-F71B-4272-B874-7974027AD00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4B85DCFD-4F10-411F-A0C7-D6F50A115DAF}" type="datetimeFigureOut">
              <a:rPr lang="zh-CN" altLang="en-US" smtClean="0"/>
            </a:fld>
            <a:endParaRPr lang="zh-CN"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47AB3AB-F71B-4272-B874-7974027AD00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microsoft.com/office/2007/relationships/hdphoto" Target="../media/hdphoto2.wdp"/><Relationship Id="rId12" Type="http://schemas.openxmlformats.org/officeDocument/2006/relationships/image" Target="../media/image3.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B85DCFD-4F10-411F-A0C7-D6F50A115DAF}" type="datetimeFigureOut">
              <a:rPr lang="zh-CN" altLang="en-US" smtClean="0"/>
            </a:fld>
            <a:endParaRPr lang="zh-CN"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zh-CN"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A47AB3AB-F71B-4272-B874-7974027AD00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800" b="1" kern="1200" cap="none"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hyperlink" Target="https://facebook.github.io/react-nativ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AngularJS VS </a:t>
            </a:r>
            <a:r>
              <a:rPr lang="en-US" altLang="zh-CN" dirty="0" smtClean="0"/>
              <a:t>react</a:t>
            </a:r>
            <a:endParaRPr lang="zh-CN" altLang="en-US" dirty="0"/>
          </a:p>
        </p:txBody>
      </p:sp>
      <p:sp>
        <p:nvSpPr>
          <p:cNvPr id="3" name="副标题 2"/>
          <p:cNvSpPr>
            <a:spLocks noGrp="1"/>
          </p:cNvSpPr>
          <p:nvPr>
            <p:ph type="subTitle" idx="1"/>
          </p:nvPr>
        </p:nvSpPr>
        <p:spPr>
          <a:xfrm>
            <a:off x="1069848" y="4732149"/>
            <a:ext cx="7891272" cy="1606658"/>
          </a:xfrm>
        </p:spPr>
        <p:txBody>
          <a:bodyPr>
            <a:normAutofit/>
          </a:bodyPr>
          <a:lstStyle/>
          <a:p>
            <a:pPr marL="342900" indent="-342900">
              <a:buFont typeface="Wingdings" panose="05000000000000000000" pitchFamily="2" charset="2"/>
              <a:buChar char="Ø"/>
            </a:pPr>
            <a:r>
              <a:rPr lang="en-US" altLang="zh-CN" dirty="0"/>
              <a:t>AngularJS VS </a:t>
            </a:r>
            <a:r>
              <a:rPr lang="en-US" altLang="zh-CN" dirty="0" smtClean="0"/>
              <a:t>React</a:t>
            </a:r>
            <a:r>
              <a:rPr lang="zh-CN" altLang="en-US" dirty="0" smtClean="0"/>
              <a:t>之基本介绍</a:t>
            </a:r>
            <a:endParaRPr lang="en-US" altLang="zh-CN" dirty="0" smtClean="0"/>
          </a:p>
          <a:p>
            <a:pPr marL="342900" indent="-342900">
              <a:buFont typeface="Wingdings" panose="05000000000000000000" pitchFamily="2" charset="2"/>
              <a:buChar char="Ø"/>
            </a:pPr>
            <a:r>
              <a:rPr lang="en-US" altLang="zh-CN" dirty="0"/>
              <a:t>AngularJS VS </a:t>
            </a:r>
            <a:r>
              <a:rPr lang="en-US" altLang="zh-CN" dirty="0" smtClean="0"/>
              <a:t>React</a:t>
            </a:r>
            <a:r>
              <a:rPr lang="zh-CN" altLang="en-US" dirty="0" smtClean="0"/>
              <a:t>之技术选型</a:t>
            </a:r>
            <a:endParaRPr lang="en-US" altLang="zh-CN" dirty="0" smtClean="0"/>
          </a:p>
          <a:p>
            <a:pPr>
              <a:buFont typeface="Wingdings" panose="05000000000000000000" pitchFamily="2" charset="2"/>
            </a:pP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React</a:t>
            </a:r>
            <a:r>
              <a:rPr lang="zh-CN" altLang="en-US" dirty="0"/>
              <a:t>总结</a:t>
            </a:r>
            <a:endParaRPr lang="zh-CN" altLang="en-US" dirty="0"/>
          </a:p>
        </p:txBody>
      </p:sp>
      <p:graphicFrame>
        <p:nvGraphicFramePr>
          <p:cNvPr id="7" name="内容占位符 6"/>
          <p:cNvGraphicFramePr>
            <a:graphicFrameLocks noGrp="1"/>
          </p:cNvGraphicFramePr>
          <p:nvPr>
            <p:ph idx="1"/>
          </p:nvPr>
        </p:nvGraphicFramePr>
        <p:xfrm>
          <a:off x="1069975" y="2120900"/>
          <a:ext cx="10058400" cy="4480560"/>
        </p:xfrm>
        <a:graphic>
          <a:graphicData uri="http://schemas.openxmlformats.org/drawingml/2006/table">
            <a:tbl>
              <a:tblPr firstRow="1" bandRow="1">
                <a:tableStyleId>{2D5ABB26-0587-4C30-8999-92F81FD0307C}</a:tableStyleId>
              </a:tblPr>
              <a:tblGrid>
                <a:gridCol w="5031191"/>
                <a:gridCol w="5027209"/>
              </a:tblGrid>
              <a:tr h="4150747">
                <a:tc>
                  <a:txBody>
                    <a:bodyPr/>
                    <a:lstStyle/>
                    <a:p>
                      <a:pPr marL="171450" indent="-171450">
                        <a:buFont typeface="Wingdings" panose="05000000000000000000" pitchFamily="2" charset="2"/>
                        <a:buChar char="Ø"/>
                      </a:pPr>
                      <a:r>
                        <a:rPr lang="en-US" altLang="zh-CN" sz="1800" kern="1200" dirty="0" smtClean="0">
                          <a:solidFill>
                            <a:schemeClr val="tx1"/>
                          </a:solidFill>
                          <a:latin typeface="+mn-ea"/>
                          <a:ea typeface="+mn-ea"/>
                          <a:cs typeface="+mn-cs"/>
                        </a:rPr>
                        <a:t>  React</a:t>
                      </a:r>
                      <a:r>
                        <a:rPr lang="zh-CN" altLang="en-US" sz="1800" kern="1200" dirty="0" smtClean="0">
                          <a:solidFill>
                            <a:schemeClr val="tx1"/>
                          </a:solidFill>
                          <a:latin typeface="+mn-ea"/>
                          <a:ea typeface="+mn-ea"/>
                          <a:cs typeface="+mn-cs"/>
                        </a:rPr>
                        <a:t>组件有不同阶段的生命周期，开发者可        以根据不同的业务需求来进行指定的操作</a:t>
                      </a:r>
                      <a:endParaRPr lang="en-US" altLang="zh-CN" sz="1800" kern="1200" dirty="0" smtClean="0">
                        <a:solidFill>
                          <a:schemeClr val="tx1"/>
                        </a:solidFill>
                        <a:latin typeface="+mn-ea"/>
                        <a:ea typeface="+mn-ea"/>
                        <a:cs typeface="+mn-cs"/>
                      </a:endParaRPr>
                    </a:p>
                    <a:p>
                      <a:pPr marL="171450" indent="-171450">
                        <a:buFont typeface="Wingdings" panose="05000000000000000000" pitchFamily="2" charset="2"/>
                        <a:buChar char="Ø"/>
                      </a:pPr>
                      <a:endParaRPr lang="zh-CN" altLang="en-US" sz="1800"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kern="1200" dirty="0" smtClean="0">
                          <a:solidFill>
                            <a:schemeClr val="tx1"/>
                          </a:solidFill>
                          <a:latin typeface="+mn-ea"/>
                          <a:ea typeface="+mn-ea"/>
                          <a:cs typeface="+mn-cs"/>
                        </a:rPr>
                        <a:t>最主要特性：</a:t>
                      </a:r>
                      <a:endParaRPr lang="en-US" altLang="zh-CN" sz="1800" kern="1200" dirty="0" smtClean="0">
                        <a:solidFill>
                          <a:schemeClr val="tx1"/>
                        </a:solidFill>
                        <a:latin typeface="+mn-ea"/>
                        <a:ea typeface="+mn-ea"/>
                        <a:cs typeface="+mn-cs"/>
                      </a:endParaRPr>
                    </a:p>
                    <a:p>
                      <a:r>
                        <a:rPr lang="en-US" altLang="zh-CN" sz="1800" kern="1200" dirty="0" smtClean="0">
                          <a:solidFill>
                            <a:schemeClr val="tx1"/>
                          </a:solidFill>
                          <a:latin typeface="+mn-ea"/>
                          <a:ea typeface="+mn-ea"/>
                          <a:cs typeface="+mn-cs"/>
                        </a:rPr>
                        <a:t>      </a:t>
                      </a:r>
                      <a:r>
                        <a:rPr lang="en-US" altLang="zh-CN" sz="1800" kern="1200" baseline="0" dirty="0" smtClean="0">
                          <a:solidFill>
                            <a:schemeClr val="tx1"/>
                          </a:solidFill>
                          <a:latin typeface="+mn-ea"/>
                          <a:ea typeface="+mn-ea"/>
                          <a:cs typeface="+mn-cs"/>
                        </a:rPr>
                        <a:t> </a:t>
                      </a:r>
                      <a:r>
                        <a:rPr lang="en-US" altLang="zh-CN" sz="1800" kern="1200" dirty="0" smtClean="0">
                          <a:solidFill>
                            <a:schemeClr val="tx1"/>
                          </a:solidFill>
                          <a:latin typeface="+mn-ea"/>
                          <a:ea typeface="+mn-ea"/>
                          <a:cs typeface="+mn-cs"/>
                        </a:rPr>
                        <a:t>React </a:t>
                      </a:r>
                      <a:r>
                        <a:rPr lang="zh-CN" altLang="en-US" sz="1800" kern="1200" dirty="0" smtClean="0">
                          <a:solidFill>
                            <a:schemeClr val="tx1"/>
                          </a:solidFill>
                          <a:latin typeface="+mn-ea"/>
                          <a:ea typeface="+mn-ea"/>
                          <a:cs typeface="+mn-cs"/>
                        </a:rPr>
                        <a:t>主要的目标是提供一套不同的</a:t>
                      </a:r>
                      <a:r>
                        <a:rPr lang="en-US" altLang="zh-CN" sz="1800" kern="1200" dirty="0" smtClean="0">
                          <a:solidFill>
                            <a:schemeClr val="tx1"/>
                          </a:solidFill>
                          <a:latin typeface="+mn-ea"/>
                          <a:ea typeface="+mn-ea"/>
                          <a:cs typeface="+mn-cs"/>
                        </a:rPr>
                        <a:t>, </a:t>
                      </a:r>
                      <a:r>
                        <a:rPr lang="zh-CN" altLang="en-US" sz="1800" kern="1200" dirty="0" smtClean="0">
                          <a:solidFill>
                            <a:schemeClr val="tx1"/>
                          </a:solidFill>
                          <a:latin typeface="+mn-ea"/>
                          <a:ea typeface="+mn-ea"/>
                          <a:cs typeface="+mn-cs"/>
                        </a:rPr>
                        <a:t>高效的方案来更新 </a:t>
                      </a:r>
                      <a:r>
                        <a:rPr lang="en-US" altLang="zh-CN" sz="1800" kern="1200" dirty="0" smtClean="0">
                          <a:solidFill>
                            <a:schemeClr val="tx1"/>
                          </a:solidFill>
                          <a:latin typeface="+mn-ea"/>
                          <a:ea typeface="+mn-ea"/>
                          <a:cs typeface="+mn-cs"/>
                        </a:rPr>
                        <a:t>DOM.</a:t>
                      </a:r>
                      <a:r>
                        <a:rPr lang="zh-CN" altLang="en-US" sz="1800" kern="1200" dirty="0" smtClean="0">
                          <a:solidFill>
                            <a:schemeClr val="tx1"/>
                          </a:solidFill>
                          <a:latin typeface="+mn-ea"/>
                          <a:ea typeface="+mn-ea"/>
                          <a:cs typeface="+mn-cs"/>
                        </a:rPr>
                        <a:t>不是通过直接把 </a:t>
                      </a:r>
                      <a:r>
                        <a:rPr lang="en-US" altLang="zh-CN" sz="1800" kern="1200" dirty="0" smtClean="0">
                          <a:solidFill>
                            <a:schemeClr val="tx1"/>
                          </a:solidFill>
                          <a:latin typeface="+mn-ea"/>
                          <a:ea typeface="+mn-ea"/>
                          <a:cs typeface="+mn-cs"/>
                        </a:rPr>
                        <a:t>DOM </a:t>
                      </a:r>
                      <a:r>
                        <a:rPr lang="zh-CN" altLang="en-US" sz="1800" kern="1200" dirty="0" smtClean="0">
                          <a:solidFill>
                            <a:schemeClr val="tx1"/>
                          </a:solidFill>
                          <a:latin typeface="+mn-ea"/>
                          <a:ea typeface="+mn-ea"/>
                          <a:cs typeface="+mn-cs"/>
                        </a:rPr>
                        <a:t>变成可变的数据</a:t>
                      </a:r>
                      <a:r>
                        <a:rPr lang="en-US" altLang="zh-CN" sz="1800" kern="1200" dirty="0" smtClean="0">
                          <a:solidFill>
                            <a:schemeClr val="tx1"/>
                          </a:solidFill>
                          <a:latin typeface="+mn-ea"/>
                          <a:ea typeface="+mn-ea"/>
                          <a:cs typeface="+mn-cs"/>
                        </a:rPr>
                        <a:t>, </a:t>
                      </a:r>
                      <a:r>
                        <a:rPr lang="zh-CN" altLang="en-US" sz="1800" kern="1200" dirty="0" smtClean="0">
                          <a:solidFill>
                            <a:schemeClr val="tx1"/>
                          </a:solidFill>
                          <a:latin typeface="+mn-ea"/>
                          <a:ea typeface="+mn-ea"/>
                          <a:cs typeface="+mn-cs"/>
                        </a:rPr>
                        <a:t>而是通过构建 “</a:t>
                      </a:r>
                      <a:r>
                        <a:rPr lang="en-US" altLang="zh-CN" sz="1800" kern="1200" dirty="0" smtClean="0">
                          <a:solidFill>
                            <a:schemeClr val="tx1"/>
                          </a:solidFill>
                          <a:latin typeface="+mn-ea"/>
                          <a:ea typeface="+mn-ea"/>
                          <a:cs typeface="+mn-cs"/>
                        </a:rPr>
                        <a:t>Virtual DOM”, </a:t>
                      </a:r>
                      <a:r>
                        <a:rPr lang="zh-CN" altLang="en-US" sz="1800" kern="1200" dirty="0" smtClean="0">
                          <a:solidFill>
                            <a:schemeClr val="tx1"/>
                          </a:solidFill>
                          <a:latin typeface="+mn-ea"/>
                          <a:ea typeface="+mn-ea"/>
                          <a:cs typeface="+mn-cs"/>
                        </a:rPr>
                        <a:t>虚拟的 </a:t>
                      </a:r>
                      <a:r>
                        <a:rPr lang="en-US" altLang="zh-CN" sz="1800" kern="1200" dirty="0" smtClean="0">
                          <a:solidFill>
                            <a:schemeClr val="tx1"/>
                          </a:solidFill>
                          <a:latin typeface="+mn-ea"/>
                          <a:ea typeface="+mn-ea"/>
                          <a:cs typeface="+mn-cs"/>
                        </a:rPr>
                        <a:t>DOM, </a:t>
                      </a:r>
                      <a:r>
                        <a:rPr lang="zh-CN" altLang="en-US" sz="1800" kern="1200" dirty="0" smtClean="0">
                          <a:solidFill>
                            <a:schemeClr val="tx1"/>
                          </a:solidFill>
                          <a:latin typeface="+mn-ea"/>
                          <a:ea typeface="+mn-ea"/>
                          <a:cs typeface="+mn-cs"/>
                        </a:rPr>
                        <a:t>随后 </a:t>
                      </a:r>
                      <a:r>
                        <a:rPr lang="en-US" altLang="zh-CN" sz="1800" kern="1200" dirty="0" smtClean="0">
                          <a:solidFill>
                            <a:schemeClr val="tx1"/>
                          </a:solidFill>
                          <a:latin typeface="+mn-ea"/>
                          <a:ea typeface="+mn-ea"/>
                          <a:cs typeface="+mn-cs"/>
                        </a:rPr>
                        <a:t>React </a:t>
                      </a:r>
                      <a:r>
                        <a:rPr lang="zh-CN" altLang="en-US" sz="1800" kern="1200" dirty="0" smtClean="0">
                          <a:solidFill>
                            <a:schemeClr val="tx1"/>
                          </a:solidFill>
                          <a:latin typeface="+mn-ea"/>
                          <a:ea typeface="+mn-ea"/>
                          <a:cs typeface="+mn-cs"/>
                        </a:rPr>
                        <a:t>处理真实的 </a:t>
                      </a:r>
                      <a:r>
                        <a:rPr lang="en-US" altLang="zh-CN" sz="1800" kern="1200" dirty="0" smtClean="0">
                          <a:solidFill>
                            <a:schemeClr val="tx1"/>
                          </a:solidFill>
                          <a:latin typeface="+mn-ea"/>
                          <a:ea typeface="+mn-ea"/>
                          <a:cs typeface="+mn-cs"/>
                        </a:rPr>
                        <a:t>DOM </a:t>
                      </a:r>
                      <a:r>
                        <a:rPr lang="zh-CN" altLang="en-US" sz="1800" kern="1200" dirty="0" smtClean="0">
                          <a:solidFill>
                            <a:schemeClr val="tx1"/>
                          </a:solidFill>
                          <a:latin typeface="+mn-ea"/>
                          <a:ea typeface="+mn-ea"/>
                          <a:cs typeface="+mn-cs"/>
                        </a:rPr>
                        <a:t>上的更新来进行模拟相应的更新（依赖组件形成一套虚拟的</a:t>
                      </a:r>
                      <a:r>
                        <a:rPr lang="en-US" altLang="zh-CN" sz="1800" kern="1200" dirty="0" smtClean="0">
                          <a:solidFill>
                            <a:schemeClr val="tx1"/>
                          </a:solidFill>
                          <a:latin typeface="+mn-ea"/>
                          <a:ea typeface="+mn-ea"/>
                          <a:cs typeface="+mn-cs"/>
                        </a:rPr>
                        <a:t>DOM</a:t>
                      </a:r>
                      <a:r>
                        <a:rPr lang="zh-CN" altLang="en-US" sz="1800" kern="1200" dirty="0" smtClean="0">
                          <a:solidFill>
                            <a:schemeClr val="tx1"/>
                          </a:solidFill>
                          <a:latin typeface="+mn-ea"/>
                          <a:ea typeface="+mn-ea"/>
                          <a:cs typeface="+mn-cs"/>
                        </a:rPr>
                        <a:t>结构）。</a:t>
                      </a:r>
                      <a:endParaRPr lang="en-US" altLang="zh-CN" sz="1800" kern="1200" dirty="0" smtClean="0">
                        <a:solidFill>
                          <a:schemeClr val="tx1"/>
                        </a:solidFill>
                        <a:latin typeface="+mn-ea"/>
                        <a:ea typeface="+mn-ea"/>
                        <a:cs typeface="+mn-cs"/>
                      </a:endParaRPr>
                    </a:p>
                    <a:p>
                      <a:r>
                        <a:rPr lang="en-US" altLang="zh-CN" sz="1800" kern="1200" dirty="0" smtClean="0">
                          <a:solidFill>
                            <a:schemeClr val="tx1"/>
                          </a:solidFill>
                          <a:latin typeface="+mn-ea"/>
                          <a:ea typeface="+mn-ea"/>
                          <a:cs typeface="+mn-cs"/>
                        </a:rPr>
                        <a:t>       Virtual DOM </a:t>
                      </a:r>
                      <a:r>
                        <a:rPr lang="zh-CN" altLang="en-US" sz="1800" kern="1200" dirty="0" smtClean="0">
                          <a:solidFill>
                            <a:schemeClr val="tx1"/>
                          </a:solidFill>
                          <a:latin typeface="+mn-ea"/>
                          <a:ea typeface="+mn-ea"/>
                          <a:cs typeface="+mn-cs"/>
                        </a:rPr>
                        <a:t>的操作</a:t>
                      </a:r>
                      <a:r>
                        <a:rPr lang="en-US" altLang="zh-CN" sz="1800" kern="1200" dirty="0" smtClean="0">
                          <a:solidFill>
                            <a:schemeClr val="tx1"/>
                          </a:solidFill>
                          <a:latin typeface="+mn-ea"/>
                          <a:ea typeface="+mn-ea"/>
                          <a:cs typeface="+mn-cs"/>
                        </a:rPr>
                        <a:t>, </a:t>
                      </a:r>
                      <a:r>
                        <a:rPr lang="zh-CN" altLang="en-US" sz="1800" kern="1200" dirty="0" smtClean="0">
                          <a:solidFill>
                            <a:schemeClr val="tx1"/>
                          </a:solidFill>
                          <a:latin typeface="+mn-ea"/>
                          <a:ea typeface="+mn-ea"/>
                          <a:cs typeface="+mn-cs"/>
                        </a:rPr>
                        <a:t>不保证马上就会产生真实的效果</a:t>
                      </a:r>
                      <a:r>
                        <a:rPr lang="en-US" altLang="zh-CN" sz="1800" kern="1200" dirty="0" smtClean="0">
                          <a:solidFill>
                            <a:schemeClr val="tx1"/>
                          </a:solidFill>
                          <a:latin typeface="+mn-ea"/>
                          <a:ea typeface="+mn-ea"/>
                          <a:cs typeface="+mn-cs"/>
                        </a:rPr>
                        <a:t>.</a:t>
                      </a:r>
                      <a:r>
                        <a:rPr lang="zh-CN" altLang="en-US" sz="1800" kern="1200" dirty="0" smtClean="0">
                          <a:solidFill>
                            <a:schemeClr val="tx1"/>
                          </a:solidFill>
                          <a:latin typeface="+mn-ea"/>
                          <a:ea typeface="+mn-ea"/>
                          <a:cs typeface="+mn-cs"/>
                        </a:rPr>
                        <a:t>这样就使得 </a:t>
                      </a:r>
                      <a:r>
                        <a:rPr lang="en-US" altLang="zh-CN" sz="1800" kern="1200" dirty="0" smtClean="0">
                          <a:solidFill>
                            <a:schemeClr val="tx1"/>
                          </a:solidFill>
                          <a:latin typeface="+mn-ea"/>
                          <a:ea typeface="+mn-ea"/>
                          <a:cs typeface="+mn-cs"/>
                        </a:rPr>
                        <a:t>React </a:t>
                      </a:r>
                      <a:r>
                        <a:rPr lang="zh-CN" altLang="en-US" sz="1800" kern="1200" dirty="0" smtClean="0">
                          <a:solidFill>
                            <a:schemeClr val="tx1"/>
                          </a:solidFill>
                          <a:latin typeface="+mn-ea"/>
                          <a:ea typeface="+mn-ea"/>
                          <a:cs typeface="+mn-cs"/>
                        </a:rPr>
                        <a:t>能够等到事件循环的结尾</a:t>
                      </a:r>
                      <a:r>
                        <a:rPr lang="en-US" altLang="zh-CN" sz="1800" kern="1200" dirty="0" smtClean="0">
                          <a:solidFill>
                            <a:schemeClr val="tx1"/>
                          </a:solidFill>
                          <a:latin typeface="+mn-ea"/>
                          <a:ea typeface="+mn-ea"/>
                          <a:cs typeface="+mn-cs"/>
                        </a:rPr>
                        <a:t>, </a:t>
                      </a:r>
                      <a:r>
                        <a:rPr lang="zh-CN" altLang="en-US" sz="1800" kern="1200" dirty="0" smtClean="0">
                          <a:solidFill>
                            <a:schemeClr val="tx1"/>
                          </a:solidFill>
                          <a:latin typeface="+mn-ea"/>
                          <a:ea typeface="+mn-ea"/>
                          <a:cs typeface="+mn-cs"/>
                        </a:rPr>
                        <a:t>而在之前完全不用操作真实的 </a:t>
                      </a:r>
                      <a:r>
                        <a:rPr lang="en-US" altLang="zh-CN" sz="1800" kern="1200" dirty="0" smtClean="0">
                          <a:solidFill>
                            <a:schemeClr val="tx1"/>
                          </a:solidFill>
                          <a:latin typeface="+mn-ea"/>
                          <a:ea typeface="+mn-ea"/>
                          <a:cs typeface="+mn-cs"/>
                        </a:rPr>
                        <a:t>DOM</a:t>
                      </a:r>
                      <a:r>
                        <a:rPr lang="zh-CN" altLang="en-US" sz="1800" kern="1200" dirty="0" smtClean="0">
                          <a:solidFill>
                            <a:schemeClr val="tx1"/>
                          </a:solidFill>
                          <a:latin typeface="+mn-ea"/>
                          <a:ea typeface="+mn-ea"/>
                          <a:cs typeface="+mn-cs"/>
                        </a:rPr>
                        <a:t>。在这基础上</a:t>
                      </a:r>
                      <a:r>
                        <a:rPr lang="en-US" altLang="zh-CN" sz="1800" kern="1200" dirty="0" smtClean="0">
                          <a:solidFill>
                            <a:schemeClr val="tx1"/>
                          </a:solidFill>
                          <a:latin typeface="+mn-ea"/>
                          <a:ea typeface="+mn-ea"/>
                          <a:cs typeface="+mn-cs"/>
                        </a:rPr>
                        <a:t>, React </a:t>
                      </a:r>
                      <a:r>
                        <a:rPr lang="zh-CN" altLang="en-US" sz="1800" kern="1200" dirty="0" smtClean="0">
                          <a:solidFill>
                            <a:schemeClr val="tx1"/>
                          </a:solidFill>
                          <a:latin typeface="+mn-ea"/>
                          <a:ea typeface="+mn-ea"/>
                          <a:cs typeface="+mn-cs"/>
                        </a:rPr>
                        <a:t>计算出几乎最小的 </a:t>
                      </a:r>
                      <a:r>
                        <a:rPr lang="en-US" altLang="zh-CN" sz="1800" kern="1200" dirty="0" smtClean="0">
                          <a:solidFill>
                            <a:schemeClr val="tx1"/>
                          </a:solidFill>
                          <a:latin typeface="+mn-ea"/>
                          <a:ea typeface="+mn-ea"/>
                          <a:cs typeface="+mn-cs"/>
                        </a:rPr>
                        <a:t>diff, </a:t>
                      </a:r>
                      <a:r>
                        <a:rPr lang="zh-CN" altLang="en-US" sz="1800" kern="1200" dirty="0" smtClean="0">
                          <a:solidFill>
                            <a:schemeClr val="tx1"/>
                          </a:solidFill>
                          <a:latin typeface="+mn-ea"/>
                          <a:ea typeface="+mn-ea"/>
                          <a:cs typeface="+mn-cs"/>
                        </a:rPr>
                        <a:t>以最小的步骤将 </a:t>
                      </a:r>
                      <a:r>
                        <a:rPr lang="en-US" altLang="zh-CN" sz="1800" kern="1200" dirty="0" smtClean="0">
                          <a:solidFill>
                            <a:schemeClr val="tx1"/>
                          </a:solidFill>
                          <a:latin typeface="+mn-ea"/>
                          <a:ea typeface="+mn-ea"/>
                          <a:cs typeface="+mn-cs"/>
                        </a:rPr>
                        <a:t>diff </a:t>
                      </a:r>
                      <a:r>
                        <a:rPr lang="zh-CN" altLang="en-US" sz="1800" kern="1200" dirty="0" smtClean="0">
                          <a:solidFill>
                            <a:schemeClr val="tx1"/>
                          </a:solidFill>
                          <a:latin typeface="+mn-ea"/>
                          <a:ea typeface="+mn-ea"/>
                          <a:cs typeface="+mn-cs"/>
                        </a:rPr>
                        <a:t>作用到真实的 </a:t>
                      </a:r>
                      <a:r>
                        <a:rPr lang="en-US" altLang="zh-CN" sz="1800" kern="1200" dirty="0" smtClean="0">
                          <a:solidFill>
                            <a:schemeClr val="tx1"/>
                          </a:solidFill>
                          <a:latin typeface="+mn-ea"/>
                          <a:ea typeface="+mn-ea"/>
                          <a:cs typeface="+mn-cs"/>
                        </a:rPr>
                        <a:t>DOM </a:t>
                      </a:r>
                      <a:r>
                        <a:rPr lang="zh-CN" altLang="en-US" sz="1800" kern="1200" dirty="0" smtClean="0">
                          <a:solidFill>
                            <a:schemeClr val="tx1"/>
                          </a:solidFill>
                          <a:latin typeface="+mn-ea"/>
                          <a:ea typeface="+mn-ea"/>
                          <a:cs typeface="+mn-cs"/>
                        </a:rPr>
                        <a:t>上。批量处理 </a:t>
                      </a:r>
                      <a:r>
                        <a:rPr lang="en-US" altLang="zh-CN" sz="1800" kern="1200" dirty="0" smtClean="0">
                          <a:solidFill>
                            <a:schemeClr val="tx1"/>
                          </a:solidFill>
                          <a:latin typeface="+mn-ea"/>
                          <a:ea typeface="+mn-ea"/>
                          <a:cs typeface="+mn-cs"/>
                        </a:rPr>
                        <a:t>DOM </a:t>
                      </a:r>
                      <a:r>
                        <a:rPr lang="zh-CN" altLang="en-US" sz="1800" kern="1200" dirty="0" smtClean="0">
                          <a:solidFill>
                            <a:schemeClr val="tx1"/>
                          </a:solidFill>
                          <a:latin typeface="+mn-ea"/>
                          <a:ea typeface="+mn-ea"/>
                          <a:cs typeface="+mn-cs"/>
                        </a:rPr>
                        <a:t>操作和作用最少的 </a:t>
                      </a:r>
                      <a:r>
                        <a:rPr lang="en-US" altLang="zh-CN" sz="1800" kern="1200" dirty="0" smtClean="0">
                          <a:solidFill>
                            <a:schemeClr val="tx1"/>
                          </a:solidFill>
                          <a:latin typeface="+mn-ea"/>
                          <a:ea typeface="+mn-ea"/>
                          <a:cs typeface="+mn-cs"/>
                        </a:rPr>
                        <a:t>diff </a:t>
                      </a:r>
                      <a:r>
                        <a:rPr lang="zh-CN" altLang="en-US" sz="1800" kern="1200" dirty="0" smtClean="0">
                          <a:solidFill>
                            <a:schemeClr val="tx1"/>
                          </a:solidFill>
                          <a:latin typeface="+mn-ea"/>
                          <a:ea typeface="+mn-ea"/>
                          <a:cs typeface="+mn-cs"/>
                        </a:rPr>
                        <a:t>是应用自身都能做到的</a:t>
                      </a:r>
                      <a:r>
                        <a:rPr lang="en-US" altLang="zh-CN" sz="1800" kern="1200" dirty="0" smtClean="0">
                          <a:solidFill>
                            <a:schemeClr val="tx1"/>
                          </a:solidFill>
                          <a:latin typeface="+mn-ea"/>
                          <a:ea typeface="+mn-ea"/>
                          <a:cs typeface="+mn-cs"/>
                        </a:rPr>
                        <a:t>.</a:t>
                      </a:r>
                      <a:r>
                        <a:rPr lang="zh-CN" altLang="en-US" sz="1800" kern="1200" dirty="0" smtClean="0">
                          <a:solidFill>
                            <a:schemeClr val="tx1"/>
                          </a:solidFill>
                          <a:latin typeface="+mn-ea"/>
                          <a:ea typeface="+mn-ea"/>
                          <a:cs typeface="+mn-cs"/>
                        </a:rPr>
                        <a:t>任何应用做了这个</a:t>
                      </a:r>
                      <a:r>
                        <a:rPr lang="en-US" altLang="zh-CN" sz="1800" kern="1200" dirty="0" smtClean="0">
                          <a:solidFill>
                            <a:schemeClr val="tx1"/>
                          </a:solidFill>
                          <a:latin typeface="+mn-ea"/>
                          <a:ea typeface="+mn-ea"/>
                          <a:cs typeface="+mn-cs"/>
                        </a:rPr>
                        <a:t>, </a:t>
                      </a:r>
                      <a:r>
                        <a:rPr lang="zh-CN" altLang="en-US" sz="1800" kern="1200" dirty="0" smtClean="0">
                          <a:solidFill>
                            <a:schemeClr val="tx1"/>
                          </a:solidFill>
                          <a:latin typeface="+mn-ea"/>
                          <a:ea typeface="+mn-ea"/>
                          <a:cs typeface="+mn-cs"/>
                        </a:rPr>
                        <a:t>都能变得跟 </a:t>
                      </a:r>
                      <a:r>
                        <a:rPr lang="en-US" altLang="zh-CN" sz="1800" kern="1200" dirty="0" smtClean="0">
                          <a:solidFill>
                            <a:schemeClr val="tx1"/>
                          </a:solidFill>
                          <a:latin typeface="+mn-ea"/>
                          <a:ea typeface="+mn-ea"/>
                          <a:cs typeface="+mn-cs"/>
                        </a:rPr>
                        <a:t>React </a:t>
                      </a:r>
                      <a:r>
                        <a:rPr lang="zh-CN" altLang="en-US" sz="1800" kern="1200" dirty="0" smtClean="0">
                          <a:solidFill>
                            <a:schemeClr val="tx1"/>
                          </a:solidFill>
                          <a:latin typeface="+mn-ea"/>
                          <a:ea typeface="+mn-ea"/>
                          <a:cs typeface="+mn-cs"/>
                        </a:rPr>
                        <a:t>一样地高效。但人工处理出来非常繁琐</a:t>
                      </a:r>
                      <a:r>
                        <a:rPr lang="en-US" altLang="zh-CN" sz="1800" kern="1200" dirty="0" smtClean="0">
                          <a:solidFill>
                            <a:schemeClr val="tx1"/>
                          </a:solidFill>
                          <a:latin typeface="+mn-ea"/>
                          <a:ea typeface="+mn-ea"/>
                          <a:cs typeface="+mn-cs"/>
                        </a:rPr>
                        <a:t>, </a:t>
                      </a:r>
                      <a:r>
                        <a:rPr lang="zh-CN" altLang="en-US" sz="1800" kern="1200" dirty="0" smtClean="0">
                          <a:solidFill>
                            <a:schemeClr val="tx1"/>
                          </a:solidFill>
                          <a:latin typeface="+mn-ea"/>
                          <a:ea typeface="+mn-ea"/>
                          <a:cs typeface="+mn-cs"/>
                        </a:rPr>
                        <a:t>而且容易出错</a:t>
                      </a:r>
                      <a:r>
                        <a:rPr lang="en-US" altLang="zh-CN" sz="1800" kern="1200" dirty="0" smtClean="0">
                          <a:solidFill>
                            <a:schemeClr val="tx1"/>
                          </a:solidFill>
                          <a:latin typeface="+mn-ea"/>
                          <a:ea typeface="+mn-ea"/>
                          <a:cs typeface="+mn-cs"/>
                        </a:rPr>
                        <a:t>. React </a:t>
                      </a:r>
                      <a:r>
                        <a:rPr lang="zh-CN" altLang="en-US" sz="1800" kern="1200" dirty="0" smtClean="0">
                          <a:solidFill>
                            <a:schemeClr val="tx1"/>
                          </a:solidFill>
                          <a:latin typeface="+mn-ea"/>
                          <a:ea typeface="+mn-ea"/>
                          <a:cs typeface="+mn-cs"/>
                        </a:rPr>
                        <a:t>可以替你做到。</a:t>
                      </a:r>
                      <a:endParaRPr lang="zh-CN" altLang="en-US" sz="1800"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6011" y="3176588"/>
            <a:ext cx="4946268" cy="2981406"/>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移动</a:t>
            </a:r>
            <a:r>
              <a:rPr lang="en-US" altLang="zh-CN" dirty="0"/>
              <a:t>APP</a:t>
            </a:r>
            <a:endParaRPr lang="zh-CN" altLang="en-US" dirty="0"/>
          </a:p>
        </p:txBody>
      </p:sp>
      <p:sp>
        <p:nvSpPr>
          <p:cNvPr id="3" name="副标题 2"/>
          <p:cNvSpPr>
            <a:spLocks noGrp="1"/>
          </p:cNvSpPr>
          <p:nvPr>
            <p:ph type="subTitle" idx="1"/>
          </p:nvPr>
        </p:nvSpPr>
        <p:spPr>
          <a:xfrm>
            <a:off x="1069848" y="4732149"/>
            <a:ext cx="7891272" cy="1606658"/>
          </a:xfrm>
        </p:spPr>
        <p:txBody>
          <a:bodyPr>
            <a:normAutofit/>
          </a:bodyPr>
          <a:lstStyle/>
          <a:p>
            <a:pPr marL="342900" indent="-342900">
              <a:buFont typeface="Wingdings" panose="05000000000000000000" pitchFamily="2" charset="2"/>
              <a:buChar char="Ø"/>
            </a:pPr>
            <a:r>
              <a:rPr lang="en-US" altLang="zh-CN" dirty="0" smtClean="0"/>
              <a:t>Ionic</a:t>
            </a:r>
            <a:r>
              <a:rPr lang="zh-CN" altLang="en-US" dirty="0" smtClean="0"/>
              <a:t>（</a:t>
            </a:r>
            <a:r>
              <a:rPr lang="en-US" altLang="zh-CN" dirty="0" smtClean="0"/>
              <a:t>Angular.JS</a:t>
            </a:r>
            <a:r>
              <a:rPr lang="zh-CN" altLang="en-US" dirty="0" smtClean="0"/>
              <a:t>）</a:t>
            </a:r>
            <a:r>
              <a:rPr lang="en-US" altLang="zh-CN" dirty="0"/>
              <a:t> http://ionicframework.com/</a:t>
            </a:r>
            <a:endParaRPr lang="en-US" altLang="zh-CN" dirty="0"/>
          </a:p>
          <a:p>
            <a:pPr marL="342900" indent="-342900">
              <a:buFont typeface="Wingdings" panose="05000000000000000000" pitchFamily="2" charset="2"/>
              <a:buChar char="Ø"/>
            </a:pPr>
            <a:r>
              <a:rPr lang="en-US" altLang="zh-CN" dirty="0"/>
              <a:t>React </a:t>
            </a:r>
            <a:r>
              <a:rPr lang="en-US" altLang="zh-CN" dirty="0" smtClean="0"/>
              <a:t>Native</a:t>
            </a:r>
            <a:r>
              <a:rPr lang="zh-CN" altLang="en-US" dirty="0" smtClean="0"/>
              <a:t>（</a:t>
            </a:r>
            <a:r>
              <a:rPr lang="en-US" altLang="zh-CN" dirty="0" smtClean="0"/>
              <a:t>React</a:t>
            </a:r>
            <a:r>
              <a:rPr lang="zh-CN" altLang="en-US" dirty="0" smtClean="0"/>
              <a:t>）</a:t>
            </a:r>
            <a:r>
              <a:rPr lang="en-US" altLang="zh-CN" dirty="0">
                <a:hlinkClick r:id="rId1"/>
              </a:rPr>
              <a:t>https://facebook.github.io/react-native</a:t>
            </a:r>
            <a:r>
              <a:rPr lang="en-US" altLang="zh-CN" dirty="0" smtClean="0">
                <a:hlinkClick r:id="rId1"/>
              </a:rPr>
              <a:t>/</a:t>
            </a:r>
            <a:endParaRPr lang="en-US" altLang="zh-CN" dirty="0" smtClean="0"/>
          </a:p>
          <a:p>
            <a:pPr marL="342900" indent="-342900">
              <a:buFont typeface="Wingdings" panose="05000000000000000000" pitchFamily="2" charset="2"/>
              <a:buChar char="Ø"/>
            </a:pPr>
            <a:r>
              <a:rPr lang="zh-CN" altLang="en-US" dirty="0"/>
              <a:t>当然</a:t>
            </a:r>
            <a:r>
              <a:rPr lang="zh-CN" altLang="en-US" dirty="0" smtClean="0"/>
              <a:t>了，使用过程机器最好有翻墙，或网速很快，你懂得。</a:t>
            </a:r>
            <a:endParaRPr lang="en-US" altLang="zh-CN" dirty="0"/>
          </a:p>
          <a:p>
            <a:pPr marL="342900" indent="-342900">
              <a:buFont typeface="Wingdings" panose="05000000000000000000" pitchFamily="2" charset="2"/>
              <a:buChar char="Ø"/>
            </a:pP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移动</a:t>
            </a:r>
            <a:r>
              <a:rPr lang="en-US" altLang="zh-CN" dirty="0" smtClean="0"/>
              <a:t>APP</a:t>
            </a:r>
            <a:r>
              <a:rPr lang="zh-CN" altLang="en-US" dirty="0" smtClean="0"/>
              <a:t>开发技术格局</a:t>
            </a:r>
            <a:endParaRPr lang="zh-CN" altLang="en-US" dirty="0"/>
          </a:p>
        </p:txBody>
      </p:sp>
      <p:graphicFrame>
        <p:nvGraphicFramePr>
          <p:cNvPr id="7" name="内容占位符 6"/>
          <p:cNvGraphicFramePr>
            <a:graphicFrameLocks noGrp="1"/>
          </p:cNvGraphicFramePr>
          <p:nvPr>
            <p:ph idx="1"/>
          </p:nvPr>
        </p:nvGraphicFramePr>
        <p:xfrm>
          <a:off x="1069975" y="2120900"/>
          <a:ext cx="10058400" cy="4150747"/>
        </p:xfrm>
        <a:graphic>
          <a:graphicData uri="http://schemas.openxmlformats.org/drawingml/2006/table">
            <a:tbl>
              <a:tblPr firstRow="1" bandRow="1">
                <a:tableStyleId>{2D5ABB26-0587-4C30-8999-92F81FD0307C}</a:tableStyleId>
              </a:tblPr>
              <a:tblGrid>
                <a:gridCol w="10058400"/>
              </a:tblGrid>
              <a:tr h="4150747">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defRPr/>
                      </a:pPr>
                      <a:endParaRPr lang="en-US" altLang="zh-CN" sz="1800" kern="1200" dirty="0" smtClean="0">
                        <a:solidFill>
                          <a:schemeClr val="tx1"/>
                        </a:solidFill>
                        <a:latin typeface="+mn-ea"/>
                        <a:ea typeface="+mn-ea"/>
                        <a:cs typeface="+mn-cs"/>
                      </a:endParaRPr>
                    </a:p>
                    <a:p>
                      <a:pPr marL="171450" indent="-171450">
                        <a:buFont typeface="Wingdings" panose="05000000000000000000" pitchFamily="2" charset="2"/>
                        <a:buChar char="Ø"/>
                      </a:pPr>
                      <a:r>
                        <a:rPr lang="en-US" altLang="zh-CN" sz="1800" kern="1200" dirty="0" smtClean="0">
                          <a:solidFill>
                            <a:schemeClr val="tx1"/>
                          </a:solidFill>
                          <a:latin typeface="+mn-ea"/>
                          <a:ea typeface="+mn-ea"/>
                          <a:cs typeface="+mn-cs"/>
                        </a:rPr>
                        <a:t>Android</a:t>
                      </a:r>
                      <a:r>
                        <a:rPr lang="zh-CN" altLang="en-US" sz="1800" kern="1200" dirty="0" smtClean="0">
                          <a:solidFill>
                            <a:schemeClr val="tx1"/>
                          </a:solidFill>
                          <a:latin typeface="+mn-ea"/>
                          <a:ea typeface="+mn-ea"/>
                          <a:cs typeface="+mn-cs"/>
                        </a:rPr>
                        <a:t>与</a:t>
                      </a:r>
                      <a:r>
                        <a:rPr lang="en-US" altLang="zh-CN" sz="1800" kern="1200" dirty="0" smtClean="0">
                          <a:solidFill>
                            <a:schemeClr val="tx1"/>
                          </a:solidFill>
                          <a:latin typeface="+mn-ea"/>
                          <a:ea typeface="+mn-ea"/>
                          <a:cs typeface="+mn-cs"/>
                        </a:rPr>
                        <a:t>IOS</a:t>
                      </a:r>
                      <a:r>
                        <a:rPr lang="zh-CN" altLang="en-US" sz="1800" kern="1200" dirty="0" smtClean="0">
                          <a:solidFill>
                            <a:schemeClr val="tx1"/>
                          </a:solidFill>
                          <a:latin typeface="+mn-ea"/>
                          <a:ea typeface="+mn-ea"/>
                          <a:cs typeface="+mn-cs"/>
                        </a:rPr>
                        <a:t>作为</a:t>
                      </a:r>
                      <a:r>
                        <a:rPr lang="en-US" altLang="zh-CN" sz="1800" kern="1200" dirty="0" smtClean="0">
                          <a:solidFill>
                            <a:schemeClr val="tx1"/>
                          </a:solidFill>
                          <a:latin typeface="+mn-ea"/>
                          <a:ea typeface="+mn-ea"/>
                          <a:cs typeface="+mn-cs"/>
                        </a:rPr>
                        <a:t>APP</a:t>
                      </a:r>
                      <a:r>
                        <a:rPr lang="zh-CN" altLang="en-US" sz="1800" kern="1200" dirty="0" smtClean="0">
                          <a:solidFill>
                            <a:schemeClr val="tx1"/>
                          </a:solidFill>
                          <a:latin typeface="+mn-ea"/>
                          <a:ea typeface="+mn-ea"/>
                          <a:cs typeface="+mn-cs"/>
                        </a:rPr>
                        <a:t>原生开发技术自从诞生以来便一直主导了市场上主流开发技术的份额，但是由于这两门技术本身比较内容庞大，对于很多开发者来说，门槛较高；其次，随着时代的发展，在大多数的场景下，在传统</a:t>
                      </a:r>
                      <a:r>
                        <a:rPr lang="en-US" altLang="zh-CN" sz="1800" kern="1200" dirty="0" smtClean="0">
                          <a:solidFill>
                            <a:schemeClr val="tx1"/>
                          </a:solidFill>
                          <a:latin typeface="+mn-ea"/>
                          <a:ea typeface="+mn-ea"/>
                          <a:cs typeface="+mn-cs"/>
                        </a:rPr>
                        <a:t>BS</a:t>
                      </a:r>
                      <a:r>
                        <a:rPr lang="zh-CN" altLang="en-US" sz="1800" kern="1200" dirty="0" smtClean="0">
                          <a:solidFill>
                            <a:schemeClr val="tx1"/>
                          </a:solidFill>
                          <a:latin typeface="+mn-ea"/>
                          <a:ea typeface="+mn-ea"/>
                          <a:cs typeface="+mn-cs"/>
                        </a:rPr>
                        <a:t>架构之外开发这两套版本的产品对企业所投资的人力成本和技术成本也有了更高的要求，基于这些方面的因素，市场上便慢慢出现了越来越多崭新的技术，更小的成本更高的回报。</a:t>
                      </a:r>
                      <a:endParaRPr lang="en-US" altLang="zh-CN" sz="1800" kern="1200" dirty="0" smtClean="0">
                        <a:solidFill>
                          <a:schemeClr val="tx1"/>
                        </a:solidFill>
                        <a:latin typeface="+mn-ea"/>
                        <a:ea typeface="+mn-ea"/>
                        <a:cs typeface="+mn-cs"/>
                      </a:endParaRPr>
                    </a:p>
                    <a:p>
                      <a:pPr marL="171450" indent="-171450">
                        <a:buFont typeface="Wingdings" panose="05000000000000000000" pitchFamily="2" charset="2"/>
                        <a:buChar char="Ø"/>
                      </a:pPr>
                      <a:endParaRPr lang="en-US" altLang="zh-CN" sz="1800" kern="1200" dirty="0" smtClean="0">
                        <a:solidFill>
                          <a:schemeClr val="tx1"/>
                        </a:solidFill>
                        <a:latin typeface="+mn-ea"/>
                        <a:ea typeface="+mn-ea"/>
                        <a:cs typeface="+mn-cs"/>
                      </a:endParaRPr>
                    </a:p>
                    <a:p>
                      <a:pPr marL="171450" indent="-171450">
                        <a:buFont typeface="Wingdings" panose="05000000000000000000" pitchFamily="2" charset="2"/>
                        <a:buChar char="Ø"/>
                      </a:pPr>
                      <a:r>
                        <a:rPr lang="zh-CN" altLang="en-US" sz="1800" kern="1200" dirty="0" smtClean="0">
                          <a:solidFill>
                            <a:schemeClr val="tx1"/>
                          </a:solidFill>
                          <a:latin typeface="+mn-ea"/>
                          <a:ea typeface="+mn-ea"/>
                          <a:cs typeface="+mn-cs"/>
                        </a:rPr>
                        <a:t>近年来</a:t>
                      </a:r>
                      <a:r>
                        <a:rPr lang="en-US" altLang="zh-CN" sz="1800" kern="1200" dirty="0" smtClean="0">
                          <a:solidFill>
                            <a:schemeClr val="tx1"/>
                          </a:solidFill>
                          <a:latin typeface="+mn-ea"/>
                          <a:ea typeface="+mn-ea"/>
                          <a:cs typeface="+mn-cs"/>
                        </a:rPr>
                        <a:t>HTML5</a:t>
                      </a:r>
                      <a:r>
                        <a:rPr lang="zh-CN" altLang="en-US" sz="1800" kern="1200" dirty="0" smtClean="0">
                          <a:solidFill>
                            <a:schemeClr val="tx1"/>
                          </a:solidFill>
                          <a:latin typeface="+mn-ea"/>
                          <a:ea typeface="+mn-ea"/>
                          <a:cs typeface="+mn-cs"/>
                        </a:rPr>
                        <a:t>的迅猛发展已经不会让人感到陌生，在传统</a:t>
                      </a:r>
                      <a:r>
                        <a:rPr lang="en-US" altLang="zh-CN" sz="1800" kern="1200" dirty="0" smtClean="0">
                          <a:solidFill>
                            <a:schemeClr val="tx1"/>
                          </a:solidFill>
                          <a:latin typeface="+mn-ea"/>
                          <a:ea typeface="+mn-ea"/>
                          <a:cs typeface="+mn-cs"/>
                        </a:rPr>
                        <a:t>Web</a:t>
                      </a:r>
                      <a:r>
                        <a:rPr lang="zh-CN" altLang="en-US" sz="1800" kern="1200" dirty="0" smtClean="0">
                          <a:solidFill>
                            <a:schemeClr val="tx1"/>
                          </a:solidFill>
                          <a:latin typeface="+mn-ea"/>
                          <a:ea typeface="+mn-ea"/>
                          <a:cs typeface="+mn-cs"/>
                        </a:rPr>
                        <a:t>站点开发的过程中，基本上每一个开发人员都要熟悉基本的三套组建工具，即</a:t>
                      </a:r>
                      <a:r>
                        <a:rPr lang="en-US" altLang="zh-CN" sz="1800" kern="1200" dirty="0" smtClean="0">
                          <a:solidFill>
                            <a:schemeClr val="tx1"/>
                          </a:solidFill>
                          <a:latin typeface="+mn-ea"/>
                          <a:ea typeface="+mn-ea"/>
                          <a:cs typeface="+mn-cs"/>
                        </a:rPr>
                        <a:t>HTML</a:t>
                      </a:r>
                      <a:r>
                        <a:rPr lang="zh-CN" altLang="en-US" sz="1800" kern="1200" dirty="0" smtClean="0">
                          <a:solidFill>
                            <a:schemeClr val="tx1"/>
                          </a:solidFill>
                          <a:latin typeface="+mn-ea"/>
                          <a:ea typeface="+mn-ea"/>
                          <a:cs typeface="+mn-cs"/>
                        </a:rPr>
                        <a:t>、</a:t>
                      </a:r>
                      <a:r>
                        <a:rPr lang="en-US" altLang="zh-CN" sz="1800" kern="1200" dirty="0" smtClean="0">
                          <a:solidFill>
                            <a:schemeClr val="tx1"/>
                          </a:solidFill>
                          <a:latin typeface="+mn-ea"/>
                          <a:ea typeface="+mn-ea"/>
                          <a:cs typeface="+mn-cs"/>
                        </a:rPr>
                        <a:t>CSS</a:t>
                      </a:r>
                      <a:r>
                        <a:rPr lang="zh-CN" altLang="en-US" sz="1800" kern="1200" dirty="0" smtClean="0">
                          <a:solidFill>
                            <a:schemeClr val="tx1"/>
                          </a:solidFill>
                          <a:latin typeface="+mn-ea"/>
                          <a:ea typeface="+mn-ea"/>
                          <a:cs typeface="+mn-cs"/>
                        </a:rPr>
                        <a:t>、</a:t>
                      </a:r>
                      <a:r>
                        <a:rPr lang="en-US" altLang="zh-CN" sz="1800" kern="1200" dirty="0" smtClean="0">
                          <a:solidFill>
                            <a:schemeClr val="tx1"/>
                          </a:solidFill>
                          <a:latin typeface="+mn-ea"/>
                          <a:ea typeface="+mn-ea"/>
                          <a:cs typeface="+mn-cs"/>
                        </a:rPr>
                        <a:t>JavaScript</a:t>
                      </a:r>
                      <a:r>
                        <a:rPr lang="zh-CN" altLang="en-US" sz="1800" kern="1200" dirty="0" smtClean="0">
                          <a:solidFill>
                            <a:schemeClr val="tx1"/>
                          </a:solidFill>
                          <a:latin typeface="+mn-ea"/>
                          <a:ea typeface="+mn-ea"/>
                          <a:cs typeface="+mn-cs"/>
                        </a:rPr>
                        <a:t>，这样我们今天要讨论的两种新技术便应用而生，而且自从诞生以来，便得到了众多开发者的拥护与支持。</a:t>
                      </a:r>
                      <a:r>
                        <a:rPr lang="en-US" altLang="zh-CN" dirty="0" smtClean="0"/>
                        <a:t>Ionic</a:t>
                      </a:r>
                      <a:r>
                        <a:rPr lang="zh-CN" altLang="en-US" dirty="0" smtClean="0"/>
                        <a:t>基于</a:t>
                      </a:r>
                      <a:r>
                        <a:rPr lang="en-US" altLang="zh-CN" dirty="0" smtClean="0"/>
                        <a:t>Angular.JS</a:t>
                      </a:r>
                      <a:r>
                        <a:rPr lang="zh-CN" altLang="en-US" dirty="0" smtClean="0"/>
                        <a:t>，而</a:t>
                      </a:r>
                      <a:r>
                        <a:rPr lang="en-US" altLang="zh-CN" dirty="0" smtClean="0"/>
                        <a:t>React Native</a:t>
                      </a:r>
                      <a:r>
                        <a:rPr lang="zh-CN" altLang="en-US" dirty="0" smtClean="0"/>
                        <a:t>基于</a:t>
                      </a:r>
                      <a:r>
                        <a:rPr lang="en-US" altLang="zh-CN" dirty="0" smtClean="0"/>
                        <a:t>React</a:t>
                      </a:r>
                      <a:r>
                        <a:rPr lang="zh-CN" altLang="en-US" dirty="0" smtClean="0"/>
                        <a:t>，看先决条件就知道这两种技术的初衷是为更多的开发者敞开了移动领域的大门，虽然在本质上不可与原生开发语言相比，但是二者作为轻量级的技术手段，已经能够满足大部分的开发者和企业需求。</a:t>
                      </a:r>
                      <a:endParaRPr lang="zh-CN" altLang="en-US" sz="1800"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9848" y="484632"/>
            <a:ext cx="10058400" cy="672575"/>
          </a:xfrm>
        </p:spPr>
        <p:txBody>
          <a:bodyPr>
            <a:normAutofit fontScale="90000"/>
          </a:bodyPr>
          <a:lstStyle/>
          <a:p>
            <a:r>
              <a:rPr lang="en-US" altLang="zh-CN" dirty="0" smtClean="0"/>
              <a:t>Ionic</a:t>
            </a:r>
            <a:r>
              <a:rPr lang="zh-CN" altLang="en-US" dirty="0" smtClean="0"/>
              <a:t>概要</a:t>
            </a:r>
            <a:endParaRPr lang="zh-CN" altLang="en-US" dirty="0"/>
          </a:p>
        </p:txBody>
      </p:sp>
      <p:graphicFrame>
        <p:nvGraphicFramePr>
          <p:cNvPr id="7" name="内容占位符 6"/>
          <p:cNvGraphicFramePr>
            <a:graphicFrameLocks noGrp="1"/>
          </p:cNvGraphicFramePr>
          <p:nvPr>
            <p:ph idx="1"/>
          </p:nvPr>
        </p:nvGraphicFramePr>
        <p:xfrm>
          <a:off x="1069975" y="1157207"/>
          <a:ext cx="10058400" cy="5594887"/>
        </p:xfrm>
        <a:graphic>
          <a:graphicData uri="http://schemas.openxmlformats.org/drawingml/2006/table">
            <a:tbl>
              <a:tblPr firstRow="1" bandRow="1">
                <a:tableStyleId>{2D5ABB26-0587-4C30-8999-92F81FD0307C}</a:tableStyleId>
              </a:tblPr>
              <a:tblGrid>
                <a:gridCol w="5031191"/>
                <a:gridCol w="5027209"/>
              </a:tblGrid>
              <a:tr h="5594887">
                <a:tc>
                  <a:txBody>
                    <a:bodyPr/>
                    <a:lstStyle/>
                    <a:p>
                      <a:endParaRPr lang="en-US" altLang="zh-CN" sz="1200" dirty="0" smtClean="0"/>
                    </a:p>
                    <a:p>
                      <a:r>
                        <a:rPr lang="en-US" altLang="zh-CN" dirty="0" smtClean="0"/>
                        <a:t>Ionic</a:t>
                      </a:r>
                      <a:r>
                        <a:rPr lang="zh-CN" altLang="en-US" sz="1800" b="0" i="0" kern="1200" dirty="0" smtClean="0">
                          <a:solidFill>
                            <a:schemeClr val="tx1"/>
                          </a:solidFill>
                          <a:effectLst/>
                          <a:latin typeface="+mn-lt"/>
                          <a:ea typeface="+mn-ea"/>
                          <a:cs typeface="+mn-cs"/>
                        </a:rPr>
                        <a:t>是一个专注于用</a:t>
                      </a:r>
                      <a:r>
                        <a:rPr lang="en-US" altLang="zh-CN" sz="1800" b="0" i="0" kern="1200" dirty="0" smtClean="0">
                          <a:solidFill>
                            <a:schemeClr val="tx1"/>
                          </a:solidFill>
                          <a:effectLst/>
                          <a:latin typeface="+mn-lt"/>
                          <a:ea typeface="+mn-ea"/>
                          <a:cs typeface="+mn-cs"/>
                        </a:rPr>
                        <a:t>WEB</a:t>
                      </a:r>
                      <a:r>
                        <a:rPr lang="zh-CN" altLang="en-US" sz="1800" b="0" i="0" kern="1200" dirty="0" smtClean="0">
                          <a:solidFill>
                            <a:schemeClr val="tx1"/>
                          </a:solidFill>
                          <a:effectLst/>
                          <a:latin typeface="+mn-lt"/>
                          <a:ea typeface="+mn-ea"/>
                          <a:cs typeface="+mn-cs"/>
                        </a:rPr>
                        <a:t>开发技术，基于</a:t>
                      </a:r>
                      <a:r>
                        <a:rPr lang="en-US" altLang="zh-CN" sz="1800" b="0" i="0" kern="1200" dirty="0" smtClean="0">
                          <a:solidFill>
                            <a:schemeClr val="tx1"/>
                          </a:solidFill>
                          <a:effectLst/>
                          <a:latin typeface="+mn-lt"/>
                          <a:ea typeface="+mn-ea"/>
                          <a:cs typeface="+mn-cs"/>
                        </a:rPr>
                        <a:t>HTML5</a:t>
                      </a:r>
                      <a:r>
                        <a:rPr lang="zh-CN" altLang="en-US" sz="1800" b="0" i="0" kern="1200" dirty="0" smtClean="0">
                          <a:solidFill>
                            <a:schemeClr val="tx1"/>
                          </a:solidFill>
                          <a:effectLst/>
                          <a:latin typeface="+mn-lt"/>
                          <a:ea typeface="+mn-ea"/>
                          <a:cs typeface="+mn-cs"/>
                        </a:rPr>
                        <a:t>创建类似于手机平台原生应用的一个开发框架。绑定了</a:t>
                      </a:r>
                      <a:r>
                        <a:rPr lang="en-US" altLang="zh-CN" sz="1800" b="0" i="0" kern="1200" dirty="0" smtClean="0">
                          <a:solidFill>
                            <a:schemeClr val="tx1"/>
                          </a:solidFill>
                          <a:effectLst/>
                          <a:latin typeface="+mn-lt"/>
                          <a:ea typeface="+mn-ea"/>
                          <a:cs typeface="+mn-cs"/>
                        </a:rPr>
                        <a:t>AngularJS</a:t>
                      </a:r>
                      <a:r>
                        <a:rPr lang="zh-CN" altLang="en-US" sz="1800" b="0" i="0" kern="1200" dirty="0" smtClean="0">
                          <a:solidFill>
                            <a:schemeClr val="tx1"/>
                          </a:solidFill>
                          <a:effectLst/>
                          <a:latin typeface="+mn-lt"/>
                          <a:ea typeface="+mn-ea"/>
                          <a:cs typeface="+mn-cs"/>
                        </a:rPr>
                        <a:t>和</a:t>
                      </a:r>
                      <a:r>
                        <a:rPr lang="en-US" altLang="zh-CN" sz="1800" b="0" i="0" kern="1200" dirty="0" smtClean="0">
                          <a:solidFill>
                            <a:schemeClr val="tx1"/>
                          </a:solidFill>
                          <a:effectLst/>
                          <a:latin typeface="+mn-lt"/>
                          <a:ea typeface="+mn-ea"/>
                          <a:cs typeface="+mn-cs"/>
                        </a:rPr>
                        <a:t>Sass</a:t>
                      </a:r>
                      <a:r>
                        <a:rPr lang="zh-CN" altLang="en-US" sz="1800" b="0" i="0" kern="1200" dirty="0" smtClean="0">
                          <a:solidFill>
                            <a:schemeClr val="tx1"/>
                          </a:solidFill>
                          <a:effectLst/>
                          <a:latin typeface="+mn-lt"/>
                          <a:ea typeface="+mn-ea"/>
                          <a:cs typeface="+mn-cs"/>
                        </a:rPr>
                        <a:t>。这个框架的目的是从</a:t>
                      </a:r>
                      <a:r>
                        <a:rPr lang="en-US" altLang="zh-CN" sz="1800" b="0" i="0" kern="1200" dirty="0" smtClean="0">
                          <a:solidFill>
                            <a:schemeClr val="tx1"/>
                          </a:solidFill>
                          <a:effectLst/>
                          <a:latin typeface="+mn-lt"/>
                          <a:ea typeface="+mn-ea"/>
                          <a:cs typeface="+mn-cs"/>
                        </a:rPr>
                        <a:t>web</a:t>
                      </a:r>
                      <a:r>
                        <a:rPr lang="zh-CN" altLang="en-US" sz="1800" b="0" i="0" kern="1200" dirty="0" smtClean="0">
                          <a:solidFill>
                            <a:schemeClr val="tx1"/>
                          </a:solidFill>
                          <a:effectLst/>
                          <a:latin typeface="+mn-lt"/>
                          <a:ea typeface="+mn-ea"/>
                          <a:cs typeface="+mn-cs"/>
                        </a:rPr>
                        <a:t>的角度开发手机应用，基于</a:t>
                      </a:r>
                      <a:r>
                        <a:rPr lang="en-US" altLang="zh-CN" sz="1800" b="0" i="0" kern="1200" dirty="0" err="1" smtClean="0">
                          <a:solidFill>
                            <a:schemeClr val="tx1"/>
                          </a:solidFill>
                          <a:effectLst/>
                          <a:latin typeface="+mn-lt"/>
                          <a:ea typeface="+mn-ea"/>
                          <a:cs typeface="+mn-cs"/>
                        </a:rPr>
                        <a:t>PhoneGap</a:t>
                      </a:r>
                      <a:r>
                        <a:rPr lang="zh-CN" altLang="en-US" sz="1800" b="0" i="0" kern="1200" dirty="0" smtClean="0">
                          <a:solidFill>
                            <a:schemeClr val="tx1"/>
                          </a:solidFill>
                          <a:effectLst/>
                          <a:latin typeface="+mn-lt"/>
                          <a:ea typeface="+mn-ea"/>
                          <a:cs typeface="+mn-cs"/>
                        </a:rPr>
                        <a:t>的编译平台，可以实现编译成各个平台的应用程序。</a:t>
                      </a:r>
                      <a:endParaRPr lang="zh-CN" altLang="en-US" sz="1800" b="0" i="0" kern="1200" dirty="0" smtClean="0">
                        <a:solidFill>
                          <a:schemeClr val="tx1"/>
                        </a:solidFill>
                        <a:effectLst/>
                        <a:latin typeface="+mn-lt"/>
                        <a:ea typeface="+mn-ea"/>
                        <a:cs typeface="+mn-cs"/>
                      </a:endParaRPr>
                    </a:p>
                    <a:p>
                      <a:r>
                        <a:rPr lang="en-US" altLang="zh-CN" dirty="0" smtClean="0"/>
                        <a:t>Ionic</a:t>
                      </a:r>
                      <a:r>
                        <a:rPr lang="zh-CN" altLang="en-US" sz="1800" b="0" i="0" kern="1200" dirty="0" smtClean="0">
                          <a:solidFill>
                            <a:schemeClr val="tx1"/>
                          </a:solidFill>
                          <a:effectLst/>
                          <a:latin typeface="+mn-lt"/>
                          <a:ea typeface="+mn-ea"/>
                          <a:cs typeface="+mn-cs"/>
                        </a:rPr>
                        <a:t>的开发添加</a:t>
                      </a:r>
                      <a:r>
                        <a:rPr lang="en-US" altLang="zh-CN" sz="1800" b="0" i="0" kern="1200" dirty="0" smtClean="0">
                          <a:solidFill>
                            <a:schemeClr val="tx1"/>
                          </a:solidFill>
                          <a:effectLst/>
                          <a:latin typeface="+mn-lt"/>
                          <a:ea typeface="+mn-ea"/>
                          <a:cs typeface="+mn-cs"/>
                        </a:rPr>
                        <a:t>android</a:t>
                      </a:r>
                      <a:r>
                        <a:rPr lang="zh-CN" altLang="en-US" sz="1800" b="0" i="0" kern="1200" dirty="0" smtClean="0">
                          <a:solidFill>
                            <a:schemeClr val="tx1"/>
                          </a:solidFill>
                          <a:effectLst/>
                          <a:latin typeface="+mn-lt"/>
                          <a:ea typeface="+mn-ea"/>
                          <a:cs typeface="+mn-cs"/>
                        </a:rPr>
                        <a:t>和</a:t>
                      </a:r>
                      <a:r>
                        <a:rPr lang="en-US" altLang="zh-CN" sz="1800" b="0" i="0" kern="1200" dirty="0" err="1" smtClean="0">
                          <a:solidFill>
                            <a:schemeClr val="tx1"/>
                          </a:solidFill>
                          <a:effectLst/>
                          <a:latin typeface="+mn-lt"/>
                          <a:ea typeface="+mn-ea"/>
                          <a:cs typeface="+mn-cs"/>
                        </a:rPr>
                        <a:t>ios</a:t>
                      </a:r>
                      <a:r>
                        <a:rPr lang="zh-CN" altLang="en-US" sz="1800" b="0" i="0" kern="1200" dirty="0" smtClean="0">
                          <a:solidFill>
                            <a:schemeClr val="tx1"/>
                          </a:solidFill>
                          <a:effectLst/>
                          <a:latin typeface="+mn-lt"/>
                          <a:ea typeface="+mn-ea"/>
                          <a:cs typeface="+mn-cs"/>
                        </a:rPr>
                        <a:t>环境。</a:t>
                      </a:r>
                      <a:endParaRPr lang="zh-CN" altLang="en-US" sz="1800" b="0" i="0" kern="1200" dirty="0" smtClean="0">
                        <a:solidFill>
                          <a:schemeClr val="tx1"/>
                        </a:solidFill>
                        <a:effectLst/>
                        <a:latin typeface="+mn-lt"/>
                        <a:ea typeface="+mn-ea"/>
                        <a:cs typeface="+mn-cs"/>
                      </a:endParaRPr>
                    </a:p>
                    <a:p>
                      <a:r>
                        <a:rPr lang="en-US" altLang="zh-CN" dirty="0" smtClean="0"/>
                        <a:t>Ionic</a:t>
                      </a:r>
                      <a:r>
                        <a:rPr lang="zh-CN" altLang="en-US" sz="1800" b="0" i="0" kern="1200" dirty="0" smtClean="0">
                          <a:solidFill>
                            <a:schemeClr val="tx1"/>
                          </a:solidFill>
                          <a:effectLst/>
                          <a:latin typeface="+mn-lt"/>
                          <a:ea typeface="+mn-ea"/>
                          <a:cs typeface="+mn-cs"/>
                        </a:rPr>
                        <a:t>提供很多</a:t>
                      </a:r>
                      <a:r>
                        <a:rPr lang="en-US" altLang="zh-CN" sz="1800" b="0" i="0" kern="1200" dirty="0" err="1" smtClean="0">
                          <a:solidFill>
                            <a:schemeClr val="tx1"/>
                          </a:solidFill>
                          <a:effectLst/>
                          <a:latin typeface="+mn-lt"/>
                          <a:ea typeface="+mn-ea"/>
                          <a:cs typeface="+mn-cs"/>
                        </a:rPr>
                        <a:t>css</a:t>
                      </a:r>
                      <a:r>
                        <a:rPr lang="zh-CN" altLang="en-US" sz="1800" b="0" i="0" kern="1200" dirty="0" smtClean="0">
                          <a:solidFill>
                            <a:schemeClr val="tx1"/>
                          </a:solidFill>
                          <a:effectLst/>
                          <a:latin typeface="+mn-lt"/>
                          <a:ea typeface="+mn-ea"/>
                          <a:cs typeface="+mn-cs"/>
                        </a:rPr>
                        <a:t>组件和</a:t>
                      </a:r>
                      <a:r>
                        <a:rPr lang="en-US" altLang="zh-CN" sz="1800" b="0" i="0" kern="1200" dirty="0" err="1" smtClean="0">
                          <a:solidFill>
                            <a:schemeClr val="tx1"/>
                          </a:solidFill>
                          <a:effectLst/>
                          <a:latin typeface="+mn-lt"/>
                          <a:ea typeface="+mn-ea"/>
                          <a:cs typeface="+mn-cs"/>
                        </a:rPr>
                        <a:t>javascript</a:t>
                      </a:r>
                      <a:r>
                        <a:rPr lang="en-US" altLang="zh-CN" sz="1800" b="0" i="0" kern="1200" dirty="0" smtClean="0">
                          <a:solidFill>
                            <a:schemeClr val="tx1"/>
                          </a:solidFill>
                          <a:effectLst/>
                          <a:latin typeface="+mn-lt"/>
                          <a:ea typeface="+mn-ea"/>
                          <a:cs typeface="+mn-cs"/>
                        </a:rPr>
                        <a:t> UI</a:t>
                      </a:r>
                      <a:r>
                        <a:rPr lang="zh-CN" altLang="en-US" sz="1800" b="0" i="0" kern="1200" dirty="0" smtClean="0">
                          <a:solidFill>
                            <a:schemeClr val="tx1"/>
                          </a:solidFill>
                          <a:effectLst/>
                          <a:latin typeface="+mn-lt"/>
                          <a:ea typeface="+mn-ea"/>
                          <a:cs typeface="+mn-cs"/>
                        </a:rPr>
                        <a:t>库。</a:t>
                      </a:r>
                      <a:endParaRPr lang="zh-CN" altLang="en-US" sz="1800" b="0" i="0" kern="1200" dirty="0" smtClean="0">
                        <a:solidFill>
                          <a:schemeClr val="tx1"/>
                        </a:solidFill>
                        <a:effectLst/>
                        <a:latin typeface="+mn-lt"/>
                        <a:ea typeface="+mn-ea"/>
                        <a:cs typeface="+mn-cs"/>
                      </a:endParaRPr>
                    </a:p>
                    <a:p>
                      <a:r>
                        <a:rPr lang="en-US" altLang="zh-CN" dirty="0" smtClean="0"/>
                        <a:t>Ionic</a:t>
                      </a:r>
                      <a:r>
                        <a:rPr lang="zh-CN" altLang="en-US" sz="1800" b="0" i="0" kern="1200" dirty="0" smtClean="0">
                          <a:solidFill>
                            <a:schemeClr val="tx1"/>
                          </a:solidFill>
                          <a:effectLst/>
                          <a:latin typeface="+mn-lt"/>
                          <a:ea typeface="+mn-ea"/>
                          <a:cs typeface="+mn-cs"/>
                        </a:rPr>
                        <a:t>可以支持定制</a:t>
                      </a:r>
                      <a:r>
                        <a:rPr lang="en-US" altLang="zh-CN" sz="1800" b="0" i="0" kern="1200" dirty="0" smtClean="0">
                          <a:solidFill>
                            <a:schemeClr val="tx1"/>
                          </a:solidFill>
                          <a:effectLst/>
                          <a:latin typeface="+mn-lt"/>
                          <a:ea typeface="+mn-ea"/>
                          <a:cs typeface="+mn-cs"/>
                        </a:rPr>
                        <a:t>android</a:t>
                      </a:r>
                      <a:r>
                        <a:rPr lang="zh-CN" altLang="en-US" sz="1800" b="0" i="0" kern="1200" dirty="0" smtClean="0">
                          <a:solidFill>
                            <a:schemeClr val="tx1"/>
                          </a:solidFill>
                          <a:effectLst/>
                          <a:latin typeface="+mn-lt"/>
                          <a:ea typeface="+mn-ea"/>
                          <a:cs typeface="+mn-cs"/>
                        </a:rPr>
                        <a:t>和</a:t>
                      </a:r>
                      <a:r>
                        <a:rPr lang="en-US" altLang="zh-CN" sz="1800" b="0" i="0" kern="1200" dirty="0" err="1" smtClean="0">
                          <a:solidFill>
                            <a:schemeClr val="tx1"/>
                          </a:solidFill>
                          <a:effectLst/>
                          <a:latin typeface="+mn-lt"/>
                          <a:ea typeface="+mn-ea"/>
                          <a:cs typeface="+mn-cs"/>
                        </a:rPr>
                        <a:t>ios</a:t>
                      </a:r>
                      <a:r>
                        <a:rPr lang="zh-CN" altLang="en-US" sz="1800" b="0" i="0" kern="1200" dirty="0" smtClean="0">
                          <a:solidFill>
                            <a:schemeClr val="tx1"/>
                          </a:solidFill>
                          <a:effectLst/>
                          <a:latin typeface="+mn-lt"/>
                          <a:ea typeface="+mn-ea"/>
                          <a:cs typeface="+mn-cs"/>
                        </a:rPr>
                        <a:t>的插件，也支持服务端</a:t>
                      </a:r>
                      <a:r>
                        <a:rPr lang="en-US" altLang="zh-CN" sz="1800" b="0" i="0" kern="1200" dirty="0" smtClean="0">
                          <a:solidFill>
                            <a:schemeClr val="tx1"/>
                          </a:solidFill>
                          <a:effectLst/>
                          <a:latin typeface="+mn-lt"/>
                          <a:ea typeface="+mn-ea"/>
                          <a:cs typeface="+mn-cs"/>
                        </a:rPr>
                        <a:t>REST</a:t>
                      </a:r>
                      <a:r>
                        <a:rPr lang="zh-CN" altLang="en-US" sz="1800" b="0" i="0" kern="1200" dirty="0" smtClean="0">
                          <a:solidFill>
                            <a:schemeClr val="tx1"/>
                          </a:solidFill>
                          <a:effectLst/>
                          <a:latin typeface="+mn-lt"/>
                          <a:ea typeface="+mn-ea"/>
                          <a:cs typeface="+mn-cs"/>
                        </a:rPr>
                        <a:t>的敏捷开发。</a:t>
                      </a:r>
                      <a:endParaRPr lang="zh-CN" altLang="en-US" sz="1800" b="0" i="0" kern="1200" dirty="0" smtClean="0">
                        <a:solidFill>
                          <a:schemeClr val="tx1"/>
                        </a:solidFill>
                        <a:effectLst/>
                        <a:latin typeface="+mn-lt"/>
                        <a:ea typeface="+mn-ea"/>
                        <a:cs typeface="+mn-cs"/>
                      </a:endParaRPr>
                    </a:p>
                    <a:p>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ltLang="zh-CN" sz="1200" kern="1200" dirty="0" smtClean="0">
                        <a:solidFill>
                          <a:schemeClr val="tx1"/>
                        </a:solidFill>
                        <a:latin typeface="+mn-lt"/>
                        <a:ea typeface="+mn-ea"/>
                        <a:cs typeface="+mn-cs"/>
                      </a:endParaRPr>
                    </a:p>
                    <a:p>
                      <a:endParaRPr lang="zh-CN" alt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945976" y="1154292"/>
            <a:ext cx="3370729" cy="560071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9848" y="484632"/>
            <a:ext cx="10058400" cy="672575"/>
          </a:xfrm>
        </p:spPr>
        <p:txBody>
          <a:bodyPr>
            <a:normAutofit fontScale="90000"/>
          </a:bodyPr>
          <a:lstStyle/>
          <a:p>
            <a:r>
              <a:rPr lang="zh-CN" altLang="en-US" dirty="0"/>
              <a:t>部分</a:t>
            </a:r>
            <a:r>
              <a:rPr lang="zh-CN" altLang="en-US" dirty="0" smtClean="0"/>
              <a:t>代码示例</a:t>
            </a:r>
            <a:endParaRPr lang="zh-CN" altLang="en-US" dirty="0"/>
          </a:p>
        </p:txBody>
      </p:sp>
      <p:graphicFrame>
        <p:nvGraphicFramePr>
          <p:cNvPr id="7" name="内容占位符 6"/>
          <p:cNvGraphicFramePr>
            <a:graphicFrameLocks noGrp="1"/>
          </p:cNvGraphicFramePr>
          <p:nvPr>
            <p:ph idx="1"/>
          </p:nvPr>
        </p:nvGraphicFramePr>
        <p:xfrm>
          <a:off x="1069975" y="1157207"/>
          <a:ext cx="10058400" cy="5594887"/>
        </p:xfrm>
        <a:graphic>
          <a:graphicData uri="http://schemas.openxmlformats.org/drawingml/2006/table">
            <a:tbl>
              <a:tblPr firstRow="1" bandRow="1">
                <a:tableStyleId>{2D5ABB26-0587-4C30-8999-92F81FD0307C}</a:tableStyleId>
              </a:tblPr>
              <a:tblGrid>
                <a:gridCol w="5031191"/>
                <a:gridCol w="5027209"/>
              </a:tblGrid>
              <a:tr h="5594887">
                <a:tc>
                  <a:txBody>
                    <a:bodyPr/>
                    <a:lstStyle/>
                    <a:p>
                      <a:endParaRPr lang="en-US" altLang="zh-CN" sz="1200" dirty="0" smtClean="0"/>
                    </a:p>
                    <a:p>
                      <a:endParaRPr lang="zh-CN" altLang="en-US" sz="1800" b="0" i="0" kern="1200" dirty="0" smtClean="0">
                        <a:solidFill>
                          <a:schemeClr val="tx1"/>
                        </a:solidFill>
                        <a:effectLst/>
                        <a:latin typeface="+mn-lt"/>
                        <a:ea typeface="+mn-ea"/>
                        <a:cs typeface="+mn-cs"/>
                      </a:endParaRPr>
                    </a:p>
                    <a:p>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&lt;ion-tabs class="tabs-icon-top tabs-color-active-positive"&gt;</a:t>
                      </a:r>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&lt;!-- Dashboard Tab --&gt;</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&lt;ion-tab title="tab1" icon-off="ion-</a:t>
                      </a:r>
                      <a:r>
                        <a:rPr lang="en-US" altLang="zh-CN" sz="1200" kern="1200" dirty="0" err="1" smtClean="0">
                          <a:solidFill>
                            <a:schemeClr val="tx1"/>
                          </a:solidFill>
                          <a:latin typeface="+mn-lt"/>
                          <a:ea typeface="+mn-ea"/>
                          <a:cs typeface="+mn-cs"/>
                        </a:rPr>
                        <a:t>ios</a:t>
                      </a:r>
                      <a:r>
                        <a:rPr lang="en-US" altLang="zh-CN" sz="1200" kern="1200" dirty="0" smtClean="0">
                          <a:solidFill>
                            <a:schemeClr val="tx1"/>
                          </a:solidFill>
                          <a:latin typeface="+mn-lt"/>
                          <a:ea typeface="+mn-ea"/>
                          <a:cs typeface="+mn-cs"/>
                        </a:rPr>
                        <a:t>-pulse" icon-on="ion-</a:t>
                      </a:r>
                      <a:r>
                        <a:rPr lang="en-US" altLang="zh-CN" sz="1200" kern="1200" dirty="0" err="1" smtClean="0">
                          <a:solidFill>
                            <a:schemeClr val="tx1"/>
                          </a:solidFill>
                          <a:latin typeface="+mn-lt"/>
                          <a:ea typeface="+mn-ea"/>
                          <a:cs typeface="+mn-cs"/>
                        </a:rPr>
                        <a:t>ios</a:t>
                      </a:r>
                      <a:r>
                        <a:rPr lang="en-US" altLang="zh-CN" sz="1200" kern="1200" dirty="0" smtClean="0">
                          <a:solidFill>
                            <a:schemeClr val="tx1"/>
                          </a:solidFill>
                          <a:latin typeface="+mn-lt"/>
                          <a:ea typeface="+mn-ea"/>
                          <a:cs typeface="+mn-cs"/>
                        </a:rPr>
                        <a:t>-pulse-strong" </a:t>
                      </a:r>
                      <a:r>
                        <a:rPr lang="en-US" altLang="zh-CN" sz="1200" kern="1200" dirty="0" err="1" smtClean="0">
                          <a:solidFill>
                            <a:schemeClr val="tx1"/>
                          </a:solidFill>
                          <a:latin typeface="+mn-lt"/>
                          <a:ea typeface="+mn-ea"/>
                          <a:cs typeface="+mn-cs"/>
                        </a:rPr>
                        <a:t>href</a:t>
                      </a:r>
                      <a:r>
                        <a:rPr lang="en-US" altLang="zh-CN" sz="1200" kern="1200" dirty="0" smtClean="0">
                          <a:solidFill>
                            <a:schemeClr val="tx1"/>
                          </a:solidFill>
                          <a:latin typeface="+mn-lt"/>
                          <a:ea typeface="+mn-ea"/>
                          <a:cs typeface="+mn-cs"/>
                        </a:rPr>
                        <a:t>="#/tab/dash"&gt;</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&lt;ion-</a:t>
                      </a:r>
                      <a:r>
                        <a:rPr lang="en-US" altLang="zh-CN" sz="1200" kern="1200" dirty="0" err="1" smtClean="0">
                          <a:solidFill>
                            <a:schemeClr val="tx1"/>
                          </a:solidFill>
                          <a:latin typeface="+mn-lt"/>
                          <a:ea typeface="+mn-ea"/>
                          <a:cs typeface="+mn-cs"/>
                        </a:rPr>
                        <a:t>nav</a:t>
                      </a:r>
                      <a:r>
                        <a:rPr lang="en-US" altLang="zh-CN" sz="1200" kern="1200" dirty="0" smtClean="0">
                          <a:solidFill>
                            <a:schemeClr val="tx1"/>
                          </a:solidFill>
                          <a:latin typeface="+mn-lt"/>
                          <a:ea typeface="+mn-ea"/>
                          <a:cs typeface="+mn-cs"/>
                        </a:rPr>
                        <a:t>-view name="tab-dash"&gt;&lt;/ion-</a:t>
                      </a:r>
                      <a:r>
                        <a:rPr lang="en-US" altLang="zh-CN" sz="1200" kern="1200" dirty="0" err="1" smtClean="0">
                          <a:solidFill>
                            <a:schemeClr val="tx1"/>
                          </a:solidFill>
                          <a:latin typeface="+mn-lt"/>
                          <a:ea typeface="+mn-ea"/>
                          <a:cs typeface="+mn-cs"/>
                        </a:rPr>
                        <a:t>nav</a:t>
                      </a:r>
                      <a:r>
                        <a:rPr lang="en-US" altLang="zh-CN" sz="1200" kern="1200" dirty="0" smtClean="0">
                          <a:solidFill>
                            <a:schemeClr val="tx1"/>
                          </a:solidFill>
                          <a:latin typeface="+mn-lt"/>
                          <a:ea typeface="+mn-ea"/>
                          <a:cs typeface="+mn-cs"/>
                        </a:rPr>
                        <a:t>-view&gt;</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&lt;/ion-tab&gt;</a:t>
                      </a:r>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&lt;!-- Chats Tab --&gt;</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&lt;ion-tab title="tab2" icon-off="ion-</a:t>
                      </a:r>
                      <a:r>
                        <a:rPr lang="en-US" altLang="zh-CN" sz="1200" kern="1200" dirty="0" err="1" smtClean="0">
                          <a:solidFill>
                            <a:schemeClr val="tx1"/>
                          </a:solidFill>
                          <a:latin typeface="+mn-lt"/>
                          <a:ea typeface="+mn-ea"/>
                          <a:cs typeface="+mn-cs"/>
                        </a:rPr>
                        <a:t>ios</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chatboxes</a:t>
                      </a:r>
                      <a:r>
                        <a:rPr lang="en-US" altLang="zh-CN" sz="1200" kern="1200" dirty="0" smtClean="0">
                          <a:solidFill>
                            <a:schemeClr val="tx1"/>
                          </a:solidFill>
                          <a:latin typeface="+mn-lt"/>
                          <a:ea typeface="+mn-ea"/>
                          <a:cs typeface="+mn-cs"/>
                        </a:rPr>
                        <a:t>-outline" icon-on="ion-</a:t>
                      </a:r>
                      <a:r>
                        <a:rPr lang="en-US" altLang="zh-CN" sz="1200" kern="1200" dirty="0" err="1" smtClean="0">
                          <a:solidFill>
                            <a:schemeClr val="tx1"/>
                          </a:solidFill>
                          <a:latin typeface="+mn-lt"/>
                          <a:ea typeface="+mn-ea"/>
                          <a:cs typeface="+mn-cs"/>
                        </a:rPr>
                        <a:t>ios</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chatboxes</a:t>
                      </a:r>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href</a:t>
                      </a:r>
                      <a:r>
                        <a:rPr lang="en-US" altLang="zh-CN" sz="1200" kern="1200" dirty="0" smtClean="0">
                          <a:solidFill>
                            <a:schemeClr val="tx1"/>
                          </a:solidFill>
                          <a:latin typeface="+mn-lt"/>
                          <a:ea typeface="+mn-ea"/>
                          <a:cs typeface="+mn-cs"/>
                        </a:rPr>
                        <a:t>="#/tab/chats"&gt;</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&lt;ion-</a:t>
                      </a:r>
                      <a:r>
                        <a:rPr lang="en-US" altLang="zh-CN" sz="1200" kern="1200" dirty="0" err="1" smtClean="0">
                          <a:solidFill>
                            <a:schemeClr val="tx1"/>
                          </a:solidFill>
                          <a:latin typeface="+mn-lt"/>
                          <a:ea typeface="+mn-ea"/>
                          <a:cs typeface="+mn-cs"/>
                        </a:rPr>
                        <a:t>nav</a:t>
                      </a:r>
                      <a:r>
                        <a:rPr lang="en-US" altLang="zh-CN" sz="1200" kern="1200" dirty="0" smtClean="0">
                          <a:solidFill>
                            <a:schemeClr val="tx1"/>
                          </a:solidFill>
                          <a:latin typeface="+mn-lt"/>
                          <a:ea typeface="+mn-ea"/>
                          <a:cs typeface="+mn-cs"/>
                        </a:rPr>
                        <a:t>-view name="tab-chats"&gt;&lt;/ion-</a:t>
                      </a:r>
                      <a:r>
                        <a:rPr lang="en-US" altLang="zh-CN" sz="1200" kern="1200" dirty="0" err="1" smtClean="0">
                          <a:solidFill>
                            <a:schemeClr val="tx1"/>
                          </a:solidFill>
                          <a:latin typeface="+mn-lt"/>
                          <a:ea typeface="+mn-ea"/>
                          <a:cs typeface="+mn-cs"/>
                        </a:rPr>
                        <a:t>nav</a:t>
                      </a:r>
                      <a:r>
                        <a:rPr lang="en-US" altLang="zh-CN" sz="1200" kern="1200" dirty="0" smtClean="0">
                          <a:solidFill>
                            <a:schemeClr val="tx1"/>
                          </a:solidFill>
                          <a:latin typeface="+mn-lt"/>
                          <a:ea typeface="+mn-ea"/>
                          <a:cs typeface="+mn-cs"/>
                        </a:rPr>
                        <a:t>-view&gt;</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&lt;/ion-tab&gt;</a:t>
                      </a:r>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&lt;!-- Account Tab --&gt;</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&lt;ion-tab title="tab3" icon-off="ion-</a:t>
                      </a:r>
                      <a:r>
                        <a:rPr lang="en-US" altLang="zh-CN" sz="1200" kern="1200" dirty="0" err="1" smtClean="0">
                          <a:solidFill>
                            <a:schemeClr val="tx1"/>
                          </a:solidFill>
                          <a:latin typeface="+mn-lt"/>
                          <a:ea typeface="+mn-ea"/>
                          <a:cs typeface="+mn-cs"/>
                        </a:rPr>
                        <a:t>ios</a:t>
                      </a:r>
                      <a:r>
                        <a:rPr lang="en-US" altLang="zh-CN" sz="1200" kern="1200" dirty="0" smtClean="0">
                          <a:solidFill>
                            <a:schemeClr val="tx1"/>
                          </a:solidFill>
                          <a:latin typeface="+mn-lt"/>
                          <a:ea typeface="+mn-ea"/>
                          <a:cs typeface="+mn-cs"/>
                        </a:rPr>
                        <a:t>-gear-outline" icon-on="ion-</a:t>
                      </a:r>
                      <a:r>
                        <a:rPr lang="en-US" altLang="zh-CN" sz="1200" kern="1200" dirty="0" err="1" smtClean="0">
                          <a:solidFill>
                            <a:schemeClr val="tx1"/>
                          </a:solidFill>
                          <a:latin typeface="+mn-lt"/>
                          <a:ea typeface="+mn-ea"/>
                          <a:cs typeface="+mn-cs"/>
                        </a:rPr>
                        <a:t>ios</a:t>
                      </a:r>
                      <a:r>
                        <a:rPr lang="en-US" altLang="zh-CN" sz="1200" kern="1200" dirty="0" smtClean="0">
                          <a:solidFill>
                            <a:schemeClr val="tx1"/>
                          </a:solidFill>
                          <a:latin typeface="+mn-lt"/>
                          <a:ea typeface="+mn-ea"/>
                          <a:cs typeface="+mn-cs"/>
                        </a:rPr>
                        <a:t>-gear" </a:t>
                      </a:r>
                      <a:r>
                        <a:rPr lang="en-US" altLang="zh-CN" sz="1200" kern="1200" dirty="0" err="1" smtClean="0">
                          <a:solidFill>
                            <a:schemeClr val="tx1"/>
                          </a:solidFill>
                          <a:latin typeface="+mn-lt"/>
                          <a:ea typeface="+mn-ea"/>
                          <a:cs typeface="+mn-cs"/>
                        </a:rPr>
                        <a:t>href</a:t>
                      </a:r>
                      <a:r>
                        <a:rPr lang="en-US" altLang="zh-CN" sz="1200" kern="1200" dirty="0" smtClean="0">
                          <a:solidFill>
                            <a:schemeClr val="tx1"/>
                          </a:solidFill>
                          <a:latin typeface="+mn-lt"/>
                          <a:ea typeface="+mn-ea"/>
                          <a:cs typeface="+mn-cs"/>
                        </a:rPr>
                        <a:t>="#/tab/account"&gt;</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&lt;ion-</a:t>
                      </a:r>
                      <a:r>
                        <a:rPr lang="en-US" altLang="zh-CN" sz="1200" kern="1200" dirty="0" err="1" smtClean="0">
                          <a:solidFill>
                            <a:schemeClr val="tx1"/>
                          </a:solidFill>
                          <a:latin typeface="+mn-lt"/>
                          <a:ea typeface="+mn-ea"/>
                          <a:cs typeface="+mn-cs"/>
                        </a:rPr>
                        <a:t>nav</a:t>
                      </a:r>
                      <a:r>
                        <a:rPr lang="en-US" altLang="zh-CN" sz="1200" kern="1200" dirty="0" smtClean="0">
                          <a:solidFill>
                            <a:schemeClr val="tx1"/>
                          </a:solidFill>
                          <a:latin typeface="+mn-lt"/>
                          <a:ea typeface="+mn-ea"/>
                          <a:cs typeface="+mn-cs"/>
                        </a:rPr>
                        <a:t>-view name="tab-account"&gt;&lt;/ion-</a:t>
                      </a:r>
                      <a:r>
                        <a:rPr lang="en-US" altLang="zh-CN" sz="1200" kern="1200" dirty="0" err="1" smtClean="0">
                          <a:solidFill>
                            <a:schemeClr val="tx1"/>
                          </a:solidFill>
                          <a:latin typeface="+mn-lt"/>
                          <a:ea typeface="+mn-ea"/>
                          <a:cs typeface="+mn-cs"/>
                        </a:rPr>
                        <a:t>nav</a:t>
                      </a:r>
                      <a:r>
                        <a:rPr lang="en-US" altLang="zh-CN" sz="1200" kern="1200" dirty="0" smtClean="0">
                          <a:solidFill>
                            <a:schemeClr val="tx1"/>
                          </a:solidFill>
                          <a:latin typeface="+mn-lt"/>
                          <a:ea typeface="+mn-ea"/>
                          <a:cs typeface="+mn-cs"/>
                        </a:rPr>
                        <a:t>-view&gt;</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&lt;/ion-tab&gt;</a:t>
                      </a:r>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&lt;/ion-tabs&gt;</a:t>
                      </a:r>
                      <a:endParaRPr lang="zh-CN" alt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37654" y="1157207"/>
            <a:ext cx="3441529" cy="5594887"/>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9848" y="484632"/>
            <a:ext cx="10058400" cy="672575"/>
          </a:xfrm>
        </p:spPr>
        <p:txBody>
          <a:bodyPr>
            <a:normAutofit fontScale="90000"/>
          </a:bodyPr>
          <a:lstStyle/>
          <a:p>
            <a:r>
              <a:rPr lang="en-US" altLang="zh-CN" dirty="0"/>
              <a:t>React Native</a:t>
            </a:r>
            <a:r>
              <a:rPr lang="zh-CN" altLang="en-US" dirty="0" smtClean="0"/>
              <a:t>概要</a:t>
            </a:r>
            <a:endParaRPr lang="zh-CN" altLang="en-US" dirty="0"/>
          </a:p>
        </p:txBody>
      </p:sp>
      <p:graphicFrame>
        <p:nvGraphicFramePr>
          <p:cNvPr id="7" name="内容占位符 6"/>
          <p:cNvGraphicFramePr>
            <a:graphicFrameLocks noGrp="1"/>
          </p:cNvGraphicFramePr>
          <p:nvPr>
            <p:ph idx="1"/>
          </p:nvPr>
        </p:nvGraphicFramePr>
        <p:xfrm>
          <a:off x="1069975" y="1157207"/>
          <a:ext cx="10058400" cy="5594887"/>
        </p:xfrm>
        <a:graphic>
          <a:graphicData uri="http://schemas.openxmlformats.org/drawingml/2006/table">
            <a:tbl>
              <a:tblPr firstRow="1" bandRow="1">
                <a:tableStyleId>{2D5ABB26-0587-4C30-8999-92F81FD0307C}</a:tableStyleId>
              </a:tblPr>
              <a:tblGrid>
                <a:gridCol w="5031191"/>
                <a:gridCol w="5027209"/>
              </a:tblGrid>
              <a:tr h="5594887">
                <a:tc>
                  <a:txBody>
                    <a:bodyPr/>
                    <a:lstStyle/>
                    <a:p>
                      <a:endParaRPr lang="en-US" altLang="zh-CN" sz="1200" dirty="0" smtClean="0"/>
                    </a:p>
                    <a:p>
                      <a:r>
                        <a:rPr lang="en-US" altLang="zh-CN" sz="1800" dirty="0" smtClean="0"/>
                        <a:t>  React Native </a:t>
                      </a:r>
                      <a:r>
                        <a:rPr lang="zh-CN" altLang="en-US" sz="1800" dirty="0" smtClean="0"/>
                        <a:t>结合了 </a:t>
                      </a:r>
                      <a:r>
                        <a:rPr lang="en-US" altLang="zh-CN" sz="1800" dirty="0" smtClean="0"/>
                        <a:t>Web </a:t>
                      </a:r>
                      <a:r>
                        <a:rPr lang="zh-CN" altLang="en-US" sz="1800" dirty="0" smtClean="0"/>
                        <a:t>应用和 </a:t>
                      </a:r>
                      <a:r>
                        <a:rPr lang="en-US" altLang="zh-CN" sz="1800" dirty="0" smtClean="0"/>
                        <a:t>Native </a:t>
                      </a:r>
                      <a:r>
                        <a:rPr lang="zh-CN" altLang="en-US" sz="1800" dirty="0" smtClean="0"/>
                        <a:t>应用的优势，可以使用 </a:t>
                      </a:r>
                      <a:r>
                        <a:rPr lang="en-US" altLang="zh-CN" sz="1800" dirty="0" smtClean="0"/>
                        <a:t>JavaScript </a:t>
                      </a:r>
                      <a:r>
                        <a:rPr lang="zh-CN" altLang="en-US" sz="1800" dirty="0" smtClean="0"/>
                        <a:t>来开发 </a:t>
                      </a:r>
                      <a:r>
                        <a:rPr lang="en-US" altLang="zh-CN" sz="1800" dirty="0" smtClean="0"/>
                        <a:t>iOS </a:t>
                      </a:r>
                      <a:r>
                        <a:rPr lang="zh-CN" altLang="en-US" sz="1800" dirty="0" smtClean="0"/>
                        <a:t>和 </a:t>
                      </a:r>
                      <a:r>
                        <a:rPr lang="en-US" altLang="zh-CN" sz="1800" dirty="0" smtClean="0"/>
                        <a:t>Android </a:t>
                      </a:r>
                      <a:r>
                        <a:rPr lang="zh-CN" altLang="en-US" sz="1800" dirty="0" smtClean="0"/>
                        <a:t>原生应用。在 </a:t>
                      </a:r>
                      <a:r>
                        <a:rPr lang="en-US" altLang="zh-CN" sz="1800" dirty="0" smtClean="0"/>
                        <a:t>JavaScript </a:t>
                      </a:r>
                      <a:r>
                        <a:rPr lang="zh-CN" altLang="en-US" sz="1800" dirty="0" smtClean="0"/>
                        <a:t>中用 </a:t>
                      </a:r>
                      <a:r>
                        <a:rPr lang="en-US" altLang="zh-CN" sz="1800" dirty="0" smtClean="0"/>
                        <a:t>React </a:t>
                      </a:r>
                      <a:r>
                        <a:rPr lang="zh-CN" altLang="en-US" sz="1800" dirty="0" smtClean="0"/>
                        <a:t>抽象操作系统原生的 </a:t>
                      </a:r>
                      <a:r>
                        <a:rPr lang="en-US" altLang="zh-CN" sz="1800" dirty="0" smtClean="0"/>
                        <a:t>UI </a:t>
                      </a:r>
                      <a:r>
                        <a:rPr lang="zh-CN" altLang="en-US" sz="1800" dirty="0" smtClean="0"/>
                        <a:t>组件，代替 </a:t>
                      </a:r>
                      <a:r>
                        <a:rPr lang="en-US" altLang="zh-CN" sz="1800" dirty="0" smtClean="0"/>
                        <a:t>DOM </a:t>
                      </a:r>
                      <a:r>
                        <a:rPr lang="zh-CN" altLang="en-US" sz="1800" dirty="0" smtClean="0"/>
                        <a:t>元素来渲染等。</a:t>
                      </a:r>
                      <a:endParaRPr lang="zh-CN" altLang="en-US" sz="1800" dirty="0" smtClean="0"/>
                    </a:p>
                    <a:p>
                      <a:r>
                        <a:rPr lang="en-US" altLang="zh-CN" sz="1800" dirty="0" smtClean="0"/>
                        <a:t>  React Native </a:t>
                      </a:r>
                      <a:r>
                        <a:rPr lang="zh-CN" altLang="en-US" sz="1800" dirty="0" smtClean="0"/>
                        <a:t>使你能够使用基于 </a:t>
                      </a:r>
                      <a:r>
                        <a:rPr lang="en-US" altLang="zh-CN" sz="1800" dirty="0" smtClean="0"/>
                        <a:t>JavaScript </a:t>
                      </a:r>
                      <a:r>
                        <a:rPr lang="zh-CN" altLang="en-US" sz="1800" dirty="0" smtClean="0"/>
                        <a:t>和 </a:t>
                      </a:r>
                      <a:r>
                        <a:rPr lang="en-US" altLang="zh-CN" sz="1800" dirty="0" smtClean="0"/>
                        <a:t>React </a:t>
                      </a:r>
                      <a:r>
                        <a:rPr lang="zh-CN" altLang="en-US" sz="1800" dirty="0" smtClean="0"/>
                        <a:t>一致的开发体验在本地平台上构建世界一流的应用程序体验。</a:t>
                      </a:r>
                      <a:r>
                        <a:rPr lang="en-US" altLang="zh-CN" sz="1800" dirty="0" smtClean="0"/>
                        <a:t>React Native </a:t>
                      </a:r>
                      <a:r>
                        <a:rPr lang="zh-CN" altLang="en-US" sz="1800" dirty="0" smtClean="0"/>
                        <a:t>把重点放在所有开发人员关心的平台的开发效率上</a:t>
                      </a:r>
                      <a:r>
                        <a:rPr lang="en-US" altLang="zh-CN" sz="1800" dirty="0" smtClean="0"/>
                        <a:t>——</a:t>
                      </a:r>
                      <a:r>
                        <a:rPr lang="zh-CN" altLang="en-US" sz="1800" dirty="0" smtClean="0"/>
                        <a:t>开发者只需学习一种语言就能轻易为任何平台高效地编写代码。</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ltLang="zh-CN" sz="1200" kern="1200" dirty="0" smtClean="0">
                        <a:solidFill>
                          <a:schemeClr val="tx1"/>
                        </a:solidFill>
                        <a:latin typeface="+mn-lt"/>
                        <a:ea typeface="+mn-ea"/>
                        <a:cs typeface="+mn-cs"/>
                      </a:endParaRPr>
                    </a:p>
                    <a:p>
                      <a:endParaRPr lang="zh-CN" alt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962711" y="1157206"/>
            <a:ext cx="3387228" cy="5594888"/>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9848" y="484632"/>
            <a:ext cx="10058400" cy="672575"/>
          </a:xfrm>
        </p:spPr>
        <p:txBody>
          <a:bodyPr>
            <a:normAutofit fontScale="90000"/>
          </a:bodyPr>
          <a:lstStyle/>
          <a:p>
            <a:r>
              <a:rPr lang="zh-CN" altLang="en-US" dirty="0"/>
              <a:t>部分</a:t>
            </a:r>
            <a:r>
              <a:rPr lang="zh-CN" altLang="en-US" dirty="0" smtClean="0"/>
              <a:t>代码示例</a:t>
            </a:r>
            <a:endParaRPr lang="zh-CN" altLang="en-US" dirty="0"/>
          </a:p>
        </p:txBody>
      </p:sp>
      <p:graphicFrame>
        <p:nvGraphicFramePr>
          <p:cNvPr id="7" name="内容占位符 6"/>
          <p:cNvGraphicFramePr>
            <a:graphicFrameLocks noGrp="1"/>
          </p:cNvGraphicFramePr>
          <p:nvPr>
            <p:ph idx="1"/>
          </p:nvPr>
        </p:nvGraphicFramePr>
        <p:xfrm>
          <a:off x="1069975" y="1157207"/>
          <a:ext cx="10058400" cy="5594887"/>
        </p:xfrm>
        <a:graphic>
          <a:graphicData uri="http://schemas.openxmlformats.org/drawingml/2006/table">
            <a:tbl>
              <a:tblPr firstRow="1" bandRow="1">
                <a:tableStyleId>{2D5ABB26-0587-4C30-8999-92F81FD0307C}</a:tableStyleId>
              </a:tblPr>
              <a:tblGrid>
                <a:gridCol w="2029686"/>
                <a:gridCol w="8028714"/>
              </a:tblGrid>
              <a:tr h="5594887">
                <a:tc>
                  <a:txBody>
                    <a:bodyPr/>
                    <a:lstStyle/>
                    <a:p>
                      <a:endParaRPr lang="en-US" altLang="zh-CN" sz="1200" dirty="0" smtClean="0"/>
                    </a:p>
                    <a:p>
                      <a:endParaRPr lang="zh-CN" altLang="en-US" sz="1800" b="0" i="0" kern="1200" dirty="0" smtClean="0">
                        <a:solidFill>
                          <a:schemeClr val="tx1"/>
                        </a:solidFill>
                        <a:effectLst/>
                        <a:latin typeface="+mn-lt"/>
                        <a:ea typeface="+mn-ea"/>
                        <a:cs typeface="+mn-cs"/>
                      </a:endParaRPr>
                    </a:p>
                    <a:p>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ltLang="zh-CN" sz="12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9721" y="1157206"/>
            <a:ext cx="2022979" cy="5594888"/>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2700" y="1161939"/>
            <a:ext cx="3992159" cy="5585422"/>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36058" y="1161939"/>
            <a:ext cx="4592190" cy="5585422"/>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9848" y="484632"/>
            <a:ext cx="10058400" cy="672575"/>
          </a:xfrm>
        </p:spPr>
        <p:txBody>
          <a:bodyPr>
            <a:normAutofit fontScale="90000"/>
          </a:bodyPr>
          <a:lstStyle/>
          <a:p>
            <a:r>
              <a:rPr lang="zh-CN" altLang="en-US" dirty="0"/>
              <a:t>部分</a:t>
            </a:r>
            <a:r>
              <a:rPr lang="zh-CN" altLang="en-US" dirty="0" smtClean="0"/>
              <a:t>代码示例（续）</a:t>
            </a:r>
            <a:endParaRPr lang="zh-CN" altLang="en-US" dirty="0"/>
          </a:p>
        </p:txBody>
      </p:sp>
      <p:graphicFrame>
        <p:nvGraphicFramePr>
          <p:cNvPr id="7" name="内容占位符 6"/>
          <p:cNvGraphicFramePr>
            <a:graphicFrameLocks noGrp="1"/>
          </p:cNvGraphicFramePr>
          <p:nvPr>
            <p:ph idx="1"/>
          </p:nvPr>
        </p:nvGraphicFramePr>
        <p:xfrm>
          <a:off x="1069975" y="1157207"/>
          <a:ext cx="10058400" cy="5594887"/>
        </p:xfrm>
        <a:graphic>
          <a:graphicData uri="http://schemas.openxmlformats.org/drawingml/2006/table">
            <a:tbl>
              <a:tblPr firstRow="1" bandRow="1">
                <a:tableStyleId>{2D5ABB26-0587-4C30-8999-92F81FD0307C}</a:tableStyleId>
              </a:tblPr>
              <a:tblGrid>
                <a:gridCol w="5031191"/>
                <a:gridCol w="5027209"/>
              </a:tblGrid>
              <a:tr h="5594887">
                <a:tc>
                  <a:txBody>
                    <a:bodyPr/>
                    <a:lstStyle/>
                    <a:p>
                      <a:endParaRPr lang="en-US" altLang="zh-CN" sz="1200" dirty="0" smtClean="0"/>
                    </a:p>
                    <a:p>
                      <a:endParaRPr lang="zh-CN" altLang="en-US" sz="1800" b="0" i="0" kern="1200" dirty="0" smtClean="0">
                        <a:solidFill>
                          <a:schemeClr val="tx1"/>
                        </a:solidFill>
                        <a:effectLst/>
                        <a:latin typeface="+mn-lt"/>
                        <a:ea typeface="+mn-ea"/>
                        <a:cs typeface="+mn-cs"/>
                      </a:endParaRPr>
                    </a:p>
                    <a:p>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ltLang="zh-CN" sz="12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81573" y="1157207"/>
            <a:ext cx="7540542" cy="559053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9848" y="484632"/>
            <a:ext cx="10058400" cy="672575"/>
          </a:xfrm>
        </p:spPr>
        <p:txBody>
          <a:bodyPr>
            <a:normAutofit fontScale="90000"/>
          </a:bodyPr>
          <a:lstStyle/>
          <a:p>
            <a:r>
              <a:rPr lang="zh-CN" altLang="en-US" b="0" dirty="0"/>
              <a:t>构建混合移动应用的流行框架</a:t>
            </a:r>
            <a:r>
              <a:rPr lang="zh-CN" altLang="en-US" b="0" dirty="0" smtClean="0"/>
              <a:t>优缺点</a:t>
            </a:r>
            <a:endParaRPr lang="zh-CN" altLang="en-US" dirty="0"/>
          </a:p>
        </p:txBody>
      </p:sp>
      <p:graphicFrame>
        <p:nvGraphicFramePr>
          <p:cNvPr id="7" name="内容占位符 6"/>
          <p:cNvGraphicFramePr>
            <a:graphicFrameLocks noGrp="1"/>
          </p:cNvGraphicFramePr>
          <p:nvPr>
            <p:ph idx="1"/>
          </p:nvPr>
        </p:nvGraphicFramePr>
        <p:xfrm>
          <a:off x="1069975" y="1157207"/>
          <a:ext cx="10058400" cy="5594887"/>
        </p:xfrm>
        <a:graphic>
          <a:graphicData uri="http://schemas.openxmlformats.org/drawingml/2006/table">
            <a:tbl>
              <a:tblPr firstRow="1" bandRow="1">
                <a:tableStyleId>{2D5ABB26-0587-4C30-8999-92F81FD0307C}</a:tableStyleId>
              </a:tblPr>
              <a:tblGrid>
                <a:gridCol w="5031191"/>
                <a:gridCol w="5027209"/>
              </a:tblGrid>
              <a:tr h="5594887">
                <a:tc>
                  <a:txBody>
                    <a:bodyPr/>
                    <a:lstStyle/>
                    <a:p>
                      <a:r>
                        <a:rPr lang="en-US" altLang="zh-CN" sz="1800" b="0" i="0" kern="1200" dirty="0" smtClean="0">
                          <a:solidFill>
                            <a:schemeClr val="tx1"/>
                          </a:solidFill>
                          <a:effectLst/>
                          <a:latin typeface="+mn-lt"/>
                          <a:ea typeface="+mn-ea"/>
                          <a:cs typeface="+mn-cs"/>
                        </a:rPr>
                        <a:t>Ionic</a:t>
                      </a:r>
                      <a:endParaRPr lang="en-US" altLang="zh-CN" sz="1800" b="0" i="0" kern="1200" dirty="0" smtClean="0">
                        <a:solidFill>
                          <a:schemeClr val="tx1"/>
                        </a:solidFill>
                        <a:effectLst/>
                        <a:latin typeface="+mn-lt"/>
                        <a:ea typeface="+mn-ea"/>
                        <a:cs typeface="+mn-cs"/>
                      </a:endParaRPr>
                    </a:p>
                    <a:p>
                      <a:r>
                        <a:rPr lang="en-US" altLang="zh-CN" sz="1800" b="0" i="0" kern="1200" dirty="0" smtClean="0">
                          <a:solidFill>
                            <a:schemeClr val="tx1"/>
                          </a:solidFill>
                          <a:effectLst/>
                          <a:latin typeface="+mn-lt"/>
                          <a:ea typeface="+mn-ea"/>
                          <a:cs typeface="+mn-cs"/>
                        </a:rPr>
                        <a:t>Ionic</a:t>
                      </a:r>
                      <a:r>
                        <a:rPr lang="zh-CN" altLang="en-US" sz="1800" b="0" i="0" kern="1200" dirty="0" smtClean="0">
                          <a:solidFill>
                            <a:schemeClr val="tx1"/>
                          </a:solidFill>
                          <a:effectLst/>
                          <a:latin typeface="+mn-lt"/>
                          <a:ea typeface="+mn-ea"/>
                          <a:cs typeface="+mn-cs"/>
                        </a:rPr>
                        <a:t>在我们列出来的这些框架里面是最流行的，可能对很多开发者来说是首选。你可以用框架中的</a:t>
                      </a:r>
                      <a:r>
                        <a:rPr lang="en-US" altLang="zh-CN" sz="1800" b="0" i="0" kern="1200" dirty="0" smtClean="0">
                          <a:solidFill>
                            <a:schemeClr val="tx1"/>
                          </a:solidFill>
                          <a:effectLst/>
                          <a:latin typeface="+mn-lt"/>
                          <a:ea typeface="+mn-ea"/>
                          <a:cs typeface="+mn-cs"/>
                        </a:rPr>
                        <a:t>CSS </a:t>
                      </a:r>
                      <a:r>
                        <a:rPr lang="zh-CN" altLang="en-US" sz="1800" b="0" i="0" kern="1200" dirty="0" smtClean="0">
                          <a:solidFill>
                            <a:schemeClr val="tx1"/>
                          </a:solidFill>
                          <a:effectLst/>
                          <a:latin typeface="+mn-lt"/>
                          <a:ea typeface="+mn-ea"/>
                          <a:cs typeface="+mn-cs"/>
                        </a:rPr>
                        <a:t>实现有 </a:t>
                      </a:r>
                      <a:r>
                        <a:rPr lang="en-US" altLang="zh-CN" sz="1800" b="0" i="0" kern="1200" dirty="0" smtClean="0">
                          <a:solidFill>
                            <a:schemeClr val="tx1"/>
                          </a:solidFill>
                          <a:effectLst/>
                          <a:latin typeface="+mn-lt"/>
                          <a:ea typeface="+mn-ea"/>
                          <a:cs typeface="+mn-cs"/>
                        </a:rPr>
                        <a:t>native </a:t>
                      </a:r>
                      <a:r>
                        <a:rPr lang="zh-CN" altLang="en-US" sz="1800" b="0" i="0" kern="1200" dirty="0" smtClean="0">
                          <a:solidFill>
                            <a:schemeClr val="tx1"/>
                          </a:solidFill>
                          <a:effectLst/>
                          <a:latin typeface="+mn-lt"/>
                          <a:ea typeface="+mn-ea"/>
                          <a:cs typeface="+mn-cs"/>
                        </a:rPr>
                        <a:t>风格的设计，不过相对于使用完整的 </a:t>
                      </a:r>
                      <a:r>
                        <a:rPr lang="en-US" altLang="zh-CN" sz="1800" b="0" i="0" kern="1200" dirty="0" smtClean="0">
                          <a:solidFill>
                            <a:schemeClr val="tx1"/>
                          </a:solidFill>
                          <a:effectLst/>
                          <a:latin typeface="+mn-lt"/>
                          <a:ea typeface="+mn-ea"/>
                          <a:cs typeface="+mn-cs"/>
                        </a:rPr>
                        <a:t>Ionic</a:t>
                      </a:r>
                      <a:r>
                        <a:rPr lang="zh-CN" altLang="en-US" sz="1800" b="0" i="0" kern="1200" dirty="0" smtClean="0">
                          <a:solidFill>
                            <a:schemeClr val="tx1"/>
                          </a:solidFill>
                          <a:effectLst/>
                          <a:latin typeface="+mn-lt"/>
                          <a:ea typeface="+mn-ea"/>
                          <a:cs typeface="+mn-cs"/>
                        </a:rPr>
                        <a:t>，更建议搭配 </a:t>
                      </a:r>
                      <a:r>
                        <a:rPr lang="en-US" altLang="zh-CN" sz="1800" b="0" i="0" kern="1200" dirty="0" smtClean="0">
                          <a:solidFill>
                            <a:schemeClr val="tx1"/>
                          </a:solidFill>
                          <a:effectLst/>
                          <a:latin typeface="+mn-lt"/>
                          <a:ea typeface="+mn-ea"/>
                          <a:cs typeface="+mn-cs"/>
                        </a:rPr>
                        <a:t>AngularJS </a:t>
                      </a:r>
                      <a:r>
                        <a:rPr lang="zh-CN" altLang="en-US" sz="1800" b="0" i="0" kern="1200" dirty="0" smtClean="0">
                          <a:solidFill>
                            <a:schemeClr val="tx1"/>
                          </a:solidFill>
                          <a:effectLst/>
                          <a:latin typeface="+mn-lt"/>
                          <a:ea typeface="+mn-ea"/>
                          <a:cs typeface="+mn-cs"/>
                        </a:rPr>
                        <a:t>一起开发。使用 </a:t>
                      </a:r>
                      <a:r>
                        <a:rPr lang="en-US" altLang="zh-CN" sz="1800" b="0" i="0" kern="1200" dirty="0" smtClean="0">
                          <a:solidFill>
                            <a:schemeClr val="tx1"/>
                          </a:solidFill>
                          <a:effectLst/>
                          <a:latin typeface="+mn-lt"/>
                          <a:ea typeface="+mn-ea"/>
                          <a:cs typeface="+mn-cs"/>
                        </a:rPr>
                        <a:t>Ionic </a:t>
                      </a:r>
                      <a:r>
                        <a:rPr lang="zh-CN" altLang="en-US" sz="1800" b="0" i="0" kern="1200" dirty="0" smtClean="0">
                          <a:solidFill>
                            <a:schemeClr val="tx1"/>
                          </a:solidFill>
                          <a:effectLst/>
                          <a:latin typeface="+mn-lt"/>
                          <a:ea typeface="+mn-ea"/>
                          <a:cs typeface="+mn-cs"/>
                        </a:rPr>
                        <a:t>的一大好处是命令行的交互界面，有很多迷人的功能，包括集成的仿真器金额基于</a:t>
                      </a:r>
                      <a:r>
                        <a:rPr lang="en-US" altLang="zh-CN" sz="1800" b="0" i="0" kern="1200" dirty="0" smtClean="0">
                          <a:solidFill>
                            <a:schemeClr val="tx1"/>
                          </a:solidFill>
                          <a:effectLst/>
                          <a:latin typeface="+mn-lt"/>
                          <a:ea typeface="+mn-ea"/>
                          <a:cs typeface="+mn-cs"/>
                        </a:rPr>
                        <a:t>Cordova </a:t>
                      </a:r>
                      <a:r>
                        <a:rPr lang="zh-CN" altLang="en-US" sz="1800" b="0" i="0" kern="1200" dirty="0" smtClean="0">
                          <a:solidFill>
                            <a:schemeClr val="tx1"/>
                          </a:solidFill>
                          <a:effectLst/>
                          <a:latin typeface="+mn-lt"/>
                          <a:ea typeface="+mn-ea"/>
                          <a:cs typeface="+mn-cs"/>
                        </a:rPr>
                        <a:t>的 </a:t>
                      </a:r>
                      <a:r>
                        <a:rPr lang="en-US" altLang="zh-CN" sz="1800" b="0" i="0" kern="1200" dirty="0" smtClean="0">
                          <a:solidFill>
                            <a:schemeClr val="tx1"/>
                          </a:solidFill>
                          <a:effectLst/>
                          <a:latin typeface="+mn-lt"/>
                          <a:ea typeface="+mn-ea"/>
                          <a:cs typeface="+mn-cs"/>
                        </a:rPr>
                        <a:t>app </a:t>
                      </a:r>
                      <a:r>
                        <a:rPr lang="zh-CN" altLang="en-US" sz="1800" b="0" i="0" kern="1200" dirty="0" smtClean="0">
                          <a:solidFill>
                            <a:schemeClr val="tx1"/>
                          </a:solidFill>
                          <a:effectLst/>
                          <a:latin typeface="+mn-lt"/>
                          <a:ea typeface="+mn-ea"/>
                          <a:cs typeface="+mn-cs"/>
                        </a:rPr>
                        <a:t>打包器。</a:t>
                      </a:r>
                      <a:endParaRPr lang="zh-CN" altLang="en-US" sz="1800" b="0" i="0" kern="1200" dirty="0" smtClean="0">
                        <a:solidFill>
                          <a:schemeClr val="tx1"/>
                        </a:solidFill>
                        <a:effectLst/>
                        <a:latin typeface="+mn-lt"/>
                        <a:ea typeface="+mn-ea"/>
                        <a:cs typeface="+mn-cs"/>
                      </a:endParaRPr>
                    </a:p>
                    <a:p>
                      <a:r>
                        <a:rPr lang="zh-CN" altLang="en-US" sz="1800" b="1" i="0" kern="1200" dirty="0" smtClean="0">
                          <a:solidFill>
                            <a:schemeClr val="tx1"/>
                          </a:solidFill>
                          <a:effectLst/>
                          <a:latin typeface="+mn-lt"/>
                          <a:ea typeface="+mn-ea"/>
                          <a:cs typeface="+mn-cs"/>
                        </a:rPr>
                        <a:t>正面</a:t>
                      </a:r>
                      <a:r>
                        <a:rPr lang="en-US" altLang="zh-CN" sz="1800" b="1" i="0" kern="1200" dirty="0" smtClean="0">
                          <a:solidFill>
                            <a:schemeClr val="tx1"/>
                          </a:solidFill>
                          <a:effectLst/>
                          <a:latin typeface="+mn-lt"/>
                          <a:ea typeface="+mn-ea"/>
                          <a:cs typeface="+mn-cs"/>
                        </a:rPr>
                        <a:t>:</a:t>
                      </a:r>
                      <a:endParaRPr lang="zh-CN" altLang="en-US" sz="1800" b="0" i="0" kern="1200" dirty="0" smtClean="0">
                        <a:solidFill>
                          <a:schemeClr val="tx1"/>
                        </a:solidFill>
                        <a:effectLst/>
                        <a:latin typeface="+mn-lt"/>
                        <a:ea typeface="+mn-ea"/>
                        <a:cs typeface="+mn-cs"/>
                      </a:endParaRPr>
                    </a:p>
                    <a:p>
                      <a:r>
                        <a:rPr lang="zh-CN" altLang="en-US" sz="1800" b="0" i="0" kern="1200" dirty="0" smtClean="0">
                          <a:solidFill>
                            <a:schemeClr val="tx1"/>
                          </a:solidFill>
                          <a:effectLst/>
                          <a:latin typeface="+mn-lt"/>
                          <a:ea typeface="+mn-ea"/>
                          <a:cs typeface="+mn-cs"/>
                        </a:rPr>
                        <a:t>预置的组件</a:t>
                      </a:r>
                      <a:endParaRPr lang="zh-CN" altLang="en-US" sz="1800" b="0" i="0" kern="1200" dirty="0" smtClean="0">
                        <a:solidFill>
                          <a:schemeClr val="tx1"/>
                        </a:solidFill>
                        <a:effectLst/>
                        <a:latin typeface="+mn-lt"/>
                        <a:ea typeface="+mn-ea"/>
                        <a:cs typeface="+mn-cs"/>
                      </a:endParaRPr>
                    </a:p>
                    <a:p>
                      <a:r>
                        <a:rPr lang="zh-CN" altLang="en-US" sz="1800" b="0" i="0" kern="1200" dirty="0" smtClean="0">
                          <a:solidFill>
                            <a:schemeClr val="tx1"/>
                          </a:solidFill>
                          <a:effectLst/>
                          <a:latin typeface="+mn-lt"/>
                          <a:ea typeface="+mn-ea"/>
                          <a:cs typeface="+mn-cs"/>
                        </a:rPr>
                        <a:t>强大的社区</a:t>
                      </a:r>
                      <a:endParaRPr lang="zh-CN" altLang="en-US" sz="1800" b="0" i="0" kern="1200" dirty="0" smtClean="0">
                        <a:solidFill>
                          <a:schemeClr val="tx1"/>
                        </a:solidFill>
                        <a:effectLst/>
                        <a:latin typeface="+mn-lt"/>
                        <a:ea typeface="+mn-ea"/>
                        <a:cs typeface="+mn-cs"/>
                      </a:endParaRPr>
                    </a:p>
                    <a:p>
                      <a:r>
                        <a:rPr lang="zh-CN" altLang="en-US" sz="1800" b="0" i="0" kern="1200" dirty="0" smtClean="0">
                          <a:solidFill>
                            <a:schemeClr val="tx1"/>
                          </a:solidFill>
                          <a:effectLst/>
                          <a:latin typeface="+mn-lt"/>
                          <a:ea typeface="+mn-ea"/>
                          <a:cs typeface="+mn-cs"/>
                        </a:rPr>
                        <a:t>命令行交行界面，有着很多有用的功能</a:t>
                      </a:r>
                      <a:endParaRPr lang="zh-CN" altLang="en-US" sz="1800" b="0" i="0" kern="1200" dirty="0" smtClean="0">
                        <a:solidFill>
                          <a:schemeClr val="tx1"/>
                        </a:solidFill>
                        <a:effectLst/>
                        <a:latin typeface="+mn-lt"/>
                        <a:ea typeface="+mn-ea"/>
                        <a:cs typeface="+mn-cs"/>
                      </a:endParaRPr>
                    </a:p>
                    <a:p>
                      <a:r>
                        <a:rPr lang="zh-CN" altLang="en-US" sz="1800" b="1" i="0" kern="1200" dirty="0" smtClean="0">
                          <a:solidFill>
                            <a:schemeClr val="tx1"/>
                          </a:solidFill>
                          <a:effectLst/>
                          <a:latin typeface="+mn-lt"/>
                          <a:ea typeface="+mn-ea"/>
                          <a:cs typeface="+mn-cs"/>
                        </a:rPr>
                        <a:t>负面</a:t>
                      </a:r>
                      <a:r>
                        <a:rPr lang="en-US" altLang="zh-CN" sz="1800" b="1" i="0" kern="1200" dirty="0" smtClean="0">
                          <a:solidFill>
                            <a:schemeClr val="tx1"/>
                          </a:solidFill>
                          <a:effectLst/>
                          <a:latin typeface="+mn-lt"/>
                          <a:ea typeface="+mn-ea"/>
                          <a:cs typeface="+mn-cs"/>
                        </a:rPr>
                        <a:t>:</a:t>
                      </a:r>
                      <a:endParaRPr lang="zh-CN" altLang="en-US" sz="1800" b="0" i="0" kern="1200" dirty="0" smtClean="0">
                        <a:solidFill>
                          <a:schemeClr val="tx1"/>
                        </a:solidFill>
                        <a:effectLst/>
                        <a:latin typeface="+mn-lt"/>
                        <a:ea typeface="+mn-ea"/>
                        <a:cs typeface="+mn-cs"/>
                      </a:endParaRPr>
                    </a:p>
                    <a:p>
                      <a:r>
                        <a:rPr lang="zh-CN" altLang="en-US" sz="1800" b="0" i="0" kern="1200" dirty="0" smtClean="0">
                          <a:solidFill>
                            <a:schemeClr val="tx1"/>
                          </a:solidFill>
                          <a:effectLst/>
                          <a:latin typeface="+mn-lt"/>
                          <a:ea typeface="+mn-ea"/>
                          <a:cs typeface="+mn-cs"/>
                        </a:rPr>
                        <a:t>复杂的开发需要了解</a:t>
                      </a:r>
                      <a:r>
                        <a:rPr lang="en-US" altLang="zh-CN" sz="1800" b="0" i="0" kern="1200" dirty="0" smtClean="0">
                          <a:solidFill>
                            <a:schemeClr val="tx1"/>
                          </a:solidFill>
                          <a:effectLst/>
                          <a:latin typeface="+mn-lt"/>
                          <a:ea typeface="+mn-ea"/>
                          <a:cs typeface="+mn-cs"/>
                        </a:rPr>
                        <a:t>AngularJS</a:t>
                      </a:r>
                      <a:r>
                        <a:rPr lang="zh-CN" altLang="en-US" sz="1800" b="0" i="0" kern="1200" dirty="0" smtClean="0">
                          <a:solidFill>
                            <a:schemeClr val="tx1"/>
                          </a:solidFill>
                          <a:effectLst/>
                          <a:latin typeface="+mn-lt"/>
                          <a:ea typeface="+mn-ea"/>
                          <a:cs typeface="+mn-cs"/>
                        </a:rPr>
                        <a:t>，但是对于我们本身就使用</a:t>
                      </a:r>
                      <a:r>
                        <a:rPr lang="en-US" altLang="zh-CN" sz="1800" b="0" i="0" kern="1200" dirty="0" smtClean="0">
                          <a:solidFill>
                            <a:schemeClr val="tx1"/>
                          </a:solidFill>
                          <a:effectLst/>
                          <a:latin typeface="+mn-lt"/>
                          <a:ea typeface="+mn-ea"/>
                          <a:cs typeface="+mn-cs"/>
                        </a:rPr>
                        <a:t>Angular</a:t>
                      </a:r>
                      <a:r>
                        <a:rPr lang="zh-CN" altLang="en-US" sz="1800" b="0" i="0" kern="1200" dirty="0" smtClean="0">
                          <a:solidFill>
                            <a:schemeClr val="tx1"/>
                          </a:solidFill>
                          <a:effectLst/>
                          <a:latin typeface="+mn-lt"/>
                          <a:ea typeface="+mn-ea"/>
                          <a:cs typeface="+mn-cs"/>
                        </a:rPr>
                        <a:t>的开发者来说，这反而成为了一种优势</a:t>
                      </a:r>
                      <a:endParaRPr lang="en-US" altLang="zh-CN" sz="1800" b="0" i="0" kern="1200" dirty="0" smtClean="0">
                        <a:solidFill>
                          <a:schemeClr val="tx1"/>
                        </a:solidFill>
                        <a:effectLst/>
                        <a:latin typeface="+mn-lt"/>
                        <a:ea typeface="+mn-ea"/>
                        <a:cs typeface="+mn-cs"/>
                      </a:endParaRPr>
                    </a:p>
                    <a:p>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b="0" i="0" kern="1200" dirty="0" smtClean="0">
                          <a:solidFill>
                            <a:schemeClr val="tx1"/>
                          </a:solidFill>
                          <a:effectLst/>
                          <a:latin typeface="+mn-lt"/>
                          <a:ea typeface="+mn-ea"/>
                          <a:cs typeface="+mn-cs"/>
                        </a:rPr>
                        <a:t>React Native</a:t>
                      </a:r>
                      <a:endParaRPr lang="en-US" altLang="zh-CN" sz="1800" b="0" i="0" kern="1200" dirty="0" smtClean="0">
                        <a:solidFill>
                          <a:schemeClr val="tx1"/>
                        </a:solidFill>
                        <a:effectLst/>
                        <a:latin typeface="+mn-lt"/>
                        <a:ea typeface="+mn-ea"/>
                        <a:cs typeface="+mn-cs"/>
                      </a:endParaRPr>
                    </a:p>
                    <a:p>
                      <a:r>
                        <a:rPr lang="zh-CN" altLang="en-US" sz="1800" b="0" i="0" kern="1200" dirty="0" smtClean="0">
                          <a:solidFill>
                            <a:schemeClr val="tx1"/>
                          </a:solidFill>
                          <a:effectLst/>
                          <a:latin typeface="+mn-lt"/>
                          <a:ea typeface="+mn-ea"/>
                          <a:cs typeface="+mn-cs"/>
                        </a:rPr>
                        <a:t>正如项目的名称表露的那样，</a:t>
                      </a:r>
                      <a:r>
                        <a:rPr lang="en-US" altLang="zh-CN" sz="1800" b="0" i="0" kern="1200" dirty="0" smtClean="0">
                          <a:solidFill>
                            <a:schemeClr val="tx1"/>
                          </a:solidFill>
                          <a:effectLst/>
                          <a:latin typeface="+mn-lt"/>
                          <a:ea typeface="+mn-ea"/>
                          <a:cs typeface="+mn-cs"/>
                        </a:rPr>
                        <a:t>React Native</a:t>
                      </a:r>
                      <a:r>
                        <a:rPr lang="zh-CN" altLang="en-US" sz="1800" b="0" i="0" kern="1200" dirty="0" smtClean="0">
                          <a:solidFill>
                            <a:schemeClr val="tx1"/>
                          </a:solidFill>
                          <a:effectLst/>
                          <a:latin typeface="+mn-lt"/>
                          <a:ea typeface="+mn-ea"/>
                          <a:cs typeface="+mn-cs"/>
                        </a:rPr>
                        <a:t>的目的是构建真正</a:t>
                      </a:r>
                      <a:r>
                        <a:rPr lang="en-US" altLang="zh-CN" sz="1800" b="0" i="0" kern="1200" dirty="0" smtClean="0">
                          <a:solidFill>
                            <a:schemeClr val="tx1"/>
                          </a:solidFill>
                          <a:effectLst/>
                          <a:latin typeface="+mn-lt"/>
                          <a:ea typeface="+mn-ea"/>
                          <a:cs typeface="+mn-cs"/>
                        </a:rPr>
                        <a:t>native</a:t>
                      </a:r>
                      <a:r>
                        <a:rPr lang="zh-CN" altLang="en-US" sz="1800" b="0" i="0" kern="1200" dirty="0" smtClean="0">
                          <a:solidFill>
                            <a:schemeClr val="tx1"/>
                          </a:solidFill>
                          <a:effectLst/>
                          <a:latin typeface="+mn-lt"/>
                          <a:ea typeface="+mn-ea"/>
                          <a:cs typeface="+mn-cs"/>
                        </a:rPr>
                        <a:t>的应用。而不是构建在</a:t>
                      </a:r>
                      <a:r>
                        <a:rPr lang="en-US" altLang="zh-CN" sz="1800" b="0" i="0" kern="1200" dirty="0" err="1" smtClean="0">
                          <a:solidFill>
                            <a:schemeClr val="tx1"/>
                          </a:solidFill>
                          <a:effectLst/>
                          <a:latin typeface="+mn-lt"/>
                          <a:ea typeface="+mn-ea"/>
                          <a:cs typeface="+mn-cs"/>
                        </a:rPr>
                        <a:t>Webview</a:t>
                      </a:r>
                      <a:r>
                        <a:rPr lang="zh-CN" altLang="en-US" sz="1800" b="0" i="0" kern="1200" dirty="0" smtClean="0">
                          <a:solidFill>
                            <a:schemeClr val="tx1"/>
                          </a:solidFill>
                          <a:effectLst/>
                          <a:latin typeface="+mn-lt"/>
                          <a:ea typeface="+mn-ea"/>
                          <a:cs typeface="+mn-cs"/>
                        </a:rPr>
                        <a:t>里运行的混合模式的应用。开发完全由</a:t>
                      </a:r>
                      <a:r>
                        <a:rPr lang="en-US" altLang="zh-CN" sz="1800" b="0" i="0" kern="1200" dirty="0" smtClean="0">
                          <a:solidFill>
                            <a:schemeClr val="tx1"/>
                          </a:solidFill>
                          <a:effectLst/>
                          <a:latin typeface="+mn-lt"/>
                          <a:ea typeface="+mn-ea"/>
                          <a:cs typeface="+mn-cs"/>
                        </a:rPr>
                        <a:t>JavaScript</a:t>
                      </a:r>
                      <a:r>
                        <a:rPr lang="zh-CN" altLang="en-US" sz="1800" b="0" i="0" kern="1200" dirty="0" smtClean="0">
                          <a:solidFill>
                            <a:schemeClr val="tx1"/>
                          </a:solidFill>
                          <a:effectLst/>
                          <a:latin typeface="+mn-lt"/>
                          <a:ea typeface="+mn-ea"/>
                          <a:cs typeface="+mn-cs"/>
                        </a:rPr>
                        <a:t>和</a:t>
                      </a:r>
                      <a:r>
                        <a:rPr lang="en-US" altLang="zh-CN" sz="1800" b="0" i="0" kern="1200" dirty="0" smtClean="0">
                          <a:solidFill>
                            <a:schemeClr val="tx1"/>
                          </a:solidFill>
                          <a:effectLst/>
                          <a:latin typeface="+mn-lt"/>
                          <a:ea typeface="+mn-ea"/>
                          <a:cs typeface="+mn-cs"/>
                        </a:rPr>
                        <a:t>React</a:t>
                      </a:r>
                      <a:r>
                        <a:rPr lang="zh-CN" altLang="en-US" sz="1800" b="0" i="0" kern="1200" dirty="0" smtClean="0">
                          <a:solidFill>
                            <a:schemeClr val="tx1"/>
                          </a:solidFill>
                          <a:effectLst/>
                          <a:latin typeface="+mn-lt"/>
                          <a:ea typeface="+mn-ea"/>
                          <a:cs typeface="+mn-cs"/>
                        </a:rPr>
                        <a:t>来完成。这个框架不太适合</a:t>
                      </a:r>
                      <a:r>
                        <a:rPr lang="en-US" altLang="zh-CN" sz="1800" b="0" i="0" kern="1200" dirty="0" smtClean="0">
                          <a:solidFill>
                            <a:schemeClr val="tx1"/>
                          </a:solidFill>
                          <a:effectLst/>
                          <a:latin typeface="+mn-lt"/>
                          <a:ea typeface="+mn-ea"/>
                          <a:cs typeface="+mn-cs"/>
                        </a:rPr>
                        <a:t>web</a:t>
                      </a:r>
                      <a:r>
                        <a:rPr lang="zh-CN" altLang="en-US" sz="1800" b="0" i="0" kern="1200" dirty="0" smtClean="0">
                          <a:solidFill>
                            <a:schemeClr val="tx1"/>
                          </a:solidFill>
                          <a:effectLst/>
                          <a:latin typeface="+mn-lt"/>
                          <a:ea typeface="+mn-ea"/>
                          <a:cs typeface="+mn-cs"/>
                        </a:rPr>
                        <a:t>开发的新手，不过其背后有一个庞大的社区，在各个方面都可以为你提供支持。最近这个框架还发布了</a:t>
                      </a:r>
                      <a:r>
                        <a:rPr lang="en-US" altLang="zh-CN" sz="1800" b="0" i="0" kern="1200" dirty="0" smtClean="0">
                          <a:solidFill>
                            <a:schemeClr val="tx1"/>
                          </a:solidFill>
                          <a:effectLst/>
                          <a:latin typeface="+mn-lt"/>
                          <a:ea typeface="+mn-ea"/>
                          <a:cs typeface="+mn-cs"/>
                        </a:rPr>
                        <a:t>Android</a:t>
                      </a:r>
                      <a:r>
                        <a:rPr lang="zh-CN" altLang="en-US" sz="1800" b="0" i="0" kern="1200" dirty="0" smtClean="0">
                          <a:solidFill>
                            <a:schemeClr val="tx1"/>
                          </a:solidFill>
                          <a:effectLst/>
                          <a:latin typeface="+mn-lt"/>
                          <a:ea typeface="+mn-ea"/>
                          <a:cs typeface="+mn-cs"/>
                        </a:rPr>
                        <a:t>版，这样你就可以真正实现跨平台的应用开发了。</a:t>
                      </a:r>
                      <a:endParaRPr lang="zh-CN" altLang="en-US" sz="1800" b="0" i="0" kern="1200" dirty="0" smtClean="0">
                        <a:solidFill>
                          <a:schemeClr val="tx1"/>
                        </a:solidFill>
                        <a:effectLst/>
                        <a:latin typeface="+mn-lt"/>
                        <a:ea typeface="+mn-ea"/>
                        <a:cs typeface="+mn-cs"/>
                      </a:endParaRPr>
                    </a:p>
                    <a:p>
                      <a:r>
                        <a:rPr lang="zh-CN" altLang="en-US" sz="1800" b="1" i="0" kern="1200" dirty="0" smtClean="0">
                          <a:solidFill>
                            <a:schemeClr val="tx1"/>
                          </a:solidFill>
                          <a:effectLst/>
                          <a:latin typeface="+mn-lt"/>
                          <a:ea typeface="+mn-ea"/>
                          <a:cs typeface="+mn-cs"/>
                        </a:rPr>
                        <a:t>正面</a:t>
                      </a:r>
                      <a:r>
                        <a:rPr lang="en-US" altLang="zh-CN" sz="1800" b="1" i="0" kern="1200" dirty="0" smtClean="0">
                          <a:solidFill>
                            <a:schemeClr val="tx1"/>
                          </a:solidFill>
                          <a:effectLst/>
                          <a:latin typeface="+mn-lt"/>
                          <a:ea typeface="+mn-ea"/>
                          <a:cs typeface="+mn-cs"/>
                        </a:rPr>
                        <a:t>:</a:t>
                      </a:r>
                      <a:endParaRPr lang="zh-CN" altLang="en-US" sz="1800" b="0" i="0" kern="1200" dirty="0" smtClean="0">
                        <a:solidFill>
                          <a:schemeClr val="tx1"/>
                        </a:solidFill>
                        <a:effectLst/>
                        <a:latin typeface="+mn-lt"/>
                        <a:ea typeface="+mn-ea"/>
                        <a:cs typeface="+mn-cs"/>
                      </a:endParaRPr>
                    </a:p>
                    <a:p>
                      <a:r>
                        <a:rPr lang="en-US" altLang="zh-CN" sz="1800" b="0" i="0" kern="1200" dirty="0" smtClean="0">
                          <a:solidFill>
                            <a:schemeClr val="tx1"/>
                          </a:solidFill>
                          <a:effectLst/>
                          <a:latin typeface="+mn-lt"/>
                          <a:ea typeface="+mn-ea"/>
                          <a:cs typeface="+mn-cs"/>
                        </a:rPr>
                        <a:t>Native</a:t>
                      </a:r>
                      <a:r>
                        <a:rPr lang="zh-CN" altLang="en-US" sz="1800" b="0" i="0" kern="1200" dirty="0" smtClean="0">
                          <a:solidFill>
                            <a:schemeClr val="tx1"/>
                          </a:solidFill>
                          <a:effectLst/>
                          <a:latin typeface="+mn-lt"/>
                          <a:ea typeface="+mn-ea"/>
                          <a:cs typeface="+mn-cs"/>
                        </a:rPr>
                        <a:t>级别的性能</a:t>
                      </a:r>
                      <a:endParaRPr lang="zh-CN" altLang="en-US" sz="1800" b="0" i="0" kern="1200" dirty="0" smtClean="0">
                        <a:solidFill>
                          <a:schemeClr val="tx1"/>
                        </a:solidFill>
                        <a:effectLst/>
                        <a:latin typeface="+mn-lt"/>
                        <a:ea typeface="+mn-ea"/>
                        <a:cs typeface="+mn-cs"/>
                      </a:endParaRPr>
                    </a:p>
                    <a:p>
                      <a:r>
                        <a:rPr lang="zh-CN" altLang="en-US" sz="1800" b="0" i="0" kern="1200" dirty="0" smtClean="0">
                          <a:solidFill>
                            <a:schemeClr val="tx1"/>
                          </a:solidFill>
                          <a:effectLst/>
                          <a:latin typeface="+mn-lt"/>
                          <a:ea typeface="+mn-ea"/>
                          <a:cs typeface="+mn-cs"/>
                        </a:rPr>
                        <a:t>庞大的社区支持</a:t>
                      </a:r>
                      <a:endParaRPr lang="zh-CN" altLang="en-US" sz="1800" b="0" i="0" kern="1200" dirty="0" smtClean="0">
                        <a:solidFill>
                          <a:schemeClr val="tx1"/>
                        </a:solidFill>
                        <a:effectLst/>
                        <a:latin typeface="+mn-lt"/>
                        <a:ea typeface="+mn-ea"/>
                        <a:cs typeface="+mn-cs"/>
                      </a:endParaRPr>
                    </a:p>
                    <a:p>
                      <a:r>
                        <a:rPr lang="zh-CN" altLang="en-US" sz="1800" b="1" i="0" kern="1200" dirty="0" smtClean="0">
                          <a:solidFill>
                            <a:schemeClr val="tx1"/>
                          </a:solidFill>
                          <a:effectLst/>
                          <a:latin typeface="+mn-lt"/>
                          <a:ea typeface="+mn-ea"/>
                          <a:cs typeface="+mn-cs"/>
                        </a:rPr>
                        <a:t>负面</a:t>
                      </a:r>
                      <a:r>
                        <a:rPr lang="en-US" altLang="zh-CN" sz="1800" b="1" i="0" kern="1200" dirty="0" smtClean="0">
                          <a:solidFill>
                            <a:schemeClr val="tx1"/>
                          </a:solidFill>
                          <a:effectLst/>
                          <a:latin typeface="+mn-lt"/>
                          <a:ea typeface="+mn-ea"/>
                          <a:cs typeface="+mn-cs"/>
                        </a:rPr>
                        <a:t>:</a:t>
                      </a:r>
                      <a:endParaRPr lang="zh-CN" altLang="en-US" sz="1800" b="0" i="0" kern="1200" dirty="0" smtClean="0">
                        <a:solidFill>
                          <a:schemeClr val="tx1"/>
                        </a:solidFill>
                        <a:effectLst/>
                        <a:latin typeface="+mn-lt"/>
                        <a:ea typeface="+mn-ea"/>
                        <a:cs typeface="+mn-cs"/>
                      </a:endParaRPr>
                    </a:p>
                    <a:p>
                      <a:r>
                        <a:rPr lang="zh-CN" altLang="en-US" sz="1800" b="0" i="0" kern="1200" dirty="0" smtClean="0">
                          <a:solidFill>
                            <a:schemeClr val="tx1"/>
                          </a:solidFill>
                          <a:effectLst/>
                          <a:latin typeface="+mn-lt"/>
                          <a:ea typeface="+mn-ea"/>
                          <a:cs typeface="+mn-cs"/>
                        </a:rPr>
                        <a:t>陡峭的学习曲线</a:t>
                      </a:r>
                      <a:endParaRPr lang="en-US" altLang="zh-CN" sz="1800" b="0" i="0" kern="1200" dirty="0" smtClean="0">
                        <a:solidFill>
                          <a:schemeClr val="tx1"/>
                        </a:solidFill>
                        <a:effectLst/>
                        <a:latin typeface="+mn-lt"/>
                        <a:ea typeface="+mn-ea"/>
                        <a:cs typeface="+mn-cs"/>
                      </a:endParaRPr>
                    </a:p>
                    <a:p>
                      <a:r>
                        <a:rPr lang="en-US" altLang="zh-CN" sz="1800" b="0" i="0" kern="1200" dirty="0" smtClean="0">
                          <a:solidFill>
                            <a:schemeClr val="tx1"/>
                          </a:solidFill>
                          <a:effectLst/>
                          <a:latin typeface="+mn-lt"/>
                          <a:ea typeface="+mn-ea"/>
                          <a:cs typeface="+mn-cs"/>
                        </a:rPr>
                        <a:t>IOS APP</a:t>
                      </a:r>
                      <a:r>
                        <a:rPr lang="zh-CN" altLang="en-US" sz="1800" b="0" i="0" kern="1200" dirty="0" smtClean="0">
                          <a:solidFill>
                            <a:schemeClr val="tx1"/>
                          </a:solidFill>
                          <a:effectLst/>
                          <a:latin typeface="+mn-lt"/>
                          <a:ea typeface="+mn-ea"/>
                          <a:cs typeface="+mn-cs"/>
                        </a:rPr>
                        <a:t>依赖于</a:t>
                      </a:r>
                      <a:r>
                        <a:rPr lang="en-US" altLang="zh-CN" sz="1800" b="0" i="0" kern="1200" dirty="0" err="1" smtClean="0">
                          <a:solidFill>
                            <a:schemeClr val="tx1"/>
                          </a:solidFill>
                          <a:effectLst/>
                          <a:latin typeface="+mn-lt"/>
                          <a:ea typeface="+mn-ea"/>
                          <a:cs typeface="+mn-cs"/>
                        </a:rPr>
                        <a:t>Xcode</a:t>
                      </a:r>
                      <a:r>
                        <a:rPr lang="en-US" altLang="zh-CN" sz="1800" b="0" i="0" kern="1200" dirty="0" smtClean="0">
                          <a:solidFill>
                            <a:schemeClr val="tx1"/>
                          </a:solidFill>
                          <a:effectLst/>
                          <a:latin typeface="+mn-lt"/>
                          <a:ea typeface="+mn-ea"/>
                          <a:cs typeface="+mn-cs"/>
                        </a:rPr>
                        <a:t>,</a:t>
                      </a:r>
                      <a:r>
                        <a:rPr lang="zh-CN" altLang="en-US" sz="1800" b="0" i="0" kern="1200" dirty="0" smtClean="0">
                          <a:solidFill>
                            <a:schemeClr val="tx1"/>
                          </a:solidFill>
                          <a:effectLst/>
                          <a:latin typeface="+mn-lt"/>
                          <a:ea typeface="+mn-ea"/>
                          <a:cs typeface="+mn-cs"/>
                        </a:rPr>
                        <a:t>故</a:t>
                      </a:r>
                      <a:r>
                        <a:rPr lang="en-US" altLang="zh-CN" sz="1800" b="0" i="0" kern="1200" dirty="0" smtClean="0">
                          <a:solidFill>
                            <a:schemeClr val="tx1"/>
                          </a:solidFill>
                          <a:effectLst/>
                          <a:latin typeface="+mn-lt"/>
                          <a:ea typeface="+mn-ea"/>
                          <a:cs typeface="+mn-cs"/>
                        </a:rPr>
                        <a:t>Windows</a:t>
                      </a:r>
                      <a:r>
                        <a:rPr lang="zh-CN" altLang="en-US" sz="1800" b="0" i="0" kern="1200" dirty="0" smtClean="0">
                          <a:solidFill>
                            <a:schemeClr val="tx1"/>
                          </a:solidFill>
                          <a:effectLst/>
                          <a:latin typeface="+mn-lt"/>
                          <a:ea typeface="+mn-ea"/>
                          <a:cs typeface="+mn-cs"/>
                        </a:rPr>
                        <a:t>平台不适用</a:t>
                      </a:r>
                      <a:endParaRPr lang="en-US" altLang="zh-CN" sz="12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概念及简介</a:t>
            </a:r>
            <a:endParaRPr lang="zh-CN" altLang="en-US" dirty="0"/>
          </a:p>
        </p:txBody>
      </p:sp>
      <p:graphicFrame>
        <p:nvGraphicFramePr>
          <p:cNvPr id="7" name="内容占位符 6"/>
          <p:cNvGraphicFramePr>
            <a:graphicFrameLocks noGrp="1"/>
          </p:cNvGraphicFramePr>
          <p:nvPr>
            <p:ph idx="1"/>
          </p:nvPr>
        </p:nvGraphicFramePr>
        <p:xfrm>
          <a:off x="1069975" y="2120900"/>
          <a:ext cx="10058400" cy="4150747"/>
        </p:xfrm>
        <a:graphic>
          <a:graphicData uri="http://schemas.openxmlformats.org/drawingml/2006/table">
            <a:tbl>
              <a:tblPr firstRow="1" bandRow="1">
                <a:tableStyleId>{2D5ABB26-0587-4C30-8999-92F81FD0307C}</a:tableStyleId>
              </a:tblPr>
              <a:tblGrid>
                <a:gridCol w="5029200"/>
                <a:gridCol w="5029200"/>
              </a:tblGrid>
              <a:tr h="4150747">
                <a:tc>
                  <a:txBody>
                    <a:bodyPr/>
                    <a:lstStyle/>
                    <a:p>
                      <a:r>
                        <a:rPr lang="en-US" altLang="zh-CN" dirty="0" smtClean="0"/>
                        <a:t>AngularJS</a:t>
                      </a:r>
                      <a:r>
                        <a:rPr lang="zh-CN" altLang="en-US" dirty="0" smtClean="0"/>
                        <a:t>（</a:t>
                      </a:r>
                      <a:r>
                        <a:rPr lang="en-US" altLang="zh-CN" dirty="0" smtClean="0"/>
                        <a:t>2009</a:t>
                      </a:r>
                      <a:r>
                        <a:rPr lang="zh-CN" altLang="en-US" dirty="0" smtClean="0"/>
                        <a:t>）</a:t>
                      </a:r>
                      <a:endParaRPr lang="en-US" altLang="zh-CN" dirty="0" smtClean="0"/>
                    </a:p>
                    <a:p>
                      <a:r>
                        <a:rPr lang="en-US" altLang="zh-CN" dirty="0" smtClean="0"/>
                        <a:t>AngularJS</a:t>
                      </a:r>
                      <a:r>
                        <a:rPr lang="zh-CN" altLang="en-US" dirty="0" smtClean="0"/>
                        <a:t>通过为开发者呈现一个更高层次的抽象来简化应用的开发。如同其他的抽象技术一样，这也会损失一部分灵活性。换句话说，并不是所有的应用都适合用</a:t>
                      </a:r>
                      <a:r>
                        <a:rPr lang="en-US" altLang="zh-CN" dirty="0" smtClean="0"/>
                        <a:t>AngularJS</a:t>
                      </a:r>
                      <a:r>
                        <a:rPr lang="zh-CN" altLang="en-US" dirty="0" smtClean="0"/>
                        <a:t>来做。</a:t>
                      </a:r>
                      <a:r>
                        <a:rPr lang="en-US" altLang="zh-CN" dirty="0" smtClean="0"/>
                        <a:t>AngularJS</a:t>
                      </a:r>
                      <a:r>
                        <a:rPr lang="zh-CN" altLang="en-US" dirty="0" smtClean="0"/>
                        <a:t>主要考虑的是构建</a:t>
                      </a:r>
                      <a:r>
                        <a:rPr lang="en-US" altLang="zh-CN" dirty="0" smtClean="0"/>
                        <a:t>CRUD</a:t>
                      </a:r>
                      <a:r>
                        <a:rPr lang="zh-CN" altLang="en-US" dirty="0" smtClean="0"/>
                        <a:t>应用。幸运的是，至少</a:t>
                      </a:r>
                      <a:r>
                        <a:rPr lang="en-US" altLang="zh-CN" dirty="0" smtClean="0"/>
                        <a:t>90%</a:t>
                      </a:r>
                      <a:r>
                        <a:rPr lang="zh-CN" altLang="en-US" dirty="0" smtClean="0"/>
                        <a:t>的</a:t>
                      </a:r>
                      <a:r>
                        <a:rPr lang="en-US" altLang="zh-CN" dirty="0" smtClean="0"/>
                        <a:t>WEB</a:t>
                      </a:r>
                      <a:r>
                        <a:rPr lang="zh-CN" altLang="en-US" dirty="0" smtClean="0"/>
                        <a:t>应用都是</a:t>
                      </a:r>
                      <a:r>
                        <a:rPr lang="en-US" altLang="zh-CN" dirty="0" smtClean="0"/>
                        <a:t>CRUD</a:t>
                      </a:r>
                      <a:r>
                        <a:rPr lang="zh-CN" altLang="en-US" dirty="0" smtClean="0"/>
                        <a:t>应用。</a:t>
                      </a:r>
                      <a:endParaRPr lang="en-US" altLang="zh-CN" dirty="0" smtClean="0"/>
                    </a:p>
                    <a:p>
                      <a:endParaRPr lang="en-US" altLang="zh-CN" dirty="0" smtClean="0"/>
                    </a:p>
                    <a:p>
                      <a:r>
                        <a:rPr lang="en-US" altLang="zh-CN" sz="1800" b="0" i="0" kern="1200" dirty="0" smtClean="0">
                          <a:solidFill>
                            <a:schemeClr val="tx1"/>
                          </a:solidFill>
                          <a:effectLst/>
                          <a:latin typeface="+mn-lt"/>
                          <a:ea typeface="+mn-ea"/>
                          <a:cs typeface="+mn-cs"/>
                        </a:rPr>
                        <a:t>AngularJS</a:t>
                      </a:r>
                      <a:r>
                        <a:rPr lang="zh-CN" altLang="en-US" sz="1800" b="0" i="0" kern="1200" dirty="0" smtClean="0">
                          <a:solidFill>
                            <a:schemeClr val="tx1"/>
                          </a:solidFill>
                          <a:effectLst/>
                          <a:latin typeface="+mn-lt"/>
                          <a:ea typeface="+mn-ea"/>
                          <a:cs typeface="+mn-cs"/>
                        </a:rPr>
                        <a:t>能够有效的解决如下问题：</a:t>
                      </a:r>
                      <a:endParaRPr lang="en-US" altLang="zh-CN" dirty="0" smtClean="0"/>
                    </a:p>
                    <a:p>
                      <a:pPr marL="285750" indent="-285750">
                        <a:buFont typeface="Wingdings" panose="05000000000000000000" pitchFamily="2" charset="2"/>
                        <a:buChar char="Ø"/>
                      </a:pPr>
                      <a:r>
                        <a:rPr lang="zh-CN" altLang="en-US" dirty="0" smtClean="0"/>
                        <a:t>使用回调</a:t>
                      </a:r>
                      <a:endParaRPr lang="en-US" altLang="zh-CN" dirty="0" smtClean="0"/>
                    </a:p>
                    <a:p>
                      <a:pPr marL="285750" indent="-285750">
                        <a:buFont typeface="Wingdings" panose="05000000000000000000" pitchFamily="2" charset="2"/>
                        <a:buChar char="Ø"/>
                      </a:pPr>
                      <a:r>
                        <a:rPr lang="zh-CN" altLang="en-US" dirty="0" smtClean="0"/>
                        <a:t>手动编写操作</a:t>
                      </a:r>
                      <a:r>
                        <a:rPr lang="en-US" altLang="zh-CN" dirty="0" smtClean="0"/>
                        <a:t>DOM</a:t>
                      </a:r>
                      <a:r>
                        <a:rPr lang="zh-CN" altLang="en-US" dirty="0" smtClean="0"/>
                        <a:t>元素的代码</a:t>
                      </a:r>
                      <a:endParaRPr lang="en-US" altLang="zh-CN" dirty="0" smtClean="0"/>
                    </a:p>
                    <a:p>
                      <a:pPr marL="285750" indent="-285750">
                        <a:buFont typeface="Wingdings" panose="05000000000000000000" pitchFamily="2" charset="2"/>
                        <a:buChar char="Ø"/>
                      </a:pPr>
                      <a:r>
                        <a:rPr lang="zh-CN" altLang="en-US" dirty="0" smtClean="0"/>
                        <a:t>对</a:t>
                      </a:r>
                      <a:r>
                        <a:rPr lang="en-US" altLang="zh-CN" dirty="0" smtClean="0"/>
                        <a:t>UI</a:t>
                      </a:r>
                      <a:r>
                        <a:rPr lang="zh-CN" altLang="en-US" dirty="0" smtClean="0"/>
                        <a:t>界面读写数据</a:t>
                      </a:r>
                      <a:endParaRPr lang="en-US" altLang="zh-CN" dirty="0" smtClean="0"/>
                    </a:p>
                    <a:p>
                      <a:pPr marL="285750" indent="-285750">
                        <a:buFont typeface="Wingdings" panose="05000000000000000000" pitchFamily="2" charset="2"/>
                        <a:buChar char="Ø"/>
                      </a:pPr>
                      <a:r>
                        <a:rPr lang="zh-CN" altLang="en-US" dirty="0" smtClean="0"/>
                        <a:t>开始前得写大量的基础性的代码</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b="0" i="0" kern="1200" dirty="0" smtClean="0">
                          <a:solidFill>
                            <a:schemeClr val="tx1"/>
                          </a:solidFill>
                          <a:effectLst/>
                          <a:latin typeface="+mn-lt"/>
                          <a:ea typeface="+mn-ea"/>
                          <a:cs typeface="+mn-cs"/>
                        </a:rPr>
                        <a:t>React</a:t>
                      </a:r>
                      <a:r>
                        <a:rPr lang="zh-CN" altLang="en-US" sz="1800" b="0" i="0" kern="1200" dirty="0" smtClean="0">
                          <a:solidFill>
                            <a:schemeClr val="tx1"/>
                          </a:solidFill>
                          <a:effectLst/>
                          <a:latin typeface="+mn-lt"/>
                          <a:ea typeface="+mn-ea"/>
                          <a:cs typeface="+mn-cs"/>
                        </a:rPr>
                        <a:t>（</a:t>
                      </a:r>
                      <a:r>
                        <a:rPr lang="en-US" altLang="zh-CN" sz="1800" b="0" i="0" kern="1200" dirty="0" smtClean="0">
                          <a:solidFill>
                            <a:schemeClr val="tx1"/>
                          </a:solidFill>
                          <a:effectLst/>
                          <a:latin typeface="+mn-lt"/>
                          <a:ea typeface="+mn-ea"/>
                          <a:cs typeface="+mn-cs"/>
                        </a:rPr>
                        <a:t>2013</a:t>
                      </a:r>
                      <a:r>
                        <a:rPr lang="zh-CN" altLang="en-US" sz="1800" b="0" i="0" kern="1200" dirty="0" smtClean="0">
                          <a:solidFill>
                            <a:schemeClr val="tx1"/>
                          </a:solidFill>
                          <a:effectLst/>
                          <a:latin typeface="+mn-lt"/>
                          <a:ea typeface="+mn-ea"/>
                          <a:cs typeface="+mn-cs"/>
                        </a:rPr>
                        <a:t>）</a:t>
                      </a:r>
                      <a:endParaRPr lang="en-US" altLang="zh-CN" sz="1800" b="0" i="0" kern="1200" dirty="0" smtClean="0">
                        <a:solidFill>
                          <a:schemeClr val="tx1"/>
                        </a:solidFill>
                        <a:effectLst/>
                        <a:latin typeface="+mn-lt"/>
                        <a:ea typeface="+mn-ea"/>
                        <a:cs typeface="+mn-cs"/>
                      </a:endParaRPr>
                    </a:p>
                    <a:p>
                      <a:r>
                        <a:rPr lang="en-US" altLang="zh-CN" sz="1800" b="0" i="0" kern="1200" dirty="0" smtClean="0">
                          <a:solidFill>
                            <a:schemeClr val="tx1"/>
                          </a:solidFill>
                          <a:effectLst/>
                          <a:latin typeface="+mn-lt"/>
                          <a:ea typeface="+mn-ea"/>
                          <a:cs typeface="+mn-cs"/>
                        </a:rPr>
                        <a:t>React</a:t>
                      </a:r>
                      <a:r>
                        <a:rPr lang="zh-CN" altLang="en-US" sz="1800" b="0" i="0" kern="1200" dirty="0" smtClean="0">
                          <a:solidFill>
                            <a:schemeClr val="tx1"/>
                          </a:solidFill>
                          <a:effectLst/>
                          <a:latin typeface="+mn-lt"/>
                          <a:ea typeface="+mn-ea"/>
                          <a:cs typeface="+mn-cs"/>
                        </a:rPr>
                        <a:t>主要用于构建</a:t>
                      </a:r>
                      <a:r>
                        <a:rPr lang="en-US" altLang="zh-CN" sz="1800" b="0" i="0" kern="1200" dirty="0" smtClean="0">
                          <a:solidFill>
                            <a:schemeClr val="tx1"/>
                          </a:solidFill>
                          <a:effectLst/>
                          <a:latin typeface="+mn-lt"/>
                          <a:ea typeface="+mn-ea"/>
                          <a:cs typeface="+mn-cs"/>
                        </a:rPr>
                        <a:t>UI</a:t>
                      </a:r>
                      <a:r>
                        <a:rPr lang="zh-CN" altLang="en-US" sz="1800" b="0" i="0" kern="1200" dirty="0" smtClean="0">
                          <a:solidFill>
                            <a:schemeClr val="tx1"/>
                          </a:solidFill>
                          <a:effectLst/>
                          <a:latin typeface="+mn-lt"/>
                          <a:ea typeface="+mn-ea"/>
                          <a:cs typeface="+mn-cs"/>
                        </a:rPr>
                        <a:t>。你可以在</a:t>
                      </a:r>
                      <a:r>
                        <a:rPr lang="en-US" altLang="zh-CN" sz="1800" b="0" i="0" kern="1200" dirty="0" smtClean="0">
                          <a:solidFill>
                            <a:schemeClr val="tx1"/>
                          </a:solidFill>
                          <a:effectLst/>
                          <a:latin typeface="+mn-lt"/>
                          <a:ea typeface="+mn-ea"/>
                          <a:cs typeface="+mn-cs"/>
                        </a:rPr>
                        <a:t>React</a:t>
                      </a:r>
                      <a:r>
                        <a:rPr lang="zh-CN" altLang="en-US" sz="1800" b="0" i="0" kern="1200" dirty="0" smtClean="0">
                          <a:solidFill>
                            <a:schemeClr val="tx1"/>
                          </a:solidFill>
                          <a:effectLst/>
                          <a:latin typeface="+mn-lt"/>
                          <a:ea typeface="+mn-ea"/>
                          <a:cs typeface="+mn-cs"/>
                        </a:rPr>
                        <a:t>里传递多种类型的参数，如声明代码，帮助你渲染出</a:t>
                      </a:r>
                      <a:r>
                        <a:rPr lang="en-US" altLang="zh-CN" sz="1800" b="0" i="0" kern="1200" dirty="0" smtClean="0">
                          <a:solidFill>
                            <a:schemeClr val="tx1"/>
                          </a:solidFill>
                          <a:effectLst/>
                          <a:latin typeface="+mn-lt"/>
                          <a:ea typeface="+mn-ea"/>
                          <a:cs typeface="+mn-cs"/>
                        </a:rPr>
                        <a:t>UI</a:t>
                      </a:r>
                      <a:r>
                        <a:rPr lang="zh-CN" altLang="en-US" sz="1800" b="0" i="0" kern="1200" dirty="0" smtClean="0">
                          <a:solidFill>
                            <a:schemeClr val="tx1"/>
                          </a:solidFill>
                          <a:effectLst/>
                          <a:latin typeface="+mn-lt"/>
                          <a:ea typeface="+mn-ea"/>
                          <a:cs typeface="+mn-cs"/>
                        </a:rPr>
                        <a:t>、也可以是静态的</a:t>
                      </a:r>
                      <a:r>
                        <a:rPr lang="en-US" altLang="zh-CN" sz="1800" b="0" i="0" kern="1200" dirty="0" smtClean="0">
                          <a:solidFill>
                            <a:schemeClr val="tx1"/>
                          </a:solidFill>
                          <a:effectLst/>
                          <a:latin typeface="+mn-lt"/>
                          <a:ea typeface="+mn-ea"/>
                          <a:cs typeface="+mn-cs"/>
                        </a:rPr>
                        <a:t>HTML DOM</a:t>
                      </a:r>
                      <a:r>
                        <a:rPr lang="zh-CN" altLang="en-US" sz="1800" b="0" i="0" kern="1200" dirty="0" smtClean="0">
                          <a:solidFill>
                            <a:schemeClr val="tx1"/>
                          </a:solidFill>
                          <a:effectLst/>
                          <a:latin typeface="+mn-lt"/>
                          <a:ea typeface="+mn-ea"/>
                          <a:cs typeface="+mn-cs"/>
                        </a:rPr>
                        <a:t>元素、也可以传递动态变量、甚至是可交互的应用组件。</a:t>
                      </a:r>
                      <a:endParaRPr lang="en-US" altLang="zh-CN" sz="1800" b="0" i="0" kern="1200" dirty="0" smtClean="0">
                        <a:solidFill>
                          <a:schemeClr val="tx1"/>
                        </a:solidFill>
                        <a:effectLst/>
                        <a:latin typeface="+mn-lt"/>
                        <a:ea typeface="+mn-ea"/>
                        <a:cs typeface="+mn-cs"/>
                      </a:endParaRPr>
                    </a:p>
                    <a:p>
                      <a:endParaRPr lang="en-US" altLang="zh-CN" sz="1800" b="0" i="0" kern="1200" dirty="0" smtClean="0">
                        <a:solidFill>
                          <a:schemeClr val="tx1"/>
                        </a:solidFill>
                        <a:effectLst/>
                        <a:latin typeface="+mn-lt"/>
                        <a:ea typeface="+mn-ea"/>
                        <a:cs typeface="+mn-cs"/>
                      </a:endParaRPr>
                    </a:p>
                    <a:p>
                      <a:endParaRPr lang="en-US" altLang="zh-CN" sz="1800" b="0" i="0" kern="1200" dirty="0" smtClean="0">
                        <a:solidFill>
                          <a:schemeClr val="tx1"/>
                        </a:solidFill>
                        <a:effectLst/>
                        <a:latin typeface="+mn-lt"/>
                        <a:ea typeface="+mn-ea"/>
                        <a:cs typeface="+mn-cs"/>
                      </a:endParaRPr>
                    </a:p>
                    <a:p>
                      <a:endParaRPr lang="en-US" altLang="zh-CN" sz="1800" b="0" i="0" kern="1200" dirty="0" smtClean="0">
                        <a:solidFill>
                          <a:schemeClr val="tx1"/>
                        </a:solidFill>
                        <a:effectLst/>
                        <a:latin typeface="+mn-lt"/>
                        <a:ea typeface="+mn-ea"/>
                        <a:cs typeface="+mn-cs"/>
                      </a:endParaRPr>
                    </a:p>
                    <a:p>
                      <a:r>
                        <a:rPr lang="en-US" altLang="zh-CN" sz="1800" b="0" i="0" kern="1200" dirty="0" smtClean="0">
                          <a:solidFill>
                            <a:schemeClr val="tx1"/>
                          </a:solidFill>
                          <a:effectLst/>
                          <a:latin typeface="+mn-lt"/>
                          <a:ea typeface="+mn-ea"/>
                          <a:cs typeface="+mn-cs"/>
                        </a:rPr>
                        <a:t>React</a:t>
                      </a:r>
                      <a:r>
                        <a:rPr lang="zh-CN" altLang="en-US" sz="1800" b="0" i="0" kern="1200" dirty="0" smtClean="0">
                          <a:solidFill>
                            <a:schemeClr val="tx1"/>
                          </a:solidFill>
                          <a:effectLst/>
                          <a:latin typeface="+mn-lt"/>
                          <a:ea typeface="+mn-ea"/>
                          <a:cs typeface="+mn-cs"/>
                        </a:rPr>
                        <a:t>具有如下比较明显的特点：</a:t>
                      </a:r>
                      <a:endParaRPr lang="en-US" altLang="zh-CN" sz="1800" b="0" i="0" kern="1200" dirty="0" smtClean="0">
                        <a:solidFill>
                          <a:schemeClr val="tx1"/>
                        </a:solidFill>
                        <a:effectLst/>
                        <a:latin typeface="+mn-lt"/>
                        <a:ea typeface="+mn-ea"/>
                        <a:cs typeface="+mn-cs"/>
                      </a:endParaRPr>
                    </a:p>
                    <a:p>
                      <a:pPr marL="285750" indent="-285750">
                        <a:buFont typeface="Wingdings" panose="05000000000000000000" pitchFamily="2" charset="2"/>
                        <a:buChar char="Ø"/>
                      </a:pPr>
                      <a:r>
                        <a:rPr lang="zh-CN" altLang="en-US" sz="1800" b="0" i="0" kern="1200" dirty="0" smtClean="0">
                          <a:solidFill>
                            <a:schemeClr val="tx1"/>
                          </a:solidFill>
                          <a:effectLst/>
                          <a:latin typeface="+mn-lt"/>
                          <a:ea typeface="+mn-ea"/>
                          <a:cs typeface="+mn-cs"/>
                        </a:rPr>
                        <a:t>声明式设计</a:t>
                      </a:r>
                      <a:endParaRPr lang="en-US" altLang="zh-CN" sz="1800" b="0" i="0" kern="1200" dirty="0" smtClean="0">
                        <a:solidFill>
                          <a:schemeClr val="tx1"/>
                        </a:solidFill>
                        <a:effectLst/>
                        <a:latin typeface="+mn-lt"/>
                        <a:ea typeface="+mn-ea"/>
                        <a:cs typeface="+mn-cs"/>
                      </a:endParaRPr>
                    </a:p>
                    <a:p>
                      <a:pPr marL="285750" indent="-285750">
                        <a:buFont typeface="Wingdings" panose="05000000000000000000" pitchFamily="2" charset="2"/>
                        <a:buChar char="Ø"/>
                      </a:pPr>
                      <a:r>
                        <a:rPr lang="zh-CN" altLang="en-US" sz="1800" b="0" i="0" kern="1200" dirty="0" smtClean="0">
                          <a:solidFill>
                            <a:schemeClr val="tx1"/>
                          </a:solidFill>
                          <a:effectLst/>
                          <a:latin typeface="+mn-lt"/>
                          <a:ea typeface="+mn-ea"/>
                          <a:cs typeface="+mn-cs"/>
                        </a:rPr>
                        <a:t>高校</a:t>
                      </a:r>
                      <a:endParaRPr lang="en-US" altLang="zh-CN" sz="1800" b="0" i="0" kern="1200" dirty="0" smtClean="0">
                        <a:solidFill>
                          <a:schemeClr val="tx1"/>
                        </a:solidFill>
                        <a:effectLst/>
                        <a:latin typeface="+mn-lt"/>
                        <a:ea typeface="+mn-ea"/>
                        <a:cs typeface="+mn-cs"/>
                      </a:endParaRPr>
                    </a:p>
                    <a:p>
                      <a:pPr marL="285750" indent="-285750">
                        <a:buFont typeface="Wingdings" panose="05000000000000000000" pitchFamily="2" charset="2"/>
                        <a:buChar char="Ø"/>
                      </a:pPr>
                      <a:r>
                        <a:rPr lang="zh-CN" altLang="en-US" sz="1800" b="0" i="0" kern="1200" dirty="0" smtClean="0">
                          <a:solidFill>
                            <a:schemeClr val="tx1"/>
                          </a:solidFill>
                          <a:effectLst/>
                          <a:latin typeface="+mn-lt"/>
                          <a:ea typeface="+mn-ea"/>
                          <a:cs typeface="+mn-cs"/>
                        </a:rPr>
                        <a:t>灵活</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联系与区别</a:t>
            </a:r>
            <a:endParaRPr lang="zh-CN" altLang="en-US" dirty="0"/>
          </a:p>
        </p:txBody>
      </p:sp>
      <p:graphicFrame>
        <p:nvGraphicFramePr>
          <p:cNvPr id="7" name="内容占位符 6"/>
          <p:cNvGraphicFramePr>
            <a:graphicFrameLocks noGrp="1"/>
          </p:cNvGraphicFramePr>
          <p:nvPr>
            <p:ph idx="1"/>
          </p:nvPr>
        </p:nvGraphicFramePr>
        <p:xfrm>
          <a:off x="1069975" y="2120900"/>
          <a:ext cx="10058400" cy="4206240"/>
        </p:xfrm>
        <a:graphic>
          <a:graphicData uri="http://schemas.openxmlformats.org/drawingml/2006/table">
            <a:tbl>
              <a:tblPr firstRow="1" bandRow="1">
                <a:tableStyleId>{2D5ABB26-0587-4C30-8999-92F81FD0307C}</a:tableStyleId>
              </a:tblPr>
              <a:tblGrid>
                <a:gridCol w="10058400"/>
              </a:tblGrid>
              <a:tr h="4150747">
                <a:tc>
                  <a:txBody>
                    <a:bodyPr/>
                    <a:lstStyle/>
                    <a:p>
                      <a:pPr marL="285750" indent="-285750">
                        <a:buFont typeface="Wingdings" panose="05000000000000000000" pitchFamily="2" charset="2"/>
                        <a:buChar char="ü"/>
                      </a:pPr>
                      <a:r>
                        <a:rPr lang="en-US" altLang="zh-CN" sz="1800" b="0" i="0" kern="1200" dirty="0" smtClean="0">
                          <a:solidFill>
                            <a:schemeClr val="tx1"/>
                          </a:solidFill>
                          <a:effectLst/>
                          <a:latin typeface="+mn-lt"/>
                          <a:ea typeface="+mn-ea"/>
                          <a:cs typeface="+mn-cs"/>
                        </a:rPr>
                        <a:t>Angular.js</a:t>
                      </a:r>
                      <a:endParaRPr lang="en-US" altLang="zh-CN" sz="18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lang="zh-CN" altLang="en-US" sz="1800" b="0" i="0" kern="1200" dirty="0" smtClean="0">
                          <a:solidFill>
                            <a:schemeClr val="tx1"/>
                          </a:solidFill>
                          <a:effectLst/>
                          <a:latin typeface="+mn-lt"/>
                          <a:ea typeface="+mn-ea"/>
                          <a:cs typeface="+mn-cs"/>
                        </a:rPr>
                        <a:t>   首先，</a:t>
                      </a:r>
                      <a:r>
                        <a:rPr lang="en-US" altLang="zh-CN" sz="1800" b="0" i="0" kern="1200" dirty="0" smtClean="0">
                          <a:solidFill>
                            <a:schemeClr val="tx1"/>
                          </a:solidFill>
                          <a:effectLst/>
                          <a:latin typeface="+mn-lt"/>
                          <a:ea typeface="+mn-ea"/>
                          <a:cs typeface="+mn-cs"/>
                        </a:rPr>
                        <a:t>Angular.js</a:t>
                      </a:r>
                      <a:r>
                        <a:rPr lang="zh-CN" altLang="en-US" sz="1800" b="0" i="0" kern="1200" dirty="0" smtClean="0">
                          <a:solidFill>
                            <a:schemeClr val="tx1"/>
                          </a:solidFill>
                          <a:effectLst/>
                          <a:latin typeface="+mn-lt"/>
                          <a:ea typeface="+mn-ea"/>
                          <a:cs typeface="+mn-cs"/>
                        </a:rPr>
                        <a:t>现在的所属公司为</a:t>
                      </a:r>
                      <a:r>
                        <a:rPr lang="en-US" altLang="zh-CN" sz="1800" b="0" i="0" kern="1200" dirty="0" smtClean="0">
                          <a:solidFill>
                            <a:schemeClr val="tx1"/>
                          </a:solidFill>
                          <a:effectLst/>
                          <a:latin typeface="+mn-lt"/>
                          <a:ea typeface="+mn-ea"/>
                          <a:cs typeface="+mn-cs"/>
                        </a:rPr>
                        <a:t>Google</a:t>
                      </a:r>
                      <a:r>
                        <a:rPr lang="zh-CN" altLang="en-US" sz="1800" b="0" i="0" kern="1200" dirty="0" smtClean="0">
                          <a:solidFill>
                            <a:schemeClr val="tx1"/>
                          </a:solidFill>
                          <a:effectLst/>
                          <a:latin typeface="+mn-lt"/>
                          <a:ea typeface="+mn-ea"/>
                          <a:cs typeface="+mn-cs"/>
                        </a:rPr>
                        <a:t>，故在其背后已经有一套完善的架构体系，从学习这得角度来说，也会更加的容易。但是</a:t>
                      </a:r>
                      <a:r>
                        <a:rPr lang="en-US" altLang="zh-CN" sz="1800" b="0" i="0" kern="1200" dirty="0" smtClean="0">
                          <a:solidFill>
                            <a:schemeClr val="tx1"/>
                          </a:solidFill>
                          <a:effectLst/>
                          <a:latin typeface="+mn-lt"/>
                          <a:ea typeface="+mn-ea"/>
                          <a:cs typeface="+mn-cs"/>
                        </a:rPr>
                        <a:t>Angular.js</a:t>
                      </a:r>
                      <a:r>
                        <a:rPr lang="zh-CN" altLang="en-US" sz="1800" b="0" i="0" kern="1200" dirty="0" smtClean="0">
                          <a:solidFill>
                            <a:schemeClr val="tx1"/>
                          </a:solidFill>
                          <a:effectLst/>
                          <a:latin typeface="+mn-lt"/>
                          <a:ea typeface="+mn-ea"/>
                          <a:cs typeface="+mn-cs"/>
                        </a:rPr>
                        <a:t>最大的一个问题也是它的性能，由于其是一套完整的前台框架，其完全载入的时间也会更慢，在实际的开发中局限性也是比较明显的，</a:t>
                      </a:r>
                      <a:r>
                        <a:rPr lang="en-US" altLang="zh-CN" sz="1800" b="0" i="0" kern="1200" dirty="0" smtClean="0">
                          <a:solidFill>
                            <a:schemeClr val="tx1"/>
                          </a:solidFill>
                          <a:effectLst/>
                          <a:latin typeface="+mn-lt"/>
                          <a:ea typeface="+mn-ea"/>
                          <a:cs typeface="+mn-cs"/>
                        </a:rPr>
                        <a:t>Angular2</a:t>
                      </a:r>
                      <a:r>
                        <a:rPr lang="zh-CN" altLang="en-US" sz="1800" b="0" i="0" kern="1200" dirty="0" smtClean="0">
                          <a:solidFill>
                            <a:schemeClr val="tx1"/>
                          </a:solidFill>
                          <a:effectLst/>
                          <a:latin typeface="+mn-lt"/>
                          <a:ea typeface="+mn-ea"/>
                          <a:cs typeface="+mn-cs"/>
                        </a:rPr>
                        <a:t>的推出也印证了</a:t>
                      </a:r>
                      <a:r>
                        <a:rPr lang="en-US" altLang="zh-CN" sz="1800" b="0" i="0" kern="1200" dirty="0" smtClean="0">
                          <a:solidFill>
                            <a:schemeClr val="tx1"/>
                          </a:solidFill>
                          <a:effectLst/>
                          <a:latin typeface="+mn-lt"/>
                          <a:ea typeface="+mn-ea"/>
                          <a:cs typeface="+mn-cs"/>
                        </a:rPr>
                        <a:t>Angular.js</a:t>
                      </a:r>
                      <a:r>
                        <a:rPr lang="zh-CN" altLang="en-US" sz="1800" b="0" i="0" kern="1200" dirty="0" smtClean="0">
                          <a:solidFill>
                            <a:schemeClr val="tx1"/>
                          </a:solidFill>
                          <a:effectLst/>
                          <a:latin typeface="+mn-lt"/>
                          <a:ea typeface="+mn-ea"/>
                          <a:cs typeface="+mn-cs"/>
                        </a:rPr>
                        <a:t>在技术上确实存在很大程度的不足。（补：</a:t>
                      </a:r>
                      <a:r>
                        <a:rPr lang="en-US" altLang="zh-CN" sz="1800" b="0" i="0" kern="1200" dirty="0" smtClean="0">
                          <a:solidFill>
                            <a:schemeClr val="tx1"/>
                          </a:solidFill>
                          <a:effectLst/>
                          <a:latin typeface="+mn-lt"/>
                          <a:ea typeface="+mn-ea"/>
                          <a:cs typeface="+mn-cs"/>
                        </a:rPr>
                        <a:t>Angular.js</a:t>
                      </a:r>
                      <a:r>
                        <a:rPr lang="zh-CN" altLang="en-US" sz="1800" b="0" i="0" kern="1200" dirty="0" smtClean="0">
                          <a:solidFill>
                            <a:schemeClr val="tx1"/>
                          </a:solidFill>
                          <a:effectLst/>
                          <a:latin typeface="+mn-lt"/>
                          <a:ea typeface="+mn-ea"/>
                          <a:cs typeface="+mn-cs"/>
                        </a:rPr>
                        <a:t>更适合用于</a:t>
                      </a:r>
                      <a:r>
                        <a:rPr lang="en-US" altLang="zh-CN" sz="1800" b="0" i="0" kern="1200" dirty="0" smtClean="0">
                          <a:solidFill>
                            <a:schemeClr val="tx1"/>
                          </a:solidFill>
                          <a:effectLst/>
                          <a:latin typeface="+mn-lt"/>
                          <a:ea typeface="+mn-ea"/>
                          <a:cs typeface="+mn-cs"/>
                        </a:rPr>
                        <a:t>CRUD</a:t>
                      </a:r>
                      <a:r>
                        <a:rPr lang="zh-CN" altLang="en-US" sz="1800" b="0" i="0" kern="1200" dirty="0" smtClean="0">
                          <a:solidFill>
                            <a:schemeClr val="tx1"/>
                          </a:solidFill>
                          <a:effectLst/>
                          <a:latin typeface="+mn-lt"/>
                          <a:ea typeface="+mn-ea"/>
                          <a:cs typeface="+mn-cs"/>
                        </a:rPr>
                        <a:t>操做居多的</a:t>
                      </a:r>
                      <a:r>
                        <a:rPr lang="en-US" altLang="zh-CN" sz="1800" b="0" i="0" kern="1200" dirty="0" smtClean="0">
                          <a:solidFill>
                            <a:schemeClr val="tx1"/>
                          </a:solidFill>
                          <a:effectLst/>
                          <a:latin typeface="+mn-lt"/>
                          <a:ea typeface="+mn-ea"/>
                          <a:cs typeface="+mn-cs"/>
                        </a:rPr>
                        <a:t>web</a:t>
                      </a:r>
                      <a:r>
                        <a:rPr lang="zh-CN" altLang="en-US" sz="1800" b="0" i="0" kern="1200" dirty="0" smtClean="0">
                          <a:solidFill>
                            <a:schemeClr val="tx1"/>
                          </a:solidFill>
                          <a:effectLst/>
                          <a:latin typeface="+mn-lt"/>
                          <a:ea typeface="+mn-ea"/>
                          <a:cs typeface="+mn-cs"/>
                        </a:rPr>
                        <a:t>应用程序；学习曲线比较陡）</a:t>
                      </a:r>
                      <a:endParaRPr lang="en-US" altLang="zh-CN" sz="1800" b="0" i="0" kern="1200" dirty="0" smtClean="0">
                        <a:solidFill>
                          <a:schemeClr val="tx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defRPr/>
                      </a:pPr>
                      <a:r>
                        <a:rPr lang="en-US" altLang="zh-CN" sz="1800" b="0" i="0" kern="1200" dirty="0" smtClean="0">
                          <a:solidFill>
                            <a:schemeClr val="tx1"/>
                          </a:solidFill>
                          <a:effectLst/>
                          <a:latin typeface="+mn-lt"/>
                          <a:ea typeface="+mn-ea"/>
                          <a:cs typeface="+mn-cs"/>
                        </a:rPr>
                        <a:t>React</a:t>
                      </a:r>
                      <a:endParaRPr lang="en-US" altLang="zh-CN" sz="18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lang="en-US" altLang="zh-CN" sz="1800" b="0" i="0" kern="1200" dirty="0" smtClean="0">
                          <a:solidFill>
                            <a:schemeClr val="tx1"/>
                          </a:solidFill>
                          <a:effectLst/>
                          <a:latin typeface="+mn-lt"/>
                          <a:ea typeface="+mn-ea"/>
                          <a:cs typeface="+mn-cs"/>
                        </a:rPr>
                        <a:t>React</a:t>
                      </a:r>
                      <a:r>
                        <a:rPr lang="zh-CN" altLang="en-US" sz="1800" b="0" i="0" kern="1200" dirty="0" smtClean="0">
                          <a:solidFill>
                            <a:schemeClr val="tx1"/>
                          </a:solidFill>
                          <a:effectLst/>
                          <a:latin typeface="+mn-lt"/>
                          <a:ea typeface="+mn-ea"/>
                          <a:cs typeface="+mn-cs"/>
                        </a:rPr>
                        <a:t>很大的特点就是“轻”，再加上虚拟</a:t>
                      </a:r>
                      <a:r>
                        <a:rPr lang="en-US" altLang="zh-CN" sz="1800" b="0" i="0" kern="1200" dirty="0" smtClean="0">
                          <a:solidFill>
                            <a:schemeClr val="tx1"/>
                          </a:solidFill>
                          <a:effectLst/>
                          <a:latin typeface="+mn-lt"/>
                          <a:ea typeface="+mn-ea"/>
                          <a:cs typeface="+mn-cs"/>
                        </a:rPr>
                        <a:t>DOM</a:t>
                      </a:r>
                      <a:r>
                        <a:rPr lang="zh-CN" altLang="en-US" sz="1800" b="0" i="0" kern="1200" dirty="0" smtClean="0">
                          <a:solidFill>
                            <a:schemeClr val="tx1"/>
                          </a:solidFill>
                          <a:effectLst/>
                          <a:latin typeface="+mn-lt"/>
                          <a:ea typeface="+mn-ea"/>
                          <a:cs typeface="+mn-cs"/>
                        </a:rPr>
                        <a:t>这个很好的理念让</a:t>
                      </a:r>
                      <a:r>
                        <a:rPr lang="en-US" altLang="zh-CN" sz="1800" b="0" i="0" kern="1200" dirty="0" smtClean="0">
                          <a:solidFill>
                            <a:schemeClr val="tx1"/>
                          </a:solidFill>
                          <a:effectLst/>
                          <a:latin typeface="+mn-lt"/>
                          <a:ea typeface="+mn-ea"/>
                          <a:cs typeface="+mn-cs"/>
                        </a:rPr>
                        <a:t>React</a:t>
                      </a:r>
                      <a:r>
                        <a:rPr lang="zh-CN" altLang="en-US" sz="1800" b="0" i="0" kern="1200" dirty="0" smtClean="0">
                          <a:solidFill>
                            <a:schemeClr val="tx1"/>
                          </a:solidFill>
                          <a:effectLst/>
                          <a:latin typeface="+mn-lt"/>
                          <a:ea typeface="+mn-ea"/>
                          <a:cs typeface="+mn-cs"/>
                        </a:rPr>
                        <a:t>非常非常快。另外</a:t>
                      </a:r>
                      <a:r>
                        <a:rPr lang="en-US" altLang="zh-CN" sz="1800" b="0" i="0" kern="1200" dirty="0" smtClean="0">
                          <a:solidFill>
                            <a:schemeClr val="tx1"/>
                          </a:solidFill>
                          <a:effectLst/>
                          <a:latin typeface="+mn-lt"/>
                          <a:ea typeface="+mn-ea"/>
                          <a:cs typeface="+mn-cs"/>
                        </a:rPr>
                        <a:t>React</a:t>
                      </a:r>
                      <a:r>
                        <a:rPr lang="zh-CN" altLang="en-US" sz="1800" b="0" i="0" kern="1200" dirty="0" smtClean="0">
                          <a:solidFill>
                            <a:schemeClr val="tx1"/>
                          </a:solidFill>
                          <a:effectLst/>
                          <a:latin typeface="+mn-lt"/>
                          <a:ea typeface="+mn-ea"/>
                          <a:cs typeface="+mn-cs"/>
                        </a:rPr>
                        <a:t>和</a:t>
                      </a:r>
                      <a:r>
                        <a:rPr lang="en-US" altLang="zh-CN" sz="1800" b="0" i="0" kern="1200" dirty="0" smtClean="0">
                          <a:solidFill>
                            <a:schemeClr val="tx1"/>
                          </a:solidFill>
                          <a:effectLst/>
                          <a:latin typeface="+mn-lt"/>
                          <a:ea typeface="+mn-ea"/>
                          <a:cs typeface="+mn-cs"/>
                        </a:rPr>
                        <a:t>Angular</a:t>
                      </a:r>
                      <a:r>
                        <a:rPr lang="zh-CN" altLang="en-US" sz="1800" b="0" i="0" kern="1200" dirty="0" smtClean="0">
                          <a:solidFill>
                            <a:schemeClr val="tx1"/>
                          </a:solidFill>
                          <a:effectLst/>
                          <a:latin typeface="+mn-lt"/>
                          <a:ea typeface="+mn-ea"/>
                          <a:cs typeface="+mn-cs"/>
                        </a:rPr>
                        <a:t>一个很大的不同就是</a:t>
                      </a:r>
                      <a:r>
                        <a:rPr lang="en-US" altLang="zh-CN" sz="1800" b="0" i="0" kern="1200" dirty="0" smtClean="0">
                          <a:solidFill>
                            <a:schemeClr val="tx1"/>
                          </a:solidFill>
                          <a:effectLst/>
                          <a:latin typeface="+mn-lt"/>
                          <a:ea typeface="+mn-ea"/>
                          <a:cs typeface="+mn-cs"/>
                        </a:rPr>
                        <a:t>React</a:t>
                      </a:r>
                      <a:r>
                        <a:rPr lang="zh-CN" altLang="en-US" sz="1800" b="0" i="0" kern="1200" dirty="0" smtClean="0">
                          <a:solidFill>
                            <a:schemeClr val="tx1"/>
                          </a:solidFill>
                          <a:effectLst/>
                          <a:latin typeface="+mn-lt"/>
                          <a:ea typeface="+mn-ea"/>
                          <a:cs typeface="+mn-cs"/>
                        </a:rPr>
                        <a:t>采用的是</a:t>
                      </a:r>
                      <a:r>
                        <a:rPr lang="en-US" altLang="zh-CN" sz="1800" b="0" i="0" kern="1200" dirty="0" smtClean="0">
                          <a:solidFill>
                            <a:schemeClr val="tx1"/>
                          </a:solidFill>
                          <a:effectLst/>
                          <a:latin typeface="+mn-lt"/>
                          <a:ea typeface="+mn-ea"/>
                          <a:cs typeface="+mn-cs"/>
                        </a:rPr>
                        <a:t>one-way data flow</a:t>
                      </a:r>
                      <a:r>
                        <a:rPr lang="zh-CN" altLang="en-US" sz="1800" b="0" i="0" kern="1200" dirty="0" smtClean="0">
                          <a:solidFill>
                            <a:schemeClr val="tx1"/>
                          </a:solidFill>
                          <a:effectLst/>
                          <a:latin typeface="+mn-lt"/>
                          <a:ea typeface="+mn-ea"/>
                          <a:cs typeface="+mn-cs"/>
                        </a:rPr>
                        <a:t>，事实上，数据的双向绑定也会给程序的执行效率带来一定的影响。不过由于</a:t>
                      </a:r>
                      <a:r>
                        <a:rPr lang="en-US" altLang="zh-CN" sz="1800" b="0" i="0" kern="1200" dirty="0" smtClean="0">
                          <a:solidFill>
                            <a:schemeClr val="tx1"/>
                          </a:solidFill>
                          <a:effectLst/>
                          <a:latin typeface="+mn-lt"/>
                          <a:ea typeface="+mn-ea"/>
                          <a:cs typeface="+mn-cs"/>
                        </a:rPr>
                        <a:t>React</a:t>
                      </a:r>
                      <a:r>
                        <a:rPr lang="zh-CN" altLang="en-US" sz="1800" b="0" i="0" kern="1200" dirty="0" smtClean="0">
                          <a:solidFill>
                            <a:schemeClr val="tx1"/>
                          </a:solidFill>
                          <a:effectLst/>
                          <a:latin typeface="+mn-lt"/>
                          <a:ea typeface="+mn-ea"/>
                          <a:cs typeface="+mn-cs"/>
                        </a:rPr>
                        <a:t>开源时间比较晚，目前整个生态环境还不够健全，自身也处在一个不断发展的过程中，对于学习者来说可能没有丰富的相关资源去研究，故此技术学习路线比较陡峭。（补充：</a:t>
                      </a:r>
                      <a:r>
                        <a:rPr lang="en-US" altLang="zh-CN" sz="1800" b="0" i="0" kern="1200" dirty="0" smtClean="0">
                          <a:solidFill>
                            <a:schemeClr val="tx1"/>
                          </a:solidFill>
                          <a:effectLst/>
                          <a:latin typeface="+mn-lt"/>
                          <a:ea typeface="+mn-ea"/>
                          <a:cs typeface="+mn-cs"/>
                        </a:rPr>
                        <a:t>React</a:t>
                      </a:r>
                      <a:r>
                        <a:rPr lang="zh-CN" altLang="en-US" sz="1800" b="0" i="0" kern="1200" dirty="0" smtClean="0">
                          <a:solidFill>
                            <a:schemeClr val="tx1"/>
                          </a:solidFill>
                          <a:effectLst/>
                          <a:latin typeface="+mn-lt"/>
                          <a:ea typeface="+mn-ea"/>
                          <a:cs typeface="+mn-cs"/>
                        </a:rPr>
                        <a:t>着重于将</a:t>
                      </a:r>
                      <a:r>
                        <a:rPr lang="en-US" altLang="zh-CN" sz="1800" b="0" i="0" kern="1200" dirty="0" smtClean="0">
                          <a:solidFill>
                            <a:schemeClr val="tx1"/>
                          </a:solidFill>
                          <a:effectLst/>
                          <a:latin typeface="+mn-lt"/>
                          <a:ea typeface="+mn-ea"/>
                          <a:cs typeface="+mn-cs"/>
                        </a:rPr>
                        <a:t>DOM</a:t>
                      </a:r>
                      <a:r>
                        <a:rPr lang="zh-CN" altLang="en-US" sz="1800" b="0" i="0" kern="1200" dirty="0" smtClean="0">
                          <a:solidFill>
                            <a:schemeClr val="tx1"/>
                          </a:solidFill>
                          <a:effectLst/>
                          <a:latin typeface="+mn-lt"/>
                          <a:ea typeface="+mn-ea"/>
                          <a:cs typeface="+mn-cs"/>
                        </a:rPr>
                        <a:t>封装为可以互相结合的</a:t>
                      </a:r>
                      <a:r>
                        <a:rPr lang="en-US" altLang="zh-CN" sz="1800" b="0" i="0" kern="1200" dirty="0" smtClean="0">
                          <a:solidFill>
                            <a:schemeClr val="tx1"/>
                          </a:solidFill>
                          <a:effectLst/>
                          <a:latin typeface="+mn-lt"/>
                          <a:ea typeface="+mn-ea"/>
                          <a:cs typeface="+mn-cs"/>
                        </a:rPr>
                        <a:t>Component</a:t>
                      </a:r>
                      <a:r>
                        <a:rPr lang="zh-CN" altLang="en-US" sz="1800" b="0" i="0" kern="1200" dirty="0" smtClean="0">
                          <a:solidFill>
                            <a:schemeClr val="tx1"/>
                          </a:solidFill>
                          <a:effectLst/>
                          <a:latin typeface="+mn-lt"/>
                          <a:ea typeface="+mn-ea"/>
                          <a:cs typeface="+mn-cs"/>
                        </a:rPr>
                        <a:t>，并且将</a:t>
                      </a:r>
                      <a:r>
                        <a:rPr lang="en-US" altLang="zh-CN" sz="1800" b="0" i="0" kern="1200" dirty="0" smtClean="0">
                          <a:solidFill>
                            <a:schemeClr val="tx1"/>
                          </a:solidFill>
                          <a:effectLst/>
                          <a:latin typeface="+mn-lt"/>
                          <a:ea typeface="+mn-ea"/>
                          <a:cs typeface="+mn-cs"/>
                        </a:rPr>
                        <a:t>DOM</a:t>
                      </a:r>
                      <a:r>
                        <a:rPr lang="zh-CN" altLang="en-US" sz="1800" b="0" i="0" kern="1200" dirty="0" smtClean="0">
                          <a:solidFill>
                            <a:schemeClr val="tx1"/>
                          </a:solidFill>
                          <a:effectLst/>
                          <a:latin typeface="+mn-lt"/>
                          <a:ea typeface="+mn-ea"/>
                          <a:cs typeface="+mn-cs"/>
                        </a:rPr>
                        <a:t>操做抽象为状态的改变；状态的改变更加透明，而</a:t>
                      </a:r>
                      <a:r>
                        <a:rPr lang="en-US" altLang="zh-CN" sz="1800" b="0" i="0" kern="1200" dirty="0" smtClean="0">
                          <a:solidFill>
                            <a:schemeClr val="tx1"/>
                          </a:solidFill>
                          <a:effectLst/>
                          <a:latin typeface="+mn-lt"/>
                          <a:ea typeface="+mn-ea"/>
                          <a:cs typeface="+mn-cs"/>
                        </a:rPr>
                        <a:t>Angular</a:t>
                      </a:r>
                      <a:r>
                        <a:rPr lang="zh-CN" altLang="en-US" sz="1800" b="0" i="0" kern="1200" dirty="0" smtClean="0">
                          <a:solidFill>
                            <a:schemeClr val="tx1"/>
                          </a:solidFill>
                          <a:effectLst/>
                          <a:latin typeface="+mn-lt"/>
                          <a:ea typeface="+mn-ea"/>
                          <a:cs typeface="+mn-cs"/>
                        </a:rPr>
                        <a:t>封装性较高，对外就像一个黑盒子；学习过程比较便捷）</a:t>
                      </a:r>
                      <a:endParaRPr lang="en-US" altLang="zh-CN" sz="18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defRPr/>
                      </a:pPr>
                      <a:endParaRPr lang="en-US" altLang="zh-CN" sz="1800" b="1" i="0" kern="1200" dirty="0" smtClean="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6"/>
          <p:cNvGraphicFramePr>
            <a:graphicFrameLocks noGrp="1"/>
          </p:cNvGraphicFramePr>
          <p:nvPr>
            <p:ph idx="1"/>
          </p:nvPr>
        </p:nvGraphicFramePr>
        <p:xfrm>
          <a:off x="1069975" y="108489"/>
          <a:ext cx="10058400" cy="6163159"/>
        </p:xfrm>
        <a:graphic>
          <a:graphicData uri="http://schemas.openxmlformats.org/drawingml/2006/table">
            <a:tbl>
              <a:tblPr firstRow="1" bandRow="1">
                <a:tableStyleId>{2D5ABB26-0587-4C30-8999-92F81FD0307C}</a:tableStyleId>
              </a:tblPr>
              <a:tblGrid>
                <a:gridCol w="2287991"/>
                <a:gridCol w="7770409"/>
              </a:tblGrid>
              <a:tr h="616315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defRPr/>
                      </a:pPr>
                      <a:r>
                        <a:rPr lang="zh-CN" altLang="en-US" dirty="0" smtClean="0"/>
                        <a:t>示例代码（</a:t>
                      </a:r>
                      <a:r>
                        <a:rPr lang="en-US" altLang="zh-CN" dirty="0" smtClean="0"/>
                        <a:t>Angular.JS</a:t>
                      </a:r>
                      <a:r>
                        <a:rPr lang="zh-CN" altLang="en-US" dirty="0" smtClean="0"/>
                        <a:t>版本）</a:t>
                      </a:r>
                      <a:endParaRPr lang="en-US" altLang="zh-CN" dirty="0" smtClean="0"/>
                    </a:p>
                    <a:p>
                      <a:pPr marL="285750" indent="-285750">
                        <a:buFont typeface="Wingdings" panose="05000000000000000000" pitchFamily="2" charset="2"/>
                        <a:buChar char="ü"/>
                      </a:pPr>
                      <a:r>
                        <a:rPr lang="zh-CN" altLang="en-US" dirty="0" smtClean="0"/>
                        <a:t>本质上为一套成熟的</a:t>
                      </a:r>
                      <a:r>
                        <a:rPr lang="en-US" altLang="zh-CN" dirty="0" smtClean="0"/>
                        <a:t>MVC</a:t>
                      </a:r>
                      <a:r>
                        <a:rPr lang="zh-CN" altLang="en-US" dirty="0" smtClean="0"/>
                        <a:t>框架，包含了路由等所有在</a:t>
                      </a:r>
                      <a:r>
                        <a:rPr lang="en-US" altLang="zh-CN" dirty="0" smtClean="0"/>
                        <a:t>Web</a:t>
                      </a:r>
                      <a:r>
                        <a:rPr lang="zh-CN" altLang="en-US" dirty="0" smtClean="0"/>
                        <a:t>开发中必备组件。</a:t>
                      </a:r>
                      <a:endParaRPr lang="en-US" altLang="zh-CN" dirty="0" smtClean="0"/>
                    </a:p>
                    <a:p>
                      <a:pPr marL="285750" indent="-285750">
                        <a:buFont typeface="Wingdings" panose="05000000000000000000" pitchFamily="2" charset="2"/>
                        <a:buChar char="ü"/>
                      </a:pPr>
                      <a:r>
                        <a:rPr lang="en-US" altLang="zh-CN" sz="1400" b="0" i="0" kern="1200" dirty="0" smtClean="0">
                          <a:solidFill>
                            <a:schemeClr val="tx1"/>
                          </a:solidFill>
                          <a:effectLst/>
                          <a:latin typeface="+mn-lt"/>
                          <a:ea typeface="+mn-ea"/>
                          <a:cs typeface="+mn-cs"/>
                        </a:rPr>
                        <a:t>- </a:t>
                      </a:r>
                      <a:r>
                        <a:rPr lang="en-US" altLang="zh-CN" sz="1400" b="0" i="0" kern="1200" dirty="0" err="1" smtClean="0">
                          <a:solidFill>
                            <a:schemeClr val="tx1"/>
                          </a:solidFill>
                          <a:effectLst/>
                          <a:latin typeface="+mn-lt"/>
                          <a:ea typeface="+mn-ea"/>
                          <a:cs typeface="+mn-cs"/>
                        </a:rPr>
                        <a:t>CommentBox</a:t>
                      </a:r>
                      <a:r>
                        <a:rPr lang="en-US" altLang="zh-CN" sz="1400" b="0" i="0" kern="1200" dirty="0" smtClean="0">
                          <a:solidFill>
                            <a:schemeClr val="tx1"/>
                          </a:solidFill>
                          <a:effectLst/>
                          <a:latin typeface="+mn-lt"/>
                          <a:ea typeface="+mn-ea"/>
                          <a:cs typeface="+mn-cs"/>
                        </a:rPr>
                        <a:t> </a:t>
                      </a:r>
                      <a:endParaRPr lang="en-US" altLang="zh-CN" sz="1400" b="0" i="0" kern="1200" dirty="0" smtClean="0">
                        <a:solidFill>
                          <a:schemeClr val="tx1"/>
                        </a:solidFill>
                        <a:effectLst/>
                        <a:latin typeface="+mn-lt"/>
                        <a:ea typeface="+mn-ea"/>
                        <a:cs typeface="+mn-cs"/>
                      </a:endParaRPr>
                    </a:p>
                    <a:p>
                      <a:pPr marL="0" indent="0">
                        <a:buFont typeface="Wingdings" panose="05000000000000000000" pitchFamily="2" charset="2"/>
                        <a:buNone/>
                      </a:pPr>
                      <a:r>
                        <a:rPr lang="en-US" altLang="zh-CN" sz="1400" b="0" i="0" kern="1200" dirty="0" smtClean="0">
                          <a:solidFill>
                            <a:schemeClr val="tx1"/>
                          </a:solidFill>
                          <a:effectLst/>
                          <a:latin typeface="+mn-lt"/>
                          <a:ea typeface="+mn-ea"/>
                          <a:cs typeface="+mn-cs"/>
                        </a:rPr>
                        <a:t>     </a:t>
                      </a:r>
                      <a:r>
                        <a:rPr lang="en-US" altLang="zh-CN" sz="1400" b="0" i="0" kern="1200" baseline="0" dirty="0" smtClean="0">
                          <a:solidFill>
                            <a:schemeClr val="tx1"/>
                          </a:solidFill>
                          <a:effectLst/>
                          <a:latin typeface="+mn-lt"/>
                          <a:ea typeface="+mn-ea"/>
                          <a:cs typeface="+mn-cs"/>
                        </a:rPr>
                        <a:t>   </a:t>
                      </a:r>
                      <a:r>
                        <a:rPr lang="en-US" altLang="zh-CN" sz="1400" b="0" i="0" kern="1200" dirty="0" smtClean="0">
                          <a:solidFill>
                            <a:schemeClr val="tx1"/>
                          </a:solidFill>
                          <a:effectLst/>
                          <a:latin typeface="+mn-lt"/>
                          <a:ea typeface="+mn-ea"/>
                          <a:cs typeface="+mn-cs"/>
                        </a:rPr>
                        <a:t>- </a:t>
                      </a:r>
                      <a:r>
                        <a:rPr lang="en-US" altLang="zh-CN" sz="1400" b="0" i="0" kern="1200" dirty="0" err="1" smtClean="0">
                          <a:solidFill>
                            <a:schemeClr val="tx1"/>
                          </a:solidFill>
                          <a:effectLst/>
                          <a:latin typeface="+mn-lt"/>
                          <a:ea typeface="+mn-ea"/>
                          <a:cs typeface="+mn-cs"/>
                        </a:rPr>
                        <a:t>CommentList</a:t>
                      </a:r>
                      <a:r>
                        <a:rPr lang="en-US" altLang="zh-CN" sz="1400" b="0" i="0" kern="1200" dirty="0" smtClean="0">
                          <a:solidFill>
                            <a:schemeClr val="tx1"/>
                          </a:solidFill>
                          <a:effectLst/>
                          <a:latin typeface="+mn-lt"/>
                          <a:ea typeface="+mn-ea"/>
                          <a:cs typeface="+mn-cs"/>
                        </a:rPr>
                        <a:t> </a:t>
                      </a:r>
                      <a:endParaRPr lang="en-US" altLang="zh-CN" sz="1400" b="0" i="0" kern="1200" dirty="0" smtClean="0">
                        <a:solidFill>
                          <a:schemeClr val="tx1"/>
                        </a:solidFill>
                        <a:effectLst/>
                        <a:latin typeface="+mn-lt"/>
                        <a:ea typeface="+mn-ea"/>
                        <a:cs typeface="+mn-cs"/>
                      </a:endParaRPr>
                    </a:p>
                    <a:p>
                      <a:pPr marL="0" indent="0">
                        <a:buFont typeface="Wingdings" panose="05000000000000000000" pitchFamily="2" charset="2"/>
                        <a:buNone/>
                      </a:pPr>
                      <a:r>
                        <a:rPr lang="en-US" altLang="zh-CN" sz="1400" b="0" i="0" kern="1200" dirty="0" smtClean="0">
                          <a:solidFill>
                            <a:schemeClr val="tx1"/>
                          </a:solidFill>
                          <a:effectLst/>
                          <a:latin typeface="+mn-lt"/>
                          <a:ea typeface="+mn-ea"/>
                          <a:cs typeface="+mn-cs"/>
                        </a:rPr>
                        <a:t>           - Comment </a:t>
                      </a:r>
                      <a:endParaRPr lang="en-US" altLang="zh-CN" sz="1400" b="0" i="0" kern="1200" dirty="0" smtClean="0">
                        <a:solidFill>
                          <a:schemeClr val="tx1"/>
                        </a:solidFill>
                        <a:effectLst/>
                        <a:latin typeface="+mn-lt"/>
                        <a:ea typeface="+mn-ea"/>
                        <a:cs typeface="+mn-cs"/>
                      </a:endParaRPr>
                    </a:p>
                    <a:p>
                      <a:pPr marL="0" indent="0">
                        <a:buFont typeface="Wingdings" panose="05000000000000000000" pitchFamily="2" charset="2"/>
                        <a:buNone/>
                      </a:pPr>
                      <a:r>
                        <a:rPr lang="en-US" altLang="zh-CN" sz="1400" b="0" i="0" kern="1200" dirty="0" smtClean="0">
                          <a:solidFill>
                            <a:schemeClr val="tx1"/>
                          </a:solidFill>
                          <a:effectLst/>
                          <a:latin typeface="+mn-lt"/>
                          <a:ea typeface="+mn-ea"/>
                          <a:cs typeface="+mn-cs"/>
                        </a:rPr>
                        <a:t>        - </a:t>
                      </a:r>
                      <a:r>
                        <a:rPr lang="en-US" altLang="zh-CN" sz="1400" b="0" i="0" kern="1200" dirty="0" err="1" smtClean="0">
                          <a:solidFill>
                            <a:schemeClr val="tx1"/>
                          </a:solidFill>
                          <a:effectLst/>
                          <a:latin typeface="+mn-lt"/>
                          <a:ea typeface="+mn-ea"/>
                          <a:cs typeface="+mn-cs"/>
                        </a:rPr>
                        <a:t>CommentForm</a:t>
                      </a:r>
                      <a:endParaRPr lang="en-US" altLang="zh-CN" sz="1400" b="0" i="0" kern="1200" dirty="0" smtClean="0">
                        <a:solidFill>
                          <a:schemeClr val="tx1"/>
                        </a:solidFill>
                        <a:effectLst/>
                        <a:latin typeface="+mn-lt"/>
                        <a:ea typeface="+mn-ea"/>
                        <a:cs typeface="+mn-cs"/>
                      </a:endParaRPr>
                    </a:p>
                    <a:p>
                      <a:pPr marL="285750" indent="-285750">
                        <a:buFont typeface="Wingdings" panose="05000000000000000000" pitchFamily="2" charset="2"/>
                        <a:buChar char="ü"/>
                      </a:pPr>
                      <a:r>
                        <a:rPr lang="zh-CN" altLang="en-US" dirty="0" smtClean="0"/>
                        <a:t>实现效果</a:t>
                      </a:r>
                      <a:endParaRPr lang="en-US" altLang="zh-CN" dirty="0" smtClean="0"/>
                    </a:p>
                    <a:p>
                      <a:pPr marL="0" indent="0">
                        <a:buFont typeface="Wingdings" panose="05000000000000000000" pitchFamily="2" charset="2"/>
                        <a:buNone/>
                      </a:pPr>
                      <a:endParaRPr lang="en-US" altLang="zh-CN" sz="1400" b="0" i="0" kern="1200" dirty="0" smtClean="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kern="1200" dirty="0" smtClean="0">
                          <a:solidFill>
                            <a:schemeClr val="tx1"/>
                          </a:solidFill>
                          <a:effectLst/>
                          <a:latin typeface="+mn-lt"/>
                          <a:ea typeface="+mn-ea"/>
                          <a:cs typeface="+mn-cs"/>
                        </a:rPr>
                        <a:t>&lt;!--HTML DIV</a:t>
                      </a:r>
                      <a:r>
                        <a:rPr lang="zh-CN" altLang="en-US" sz="1800" kern="1200" dirty="0" smtClean="0">
                          <a:solidFill>
                            <a:schemeClr val="tx1"/>
                          </a:solidFill>
                          <a:effectLst/>
                          <a:latin typeface="+mn-lt"/>
                          <a:ea typeface="+mn-ea"/>
                          <a:cs typeface="+mn-cs"/>
                        </a:rPr>
                        <a:t>部分</a:t>
                      </a:r>
                      <a:r>
                        <a:rPr lang="en-US" altLang="zh-CN" sz="1800" kern="1200" dirty="0" smtClean="0">
                          <a:solidFill>
                            <a:schemeClr val="tx1"/>
                          </a:solidFill>
                          <a:effectLst/>
                          <a:latin typeface="+mn-lt"/>
                          <a:ea typeface="+mn-ea"/>
                          <a:cs typeface="+mn-cs"/>
                        </a:rPr>
                        <a:t>--&gt;</a:t>
                      </a:r>
                      <a:endParaRPr lang="en-US" altLang="zh-CN" sz="1400" dirty="0" smtClean="0"/>
                    </a:p>
                    <a:p>
                      <a:r>
                        <a:rPr lang="en-US" altLang="zh-CN" sz="1400" dirty="0" smtClean="0"/>
                        <a:t>&lt;div class="</a:t>
                      </a:r>
                      <a:r>
                        <a:rPr lang="en-US" altLang="zh-CN" sz="1400" dirty="0" err="1" smtClean="0"/>
                        <a:t>commentBox</a:t>
                      </a:r>
                      <a:r>
                        <a:rPr lang="en-US" altLang="zh-CN" sz="1400" dirty="0" smtClean="0"/>
                        <a:t>" ng-controller="</a:t>
                      </a:r>
                      <a:r>
                        <a:rPr lang="en-US" altLang="zh-CN" sz="1400" dirty="0" err="1" smtClean="0"/>
                        <a:t>commentCtrl</a:t>
                      </a:r>
                      <a:r>
                        <a:rPr lang="en-US" altLang="zh-CN" sz="1400" dirty="0" smtClean="0"/>
                        <a:t>"&gt;</a:t>
                      </a:r>
                      <a:endParaRPr lang="en-US" altLang="zh-CN" sz="1400" dirty="0" smtClean="0"/>
                    </a:p>
                    <a:p>
                      <a:r>
                        <a:rPr lang="en-US" altLang="zh-CN" sz="1400" dirty="0" smtClean="0"/>
                        <a:t>    &lt;h1&gt;Comments&lt;/h1&gt;</a:t>
                      </a:r>
                      <a:endParaRPr lang="en-US" altLang="zh-CN" sz="1400" dirty="0" smtClean="0"/>
                    </a:p>
                    <a:p>
                      <a:r>
                        <a:rPr lang="en-US" altLang="zh-CN" sz="1400" dirty="0" smtClean="0"/>
                        <a:t>    &lt;div class="</a:t>
                      </a:r>
                      <a:r>
                        <a:rPr lang="en-US" altLang="zh-CN" sz="1400" dirty="0" err="1" smtClean="0"/>
                        <a:t>commentList</a:t>
                      </a:r>
                      <a:r>
                        <a:rPr lang="en-US" altLang="zh-CN" sz="1400" dirty="0" smtClean="0"/>
                        <a:t>"&gt;</a:t>
                      </a:r>
                      <a:endParaRPr lang="en-US" altLang="zh-CN" sz="1400" dirty="0" smtClean="0"/>
                    </a:p>
                    <a:p>
                      <a:r>
                        <a:rPr lang="en-US" altLang="zh-CN" sz="1400" dirty="0" smtClean="0"/>
                        <a:t>        &lt;div class="comment" ng-repeat="comment in comments"&gt;</a:t>
                      </a:r>
                      <a:endParaRPr lang="en-US" altLang="zh-CN" sz="1400" dirty="0" smtClean="0"/>
                    </a:p>
                    <a:p>
                      <a:r>
                        <a:rPr lang="en-US" altLang="zh-CN" sz="1400" dirty="0" smtClean="0"/>
                        <a:t>            &lt;h2 class="</a:t>
                      </a:r>
                      <a:r>
                        <a:rPr lang="en-US" altLang="zh-CN" sz="1400" dirty="0" err="1" smtClean="0"/>
                        <a:t>commentAuthor</a:t>
                      </a:r>
                      <a:r>
                        <a:rPr lang="en-US" altLang="zh-CN" sz="1400" dirty="0" smtClean="0"/>
                        <a:t>"&gt;</a:t>
                      </a:r>
                      <a:endParaRPr lang="en-US" altLang="zh-CN" sz="1400" dirty="0" smtClean="0"/>
                    </a:p>
                    <a:p>
                      <a:r>
                        <a:rPr lang="en-US" altLang="zh-CN" sz="1400" dirty="0" smtClean="0"/>
                        <a:t>                {{</a:t>
                      </a:r>
                      <a:r>
                        <a:rPr lang="en-US" altLang="zh-CN" sz="1400" dirty="0" err="1" smtClean="0"/>
                        <a:t>comment.author</a:t>
                      </a:r>
                      <a:r>
                        <a:rPr lang="en-US" altLang="zh-CN" sz="1400" dirty="0" smtClean="0"/>
                        <a:t>}}</a:t>
                      </a:r>
                      <a:endParaRPr lang="en-US" altLang="zh-CN" sz="1400" dirty="0" smtClean="0"/>
                    </a:p>
                    <a:p>
                      <a:r>
                        <a:rPr lang="en-US" altLang="zh-CN" sz="1400" dirty="0" smtClean="0"/>
                        <a:t>            &lt;/h2&gt;</a:t>
                      </a:r>
                      <a:endParaRPr lang="en-US" altLang="zh-CN" sz="1400" dirty="0" smtClean="0"/>
                    </a:p>
                    <a:p>
                      <a:r>
                        <a:rPr lang="en-US" altLang="zh-CN" sz="1400" dirty="0" smtClean="0"/>
                        <a:t>            &lt;span ng-bind="</a:t>
                      </a:r>
                      <a:r>
                        <a:rPr lang="en-US" altLang="zh-CN" sz="1400" dirty="0" err="1" smtClean="0"/>
                        <a:t>comment.text</a:t>
                      </a:r>
                      <a:r>
                        <a:rPr lang="en-US" altLang="zh-CN" sz="1400" dirty="0" smtClean="0"/>
                        <a:t>"&gt;&lt;/span&gt;</a:t>
                      </a:r>
                      <a:endParaRPr lang="en-US" altLang="zh-CN" sz="1400" dirty="0" smtClean="0"/>
                    </a:p>
                    <a:p>
                      <a:r>
                        <a:rPr lang="en-US" altLang="zh-CN" sz="1400" dirty="0" smtClean="0"/>
                        <a:t>        &lt;/div&gt;</a:t>
                      </a:r>
                      <a:endParaRPr lang="en-US" altLang="zh-CN" sz="1400" dirty="0" smtClean="0"/>
                    </a:p>
                    <a:p>
                      <a:r>
                        <a:rPr lang="en-US" altLang="zh-CN" sz="1400" dirty="0" smtClean="0"/>
                        <a:t>    &lt;/div&gt;</a:t>
                      </a:r>
                      <a:endParaRPr lang="en-US" altLang="zh-CN" sz="1400" dirty="0" smtClean="0"/>
                    </a:p>
                    <a:p>
                      <a:r>
                        <a:rPr lang="en-US" altLang="zh-CN" sz="1400" dirty="0" smtClean="0"/>
                        <a:t>    &lt;form name="</a:t>
                      </a:r>
                      <a:r>
                        <a:rPr lang="en-US" altLang="zh-CN" sz="1400" dirty="0" err="1" smtClean="0"/>
                        <a:t>commentForm</a:t>
                      </a:r>
                      <a:r>
                        <a:rPr lang="en-US" altLang="zh-CN" sz="1400" dirty="0" smtClean="0"/>
                        <a:t>" class="</a:t>
                      </a:r>
                      <a:r>
                        <a:rPr lang="en-US" altLang="zh-CN" sz="1400" dirty="0" err="1" smtClean="0"/>
                        <a:t>commentForm</a:t>
                      </a:r>
                      <a:r>
                        <a:rPr lang="en-US" altLang="zh-CN" sz="1400" dirty="0" smtClean="0"/>
                        <a:t>" ng-submit="post()"&gt;</a:t>
                      </a:r>
                      <a:endParaRPr lang="en-US" altLang="zh-CN" sz="1400" dirty="0" smtClean="0"/>
                    </a:p>
                    <a:p>
                      <a:r>
                        <a:rPr lang="en-US" altLang="zh-CN" sz="1400" dirty="0" smtClean="0"/>
                        <a:t>        &lt;input type="text" ng-model="author" placeholder="Your name" required /&gt;</a:t>
                      </a:r>
                      <a:endParaRPr lang="en-US" altLang="zh-CN" sz="1400" dirty="0" smtClean="0"/>
                    </a:p>
                    <a:p>
                      <a:r>
                        <a:rPr lang="en-US" altLang="zh-CN" sz="1400" dirty="0" smtClean="0"/>
                        <a:t>        &lt;input type="text" ng-model="text" placeholder="Say something..." required /&gt;</a:t>
                      </a:r>
                      <a:endParaRPr lang="en-US" altLang="zh-CN" sz="1400" dirty="0" smtClean="0"/>
                    </a:p>
                    <a:p>
                      <a:r>
                        <a:rPr lang="en-US" altLang="zh-CN" sz="1400" dirty="0" smtClean="0"/>
                        <a:t>        &lt;input type="submit" value="Add" /&gt;</a:t>
                      </a:r>
                      <a:endParaRPr lang="en-US" altLang="zh-CN" sz="1400" dirty="0" smtClean="0"/>
                    </a:p>
                    <a:p>
                      <a:r>
                        <a:rPr lang="en-US" altLang="zh-CN" sz="1400" dirty="0" smtClean="0"/>
                        <a:t>    &lt;/form&gt;</a:t>
                      </a:r>
                      <a:endParaRPr lang="en-US" altLang="zh-CN" sz="1400" dirty="0" smtClean="0"/>
                    </a:p>
                    <a:p>
                      <a:r>
                        <a:rPr lang="en-US" altLang="zh-CN" sz="1400" dirty="0" smtClean="0"/>
                        <a:t>&lt;/div&gt;</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40497" y="3297910"/>
            <a:ext cx="2133432" cy="206450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示例代码</a:t>
            </a:r>
            <a:r>
              <a:rPr lang="zh-CN" altLang="en-US" dirty="0" smtClean="0"/>
              <a:t>（</a:t>
            </a:r>
            <a:r>
              <a:rPr lang="en-US" altLang="zh-CN" dirty="0" smtClean="0"/>
              <a:t>Angular.JS</a:t>
            </a:r>
            <a:r>
              <a:rPr lang="zh-CN" altLang="en-US" dirty="0" smtClean="0"/>
              <a:t>版本）（续）</a:t>
            </a:r>
            <a:endParaRPr lang="zh-CN" altLang="en-US" dirty="0"/>
          </a:p>
        </p:txBody>
      </p:sp>
      <p:graphicFrame>
        <p:nvGraphicFramePr>
          <p:cNvPr id="7" name="内容占位符 6"/>
          <p:cNvGraphicFramePr>
            <a:graphicFrameLocks noGrp="1"/>
          </p:cNvGraphicFramePr>
          <p:nvPr>
            <p:ph idx="1"/>
          </p:nvPr>
        </p:nvGraphicFramePr>
        <p:xfrm>
          <a:off x="1069975" y="2120900"/>
          <a:ext cx="10058400" cy="4572000"/>
        </p:xfrm>
        <a:graphic>
          <a:graphicData uri="http://schemas.openxmlformats.org/drawingml/2006/table">
            <a:tbl>
              <a:tblPr firstRow="1" bandRow="1">
                <a:tableStyleId>{2D5ABB26-0587-4C30-8999-92F81FD0307C}</a:tableStyleId>
              </a:tblPr>
              <a:tblGrid>
                <a:gridCol w="5031191"/>
                <a:gridCol w="5027209"/>
              </a:tblGrid>
              <a:tr h="4150747">
                <a:tc>
                  <a:txBody>
                    <a:bodyPr/>
                    <a:lstStyle/>
                    <a:p>
                      <a:r>
                        <a:rPr lang="en-US" altLang="zh-CN" sz="1800" kern="1200" dirty="0" smtClean="0">
                          <a:solidFill>
                            <a:schemeClr val="tx1"/>
                          </a:solidFill>
                          <a:effectLst/>
                          <a:latin typeface="+mn-lt"/>
                          <a:ea typeface="+mn-ea"/>
                          <a:cs typeface="+mn-cs"/>
                        </a:rPr>
                        <a:t>&lt;!--Script Controller</a:t>
                      </a:r>
                      <a:r>
                        <a:rPr lang="zh-CN" altLang="en-US" sz="1800" kern="1200" dirty="0" smtClean="0">
                          <a:solidFill>
                            <a:schemeClr val="tx1"/>
                          </a:solidFill>
                          <a:effectLst/>
                          <a:latin typeface="+mn-lt"/>
                          <a:ea typeface="+mn-ea"/>
                          <a:cs typeface="+mn-cs"/>
                        </a:rPr>
                        <a:t>部分</a:t>
                      </a:r>
                      <a:r>
                        <a:rPr lang="en-US" altLang="zh-CN" sz="1800" kern="1200" dirty="0" smtClean="0">
                          <a:solidFill>
                            <a:schemeClr val="tx1"/>
                          </a:solidFill>
                          <a:effectLst/>
                          <a:latin typeface="+mn-lt"/>
                          <a:ea typeface="+mn-ea"/>
                          <a:cs typeface="+mn-cs"/>
                        </a:rPr>
                        <a:t>--&gt;</a:t>
                      </a:r>
                      <a:endParaRPr lang="en-US" altLang="zh-CN" sz="1200" dirty="0" smtClean="0"/>
                    </a:p>
                    <a:p>
                      <a:r>
                        <a:rPr lang="en-US" altLang="zh-CN" sz="1200" dirty="0" err="1" smtClean="0"/>
                        <a:t>var</a:t>
                      </a:r>
                      <a:r>
                        <a:rPr lang="en-US" altLang="zh-CN" sz="1200" dirty="0" smtClean="0"/>
                        <a:t> app = </a:t>
                      </a:r>
                      <a:r>
                        <a:rPr lang="en-US" altLang="zh-CN" sz="1200" dirty="0" err="1" smtClean="0"/>
                        <a:t>angular.module</a:t>
                      </a:r>
                      <a:r>
                        <a:rPr lang="en-US" altLang="zh-CN" sz="1200" dirty="0" smtClean="0"/>
                        <a:t>( 'app', [] );</a:t>
                      </a:r>
                      <a:endParaRPr lang="en-US" altLang="zh-CN" sz="1200" dirty="0" smtClean="0"/>
                    </a:p>
                    <a:p>
                      <a:r>
                        <a:rPr lang="en-US" altLang="zh-CN" sz="1200" dirty="0" err="1" smtClean="0"/>
                        <a:t>app.controller</a:t>
                      </a:r>
                      <a:r>
                        <a:rPr lang="en-US" altLang="zh-CN" sz="1200" dirty="0" smtClean="0"/>
                        <a:t>('</a:t>
                      </a:r>
                      <a:r>
                        <a:rPr lang="en-US" altLang="zh-CN" sz="1200" dirty="0" err="1" smtClean="0"/>
                        <a:t>commentCtrl</a:t>
                      </a:r>
                      <a:r>
                        <a:rPr lang="en-US" altLang="zh-CN" sz="1200" dirty="0" smtClean="0"/>
                        <a:t>', function ( $scope, $http, $timeout ) {</a:t>
                      </a:r>
                      <a:endParaRPr lang="en-US" altLang="zh-CN" sz="1200" dirty="0" smtClean="0"/>
                    </a:p>
                    <a:p>
                      <a:r>
                        <a:rPr lang="en-US" altLang="zh-CN" sz="1200" dirty="0" smtClean="0"/>
                        <a:t>    $</a:t>
                      </a:r>
                      <a:r>
                        <a:rPr lang="en-US" altLang="zh-CN" sz="1200" dirty="0" err="1" smtClean="0"/>
                        <a:t>scope.comments</a:t>
                      </a:r>
                      <a:r>
                        <a:rPr lang="en-US" altLang="zh-CN" sz="1200" dirty="0" smtClean="0"/>
                        <a:t> = [</a:t>
                      </a:r>
                      <a:endParaRPr lang="en-US" altLang="zh-CN" sz="1200" dirty="0" smtClean="0"/>
                    </a:p>
                    <a:p>
                      <a:r>
                        <a:rPr lang="en-US" altLang="zh-CN" sz="1200" dirty="0" smtClean="0"/>
                        <a:t>        { author: '@</a:t>
                      </a:r>
                      <a:r>
                        <a:rPr lang="en-US" altLang="zh-CN" sz="1200" dirty="0" err="1" smtClean="0"/>
                        <a:t>vla</a:t>
                      </a:r>
                      <a:r>
                        <a:rPr lang="en-US" altLang="zh-CN" sz="1200" dirty="0" smtClean="0"/>
                        <a:t> (Vlad </a:t>
                      </a:r>
                      <a:r>
                        <a:rPr lang="en-US" altLang="zh-CN" sz="1200" dirty="0" err="1" smtClean="0"/>
                        <a:t>Yazhbin</a:t>
                      </a:r>
                      <a:r>
                        <a:rPr lang="en-US" altLang="zh-CN" sz="1200" dirty="0" smtClean="0"/>
                        <a:t>)', text: 'This is one comment' },</a:t>
                      </a:r>
                      <a:endParaRPr lang="en-US" altLang="zh-CN" sz="1200" dirty="0" smtClean="0"/>
                    </a:p>
                    <a:p>
                      <a:r>
                        <a:rPr lang="en-US" altLang="zh-CN" sz="1200" dirty="0" smtClean="0"/>
                        <a:t>        { author: 'AngularJS', text: 'This is *another* comment' }</a:t>
                      </a:r>
                      <a:endParaRPr lang="en-US" altLang="zh-CN" sz="1200" dirty="0" smtClean="0"/>
                    </a:p>
                    <a:p>
                      <a:r>
                        <a:rPr lang="en-US" altLang="zh-CN" sz="1200" dirty="0" smtClean="0"/>
                        <a:t>    ];</a:t>
                      </a:r>
                      <a:endParaRPr lang="en-US" altLang="zh-CN" sz="1200" dirty="0" smtClean="0"/>
                    </a:p>
                    <a:p>
                      <a:r>
                        <a:rPr lang="en-US" altLang="zh-CN" sz="1200" dirty="0" smtClean="0"/>
                        <a:t>    $</a:t>
                      </a:r>
                      <a:r>
                        <a:rPr lang="en-US" altLang="zh-CN" sz="1200" dirty="0" err="1" smtClean="0"/>
                        <a:t>scope.post</a:t>
                      </a:r>
                      <a:r>
                        <a:rPr lang="en-US" altLang="zh-CN" sz="1200" dirty="0" smtClean="0"/>
                        <a:t> = function() {</a:t>
                      </a:r>
                      <a:endParaRPr lang="en-US" altLang="zh-CN" sz="1200" dirty="0" smtClean="0"/>
                    </a:p>
                    <a:p>
                      <a:r>
                        <a:rPr lang="en-US" altLang="zh-CN" sz="1200" dirty="0" smtClean="0"/>
                        <a:t>        if ($</a:t>
                      </a:r>
                      <a:r>
                        <a:rPr lang="en-US" altLang="zh-CN" sz="1200" dirty="0" err="1" smtClean="0"/>
                        <a:t>scope.author</a:t>
                      </a:r>
                      <a:r>
                        <a:rPr lang="en-US" altLang="zh-CN" sz="1200" dirty="0" smtClean="0"/>
                        <a:t> &amp;&amp; $</a:t>
                      </a:r>
                      <a:r>
                        <a:rPr lang="en-US" altLang="zh-CN" sz="1200" dirty="0" err="1" smtClean="0"/>
                        <a:t>scope.text</a:t>
                      </a:r>
                      <a:r>
                        <a:rPr lang="en-US" altLang="zh-CN" sz="1200" dirty="0" smtClean="0"/>
                        <a:t>) {</a:t>
                      </a:r>
                      <a:endParaRPr lang="en-US" altLang="zh-CN" sz="1200" dirty="0" smtClean="0"/>
                    </a:p>
                    <a:p>
                      <a:r>
                        <a:rPr lang="en-US" altLang="zh-CN" sz="1200" dirty="0" smtClean="0"/>
                        <a:t>            </a:t>
                      </a:r>
                      <a:r>
                        <a:rPr lang="en-US" altLang="zh-CN" sz="1200" dirty="0" err="1" smtClean="0"/>
                        <a:t>var</a:t>
                      </a:r>
                      <a:r>
                        <a:rPr lang="en-US" altLang="zh-CN" sz="1200" dirty="0" smtClean="0"/>
                        <a:t> comment = {</a:t>
                      </a:r>
                      <a:endParaRPr lang="en-US" altLang="zh-CN" sz="1200" dirty="0" smtClean="0"/>
                    </a:p>
                    <a:p>
                      <a:r>
                        <a:rPr lang="en-US" altLang="zh-CN" sz="1200" dirty="0" smtClean="0"/>
                        <a:t>                author: $</a:t>
                      </a:r>
                      <a:r>
                        <a:rPr lang="en-US" altLang="zh-CN" sz="1200" dirty="0" err="1" smtClean="0"/>
                        <a:t>scope.author</a:t>
                      </a:r>
                      <a:r>
                        <a:rPr lang="en-US" altLang="zh-CN" sz="1200" dirty="0" smtClean="0"/>
                        <a:t>,</a:t>
                      </a:r>
                      <a:endParaRPr lang="en-US" altLang="zh-CN" sz="1200" dirty="0" smtClean="0"/>
                    </a:p>
                    <a:p>
                      <a:r>
                        <a:rPr lang="en-US" altLang="zh-CN" sz="1200" dirty="0" smtClean="0"/>
                        <a:t>                text: $</a:t>
                      </a:r>
                      <a:r>
                        <a:rPr lang="en-US" altLang="zh-CN" sz="1200" dirty="0" err="1" smtClean="0"/>
                        <a:t>scope.text</a:t>
                      </a:r>
                      <a:endParaRPr lang="en-US" altLang="zh-CN" sz="1200" dirty="0" smtClean="0"/>
                    </a:p>
                    <a:p>
                      <a:r>
                        <a:rPr lang="en-US" altLang="zh-CN" sz="1200" dirty="0" smtClean="0"/>
                        <a:t>            };</a:t>
                      </a:r>
                      <a:endParaRPr lang="en-US" altLang="zh-CN" sz="1200" dirty="0" smtClean="0"/>
                    </a:p>
                    <a:p>
                      <a:r>
                        <a:rPr lang="en-US" altLang="zh-CN" sz="1200" dirty="0" smtClean="0"/>
                        <a:t>            $</a:t>
                      </a:r>
                      <a:r>
                        <a:rPr lang="en-US" altLang="zh-CN" sz="1200" dirty="0" err="1" smtClean="0"/>
                        <a:t>scope.comments.push</a:t>
                      </a:r>
                      <a:r>
                        <a:rPr lang="en-US" altLang="zh-CN" sz="1200" dirty="0" smtClean="0"/>
                        <a:t>(comment);</a:t>
                      </a:r>
                      <a:endParaRPr lang="en-US" altLang="zh-CN" sz="1200" dirty="0" smtClean="0"/>
                    </a:p>
                    <a:p>
                      <a:r>
                        <a:rPr lang="en-US" altLang="zh-CN" sz="1200" dirty="0" smtClean="0"/>
                        <a:t>            $</a:t>
                      </a:r>
                      <a:r>
                        <a:rPr lang="en-US" altLang="zh-CN" sz="1200" dirty="0" err="1" smtClean="0"/>
                        <a:t>http.post</a:t>
                      </a:r>
                      <a:r>
                        <a:rPr lang="en-US" altLang="zh-CN" sz="1200" dirty="0" smtClean="0"/>
                        <a:t>('http://example.com', comment).success(</a:t>
                      </a:r>
                      <a:endParaRPr lang="en-US" altLang="zh-CN" sz="1200" dirty="0" smtClean="0"/>
                    </a:p>
                    <a:p>
                      <a:r>
                        <a:rPr lang="en-US" altLang="zh-CN" sz="1200" dirty="0" smtClean="0"/>
                        <a:t>                    function (comments) {</a:t>
                      </a:r>
                      <a:endParaRPr lang="en-US" altLang="zh-CN" sz="1200" dirty="0" smtClean="0"/>
                    </a:p>
                    <a:p>
                      <a:r>
                        <a:rPr lang="en-US" altLang="zh-CN" sz="1200" dirty="0" smtClean="0"/>
                        <a:t>                        $</a:t>
                      </a:r>
                      <a:r>
                        <a:rPr lang="en-US" altLang="zh-CN" sz="1200" dirty="0" err="1" smtClean="0"/>
                        <a:t>scope.comments</a:t>
                      </a:r>
                      <a:r>
                        <a:rPr lang="en-US" altLang="zh-CN" sz="1200" dirty="0" smtClean="0"/>
                        <a:t> = comments;</a:t>
                      </a:r>
                      <a:endParaRPr lang="en-US" altLang="zh-CN" sz="1200" dirty="0" smtClean="0"/>
                    </a:p>
                    <a:p>
                      <a:r>
                        <a:rPr lang="en-US" altLang="zh-CN" sz="1200" dirty="0" smtClean="0"/>
                        <a:t>                    }</a:t>
                      </a:r>
                      <a:endParaRPr lang="en-US" altLang="zh-CN" sz="1200" dirty="0" smtClean="0"/>
                    </a:p>
                    <a:p>
                      <a:r>
                        <a:rPr lang="en-US" altLang="zh-CN" sz="1200" dirty="0" smtClean="0"/>
                        <a:t>            );</a:t>
                      </a:r>
                      <a:endParaRPr lang="en-US" altLang="zh-CN" sz="1200" dirty="0" smtClean="0"/>
                    </a:p>
                    <a:p>
                      <a:r>
                        <a:rPr lang="en-US" altLang="zh-CN" sz="1200" dirty="0" smtClean="0"/>
                        <a:t>            $</a:t>
                      </a:r>
                      <a:r>
                        <a:rPr lang="en-US" altLang="zh-CN" sz="1200" dirty="0" err="1" smtClean="0"/>
                        <a:t>scope.author</a:t>
                      </a:r>
                      <a:r>
                        <a:rPr lang="en-US" altLang="zh-CN" sz="1200" dirty="0" smtClean="0"/>
                        <a:t> = '';</a:t>
                      </a:r>
                      <a:endParaRPr lang="en-US" altLang="zh-CN" sz="1200" dirty="0" smtClean="0"/>
                    </a:p>
                    <a:p>
                      <a:r>
                        <a:rPr lang="en-US" altLang="zh-CN" sz="1200" dirty="0" smtClean="0"/>
                        <a:t>            $</a:t>
                      </a:r>
                      <a:r>
                        <a:rPr lang="en-US" altLang="zh-CN" sz="1200" dirty="0" err="1" smtClean="0"/>
                        <a:t>scope.text</a:t>
                      </a:r>
                      <a:r>
                        <a:rPr lang="en-US" altLang="zh-CN" sz="1200" dirty="0" smtClean="0"/>
                        <a:t> = '';</a:t>
                      </a:r>
                      <a:endParaRPr lang="en-US" altLang="zh-CN" sz="1200" dirty="0" smtClean="0"/>
                    </a:p>
                    <a:p>
                      <a:r>
                        <a:rPr lang="en-US" altLang="zh-CN" sz="1200" dirty="0" smtClean="0"/>
                        <a:t>        }</a:t>
                      </a:r>
                      <a:endParaRPr lang="en-US" altLang="zh-CN" sz="1200" dirty="0" smtClean="0"/>
                    </a:p>
                    <a:p>
                      <a:r>
                        <a:rPr lang="en-US" altLang="zh-CN" sz="1200" dirty="0" smtClean="0"/>
                        <a:t>    };</a:t>
                      </a:r>
                      <a:endParaRPr lang="en-US" altLang="zh-CN" sz="1200" dirty="0" smtClean="0"/>
                    </a:p>
                    <a:p>
                      <a:r>
                        <a:rPr lang="en-US" altLang="zh-CN" sz="1200" dirty="0" smtClean="0"/>
                        <a:t>    </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altLang="zh-CN" sz="1200" kern="1200" dirty="0" smtClean="0">
                          <a:solidFill>
                            <a:schemeClr val="tx1"/>
                          </a:solidFill>
                          <a:latin typeface="+mn-lt"/>
                          <a:ea typeface="+mn-ea"/>
                          <a:cs typeface="+mn-cs"/>
                        </a:rPr>
                        <a:t>(function poll() {</a:t>
                      </a:r>
                      <a:endParaRPr lang="fr-FR" altLang="zh-CN" sz="1200" kern="1200" dirty="0" smtClean="0">
                        <a:solidFill>
                          <a:schemeClr val="tx1"/>
                        </a:solidFill>
                        <a:latin typeface="+mn-lt"/>
                        <a:ea typeface="+mn-ea"/>
                        <a:cs typeface="+mn-cs"/>
                      </a:endParaRPr>
                    </a:p>
                    <a:p>
                      <a:r>
                        <a:rPr lang="fr-FR" altLang="zh-CN" sz="1200" kern="1200" dirty="0" smtClean="0">
                          <a:solidFill>
                            <a:schemeClr val="tx1"/>
                          </a:solidFill>
                          <a:latin typeface="+mn-lt"/>
                          <a:ea typeface="+mn-ea"/>
                          <a:cs typeface="+mn-cs"/>
                        </a:rPr>
                        <a:t>        $http.get('http://example.com').success(</a:t>
                      </a:r>
                      <a:endParaRPr lang="fr-FR" altLang="zh-CN" sz="1200" kern="1200" dirty="0" smtClean="0">
                        <a:solidFill>
                          <a:schemeClr val="tx1"/>
                        </a:solidFill>
                        <a:latin typeface="+mn-lt"/>
                        <a:ea typeface="+mn-ea"/>
                        <a:cs typeface="+mn-cs"/>
                      </a:endParaRPr>
                    </a:p>
                    <a:p>
                      <a:r>
                        <a:rPr lang="fr-FR" altLang="zh-CN" sz="1200" kern="1200" dirty="0" smtClean="0">
                          <a:solidFill>
                            <a:schemeClr val="tx1"/>
                          </a:solidFill>
                          <a:latin typeface="+mn-lt"/>
                          <a:ea typeface="+mn-ea"/>
                          <a:cs typeface="+mn-cs"/>
                        </a:rPr>
                        <a:t>                function (comments) {</a:t>
                      </a:r>
                      <a:endParaRPr lang="fr-FR" altLang="zh-CN" sz="1200" kern="1200" dirty="0" smtClean="0">
                        <a:solidFill>
                          <a:schemeClr val="tx1"/>
                        </a:solidFill>
                        <a:latin typeface="+mn-lt"/>
                        <a:ea typeface="+mn-ea"/>
                        <a:cs typeface="+mn-cs"/>
                      </a:endParaRPr>
                    </a:p>
                    <a:p>
                      <a:r>
                        <a:rPr lang="fr-FR" altLang="zh-CN" sz="1200" kern="1200" dirty="0" smtClean="0">
                          <a:solidFill>
                            <a:schemeClr val="tx1"/>
                          </a:solidFill>
                          <a:latin typeface="+mn-lt"/>
                          <a:ea typeface="+mn-ea"/>
                          <a:cs typeface="+mn-cs"/>
                        </a:rPr>
                        <a:t>                    $scope.comments = comments;</a:t>
                      </a:r>
                      <a:endParaRPr lang="fr-FR" altLang="zh-CN" sz="1200" kern="1200" dirty="0" smtClean="0">
                        <a:solidFill>
                          <a:schemeClr val="tx1"/>
                        </a:solidFill>
                        <a:latin typeface="+mn-lt"/>
                        <a:ea typeface="+mn-ea"/>
                        <a:cs typeface="+mn-cs"/>
                      </a:endParaRPr>
                    </a:p>
                    <a:p>
                      <a:r>
                        <a:rPr lang="fr-FR" altLang="zh-CN" sz="1200" kern="1200" dirty="0" smtClean="0">
                          <a:solidFill>
                            <a:schemeClr val="tx1"/>
                          </a:solidFill>
                          <a:latin typeface="+mn-lt"/>
                          <a:ea typeface="+mn-ea"/>
                          <a:cs typeface="+mn-cs"/>
                        </a:rPr>
                        <a:t>                    $timeout(poll, 5000);</a:t>
                      </a:r>
                      <a:endParaRPr lang="fr-FR" altLang="zh-CN" sz="1200" kern="1200" dirty="0" smtClean="0">
                        <a:solidFill>
                          <a:schemeClr val="tx1"/>
                        </a:solidFill>
                        <a:latin typeface="+mn-lt"/>
                        <a:ea typeface="+mn-ea"/>
                        <a:cs typeface="+mn-cs"/>
                      </a:endParaRPr>
                    </a:p>
                    <a:p>
                      <a:r>
                        <a:rPr lang="fr-FR" altLang="zh-CN" sz="1200" kern="1200" dirty="0" smtClean="0">
                          <a:solidFill>
                            <a:schemeClr val="tx1"/>
                          </a:solidFill>
                          <a:latin typeface="+mn-lt"/>
                          <a:ea typeface="+mn-ea"/>
                          <a:cs typeface="+mn-cs"/>
                        </a:rPr>
                        <a:t>                }</a:t>
                      </a:r>
                      <a:endParaRPr lang="fr-FR" altLang="zh-CN" sz="1200" kern="1200" dirty="0" smtClean="0">
                        <a:solidFill>
                          <a:schemeClr val="tx1"/>
                        </a:solidFill>
                        <a:latin typeface="+mn-lt"/>
                        <a:ea typeface="+mn-ea"/>
                        <a:cs typeface="+mn-cs"/>
                      </a:endParaRPr>
                    </a:p>
                    <a:p>
                      <a:r>
                        <a:rPr lang="fr-FR" altLang="zh-CN" sz="1200" kern="1200" dirty="0" smtClean="0">
                          <a:solidFill>
                            <a:schemeClr val="tx1"/>
                          </a:solidFill>
                          <a:latin typeface="+mn-lt"/>
                          <a:ea typeface="+mn-ea"/>
                          <a:cs typeface="+mn-cs"/>
                        </a:rPr>
                        <a:t>        );</a:t>
                      </a:r>
                      <a:endParaRPr lang="fr-FR" altLang="zh-CN" sz="1200" kern="1200" dirty="0" smtClean="0">
                        <a:solidFill>
                          <a:schemeClr val="tx1"/>
                        </a:solidFill>
                        <a:latin typeface="+mn-lt"/>
                        <a:ea typeface="+mn-ea"/>
                        <a:cs typeface="+mn-cs"/>
                      </a:endParaRPr>
                    </a:p>
                    <a:p>
                      <a:r>
                        <a:rPr lang="fr-FR" altLang="zh-CN" sz="1200" kern="1200" dirty="0" smtClean="0">
                          <a:solidFill>
                            <a:schemeClr val="tx1"/>
                          </a:solidFill>
                          <a:latin typeface="+mn-lt"/>
                          <a:ea typeface="+mn-ea"/>
                          <a:cs typeface="+mn-cs"/>
                        </a:rPr>
                        <a:t>    })();</a:t>
                      </a:r>
                      <a:endParaRPr lang="fr-FR" altLang="zh-CN" sz="1200" kern="1200" dirty="0" smtClean="0">
                        <a:solidFill>
                          <a:schemeClr val="tx1"/>
                        </a:solidFill>
                        <a:latin typeface="+mn-lt"/>
                        <a:ea typeface="+mn-ea"/>
                        <a:cs typeface="+mn-cs"/>
                      </a:endParaRPr>
                    </a:p>
                    <a:p>
                      <a:r>
                        <a:rPr lang="fr-FR" altLang="zh-CN" sz="1200" kern="1200" dirty="0" smtClean="0">
                          <a:solidFill>
                            <a:schemeClr val="tx1"/>
                          </a:solidFill>
                          <a:latin typeface="+mn-lt"/>
                          <a:ea typeface="+mn-ea"/>
                          <a:cs typeface="+mn-cs"/>
                        </a:rPr>
                        <a:t>});</a:t>
                      </a:r>
                      <a:endParaRPr lang="zh-CN" alt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Angular.JS</a:t>
            </a:r>
            <a:r>
              <a:rPr lang="zh-CN" altLang="en-US" dirty="0" smtClean="0"/>
              <a:t>总结</a:t>
            </a:r>
            <a:endParaRPr lang="zh-CN" altLang="en-US" dirty="0"/>
          </a:p>
        </p:txBody>
      </p:sp>
      <p:graphicFrame>
        <p:nvGraphicFramePr>
          <p:cNvPr id="7" name="内容占位符 6"/>
          <p:cNvGraphicFramePr>
            <a:graphicFrameLocks noGrp="1"/>
          </p:cNvGraphicFramePr>
          <p:nvPr>
            <p:ph idx="1"/>
          </p:nvPr>
        </p:nvGraphicFramePr>
        <p:xfrm>
          <a:off x="1069975" y="2120900"/>
          <a:ext cx="10058400" cy="4150747"/>
        </p:xfrm>
        <a:graphic>
          <a:graphicData uri="http://schemas.openxmlformats.org/drawingml/2006/table">
            <a:tbl>
              <a:tblPr firstRow="1" bandRow="1">
                <a:tableStyleId>{2D5ABB26-0587-4C30-8999-92F81FD0307C}</a:tableStyleId>
              </a:tblPr>
              <a:tblGrid>
                <a:gridCol w="5031191"/>
                <a:gridCol w="5027209"/>
              </a:tblGrid>
              <a:tr h="4150747">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lang="en-US" altLang="zh-CN" sz="1800" kern="1200" dirty="0" smtClean="0">
                          <a:solidFill>
                            <a:schemeClr val="tx1"/>
                          </a:solidFill>
                          <a:latin typeface="+mn-ea"/>
                          <a:ea typeface="+mn-ea"/>
                          <a:cs typeface="+mn-cs"/>
                        </a:rPr>
                        <a:t>  </a:t>
                      </a:r>
                      <a:r>
                        <a:rPr lang="en-US" altLang="zh-CN" sz="1800" b="0" i="0" kern="1200" dirty="0" smtClean="0">
                          <a:solidFill>
                            <a:schemeClr val="tx1"/>
                          </a:solidFill>
                          <a:effectLst/>
                          <a:latin typeface="+mn-lt"/>
                          <a:ea typeface="+mn-ea"/>
                          <a:cs typeface="+mn-cs"/>
                        </a:rPr>
                        <a:t>MVC</a:t>
                      </a:r>
                      <a:r>
                        <a:rPr lang="zh-CN" altLang="en-US" sz="1800" b="0" i="0" kern="1200" dirty="0" smtClean="0">
                          <a:solidFill>
                            <a:schemeClr val="tx1"/>
                          </a:solidFill>
                          <a:effectLst/>
                          <a:latin typeface="+mn-lt"/>
                          <a:ea typeface="+mn-ea"/>
                          <a:cs typeface="+mn-cs"/>
                        </a:rPr>
                        <a:t>、</a:t>
                      </a:r>
                      <a:r>
                        <a:rPr lang="en-US" altLang="zh-CN" sz="1800" b="1" i="0" kern="1200" dirty="0" smtClean="0">
                          <a:solidFill>
                            <a:schemeClr val="tx1"/>
                          </a:solidFill>
                          <a:effectLst/>
                          <a:latin typeface="+mn-lt"/>
                          <a:ea typeface="+mn-ea"/>
                          <a:cs typeface="+mn-cs"/>
                        </a:rPr>
                        <a:t>Model View </a:t>
                      </a:r>
                      <a:r>
                        <a:rPr lang="en-US" altLang="zh-CN" sz="1800" b="1" i="0" kern="1200" dirty="0" err="1" smtClean="0">
                          <a:solidFill>
                            <a:schemeClr val="tx1"/>
                          </a:solidFill>
                          <a:effectLst/>
                          <a:latin typeface="+mn-lt"/>
                          <a:ea typeface="+mn-ea"/>
                          <a:cs typeface="+mn-cs"/>
                        </a:rPr>
                        <a:t>ViewModel</a:t>
                      </a:r>
                      <a:r>
                        <a:rPr lang="en-US" altLang="zh-CN" sz="1800" b="1" i="0" kern="1200" dirty="0" smtClean="0">
                          <a:solidFill>
                            <a:schemeClr val="tx1"/>
                          </a:solidFill>
                          <a:effectLst/>
                          <a:latin typeface="+mn-lt"/>
                          <a:ea typeface="+mn-ea"/>
                          <a:cs typeface="+mn-cs"/>
                        </a:rPr>
                        <a:t> - MVVM</a:t>
                      </a:r>
                      <a:endParaRPr lang="en-US" altLang="zh-CN" sz="1800" b="1" i="0" kern="1200" dirty="0" smtClean="0">
                        <a:solidFill>
                          <a:schemeClr val="tx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sz="1800" b="0" i="0" kern="1200" dirty="0" smtClean="0">
                          <a:solidFill>
                            <a:schemeClr val="tx1"/>
                          </a:solidFill>
                          <a:effectLst/>
                          <a:latin typeface="+mn-lt"/>
                          <a:ea typeface="+mn-ea"/>
                          <a:cs typeface="+mn-cs"/>
                        </a:rPr>
                        <a:t>Model</a:t>
                      </a:r>
                      <a:r>
                        <a:rPr lang="zh-CN" altLang="en-US" sz="1800" b="0" i="0" kern="1200" dirty="0" smtClean="0">
                          <a:solidFill>
                            <a:schemeClr val="tx1"/>
                          </a:solidFill>
                          <a:effectLst/>
                          <a:latin typeface="+mn-lt"/>
                          <a:ea typeface="+mn-ea"/>
                          <a:cs typeface="+mn-cs"/>
                        </a:rPr>
                        <a:t>：数据展现的对象模型</a:t>
                      </a:r>
                      <a:endParaRPr lang="zh-CN" altLang="en-US" sz="1800" b="0" i="0" kern="1200" dirty="0" smtClean="0">
                        <a:solidFill>
                          <a:schemeClr val="tx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sz="1800" b="0" i="0" kern="1200" dirty="0" smtClean="0">
                          <a:solidFill>
                            <a:schemeClr val="tx1"/>
                          </a:solidFill>
                          <a:effectLst/>
                          <a:latin typeface="+mn-lt"/>
                          <a:ea typeface="+mn-ea"/>
                          <a:cs typeface="+mn-cs"/>
                        </a:rPr>
                        <a:t>View</a:t>
                      </a:r>
                      <a:r>
                        <a:rPr lang="zh-CN" altLang="en-US" sz="1800" b="0" i="0" kern="1200" dirty="0" smtClean="0">
                          <a:solidFill>
                            <a:schemeClr val="tx1"/>
                          </a:solidFill>
                          <a:effectLst/>
                          <a:latin typeface="+mn-lt"/>
                          <a:ea typeface="+mn-ea"/>
                          <a:cs typeface="+mn-cs"/>
                        </a:rPr>
                        <a:t>：页面</a:t>
                      </a:r>
                      <a:r>
                        <a:rPr lang="en-US" altLang="zh-CN" sz="1800" b="0" i="0" kern="1200" dirty="0" smtClean="0">
                          <a:solidFill>
                            <a:schemeClr val="tx1"/>
                          </a:solidFill>
                          <a:effectLst/>
                          <a:latin typeface="+mn-lt"/>
                          <a:ea typeface="+mn-ea"/>
                          <a:cs typeface="+mn-cs"/>
                        </a:rPr>
                        <a:t>UI</a:t>
                      </a:r>
                      <a:endParaRPr lang="en-US" altLang="zh-CN" sz="1800" b="0" i="0" kern="1200" dirty="0" smtClean="0">
                        <a:solidFill>
                          <a:schemeClr val="tx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sz="1800" b="0" i="0" kern="1200" dirty="0" err="1" smtClean="0">
                          <a:solidFill>
                            <a:schemeClr val="tx1"/>
                          </a:solidFill>
                          <a:effectLst/>
                          <a:latin typeface="+mn-lt"/>
                          <a:ea typeface="+mn-ea"/>
                          <a:cs typeface="+mn-cs"/>
                        </a:rPr>
                        <a:t>ViewModel</a:t>
                      </a:r>
                      <a:r>
                        <a:rPr lang="zh-CN" altLang="en-US" sz="1800" b="0" i="0" kern="1200" dirty="0" smtClean="0">
                          <a:solidFill>
                            <a:schemeClr val="tx1"/>
                          </a:solidFill>
                          <a:effectLst/>
                          <a:latin typeface="+mn-lt"/>
                          <a:ea typeface="+mn-ea"/>
                          <a:cs typeface="+mn-cs"/>
                        </a:rPr>
                        <a:t>：实现</a:t>
                      </a:r>
                      <a:r>
                        <a:rPr lang="en-US" altLang="zh-CN" sz="1800" b="0" i="0" kern="1200" dirty="0" smtClean="0">
                          <a:solidFill>
                            <a:schemeClr val="tx1"/>
                          </a:solidFill>
                          <a:effectLst/>
                          <a:latin typeface="+mn-lt"/>
                          <a:ea typeface="+mn-ea"/>
                          <a:cs typeface="+mn-cs"/>
                        </a:rPr>
                        <a:t>Model</a:t>
                      </a:r>
                      <a:r>
                        <a:rPr lang="zh-CN" altLang="en-US" sz="1800" b="0" i="0" kern="1200" dirty="0" smtClean="0">
                          <a:solidFill>
                            <a:schemeClr val="tx1"/>
                          </a:solidFill>
                          <a:effectLst/>
                          <a:latin typeface="+mn-lt"/>
                          <a:ea typeface="+mn-ea"/>
                          <a:cs typeface="+mn-cs"/>
                        </a:rPr>
                        <a:t>和</a:t>
                      </a:r>
                      <a:r>
                        <a:rPr lang="en-US" altLang="zh-CN" sz="1800" b="0" i="0" kern="1200" dirty="0" smtClean="0">
                          <a:solidFill>
                            <a:schemeClr val="tx1"/>
                          </a:solidFill>
                          <a:effectLst/>
                          <a:latin typeface="+mn-lt"/>
                          <a:ea typeface="+mn-ea"/>
                          <a:cs typeface="+mn-cs"/>
                        </a:rPr>
                        <a:t>View</a:t>
                      </a:r>
                      <a:r>
                        <a:rPr lang="zh-CN" altLang="en-US" sz="1800" b="0" i="0" kern="1200" dirty="0" smtClean="0">
                          <a:solidFill>
                            <a:schemeClr val="tx1"/>
                          </a:solidFill>
                          <a:effectLst/>
                          <a:latin typeface="+mn-lt"/>
                          <a:ea typeface="+mn-ea"/>
                          <a:cs typeface="+mn-cs"/>
                        </a:rPr>
                        <a:t>的双向绑定</a:t>
                      </a:r>
                      <a:endParaRPr lang="zh-CN" altLang="en-US" sz="1800" b="0" i="0" kern="1200" dirty="0" smtClean="0">
                        <a:solidFill>
                          <a:schemeClr val="tx1"/>
                        </a:solidFill>
                        <a:effectLst/>
                        <a:latin typeface="+mn-lt"/>
                        <a:ea typeface="+mn-ea"/>
                        <a:cs typeface="+mn-cs"/>
                      </a:endParaRPr>
                    </a:p>
                    <a:p>
                      <a:pPr marL="285750" indent="-285750">
                        <a:buFont typeface="Arial" panose="020B0604020202020204" pitchFamily="34" charset="0"/>
                        <a:buChar char="•"/>
                      </a:pPr>
                      <a:endParaRPr lang="en-US" altLang="zh-CN" sz="1800" kern="1200" dirty="0" smtClean="0">
                        <a:solidFill>
                          <a:schemeClr val="tx1"/>
                        </a:solidFill>
                        <a:latin typeface="+mn-ea"/>
                        <a:ea typeface="+mn-ea"/>
                        <a:cs typeface="+mn-cs"/>
                      </a:endParaRPr>
                    </a:p>
                    <a:p>
                      <a:pPr marL="171450" indent="-171450">
                        <a:buFont typeface="Wingdings" panose="05000000000000000000" pitchFamily="2" charset="2"/>
                        <a:buChar char="Ø"/>
                      </a:pPr>
                      <a:endParaRPr lang="zh-CN" altLang="en-US" sz="1800"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kern="1200" dirty="0" smtClean="0">
                          <a:solidFill>
                            <a:schemeClr val="tx1"/>
                          </a:solidFill>
                          <a:latin typeface="+mn-ea"/>
                          <a:ea typeface="+mn-ea"/>
                          <a:cs typeface="+mn-cs"/>
                        </a:rPr>
                        <a:t>Angular.JS</a:t>
                      </a:r>
                      <a:r>
                        <a:rPr lang="zh-CN" altLang="en-US" sz="1800" kern="1200" dirty="0" smtClean="0">
                          <a:solidFill>
                            <a:schemeClr val="tx1"/>
                          </a:solidFill>
                          <a:latin typeface="+mn-ea"/>
                          <a:ea typeface="+mn-ea"/>
                          <a:cs typeface="+mn-cs"/>
                        </a:rPr>
                        <a:t>因具有如下的特点使得其在众多前段框架中独树一帜：</a:t>
                      </a:r>
                      <a:endParaRPr lang="en-US" altLang="zh-CN" sz="1800" kern="1200" dirty="0" smtClean="0">
                        <a:solidFill>
                          <a:schemeClr val="tx1"/>
                        </a:solidFill>
                        <a:latin typeface="+mn-ea"/>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lang="zh-CN" altLang="en-US" sz="1800" b="1" i="0" kern="1200" dirty="0" smtClean="0">
                          <a:solidFill>
                            <a:schemeClr val="tx1"/>
                          </a:solidFill>
                          <a:effectLst/>
                          <a:latin typeface="+mn-lt"/>
                          <a:ea typeface="+mn-ea"/>
                          <a:cs typeface="+mn-cs"/>
                        </a:rPr>
                        <a:t>良好的应用程序结构</a:t>
                      </a:r>
                      <a:endParaRPr lang="zh-CN" altLang="en-US" sz="1800" b="1" i="0" kern="1200" dirty="0" smtClean="0">
                        <a:solidFill>
                          <a:schemeClr val="tx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lang="zh-CN" altLang="en-US" sz="1800" b="1" i="0" kern="1200" dirty="0" smtClean="0">
                          <a:solidFill>
                            <a:schemeClr val="tx1"/>
                          </a:solidFill>
                          <a:effectLst/>
                          <a:latin typeface="+mn-lt"/>
                          <a:ea typeface="+mn-ea"/>
                          <a:cs typeface="+mn-cs"/>
                        </a:rPr>
                        <a:t>双向数据绑定</a:t>
                      </a:r>
                      <a:endParaRPr lang="zh-CN" altLang="en-US" sz="1800" b="1" i="0" kern="1200" dirty="0" smtClean="0">
                        <a:solidFill>
                          <a:schemeClr val="tx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lang="zh-CN" altLang="en-US" sz="1800" b="1" i="0" kern="1200" dirty="0" smtClean="0">
                          <a:solidFill>
                            <a:schemeClr val="tx1"/>
                          </a:solidFill>
                          <a:effectLst/>
                          <a:latin typeface="+mn-lt"/>
                          <a:ea typeface="+mn-ea"/>
                          <a:cs typeface="+mn-cs"/>
                        </a:rPr>
                        <a:t>指令</a:t>
                      </a:r>
                      <a:endParaRPr lang="zh-CN" altLang="en-US" sz="1800" b="1" i="0" kern="1200" dirty="0" smtClean="0">
                        <a:solidFill>
                          <a:schemeClr val="tx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lang="en-US" altLang="zh-CN" sz="1800" b="1" i="0" kern="1200" dirty="0" smtClean="0">
                          <a:solidFill>
                            <a:schemeClr val="tx1"/>
                          </a:solidFill>
                          <a:effectLst/>
                          <a:latin typeface="+mn-lt"/>
                          <a:ea typeface="+mn-ea"/>
                          <a:cs typeface="+mn-cs"/>
                        </a:rPr>
                        <a:t>HTML </a:t>
                      </a:r>
                      <a:r>
                        <a:rPr lang="zh-CN" altLang="en-US" sz="1800" b="1" i="0" kern="1200" dirty="0" smtClean="0">
                          <a:solidFill>
                            <a:schemeClr val="tx1"/>
                          </a:solidFill>
                          <a:effectLst/>
                          <a:latin typeface="+mn-lt"/>
                          <a:ea typeface="+mn-ea"/>
                          <a:cs typeface="+mn-cs"/>
                        </a:rPr>
                        <a:t>模板</a:t>
                      </a:r>
                      <a:endParaRPr lang="zh-CN" altLang="en-US" sz="1800" b="1" i="0" kern="1200" dirty="0" smtClean="0">
                        <a:solidFill>
                          <a:schemeClr val="tx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lang="zh-CN" altLang="en-US" sz="1800" b="1" i="0" kern="1200" dirty="0" smtClean="0">
                          <a:solidFill>
                            <a:schemeClr val="tx1"/>
                          </a:solidFill>
                          <a:effectLst/>
                          <a:latin typeface="+mn-lt"/>
                          <a:ea typeface="+mn-ea"/>
                          <a:cs typeface="+mn-cs"/>
                        </a:rPr>
                        <a:t>可嵌入、注入和测试</a:t>
                      </a:r>
                      <a:endParaRPr lang="zh-CN" altLang="en-US" sz="1800" b="1" i="0" kern="1200" dirty="0" smtClean="0">
                        <a:solidFill>
                          <a:schemeClr val="tx1"/>
                        </a:solidFill>
                        <a:effectLst/>
                        <a:latin typeface="+mn-lt"/>
                        <a:ea typeface="+mn-ea"/>
                        <a:cs typeface="+mn-cs"/>
                      </a:endParaRPr>
                    </a:p>
                    <a:p>
                      <a:pPr marL="285750" indent="-285750">
                        <a:buFont typeface="Wingdings" panose="05000000000000000000" pitchFamily="2" charset="2"/>
                        <a:buChar char="Ø"/>
                      </a:pPr>
                      <a:endParaRPr lang="zh-CN" altLang="en-US" sz="1800"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6"/>
          <p:cNvGraphicFramePr>
            <a:graphicFrameLocks noGrp="1"/>
          </p:cNvGraphicFramePr>
          <p:nvPr>
            <p:ph idx="1"/>
          </p:nvPr>
        </p:nvGraphicFramePr>
        <p:xfrm>
          <a:off x="1069975" y="103322"/>
          <a:ext cx="10058400" cy="6710766"/>
        </p:xfrm>
        <a:graphic>
          <a:graphicData uri="http://schemas.openxmlformats.org/drawingml/2006/table">
            <a:tbl>
              <a:tblPr firstRow="1" bandRow="1">
                <a:tableStyleId>{2D5ABB26-0587-4C30-8999-92F81FD0307C}</a:tableStyleId>
              </a:tblPr>
              <a:tblGrid>
                <a:gridCol w="2287991"/>
                <a:gridCol w="7770409"/>
              </a:tblGrid>
              <a:tr h="6710766">
                <a:tc>
                  <a:txBody>
                    <a:bodyPr/>
                    <a:lstStyle/>
                    <a:p>
                      <a:pPr marL="285750" indent="-285750">
                        <a:buFont typeface="Wingdings" panose="05000000000000000000" pitchFamily="2" charset="2"/>
                        <a:buChar char="ü"/>
                      </a:pPr>
                      <a:r>
                        <a:rPr lang="zh-CN" altLang="en-US" dirty="0" smtClean="0"/>
                        <a:t>示例代码（</a:t>
                      </a:r>
                      <a:r>
                        <a:rPr lang="en-US" altLang="zh-CN" dirty="0" smtClean="0"/>
                        <a:t>React</a:t>
                      </a:r>
                      <a:r>
                        <a:rPr lang="zh-CN" altLang="en-US" dirty="0" smtClean="0"/>
                        <a:t>版本）</a:t>
                      </a:r>
                      <a:endParaRPr lang="en-US" altLang="zh-CN" dirty="0" smtClean="0"/>
                    </a:p>
                    <a:p>
                      <a:pPr marL="285750" indent="-285750">
                        <a:buFont typeface="Wingdings" panose="05000000000000000000" pitchFamily="2" charset="2"/>
                        <a:buChar char="ü"/>
                      </a:pPr>
                      <a:r>
                        <a:rPr lang="zh-CN" altLang="en-US" dirty="0" smtClean="0"/>
                        <a:t>本质上为</a:t>
                      </a:r>
                      <a:r>
                        <a:rPr lang="en-US" altLang="zh-CN" dirty="0" smtClean="0"/>
                        <a:t>Library</a:t>
                      </a:r>
                      <a:r>
                        <a:rPr lang="zh-CN" altLang="en-US" dirty="0" smtClean="0"/>
                        <a:t>，可以方便的与其它框架与类库相结合。</a:t>
                      </a:r>
                      <a:endParaRPr lang="en-US" altLang="zh-CN" dirty="0" smtClean="0"/>
                    </a:p>
                    <a:p>
                      <a:pPr marL="285750" indent="-285750">
                        <a:buFont typeface="Wingdings" panose="05000000000000000000" pitchFamily="2" charset="2"/>
                        <a:buChar char="ü"/>
                      </a:pPr>
                      <a:r>
                        <a:rPr lang="en-US" altLang="zh-CN" sz="1400" b="0" i="0" kern="1200" dirty="0" smtClean="0">
                          <a:solidFill>
                            <a:schemeClr val="tx1"/>
                          </a:solidFill>
                          <a:effectLst/>
                          <a:latin typeface="+mn-lt"/>
                          <a:ea typeface="+mn-ea"/>
                          <a:cs typeface="+mn-cs"/>
                        </a:rPr>
                        <a:t>- </a:t>
                      </a:r>
                      <a:r>
                        <a:rPr lang="en-US" altLang="zh-CN" sz="1400" b="0" i="0" kern="1200" dirty="0" err="1" smtClean="0">
                          <a:solidFill>
                            <a:schemeClr val="tx1"/>
                          </a:solidFill>
                          <a:effectLst/>
                          <a:latin typeface="+mn-lt"/>
                          <a:ea typeface="+mn-ea"/>
                          <a:cs typeface="+mn-cs"/>
                        </a:rPr>
                        <a:t>CommentBox</a:t>
                      </a:r>
                      <a:r>
                        <a:rPr lang="en-US" altLang="zh-CN" sz="1400" b="0" i="0" kern="1200" dirty="0" smtClean="0">
                          <a:solidFill>
                            <a:schemeClr val="tx1"/>
                          </a:solidFill>
                          <a:effectLst/>
                          <a:latin typeface="+mn-lt"/>
                          <a:ea typeface="+mn-ea"/>
                          <a:cs typeface="+mn-cs"/>
                        </a:rPr>
                        <a:t> </a:t>
                      </a:r>
                      <a:endParaRPr lang="en-US" altLang="zh-CN" sz="1400" b="0" i="0" kern="1200" dirty="0" smtClean="0">
                        <a:solidFill>
                          <a:schemeClr val="tx1"/>
                        </a:solidFill>
                        <a:effectLst/>
                        <a:latin typeface="+mn-lt"/>
                        <a:ea typeface="+mn-ea"/>
                        <a:cs typeface="+mn-cs"/>
                      </a:endParaRPr>
                    </a:p>
                    <a:p>
                      <a:pPr marL="0" indent="0">
                        <a:buFont typeface="Wingdings" panose="05000000000000000000" pitchFamily="2" charset="2"/>
                        <a:buNone/>
                      </a:pPr>
                      <a:r>
                        <a:rPr lang="en-US" altLang="zh-CN" sz="1400" b="0" i="0" kern="1200" dirty="0" smtClean="0">
                          <a:solidFill>
                            <a:schemeClr val="tx1"/>
                          </a:solidFill>
                          <a:effectLst/>
                          <a:latin typeface="+mn-lt"/>
                          <a:ea typeface="+mn-ea"/>
                          <a:cs typeface="+mn-cs"/>
                        </a:rPr>
                        <a:t>     </a:t>
                      </a:r>
                      <a:r>
                        <a:rPr lang="en-US" altLang="zh-CN" sz="1400" b="0" i="0" kern="1200" baseline="0" dirty="0" smtClean="0">
                          <a:solidFill>
                            <a:schemeClr val="tx1"/>
                          </a:solidFill>
                          <a:effectLst/>
                          <a:latin typeface="+mn-lt"/>
                          <a:ea typeface="+mn-ea"/>
                          <a:cs typeface="+mn-cs"/>
                        </a:rPr>
                        <a:t>   </a:t>
                      </a:r>
                      <a:r>
                        <a:rPr lang="en-US" altLang="zh-CN" sz="1400" b="0" i="0" kern="1200" dirty="0" smtClean="0">
                          <a:solidFill>
                            <a:schemeClr val="tx1"/>
                          </a:solidFill>
                          <a:effectLst/>
                          <a:latin typeface="+mn-lt"/>
                          <a:ea typeface="+mn-ea"/>
                          <a:cs typeface="+mn-cs"/>
                        </a:rPr>
                        <a:t>- </a:t>
                      </a:r>
                      <a:r>
                        <a:rPr lang="en-US" altLang="zh-CN" sz="1400" b="0" i="0" kern="1200" dirty="0" err="1" smtClean="0">
                          <a:solidFill>
                            <a:schemeClr val="tx1"/>
                          </a:solidFill>
                          <a:effectLst/>
                          <a:latin typeface="+mn-lt"/>
                          <a:ea typeface="+mn-ea"/>
                          <a:cs typeface="+mn-cs"/>
                        </a:rPr>
                        <a:t>CommentList</a:t>
                      </a:r>
                      <a:r>
                        <a:rPr lang="en-US" altLang="zh-CN" sz="1400" b="0" i="0" kern="1200" dirty="0" smtClean="0">
                          <a:solidFill>
                            <a:schemeClr val="tx1"/>
                          </a:solidFill>
                          <a:effectLst/>
                          <a:latin typeface="+mn-lt"/>
                          <a:ea typeface="+mn-ea"/>
                          <a:cs typeface="+mn-cs"/>
                        </a:rPr>
                        <a:t> </a:t>
                      </a:r>
                      <a:endParaRPr lang="en-US" altLang="zh-CN" sz="1400" b="0" i="0" kern="1200" dirty="0" smtClean="0">
                        <a:solidFill>
                          <a:schemeClr val="tx1"/>
                        </a:solidFill>
                        <a:effectLst/>
                        <a:latin typeface="+mn-lt"/>
                        <a:ea typeface="+mn-ea"/>
                        <a:cs typeface="+mn-cs"/>
                      </a:endParaRPr>
                    </a:p>
                    <a:p>
                      <a:pPr marL="0" indent="0">
                        <a:buFont typeface="Wingdings" panose="05000000000000000000" pitchFamily="2" charset="2"/>
                        <a:buNone/>
                      </a:pPr>
                      <a:r>
                        <a:rPr lang="en-US" altLang="zh-CN" sz="1400" b="0" i="0" kern="1200" dirty="0" smtClean="0">
                          <a:solidFill>
                            <a:schemeClr val="tx1"/>
                          </a:solidFill>
                          <a:effectLst/>
                          <a:latin typeface="+mn-lt"/>
                          <a:ea typeface="+mn-ea"/>
                          <a:cs typeface="+mn-cs"/>
                        </a:rPr>
                        <a:t>           - Comment </a:t>
                      </a:r>
                      <a:endParaRPr lang="en-US" altLang="zh-CN" sz="1400" b="0" i="0" kern="1200" dirty="0" smtClean="0">
                        <a:solidFill>
                          <a:schemeClr val="tx1"/>
                        </a:solidFill>
                        <a:effectLst/>
                        <a:latin typeface="+mn-lt"/>
                        <a:ea typeface="+mn-ea"/>
                        <a:cs typeface="+mn-cs"/>
                      </a:endParaRPr>
                    </a:p>
                    <a:p>
                      <a:pPr marL="0" indent="0">
                        <a:buFont typeface="Wingdings" panose="05000000000000000000" pitchFamily="2" charset="2"/>
                        <a:buNone/>
                      </a:pPr>
                      <a:r>
                        <a:rPr lang="en-US" altLang="zh-CN" sz="1400" b="0" i="0" kern="1200" dirty="0" smtClean="0">
                          <a:solidFill>
                            <a:schemeClr val="tx1"/>
                          </a:solidFill>
                          <a:effectLst/>
                          <a:latin typeface="+mn-lt"/>
                          <a:ea typeface="+mn-ea"/>
                          <a:cs typeface="+mn-cs"/>
                        </a:rPr>
                        <a:t>        - </a:t>
                      </a:r>
                      <a:r>
                        <a:rPr lang="en-US" altLang="zh-CN" sz="1400" b="0" i="0" kern="1200" dirty="0" err="1" smtClean="0">
                          <a:solidFill>
                            <a:schemeClr val="tx1"/>
                          </a:solidFill>
                          <a:effectLst/>
                          <a:latin typeface="+mn-lt"/>
                          <a:ea typeface="+mn-ea"/>
                          <a:cs typeface="+mn-cs"/>
                        </a:rPr>
                        <a:t>CommentForm</a:t>
                      </a:r>
                      <a:endParaRPr lang="en-US" altLang="zh-CN" sz="1400" b="0" i="0" kern="1200" dirty="0" smtClean="0">
                        <a:solidFill>
                          <a:schemeClr val="tx1"/>
                        </a:solidFill>
                        <a:effectLst/>
                        <a:latin typeface="+mn-lt"/>
                        <a:ea typeface="+mn-ea"/>
                        <a:cs typeface="+mn-cs"/>
                      </a:endParaRPr>
                    </a:p>
                    <a:p>
                      <a:pPr marL="0" indent="0">
                        <a:buFont typeface="Wingdings" panose="05000000000000000000" pitchFamily="2" charset="2"/>
                        <a:buNone/>
                      </a:pPr>
                      <a:r>
                        <a:rPr lang="zh-CN" altLang="en-US" sz="1800" kern="1200" dirty="0" smtClean="0">
                          <a:solidFill>
                            <a:schemeClr val="tx1"/>
                          </a:solidFill>
                          <a:latin typeface="+mn-lt"/>
                          <a:ea typeface="+mn-ea"/>
                          <a:cs typeface="+mn-cs"/>
                        </a:rPr>
                        <a:t>    考虑如上建议功能的实现，</a:t>
                      </a:r>
                      <a:r>
                        <a:rPr lang="en-US" altLang="zh-CN" sz="1800" kern="1200" dirty="0" smtClean="0">
                          <a:solidFill>
                            <a:schemeClr val="tx1"/>
                          </a:solidFill>
                          <a:latin typeface="+mn-lt"/>
                          <a:ea typeface="+mn-ea"/>
                          <a:cs typeface="+mn-cs"/>
                        </a:rPr>
                        <a:t>React</a:t>
                      </a:r>
                      <a:r>
                        <a:rPr lang="zh-CN" altLang="en-US" sz="1800" kern="1200" dirty="0" smtClean="0">
                          <a:solidFill>
                            <a:schemeClr val="tx1"/>
                          </a:solidFill>
                          <a:latin typeface="+mn-lt"/>
                          <a:ea typeface="+mn-ea"/>
                          <a:cs typeface="+mn-cs"/>
                        </a:rPr>
                        <a:t>的入门关注点为模块的制定与重用，而对于路由，请求访问等</a:t>
                      </a:r>
                      <a:r>
                        <a:rPr lang="en-US" altLang="zh-CN" sz="1800" kern="1200" dirty="0" smtClean="0">
                          <a:solidFill>
                            <a:schemeClr val="tx1"/>
                          </a:solidFill>
                          <a:latin typeface="+mn-lt"/>
                          <a:ea typeface="+mn-ea"/>
                          <a:cs typeface="+mn-cs"/>
                        </a:rPr>
                        <a:t>web</a:t>
                      </a:r>
                      <a:r>
                        <a:rPr lang="zh-CN" altLang="en-US" sz="1800" kern="1200" dirty="0" smtClean="0">
                          <a:solidFill>
                            <a:schemeClr val="tx1"/>
                          </a:solidFill>
                          <a:latin typeface="+mn-lt"/>
                          <a:ea typeface="+mn-ea"/>
                          <a:cs typeface="+mn-cs"/>
                        </a:rPr>
                        <a:t>应用中必不可少的元素，可以由用户自由组合，提供了一个很大的自由度。</a:t>
                      </a:r>
                      <a:endParaRPr lang="en-US" altLang="zh-CN" sz="18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err="1" smtClean="0"/>
                        <a:t>var</a:t>
                      </a:r>
                      <a:r>
                        <a:rPr lang="en-US" altLang="zh-CN" sz="1200" dirty="0" smtClean="0"/>
                        <a:t> </a:t>
                      </a:r>
                      <a:r>
                        <a:rPr lang="en-US" altLang="zh-CN" sz="1200" dirty="0" err="1" smtClean="0"/>
                        <a:t>CommentBox</a:t>
                      </a:r>
                      <a:r>
                        <a:rPr lang="en-US" altLang="zh-CN" sz="1200" dirty="0" smtClean="0"/>
                        <a:t> = </a:t>
                      </a:r>
                      <a:r>
                        <a:rPr lang="en-US" altLang="zh-CN" sz="1200" dirty="0" err="1" smtClean="0"/>
                        <a:t>React.createClass</a:t>
                      </a:r>
                      <a:r>
                        <a:rPr lang="en-US" altLang="zh-CN" sz="1200" dirty="0" smtClean="0"/>
                        <a:t>({</a:t>
                      </a:r>
                      <a:endParaRPr lang="en-US" altLang="zh-CN" sz="1200" dirty="0" smtClean="0"/>
                    </a:p>
                    <a:p>
                      <a:r>
                        <a:rPr lang="en-US" altLang="zh-CN" sz="1200" dirty="0" smtClean="0"/>
                        <a:t>  </a:t>
                      </a:r>
                      <a:r>
                        <a:rPr lang="en-US" altLang="zh-CN" sz="1200" dirty="0" err="1" smtClean="0"/>
                        <a:t>loadCommentsFromServer</a:t>
                      </a:r>
                      <a:r>
                        <a:rPr lang="en-US" altLang="zh-CN" sz="1200" dirty="0" smtClean="0"/>
                        <a:t>: function() {</a:t>
                      </a:r>
                      <a:endParaRPr lang="en-US" altLang="zh-CN" sz="1200" dirty="0" smtClean="0"/>
                    </a:p>
                    <a:p>
                      <a:r>
                        <a:rPr lang="en-US" altLang="zh-CN" sz="1200" dirty="0" smtClean="0"/>
                        <a:t>    $.ajax({</a:t>
                      </a:r>
                      <a:endParaRPr lang="en-US" altLang="zh-CN" sz="1200" dirty="0" smtClean="0"/>
                    </a:p>
                    <a:p>
                      <a:r>
                        <a:rPr lang="en-US" altLang="zh-CN" sz="1200" dirty="0" smtClean="0"/>
                        <a:t>      url: this.props.url,</a:t>
                      </a:r>
                      <a:endParaRPr lang="en-US" altLang="zh-CN" sz="1200" dirty="0" smtClean="0"/>
                    </a:p>
                    <a:p>
                      <a:r>
                        <a:rPr lang="en-US" altLang="zh-CN" sz="1200" dirty="0" smtClean="0"/>
                        <a:t>      </a:t>
                      </a:r>
                      <a:r>
                        <a:rPr lang="en-US" altLang="zh-CN" sz="1200" dirty="0" err="1" smtClean="0"/>
                        <a:t>dataType</a:t>
                      </a:r>
                      <a:r>
                        <a:rPr lang="en-US" altLang="zh-CN" sz="1200" dirty="0" smtClean="0"/>
                        <a:t>: '</a:t>
                      </a:r>
                      <a:r>
                        <a:rPr lang="en-US" altLang="zh-CN" sz="1200" dirty="0" err="1" smtClean="0"/>
                        <a:t>json</a:t>
                      </a:r>
                      <a:r>
                        <a:rPr lang="en-US" altLang="zh-CN" sz="1200" dirty="0" smtClean="0"/>
                        <a:t>',</a:t>
                      </a:r>
                      <a:endParaRPr lang="en-US" altLang="zh-CN" sz="1200" dirty="0" smtClean="0"/>
                    </a:p>
                    <a:p>
                      <a:r>
                        <a:rPr lang="en-US" altLang="zh-CN" sz="1200" dirty="0" smtClean="0"/>
                        <a:t>      cache: false,</a:t>
                      </a:r>
                      <a:endParaRPr lang="en-US" altLang="zh-CN" sz="1200" dirty="0" smtClean="0"/>
                    </a:p>
                    <a:p>
                      <a:r>
                        <a:rPr lang="en-US" altLang="zh-CN" sz="1200" dirty="0" smtClean="0"/>
                        <a:t>      success: function(data) {</a:t>
                      </a:r>
                      <a:endParaRPr lang="en-US" altLang="zh-CN" sz="1200" dirty="0" smtClean="0"/>
                    </a:p>
                    <a:p>
                      <a:r>
                        <a:rPr lang="en-US" altLang="zh-CN" sz="1200" dirty="0" smtClean="0"/>
                        <a:t>        </a:t>
                      </a:r>
                      <a:r>
                        <a:rPr lang="en-US" altLang="zh-CN" sz="1200" dirty="0" err="1" smtClean="0"/>
                        <a:t>this.setState</a:t>
                      </a:r>
                      <a:r>
                        <a:rPr lang="en-US" altLang="zh-CN" sz="1200" dirty="0" smtClean="0"/>
                        <a:t>({data: data});</a:t>
                      </a:r>
                      <a:endParaRPr lang="en-US" altLang="zh-CN" sz="1200" dirty="0" smtClean="0"/>
                    </a:p>
                    <a:p>
                      <a:r>
                        <a:rPr lang="en-US" altLang="zh-CN" sz="1200" dirty="0" smtClean="0"/>
                        <a:t>      }.bind(this),</a:t>
                      </a:r>
                      <a:endParaRPr lang="en-US" altLang="zh-CN" sz="1200" dirty="0" smtClean="0"/>
                    </a:p>
                    <a:p>
                      <a:r>
                        <a:rPr lang="en-US" altLang="zh-CN" sz="1200" dirty="0" smtClean="0"/>
                        <a:t>      error: function(</a:t>
                      </a:r>
                      <a:r>
                        <a:rPr lang="en-US" altLang="zh-CN" sz="1200" dirty="0" err="1" smtClean="0"/>
                        <a:t>xhr</a:t>
                      </a:r>
                      <a:r>
                        <a:rPr lang="en-US" altLang="zh-CN" sz="1200" dirty="0" smtClean="0"/>
                        <a:t>, status, err) {</a:t>
                      </a:r>
                      <a:endParaRPr lang="en-US" altLang="zh-CN" sz="1200" dirty="0" smtClean="0"/>
                    </a:p>
                    <a:p>
                      <a:r>
                        <a:rPr lang="en-US" altLang="zh-CN" sz="1200" dirty="0" smtClean="0"/>
                        <a:t>        </a:t>
                      </a:r>
                      <a:r>
                        <a:rPr lang="en-US" altLang="zh-CN" sz="1200" dirty="0" err="1" smtClean="0"/>
                        <a:t>console.error</a:t>
                      </a:r>
                      <a:r>
                        <a:rPr lang="en-US" altLang="zh-CN" sz="1200" dirty="0" smtClean="0"/>
                        <a:t>(this.props.url, status, </a:t>
                      </a:r>
                      <a:r>
                        <a:rPr lang="en-US" altLang="zh-CN" sz="1200" dirty="0" err="1" smtClean="0"/>
                        <a:t>err.toString</a:t>
                      </a:r>
                      <a:r>
                        <a:rPr lang="en-US" altLang="zh-CN" sz="1200" dirty="0" smtClean="0"/>
                        <a:t>());</a:t>
                      </a:r>
                      <a:endParaRPr lang="en-US" altLang="zh-CN" sz="1200" dirty="0" smtClean="0"/>
                    </a:p>
                    <a:p>
                      <a:r>
                        <a:rPr lang="en-US" altLang="zh-CN" sz="1200" dirty="0" smtClean="0"/>
                        <a:t>      }.bind(this)</a:t>
                      </a:r>
                      <a:endParaRPr lang="en-US" altLang="zh-CN" sz="1200" dirty="0" smtClean="0"/>
                    </a:p>
                    <a:p>
                      <a:r>
                        <a:rPr lang="en-US" altLang="zh-CN" sz="1200" dirty="0" smtClean="0"/>
                        <a:t>    });</a:t>
                      </a:r>
                      <a:endParaRPr lang="en-US" altLang="zh-CN" sz="1200" dirty="0" smtClean="0"/>
                    </a:p>
                    <a:p>
                      <a:r>
                        <a:rPr lang="en-US" altLang="zh-CN" sz="1200" dirty="0" smtClean="0"/>
                        <a:t>  },</a:t>
                      </a:r>
                      <a:endParaRPr lang="en-US" altLang="zh-CN" sz="1200" dirty="0" smtClean="0"/>
                    </a:p>
                    <a:p>
                      <a:r>
                        <a:rPr lang="en-US" altLang="zh-CN" sz="1200" dirty="0" smtClean="0"/>
                        <a:t>  </a:t>
                      </a:r>
                      <a:r>
                        <a:rPr lang="en-US" altLang="zh-CN" sz="1200" dirty="0" err="1" smtClean="0"/>
                        <a:t>getInitialState</a:t>
                      </a:r>
                      <a:r>
                        <a:rPr lang="en-US" altLang="zh-CN" sz="1200" dirty="0" smtClean="0"/>
                        <a:t>: function() {</a:t>
                      </a:r>
                      <a:endParaRPr lang="en-US" altLang="zh-CN" sz="1200" dirty="0" smtClean="0"/>
                    </a:p>
                    <a:p>
                      <a:r>
                        <a:rPr lang="en-US" altLang="zh-CN" sz="1200" dirty="0" smtClean="0"/>
                        <a:t>    return {data: []};</a:t>
                      </a:r>
                      <a:endParaRPr lang="en-US" altLang="zh-CN" sz="1200" dirty="0" smtClean="0"/>
                    </a:p>
                    <a:p>
                      <a:r>
                        <a:rPr lang="en-US" altLang="zh-CN" sz="1200" dirty="0" smtClean="0"/>
                        <a:t>  },</a:t>
                      </a:r>
                      <a:endParaRPr lang="en-US" altLang="zh-CN" sz="1200" dirty="0" smtClean="0"/>
                    </a:p>
                    <a:p>
                      <a:r>
                        <a:rPr lang="en-US" altLang="zh-CN" sz="1200" dirty="0" smtClean="0"/>
                        <a:t>  </a:t>
                      </a:r>
                      <a:r>
                        <a:rPr lang="en-US" altLang="zh-CN" sz="1200" dirty="0" err="1" smtClean="0"/>
                        <a:t>handleCommentSubmit</a:t>
                      </a:r>
                      <a:r>
                        <a:rPr lang="en-US" altLang="zh-CN" sz="1200" dirty="0" smtClean="0"/>
                        <a:t>: function(comment) {//TODO:</a:t>
                      </a:r>
                      <a:r>
                        <a:rPr lang="zh-CN" altLang="en-US" sz="1200" dirty="0" smtClean="0"/>
                        <a:t>向服务器提交数据，同时完成状态的更新，列表的刷新</a:t>
                      </a:r>
                      <a:r>
                        <a:rPr lang="en-US" altLang="zh-CN" sz="1200" dirty="0" smtClean="0"/>
                        <a:t>}</a:t>
                      </a:r>
                      <a:endParaRPr lang="en-US" altLang="zh-CN" sz="1200" dirty="0" smtClean="0"/>
                    </a:p>
                    <a:p>
                      <a:r>
                        <a:rPr lang="en-US" altLang="zh-CN" sz="1200" dirty="0" smtClean="0"/>
                        <a:t>  </a:t>
                      </a:r>
                      <a:r>
                        <a:rPr lang="en-US" altLang="zh-CN" sz="1200" dirty="0" err="1" smtClean="0"/>
                        <a:t>componentDidMount</a:t>
                      </a:r>
                      <a:r>
                        <a:rPr lang="en-US" altLang="zh-CN" sz="1200" dirty="0" smtClean="0"/>
                        <a:t>: function() {</a:t>
                      </a:r>
                      <a:endParaRPr lang="en-US" altLang="zh-CN" sz="1200" dirty="0" smtClean="0"/>
                    </a:p>
                    <a:p>
                      <a:r>
                        <a:rPr lang="en-US" altLang="zh-CN" sz="1200" dirty="0" smtClean="0"/>
                        <a:t>    </a:t>
                      </a:r>
                      <a:r>
                        <a:rPr lang="en-US" altLang="zh-CN" sz="1200" dirty="0" err="1" smtClean="0"/>
                        <a:t>this.loadCommentsFromServer</a:t>
                      </a:r>
                      <a:r>
                        <a:rPr lang="en-US" altLang="zh-CN" sz="1200" dirty="0" smtClean="0"/>
                        <a:t>();</a:t>
                      </a:r>
                      <a:endParaRPr lang="en-US" altLang="zh-CN" sz="1200" dirty="0" smtClean="0"/>
                    </a:p>
                    <a:p>
                      <a:r>
                        <a:rPr lang="en-US" altLang="zh-CN" sz="1200" dirty="0" smtClean="0"/>
                        <a:t>    </a:t>
                      </a:r>
                      <a:r>
                        <a:rPr lang="en-US" altLang="zh-CN" sz="1200" dirty="0" err="1" smtClean="0"/>
                        <a:t>setInterval</a:t>
                      </a:r>
                      <a:r>
                        <a:rPr lang="en-US" altLang="zh-CN" sz="1200" dirty="0" smtClean="0"/>
                        <a:t>(</a:t>
                      </a:r>
                      <a:r>
                        <a:rPr lang="en-US" altLang="zh-CN" sz="1200" dirty="0" err="1" smtClean="0"/>
                        <a:t>this.loadCommentsFromServer</a:t>
                      </a:r>
                      <a:r>
                        <a:rPr lang="en-US" altLang="zh-CN" sz="1200" dirty="0" smtClean="0"/>
                        <a:t>, </a:t>
                      </a:r>
                      <a:r>
                        <a:rPr lang="en-US" altLang="zh-CN" sz="1200" dirty="0" err="1" smtClean="0"/>
                        <a:t>this.props.pollInterval</a:t>
                      </a:r>
                      <a:r>
                        <a:rPr lang="en-US" altLang="zh-CN" sz="1200" dirty="0" smtClean="0"/>
                        <a:t>);</a:t>
                      </a:r>
                      <a:endParaRPr lang="en-US" altLang="zh-CN" sz="1200" dirty="0" smtClean="0"/>
                    </a:p>
                    <a:p>
                      <a:r>
                        <a:rPr lang="en-US" altLang="zh-CN" sz="1200" dirty="0" smtClean="0"/>
                        <a:t>  },</a:t>
                      </a:r>
                      <a:endParaRPr lang="en-US" altLang="zh-CN" sz="1200" dirty="0" smtClean="0"/>
                    </a:p>
                    <a:p>
                      <a:r>
                        <a:rPr lang="en-US" altLang="zh-CN" sz="1200" dirty="0" smtClean="0"/>
                        <a:t>  render: function() {</a:t>
                      </a:r>
                      <a:endParaRPr lang="en-US" altLang="zh-CN" sz="1200" dirty="0" smtClean="0"/>
                    </a:p>
                    <a:p>
                      <a:r>
                        <a:rPr lang="en-US" altLang="zh-CN" sz="1200" dirty="0" smtClean="0"/>
                        <a:t>    return (</a:t>
                      </a:r>
                      <a:endParaRPr lang="en-US" altLang="zh-CN" sz="1200" dirty="0" smtClean="0"/>
                    </a:p>
                    <a:p>
                      <a:r>
                        <a:rPr lang="en-US" altLang="zh-CN" sz="1200" dirty="0" smtClean="0"/>
                        <a:t>      &lt;div </a:t>
                      </a:r>
                      <a:r>
                        <a:rPr lang="en-US" altLang="zh-CN" sz="1200" dirty="0" err="1" smtClean="0"/>
                        <a:t>className</a:t>
                      </a:r>
                      <a:r>
                        <a:rPr lang="en-US" altLang="zh-CN" sz="1200" dirty="0" smtClean="0"/>
                        <a:t>="</a:t>
                      </a:r>
                      <a:r>
                        <a:rPr lang="en-US" altLang="zh-CN" sz="1200" dirty="0" err="1" smtClean="0"/>
                        <a:t>commentBox</a:t>
                      </a:r>
                      <a:r>
                        <a:rPr lang="en-US" altLang="zh-CN" sz="1200" dirty="0" smtClean="0"/>
                        <a:t>"&gt;</a:t>
                      </a:r>
                      <a:endParaRPr lang="en-US" altLang="zh-CN" sz="1200" dirty="0" smtClean="0"/>
                    </a:p>
                    <a:p>
                      <a:r>
                        <a:rPr lang="en-US" altLang="zh-CN" sz="1200" dirty="0" smtClean="0"/>
                        <a:t>        &lt;h1&gt;Comments&lt;/h1&gt;</a:t>
                      </a:r>
                      <a:endParaRPr lang="en-US" altLang="zh-CN" sz="1200" dirty="0" smtClean="0"/>
                    </a:p>
                    <a:p>
                      <a:r>
                        <a:rPr lang="en-US" altLang="zh-CN" sz="1200" dirty="0" smtClean="0"/>
                        <a:t>        &lt;</a:t>
                      </a:r>
                      <a:r>
                        <a:rPr lang="en-US" altLang="zh-CN" sz="1200" dirty="0" err="1" smtClean="0"/>
                        <a:t>CommentList</a:t>
                      </a:r>
                      <a:r>
                        <a:rPr lang="en-US" altLang="zh-CN" sz="1200" dirty="0" smtClean="0"/>
                        <a:t> data={</a:t>
                      </a:r>
                      <a:r>
                        <a:rPr lang="en-US" altLang="zh-CN" sz="1200" dirty="0" err="1" smtClean="0"/>
                        <a:t>this.state.data</a:t>
                      </a:r>
                      <a:r>
                        <a:rPr lang="en-US" altLang="zh-CN" sz="1200" dirty="0" smtClean="0"/>
                        <a:t>} /&gt;</a:t>
                      </a:r>
                      <a:endParaRPr lang="en-US" altLang="zh-CN" sz="1200" dirty="0" smtClean="0"/>
                    </a:p>
                    <a:p>
                      <a:r>
                        <a:rPr lang="en-US" altLang="zh-CN" sz="1200" dirty="0" smtClean="0"/>
                        <a:t>        &lt;</a:t>
                      </a:r>
                      <a:r>
                        <a:rPr lang="en-US" altLang="zh-CN" sz="1200" dirty="0" err="1" smtClean="0"/>
                        <a:t>CommentForm</a:t>
                      </a:r>
                      <a:r>
                        <a:rPr lang="en-US" altLang="zh-CN" sz="1200" dirty="0" smtClean="0"/>
                        <a:t>  </a:t>
                      </a:r>
                      <a:r>
                        <a:rPr lang="en-US" altLang="zh-CN" sz="1200" dirty="0" err="1" smtClean="0"/>
                        <a:t>onCommentSubmit</a:t>
                      </a:r>
                      <a:r>
                        <a:rPr lang="en-US" altLang="zh-CN" sz="1200" dirty="0" smtClean="0"/>
                        <a:t>={</a:t>
                      </a:r>
                      <a:r>
                        <a:rPr lang="en-US" altLang="zh-CN" sz="1200" dirty="0" err="1" smtClean="0"/>
                        <a:t>this.handleCommentSubmit</a:t>
                      </a:r>
                      <a:r>
                        <a:rPr lang="en-US" altLang="zh-CN" sz="1200" dirty="0" smtClean="0"/>
                        <a:t>} /&gt;</a:t>
                      </a:r>
                      <a:endParaRPr lang="en-US" altLang="zh-CN" sz="1200" dirty="0" smtClean="0"/>
                    </a:p>
                    <a:p>
                      <a:r>
                        <a:rPr lang="en-US" altLang="zh-CN" sz="1200" dirty="0" smtClean="0"/>
                        <a:t>      &lt;/div&gt;</a:t>
                      </a:r>
                      <a:endParaRPr lang="en-US" altLang="zh-CN" sz="1200" dirty="0" smtClean="0"/>
                    </a:p>
                    <a:p>
                      <a:r>
                        <a:rPr lang="en-US" altLang="zh-CN" sz="1200" dirty="0" smtClean="0"/>
                        <a:t>    );</a:t>
                      </a:r>
                      <a:endParaRPr lang="en-US" altLang="zh-CN" sz="1200" dirty="0" smtClean="0"/>
                    </a:p>
                    <a:p>
                      <a:r>
                        <a:rPr lang="en-US" altLang="zh-CN" sz="1200" dirty="0" smtClean="0"/>
                        <a:t>  }</a:t>
                      </a:r>
                      <a:endParaRPr lang="en-US" altLang="zh-CN" sz="1200" dirty="0" smtClean="0"/>
                    </a:p>
                    <a:p>
                      <a:r>
                        <a:rPr lang="en-US" altLang="zh-CN" sz="1200" dirty="0" smtClean="0"/>
                        <a:t>});</a:t>
                      </a:r>
                      <a:endParaRPr lang="en-US" altLang="zh-CN" sz="1200" dirty="0" smtClean="0"/>
                    </a:p>
                    <a:p>
                      <a:r>
                        <a:rPr lang="en-US" altLang="zh-CN" sz="1200" dirty="0" err="1" smtClean="0"/>
                        <a:t>ReactDOM.render</a:t>
                      </a:r>
                      <a:r>
                        <a:rPr lang="en-US" altLang="zh-CN" sz="1200" dirty="0" smtClean="0"/>
                        <a:t>(</a:t>
                      </a:r>
                      <a:endParaRPr lang="en-US" altLang="zh-CN" sz="1200" dirty="0" smtClean="0"/>
                    </a:p>
                    <a:p>
                      <a:r>
                        <a:rPr lang="en-US" altLang="zh-CN" sz="1200" dirty="0" smtClean="0"/>
                        <a:t>  &lt;</a:t>
                      </a:r>
                      <a:r>
                        <a:rPr lang="en-US" altLang="zh-CN" sz="1200" dirty="0" err="1" smtClean="0"/>
                        <a:t>CommentBox</a:t>
                      </a:r>
                      <a:r>
                        <a:rPr lang="en-US" altLang="zh-CN" sz="1200" dirty="0" smtClean="0"/>
                        <a:t> </a:t>
                      </a:r>
                      <a:r>
                        <a:rPr lang="en-US" altLang="zh-CN" sz="1200" dirty="0" err="1" smtClean="0"/>
                        <a:t>url</a:t>
                      </a:r>
                      <a:r>
                        <a:rPr lang="en-US" altLang="zh-CN" sz="1200" dirty="0" smtClean="0"/>
                        <a:t>="/</a:t>
                      </a:r>
                      <a:r>
                        <a:rPr lang="en-US" altLang="zh-CN" sz="1200" dirty="0" err="1" smtClean="0"/>
                        <a:t>api</a:t>
                      </a:r>
                      <a:r>
                        <a:rPr lang="en-US" altLang="zh-CN" sz="1200" dirty="0" smtClean="0"/>
                        <a:t>/comments" </a:t>
                      </a:r>
                      <a:r>
                        <a:rPr lang="en-US" altLang="zh-CN" sz="1200" dirty="0" err="1" smtClean="0"/>
                        <a:t>pollInterval</a:t>
                      </a:r>
                      <a:r>
                        <a:rPr lang="en-US" altLang="zh-CN" sz="1200" dirty="0" smtClean="0"/>
                        <a:t>={2000} /&gt;,</a:t>
                      </a:r>
                      <a:endParaRPr lang="en-US" altLang="zh-CN" sz="1200" dirty="0" smtClean="0"/>
                    </a:p>
                    <a:p>
                      <a:r>
                        <a:rPr lang="en-US" altLang="zh-CN" sz="1200" dirty="0" smtClean="0"/>
                        <a:t>  </a:t>
                      </a:r>
                      <a:r>
                        <a:rPr lang="en-US" altLang="zh-CN" sz="1200" dirty="0" err="1" smtClean="0"/>
                        <a:t>document.getElementById</a:t>
                      </a:r>
                      <a:r>
                        <a:rPr lang="en-US" altLang="zh-CN" sz="1200" dirty="0" smtClean="0"/>
                        <a:t>('content')</a:t>
                      </a:r>
                      <a:endParaRPr lang="en-US" altLang="zh-CN" sz="1200" dirty="0" smtClean="0"/>
                    </a:p>
                    <a:p>
                      <a:r>
                        <a:rPr lang="en-US" altLang="zh-CN" sz="1200" dirty="0" smtClean="0"/>
                        <a:t>);</a:t>
                      </a:r>
                      <a:endParaRPr lang="en-US" altLang="zh-CN"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示例代码（</a:t>
            </a:r>
            <a:r>
              <a:rPr lang="en-US" altLang="zh-CN" dirty="0"/>
              <a:t>React</a:t>
            </a:r>
            <a:r>
              <a:rPr lang="zh-CN" altLang="en-US" dirty="0" smtClean="0"/>
              <a:t>版本）（续）</a:t>
            </a:r>
            <a:endParaRPr lang="zh-CN" altLang="en-US" dirty="0"/>
          </a:p>
        </p:txBody>
      </p:sp>
      <p:graphicFrame>
        <p:nvGraphicFramePr>
          <p:cNvPr id="7" name="内容占位符 6"/>
          <p:cNvGraphicFramePr>
            <a:graphicFrameLocks noGrp="1"/>
          </p:cNvGraphicFramePr>
          <p:nvPr>
            <p:ph idx="1"/>
          </p:nvPr>
        </p:nvGraphicFramePr>
        <p:xfrm>
          <a:off x="1069975" y="2120900"/>
          <a:ext cx="10058400" cy="4150747"/>
        </p:xfrm>
        <a:graphic>
          <a:graphicData uri="http://schemas.openxmlformats.org/drawingml/2006/table">
            <a:tbl>
              <a:tblPr firstRow="1" bandRow="1">
                <a:tableStyleId>{2D5ABB26-0587-4C30-8999-92F81FD0307C}</a:tableStyleId>
              </a:tblPr>
              <a:tblGrid>
                <a:gridCol w="5031191"/>
                <a:gridCol w="5027209"/>
              </a:tblGrid>
              <a:tr h="4150747">
                <a:tc>
                  <a:txBody>
                    <a:bodyPr/>
                    <a:lstStyle/>
                    <a:p>
                      <a:r>
                        <a:rPr lang="en-US" altLang="zh-CN" sz="1200" dirty="0" err="1" smtClean="0"/>
                        <a:t>var</a:t>
                      </a:r>
                      <a:r>
                        <a:rPr lang="en-US" altLang="zh-CN" sz="1200" dirty="0" smtClean="0"/>
                        <a:t> </a:t>
                      </a:r>
                      <a:r>
                        <a:rPr lang="en-US" altLang="zh-CN" sz="1200" dirty="0" err="1" smtClean="0"/>
                        <a:t>CommentList</a:t>
                      </a:r>
                      <a:r>
                        <a:rPr lang="en-US" altLang="zh-CN" sz="1200" dirty="0" smtClean="0"/>
                        <a:t> = </a:t>
                      </a:r>
                      <a:r>
                        <a:rPr lang="en-US" altLang="zh-CN" sz="1200" dirty="0" err="1" smtClean="0"/>
                        <a:t>React.createClass</a:t>
                      </a:r>
                      <a:r>
                        <a:rPr lang="en-US" altLang="zh-CN" sz="1200" dirty="0" smtClean="0"/>
                        <a:t>({</a:t>
                      </a:r>
                      <a:endParaRPr lang="en-US" altLang="zh-CN" sz="1200" dirty="0" smtClean="0"/>
                    </a:p>
                    <a:p>
                      <a:r>
                        <a:rPr lang="en-US" altLang="zh-CN" sz="1200" dirty="0" smtClean="0"/>
                        <a:t>  render: function() {</a:t>
                      </a:r>
                      <a:endParaRPr lang="en-US" altLang="zh-CN" sz="1200" dirty="0" smtClean="0"/>
                    </a:p>
                    <a:p>
                      <a:r>
                        <a:rPr lang="en-US" altLang="zh-CN" sz="1200" dirty="0" smtClean="0"/>
                        <a:t>    </a:t>
                      </a:r>
                      <a:r>
                        <a:rPr lang="en-US" altLang="zh-CN" sz="1200" dirty="0" err="1" smtClean="0"/>
                        <a:t>var</a:t>
                      </a:r>
                      <a:r>
                        <a:rPr lang="en-US" altLang="zh-CN" sz="1200" dirty="0" smtClean="0"/>
                        <a:t> </a:t>
                      </a:r>
                      <a:r>
                        <a:rPr lang="en-US" altLang="zh-CN" sz="1200" dirty="0" err="1" smtClean="0"/>
                        <a:t>commentNodes</a:t>
                      </a:r>
                      <a:r>
                        <a:rPr lang="en-US" altLang="zh-CN" sz="1200" dirty="0" smtClean="0"/>
                        <a:t> = </a:t>
                      </a:r>
                      <a:r>
                        <a:rPr lang="en-US" altLang="zh-CN" sz="1200" dirty="0" err="1" smtClean="0"/>
                        <a:t>this.props.data.map</a:t>
                      </a:r>
                      <a:r>
                        <a:rPr lang="en-US" altLang="zh-CN" sz="1200" dirty="0" smtClean="0"/>
                        <a:t>(function(comment) {</a:t>
                      </a:r>
                      <a:endParaRPr lang="en-US" altLang="zh-CN" sz="1200" dirty="0" smtClean="0"/>
                    </a:p>
                    <a:p>
                      <a:r>
                        <a:rPr lang="en-US" altLang="zh-CN" sz="1200" dirty="0" smtClean="0"/>
                        <a:t>      return (</a:t>
                      </a:r>
                      <a:endParaRPr lang="en-US" altLang="zh-CN" sz="1200" dirty="0" smtClean="0"/>
                    </a:p>
                    <a:p>
                      <a:r>
                        <a:rPr lang="en-US" altLang="zh-CN" sz="1200" dirty="0" smtClean="0"/>
                        <a:t>        &lt;Comment author={</a:t>
                      </a:r>
                      <a:r>
                        <a:rPr lang="en-US" altLang="zh-CN" sz="1200" dirty="0" err="1" smtClean="0"/>
                        <a:t>comment.author</a:t>
                      </a:r>
                      <a:r>
                        <a:rPr lang="en-US" altLang="zh-CN" sz="1200" dirty="0" smtClean="0"/>
                        <a:t>} key={comment.id}&gt;</a:t>
                      </a:r>
                      <a:endParaRPr lang="en-US" altLang="zh-CN" sz="1200" dirty="0" smtClean="0"/>
                    </a:p>
                    <a:p>
                      <a:r>
                        <a:rPr lang="en-US" altLang="zh-CN" sz="1200" dirty="0" smtClean="0"/>
                        <a:t>          {</a:t>
                      </a:r>
                      <a:r>
                        <a:rPr lang="en-US" altLang="zh-CN" sz="1200" dirty="0" err="1" smtClean="0"/>
                        <a:t>comment.text</a:t>
                      </a:r>
                      <a:r>
                        <a:rPr lang="en-US" altLang="zh-CN" sz="1200" dirty="0" smtClean="0"/>
                        <a:t>}</a:t>
                      </a:r>
                      <a:endParaRPr lang="en-US" altLang="zh-CN" sz="1200" dirty="0" smtClean="0"/>
                    </a:p>
                    <a:p>
                      <a:r>
                        <a:rPr lang="en-US" altLang="zh-CN" sz="1200" dirty="0" smtClean="0"/>
                        <a:t>        &lt;/Comment&gt;</a:t>
                      </a:r>
                      <a:endParaRPr lang="en-US" altLang="zh-CN" sz="1200" dirty="0" smtClean="0"/>
                    </a:p>
                    <a:p>
                      <a:r>
                        <a:rPr lang="en-US" altLang="zh-CN" sz="1200" dirty="0" smtClean="0"/>
                        <a:t>      );</a:t>
                      </a:r>
                      <a:endParaRPr lang="en-US" altLang="zh-CN" sz="1200" dirty="0" smtClean="0"/>
                    </a:p>
                    <a:p>
                      <a:r>
                        <a:rPr lang="en-US" altLang="zh-CN" sz="1200" dirty="0" smtClean="0"/>
                        <a:t>    });</a:t>
                      </a:r>
                      <a:endParaRPr lang="en-US" altLang="zh-CN" sz="1200" dirty="0" smtClean="0"/>
                    </a:p>
                    <a:p>
                      <a:r>
                        <a:rPr lang="en-US" altLang="zh-CN" sz="1200" dirty="0" smtClean="0"/>
                        <a:t>    return (</a:t>
                      </a:r>
                      <a:endParaRPr lang="en-US" altLang="zh-CN" sz="1200" dirty="0" smtClean="0"/>
                    </a:p>
                    <a:p>
                      <a:r>
                        <a:rPr lang="en-US" altLang="zh-CN" sz="1200" dirty="0" smtClean="0"/>
                        <a:t>      &lt;div </a:t>
                      </a:r>
                      <a:r>
                        <a:rPr lang="en-US" altLang="zh-CN" sz="1200" dirty="0" err="1" smtClean="0"/>
                        <a:t>className</a:t>
                      </a:r>
                      <a:r>
                        <a:rPr lang="en-US" altLang="zh-CN" sz="1200" dirty="0" smtClean="0"/>
                        <a:t>="</a:t>
                      </a:r>
                      <a:r>
                        <a:rPr lang="en-US" altLang="zh-CN" sz="1200" dirty="0" err="1" smtClean="0"/>
                        <a:t>commentList</a:t>
                      </a:r>
                      <a:r>
                        <a:rPr lang="en-US" altLang="zh-CN" sz="1200" dirty="0" smtClean="0"/>
                        <a:t>"&gt;</a:t>
                      </a:r>
                      <a:endParaRPr lang="en-US" altLang="zh-CN" sz="1200" dirty="0" smtClean="0"/>
                    </a:p>
                    <a:p>
                      <a:r>
                        <a:rPr lang="en-US" altLang="zh-CN" sz="1200" dirty="0" smtClean="0"/>
                        <a:t>        {</a:t>
                      </a:r>
                      <a:r>
                        <a:rPr lang="en-US" altLang="zh-CN" sz="1200" dirty="0" err="1" smtClean="0"/>
                        <a:t>commentNodes</a:t>
                      </a:r>
                      <a:r>
                        <a:rPr lang="en-US" altLang="zh-CN" sz="1200" dirty="0" smtClean="0"/>
                        <a:t>}</a:t>
                      </a:r>
                      <a:endParaRPr lang="en-US" altLang="zh-CN" sz="1200" dirty="0" smtClean="0"/>
                    </a:p>
                    <a:p>
                      <a:r>
                        <a:rPr lang="en-US" altLang="zh-CN" sz="1200" dirty="0" smtClean="0"/>
                        <a:t>      &lt;/div&gt;</a:t>
                      </a:r>
                      <a:endParaRPr lang="en-US" altLang="zh-CN" sz="1200" dirty="0" smtClean="0"/>
                    </a:p>
                    <a:p>
                      <a:r>
                        <a:rPr lang="en-US" altLang="zh-CN" sz="1200" dirty="0" smtClean="0"/>
                        <a:t>    );</a:t>
                      </a:r>
                      <a:endParaRPr lang="en-US" altLang="zh-CN" sz="1200" dirty="0" smtClean="0"/>
                    </a:p>
                    <a:p>
                      <a:r>
                        <a:rPr lang="en-US" altLang="zh-CN" sz="1200" dirty="0" smtClean="0"/>
                        <a:t>  }</a:t>
                      </a:r>
                      <a:endParaRPr lang="en-US" altLang="zh-CN" sz="1200" dirty="0" smtClean="0"/>
                    </a:p>
                    <a:p>
                      <a:r>
                        <a:rPr lang="en-US" altLang="zh-CN" sz="1200" dirty="0" smtClean="0"/>
                        <a:t>});</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kern="1200" dirty="0" err="1" smtClean="0">
                          <a:solidFill>
                            <a:schemeClr val="tx1"/>
                          </a:solidFill>
                          <a:latin typeface="+mn-lt"/>
                          <a:ea typeface="+mn-ea"/>
                          <a:cs typeface="+mn-cs"/>
                        </a:rPr>
                        <a:t>var</a:t>
                      </a:r>
                      <a:r>
                        <a:rPr lang="en-US" altLang="zh-CN" sz="1200" kern="1200" dirty="0" smtClean="0">
                          <a:solidFill>
                            <a:schemeClr val="tx1"/>
                          </a:solidFill>
                          <a:latin typeface="+mn-lt"/>
                          <a:ea typeface="+mn-ea"/>
                          <a:cs typeface="+mn-cs"/>
                        </a:rPr>
                        <a:t> Comment = </a:t>
                      </a:r>
                      <a:r>
                        <a:rPr lang="en-US" altLang="zh-CN" sz="1200" kern="1200" dirty="0" err="1" smtClean="0">
                          <a:solidFill>
                            <a:schemeClr val="tx1"/>
                          </a:solidFill>
                          <a:latin typeface="+mn-lt"/>
                          <a:ea typeface="+mn-ea"/>
                          <a:cs typeface="+mn-cs"/>
                        </a:rPr>
                        <a:t>React.createClass</a:t>
                      </a:r>
                      <a:r>
                        <a:rPr lang="en-US" altLang="zh-CN" sz="1200" kern="120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render: function() {</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return (</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&lt;div </a:t>
                      </a:r>
                      <a:r>
                        <a:rPr lang="en-US" altLang="zh-CN" sz="1200" kern="1200" dirty="0" err="1" smtClean="0">
                          <a:solidFill>
                            <a:schemeClr val="tx1"/>
                          </a:solidFill>
                          <a:latin typeface="+mn-lt"/>
                          <a:ea typeface="+mn-ea"/>
                          <a:cs typeface="+mn-cs"/>
                        </a:rPr>
                        <a:t>className</a:t>
                      </a:r>
                      <a:r>
                        <a:rPr lang="en-US" altLang="zh-CN" sz="1200" kern="1200" dirty="0" smtClean="0">
                          <a:solidFill>
                            <a:schemeClr val="tx1"/>
                          </a:solidFill>
                          <a:latin typeface="+mn-lt"/>
                          <a:ea typeface="+mn-ea"/>
                          <a:cs typeface="+mn-cs"/>
                        </a:rPr>
                        <a:t>="comment"&gt;</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&lt;h2 </a:t>
                      </a:r>
                      <a:r>
                        <a:rPr lang="en-US" altLang="zh-CN" sz="1200" kern="1200" dirty="0" err="1" smtClean="0">
                          <a:solidFill>
                            <a:schemeClr val="tx1"/>
                          </a:solidFill>
                          <a:latin typeface="+mn-lt"/>
                          <a:ea typeface="+mn-ea"/>
                          <a:cs typeface="+mn-cs"/>
                        </a:rPr>
                        <a:t>className</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commentAuthor</a:t>
                      </a:r>
                      <a:r>
                        <a:rPr lang="en-US" altLang="zh-CN" sz="1200" kern="1200" dirty="0" smtClean="0">
                          <a:solidFill>
                            <a:schemeClr val="tx1"/>
                          </a:solidFill>
                          <a:latin typeface="+mn-lt"/>
                          <a:ea typeface="+mn-ea"/>
                          <a:cs typeface="+mn-cs"/>
                        </a:rPr>
                        <a:t>"&gt;</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this.props.author</a:t>
                      </a:r>
                      <a:r>
                        <a:rPr lang="en-US" altLang="zh-CN" sz="1200" kern="120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&lt;/h2&gt;</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this.props.children</a:t>
                      </a:r>
                      <a:r>
                        <a:rPr lang="en-US" altLang="zh-CN" sz="1200" kern="120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&lt;/div&gt;</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a:t>
                      </a:r>
                      <a:endParaRPr lang="zh-CN" alt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示例代码（</a:t>
            </a:r>
            <a:r>
              <a:rPr lang="en-US" altLang="zh-CN" dirty="0"/>
              <a:t>React</a:t>
            </a:r>
            <a:r>
              <a:rPr lang="zh-CN" altLang="en-US" dirty="0" smtClean="0"/>
              <a:t>版本）（续）</a:t>
            </a:r>
            <a:endParaRPr lang="zh-CN" altLang="en-US" dirty="0"/>
          </a:p>
        </p:txBody>
      </p:sp>
      <p:graphicFrame>
        <p:nvGraphicFramePr>
          <p:cNvPr id="7" name="内容占位符 6"/>
          <p:cNvGraphicFramePr>
            <a:graphicFrameLocks noGrp="1"/>
          </p:cNvGraphicFramePr>
          <p:nvPr>
            <p:ph idx="1"/>
          </p:nvPr>
        </p:nvGraphicFramePr>
        <p:xfrm>
          <a:off x="1069975" y="2120900"/>
          <a:ext cx="10058400" cy="4150747"/>
        </p:xfrm>
        <a:graphic>
          <a:graphicData uri="http://schemas.openxmlformats.org/drawingml/2006/table">
            <a:tbl>
              <a:tblPr firstRow="1" bandRow="1">
                <a:tableStyleId>{2D5ABB26-0587-4C30-8999-92F81FD0307C}</a:tableStyleId>
              </a:tblPr>
              <a:tblGrid>
                <a:gridCol w="5031191"/>
                <a:gridCol w="5027209"/>
              </a:tblGrid>
              <a:tr h="4150747">
                <a:tc>
                  <a:txBody>
                    <a:bodyPr/>
                    <a:lstStyle/>
                    <a:p>
                      <a:r>
                        <a:rPr lang="en-US" altLang="zh-CN" sz="1200" dirty="0" err="1" smtClean="0"/>
                        <a:t>var</a:t>
                      </a:r>
                      <a:r>
                        <a:rPr lang="en-US" altLang="zh-CN" sz="1200" dirty="0" smtClean="0"/>
                        <a:t> </a:t>
                      </a:r>
                      <a:r>
                        <a:rPr lang="en-US" altLang="zh-CN" sz="1200" dirty="0" err="1" smtClean="0"/>
                        <a:t>CommentForm</a:t>
                      </a:r>
                      <a:r>
                        <a:rPr lang="en-US" altLang="zh-CN" sz="1200" dirty="0" smtClean="0"/>
                        <a:t> = </a:t>
                      </a:r>
                      <a:r>
                        <a:rPr lang="en-US" altLang="zh-CN" sz="1200" dirty="0" err="1" smtClean="0"/>
                        <a:t>React.createClass</a:t>
                      </a:r>
                      <a:r>
                        <a:rPr lang="en-US" altLang="zh-CN" sz="1200" dirty="0" smtClean="0"/>
                        <a:t>({</a:t>
                      </a:r>
                      <a:endParaRPr lang="en-US" altLang="zh-CN" sz="1200" dirty="0" smtClean="0"/>
                    </a:p>
                    <a:p>
                      <a:r>
                        <a:rPr lang="en-US" altLang="zh-CN" sz="1200" dirty="0" smtClean="0"/>
                        <a:t>  </a:t>
                      </a:r>
                      <a:r>
                        <a:rPr lang="en-US" altLang="zh-CN" sz="1200" dirty="0" err="1" smtClean="0"/>
                        <a:t>getInitialState</a:t>
                      </a:r>
                      <a:r>
                        <a:rPr lang="en-US" altLang="zh-CN" sz="1200" dirty="0" smtClean="0"/>
                        <a:t>: function() {</a:t>
                      </a:r>
                      <a:endParaRPr lang="en-US" altLang="zh-CN" sz="1200" dirty="0" smtClean="0"/>
                    </a:p>
                    <a:p>
                      <a:r>
                        <a:rPr lang="en-US" altLang="zh-CN" sz="1200" dirty="0" smtClean="0"/>
                        <a:t>    return {author: '', text: ''};</a:t>
                      </a:r>
                      <a:endParaRPr lang="en-US" altLang="zh-CN" sz="1200" dirty="0" smtClean="0"/>
                    </a:p>
                    <a:p>
                      <a:r>
                        <a:rPr lang="en-US" altLang="zh-CN" sz="1200" dirty="0" smtClean="0"/>
                        <a:t>  },</a:t>
                      </a:r>
                      <a:endParaRPr lang="en-US" altLang="zh-CN" sz="1200" dirty="0" smtClean="0"/>
                    </a:p>
                    <a:p>
                      <a:r>
                        <a:rPr lang="en-US" altLang="zh-CN" sz="1200" dirty="0" smtClean="0"/>
                        <a:t>  </a:t>
                      </a:r>
                      <a:r>
                        <a:rPr lang="en-US" altLang="zh-CN" sz="1200" dirty="0" err="1" smtClean="0"/>
                        <a:t>handleAuthorChange</a:t>
                      </a:r>
                      <a:r>
                        <a:rPr lang="en-US" altLang="zh-CN" sz="1200" dirty="0" smtClean="0"/>
                        <a:t>: function(e) {</a:t>
                      </a:r>
                      <a:endParaRPr lang="en-US" altLang="zh-CN" sz="1200" dirty="0" smtClean="0"/>
                    </a:p>
                    <a:p>
                      <a:r>
                        <a:rPr lang="en-US" altLang="zh-CN" sz="1200" dirty="0" smtClean="0"/>
                        <a:t>    </a:t>
                      </a:r>
                      <a:r>
                        <a:rPr lang="en-US" altLang="zh-CN" sz="1200" dirty="0" err="1" smtClean="0"/>
                        <a:t>this.setState</a:t>
                      </a:r>
                      <a:r>
                        <a:rPr lang="en-US" altLang="zh-CN" sz="1200" dirty="0" smtClean="0"/>
                        <a:t>({author: </a:t>
                      </a:r>
                      <a:r>
                        <a:rPr lang="en-US" altLang="zh-CN" sz="1200" dirty="0" err="1" smtClean="0"/>
                        <a:t>e.target.value</a:t>
                      </a:r>
                      <a:r>
                        <a:rPr lang="en-US" altLang="zh-CN" sz="1200" dirty="0" smtClean="0"/>
                        <a:t>});</a:t>
                      </a:r>
                      <a:endParaRPr lang="en-US" altLang="zh-CN" sz="1200" dirty="0" smtClean="0"/>
                    </a:p>
                    <a:p>
                      <a:r>
                        <a:rPr lang="en-US" altLang="zh-CN" sz="1200" dirty="0" smtClean="0"/>
                        <a:t>  },</a:t>
                      </a:r>
                      <a:endParaRPr lang="en-US" altLang="zh-CN" sz="1200" dirty="0" smtClean="0"/>
                    </a:p>
                    <a:p>
                      <a:r>
                        <a:rPr lang="en-US" altLang="zh-CN" sz="1200" dirty="0" smtClean="0"/>
                        <a:t>  </a:t>
                      </a:r>
                      <a:r>
                        <a:rPr lang="en-US" altLang="zh-CN" sz="1200" dirty="0" err="1" smtClean="0"/>
                        <a:t>handleTextChange</a:t>
                      </a:r>
                      <a:r>
                        <a:rPr lang="en-US" altLang="zh-CN" sz="1200" dirty="0" smtClean="0"/>
                        <a:t>: function(e) {</a:t>
                      </a:r>
                      <a:endParaRPr lang="en-US" altLang="zh-CN" sz="1200" dirty="0" smtClean="0"/>
                    </a:p>
                    <a:p>
                      <a:r>
                        <a:rPr lang="en-US" altLang="zh-CN" sz="1200" dirty="0" smtClean="0"/>
                        <a:t>    </a:t>
                      </a:r>
                      <a:r>
                        <a:rPr lang="en-US" altLang="zh-CN" sz="1200" dirty="0" err="1" smtClean="0"/>
                        <a:t>this.setState</a:t>
                      </a:r>
                      <a:r>
                        <a:rPr lang="en-US" altLang="zh-CN" sz="1200" dirty="0" smtClean="0"/>
                        <a:t>({text: </a:t>
                      </a:r>
                      <a:r>
                        <a:rPr lang="en-US" altLang="zh-CN" sz="1200" dirty="0" err="1" smtClean="0"/>
                        <a:t>e.target.value</a:t>
                      </a:r>
                      <a:r>
                        <a:rPr lang="en-US" altLang="zh-CN" sz="1200" dirty="0" smtClean="0"/>
                        <a:t>});</a:t>
                      </a:r>
                      <a:endParaRPr lang="en-US" altLang="zh-CN" sz="1200" dirty="0" smtClean="0"/>
                    </a:p>
                    <a:p>
                      <a:r>
                        <a:rPr lang="en-US" altLang="zh-CN" sz="1200" dirty="0" smtClean="0"/>
                        <a:t>  },</a:t>
                      </a:r>
                      <a:endParaRPr lang="en-US" altLang="zh-CN" sz="1200" dirty="0" smtClean="0"/>
                    </a:p>
                    <a:p>
                      <a:r>
                        <a:rPr lang="en-US" altLang="zh-CN" sz="1200" dirty="0" smtClean="0"/>
                        <a:t>  </a:t>
                      </a:r>
                      <a:r>
                        <a:rPr lang="en-US" altLang="zh-CN" sz="1200" dirty="0" err="1" smtClean="0"/>
                        <a:t>handleSubmit</a:t>
                      </a:r>
                      <a:r>
                        <a:rPr lang="en-US" altLang="zh-CN" sz="1200" dirty="0" smtClean="0"/>
                        <a:t>: function(e) {</a:t>
                      </a:r>
                      <a:endParaRPr lang="en-US" altLang="zh-CN" sz="1200" dirty="0" smtClean="0"/>
                    </a:p>
                    <a:p>
                      <a:r>
                        <a:rPr lang="en-US" altLang="zh-CN" sz="1200" dirty="0" smtClean="0"/>
                        <a:t>    </a:t>
                      </a:r>
                      <a:r>
                        <a:rPr lang="en-US" altLang="zh-CN" sz="1200" dirty="0" err="1" smtClean="0"/>
                        <a:t>e.preventDefault</a:t>
                      </a:r>
                      <a:r>
                        <a:rPr lang="en-US" altLang="zh-CN" sz="1200" dirty="0" smtClean="0"/>
                        <a:t>();</a:t>
                      </a:r>
                      <a:endParaRPr lang="en-US" altLang="zh-CN" sz="1200" dirty="0" smtClean="0"/>
                    </a:p>
                    <a:p>
                      <a:r>
                        <a:rPr lang="en-US" altLang="zh-CN" sz="1200" dirty="0" smtClean="0"/>
                        <a:t>    </a:t>
                      </a:r>
                      <a:r>
                        <a:rPr lang="en-US" altLang="zh-CN" sz="1200" dirty="0" err="1" smtClean="0"/>
                        <a:t>var</a:t>
                      </a:r>
                      <a:r>
                        <a:rPr lang="en-US" altLang="zh-CN" sz="1200" dirty="0" smtClean="0"/>
                        <a:t> author = </a:t>
                      </a:r>
                      <a:r>
                        <a:rPr lang="en-US" altLang="zh-CN" sz="1200" dirty="0" err="1" smtClean="0"/>
                        <a:t>this.state.author.trim</a:t>
                      </a:r>
                      <a:r>
                        <a:rPr lang="en-US" altLang="zh-CN" sz="1200" dirty="0" smtClean="0"/>
                        <a:t>();</a:t>
                      </a:r>
                      <a:endParaRPr lang="en-US" altLang="zh-CN" sz="1200" dirty="0" smtClean="0"/>
                    </a:p>
                    <a:p>
                      <a:r>
                        <a:rPr lang="en-US" altLang="zh-CN" sz="1200" dirty="0" smtClean="0"/>
                        <a:t>    </a:t>
                      </a:r>
                      <a:r>
                        <a:rPr lang="en-US" altLang="zh-CN" sz="1200" dirty="0" err="1" smtClean="0"/>
                        <a:t>var</a:t>
                      </a:r>
                      <a:r>
                        <a:rPr lang="en-US" altLang="zh-CN" sz="1200" dirty="0" smtClean="0"/>
                        <a:t> text = </a:t>
                      </a:r>
                      <a:r>
                        <a:rPr lang="en-US" altLang="zh-CN" sz="1200" dirty="0" err="1" smtClean="0"/>
                        <a:t>this.state.text.trim</a:t>
                      </a:r>
                      <a:r>
                        <a:rPr lang="en-US" altLang="zh-CN" sz="1200" dirty="0" smtClean="0"/>
                        <a:t>();</a:t>
                      </a:r>
                      <a:endParaRPr lang="en-US" altLang="zh-CN" sz="1200" dirty="0" smtClean="0"/>
                    </a:p>
                    <a:p>
                      <a:r>
                        <a:rPr lang="en-US" altLang="zh-CN" sz="1200" dirty="0" smtClean="0"/>
                        <a:t>    if (!text || !author) {</a:t>
                      </a:r>
                      <a:endParaRPr lang="en-US" altLang="zh-CN" sz="1200" dirty="0" smtClean="0"/>
                    </a:p>
                    <a:p>
                      <a:r>
                        <a:rPr lang="en-US" altLang="zh-CN" sz="1200" dirty="0" smtClean="0"/>
                        <a:t>      return;</a:t>
                      </a:r>
                      <a:endParaRPr lang="en-US" altLang="zh-CN" sz="1200" dirty="0" smtClean="0"/>
                    </a:p>
                    <a:p>
                      <a:r>
                        <a:rPr lang="en-US" altLang="zh-CN" sz="1200" dirty="0" smtClean="0"/>
                        <a:t>    }</a:t>
                      </a:r>
                      <a:endParaRPr lang="en-US" altLang="zh-CN" sz="1200" dirty="0" smtClean="0"/>
                    </a:p>
                    <a:p>
                      <a:r>
                        <a:rPr lang="en-US" altLang="zh-CN" sz="1200" dirty="0" smtClean="0"/>
                        <a:t>    </a:t>
                      </a:r>
                      <a:r>
                        <a:rPr lang="en-US" altLang="zh-CN" sz="1200" dirty="0" err="1" smtClean="0"/>
                        <a:t>this.props.onCommentSubmit</a:t>
                      </a:r>
                      <a:r>
                        <a:rPr lang="en-US" altLang="zh-CN" sz="1200" dirty="0" smtClean="0"/>
                        <a:t>({author: author, text: text});</a:t>
                      </a:r>
                      <a:endParaRPr lang="en-US" altLang="zh-CN" sz="1200" dirty="0" smtClean="0"/>
                    </a:p>
                    <a:p>
                      <a:r>
                        <a:rPr lang="en-US" altLang="zh-CN" sz="1200" dirty="0" smtClean="0"/>
                        <a:t>    </a:t>
                      </a:r>
                      <a:r>
                        <a:rPr lang="en-US" altLang="zh-CN" sz="1200" dirty="0" err="1" smtClean="0"/>
                        <a:t>this.setState</a:t>
                      </a:r>
                      <a:r>
                        <a:rPr lang="en-US" altLang="zh-CN" sz="1200" dirty="0" smtClean="0"/>
                        <a:t>({author: '', text: ''});</a:t>
                      </a:r>
                      <a:endParaRPr lang="en-US" altLang="zh-CN" sz="1200" dirty="0" smtClean="0"/>
                    </a:p>
                    <a:p>
                      <a:r>
                        <a:rPr lang="en-US" altLang="zh-CN" sz="1200" dirty="0" smtClean="0"/>
                        <a:t>  },</a:t>
                      </a:r>
                      <a:endParaRPr lang="en-US" altLang="zh-CN" sz="1200" dirty="0" smtClean="0"/>
                    </a:p>
                    <a:p>
                      <a:r>
                        <a:rPr lang="en-US" altLang="zh-CN" sz="1200" dirty="0" smtClean="0"/>
                        <a:t>  </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kern="1200" dirty="0" smtClean="0">
                          <a:solidFill>
                            <a:schemeClr val="tx1"/>
                          </a:solidFill>
                          <a:latin typeface="+mn-lt"/>
                          <a:ea typeface="+mn-ea"/>
                          <a:cs typeface="+mn-cs"/>
                        </a:rPr>
                        <a:t>render: function() {</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return (</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&lt;form </a:t>
                      </a:r>
                      <a:r>
                        <a:rPr lang="en-US" altLang="zh-CN" sz="1200" kern="1200" dirty="0" err="1" smtClean="0">
                          <a:solidFill>
                            <a:schemeClr val="tx1"/>
                          </a:solidFill>
                          <a:latin typeface="+mn-lt"/>
                          <a:ea typeface="+mn-ea"/>
                          <a:cs typeface="+mn-cs"/>
                        </a:rPr>
                        <a:t>className</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commentForm</a:t>
                      </a:r>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onSubmit</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this.handleSubmit</a:t>
                      </a:r>
                      <a:r>
                        <a:rPr lang="en-US" altLang="zh-CN" sz="1200" kern="1200" dirty="0" smtClean="0">
                          <a:solidFill>
                            <a:schemeClr val="tx1"/>
                          </a:solidFill>
                          <a:latin typeface="+mn-lt"/>
                          <a:ea typeface="+mn-ea"/>
                          <a:cs typeface="+mn-cs"/>
                        </a:rPr>
                        <a:t>}&gt;</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&lt;input</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type="text"</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placeholder="Your name"</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value={</a:t>
                      </a:r>
                      <a:r>
                        <a:rPr lang="en-US" altLang="zh-CN" sz="1200" kern="1200" dirty="0" err="1" smtClean="0">
                          <a:solidFill>
                            <a:schemeClr val="tx1"/>
                          </a:solidFill>
                          <a:latin typeface="+mn-lt"/>
                          <a:ea typeface="+mn-ea"/>
                          <a:cs typeface="+mn-cs"/>
                        </a:rPr>
                        <a:t>this.state.author</a:t>
                      </a:r>
                      <a:r>
                        <a:rPr lang="en-US" altLang="zh-CN" sz="1200" kern="120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onChange</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this.handleAuthorChange</a:t>
                      </a:r>
                      <a:r>
                        <a:rPr lang="en-US" altLang="zh-CN" sz="1200" kern="120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/&gt;</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&lt;input</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type="text"</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placeholder="Say something..."</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value={</a:t>
                      </a:r>
                      <a:r>
                        <a:rPr lang="en-US" altLang="zh-CN" sz="1200" kern="1200" dirty="0" err="1" smtClean="0">
                          <a:solidFill>
                            <a:schemeClr val="tx1"/>
                          </a:solidFill>
                          <a:latin typeface="+mn-lt"/>
                          <a:ea typeface="+mn-ea"/>
                          <a:cs typeface="+mn-cs"/>
                        </a:rPr>
                        <a:t>this.state.text</a:t>
                      </a:r>
                      <a:r>
                        <a:rPr lang="en-US" altLang="zh-CN" sz="1200" kern="120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onChange</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this.handleTextChange</a:t>
                      </a:r>
                      <a:r>
                        <a:rPr lang="en-US" altLang="zh-CN" sz="1200" kern="120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/&gt;</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&lt;input type="submit" value="Post" /&gt;</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&lt;/form&gt;</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endParaRPr lang="zh-CN" alt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木头类型">
  <a:themeElements>
    <a:clrScheme name="木头类型">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木头类型">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木头类型">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8472</Words>
  <Application>WPS 演示</Application>
  <PresentationFormat>宽屏</PresentationFormat>
  <Paragraphs>334</Paragraphs>
  <Slides>18</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宋体</vt:lpstr>
      <vt:lpstr>Wingdings</vt:lpstr>
      <vt:lpstr>Georgia</vt:lpstr>
      <vt:lpstr>Trebuchet MS</vt:lpstr>
      <vt:lpstr>华文新魏</vt:lpstr>
      <vt:lpstr>微软雅黑</vt:lpstr>
      <vt:lpstr>方正舒体</vt:lpstr>
      <vt:lpstr>Calibri</vt:lpstr>
      <vt:lpstr>木头类型</vt:lpstr>
      <vt:lpstr>AngularJS VS react</vt:lpstr>
      <vt:lpstr>概念及简介</vt:lpstr>
      <vt:lpstr>联系与区别</vt:lpstr>
      <vt:lpstr>PowerPoint 演示文稿</vt:lpstr>
      <vt:lpstr>示例代码（Angular.JS版本）（续）</vt:lpstr>
      <vt:lpstr>Angular.JS总结</vt:lpstr>
      <vt:lpstr>PowerPoint 演示文稿</vt:lpstr>
      <vt:lpstr>示例代码（React版本）（续）</vt:lpstr>
      <vt:lpstr>示例代码（React版本）（续）</vt:lpstr>
      <vt:lpstr>React总结</vt:lpstr>
      <vt:lpstr>移动APP</vt:lpstr>
      <vt:lpstr>移动APP开发技术格局</vt:lpstr>
      <vt:lpstr>Ionic概要</vt:lpstr>
      <vt:lpstr>部分代码示例</vt:lpstr>
      <vt:lpstr>React Native概要</vt:lpstr>
      <vt:lpstr>部分代码示例</vt:lpstr>
      <vt:lpstr>部分代码示例（续）</vt:lpstr>
      <vt:lpstr>构建混合移动应用的流行框架优缺点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 VS react</dc:title>
  <dc:creator>王建凯</dc:creator>
  <cp:lastModifiedBy>Administrator</cp:lastModifiedBy>
  <cp:revision>50</cp:revision>
  <dcterms:created xsi:type="dcterms:W3CDTF">2016-09-04T06:42:00Z</dcterms:created>
  <dcterms:modified xsi:type="dcterms:W3CDTF">2016-09-06T06:53:16Z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2052-10.1.0.5866</vt:lpwstr>
  </property>
</Properties>
</file>