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3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9/24/2020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93392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9/24/2020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8222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9/24/2020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44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9/24/2020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13134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9/24/2020</a:t>
            </a:fld>
            <a:endParaRPr lang="en-US" dirty="0"/>
          </a:p>
        </p:txBody>
      </p:sp>
    </p:spTree>
    <p:extLst>
      <p:ext uri="{BB962C8B-B14F-4D97-AF65-F5344CB8AC3E}">
        <p14:creationId xmlns:p14="http://schemas.microsoft.com/office/powerpoint/2010/main" val="197167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9/24/2020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2277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9/24/2020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674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9/24/2020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4594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9/24/2020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4874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9/24/2020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4937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9/24/2020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965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9/24/2020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25910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1" r:id="rId6"/>
    <p:sldLayoutId id="2147483757" r:id="rId7"/>
    <p:sldLayoutId id="2147483758" r:id="rId8"/>
    <p:sldLayoutId id="2147483759" r:id="rId9"/>
    <p:sldLayoutId id="2147483760" r:id="rId10"/>
    <p:sldLayoutId id="214748376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 name="Picture 1">
            <a:extLst>
              <a:ext uri="{FF2B5EF4-FFF2-40B4-BE49-F238E27FC236}">
                <a16:creationId xmlns:a16="http://schemas.microsoft.com/office/drawing/2014/main" id="{2534DF9F-F44A-444B-BACE-3908B34DD864}"/>
              </a:ext>
            </a:extLst>
          </p:cNvPr>
          <p:cNvPicPr>
            <a:picLocks noChangeAspect="1"/>
          </p:cNvPicPr>
          <p:nvPr/>
        </p:nvPicPr>
        <p:blipFill rotWithShape="1">
          <a:blip r:embed="rId2"/>
          <a:srcRect t="10060" r="-1" b="10414"/>
          <a:stretch/>
        </p:blipFill>
        <p:spPr>
          <a:xfrm>
            <a:off x="1524" y="10"/>
            <a:ext cx="12188952" cy="6857990"/>
          </a:xfrm>
          <a:prstGeom prst="rect">
            <a:avLst/>
          </a:prstGeom>
        </p:spPr>
      </p:pic>
      <p:grpSp>
        <p:nvGrpSpPr>
          <p:cNvPr id="11"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文本框 3">
            <a:extLst>
              <a:ext uri="{FF2B5EF4-FFF2-40B4-BE49-F238E27FC236}">
                <a16:creationId xmlns:a16="http://schemas.microsoft.com/office/drawing/2014/main" id="{6D46663D-8197-4C7B-B6A0-B50A185C58B7}"/>
              </a:ext>
            </a:extLst>
          </p:cNvPr>
          <p:cNvSpPr txBox="1"/>
          <p:nvPr/>
        </p:nvSpPr>
        <p:spPr>
          <a:xfrm>
            <a:off x="1471463" y="2114885"/>
            <a:ext cx="4181444" cy="2362673"/>
          </a:xfrm>
          <a:prstGeom prst="rect">
            <a:avLst/>
          </a:prstGeom>
        </p:spPr>
        <p:txBody>
          <a:bodyPr vert="horz" lIns="109728" tIns="109728" rIns="109728" bIns="91440" rtlCol="0" anchor="b">
            <a:normAutofit/>
          </a:bodyPr>
          <a:lstStyle/>
          <a:p>
            <a:pPr algn="ctr">
              <a:lnSpc>
                <a:spcPct val="110000"/>
              </a:lnSpc>
              <a:spcBef>
                <a:spcPct val="0"/>
              </a:spcBef>
              <a:spcAft>
                <a:spcPts val="600"/>
              </a:spcAft>
            </a:pPr>
            <a:r>
              <a:rPr lang="en-US" altLang="zh-CN" sz="4100" b="1" spc="150" dirty="0">
                <a:solidFill>
                  <a:schemeClr val="tx1">
                    <a:lumMod val="75000"/>
                    <a:lumOff val="25000"/>
                  </a:schemeClr>
                </a:solidFill>
                <a:latin typeface="+mj-lt"/>
                <a:ea typeface="+mj-ea"/>
                <a:cs typeface="+mj-cs"/>
              </a:rPr>
              <a:t>Predict Car Accident Severity</a:t>
            </a:r>
          </a:p>
        </p:txBody>
      </p:sp>
    </p:spTree>
    <p:extLst>
      <p:ext uri="{BB962C8B-B14F-4D97-AF65-F5344CB8AC3E}">
        <p14:creationId xmlns:p14="http://schemas.microsoft.com/office/powerpoint/2010/main" val="334484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7F2F1AA-2AEC-464C-A110-9EE4B5288D76}"/>
              </a:ext>
            </a:extLst>
          </p:cNvPr>
          <p:cNvSpPr/>
          <p:nvPr/>
        </p:nvSpPr>
        <p:spPr>
          <a:xfrm>
            <a:off x="1370119" y="637843"/>
            <a:ext cx="9025632" cy="1077218"/>
          </a:xfrm>
          <a:prstGeom prst="rect">
            <a:avLst/>
          </a:prstGeom>
        </p:spPr>
        <p:txBody>
          <a:bodyPr wrap="square">
            <a:spAutoFit/>
          </a:bodyPr>
          <a:lstStyle/>
          <a:p>
            <a:r>
              <a:rPr lang="en-US" altLang="zh-CN" sz="3200" dirty="0"/>
              <a:t>Predicting Car Accident Severity is valuable for city government and management.</a:t>
            </a:r>
            <a:endParaRPr lang="zh-CN" altLang="en-US" sz="3200" dirty="0"/>
          </a:p>
        </p:txBody>
      </p:sp>
      <p:sp>
        <p:nvSpPr>
          <p:cNvPr id="5" name="矩形 4">
            <a:extLst>
              <a:ext uri="{FF2B5EF4-FFF2-40B4-BE49-F238E27FC236}">
                <a16:creationId xmlns:a16="http://schemas.microsoft.com/office/drawing/2014/main" id="{3697E1E9-21BC-417E-AE0A-B2AE17391559}"/>
              </a:ext>
            </a:extLst>
          </p:cNvPr>
          <p:cNvSpPr/>
          <p:nvPr/>
        </p:nvSpPr>
        <p:spPr>
          <a:xfrm>
            <a:off x="2763915" y="3082654"/>
            <a:ext cx="6096000" cy="1754326"/>
          </a:xfrm>
          <a:prstGeom prst="rect">
            <a:avLst/>
          </a:prstGeom>
        </p:spPr>
        <p:txBody>
          <a:bodyPr>
            <a:spAutoFit/>
          </a:bodyPr>
          <a:lstStyle/>
          <a:p>
            <a:pPr marL="457200" indent="266700" algn="just">
              <a:spcAft>
                <a:spcPts val="0"/>
              </a:spcAft>
            </a:pPr>
            <a:r>
              <a:rPr lang="en-US" altLang="zh-CN" kern="100" dirty="0">
                <a:solidFill>
                  <a:srgbClr val="000000"/>
                </a:solidFill>
                <a:latin typeface="Helvetica" panose="020B0604020202020204" pitchFamily="34" charset="0"/>
                <a:ea typeface="等线" panose="02010600030101010101" pitchFamily="2" charset="-122"/>
                <a:cs typeface="Times New Roman" panose="02020603050405020304" pitchFamily="18" charset="0"/>
              </a:rPr>
              <a:t>In order to reduce the frequency of car collisions in the community, an optimal model must be developed to predict the severity of the accident under the current weather, road and visibility conditions. When the conditions are bad, the model can warn the driver to remind them to be more careful.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2705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9A6E8-D5F6-48D0-A4E9-29628B47501E}"/>
              </a:ext>
            </a:extLst>
          </p:cNvPr>
          <p:cNvSpPr>
            <a:spLocks noGrp="1"/>
          </p:cNvSpPr>
          <p:nvPr>
            <p:ph type="title"/>
          </p:nvPr>
        </p:nvSpPr>
        <p:spPr/>
        <p:txBody>
          <a:bodyPr/>
          <a:lstStyle/>
          <a:p>
            <a:r>
              <a:rPr lang="en-US" altLang="zh-CN" dirty="0"/>
              <a:t>Data acquisition and cleaning</a:t>
            </a:r>
            <a:endParaRPr lang="zh-CN" altLang="en-US" dirty="0"/>
          </a:p>
        </p:txBody>
      </p:sp>
      <p:sp>
        <p:nvSpPr>
          <p:cNvPr id="3" name="内容占位符 2">
            <a:extLst>
              <a:ext uri="{FF2B5EF4-FFF2-40B4-BE49-F238E27FC236}">
                <a16:creationId xmlns:a16="http://schemas.microsoft.com/office/drawing/2014/main" id="{87FF7C2B-F9BD-4869-9DE6-F34172F401B0}"/>
              </a:ext>
            </a:extLst>
          </p:cNvPr>
          <p:cNvSpPr>
            <a:spLocks noGrp="1"/>
          </p:cNvSpPr>
          <p:nvPr>
            <p:ph idx="1"/>
          </p:nvPr>
        </p:nvSpPr>
        <p:spPr/>
        <p:txBody>
          <a:bodyPr/>
          <a:lstStyle/>
          <a:p>
            <a:pPr algn="just"/>
            <a:r>
              <a:rPr lang="en-US" altLang="zh-CN" kern="100" dirty="0">
                <a:solidFill>
                  <a:srgbClr val="000000"/>
                </a:solidFill>
                <a:latin typeface="Helvetica" panose="020B0604020202020204" pitchFamily="34" charset="0"/>
                <a:ea typeface="等线" panose="02010600030101010101" pitchFamily="2" charset="-122"/>
                <a:cs typeface="Times New Roman" panose="02020603050405020304" pitchFamily="18" charset="0"/>
              </a:rPr>
              <a:t>The car accident severity report in Seattle can be found online. There are 194673 cases accidents with 38 kinds of different features.</a:t>
            </a:r>
          </a:p>
          <a:p>
            <a:pPr algn="just"/>
            <a:r>
              <a:rPr lang="en-US" altLang="zh-CN" kern="100" dirty="0">
                <a:solidFill>
                  <a:srgbClr val="000000"/>
                </a:solidFill>
                <a:latin typeface="Helvetica" panose="020B0604020202020204" pitchFamily="34" charset="0"/>
                <a:ea typeface="等线" panose="02010600030101010101" pitchFamily="2" charset="-122"/>
                <a:cs typeface="Times New Roman" panose="02020603050405020304" pitchFamily="18" charset="0"/>
              </a:rPr>
              <a:t>We will use the WEATHER, ROADCOND, COLLISIONTYPE,  LIGHTCOND and VEHCOUNT to predict the SEVERITYCODE</a:t>
            </a:r>
            <a:r>
              <a:rPr lang="en-US" altLang="zh-CN" dirty="0"/>
              <a:t>.</a:t>
            </a:r>
          </a:p>
          <a:p>
            <a:pPr algn="just"/>
            <a:r>
              <a:rPr lang="en-US" altLang="zh-CN" kern="100" dirty="0">
                <a:solidFill>
                  <a:srgbClr val="000000"/>
                </a:solidFill>
                <a:latin typeface="Helvetica" panose="020B0604020202020204" pitchFamily="34" charset="0"/>
                <a:ea typeface="等线" panose="02010600030101010101" pitchFamily="2" charset="-122"/>
                <a:cs typeface="Times New Roman" panose="02020603050405020304" pitchFamily="18" charset="0"/>
              </a:rPr>
              <a:t>After data preparation, there are 189316 cases accidents with 5 kinds of different features and 1 predict label.</a:t>
            </a:r>
            <a:endParaRPr lang="zh-CN" altLang="zh-CN" kern="100" dirty="0">
              <a:solidFill>
                <a:srgbClr val="000000"/>
              </a:solidFill>
              <a:latin typeface="Helvetica" panose="020B0604020202020204" pitchFamily="34" charset="0"/>
              <a:ea typeface="等线" panose="02010600030101010101" pitchFamily="2" charset="-122"/>
              <a:cs typeface="Times New Roman" panose="02020603050405020304" pitchFamily="18" charset="0"/>
            </a:endParaRPr>
          </a:p>
          <a:p>
            <a:pPr algn="just"/>
            <a:endParaRPr lang="zh-CN" altLang="zh-CN" kern="100" dirty="0">
              <a:solidFill>
                <a:srgbClr val="000000"/>
              </a:solidFill>
              <a:latin typeface="Helvetica" panose="020B0604020202020204" pitchFamily="34" charset="0"/>
              <a:ea typeface="等线" panose="02010600030101010101" pitchFamily="2" charset="-122"/>
              <a:cs typeface="Times New Roman" panose="02020603050405020304" pitchFamily="18" charset="0"/>
            </a:endParaRPr>
          </a:p>
          <a:p>
            <a:pPr algn="just"/>
            <a:endParaRPr lang="zh-CN" altLang="en-US" dirty="0"/>
          </a:p>
        </p:txBody>
      </p:sp>
    </p:spTree>
    <p:extLst>
      <p:ext uri="{BB962C8B-B14F-4D97-AF65-F5344CB8AC3E}">
        <p14:creationId xmlns:p14="http://schemas.microsoft.com/office/powerpoint/2010/main" val="292656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AC308-9854-4C49-86FA-BF84ACF460B0}"/>
              </a:ext>
            </a:extLst>
          </p:cNvPr>
          <p:cNvSpPr>
            <a:spLocks noGrp="1"/>
          </p:cNvSpPr>
          <p:nvPr>
            <p:ph type="title"/>
          </p:nvPr>
        </p:nvSpPr>
        <p:spPr/>
        <p:txBody>
          <a:bodyPr/>
          <a:lstStyle/>
          <a:p>
            <a:r>
              <a:rPr lang="en-US" altLang="zh-CN" dirty="0"/>
              <a:t>Classification Model</a:t>
            </a:r>
            <a:endParaRPr lang="zh-CN" altLang="en-US" dirty="0"/>
          </a:p>
        </p:txBody>
      </p:sp>
      <p:graphicFrame>
        <p:nvGraphicFramePr>
          <p:cNvPr id="4" name="表格 3">
            <a:extLst>
              <a:ext uri="{FF2B5EF4-FFF2-40B4-BE49-F238E27FC236}">
                <a16:creationId xmlns:a16="http://schemas.microsoft.com/office/drawing/2014/main" id="{7540FF20-8516-4037-860A-2C00AE4B3BCA}"/>
              </a:ext>
            </a:extLst>
          </p:cNvPr>
          <p:cNvGraphicFramePr>
            <a:graphicFrameLocks noGrp="1"/>
          </p:cNvGraphicFramePr>
          <p:nvPr>
            <p:extLst>
              <p:ext uri="{D42A27DB-BD31-4B8C-83A1-F6EECF244321}">
                <p14:modId xmlns:p14="http://schemas.microsoft.com/office/powerpoint/2010/main" val="836333936"/>
              </p:ext>
            </p:extLst>
          </p:nvPr>
        </p:nvGraphicFramePr>
        <p:xfrm>
          <a:off x="4840040" y="3528735"/>
          <a:ext cx="6851126" cy="1764437"/>
        </p:xfrm>
        <a:graphic>
          <a:graphicData uri="http://schemas.openxmlformats.org/drawingml/2006/table">
            <a:tbl>
              <a:tblPr firstRow="1" firstCol="1" bandRow="1">
                <a:tableStyleId>{5C22544A-7EE6-4342-B048-85BDC9FD1C3A}</a:tableStyleId>
              </a:tblPr>
              <a:tblGrid>
                <a:gridCol w="2133693">
                  <a:extLst>
                    <a:ext uri="{9D8B030D-6E8A-4147-A177-3AD203B41FA5}">
                      <a16:colId xmlns:a16="http://schemas.microsoft.com/office/drawing/2014/main" val="1562509665"/>
                    </a:ext>
                  </a:extLst>
                </a:gridCol>
                <a:gridCol w="1080111">
                  <a:extLst>
                    <a:ext uri="{9D8B030D-6E8A-4147-A177-3AD203B41FA5}">
                      <a16:colId xmlns:a16="http://schemas.microsoft.com/office/drawing/2014/main" val="3739182481"/>
                    </a:ext>
                  </a:extLst>
                </a:gridCol>
                <a:gridCol w="1477100">
                  <a:extLst>
                    <a:ext uri="{9D8B030D-6E8A-4147-A177-3AD203B41FA5}">
                      <a16:colId xmlns:a16="http://schemas.microsoft.com/office/drawing/2014/main" val="2147244019"/>
                    </a:ext>
                  </a:extLst>
                </a:gridCol>
                <a:gridCol w="1080111">
                  <a:extLst>
                    <a:ext uri="{9D8B030D-6E8A-4147-A177-3AD203B41FA5}">
                      <a16:colId xmlns:a16="http://schemas.microsoft.com/office/drawing/2014/main" val="138750852"/>
                    </a:ext>
                  </a:extLst>
                </a:gridCol>
                <a:gridCol w="1080111">
                  <a:extLst>
                    <a:ext uri="{9D8B030D-6E8A-4147-A177-3AD203B41FA5}">
                      <a16:colId xmlns:a16="http://schemas.microsoft.com/office/drawing/2014/main" val="1710739544"/>
                    </a:ext>
                  </a:extLst>
                </a:gridCol>
              </a:tblGrid>
              <a:tr h="571761">
                <a:tc>
                  <a:txBody>
                    <a:bodyPr/>
                    <a:lstStyle/>
                    <a:p>
                      <a:pPr indent="266700" algn="ctr">
                        <a:spcAft>
                          <a:spcPts val="0"/>
                        </a:spcAft>
                      </a:pPr>
                      <a:r>
                        <a:rPr lang="en-US" sz="1050" kern="100">
                          <a:effectLst/>
                        </a:rPr>
                        <a:t>Method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Accuracy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Jaccard Score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F1-Score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Log Loss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7396526"/>
                  </a:ext>
                </a:extLst>
              </a:tr>
              <a:tr h="285880">
                <a:tc>
                  <a:txBody>
                    <a:bodyPr/>
                    <a:lstStyle/>
                    <a:p>
                      <a:pPr indent="266700" algn="ctr">
                        <a:spcAft>
                          <a:spcPts val="0"/>
                        </a:spcAft>
                      </a:pPr>
                      <a:r>
                        <a:rPr lang="en-US" sz="1050" kern="100">
                          <a:effectLst/>
                        </a:rPr>
                        <a:t>KNN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altLang="zh-CN" sz="105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78303239"/>
                  </a:ext>
                </a:extLst>
              </a:tr>
              <a:tr h="285880">
                <a:tc>
                  <a:txBody>
                    <a:bodyPr/>
                    <a:lstStyle/>
                    <a:p>
                      <a:pPr indent="266700" algn="ctr">
                        <a:spcAft>
                          <a:spcPts val="0"/>
                        </a:spcAft>
                      </a:pPr>
                      <a:r>
                        <a:rPr lang="en-US" sz="1050" kern="100">
                          <a:effectLst/>
                        </a:rPr>
                        <a:t>Decision Tree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altLang="zh-CN" sz="105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6105570"/>
                  </a:ext>
                </a:extLst>
              </a:tr>
              <a:tr h="285880">
                <a:tc>
                  <a:txBody>
                    <a:bodyPr/>
                    <a:lstStyle/>
                    <a:p>
                      <a:pPr indent="266700" algn="ctr">
                        <a:spcAft>
                          <a:spcPts val="0"/>
                        </a:spcAft>
                      </a:pPr>
                      <a:r>
                        <a:rPr lang="en-US" sz="1050" kern="100">
                          <a:effectLst/>
                        </a:rPr>
                        <a:t>SVM</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altLang="zh-CN" sz="105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5243333"/>
                  </a:ext>
                </a:extLst>
              </a:tr>
              <a:tr h="335036">
                <a:tc>
                  <a:txBody>
                    <a:bodyPr/>
                    <a:lstStyle/>
                    <a:p>
                      <a:pPr indent="266700" algn="ctr">
                        <a:spcAft>
                          <a:spcPts val="0"/>
                        </a:spcAft>
                      </a:pPr>
                      <a:r>
                        <a:rPr lang="en-US" sz="1050" kern="100">
                          <a:effectLst/>
                        </a:rPr>
                        <a:t>Logistics Regression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dirty="0">
                          <a:effectLst/>
                        </a:rPr>
                        <a:t>0.72</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0.72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a:effectLst/>
                        </a:rPr>
                        <a:t>0.66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266700" algn="ctr">
                        <a:spcAft>
                          <a:spcPts val="0"/>
                        </a:spcAft>
                      </a:pPr>
                      <a:r>
                        <a:rPr lang="en-US" sz="1050" kern="100" dirty="0">
                          <a:effectLst/>
                        </a:rPr>
                        <a:t>0.58</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79956980"/>
                  </a:ext>
                </a:extLst>
              </a:tr>
            </a:tbl>
          </a:graphicData>
        </a:graphic>
      </p:graphicFrame>
      <p:pic>
        <p:nvPicPr>
          <p:cNvPr id="5" name="图片 4">
            <a:extLst>
              <a:ext uri="{FF2B5EF4-FFF2-40B4-BE49-F238E27FC236}">
                <a16:creationId xmlns:a16="http://schemas.microsoft.com/office/drawing/2014/main" id="{C73D4CCE-0FD0-4533-ADC5-F35F16241325}"/>
              </a:ext>
            </a:extLst>
          </p:cNvPr>
          <p:cNvPicPr/>
          <p:nvPr/>
        </p:nvPicPr>
        <p:blipFill>
          <a:blip r:embed="rId2"/>
          <a:stretch>
            <a:fillRect/>
          </a:stretch>
        </p:blipFill>
        <p:spPr>
          <a:xfrm>
            <a:off x="77495" y="2292797"/>
            <a:ext cx="4686300" cy="3000375"/>
          </a:xfrm>
          <a:prstGeom prst="rect">
            <a:avLst/>
          </a:prstGeom>
        </p:spPr>
      </p:pic>
    </p:spTree>
    <p:extLst>
      <p:ext uri="{BB962C8B-B14F-4D97-AF65-F5344CB8AC3E}">
        <p14:creationId xmlns:p14="http://schemas.microsoft.com/office/powerpoint/2010/main" val="166795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DC62D-B253-4015-B66E-6C244327D4EA}"/>
              </a:ext>
            </a:extLst>
          </p:cNvPr>
          <p:cNvSpPr>
            <a:spLocks noGrp="1"/>
          </p:cNvSpPr>
          <p:nvPr>
            <p:ph type="title"/>
          </p:nvPr>
        </p:nvSpPr>
        <p:spPr>
          <a:xfrm>
            <a:off x="4716706" y="140379"/>
            <a:ext cx="8770571" cy="1345269"/>
          </a:xfrm>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127D14EB-56AA-48F9-9A65-8EAF76261153}"/>
              </a:ext>
            </a:extLst>
          </p:cNvPr>
          <p:cNvSpPr>
            <a:spLocks noGrp="1"/>
          </p:cNvSpPr>
          <p:nvPr>
            <p:ph idx="1"/>
          </p:nvPr>
        </p:nvSpPr>
        <p:spPr>
          <a:xfrm>
            <a:off x="1710714" y="2321153"/>
            <a:ext cx="8770571" cy="3651504"/>
          </a:xfrm>
        </p:spPr>
        <p:txBody>
          <a:bodyPr>
            <a:normAutofit fontScale="85000" lnSpcReduction="10000"/>
          </a:bodyPr>
          <a:lstStyle/>
          <a:p>
            <a:r>
              <a:rPr lang="en-US" altLang="zh-CN" dirty="0">
                <a:latin typeface="Arial" panose="020B0604020202020204" pitchFamily="34" charset="0"/>
                <a:cs typeface="Arial" panose="020B0604020202020204" pitchFamily="34" charset="0"/>
              </a:rPr>
              <a:t>From the figure we can see that this model can perform best when the k=8. Also, from the accuracy table, we know that for this classification case, both Decision Tree and Support Vector Machine can perform well and give us an accuracy of 75%.</a:t>
            </a:r>
            <a:endParaRPr lang="zh-CN"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In this study, I analyzed the relationship between car accident features and the severity. I identified weather, road condition , collision type, light condition and vehicle count that affect the accident severity. I built classification models to predict the accident severity. These models can be very useful in helping road management in several ways. For example, drivers should reduce driving when the weather condition is bad, pay more attention to the road with less light, etc.</a:t>
            </a:r>
            <a:endParaRPr lang="zh-CN" altLang="zh-CN" dirty="0">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8271225"/>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43141"/>
      </a:dk2>
      <a:lt2>
        <a:srgbClr val="E8E7E2"/>
      </a:lt2>
      <a:accent1>
        <a:srgbClr val="949BC8"/>
      </a:accent1>
      <a:accent2>
        <a:srgbClr val="7D9FBC"/>
      </a:accent2>
      <a:accent3>
        <a:srgbClr val="81ACAE"/>
      </a:accent3>
      <a:accent4>
        <a:srgbClr val="74AE98"/>
      </a:accent4>
      <a:accent5>
        <a:srgbClr val="82AF8B"/>
      </a:accent5>
      <a:accent6>
        <a:srgbClr val="80AE74"/>
      </a:accent6>
      <a:hlink>
        <a:srgbClr val="8A845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6</TotalTime>
  <Words>308</Words>
  <Application>Microsoft Office PowerPoint</Application>
  <PresentationFormat>宽屏</PresentationFormat>
  <Paragraphs>36</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Meiryo</vt:lpstr>
      <vt:lpstr>等线</vt:lpstr>
      <vt:lpstr>Arial</vt:lpstr>
      <vt:lpstr>Corbel</vt:lpstr>
      <vt:lpstr>Helvetica</vt:lpstr>
      <vt:lpstr>SketchLinesVTI</vt:lpstr>
      <vt:lpstr>PowerPoint 演示文稿</vt:lpstr>
      <vt:lpstr>PowerPoint 演示文稿</vt:lpstr>
      <vt:lpstr>Data acquisition and cleaning</vt:lpstr>
      <vt:lpstr>Classification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zhang</dc:creator>
  <cp:lastModifiedBy>wei zhang</cp:lastModifiedBy>
  <cp:revision>1</cp:revision>
  <dcterms:created xsi:type="dcterms:W3CDTF">2020-09-25T01:39:13Z</dcterms:created>
  <dcterms:modified xsi:type="dcterms:W3CDTF">2020-09-25T01:46:09Z</dcterms:modified>
</cp:coreProperties>
</file>