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6" r:id="rId4"/>
  </p:sldMasterIdLst>
  <p:notesMasterIdLst>
    <p:notesMasterId r:id="rId15"/>
  </p:notesMasterIdLst>
  <p:handoutMasterIdLst>
    <p:handoutMasterId r:id="rId16"/>
  </p:handoutMasterIdLst>
  <p:sldIdLst>
    <p:sldId id="279" r:id="rId5"/>
    <p:sldId id="270" r:id="rId6"/>
    <p:sldId id="276" r:id="rId7"/>
    <p:sldId id="281" r:id="rId8"/>
    <p:sldId id="283" r:id="rId9"/>
    <p:sldId id="282" r:id="rId10"/>
    <p:sldId id="275" r:id="rId11"/>
    <p:sldId id="284" r:id="rId12"/>
    <p:sldId id="286" r:id="rId13"/>
    <p:sldId id="2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6D5895-59B5-4102-833F-644B0C09AFEE}" v="10" dt="2022-03-14T05:33:06.7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94180" autoAdjust="0"/>
  </p:normalViewPr>
  <p:slideViewPr>
    <p:cSldViewPr snapToGrid="0">
      <p:cViewPr varScale="1">
        <p:scale>
          <a:sx n="98" d="100"/>
          <a:sy n="98" d="100"/>
        </p:scale>
        <p:origin x="608" y="20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1CF908-B9F8-4D75-9563-AB61F9135D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DEC0F2-C9ED-4E40-9090-1AABA509E0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B24071-69B2-40A7-B3EA-674584CE017F}" type="datetimeFigureOut">
              <a:rPr lang="en-US" smtClean="0"/>
              <a:t>3/14/22</a:t>
            </a:fld>
            <a:endParaRPr lang="en-US" dirty="0"/>
          </a:p>
        </p:txBody>
      </p:sp>
      <p:sp>
        <p:nvSpPr>
          <p:cNvPr id="4" name="Footer Placeholder 3">
            <a:extLst>
              <a:ext uri="{FF2B5EF4-FFF2-40B4-BE49-F238E27FC236}">
                <a16:creationId xmlns:a16="http://schemas.microsoft.com/office/drawing/2014/main" id="{E2343BCB-1A9C-419E-A510-1B43D44FD1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2ECDCF-FA4F-4A45-8FAD-9C923EE306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DA0F0C-BE24-43A8-A6ED-60EC67C28C43}" type="slidenum">
              <a:rPr lang="en-US" smtClean="0"/>
              <a:t>‹#›</a:t>
            </a:fld>
            <a:endParaRPr lang="en-US" dirty="0"/>
          </a:p>
        </p:txBody>
      </p:sp>
    </p:spTree>
    <p:extLst>
      <p:ext uri="{BB962C8B-B14F-4D97-AF65-F5344CB8AC3E}">
        <p14:creationId xmlns:p14="http://schemas.microsoft.com/office/powerpoint/2010/main" val="979089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16B909-20DD-493C-AC6E-6A09AF3AE40E}" type="datetimeFigureOut">
              <a:rPr lang="en-US" smtClean="0"/>
              <a:t>3/14/22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A3186-490C-4963-9CE5-58096C2F0BE5}" type="slidenum">
              <a:rPr lang="en-US" smtClean="0"/>
              <a:t>‹#›</a:t>
            </a:fld>
            <a:endParaRPr lang="en-US" dirty="0"/>
          </a:p>
        </p:txBody>
      </p:sp>
    </p:spTree>
    <p:extLst>
      <p:ext uri="{BB962C8B-B14F-4D97-AF65-F5344CB8AC3E}">
        <p14:creationId xmlns:p14="http://schemas.microsoft.com/office/powerpoint/2010/main" val="97206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6BA3186-490C-4963-9CE5-58096C2F0BE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3405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6BA3186-490C-4963-9CE5-58096C2F0BE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035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6BA3186-490C-4963-9CE5-58096C2F0BE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8051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6BA3186-490C-4963-9CE5-58096C2F0BE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7185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6BA3186-490C-4963-9CE5-58096C2F0BE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6864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6BA3186-490C-4963-9CE5-58096C2F0BE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9771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6BA3186-490C-4963-9CE5-58096C2F0BE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8395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6BA3186-490C-4963-9CE5-58096C2F0BE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3061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6BA3186-490C-4963-9CE5-58096C2F0BE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1207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6BA3186-490C-4963-9CE5-58096C2F0BE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1336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85944-A7F7-450B-83C1-9F72FEF544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A2A88E-2211-46DD-9FD0-3CF888B557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41EB17-5DF8-40AA-9B55-048C2DF0B2E9}"/>
              </a:ext>
            </a:extLst>
          </p:cNvPr>
          <p:cNvSpPr>
            <a:spLocks noGrp="1"/>
          </p:cNvSpPr>
          <p:nvPr>
            <p:ph type="dt" sz="half" idx="10"/>
          </p:nvPr>
        </p:nvSpPr>
        <p:spPr/>
        <p:txBody>
          <a:bodyPr/>
          <a:lstStyle/>
          <a:p>
            <a:fld id="{B61BEF0D-F0BB-DE4B-95CE-6DB70DBA9567}" type="datetimeFigureOut">
              <a:rPr lang="en-US" smtClean="0"/>
              <a:pPr/>
              <a:t>3/14/22</a:t>
            </a:fld>
            <a:endParaRPr lang="en-US" dirty="0"/>
          </a:p>
        </p:txBody>
      </p:sp>
      <p:sp>
        <p:nvSpPr>
          <p:cNvPr id="5" name="Footer Placeholder 4">
            <a:extLst>
              <a:ext uri="{FF2B5EF4-FFF2-40B4-BE49-F238E27FC236}">
                <a16:creationId xmlns:a16="http://schemas.microsoft.com/office/drawing/2014/main" id="{5BF1F199-7F5C-4374-BBEE-F8C26267D0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F3D8532-2757-4ADD-BA2B-FECBCB064BC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9809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BE64C-BF6D-4BC5-87F1-F9FC2F9E40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28D5AD-8F01-4543-95BB-D20E16E6F3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62006-AB2D-4006-B80E-B49203C59AE3}"/>
              </a:ext>
            </a:extLst>
          </p:cNvPr>
          <p:cNvSpPr>
            <a:spLocks noGrp="1"/>
          </p:cNvSpPr>
          <p:nvPr>
            <p:ph type="dt" sz="half" idx="10"/>
          </p:nvPr>
        </p:nvSpPr>
        <p:spPr/>
        <p:txBody>
          <a:bodyPr/>
          <a:lstStyle/>
          <a:p>
            <a:fld id="{B61BEF0D-F0BB-DE4B-95CE-6DB70DBA9567}" type="datetimeFigureOut">
              <a:rPr lang="en-US" smtClean="0"/>
              <a:pPr/>
              <a:t>3/14/22</a:t>
            </a:fld>
            <a:endParaRPr lang="en-US" dirty="0"/>
          </a:p>
        </p:txBody>
      </p:sp>
      <p:sp>
        <p:nvSpPr>
          <p:cNvPr id="5" name="Footer Placeholder 4">
            <a:extLst>
              <a:ext uri="{FF2B5EF4-FFF2-40B4-BE49-F238E27FC236}">
                <a16:creationId xmlns:a16="http://schemas.microsoft.com/office/drawing/2014/main" id="{B6982660-1762-46F6-AF22-E5DC96BE7DB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6A3F4E-12E8-4282-84FC-D34C3A7FF56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9457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8BE8B8-B895-46EA-99BE-902CA7782D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3AA6B3-B7B1-4B0C-AEE0-7731011B98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466EF4-ECCD-499A-881C-8E6CB127E325}"/>
              </a:ext>
            </a:extLst>
          </p:cNvPr>
          <p:cNvSpPr>
            <a:spLocks noGrp="1"/>
          </p:cNvSpPr>
          <p:nvPr>
            <p:ph type="dt" sz="half" idx="10"/>
          </p:nvPr>
        </p:nvSpPr>
        <p:spPr/>
        <p:txBody>
          <a:bodyPr/>
          <a:lstStyle/>
          <a:p>
            <a:fld id="{B61BEF0D-F0BB-DE4B-95CE-6DB70DBA9567}" type="datetimeFigureOut">
              <a:rPr lang="en-US" smtClean="0"/>
              <a:pPr/>
              <a:t>3/14/22</a:t>
            </a:fld>
            <a:endParaRPr lang="en-US" dirty="0"/>
          </a:p>
        </p:txBody>
      </p:sp>
      <p:sp>
        <p:nvSpPr>
          <p:cNvPr id="5" name="Footer Placeholder 4">
            <a:extLst>
              <a:ext uri="{FF2B5EF4-FFF2-40B4-BE49-F238E27FC236}">
                <a16:creationId xmlns:a16="http://schemas.microsoft.com/office/drawing/2014/main" id="{82616EE6-F61E-4A6C-8F43-6C536D35F4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384EB9-EA2F-4E7F-A1BC-A66AB89A7BF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1326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239B8-C514-4F9F-9F0E-0664045815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83F076-CA31-4D31-93B6-093FEC6CF7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14F293-81BD-4EE6-8370-5986068D017A}"/>
              </a:ext>
            </a:extLst>
          </p:cNvPr>
          <p:cNvSpPr>
            <a:spLocks noGrp="1"/>
          </p:cNvSpPr>
          <p:nvPr>
            <p:ph type="dt" sz="half" idx="10"/>
          </p:nvPr>
        </p:nvSpPr>
        <p:spPr/>
        <p:txBody>
          <a:bodyPr/>
          <a:lstStyle/>
          <a:p>
            <a:fld id="{05BFA754-D5C3-4E66-96A6-867B257F58DC}" type="datetimeFigureOut">
              <a:rPr lang="en-US" smtClean="0"/>
              <a:t>3/14/22</a:t>
            </a:fld>
            <a:endParaRPr lang="en-US" dirty="0"/>
          </a:p>
        </p:txBody>
      </p:sp>
      <p:sp>
        <p:nvSpPr>
          <p:cNvPr id="5" name="Footer Placeholder 4">
            <a:extLst>
              <a:ext uri="{FF2B5EF4-FFF2-40B4-BE49-F238E27FC236}">
                <a16:creationId xmlns:a16="http://schemas.microsoft.com/office/drawing/2014/main" id="{F64AF14D-1064-4F94-BD63-782523D907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EB90F4-76A2-4F2B-83AF-8E44A457023A}"/>
              </a:ext>
            </a:extLst>
          </p:cNvPr>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4150605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FA780-ACC5-45B1-B9B0-1E9A53EA53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C49D0B-D15A-414F-A4E9-218E71EAA1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60883E-6B03-4D31-9349-82E1CC74C221}"/>
              </a:ext>
            </a:extLst>
          </p:cNvPr>
          <p:cNvSpPr>
            <a:spLocks noGrp="1"/>
          </p:cNvSpPr>
          <p:nvPr>
            <p:ph type="dt" sz="half" idx="10"/>
          </p:nvPr>
        </p:nvSpPr>
        <p:spPr/>
        <p:txBody>
          <a:bodyPr/>
          <a:lstStyle/>
          <a:p>
            <a:fld id="{B61BEF0D-F0BB-DE4B-95CE-6DB70DBA9567}" type="datetimeFigureOut">
              <a:rPr lang="en-US" smtClean="0"/>
              <a:pPr/>
              <a:t>3/14/22</a:t>
            </a:fld>
            <a:endParaRPr lang="en-US" dirty="0"/>
          </a:p>
        </p:txBody>
      </p:sp>
      <p:sp>
        <p:nvSpPr>
          <p:cNvPr id="5" name="Footer Placeholder 4">
            <a:extLst>
              <a:ext uri="{FF2B5EF4-FFF2-40B4-BE49-F238E27FC236}">
                <a16:creationId xmlns:a16="http://schemas.microsoft.com/office/drawing/2014/main" id="{FAFCB7C1-2A58-48CF-8C4A-089DF759887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769CB4-CAB4-4FE9-A352-6DD49094AC9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532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EED05-A698-4EDC-8CA1-7736AABDEC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448331-E89C-431F-A3A7-EFBB6B2EC5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EB3642-0B21-495F-8FD1-1E64A037B4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5C7107-D6D2-4B84-9C8A-104F2FFE8851}"/>
              </a:ext>
            </a:extLst>
          </p:cNvPr>
          <p:cNvSpPr>
            <a:spLocks noGrp="1"/>
          </p:cNvSpPr>
          <p:nvPr>
            <p:ph type="dt" sz="half" idx="10"/>
          </p:nvPr>
        </p:nvSpPr>
        <p:spPr/>
        <p:txBody>
          <a:bodyPr/>
          <a:lstStyle/>
          <a:p>
            <a:fld id="{05BFA754-D5C3-4E66-96A6-867B257F58DC}" type="datetimeFigureOut">
              <a:rPr lang="en-US" smtClean="0"/>
              <a:t>3/14/22</a:t>
            </a:fld>
            <a:endParaRPr lang="en-US" dirty="0"/>
          </a:p>
        </p:txBody>
      </p:sp>
      <p:sp>
        <p:nvSpPr>
          <p:cNvPr id="6" name="Footer Placeholder 5">
            <a:extLst>
              <a:ext uri="{FF2B5EF4-FFF2-40B4-BE49-F238E27FC236}">
                <a16:creationId xmlns:a16="http://schemas.microsoft.com/office/drawing/2014/main" id="{8FA2E453-68C5-4A86-8C2E-2AEED81C45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60C496B-704A-4D1E-809C-2610D1AF4CBD}"/>
              </a:ext>
            </a:extLst>
          </p:cNvPr>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971798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160C5-B965-47DA-BEE9-7A6D9A931E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7886D4-E22D-45D1-9B11-F1E6707669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BE22A4-4FFA-40B9-8FD7-0B33FE35E3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4A4195-B99B-4DAA-8389-BB59E931EE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547838-06CC-420E-A0D8-3D5994B115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85FF3B-518B-43BF-B39A-12626FD54FC4}"/>
              </a:ext>
            </a:extLst>
          </p:cNvPr>
          <p:cNvSpPr>
            <a:spLocks noGrp="1"/>
          </p:cNvSpPr>
          <p:nvPr>
            <p:ph type="dt" sz="half" idx="10"/>
          </p:nvPr>
        </p:nvSpPr>
        <p:spPr/>
        <p:txBody>
          <a:bodyPr/>
          <a:lstStyle/>
          <a:p>
            <a:fld id="{B61BEF0D-F0BB-DE4B-95CE-6DB70DBA9567}" type="datetimeFigureOut">
              <a:rPr lang="en-US" smtClean="0"/>
              <a:pPr/>
              <a:t>3/14/22</a:t>
            </a:fld>
            <a:endParaRPr lang="en-US" dirty="0"/>
          </a:p>
        </p:txBody>
      </p:sp>
      <p:sp>
        <p:nvSpPr>
          <p:cNvPr id="8" name="Footer Placeholder 7">
            <a:extLst>
              <a:ext uri="{FF2B5EF4-FFF2-40B4-BE49-F238E27FC236}">
                <a16:creationId xmlns:a16="http://schemas.microsoft.com/office/drawing/2014/main" id="{8F529303-C63C-47E1-AD71-F9B86D16DD7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515A49B-3BA2-42AB-BC3A-449FE83D64A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3622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36B1A-BF34-415C-A35C-0C75E0BCE1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406812-F58C-4A75-9101-336ACD95A9BB}"/>
              </a:ext>
            </a:extLst>
          </p:cNvPr>
          <p:cNvSpPr>
            <a:spLocks noGrp="1"/>
          </p:cNvSpPr>
          <p:nvPr>
            <p:ph type="dt" sz="half" idx="10"/>
          </p:nvPr>
        </p:nvSpPr>
        <p:spPr/>
        <p:txBody>
          <a:bodyPr/>
          <a:lstStyle/>
          <a:p>
            <a:fld id="{B61BEF0D-F0BB-DE4B-95CE-6DB70DBA9567}" type="datetimeFigureOut">
              <a:rPr lang="en-US" smtClean="0"/>
              <a:pPr/>
              <a:t>3/14/22</a:t>
            </a:fld>
            <a:endParaRPr lang="en-US" dirty="0"/>
          </a:p>
        </p:txBody>
      </p:sp>
      <p:sp>
        <p:nvSpPr>
          <p:cNvPr id="4" name="Footer Placeholder 3">
            <a:extLst>
              <a:ext uri="{FF2B5EF4-FFF2-40B4-BE49-F238E27FC236}">
                <a16:creationId xmlns:a16="http://schemas.microsoft.com/office/drawing/2014/main" id="{01A5A7A9-9D2D-484F-815E-B6C1691DF9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4A3EFF4-DE7E-41FA-98F4-882AD3A83C1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2378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7CFFD8-2EB2-4277-BA9A-8F4A972D1F91}"/>
              </a:ext>
            </a:extLst>
          </p:cNvPr>
          <p:cNvSpPr>
            <a:spLocks noGrp="1"/>
          </p:cNvSpPr>
          <p:nvPr>
            <p:ph type="dt" sz="half" idx="10"/>
          </p:nvPr>
        </p:nvSpPr>
        <p:spPr/>
        <p:txBody>
          <a:bodyPr/>
          <a:lstStyle/>
          <a:p>
            <a:fld id="{B61BEF0D-F0BB-DE4B-95CE-6DB70DBA9567}" type="datetimeFigureOut">
              <a:rPr lang="en-US" smtClean="0"/>
              <a:pPr/>
              <a:t>3/14/22</a:t>
            </a:fld>
            <a:endParaRPr lang="en-US" dirty="0"/>
          </a:p>
        </p:txBody>
      </p:sp>
      <p:sp>
        <p:nvSpPr>
          <p:cNvPr id="3" name="Footer Placeholder 2">
            <a:extLst>
              <a:ext uri="{FF2B5EF4-FFF2-40B4-BE49-F238E27FC236}">
                <a16:creationId xmlns:a16="http://schemas.microsoft.com/office/drawing/2014/main" id="{5ECBB364-5211-4688-8053-5A5B4586AB9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F9A715F-91F8-471F-8F41-9EF4A3DC8E2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2903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5AE13-D489-44B7-8C83-ACA843E400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6B9F33-6FD2-4488-97E5-6DBD0DD042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8B0650-E910-4F23-AFF0-8B9F73B8C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C32C88-58B1-42C0-97C0-17190FF0CCAC}"/>
              </a:ext>
            </a:extLst>
          </p:cNvPr>
          <p:cNvSpPr>
            <a:spLocks noGrp="1"/>
          </p:cNvSpPr>
          <p:nvPr>
            <p:ph type="dt" sz="half" idx="10"/>
          </p:nvPr>
        </p:nvSpPr>
        <p:spPr/>
        <p:txBody>
          <a:bodyPr/>
          <a:lstStyle/>
          <a:p>
            <a:fld id="{B61BEF0D-F0BB-DE4B-95CE-6DB70DBA9567}" type="datetimeFigureOut">
              <a:rPr lang="en-US" smtClean="0"/>
              <a:pPr/>
              <a:t>3/14/22</a:t>
            </a:fld>
            <a:endParaRPr lang="en-US" dirty="0"/>
          </a:p>
        </p:txBody>
      </p:sp>
      <p:sp>
        <p:nvSpPr>
          <p:cNvPr id="6" name="Footer Placeholder 5">
            <a:extLst>
              <a:ext uri="{FF2B5EF4-FFF2-40B4-BE49-F238E27FC236}">
                <a16:creationId xmlns:a16="http://schemas.microsoft.com/office/drawing/2014/main" id="{5315C1DE-FFEA-42CF-8877-F984E3BCA2B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7C1DBA-529D-4594-A424-F0E256D8EF6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374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FE788-4E4D-49DD-90C1-4C422BC21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AF48EC-459A-44D5-89E5-0C80EBF8A6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C50763-B2D3-492F-BC1E-FE8728A25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C1F26C-0F34-4CEC-AFA9-D6D52EDA14DD}"/>
              </a:ext>
            </a:extLst>
          </p:cNvPr>
          <p:cNvSpPr>
            <a:spLocks noGrp="1"/>
          </p:cNvSpPr>
          <p:nvPr>
            <p:ph type="dt" sz="half" idx="10"/>
          </p:nvPr>
        </p:nvSpPr>
        <p:spPr/>
        <p:txBody>
          <a:bodyPr/>
          <a:lstStyle/>
          <a:p>
            <a:fld id="{B61BEF0D-F0BB-DE4B-95CE-6DB70DBA9567}" type="datetimeFigureOut">
              <a:rPr lang="en-US" smtClean="0"/>
              <a:pPr/>
              <a:t>3/14/22</a:t>
            </a:fld>
            <a:endParaRPr lang="en-US" dirty="0"/>
          </a:p>
        </p:txBody>
      </p:sp>
      <p:sp>
        <p:nvSpPr>
          <p:cNvPr id="6" name="Footer Placeholder 5">
            <a:extLst>
              <a:ext uri="{FF2B5EF4-FFF2-40B4-BE49-F238E27FC236}">
                <a16:creationId xmlns:a16="http://schemas.microsoft.com/office/drawing/2014/main" id="{5EAF6FC3-B0B8-4915-8CFA-C5C51FFD55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FD370B-BE6D-409B-8168-2F618FC4537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4349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3C733C-E4C6-43C0-AEAC-9BD2E062FF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EB5EA0-153C-4889-9C38-EF0EFAF30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6D744C-EA83-4218-93A7-0E9A58AD51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3/14/22</a:t>
            </a:fld>
            <a:endParaRPr lang="en-US" dirty="0"/>
          </a:p>
        </p:txBody>
      </p:sp>
      <p:sp>
        <p:nvSpPr>
          <p:cNvPr id="5" name="Footer Placeholder 4">
            <a:extLst>
              <a:ext uri="{FF2B5EF4-FFF2-40B4-BE49-F238E27FC236}">
                <a16:creationId xmlns:a16="http://schemas.microsoft.com/office/drawing/2014/main" id="{DE9966F6-C644-4491-B83E-9A46187E1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3A4A952-2901-429D-B775-EA4263611B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601341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741830-4E4E-4CA5-B92A-047E598CB2CC}"/>
              </a:ext>
            </a:extLst>
          </p:cNvPr>
          <p:cNvPicPr>
            <a:picLocks noChangeAspect="1"/>
          </p:cNvPicPr>
          <p:nvPr/>
        </p:nvPicPr>
        <p:blipFill>
          <a:blip r:embed="rId4"/>
          <a:srcRect/>
          <a:stretch/>
        </p:blipFill>
        <p:spPr>
          <a:xfrm>
            <a:off x="0" y="0"/>
            <a:ext cx="12192000" cy="6951126"/>
          </a:xfrm>
          <a:prstGeom prst="rect">
            <a:avLst/>
          </a:prstGeom>
        </p:spPr>
      </p:pic>
      <p:sp>
        <p:nvSpPr>
          <p:cNvPr id="2" name="Title 1">
            <a:extLst>
              <a:ext uri="{FF2B5EF4-FFF2-40B4-BE49-F238E27FC236}">
                <a16:creationId xmlns:a16="http://schemas.microsoft.com/office/drawing/2014/main" id="{D4774D57-151E-4936-9AF4-E70073D4EB30}"/>
              </a:ext>
            </a:extLst>
          </p:cNvPr>
          <p:cNvSpPr>
            <a:spLocks noGrp="1"/>
          </p:cNvSpPr>
          <p:nvPr>
            <p:ph type="title"/>
          </p:nvPr>
        </p:nvSpPr>
        <p:spPr>
          <a:xfrm>
            <a:off x="1139252" y="389746"/>
            <a:ext cx="10088381" cy="703905"/>
          </a:xfrm>
          <a:solidFill>
            <a:schemeClr val="bg1"/>
          </a:solidFill>
        </p:spPr>
        <p:txBody>
          <a:bodyPr>
            <a:noAutofit/>
          </a:bodyPr>
          <a:lstStyle/>
          <a:p>
            <a:pPr algn="ctr"/>
            <a:br>
              <a:rPr lang="en-US" sz="3200" dirty="0"/>
            </a:br>
            <a:r>
              <a:rPr lang="en-US" sz="3200" b="1" dirty="0"/>
              <a:t>Interface Design</a:t>
            </a:r>
            <a:br>
              <a:rPr lang="en-US" sz="3200" dirty="0"/>
            </a:br>
            <a:endParaRPr lang="en-US" sz="3200" dirty="0"/>
          </a:p>
        </p:txBody>
      </p:sp>
      <p:sp>
        <p:nvSpPr>
          <p:cNvPr id="3" name="Subtitle 2">
            <a:extLst>
              <a:ext uri="{FF2B5EF4-FFF2-40B4-BE49-F238E27FC236}">
                <a16:creationId xmlns:a16="http://schemas.microsoft.com/office/drawing/2014/main" id="{C5370FC1-A32E-43A6-9E96-92974CB54F20}"/>
              </a:ext>
            </a:extLst>
          </p:cNvPr>
          <p:cNvSpPr>
            <a:spLocks noGrp="1"/>
          </p:cNvSpPr>
          <p:nvPr>
            <p:ph type="subTitle" idx="4294967295"/>
          </p:nvPr>
        </p:nvSpPr>
        <p:spPr>
          <a:xfrm>
            <a:off x="1139252" y="1093651"/>
            <a:ext cx="10088381" cy="5487030"/>
          </a:xfrm>
          <a:solidFill>
            <a:schemeClr val="bg1"/>
          </a:solidFill>
        </p:spPr>
        <p:txBody>
          <a:bodyPr>
            <a:normAutofit/>
          </a:bodyPr>
          <a:lstStyle/>
          <a:p>
            <a:pPr marL="0" indent="0" algn="ctr">
              <a:buNone/>
            </a:pPr>
            <a:endParaRPr lang="en-US" sz="2000" b="1" u="sng" dirty="0"/>
          </a:p>
          <a:p>
            <a:pPr marL="0" indent="0" algn="ctr">
              <a:buNone/>
            </a:pPr>
            <a:r>
              <a:rPr lang="en-US" sz="2400" b="1" u="sng" dirty="0"/>
              <a:t>Audience: </a:t>
            </a:r>
          </a:p>
          <a:p>
            <a:pPr marL="342900" indent="-342900" algn="l">
              <a:buFont typeface="Arial" panose="020B0604020202020204" pitchFamily="34" charset="0"/>
              <a:buChar char="•"/>
            </a:pPr>
            <a:r>
              <a:rPr lang="en-US" sz="2400" dirty="0"/>
              <a:t>Each game is designed for all ages.</a:t>
            </a:r>
          </a:p>
          <a:p>
            <a:pPr algn="l"/>
            <a:endParaRPr lang="en-US" sz="2400" dirty="0"/>
          </a:p>
          <a:p>
            <a:endParaRPr lang="en-US" sz="2400" dirty="0"/>
          </a:p>
          <a:p>
            <a:pPr marL="0" indent="0" algn="ctr">
              <a:buNone/>
            </a:pPr>
            <a:r>
              <a:rPr lang="en-US" sz="2400" b="1" u="sng" dirty="0"/>
              <a:t>Interactive Features:</a:t>
            </a:r>
          </a:p>
          <a:p>
            <a:pPr marL="342900" indent="-342900" algn="l">
              <a:buFont typeface="Arial" panose="020B0604020202020204" pitchFamily="34" charset="0"/>
              <a:buChar char="•"/>
            </a:pPr>
            <a:r>
              <a:rPr lang="en-US" sz="2400" dirty="0"/>
              <a:t>Game cards (with game logos) that when clicked, go to game page, (also added </a:t>
            </a:r>
            <a:r>
              <a:rPr lang="en-US" sz="2400"/>
              <a:t>hover animation).</a:t>
            </a:r>
            <a:endParaRPr lang="en-US" sz="2400" dirty="0"/>
          </a:p>
          <a:p>
            <a:pPr marL="342900" indent="-342900" algn="l">
              <a:buFont typeface="Arial" panose="020B0604020202020204" pitchFamily="34" charset="0"/>
              <a:buChar char="•"/>
            </a:pPr>
            <a:r>
              <a:rPr lang="en-US" sz="2400" dirty="0"/>
              <a:t>Side navigation menu that shows directions for each game.</a:t>
            </a:r>
          </a:p>
          <a:p>
            <a:pPr marL="342900" indent="-342900"/>
            <a:r>
              <a:rPr lang="en-US" sz="2400" dirty="0"/>
              <a:t>Close button for side navigation menu.</a:t>
            </a:r>
          </a:p>
          <a:p>
            <a:pPr marL="342900" indent="-342900" algn="l">
              <a:buFont typeface="Arial" panose="020B0604020202020204" pitchFamily="34" charset="0"/>
              <a:buChar char="•"/>
            </a:pPr>
            <a:endParaRPr lang="en-US" sz="2400" dirty="0"/>
          </a:p>
        </p:txBody>
      </p:sp>
      <p:cxnSp>
        <p:nvCxnSpPr>
          <p:cNvPr id="6" name="Straight Connector 5">
            <a:extLst>
              <a:ext uri="{FF2B5EF4-FFF2-40B4-BE49-F238E27FC236}">
                <a16:creationId xmlns:a16="http://schemas.microsoft.com/office/drawing/2014/main" id="{E1E1FA47-8AA9-45A5-B4AD-BCD366E319C5}"/>
              </a:ext>
            </a:extLst>
          </p:cNvPr>
          <p:cNvCxnSpPr>
            <a:cxnSpLocks/>
          </p:cNvCxnSpPr>
          <p:nvPr/>
        </p:nvCxnSpPr>
        <p:spPr>
          <a:xfrm>
            <a:off x="2850629" y="937900"/>
            <a:ext cx="649074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39086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cstate="email">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741830-4E4E-4CA5-B92A-047E598CB2CC}"/>
              </a:ext>
            </a:extLst>
          </p:cNvPr>
          <p:cNvPicPr>
            <a:picLocks noChangeAspect="1"/>
          </p:cNvPicPr>
          <p:nvPr/>
        </p:nvPicPr>
        <p:blipFill>
          <a:blip r:embed="rId4"/>
          <a:srcRect/>
          <a:stretch/>
        </p:blipFill>
        <p:spPr>
          <a:xfrm>
            <a:off x="0" y="-98474"/>
            <a:ext cx="12192000" cy="7049600"/>
          </a:xfrm>
          <a:prstGeom prst="rect">
            <a:avLst/>
          </a:prstGeom>
        </p:spPr>
      </p:pic>
      <p:sp>
        <p:nvSpPr>
          <p:cNvPr id="2" name="Title 1">
            <a:extLst>
              <a:ext uri="{FF2B5EF4-FFF2-40B4-BE49-F238E27FC236}">
                <a16:creationId xmlns:a16="http://schemas.microsoft.com/office/drawing/2014/main" id="{D4774D57-151E-4936-9AF4-E70073D4EB30}"/>
              </a:ext>
            </a:extLst>
          </p:cNvPr>
          <p:cNvSpPr>
            <a:spLocks noGrp="1"/>
          </p:cNvSpPr>
          <p:nvPr>
            <p:ph type="ctrTitle"/>
          </p:nvPr>
        </p:nvSpPr>
        <p:spPr>
          <a:xfrm>
            <a:off x="144069" y="149901"/>
            <a:ext cx="5027537" cy="1620841"/>
          </a:xfrm>
          <a:solidFill>
            <a:schemeClr val="bg1"/>
          </a:solidFill>
        </p:spPr>
        <p:txBody>
          <a:bodyPr anchor="ctr">
            <a:noAutofit/>
          </a:bodyPr>
          <a:lstStyle/>
          <a:p>
            <a:r>
              <a:rPr lang="en-US" sz="3200" dirty="0"/>
              <a:t>Footer with readme copyright info</a:t>
            </a:r>
            <a:endParaRPr lang="en-US" sz="3200" b="1" dirty="0"/>
          </a:p>
        </p:txBody>
      </p:sp>
      <p:sp>
        <p:nvSpPr>
          <p:cNvPr id="3" name="Subtitle 2">
            <a:extLst>
              <a:ext uri="{FF2B5EF4-FFF2-40B4-BE49-F238E27FC236}">
                <a16:creationId xmlns:a16="http://schemas.microsoft.com/office/drawing/2014/main" id="{C5370FC1-A32E-43A6-9E96-92974CB54F20}"/>
              </a:ext>
            </a:extLst>
          </p:cNvPr>
          <p:cNvSpPr>
            <a:spLocks noGrp="1"/>
          </p:cNvSpPr>
          <p:nvPr>
            <p:ph type="subTitle" idx="1"/>
          </p:nvPr>
        </p:nvSpPr>
        <p:spPr>
          <a:xfrm>
            <a:off x="5171607" y="127416"/>
            <a:ext cx="6876323" cy="6603168"/>
          </a:xfrm>
          <a:solidFill>
            <a:schemeClr val="bg1"/>
          </a:solidFill>
        </p:spPr>
        <p:txBody>
          <a:bodyPr>
            <a:normAutofit/>
          </a:bodyPr>
          <a:lstStyle/>
          <a:p>
            <a:endParaRPr lang="en-US" dirty="0"/>
          </a:p>
        </p:txBody>
      </p:sp>
      <p:sp>
        <p:nvSpPr>
          <p:cNvPr id="4" name="TextBox 3">
            <a:extLst>
              <a:ext uri="{FF2B5EF4-FFF2-40B4-BE49-F238E27FC236}">
                <a16:creationId xmlns:a16="http://schemas.microsoft.com/office/drawing/2014/main" id="{D5CD7F6B-14CD-4284-93CD-A79F465D7C64}"/>
              </a:ext>
            </a:extLst>
          </p:cNvPr>
          <p:cNvSpPr txBox="1"/>
          <p:nvPr/>
        </p:nvSpPr>
        <p:spPr>
          <a:xfrm>
            <a:off x="144070" y="1498382"/>
            <a:ext cx="5027536" cy="5232202"/>
          </a:xfrm>
          <a:prstGeom prst="rect">
            <a:avLst/>
          </a:prstGeom>
          <a:solidFill>
            <a:schemeClr val="bg1"/>
          </a:solid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 decided to put</a:t>
            </a:r>
            <a:r>
              <a:rPr lang="en-US" sz="2000" dirty="0">
                <a:solidFill>
                  <a:prstClr val="black"/>
                </a:solidFill>
                <a:latin typeface="Calibri" panose="020F0502020204030204"/>
              </a:rPr>
              <a:t> the link to the readme.txt file with the copyright info in the footer. </a:t>
            </a:r>
          </a:p>
          <a:p>
            <a:pPr marR="0" lvl="0" algn="l" defTabSz="914400" rtl="0" eaLnBrk="1" fontAlgn="auto" latinLnBrk="0" hangingPunct="1">
              <a:lnSpc>
                <a:spcPct val="100000"/>
              </a:lnSpc>
              <a:spcBef>
                <a:spcPts val="0"/>
              </a:spcBef>
              <a:spcAft>
                <a:spcPts val="0"/>
              </a:spcAft>
              <a:buClrTx/>
              <a:buSzTx/>
              <a:tabLst/>
              <a:defRPr/>
            </a:pPr>
            <a:br>
              <a:rPr lang="en-US" sz="2000" dirty="0">
                <a:solidFill>
                  <a:prstClr val="black"/>
                </a:solidFill>
                <a:latin typeface="Calibri" panose="020F0502020204030204"/>
              </a:rPr>
            </a:br>
            <a:r>
              <a:rPr lang="en-US" sz="2000" dirty="0">
                <a:solidFill>
                  <a:prstClr val="black"/>
                </a:solidFill>
                <a:latin typeface="Calibri" panose="020F0502020204030204"/>
              </a:rPr>
              <a:t>On the page the footer shows the copyright symbol with my name and the year, but when you click on it, the readme file opens up in a new window with the extended information.</a:t>
            </a:r>
            <a:b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This was created using JavaScript.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r>
              <a:rPr lang="en-US" sz="1600" b="0" dirty="0">
                <a:solidFill>
                  <a:srgbClr val="008000"/>
                </a:solidFill>
                <a:effectLst/>
                <a:latin typeface="Consolas" panose="020B0609020204030204" pitchFamily="49" charset="0"/>
              </a:rPr>
              <a:t>//link to readme file in footer</a:t>
            </a:r>
            <a:endParaRPr lang="en-US" sz="1600" b="0" dirty="0">
              <a:solidFill>
                <a:srgbClr val="000000"/>
              </a:solidFill>
              <a:effectLst/>
              <a:latin typeface="Consolas" panose="020B0609020204030204" pitchFamily="49" charset="0"/>
            </a:endParaRPr>
          </a:p>
          <a:p>
            <a:r>
              <a:rPr lang="en-US" sz="1600" b="0" dirty="0" err="1">
                <a:solidFill>
                  <a:srgbClr val="001080"/>
                </a:solidFill>
                <a:effectLst/>
                <a:latin typeface="Consolas" panose="020B0609020204030204" pitchFamily="49" charset="0"/>
              </a:rPr>
              <a:t>document</a:t>
            </a:r>
            <a:r>
              <a:rPr lang="en-US" sz="1600" b="0" dirty="0" err="1">
                <a:solidFill>
                  <a:srgbClr val="222222"/>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getElementById</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"footer"</a:t>
            </a:r>
            <a:r>
              <a:rPr lang="en-US" sz="1600" b="0" dirty="0">
                <a:solidFill>
                  <a:srgbClr val="000000"/>
                </a:solidFill>
                <a:effectLst/>
                <a:latin typeface="Consolas" panose="020B0609020204030204" pitchFamily="49" charset="0"/>
              </a:rPr>
              <a:t>)</a:t>
            </a:r>
            <a:r>
              <a:rPr lang="en-US" sz="1600" b="0" dirty="0">
                <a:solidFill>
                  <a:srgbClr val="222222"/>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addEventListener</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"click"</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window</a:t>
            </a:r>
            <a:r>
              <a:rPr lang="en-US" sz="1600" b="0" dirty="0" err="1">
                <a:solidFill>
                  <a:srgbClr val="222222"/>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open</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"https://lisabalbach.com/yaple3/CIT190/</a:t>
            </a:r>
            <a:r>
              <a:rPr lang="en-US" sz="1600" b="0" dirty="0" err="1">
                <a:solidFill>
                  <a:srgbClr val="A31515"/>
                </a:solidFill>
                <a:effectLst/>
                <a:latin typeface="Consolas" panose="020B0609020204030204" pitchFamily="49" charset="0"/>
              </a:rPr>
              <a:t>FinalProject</a:t>
            </a:r>
            <a:r>
              <a:rPr lang="en-US" sz="1600" b="0" dirty="0">
                <a:solidFill>
                  <a:srgbClr val="A31515"/>
                </a:solidFill>
                <a:effectLst/>
                <a:latin typeface="Consolas" panose="020B0609020204030204" pitchFamily="49" charset="0"/>
              </a:rPr>
              <a:t>/readmeCopyrightInfo.txt"</a:t>
            </a:r>
            <a:r>
              <a:rPr lang="en-US" sz="1600" b="0" dirty="0">
                <a:solidFill>
                  <a:srgbClr val="000000"/>
                </a:solidFill>
                <a:effectLst/>
                <a:latin typeface="Consolas" panose="020B0609020204030204" pitchFamily="49" charset="0"/>
              </a:rPr>
              <a:t>)</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3526E4EC-D53E-416A-B92D-F70CAD18E9DE}"/>
              </a:ext>
            </a:extLst>
          </p:cNvPr>
          <p:cNvCxnSpPr>
            <a:cxnSpLocks/>
          </p:cNvCxnSpPr>
          <p:nvPr/>
        </p:nvCxnSpPr>
        <p:spPr>
          <a:xfrm>
            <a:off x="241502" y="4564047"/>
            <a:ext cx="4832665" cy="0"/>
          </a:xfrm>
          <a:prstGeom prst="line">
            <a:avLst/>
          </a:prstGeom>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BC8B7962-9ACB-4AEC-ACF2-D378DC322894}"/>
              </a:ext>
            </a:extLst>
          </p:cNvPr>
          <p:cNvPicPr>
            <a:picLocks noChangeAspect="1"/>
          </p:cNvPicPr>
          <p:nvPr/>
        </p:nvPicPr>
        <p:blipFill>
          <a:blip r:embed="rId5"/>
          <a:srcRect/>
          <a:stretch/>
        </p:blipFill>
        <p:spPr>
          <a:xfrm>
            <a:off x="5171599" y="149901"/>
            <a:ext cx="6876331" cy="6580683"/>
          </a:xfrm>
          <a:prstGeom prst="rect">
            <a:avLst/>
          </a:prstGeom>
          <a:ln/>
        </p:spPr>
        <p:style>
          <a:lnRef idx="2">
            <a:schemeClr val="dk1"/>
          </a:lnRef>
          <a:fillRef idx="1">
            <a:schemeClr val="lt1"/>
          </a:fillRef>
          <a:effectRef idx="0">
            <a:schemeClr val="dk1"/>
          </a:effectRef>
          <a:fontRef idx="minor">
            <a:schemeClr val="dk1"/>
          </a:fontRef>
        </p:style>
      </p:pic>
      <p:cxnSp>
        <p:nvCxnSpPr>
          <p:cNvPr id="8" name="Straight Connector 7">
            <a:extLst>
              <a:ext uri="{FF2B5EF4-FFF2-40B4-BE49-F238E27FC236}">
                <a16:creationId xmlns:a16="http://schemas.microsoft.com/office/drawing/2014/main" id="{CCE85B59-BEBD-49AE-B093-FE743F860766}"/>
              </a:ext>
            </a:extLst>
          </p:cNvPr>
          <p:cNvCxnSpPr/>
          <p:nvPr/>
        </p:nvCxnSpPr>
        <p:spPr>
          <a:xfrm>
            <a:off x="1439051" y="1413933"/>
            <a:ext cx="243756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6686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cstate="email">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741830-4E4E-4CA5-B92A-047E598CB2CC}"/>
              </a:ext>
            </a:extLst>
          </p:cNvPr>
          <p:cNvPicPr>
            <a:picLocks noChangeAspect="1"/>
          </p:cNvPicPr>
          <p:nvPr/>
        </p:nvPicPr>
        <p:blipFill>
          <a:blip r:embed="rId4"/>
          <a:srcRect/>
          <a:stretch/>
        </p:blipFill>
        <p:spPr>
          <a:xfrm>
            <a:off x="0" y="0"/>
            <a:ext cx="12192000" cy="6951126"/>
          </a:xfrm>
          <a:prstGeom prst="rect">
            <a:avLst/>
          </a:prstGeom>
        </p:spPr>
      </p:pic>
      <p:sp>
        <p:nvSpPr>
          <p:cNvPr id="2" name="Title 1">
            <a:extLst>
              <a:ext uri="{FF2B5EF4-FFF2-40B4-BE49-F238E27FC236}">
                <a16:creationId xmlns:a16="http://schemas.microsoft.com/office/drawing/2014/main" id="{D4774D57-151E-4936-9AF4-E70073D4EB30}"/>
              </a:ext>
            </a:extLst>
          </p:cNvPr>
          <p:cNvSpPr>
            <a:spLocks noGrp="1"/>
          </p:cNvSpPr>
          <p:nvPr>
            <p:ph type="title"/>
          </p:nvPr>
        </p:nvSpPr>
        <p:spPr>
          <a:xfrm>
            <a:off x="509666" y="322288"/>
            <a:ext cx="11287593" cy="771993"/>
          </a:xfrm>
          <a:solidFill>
            <a:schemeClr val="bg1"/>
          </a:solidFill>
          <a:ln>
            <a:noFill/>
          </a:ln>
        </p:spPr>
        <p:txBody>
          <a:bodyPr>
            <a:noAutofit/>
          </a:bodyPr>
          <a:lstStyle/>
          <a:p>
            <a:pPr algn="ctr"/>
            <a:br>
              <a:rPr lang="en-US" sz="3200" dirty="0">
                <a:ln>
                  <a:solidFill>
                    <a:schemeClr val="tx1"/>
                  </a:solidFill>
                </a:ln>
              </a:rPr>
            </a:br>
            <a:r>
              <a:rPr lang="en-US" sz="3200" dirty="0">
                <a:ln>
                  <a:solidFill>
                    <a:schemeClr val="tx1"/>
                  </a:solidFill>
                </a:ln>
              </a:rPr>
              <a:t>Interface Design</a:t>
            </a:r>
            <a:br>
              <a:rPr lang="en-US" sz="3200" dirty="0">
                <a:ln>
                  <a:solidFill>
                    <a:schemeClr val="tx1"/>
                  </a:solidFill>
                </a:ln>
              </a:rPr>
            </a:br>
            <a:endParaRPr lang="en-US" sz="3200" dirty="0">
              <a:ln>
                <a:solidFill>
                  <a:schemeClr val="tx1"/>
                </a:solidFill>
              </a:ln>
            </a:endParaRPr>
          </a:p>
        </p:txBody>
      </p:sp>
      <p:sp>
        <p:nvSpPr>
          <p:cNvPr id="3" name="Subtitle 2">
            <a:extLst>
              <a:ext uri="{FF2B5EF4-FFF2-40B4-BE49-F238E27FC236}">
                <a16:creationId xmlns:a16="http://schemas.microsoft.com/office/drawing/2014/main" id="{C5370FC1-A32E-43A6-9E96-92974CB54F20}"/>
              </a:ext>
            </a:extLst>
          </p:cNvPr>
          <p:cNvSpPr>
            <a:spLocks noGrp="1"/>
          </p:cNvSpPr>
          <p:nvPr>
            <p:ph type="subTitle" idx="4294967295"/>
          </p:nvPr>
        </p:nvSpPr>
        <p:spPr>
          <a:xfrm>
            <a:off x="509666" y="1094281"/>
            <a:ext cx="11287593" cy="5441430"/>
          </a:xfrm>
          <a:solidFill>
            <a:schemeClr val="bg1"/>
          </a:solidFill>
        </p:spPr>
        <p:txBody>
          <a:bodyPr>
            <a:normAutofit/>
          </a:bodyPr>
          <a:lstStyle/>
          <a:p>
            <a:pPr marL="0" indent="0" algn="ctr">
              <a:buNone/>
            </a:pPr>
            <a:endParaRPr lang="en-US" sz="2000" u="sng" dirty="0"/>
          </a:p>
          <a:p>
            <a:pPr marL="0" indent="0" algn="ctr">
              <a:buNone/>
            </a:pPr>
            <a:r>
              <a:rPr lang="en-US" sz="2400" b="1" u="sng" dirty="0"/>
              <a:t>Layout Selection: </a:t>
            </a:r>
          </a:p>
          <a:p>
            <a:pPr marL="342900" indent="-342900" algn="l">
              <a:buFont typeface="Arial" panose="020B0604020202020204" pitchFamily="34" charset="0"/>
              <a:buChar char="•"/>
            </a:pPr>
            <a:r>
              <a:rPr lang="en-US" sz="2400" dirty="0"/>
              <a:t>Used flexible design on all elements including game cards and captions, using responsive attributes and media queries to be mobile-friendly.</a:t>
            </a:r>
          </a:p>
          <a:p>
            <a:pPr marL="342900" indent="-342900" algn="l">
              <a:buFont typeface="Arial" panose="020B0604020202020204" pitchFamily="34" charset="0"/>
              <a:buChar char="•"/>
            </a:pPr>
            <a:r>
              <a:rPr lang="en-US" sz="2400" dirty="0"/>
              <a:t> Set everything to box-sizing: border-box to make it easier to account for total widths of all elements.</a:t>
            </a:r>
          </a:p>
          <a:p>
            <a:pPr marL="342900" indent="-342900" algn="l">
              <a:buFont typeface="Arial" panose="020B0604020202020204" pitchFamily="34" charset="0"/>
              <a:buChar char="•"/>
            </a:pPr>
            <a:endParaRPr lang="en-US" sz="2400" dirty="0"/>
          </a:p>
          <a:p>
            <a:pPr marL="0" indent="0" algn="ctr">
              <a:buNone/>
            </a:pPr>
            <a:r>
              <a:rPr lang="en-US" sz="2400" b="1" u="sng" dirty="0"/>
              <a:t>Color Scheme:</a:t>
            </a:r>
          </a:p>
          <a:p>
            <a:pPr marL="342900" indent="-342900" algn="l">
              <a:buFont typeface="Arial" panose="020B0604020202020204" pitchFamily="34" charset="0"/>
              <a:buChar char="•"/>
            </a:pPr>
            <a:r>
              <a:rPr lang="en-US" sz="2400" dirty="0"/>
              <a:t>I wanted everything to seem cohesive and since each game is food-themed, I found a tablecloth image to use as the background image of the main page as well as in some of the game logos. </a:t>
            </a:r>
          </a:p>
          <a:p>
            <a:pPr marL="342900" indent="-342900" algn="l">
              <a:buFont typeface="Arial" panose="020B0604020202020204" pitchFamily="34" charset="0"/>
              <a:buChar char="•"/>
            </a:pPr>
            <a:r>
              <a:rPr lang="en-US" sz="2400" dirty="0"/>
              <a:t>I used colors from each of the images/logos for fonts and background colors.</a:t>
            </a:r>
          </a:p>
          <a:p>
            <a:endParaRPr lang="en-US" sz="1600" dirty="0"/>
          </a:p>
        </p:txBody>
      </p:sp>
      <p:cxnSp>
        <p:nvCxnSpPr>
          <p:cNvPr id="6" name="Straight Connector 5">
            <a:extLst>
              <a:ext uri="{FF2B5EF4-FFF2-40B4-BE49-F238E27FC236}">
                <a16:creationId xmlns:a16="http://schemas.microsoft.com/office/drawing/2014/main" id="{0C3E74A2-9BE7-4CDB-BBEC-76023CC86A96}"/>
              </a:ext>
            </a:extLst>
          </p:cNvPr>
          <p:cNvCxnSpPr>
            <a:cxnSpLocks/>
          </p:cNvCxnSpPr>
          <p:nvPr/>
        </p:nvCxnSpPr>
        <p:spPr>
          <a:xfrm>
            <a:off x="2818150" y="937901"/>
            <a:ext cx="69254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28415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cstate="email">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741830-4E4E-4CA5-B92A-047E598CB2CC}"/>
              </a:ext>
            </a:extLst>
          </p:cNvPr>
          <p:cNvPicPr>
            <a:picLocks noChangeAspect="1"/>
          </p:cNvPicPr>
          <p:nvPr/>
        </p:nvPicPr>
        <p:blipFill>
          <a:blip r:embed="rId4"/>
          <a:srcRect/>
          <a:stretch/>
        </p:blipFill>
        <p:spPr>
          <a:xfrm>
            <a:off x="0" y="-98474"/>
            <a:ext cx="12192000" cy="7049600"/>
          </a:xfrm>
          <a:prstGeom prst="rect">
            <a:avLst/>
          </a:prstGeom>
        </p:spPr>
      </p:pic>
      <p:sp>
        <p:nvSpPr>
          <p:cNvPr id="2" name="Title 1">
            <a:extLst>
              <a:ext uri="{FF2B5EF4-FFF2-40B4-BE49-F238E27FC236}">
                <a16:creationId xmlns:a16="http://schemas.microsoft.com/office/drawing/2014/main" id="{D4774D57-151E-4936-9AF4-E70073D4EB30}"/>
              </a:ext>
            </a:extLst>
          </p:cNvPr>
          <p:cNvSpPr>
            <a:spLocks noGrp="1"/>
          </p:cNvSpPr>
          <p:nvPr>
            <p:ph type="ctrTitle"/>
          </p:nvPr>
        </p:nvSpPr>
        <p:spPr>
          <a:xfrm>
            <a:off x="144070" y="194872"/>
            <a:ext cx="4442921" cy="995734"/>
          </a:xfrm>
          <a:solidFill>
            <a:schemeClr val="bg1"/>
          </a:solidFill>
        </p:spPr>
        <p:txBody>
          <a:bodyPr>
            <a:noAutofit/>
          </a:bodyPr>
          <a:lstStyle/>
          <a:p>
            <a:r>
              <a:rPr lang="en-US" sz="3200" b="1" dirty="0"/>
              <a:t>Interface Design</a:t>
            </a:r>
          </a:p>
        </p:txBody>
      </p:sp>
      <p:sp>
        <p:nvSpPr>
          <p:cNvPr id="3" name="Subtitle 2">
            <a:extLst>
              <a:ext uri="{FF2B5EF4-FFF2-40B4-BE49-F238E27FC236}">
                <a16:creationId xmlns:a16="http://schemas.microsoft.com/office/drawing/2014/main" id="{C5370FC1-A32E-43A6-9E96-92974CB54F20}"/>
              </a:ext>
            </a:extLst>
          </p:cNvPr>
          <p:cNvSpPr>
            <a:spLocks noGrp="1"/>
          </p:cNvSpPr>
          <p:nvPr>
            <p:ph type="subTitle" idx="1"/>
          </p:nvPr>
        </p:nvSpPr>
        <p:spPr>
          <a:xfrm>
            <a:off x="4586990" y="194872"/>
            <a:ext cx="7460940" cy="6535712"/>
          </a:xfrm>
          <a:solidFill>
            <a:schemeClr val="bg1"/>
          </a:solidFill>
        </p:spPr>
        <p:txBody>
          <a:bodyPr>
            <a:normAutofit/>
          </a:bodyPr>
          <a:lstStyle/>
          <a:p>
            <a:endParaRPr lang="en-US" dirty="0"/>
          </a:p>
        </p:txBody>
      </p:sp>
      <p:sp>
        <p:nvSpPr>
          <p:cNvPr id="4" name="TextBox 3">
            <a:extLst>
              <a:ext uri="{FF2B5EF4-FFF2-40B4-BE49-F238E27FC236}">
                <a16:creationId xmlns:a16="http://schemas.microsoft.com/office/drawing/2014/main" id="{D5CD7F6B-14CD-4284-93CD-A79F465D7C64}"/>
              </a:ext>
            </a:extLst>
          </p:cNvPr>
          <p:cNvSpPr txBox="1"/>
          <p:nvPr/>
        </p:nvSpPr>
        <p:spPr>
          <a:xfrm>
            <a:off x="144070" y="1190606"/>
            <a:ext cx="4442920" cy="5539978"/>
          </a:xfrm>
          <a:prstGeom prst="rect">
            <a:avLst/>
          </a:prstGeom>
          <a:solidFill>
            <a:schemeClr val="bg1"/>
          </a:solidFill>
        </p:spPr>
        <p:txBody>
          <a:bodyPr wrap="square" rtlCol="0">
            <a:spAutoFit/>
          </a:bodyPr>
          <a:lstStyle/>
          <a:p>
            <a:pPr>
              <a:lnSpc>
                <a:spcPct val="150000"/>
              </a:lnSpc>
            </a:pPr>
            <a:endParaRPr lang="en-US" dirty="0"/>
          </a:p>
          <a:p>
            <a:pPr>
              <a:lnSpc>
                <a:spcPct val="150000"/>
              </a:lnSpc>
            </a:pPr>
            <a:endParaRPr lang="en-US" dirty="0"/>
          </a:p>
          <a:p>
            <a:r>
              <a:rPr lang="en-US" sz="2400" dirty="0"/>
              <a:t>I wanted to make some fun and easy games that people of all ages could play. </a:t>
            </a:r>
          </a:p>
          <a:p>
            <a:r>
              <a:rPr lang="en-US" sz="2400" dirty="0"/>
              <a:t>whether it’s an adult wanting a mindless distraction, or a kid whose parent just wants to keep them occupied so they can have a few minutes of peace, these games are for everyone. </a:t>
            </a:r>
          </a:p>
          <a:p>
            <a:endParaRPr lang="en-US" sz="2100" dirty="0"/>
          </a:p>
          <a:p>
            <a:endParaRPr lang="en-US" sz="2100" dirty="0"/>
          </a:p>
          <a:p>
            <a:endParaRPr lang="en-US" sz="2100" dirty="0"/>
          </a:p>
          <a:p>
            <a:endParaRPr lang="en-US" sz="2100" dirty="0"/>
          </a:p>
        </p:txBody>
      </p:sp>
      <p:cxnSp>
        <p:nvCxnSpPr>
          <p:cNvPr id="7" name="Straight Connector 6">
            <a:extLst>
              <a:ext uri="{FF2B5EF4-FFF2-40B4-BE49-F238E27FC236}">
                <a16:creationId xmlns:a16="http://schemas.microsoft.com/office/drawing/2014/main" id="{3526E4EC-D53E-416A-B92D-F70CAD18E9DE}"/>
              </a:ext>
            </a:extLst>
          </p:cNvPr>
          <p:cNvCxnSpPr>
            <a:cxnSpLocks/>
          </p:cNvCxnSpPr>
          <p:nvPr/>
        </p:nvCxnSpPr>
        <p:spPr>
          <a:xfrm>
            <a:off x="545785" y="1146018"/>
            <a:ext cx="3759411" cy="0"/>
          </a:xfrm>
          <a:prstGeom prst="line">
            <a:avLst/>
          </a:prstGeom>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BC8B7962-9ACB-4AEC-ACF2-D378DC322894}"/>
              </a:ext>
            </a:extLst>
          </p:cNvPr>
          <p:cNvPicPr>
            <a:picLocks noChangeAspect="1"/>
          </p:cNvPicPr>
          <p:nvPr/>
        </p:nvPicPr>
        <p:blipFill>
          <a:blip r:embed="rId5"/>
          <a:srcRect/>
          <a:stretch/>
        </p:blipFill>
        <p:spPr>
          <a:xfrm>
            <a:off x="4586989" y="194872"/>
            <a:ext cx="7460941" cy="6535712"/>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716848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cstate="email">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741830-4E4E-4CA5-B92A-047E598CB2CC}"/>
              </a:ext>
            </a:extLst>
          </p:cNvPr>
          <p:cNvPicPr>
            <a:picLocks noChangeAspect="1"/>
          </p:cNvPicPr>
          <p:nvPr/>
        </p:nvPicPr>
        <p:blipFill>
          <a:blip r:embed="rId4"/>
          <a:srcRect/>
          <a:stretch/>
        </p:blipFill>
        <p:spPr>
          <a:xfrm>
            <a:off x="0" y="-98474"/>
            <a:ext cx="12192000" cy="7049600"/>
          </a:xfrm>
          <a:prstGeom prst="rect">
            <a:avLst/>
          </a:prstGeom>
        </p:spPr>
      </p:pic>
      <p:sp>
        <p:nvSpPr>
          <p:cNvPr id="2" name="Title 1">
            <a:extLst>
              <a:ext uri="{FF2B5EF4-FFF2-40B4-BE49-F238E27FC236}">
                <a16:creationId xmlns:a16="http://schemas.microsoft.com/office/drawing/2014/main" id="{D4774D57-151E-4936-9AF4-E70073D4EB30}"/>
              </a:ext>
            </a:extLst>
          </p:cNvPr>
          <p:cNvSpPr>
            <a:spLocks noGrp="1"/>
          </p:cNvSpPr>
          <p:nvPr>
            <p:ph type="ctrTitle"/>
          </p:nvPr>
        </p:nvSpPr>
        <p:spPr>
          <a:xfrm>
            <a:off x="144069" y="149902"/>
            <a:ext cx="5027537" cy="702150"/>
          </a:xfrm>
          <a:solidFill>
            <a:schemeClr val="bg1"/>
          </a:solidFill>
        </p:spPr>
        <p:txBody>
          <a:bodyPr>
            <a:noAutofit/>
          </a:bodyPr>
          <a:lstStyle/>
          <a:p>
            <a:r>
              <a:rPr lang="en-US" sz="3200" dirty="0" err="1"/>
              <a:t>SideNav</a:t>
            </a:r>
            <a:r>
              <a:rPr lang="en-US" sz="3200" dirty="0"/>
              <a:t> Menu Design</a:t>
            </a:r>
            <a:endParaRPr lang="en-US" sz="3200" b="1" dirty="0"/>
          </a:p>
        </p:txBody>
      </p:sp>
      <p:sp>
        <p:nvSpPr>
          <p:cNvPr id="3" name="Subtitle 2">
            <a:extLst>
              <a:ext uri="{FF2B5EF4-FFF2-40B4-BE49-F238E27FC236}">
                <a16:creationId xmlns:a16="http://schemas.microsoft.com/office/drawing/2014/main" id="{C5370FC1-A32E-43A6-9E96-92974CB54F20}"/>
              </a:ext>
            </a:extLst>
          </p:cNvPr>
          <p:cNvSpPr>
            <a:spLocks noGrp="1"/>
          </p:cNvSpPr>
          <p:nvPr>
            <p:ph type="subTitle" idx="1"/>
          </p:nvPr>
        </p:nvSpPr>
        <p:spPr>
          <a:xfrm>
            <a:off x="5171607" y="127416"/>
            <a:ext cx="6876323" cy="6603168"/>
          </a:xfrm>
          <a:solidFill>
            <a:schemeClr val="bg1"/>
          </a:solidFill>
        </p:spPr>
        <p:txBody>
          <a:bodyPr>
            <a:normAutofit/>
          </a:bodyPr>
          <a:lstStyle/>
          <a:p>
            <a:endParaRPr lang="en-US" dirty="0"/>
          </a:p>
        </p:txBody>
      </p:sp>
      <p:sp>
        <p:nvSpPr>
          <p:cNvPr id="4" name="TextBox 3">
            <a:extLst>
              <a:ext uri="{FF2B5EF4-FFF2-40B4-BE49-F238E27FC236}">
                <a16:creationId xmlns:a16="http://schemas.microsoft.com/office/drawing/2014/main" id="{D5CD7F6B-14CD-4284-93CD-A79F465D7C64}"/>
              </a:ext>
            </a:extLst>
          </p:cNvPr>
          <p:cNvSpPr txBox="1"/>
          <p:nvPr/>
        </p:nvSpPr>
        <p:spPr>
          <a:xfrm>
            <a:off x="144069" y="822075"/>
            <a:ext cx="5027537" cy="5878532"/>
          </a:xfrm>
          <a:prstGeom prst="rect">
            <a:avLst/>
          </a:prstGeom>
          <a:solidFill>
            <a:schemeClr val="bg1"/>
          </a:solidFill>
        </p:spPr>
        <p:txBody>
          <a:bodyPr wrap="square" rtlCol="0">
            <a:spAutoFit/>
          </a:bodyPr>
          <a:lstStyle/>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sz="1600" dirty="0"/>
              <a:t>The hamburger menu icon, when clicked, shows the rules of each game. </a:t>
            </a:r>
          </a:p>
          <a:p>
            <a:endParaRPr lang="en-US" sz="1600" dirty="0"/>
          </a:p>
          <a:p>
            <a:pPr marL="342900" indent="-342900">
              <a:buFont typeface="Arial" panose="020B0604020202020204" pitchFamily="34" charset="0"/>
              <a:buChar char="•"/>
            </a:pPr>
            <a:r>
              <a:rPr lang="en-US" sz="1600" dirty="0"/>
              <a:t>I added a close button and some sliding animation.</a:t>
            </a:r>
            <a:br>
              <a:rPr lang="en-US" sz="1600" dirty="0"/>
            </a:br>
            <a:endParaRPr lang="en-US" sz="1600" dirty="0"/>
          </a:p>
          <a:p>
            <a:pPr marL="342900" indent="-342900">
              <a:buFont typeface="Arial" panose="020B0604020202020204" pitchFamily="34" charset="0"/>
              <a:buChar char="•"/>
            </a:pPr>
            <a:r>
              <a:rPr lang="en-US" sz="1600" dirty="0"/>
              <a:t>This was created using JavaScript. </a:t>
            </a:r>
          </a:p>
          <a:p>
            <a:pPr marL="342900" indent="-342900">
              <a:buFont typeface="Arial" panose="020B0604020202020204" pitchFamily="34" charset="0"/>
              <a:buChar char="•"/>
            </a:pPr>
            <a:endParaRPr lang="en-US" sz="1400" dirty="0"/>
          </a:p>
          <a:p>
            <a:endParaRPr lang="en-US" sz="1400" dirty="0"/>
          </a:p>
          <a:p>
            <a:r>
              <a:rPr lang="en-US" sz="1400" b="0" dirty="0" err="1">
                <a:solidFill>
                  <a:srgbClr val="001080"/>
                </a:solidFill>
                <a:effectLst/>
                <a:latin typeface="Consolas" panose="020B0609020204030204" pitchFamily="49" charset="0"/>
              </a:rPr>
              <a:t>document</a:t>
            </a:r>
            <a:r>
              <a:rPr lang="en-US" sz="1400" b="0" dirty="0" err="1">
                <a:solidFill>
                  <a:srgbClr val="222222"/>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getElementById</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"open"</a:t>
            </a:r>
            <a:r>
              <a:rPr lang="en-US" sz="1400" b="0" dirty="0">
                <a:solidFill>
                  <a:srgbClr val="000000"/>
                </a:solidFill>
                <a:effectLst/>
                <a:latin typeface="Consolas" panose="020B0609020204030204" pitchFamily="49" charset="0"/>
              </a:rPr>
              <a:t>)</a:t>
            </a:r>
            <a:r>
              <a:rPr lang="en-US" sz="1400" b="0" dirty="0">
                <a:solidFill>
                  <a:srgbClr val="222222"/>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addEventListener</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"click"</a:t>
            </a:r>
            <a:r>
              <a:rPr lang="en-US" sz="1400" b="0" dirty="0">
                <a:solidFill>
                  <a:srgbClr val="222222"/>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openNav</a:t>
            </a:r>
            <a:r>
              <a:rPr lang="en-US" sz="1400" b="0" dirty="0">
                <a:solidFill>
                  <a:srgbClr val="000000"/>
                </a:solidFill>
                <a:effectLst/>
                <a:latin typeface="Consolas" panose="020B0609020204030204" pitchFamily="49" charset="0"/>
              </a:rPr>
              <a:t>)</a:t>
            </a:r>
            <a:r>
              <a:rPr lang="en-US" sz="1400" b="0" dirty="0">
                <a:solidFill>
                  <a:srgbClr val="222222"/>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err="1">
                <a:solidFill>
                  <a:srgbClr val="001080"/>
                </a:solidFill>
                <a:effectLst/>
                <a:latin typeface="Consolas" panose="020B0609020204030204" pitchFamily="49" charset="0"/>
              </a:rPr>
              <a:t>document</a:t>
            </a:r>
            <a:r>
              <a:rPr lang="en-US" sz="1400" b="0" dirty="0" err="1">
                <a:solidFill>
                  <a:srgbClr val="222222"/>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getElementById</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"close"</a:t>
            </a:r>
            <a:r>
              <a:rPr lang="en-US" sz="1400" b="0" dirty="0">
                <a:solidFill>
                  <a:srgbClr val="000000"/>
                </a:solidFill>
                <a:effectLst/>
                <a:latin typeface="Consolas" panose="020B0609020204030204" pitchFamily="49" charset="0"/>
              </a:rPr>
              <a:t>)</a:t>
            </a:r>
            <a:r>
              <a:rPr lang="en-US" sz="1400" b="0" dirty="0">
                <a:solidFill>
                  <a:srgbClr val="222222"/>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addEventListener</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"click"</a:t>
            </a:r>
            <a:r>
              <a:rPr lang="en-US" sz="1400" b="0" dirty="0">
                <a:solidFill>
                  <a:srgbClr val="222222"/>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closeNav</a:t>
            </a:r>
            <a:r>
              <a:rPr lang="en-US" sz="1400" b="0" dirty="0">
                <a:solidFill>
                  <a:srgbClr val="000000"/>
                </a:solidFill>
                <a:effectLst/>
                <a:latin typeface="Consolas" panose="020B0609020204030204" pitchFamily="49" charset="0"/>
              </a:rPr>
              <a:t>)</a:t>
            </a:r>
            <a:r>
              <a:rPr lang="en-US" sz="1400" b="0" dirty="0">
                <a:solidFill>
                  <a:srgbClr val="222222"/>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openNav</a:t>
            </a:r>
            <a:r>
              <a:rPr lang="en-US" sz="1400" b="0" dirty="0">
                <a:solidFill>
                  <a:srgbClr val="222222"/>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222222"/>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document</a:t>
            </a:r>
            <a:r>
              <a:rPr lang="en-US" sz="1400" b="0" dirty="0" err="1">
                <a:solidFill>
                  <a:srgbClr val="222222"/>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getElementById</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mySideNav</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a:solidFill>
                  <a:srgbClr val="222222"/>
                </a:solidFill>
                <a:effectLst/>
                <a:latin typeface="Consolas" panose="020B0609020204030204" pitchFamily="49" charset="0"/>
              </a:rPr>
              <a:t>.</a:t>
            </a:r>
            <a:r>
              <a:rPr lang="en-US" sz="1400" b="0" dirty="0" err="1">
                <a:solidFill>
                  <a:srgbClr val="222222"/>
                </a:solidFill>
                <a:effectLst/>
                <a:latin typeface="Consolas" panose="020B0609020204030204" pitchFamily="49" charset="0"/>
              </a:rPr>
              <a:t>style.</a:t>
            </a:r>
            <a:r>
              <a:rPr lang="en-US" sz="1400" b="0" dirty="0" err="1">
                <a:solidFill>
                  <a:srgbClr val="001080"/>
                </a:solidFill>
                <a:effectLst/>
                <a:latin typeface="Consolas" panose="020B0609020204030204" pitchFamily="49" charset="0"/>
              </a:rPr>
              <a:t>width</a:t>
            </a:r>
            <a:r>
              <a:rPr lang="en-US" sz="1400" b="0" dirty="0">
                <a:solidFill>
                  <a:srgbClr val="000000"/>
                </a:solidFill>
                <a:effectLst/>
                <a:latin typeface="Consolas" panose="020B0609020204030204" pitchFamily="49" charset="0"/>
              </a:rPr>
              <a:t> = </a:t>
            </a:r>
            <a:r>
              <a:rPr lang="en-US" sz="1400" b="0" dirty="0">
                <a:solidFill>
                  <a:srgbClr val="A31515"/>
                </a:solidFill>
                <a:effectLst/>
                <a:latin typeface="Consolas" panose="020B0609020204030204" pitchFamily="49" charset="0"/>
              </a:rPr>
              <a:t>"60vw"</a:t>
            </a:r>
            <a:r>
              <a:rPr lang="en-US" sz="1400" b="0" dirty="0">
                <a:solidFill>
                  <a:srgbClr val="222222"/>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document</a:t>
            </a:r>
            <a:r>
              <a:rPr lang="en-US" sz="1400" b="0" dirty="0" err="1">
                <a:solidFill>
                  <a:srgbClr val="222222"/>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getElementById</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"main"</a:t>
            </a:r>
            <a:r>
              <a:rPr lang="en-US" sz="1400" b="0" dirty="0">
                <a:solidFill>
                  <a:srgbClr val="000000"/>
                </a:solidFill>
                <a:effectLst/>
                <a:latin typeface="Consolas" panose="020B0609020204030204" pitchFamily="49" charset="0"/>
              </a:rPr>
              <a:t>)</a:t>
            </a:r>
            <a:r>
              <a:rPr lang="en-US" sz="1400" b="0" dirty="0">
                <a:solidFill>
                  <a:srgbClr val="222222"/>
                </a:solidFill>
                <a:effectLst/>
                <a:latin typeface="Consolas" panose="020B0609020204030204" pitchFamily="49" charset="0"/>
              </a:rPr>
              <a:t>.</a:t>
            </a:r>
            <a:r>
              <a:rPr lang="en-US" sz="1400" b="0" dirty="0" err="1">
                <a:solidFill>
                  <a:srgbClr val="222222"/>
                </a:solidFill>
                <a:effectLst/>
                <a:latin typeface="Consolas" panose="020B0609020204030204" pitchFamily="49" charset="0"/>
              </a:rPr>
              <a:t>style.marginleft</a:t>
            </a:r>
            <a:r>
              <a:rPr lang="en-US" sz="1400" b="0" dirty="0">
                <a:solidFill>
                  <a:srgbClr val="000000"/>
                </a:solidFill>
                <a:effectLst/>
                <a:latin typeface="Consolas" panose="020B0609020204030204" pitchFamily="49" charset="0"/>
              </a:rPr>
              <a:t> = </a:t>
            </a:r>
            <a:r>
              <a:rPr lang="en-US" sz="1400" b="0" dirty="0">
                <a:solidFill>
                  <a:srgbClr val="A31515"/>
                </a:solidFill>
                <a:effectLst/>
                <a:latin typeface="Consolas" panose="020B0609020204030204" pitchFamily="49" charset="0"/>
              </a:rPr>
              <a:t>"60vw"</a:t>
            </a:r>
            <a:r>
              <a:rPr lang="en-US" sz="1400" b="0" dirty="0">
                <a:solidFill>
                  <a:srgbClr val="222222"/>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222222"/>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closeNav</a:t>
            </a:r>
            <a:r>
              <a:rPr lang="en-US" sz="1400" b="0" dirty="0">
                <a:solidFill>
                  <a:srgbClr val="222222"/>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222222"/>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document</a:t>
            </a:r>
            <a:r>
              <a:rPr lang="en-US" sz="1400" b="0" dirty="0" err="1">
                <a:solidFill>
                  <a:srgbClr val="222222"/>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getElementById</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mySideNav</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a:solidFill>
                  <a:srgbClr val="222222"/>
                </a:solidFill>
                <a:effectLst/>
                <a:latin typeface="Consolas" panose="020B0609020204030204" pitchFamily="49" charset="0"/>
              </a:rPr>
              <a:t>.</a:t>
            </a:r>
            <a:r>
              <a:rPr lang="en-US" sz="1400" b="0" dirty="0" err="1">
                <a:solidFill>
                  <a:srgbClr val="222222"/>
                </a:solidFill>
                <a:effectLst/>
                <a:latin typeface="Consolas" panose="020B0609020204030204" pitchFamily="49" charset="0"/>
              </a:rPr>
              <a:t>style.</a:t>
            </a:r>
            <a:r>
              <a:rPr lang="en-US" sz="1400" b="0" dirty="0" err="1">
                <a:solidFill>
                  <a:srgbClr val="001080"/>
                </a:solidFill>
                <a:effectLst/>
                <a:latin typeface="Consolas" panose="020B0609020204030204" pitchFamily="49" charset="0"/>
              </a:rPr>
              <a:t>width</a:t>
            </a:r>
            <a:r>
              <a:rPr lang="en-US" sz="1400" b="0" dirty="0">
                <a:solidFill>
                  <a:srgbClr val="000000"/>
                </a:solidFill>
                <a:effectLst/>
                <a:latin typeface="Consolas" panose="020B0609020204030204" pitchFamily="49" charset="0"/>
              </a:rPr>
              <a:t> = </a:t>
            </a:r>
            <a:r>
              <a:rPr lang="en-US" sz="1400" b="0" dirty="0">
                <a:solidFill>
                  <a:srgbClr val="A31515"/>
                </a:solidFill>
                <a:effectLst/>
                <a:latin typeface="Consolas" panose="020B0609020204030204" pitchFamily="49" charset="0"/>
              </a:rPr>
              <a:t>"0"</a:t>
            </a:r>
            <a:r>
              <a:rPr lang="en-US" sz="1400" b="0" dirty="0">
                <a:solidFill>
                  <a:srgbClr val="222222"/>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document</a:t>
            </a:r>
            <a:r>
              <a:rPr lang="en-US" sz="1400" b="0" dirty="0" err="1">
                <a:solidFill>
                  <a:srgbClr val="222222"/>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getElementById</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"main"</a:t>
            </a:r>
            <a:r>
              <a:rPr lang="en-US" sz="1400" b="0" dirty="0">
                <a:solidFill>
                  <a:srgbClr val="000000"/>
                </a:solidFill>
                <a:effectLst/>
                <a:latin typeface="Consolas" panose="020B0609020204030204" pitchFamily="49" charset="0"/>
              </a:rPr>
              <a:t>)</a:t>
            </a:r>
            <a:r>
              <a:rPr lang="en-US" sz="1400" b="0" dirty="0">
                <a:solidFill>
                  <a:srgbClr val="222222"/>
                </a:solidFill>
                <a:effectLst/>
                <a:latin typeface="Consolas" panose="020B0609020204030204" pitchFamily="49" charset="0"/>
              </a:rPr>
              <a:t>.</a:t>
            </a:r>
            <a:r>
              <a:rPr lang="en-US" sz="1400" b="0" dirty="0" err="1">
                <a:solidFill>
                  <a:srgbClr val="222222"/>
                </a:solidFill>
                <a:effectLst/>
                <a:latin typeface="Consolas" panose="020B0609020204030204" pitchFamily="49" charset="0"/>
              </a:rPr>
              <a:t>style.marginleft</a:t>
            </a:r>
            <a:r>
              <a:rPr lang="en-US" sz="1400" b="0" dirty="0">
                <a:solidFill>
                  <a:srgbClr val="000000"/>
                </a:solidFill>
                <a:effectLst/>
                <a:latin typeface="Consolas" panose="020B0609020204030204" pitchFamily="49" charset="0"/>
              </a:rPr>
              <a:t> = </a:t>
            </a:r>
            <a:r>
              <a:rPr lang="en-US" sz="1400" b="0" dirty="0">
                <a:solidFill>
                  <a:srgbClr val="A31515"/>
                </a:solidFill>
                <a:effectLst/>
                <a:latin typeface="Consolas" panose="020B0609020204030204" pitchFamily="49" charset="0"/>
              </a:rPr>
              <a:t>"0"</a:t>
            </a:r>
            <a:r>
              <a:rPr lang="en-US" sz="1400" b="0" dirty="0">
                <a:solidFill>
                  <a:srgbClr val="222222"/>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222222"/>
                </a:solidFill>
                <a:effectLst/>
                <a:latin typeface="Consolas" panose="020B0609020204030204" pitchFamily="49" charset="0"/>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3526E4EC-D53E-416A-B92D-F70CAD18E9DE}"/>
              </a:ext>
            </a:extLst>
          </p:cNvPr>
          <p:cNvCxnSpPr>
            <a:cxnSpLocks/>
          </p:cNvCxnSpPr>
          <p:nvPr/>
        </p:nvCxnSpPr>
        <p:spPr>
          <a:xfrm>
            <a:off x="214437" y="2604619"/>
            <a:ext cx="4832665" cy="0"/>
          </a:xfrm>
          <a:prstGeom prst="line">
            <a:avLst/>
          </a:prstGeom>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BC8B7962-9ACB-4AEC-ACF2-D378DC322894}"/>
              </a:ext>
            </a:extLst>
          </p:cNvPr>
          <p:cNvPicPr>
            <a:picLocks noChangeAspect="1"/>
          </p:cNvPicPr>
          <p:nvPr/>
        </p:nvPicPr>
        <p:blipFill>
          <a:blip r:embed="rId5"/>
          <a:srcRect/>
          <a:stretch/>
        </p:blipFill>
        <p:spPr>
          <a:xfrm>
            <a:off x="5117470" y="127415"/>
            <a:ext cx="6930460" cy="6475753"/>
          </a:xfrm>
          <a:prstGeom prst="rect">
            <a:avLst/>
          </a:prstGeom>
          <a:ln/>
        </p:spPr>
        <p:style>
          <a:lnRef idx="2">
            <a:schemeClr val="dk1"/>
          </a:lnRef>
          <a:fillRef idx="1">
            <a:schemeClr val="lt1"/>
          </a:fillRef>
          <a:effectRef idx="0">
            <a:schemeClr val="dk1"/>
          </a:effectRef>
          <a:fontRef idx="minor">
            <a:schemeClr val="dk1"/>
          </a:fontRef>
        </p:style>
      </p:pic>
      <p:cxnSp>
        <p:nvCxnSpPr>
          <p:cNvPr id="8" name="Straight Connector 7">
            <a:extLst>
              <a:ext uri="{FF2B5EF4-FFF2-40B4-BE49-F238E27FC236}">
                <a16:creationId xmlns:a16="http://schemas.microsoft.com/office/drawing/2014/main" id="{CCE85B59-BEBD-49AE-B093-FE743F860766}"/>
              </a:ext>
            </a:extLst>
          </p:cNvPr>
          <p:cNvCxnSpPr>
            <a:cxnSpLocks/>
          </p:cNvCxnSpPr>
          <p:nvPr/>
        </p:nvCxnSpPr>
        <p:spPr>
          <a:xfrm>
            <a:off x="812800" y="779491"/>
            <a:ext cx="378822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253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cstate="email">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741830-4E4E-4CA5-B92A-047E598CB2CC}"/>
              </a:ext>
            </a:extLst>
          </p:cNvPr>
          <p:cNvPicPr>
            <a:picLocks noChangeAspect="1"/>
          </p:cNvPicPr>
          <p:nvPr/>
        </p:nvPicPr>
        <p:blipFill>
          <a:blip r:embed="rId4"/>
          <a:srcRect/>
          <a:stretch/>
        </p:blipFill>
        <p:spPr>
          <a:xfrm>
            <a:off x="0" y="-98475"/>
            <a:ext cx="12192000" cy="7173831"/>
          </a:xfrm>
          <a:prstGeom prst="rect">
            <a:avLst/>
          </a:prstGeom>
        </p:spPr>
      </p:pic>
      <p:sp>
        <p:nvSpPr>
          <p:cNvPr id="2" name="Title 1">
            <a:extLst>
              <a:ext uri="{FF2B5EF4-FFF2-40B4-BE49-F238E27FC236}">
                <a16:creationId xmlns:a16="http://schemas.microsoft.com/office/drawing/2014/main" id="{D4774D57-151E-4936-9AF4-E70073D4EB30}"/>
              </a:ext>
            </a:extLst>
          </p:cNvPr>
          <p:cNvSpPr>
            <a:spLocks noGrp="1"/>
          </p:cNvSpPr>
          <p:nvPr>
            <p:ph type="ctrTitle"/>
          </p:nvPr>
        </p:nvSpPr>
        <p:spPr>
          <a:xfrm>
            <a:off x="144065" y="243787"/>
            <a:ext cx="6586517" cy="487689"/>
          </a:xfrm>
          <a:solidFill>
            <a:schemeClr val="bg1"/>
          </a:solidFill>
        </p:spPr>
        <p:txBody>
          <a:bodyPr>
            <a:noAutofit/>
          </a:bodyPr>
          <a:lstStyle/>
          <a:p>
            <a:r>
              <a:rPr lang="en-US" sz="2800" dirty="0"/>
              <a:t>Mobile View</a:t>
            </a:r>
            <a:endParaRPr lang="en-US" sz="2800" b="1" dirty="0"/>
          </a:p>
        </p:txBody>
      </p:sp>
      <p:sp>
        <p:nvSpPr>
          <p:cNvPr id="3" name="Subtitle 2">
            <a:extLst>
              <a:ext uri="{FF2B5EF4-FFF2-40B4-BE49-F238E27FC236}">
                <a16:creationId xmlns:a16="http://schemas.microsoft.com/office/drawing/2014/main" id="{C5370FC1-A32E-43A6-9E96-92974CB54F20}"/>
              </a:ext>
            </a:extLst>
          </p:cNvPr>
          <p:cNvSpPr>
            <a:spLocks noGrp="1"/>
          </p:cNvSpPr>
          <p:nvPr>
            <p:ph type="subTitle" idx="1"/>
          </p:nvPr>
        </p:nvSpPr>
        <p:spPr>
          <a:xfrm>
            <a:off x="6730584" y="243788"/>
            <a:ext cx="5317345" cy="6707337"/>
          </a:xfrm>
          <a:solidFill>
            <a:schemeClr val="bg1"/>
          </a:solidFill>
        </p:spPr>
        <p:txBody>
          <a:bodyPr>
            <a:normAutofit/>
          </a:bodyPr>
          <a:lstStyle/>
          <a:p>
            <a:endParaRPr lang="en-US" dirty="0"/>
          </a:p>
        </p:txBody>
      </p:sp>
      <p:sp>
        <p:nvSpPr>
          <p:cNvPr id="4" name="TextBox 3">
            <a:extLst>
              <a:ext uri="{FF2B5EF4-FFF2-40B4-BE49-F238E27FC236}">
                <a16:creationId xmlns:a16="http://schemas.microsoft.com/office/drawing/2014/main" id="{D5CD7F6B-14CD-4284-93CD-A79F465D7C64}"/>
              </a:ext>
            </a:extLst>
          </p:cNvPr>
          <p:cNvSpPr txBox="1"/>
          <p:nvPr/>
        </p:nvSpPr>
        <p:spPr>
          <a:xfrm>
            <a:off x="178210" y="731477"/>
            <a:ext cx="6586517" cy="6432530"/>
          </a:xfrm>
          <a:prstGeom prst="rect">
            <a:avLst/>
          </a:prstGeom>
          <a:solidFill>
            <a:schemeClr val="bg1"/>
          </a:solid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prstClr val="black"/>
                </a:solidFill>
                <a:latin typeface="Calibri" panose="020F0502020204030204"/>
              </a:rPr>
              <a:t>U</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sed media queries for responsiveness. </a:t>
            </a:r>
            <a:b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(View pictured is iPhone4)</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50" b="0" i="0" u="none" strike="noStrike" kern="1200" cap="none" spc="0" normalizeH="0" baseline="0" noProof="0" dirty="0">
              <a:ln>
                <a:noFill/>
              </a:ln>
              <a:solidFill>
                <a:prstClr val="black"/>
              </a:solidFill>
              <a:effectLst/>
              <a:uLnTx/>
              <a:uFillTx/>
              <a:latin typeface="Calibri" panose="020F0502020204030204"/>
              <a:ea typeface="+mn-ea"/>
              <a:cs typeface="+mn-cs"/>
            </a:endParaRPr>
          </a:p>
          <a:p>
            <a:r>
              <a:rPr lang="en-US" sz="1225" b="0" dirty="0">
                <a:solidFill>
                  <a:srgbClr val="222222"/>
                </a:solidFill>
                <a:effectLst/>
                <a:latin typeface="Consolas" panose="020B0609020204030204" pitchFamily="49" charset="0"/>
              </a:rPr>
              <a:t>@</a:t>
            </a:r>
            <a:r>
              <a:rPr lang="en-US" sz="1225" b="0" dirty="0">
                <a:solidFill>
                  <a:srgbClr val="AF00DB"/>
                </a:solidFill>
                <a:effectLst/>
                <a:latin typeface="Consolas" panose="020B0609020204030204" pitchFamily="49" charset="0"/>
              </a:rPr>
              <a:t>media</a:t>
            </a:r>
            <a:r>
              <a:rPr lang="en-US" sz="1225" b="0" dirty="0">
                <a:solidFill>
                  <a:srgbClr val="000000"/>
                </a:solidFill>
                <a:effectLst/>
                <a:latin typeface="Consolas" panose="020B0609020204030204" pitchFamily="49" charset="0"/>
              </a:rPr>
              <a:t> only </a:t>
            </a:r>
            <a:r>
              <a:rPr lang="en-US" sz="1225" b="0" dirty="0">
                <a:solidFill>
                  <a:srgbClr val="0451A5"/>
                </a:solidFill>
                <a:effectLst/>
                <a:latin typeface="Consolas" panose="020B0609020204030204" pitchFamily="49" charset="0"/>
              </a:rPr>
              <a:t>screen</a:t>
            </a:r>
            <a:r>
              <a:rPr lang="en-US" sz="1225" b="0" dirty="0">
                <a:solidFill>
                  <a:srgbClr val="000000"/>
                </a:solidFill>
                <a:effectLst/>
                <a:latin typeface="Consolas" panose="020B0609020204030204" pitchFamily="49" charset="0"/>
              </a:rPr>
              <a:t> and </a:t>
            </a:r>
            <a:r>
              <a:rPr lang="en-US" sz="1225" b="0" dirty="0">
                <a:solidFill>
                  <a:srgbClr val="222222"/>
                </a:solidFill>
                <a:effectLst/>
                <a:latin typeface="Consolas" panose="020B0609020204030204" pitchFamily="49" charset="0"/>
              </a:rPr>
              <a:t>(</a:t>
            </a:r>
            <a:r>
              <a:rPr lang="en-US" sz="1225" b="0" dirty="0">
                <a:solidFill>
                  <a:srgbClr val="FF0000"/>
                </a:solidFill>
                <a:effectLst/>
                <a:latin typeface="Consolas" panose="020B0609020204030204" pitchFamily="49" charset="0"/>
              </a:rPr>
              <a:t>max-width</a:t>
            </a:r>
            <a:r>
              <a:rPr lang="en-US" sz="1225" b="0" dirty="0">
                <a:solidFill>
                  <a:srgbClr val="222222"/>
                </a:solidFill>
                <a:effectLst/>
                <a:latin typeface="Consolas" panose="020B0609020204030204" pitchFamily="49" charset="0"/>
              </a:rPr>
              <a:t>:</a:t>
            </a:r>
            <a:r>
              <a:rPr lang="en-US" sz="1225" b="0" dirty="0">
                <a:solidFill>
                  <a:srgbClr val="098658"/>
                </a:solidFill>
                <a:effectLst/>
                <a:latin typeface="Consolas" panose="020B0609020204030204" pitchFamily="49" charset="0"/>
              </a:rPr>
              <a:t>600px</a:t>
            </a:r>
            <a:r>
              <a:rPr lang="en-US" sz="1225" b="0" dirty="0">
                <a:solidFill>
                  <a:srgbClr val="222222"/>
                </a:solidFill>
                <a:effectLst/>
                <a:latin typeface="Consolas" panose="020B0609020204030204" pitchFamily="49" charset="0"/>
              </a:rPr>
              <a:t>)</a:t>
            </a:r>
            <a:r>
              <a:rPr lang="en-US" sz="1225" b="0" dirty="0">
                <a:solidFill>
                  <a:srgbClr val="000000"/>
                </a:solidFill>
                <a:effectLst/>
                <a:latin typeface="Consolas" panose="020B0609020204030204" pitchFamily="49" charset="0"/>
              </a:rPr>
              <a:t> </a:t>
            </a:r>
            <a:r>
              <a:rPr lang="en-US" sz="1225" b="0" dirty="0">
                <a:solidFill>
                  <a:srgbClr val="222222"/>
                </a:solidFill>
                <a:effectLst/>
                <a:latin typeface="Consolas" panose="020B0609020204030204" pitchFamily="49" charset="0"/>
              </a:rPr>
              <a:t>{</a:t>
            </a:r>
            <a:endParaRPr lang="en-US" sz="1225" b="0" dirty="0">
              <a:solidFill>
                <a:srgbClr val="000000"/>
              </a:solidFill>
              <a:effectLst/>
              <a:latin typeface="Consolas" panose="020B0609020204030204" pitchFamily="49" charset="0"/>
            </a:endParaRPr>
          </a:p>
          <a:p>
            <a:r>
              <a:rPr lang="en-US" sz="1225" b="0" dirty="0">
                <a:solidFill>
                  <a:srgbClr val="000000"/>
                </a:solidFill>
                <a:effectLst/>
                <a:latin typeface="Consolas" panose="020B0609020204030204" pitchFamily="49" charset="0"/>
              </a:rPr>
              <a:t>    </a:t>
            </a:r>
            <a:r>
              <a:rPr lang="en-US" sz="1225" b="0" dirty="0">
                <a:solidFill>
                  <a:srgbClr val="222222"/>
                </a:solidFill>
                <a:effectLst/>
                <a:latin typeface="Consolas" panose="020B0609020204030204" pitchFamily="49" charset="0"/>
              </a:rPr>
              <a:t>.</a:t>
            </a:r>
            <a:r>
              <a:rPr lang="en-US" sz="1225" b="0" dirty="0">
                <a:solidFill>
                  <a:srgbClr val="800000"/>
                </a:solidFill>
                <a:effectLst/>
                <a:latin typeface="Consolas" panose="020B0609020204030204" pitchFamily="49" charset="0"/>
              </a:rPr>
              <a:t>main</a:t>
            </a:r>
            <a:r>
              <a:rPr lang="en-US" sz="1225" b="0" dirty="0">
                <a:solidFill>
                  <a:srgbClr val="222222"/>
                </a:solidFill>
                <a:effectLst/>
                <a:latin typeface="Consolas" panose="020B0609020204030204" pitchFamily="49" charset="0"/>
              </a:rPr>
              <a:t>{</a:t>
            </a:r>
            <a:endParaRPr lang="en-US" sz="1225" b="0" dirty="0">
              <a:solidFill>
                <a:srgbClr val="000000"/>
              </a:solidFill>
              <a:effectLst/>
              <a:latin typeface="Consolas" panose="020B0609020204030204" pitchFamily="49" charset="0"/>
            </a:endParaRPr>
          </a:p>
          <a:p>
            <a:r>
              <a:rPr lang="en-US" sz="1225" b="0" dirty="0">
                <a:solidFill>
                  <a:srgbClr val="000000"/>
                </a:solidFill>
                <a:effectLst/>
                <a:latin typeface="Consolas" panose="020B0609020204030204" pitchFamily="49" charset="0"/>
              </a:rPr>
              <a:t>        </a:t>
            </a:r>
            <a:r>
              <a:rPr lang="en-US" sz="1225" b="0" dirty="0">
                <a:solidFill>
                  <a:srgbClr val="FF0000"/>
                </a:solidFill>
                <a:effectLst/>
                <a:latin typeface="Consolas" panose="020B0609020204030204" pitchFamily="49" charset="0"/>
              </a:rPr>
              <a:t>width</a:t>
            </a:r>
            <a:r>
              <a:rPr lang="en-US" sz="1225" b="0" dirty="0">
                <a:solidFill>
                  <a:srgbClr val="222222"/>
                </a:solidFill>
                <a:effectLst/>
                <a:latin typeface="Consolas" panose="020B0609020204030204" pitchFamily="49" charset="0"/>
              </a:rPr>
              <a:t>:</a:t>
            </a:r>
            <a:r>
              <a:rPr lang="en-US" sz="1225" b="0" dirty="0">
                <a:solidFill>
                  <a:srgbClr val="000000"/>
                </a:solidFill>
                <a:effectLst/>
                <a:latin typeface="Consolas" panose="020B0609020204030204" pitchFamily="49" charset="0"/>
              </a:rPr>
              <a:t> </a:t>
            </a:r>
            <a:r>
              <a:rPr lang="en-US" sz="1225" b="0" dirty="0">
                <a:solidFill>
                  <a:srgbClr val="098658"/>
                </a:solidFill>
                <a:effectLst/>
                <a:latin typeface="Consolas" panose="020B0609020204030204" pitchFamily="49" charset="0"/>
              </a:rPr>
              <a:t>90vw</a:t>
            </a:r>
            <a:r>
              <a:rPr lang="en-US" sz="1225" b="0" dirty="0">
                <a:solidFill>
                  <a:srgbClr val="222222"/>
                </a:solidFill>
                <a:effectLst/>
                <a:latin typeface="Consolas" panose="020B0609020204030204" pitchFamily="49" charset="0"/>
              </a:rPr>
              <a:t>; //used </a:t>
            </a:r>
            <a:r>
              <a:rPr lang="en-US" sz="1225" b="0" dirty="0" err="1">
                <a:solidFill>
                  <a:srgbClr val="222222"/>
                </a:solidFill>
                <a:effectLst/>
                <a:latin typeface="Consolas" panose="020B0609020204030204" pitchFamily="49" charset="0"/>
              </a:rPr>
              <a:t>vw</a:t>
            </a:r>
            <a:r>
              <a:rPr lang="en-US" sz="1225" b="0" dirty="0">
                <a:solidFill>
                  <a:srgbClr val="222222"/>
                </a:solidFill>
                <a:effectLst/>
                <a:latin typeface="Consolas" panose="020B0609020204030204" pitchFamily="49" charset="0"/>
              </a:rPr>
              <a:t> instead of % to make sure the main part of </a:t>
            </a:r>
            <a:endParaRPr lang="en-US" sz="1225" b="0" dirty="0">
              <a:solidFill>
                <a:srgbClr val="000000"/>
              </a:solidFill>
              <a:effectLst/>
              <a:latin typeface="Consolas" panose="020B0609020204030204" pitchFamily="49" charset="0"/>
            </a:endParaRPr>
          </a:p>
          <a:p>
            <a:r>
              <a:rPr lang="en-US" sz="1225" b="0" dirty="0">
                <a:solidFill>
                  <a:srgbClr val="000000"/>
                </a:solidFill>
                <a:effectLst/>
                <a:latin typeface="Consolas" panose="020B0609020204030204" pitchFamily="49" charset="0"/>
              </a:rPr>
              <a:t>    </a:t>
            </a:r>
            <a:r>
              <a:rPr lang="en-US" sz="1225" b="0" dirty="0">
                <a:solidFill>
                  <a:srgbClr val="222222"/>
                </a:solidFill>
                <a:effectLst/>
                <a:latin typeface="Consolas" panose="020B0609020204030204" pitchFamily="49" charset="0"/>
              </a:rPr>
              <a:t>}		//the page resized in response to the size of the </a:t>
            </a:r>
            <a:endParaRPr lang="en-US" sz="1225" b="0" dirty="0">
              <a:solidFill>
                <a:srgbClr val="000000"/>
              </a:solidFill>
              <a:effectLst/>
              <a:latin typeface="Consolas" panose="020B0609020204030204" pitchFamily="49" charset="0"/>
            </a:endParaRPr>
          </a:p>
          <a:p>
            <a:r>
              <a:rPr lang="en-US" sz="1225" b="0" dirty="0">
                <a:solidFill>
                  <a:srgbClr val="000000"/>
                </a:solidFill>
                <a:effectLst/>
                <a:latin typeface="Consolas" panose="020B0609020204030204" pitchFamily="49" charset="0"/>
              </a:rPr>
              <a:t>    </a:t>
            </a:r>
            <a:r>
              <a:rPr lang="en-US" sz="1225" b="0" dirty="0">
                <a:solidFill>
                  <a:srgbClr val="800000"/>
                </a:solidFill>
                <a:effectLst/>
                <a:latin typeface="Consolas" panose="020B0609020204030204" pitchFamily="49" charset="0"/>
              </a:rPr>
              <a:t>figure</a:t>
            </a:r>
            <a:r>
              <a:rPr lang="en-US" sz="1225" b="0" dirty="0">
                <a:solidFill>
                  <a:srgbClr val="222222"/>
                </a:solidFill>
                <a:effectLst/>
                <a:latin typeface="Consolas" panose="020B0609020204030204" pitchFamily="49" charset="0"/>
              </a:rPr>
              <a:t>{	//screen it’s being viewed on.</a:t>
            </a:r>
            <a:endParaRPr lang="en-US" sz="1225" b="0" dirty="0">
              <a:solidFill>
                <a:srgbClr val="000000"/>
              </a:solidFill>
              <a:effectLst/>
              <a:latin typeface="Consolas" panose="020B0609020204030204" pitchFamily="49" charset="0"/>
            </a:endParaRPr>
          </a:p>
          <a:p>
            <a:r>
              <a:rPr lang="en-US" sz="1225" b="0" dirty="0">
                <a:solidFill>
                  <a:srgbClr val="000000"/>
                </a:solidFill>
                <a:effectLst/>
                <a:latin typeface="Consolas" panose="020B0609020204030204" pitchFamily="49" charset="0"/>
              </a:rPr>
              <a:t>        </a:t>
            </a:r>
            <a:r>
              <a:rPr lang="en-US" sz="1225" b="0" dirty="0">
                <a:solidFill>
                  <a:srgbClr val="FF0000"/>
                </a:solidFill>
                <a:effectLst/>
                <a:latin typeface="Consolas" panose="020B0609020204030204" pitchFamily="49" charset="0"/>
              </a:rPr>
              <a:t>width</a:t>
            </a:r>
            <a:r>
              <a:rPr lang="en-US" sz="1225" b="0" dirty="0">
                <a:solidFill>
                  <a:srgbClr val="222222"/>
                </a:solidFill>
                <a:effectLst/>
                <a:latin typeface="Consolas" panose="020B0609020204030204" pitchFamily="49" charset="0"/>
              </a:rPr>
              <a:t>:</a:t>
            </a:r>
            <a:r>
              <a:rPr lang="en-US" sz="1225" b="0" dirty="0">
                <a:solidFill>
                  <a:srgbClr val="000000"/>
                </a:solidFill>
                <a:effectLst/>
                <a:latin typeface="Consolas" panose="020B0609020204030204" pitchFamily="49" charset="0"/>
              </a:rPr>
              <a:t> </a:t>
            </a:r>
            <a:r>
              <a:rPr lang="en-US" sz="1225" b="0" dirty="0">
                <a:solidFill>
                  <a:srgbClr val="098658"/>
                </a:solidFill>
                <a:effectLst/>
                <a:latin typeface="Consolas" panose="020B0609020204030204" pitchFamily="49" charset="0"/>
              </a:rPr>
              <a:t>100%</a:t>
            </a:r>
            <a:r>
              <a:rPr lang="en-US" sz="1225" b="0" dirty="0">
                <a:solidFill>
                  <a:srgbClr val="222222"/>
                </a:solidFill>
                <a:effectLst/>
                <a:latin typeface="Consolas" panose="020B0609020204030204" pitchFamily="49" charset="0"/>
              </a:rPr>
              <a:t>;</a:t>
            </a:r>
            <a:r>
              <a:rPr lang="en-US" sz="1225" b="0" dirty="0">
                <a:solidFill>
                  <a:srgbClr val="000000"/>
                </a:solidFill>
                <a:effectLst/>
                <a:latin typeface="Consolas" panose="020B0609020204030204" pitchFamily="49" charset="0"/>
              </a:rPr>
              <a:t>    </a:t>
            </a:r>
          </a:p>
          <a:p>
            <a:r>
              <a:rPr lang="en-US" sz="1225" b="0" dirty="0">
                <a:solidFill>
                  <a:srgbClr val="000000"/>
                </a:solidFill>
                <a:effectLst/>
                <a:latin typeface="Consolas" panose="020B0609020204030204" pitchFamily="49" charset="0"/>
              </a:rPr>
              <a:t>    </a:t>
            </a:r>
            <a:r>
              <a:rPr lang="en-US" sz="1225" b="0" dirty="0">
                <a:solidFill>
                  <a:srgbClr val="222222"/>
                </a:solidFill>
                <a:effectLst/>
                <a:latin typeface="Consolas" panose="020B0609020204030204" pitchFamily="49" charset="0"/>
              </a:rPr>
              <a:t>}		//for the game card images, although </a:t>
            </a:r>
            <a:r>
              <a:rPr lang="en-US" sz="1225" dirty="0">
                <a:solidFill>
                  <a:srgbClr val="222222"/>
                </a:solidFill>
                <a:latin typeface="Consolas" panose="020B0609020204030204" pitchFamily="49" charset="0"/>
              </a:rPr>
              <a:t>I used </a:t>
            </a:r>
            <a:r>
              <a:rPr lang="en-US" sz="1225" dirty="0" err="1">
                <a:solidFill>
                  <a:srgbClr val="222222"/>
                </a:solidFill>
                <a:latin typeface="Consolas" panose="020B0609020204030204" pitchFamily="49" charset="0"/>
              </a:rPr>
              <a:t>vw</a:t>
            </a:r>
            <a:r>
              <a:rPr lang="en-US" sz="1225" dirty="0">
                <a:solidFill>
                  <a:srgbClr val="222222"/>
                </a:solidFill>
                <a:latin typeface="Consolas" panose="020B0609020204030204" pitchFamily="49" charset="0"/>
              </a:rPr>
              <a:t> widths </a:t>
            </a:r>
            <a:endParaRPr lang="en-US" sz="1225" b="0" dirty="0">
              <a:solidFill>
                <a:srgbClr val="000000"/>
              </a:solidFill>
              <a:effectLst/>
              <a:latin typeface="Consolas" panose="020B0609020204030204" pitchFamily="49" charset="0"/>
            </a:endParaRPr>
          </a:p>
          <a:p>
            <a:r>
              <a:rPr lang="en-US" sz="1225" b="0" dirty="0">
                <a:solidFill>
                  <a:srgbClr val="000000"/>
                </a:solidFill>
                <a:effectLst/>
                <a:latin typeface="Consolas" panose="020B0609020204030204" pitchFamily="49" charset="0"/>
              </a:rPr>
              <a:t>    </a:t>
            </a:r>
            <a:r>
              <a:rPr lang="en-US" sz="1225" b="0" dirty="0">
                <a:solidFill>
                  <a:srgbClr val="800000"/>
                </a:solidFill>
                <a:effectLst/>
                <a:latin typeface="Consolas" panose="020B0609020204030204" pitchFamily="49" charset="0"/>
              </a:rPr>
              <a:t>figure</a:t>
            </a:r>
            <a:r>
              <a:rPr lang="en-US" sz="1225" b="0" dirty="0">
                <a:solidFill>
                  <a:srgbClr val="000000"/>
                </a:solidFill>
                <a:effectLst/>
                <a:latin typeface="Consolas" panose="020B0609020204030204" pitchFamily="49" charset="0"/>
              </a:rPr>
              <a:t> </a:t>
            </a:r>
            <a:r>
              <a:rPr lang="en-US" sz="1225" b="0" dirty="0" err="1">
                <a:solidFill>
                  <a:srgbClr val="800000"/>
                </a:solidFill>
                <a:effectLst/>
                <a:latin typeface="Consolas" panose="020B0609020204030204" pitchFamily="49" charset="0"/>
              </a:rPr>
              <a:t>img</a:t>
            </a:r>
            <a:r>
              <a:rPr lang="en-US" sz="1225" b="0" dirty="0">
                <a:solidFill>
                  <a:srgbClr val="222222"/>
                </a:solidFill>
                <a:effectLst/>
                <a:latin typeface="Consolas" panose="020B0609020204030204" pitchFamily="49" charset="0"/>
              </a:rPr>
              <a:t>{	//in the main CSS, for the mobile view I wanted them </a:t>
            </a:r>
            <a:endParaRPr lang="en-US" sz="1225" b="0" dirty="0">
              <a:solidFill>
                <a:srgbClr val="000000"/>
              </a:solidFill>
              <a:effectLst/>
              <a:latin typeface="Consolas" panose="020B0609020204030204" pitchFamily="49" charset="0"/>
            </a:endParaRPr>
          </a:p>
          <a:p>
            <a:r>
              <a:rPr lang="en-US" sz="1225" b="0" dirty="0">
                <a:solidFill>
                  <a:srgbClr val="000000"/>
                </a:solidFill>
                <a:effectLst/>
                <a:latin typeface="Consolas" panose="020B0609020204030204" pitchFamily="49" charset="0"/>
              </a:rPr>
              <a:t>        </a:t>
            </a:r>
            <a:r>
              <a:rPr lang="en-US" sz="1225" b="0" dirty="0">
                <a:solidFill>
                  <a:srgbClr val="FF0000"/>
                </a:solidFill>
                <a:effectLst/>
                <a:latin typeface="Consolas" panose="020B0609020204030204" pitchFamily="49" charset="0"/>
              </a:rPr>
              <a:t>width</a:t>
            </a:r>
            <a:r>
              <a:rPr lang="en-US" sz="1225" b="0" dirty="0">
                <a:solidFill>
                  <a:srgbClr val="222222"/>
                </a:solidFill>
                <a:effectLst/>
                <a:latin typeface="Consolas" panose="020B0609020204030204" pitchFamily="49" charset="0"/>
              </a:rPr>
              <a:t>:</a:t>
            </a:r>
            <a:r>
              <a:rPr lang="en-US" sz="1225" b="0" dirty="0">
                <a:solidFill>
                  <a:srgbClr val="000000"/>
                </a:solidFill>
                <a:effectLst/>
                <a:latin typeface="Consolas" panose="020B0609020204030204" pitchFamily="49" charset="0"/>
              </a:rPr>
              <a:t> </a:t>
            </a:r>
            <a:r>
              <a:rPr lang="en-US" sz="1225" b="0" dirty="0">
                <a:solidFill>
                  <a:srgbClr val="098658"/>
                </a:solidFill>
                <a:effectLst/>
                <a:latin typeface="Consolas" panose="020B0609020204030204" pitchFamily="49" charset="0"/>
              </a:rPr>
              <a:t>85%</a:t>
            </a:r>
            <a:r>
              <a:rPr lang="en-US" sz="1225" b="0" dirty="0">
                <a:solidFill>
                  <a:srgbClr val="222222"/>
                </a:solidFill>
                <a:effectLst/>
                <a:latin typeface="Consolas" panose="020B0609020204030204" pitchFamily="49" charset="0"/>
              </a:rPr>
              <a:t>;	//to be in relation to the parent element’s width.</a:t>
            </a:r>
            <a:endParaRPr lang="en-US" sz="1225" b="0" dirty="0">
              <a:solidFill>
                <a:srgbClr val="000000"/>
              </a:solidFill>
              <a:effectLst/>
              <a:latin typeface="Consolas" panose="020B0609020204030204" pitchFamily="49" charset="0"/>
            </a:endParaRPr>
          </a:p>
          <a:p>
            <a:r>
              <a:rPr lang="en-US" sz="1225" b="0" dirty="0">
                <a:solidFill>
                  <a:srgbClr val="000000"/>
                </a:solidFill>
                <a:effectLst/>
                <a:latin typeface="Consolas" panose="020B0609020204030204" pitchFamily="49" charset="0"/>
              </a:rPr>
              <a:t>        </a:t>
            </a:r>
            <a:r>
              <a:rPr lang="en-US" sz="1225" b="0" dirty="0">
                <a:solidFill>
                  <a:srgbClr val="FF0000"/>
                </a:solidFill>
                <a:effectLst/>
                <a:latin typeface="Consolas" panose="020B0609020204030204" pitchFamily="49" charset="0"/>
              </a:rPr>
              <a:t>margin-right</a:t>
            </a:r>
            <a:r>
              <a:rPr lang="en-US" sz="1225" b="0" dirty="0">
                <a:solidFill>
                  <a:srgbClr val="222222"/>
                </a:solidFill>
                <a:effectLst/>
                <a:latin typeface="Consolas" panose="020B0609020204030204" pitchFamily="49" charset="0"/>
              </a:rPr>
              <a:t>:</a:t>
            </a:r>
            <a:r>
              <a:rPr lang="en-US" sz="1225" b="0" dirty="0">
                <a:solidFill>
                  <a:srgbClr val="000000"/>
                </a:solidFill>
                <a:effectLst/>
                <a:latin typeface="Consolas" panose="020B0609020204030204" pitchFamily="49" charset="0"/>
              </a:rPr>
              <a:t> </a:t>
            </a:r>
            <a:r>
              <a:rPr lang="en-US" sz="1225" b="0" dirty="0">
                <a:solidFill>
                  <a:srgbClr val="098658"/>
                </a:solidFill>
                <a:effectLst/>
                <a:latin typeface="Consolas" panose="020B0609020204030204" pitchFamily="49" charset="0"/>
              </a:rPr>
              <a:t>3px</a:t>
            </a:r>
            <a:r>
              <a:rPr lang="en-US" sz="1225" b="0" dirty="0">
                <a:solidFill>
                  <a:srgbClr val="222222"/>
                </a:solidFill>
                <a:effectLst/>
                <a:latin typeface="Consolas" panose="020B0609020204030204" pitchFamily="49" charset="0"/>
              </a:rPr>
              <a:t>;</a:t>
            </a:r>
            <a:endParaRPr lang="en-US" sz="1225" b="0" dirty="0">
              <a:solidFill>
                <a:srgbClr val="000000"/>
              </a:solidFill>
              <a:effectLst/>
              <a:latin typeface="Consolas" panose="020B0609020204030204" pitchFamily="49" charset="0"/>
            </a:endParaRPr>
          </a:p>
          <a:p>
            <a:r>
              <a:rPr lang="en-US" sz="1225" b="0" dirty="0">
                <a:solidFill>
                  <a:srgbClr val="000000"/>
                </a:solidFill>
                <a:effectLst/>
                <a:latin typeface="Consolas" panose="020B0609020204030204" pitchFamily="49" charset="0"/>
              </a:rPr>
              <a:t>        </a:t>
            </a:r>
            <a:r>
              <a:rPr lang="en-US" sz="1225" b="0" dirty="0">
                <a:solidFill>
                  <a:srgbClr val="FF0000"/>
                </a:solidFill>
                <a:effectLst/>
                <a:latin typeface="Consolas" panose="020B0609020204030204" pitchFamily="49" charset="0"/>
              </a:rPr>
              <a:t>padding</a:t>
            </a:r>
            <a:r>
              <a:rPr lang="en-US" sz="1225" b="0" dirty="0">
                <a:solidFill>
                  <a:srgbClr val="222222"/>
                </a:solidFill>
                <a:effectLst/>
                <a:latin typeface="Consolas" panose="020B0609020204030204" pitchFamily="49" charset="0"/>
              </a:rPr>
              <a:t>:</a:t>
            </a:r>
            <a:r>
              <a:rPr lang="en-US" sz="1225" b="0" dirty="0">
                <a:solidFill>
                  <a:srgbClr val="000000"/>
                </a:solidFill>
                <a:effectLst/>
                <a:latin typeface="Consolas" panose="020B0609020204030204" pitchFamily="49" charset="0"/>
              </a:rPr>
              <a:t> </a:t>
            </a:r>
            <a:r>
              <a:rPr lang="en-US" sz="1225" b="0" dirty="0">
                <a:solidFill>
                  <a:srgbClr val="098658"/>
                </a:solidFill>
                <a:effectLst/>
                <a:latin typeface="Consolas" panose="020B0609020204030204" pitchFamily="49" charset="0"/>
              </a:rPr>
              <a:t>10px</a:t>
            </a:r>
            <a:r>
              <a:rPr lang="en-US" sz="1225" b="0" dirty="0">
                <a:solidFill>
                  <a:srgbClr val="000000"/>
                </a:solidFill>
                <a:effectLst/>
                <a:latin typeface="Consolas" panose="020B0609020204030204" pitchFamily="49" charset="0"/>
              </a:rPr>
              <a:t> </a:t>
            </a:r>
            <a:r>
              <a:rPr lang="en-US" sz="1225" b="0" dirty="0" err="1">
                <a:solidFill>
                  <a:srgbClr val="098658"/>
                </a:solidFill>
                <a:effectLst/>
                <a:latin typeface="Consolas" panose="020B0609020204030204" pitchFamily="49" charset="0"/>
              </a:rPr>
              <a:t>10px</a:t>
            </a:r>
            <a:r>
              <a:rPr lang="en-US" sz="1225" b="0" dirty="0">
                <a:solidFill>
                  <a:srgbClr val="000000"/>
                </a:solidFill>
                <a:effectLst/>
                <a:latin typeface="Consolas" panose="020B0609020204030204" pitchFamily="49" charset="0"/>
              </a:rPr>
              <a:t> </a:t>
            </a:r>
            <a:r>
              <a:rPr lang="en-US" sz="1225" b="0" dirty="0" err="1">
                <a:solidFill>
                  <a:srgbClr val="098658"/>
                </a:solidFill>
                <a:effectLst/>
                <a:latin typeface="Consolas" panose="020B0609020204030204" pitchFamily="49" charset="0"/>
              </a:rPr>
              <a:t>10px</a:t>
            </a:r>
            <a:r>
              <a:rPr lang="en-US" sz="1225" b="0" dirty="0">
                <a:solidFill>
                  <a:srgbClr val="000000"/>
                </a:solidFill>
                <a:effectLst/>
                <a:latin typeface="Consolas" panose="020B0609020204030204" pitchFamily="49" charset="0"/>
              </a:rPr>
              <a:t> </a:t>
            </a:r>
            <a:r>
              <a:rPr lang="en-US" sz="1225" b="0" dirty="0">
                <a:solidFill>
                  <a:srgbClr val="098658"/>
                </a:solidFill>
                <a:effectLst/>
                <a:latin typeface="Consolas" panose="020B0609020204030204" pitchFamily="49" charset="0"/>
              </a:rPr>
              <a:t>0px</a:t>
            </a:r>
            <a:r>
              <a:rPr lang="en-US" sz="1225" b="0" dirty="0">
                <a:solidFill>
                  <a:srgbClr val="222222"/>
                </a:solidFill>
                <a:effectLst/>
                <a:latin typeface="Consolas" panose="020B0609020204030204" pitchFamily="49" charset="0"/>
              </a:rPr>
              <a:t>;</a:t>
            </a:r>
            <a:endParaRPr lang="en-US" sz="1225" b="0" dirty="0">
              <a:solidFill>
                <a:srgbClr val="000000"/>
              </a:solidFill>
              <a:effectLst/>
              <a:latin typeface="Consolas" panose="020B0609020204030204" pitchFamily="49" charset="0"/>
            </a:endParaRPr>
          </a:p>
          <a:p>
            <a:r>
              <a:rPr lang="en-US" sz="1225" b="0" dirty="0">
                <a:solidFill>
                  <a:srgbClr val="000000"/>
                </a:solidFill>
                <a:effectLst/>
                <a:latin typeface="Consolas" panose="020B0609020204030204" pitchFamily="49" charset="0"/>
              </a:rPr>
              <a:t>    </a:t>
            </a:r>
            <a:r>
              <a:rPr lang="en-US" sz="1225" b="0" dirty="0">
                <a:solidFill>
                  <a:srgbClr val="222222"/>
                </a:solidFill>
                <a:effectLst/>
                <a:latin typeface="Consolas" panose="020B0609020204030204" pitchFamily="49" charset="0"/>
              </a:rPr>
              <a:t>}</a:t>
            </a:r>
            <a:endParaRPr lang="en-US" sz="1225" b="0" dirty="0">
              <a:solidFill>
                <a:srgbClr val="000000"/>
              </a:solidFill>
              <a:effectLst/>
              <a:latin typeface="Consolas" panose="020B0609020204030204" pitchFamily="49" charset="0"/>
            </a:endParaRPr>
          </a:p>
          <a:p>
            <a:r>
              <a:rPr lang="en-US" sz="1225" b="0" dirty="0">
                <a:solidFill>
                  <a:srgbClr val="000000"/>
                </a:solidFill>
                <a:effectLst/>
                <a:latin typeface="Consolas" panose="020B0609020204030204" pitchFamily="49" charset="0"/>
              </a:rPr>
              <a:t>    </a:t>
            </a:r>
            <a:r>
              <a:rPr lang="en-US" sz="1225" b="0" dirty="0" err="1">
                <a:solidFill>
                  <a:srgbClr val="800000"/>
                </a:solidFill>
                <a:effectLst/>
                <a:latin typeface="Consolas" panose="020B0609020204030204" pitchFamily="49" charset="0"/>
              </a:rPr>
              <a:t>figcaption</a:t>
            </a:r>
            <a:r>
              <a:rPr lang="en-US" sz="1225" b="0" dirty="0">
                <a:solidFill>
                  <a:srgbClr val="222222"/>
                </a:solidFill>
                <a:effectLst/>
                <a:latin typeface="Consolas" panose="020B0609020204030204" pitchFamily="49" charset="0"/>
              </a:rPr>
              <a:t>{</a:t>
            </a:r>
            <a:endParaRPr lang="en-US" sz="1225" b="0" dirty="0">
              <a:solidFill>
                <a:srgbClr val="000000"/>
              </a:solidFill>
              <a:effectLst/>
              <a:latin typeface="Consolas" panose="020B0609020204030204" pitchFamily="49" charset="0"/>
            </a:endParaRPr>
          </a:p>
          <a:p>
            <a:r>
              <a:rPr lang="en-US" sz="1225" b="0" dirty="0">
                <a:solidFill>
                  <a:srgbClr val="000000"/>
                </a:solidFill>
                <a:effectLst/>
                <a:latin typeface="Consolas" panose="020B0609020204030204" pitchFamily="49" charset="0"/>
              </a:rPr>
              <a:t>        </a:t>
            </a:r>
            <a:r>
              <a:rPr lang="en-US" sz="1225" b="0" dirty="0">
                <a:solidFill>
                  <a:srgbClr val="FF0000"/>
                </a:solidFill>
                <a:effectLst/>
                <a:latin typeface="Consolas" panose="020B0609020204030204" pitchFamily="49" charset="0"/>
              </a:rPr>
              <a:t>font-size</a:t>
            </a:r>
            <a:r>
              <a:rPr lang="en-US" sz="1225" b="0" dirty="0">
                <a:solidFill>
                  <a:srgbClr val="222222"/>
                </a:solidFill>
                <a:effectLst/>
                <a:latin typeface="Consolas" panose="020B0609020204030204" pitchFamily="49" charset="0"/>
              </a:rPr>
              <a:t>:</a:t>
            </a:r>
            <a:r>
              <a:rPr lang="en-US" sz="1225" b="0" dirty="0">
                <a:solidFill>
                  <a:srgbClr val="000000"/>
                </a:solidFill>
                <a:effectLst/>
                <a:latin typeface="Consolas" panose="020B0609020204030204" pitchFamily="49" charset="0"/>
              </a:rPr>
              <a:t> </a:t>
            </a:r>
            <a:r>
              <a:rPr lang="en-US" sz="1225" b="0" dirty="0">
                <a:solidFill>
                  <a:srgbClr val="098658"/>
                </a:solidFill>
                <a:effectLst/>
                <a:latin typeface="Consolas" panose="020B0609020204030204" pitchFamily="49" charset="0"/>
              </a:rPr>
              <a:t>.75em</a:t>
            </a:r>
            <a:r>
              <a:rPr lang="en-US" sz="1225" b="0" dirty="0">
                <a:solidFill>
                  <a:srgbClr val="222222"/>
                </a:solidFill>
                <a:effectLst/>
                <a:latin typeface="Consolas" panose="020B0609020204030204" pitchFamily="49" charset="0"/>
              </a:rPr>
              <a:t>;</a:t>
            </a:r>
            <a:endParaRPr lang="en-US" sz="1225" b="0" dirty="0">
              <a:solidFill>
                <a:srgbClr val="000000"/>
              </a:solidFill>
              <a:effectLst/>
              <a:latin typeface="Consolas" panose="020B0609020204030204" pitchFamily="49" charset="0"/>
            </a:endParaRPr>
          </a:p>
          <a:p>
            <a:r>
              <a:rPr lang="en-US" sz="1225" b="0" dirty="0">
                <a:solidFill>
                  <a:srgbClr val="000000"/>
                </a:solidFill>
                <a:effectLst/>
                <a:latin typeface="Consolas" panose="020B0609020204030204" pitchFamily="49" charset="0"/>
              </a:rPr>
              <a:t>        </a:t>
            </a:r>
            <a:r>
              <a:rPr lang="en-US" sz="1225" b="0" dirty="0">
                <a:solidFill>
                  <a:srgbClr val="FF0000"/>
                </a:solidFill>
                <a:effectLst/>
                <a:latin typeface="Consolas" panose="020B0609020204030204" pitchFamily="49" charset="0"/>
              </a:rPr>
              <a:t>padding</a:t>
            </a:r>
            <a:r>
              <a:rPr lang="en-US" sz="1225" b="0" dirty="0">
                <a:solidFill>
                  <a:srgbClr val="222222"/>
                </a:solidFill>
                <a:effectLst/>
                <a:latin typeface="Consolas" panose="020B0609020204030204" pitchFamily="49" charset="0"/>
              </a:rPr>
              <a:t>:</a:t>
            </a:r>
            <a:r>
              <a:rPr lang="en-US" sz="1225" b="0" dirty="0">
                <a:solidFill>
                  <a:srgbClr val="000000"/>
                </a:solidFill>
                <a:effectLst/>
                <a:latin typeface="Consolas" panose="020B0609020204030204" pitchFamily="49" charset="0"/>
              </a:rPr>
              <a:t> </a:t>
            </a:r>
            <a:r>
              <a:rPr lang="en-US" sz="1225" b="0" dirty="0">
                <a:solidFill>
                  <a:srgbClr val="098658"/>
                </a:solidFill>
                <a:effectLst/>
                <a:latin typeface="Consolas" panose="020B0609020204030204" pitchFamily="49" charset="0"/>
              </a:rPr>
              <a:t>0px</a:t>
            </a:r>
            <a:r>
              <a:rPr lang="en-US" sz="1225" b="0" dirty="0">
                <a:solidFill>
                  <a:srgbClr val="000000"/>
                </a:solidFill>
                <a:effectLst/>
                <a:latin typeface="Consolas" panose="020B0609020204030204" pitchFamily="49" charset="0"/>
              </a:rPr>
              <a:t> </a:t>
            </a:r>
            <a:r>
              <a:rPr lang="en-US" sz="1225" b="0" dirty="0" err="1">
                <a:solidFill>
                  <a:srgbClr val="098658"/>
                </a:solidFill>
                <a:effectLst/>
                <a:latin typeface="Consolas" panose="020B0609020204030204" pitchFamily="49" charset="0"/>
              </a:rPr>
              <a:t>0px</a:t>
            </a:r>
            <a:r>
              <a:rPr lang="en-US" sz="1225" b="0" dirty="0">
                <a:solidFill>
                  <a:srgbClr val="000000"/>
                </a:solidFill>
                <a:effectLst/>
                <a:latin typeface="Consolas" panose="020B0609020204030204" pitchFamily="49" charset="0"/>
              </a:rPr>
              <a:t> </a:t>
            </a:r>
            <a:r>
              <a:rPr lang="en-US" sz="1225" b="0" dirty="0">
                <a:solidFill>
                  <a:srgbClr val="098658"/>
                </a:solidFill>
                <a:effectLst/>
                <a:latin typeface="Consolas" panose="020B0609020204030204" pitchFamily="49" charset="0"/>
              </a:rPr>
              <a:t>10px</a:t>
            </a:r>
            <a:r>
              <a:rPr lang="en-US" sz="1225" b="0" dirty="0">
                <a:solidFill>
                  <a:srgbClr val="000000"/>
                </a:solidFill>
                <a:effectLst/>
                <a:latin typeface="Consolas" panose="020B0609020204030204" pitchFamily="49" charset="0"/>
              </a:rPr>
              <a:t> </a:t>
            </a:r>
            <a:r>
              <a:rPr lang="en-US" sz="1225" b="0" dirty="0">
                <a:solidFill>
                  <a:srgbClr val="098658"/>
                </a:solidFill>
                <a:effectLst/>
                <a:latin typeface="Consolas" panose="020B0609020204030204" pitchFamily="49" charset="0"/>
              </a:rPr>
              <a:t>0px</a:t>
            </a:r>
            <a:r>
              <a:rPr lang="en-US" sz="1225" b="0" dirty="0">
                <a:solidFill>
                  <a:srgbClr val="222222"/>
                </a:solidFill>
                <a:effectLst/>
                <a:latin typeface="Consolas" panose="020B0609020204030204" pitchFamily="49" charset="0"/>
              </a:rPr>
              <a:t>;</a:t>
            </a:r>
            <a:endParaRPr lang="en-US" sz="1225" b="0" dirty="0">
              <a:solidFill>
                <a:srgbClr val="000000"/>
              </a:solidFill>
              <a:effectLst/>
              <a:latin typeface="Consolas" panose="020B0609020204030204" pitchFamily="49" charset="0"/>
            </a:endParaRPr>
          </a:p>
          <a:p>
            <a:r>
              <a:rPr lang="en-US" sz="1225" b="0" dirty="0">
                <a:solidFill>
                  <a:srgbClr val="000000"/>
                </a:solidFill>
                <a:effectLst/>
                <a:latin typeface="Consolas" panose="020B0609020204030204" pitchFamily="49" charset="0"/>
              </a:rPr>
              <a:t>    </a:t>
            </a:r>
            <a:r>
              <a:rPr lang="en-US" sz="1225" b="0" dirty="0">
                <a:solidFill>
                  <a:srgbClr val="222222"/>
                </a:solidFill>
                <a:effectLst/>
                <a:latin typeface="Consolas" panose="020B0609020204030204" pitchFamily="49" charset="0"/>
              </a:rPr>
              <a:t>}</a:t>
            </a:r>
            <a:endParaRPr lang="en-US" sz="1225" b="0" dirty="0">
              <a:solidFill>
                <a:srgbClr val="000000"/>
              </a:solidFill>
              <a:effectLst/>
              <a:latin typeface="Consolas" panose="020B0609020204030204" pitchFamily="49" charset="0"/>
            </a:endParaRPr>
          </a:p>
          <a:p>
            <a:r>
              <a:rPr lang="en-US" sz="1225" b="0" dirty="0">
                <a:solidFill>
                  <a:srgbClr val="000000"/>
                </a:solidFill>
                <a:effectLst/>
                <a:latin typeface="Consolas" panose="020B0609020204030204" pitchFamily="49" charset="0"/>
              </a:rPr>
              <a:t>    </a:t>
            </a:r>
            <a:r>
              <a:rPr lang="en-US" sz="1225" b="0" dirty="0">
                <a:solidFill>
                  <a:srgbClr val="800000"/>
                </a:solidFill>
                <a:effectLst/>
                <a:latin typeface="Consolas" panose="020B0609020204030204" pitchFamily="49" charset="0"/>
              </a:rPr>
              <a:t>h1</a:t>
            </a:r>
            <a:r>
              <a:rPr lang="en-US" sz="1225" b="0" dirty="0">
                <a:solidFill>
                  <a:srgbClr val="222222"/>
                </a:solidFill>
                <a:effectLst/>
                <a:latin typeface="Consolas" panose="020B0609020204030204" pitchFamily="49" charset="0"/>
              </a:rPr>
              <a:t>{</a:t>
            </a:r>
            <a:endParaRPr lang="en-US" sz="1225" b="0" dirty="0">
              <a:solidFill>
                <a:srgbClr val="000000"/>
              </a:solidFill>
              <a:effectLst/>
              <a:latin typeface="Consolas" panose="020B0609020204030204" pitchFamily="49" charset="0"/>
            </a:endParaRPr>
          </a:p>
          <a:p>
            <a:r>
              <a:rPr lang="en-US" sz="1225" b="0" dirty="0">
                <a:solidFill>
                  <a:srgbClr val="000000"/>
                </a:solidFill>
                <a:effectLst/>
                <a:latin typeface="Consolas" panose="020B0609020204030204" pitchFamily="49" charset="0"/>
              </a:rPr>
              <a:t>        </a:t>
            </a:r>
            <a:r>
              <a:rPr lang="en-US" sz="1225" b="0" dirty="0">
                <a:solidFill>
                  <a:srgbClr val="FF0000"/>
                </a:solidFill>
                <a:effectLst/>
                <a:latin typeface="Consolas" panose="020B0609020204030204" pitchFamily="49" charset="0"/>
              </a:rPr>
              <a:t>font-size</a:t>
            </a:r>
            <a:r>
              <a:rPr lang="en-US" sz="1225" b="0" dirty="0">
                <a:solidFill>
                  <a:srgbClr val="222222"/>
                </a:solidFill>
                <a:effectLst/>
                <a:latin typeface="Consolas" panose="020B0609020204030204" pitchFamily="49" charset="0"/>
              </a:rPr>
              <a:t>:</a:t>
            </a:r>
            <a:r>
              <a:rPr lang="en-US" sz="1225" b="0" dirty="0">
                <a:solidFill>
                  <a:srgbClr val="000000"/>
                </a:solidFill>
                <a:effectLst/>
                <a:latin typeface="Consolas" panose="020B0609020204030204" pitchFamily="49" charset="0"/>
              </a:rPr>
              <a:t> </a:t>
            </a:r>
            <a:r>
              <a:rPr lang="en-US" sz="1225" b="0" dirty="0">
                <a:solidFill>
                  <a:srgbClr val="098658"/>
                </a:solidFill>
                <a:effectLst/>
                <a:latin typeface="Consolas" panose="020B0609020204030204" pitchFamily="49" charset="0"/>
              </a:rPr>
              <a:t>1.75em</a:t>
            </a:r>
            <a:r>
              <a:rPr lang="en-US" sz="1225" b="0" dirty="0">
                <a:solidFill>
                  <a:srgbClr val="222222"/>
                </a:solidFill>
                <a:effectLst/>
                <a:latin typeface="Consolas" panose="020B0609020204030204" pitchFamily="49" charset="0"/>
              </a:rPr>
              <a:t>;</a:t>
            </a:r>
            <a:endParaRPr lang="en-US" sz="1225" b="0" dirty="0">
              <a:solidFill>
                <a:srgbClr val="000000"/>
              </a:solidFill>
              <a:effectLst/>
              <a:latin typeface="Consolas" panose="020B0609020204030204" pitchFamily="49" charset="0"/>
            </a:endParaRPr>
          </a:p>
          <a:p>
            <a:r>
              <a:rPr lang="en-US" sz="1225" b="0" dirty="0">
                <a:solidFill>
                  <a:srgbClr val="000000"/>
                </a:solidFill>
                <a:effectLst/>
                <a:latin typeface="Consolas" panose="020B0609020204030204" pitchFamily="49" charset="0"/>
              </a:rPr>
              <a:t>        </a:t>
            </a:r>
            <a:r>
              <a:rPr lang="en-US" sz="1225" b="0" dirty="0">
                <a:solidFill>
                  <a:srgbClr val="FF0000"/>
                </a:solidFill>
                <a:effectLst/>
                <a:latin typeface="Consolas" panose="020B0609020204030204" pitchFamily="49" charset="0"/>
              </a:rPr>
              <a:t>text-shadow</a:t>
            </a:r>
            <a:r>
              <a:rPr lang="en-US" sz="1225" b="0" dirty="0">
                <a:solidFill>
                  <a:srgbClr val="222222"/>
                </a:solidFill>
                <a:effectLst/>
                <a:latin typeface="Consolas" panose="020B0609020204030204" pitchFamily="49" charset="0"/>
              </a:rPr>
              <a:t>:</a:t>
            </a:r>
            <a:r>
              <a:rPr lang="en-US" sz="1225" b="0" dirty="0">
                <a:solidFill>
                  <a:srgbClr val="000000"/>
                </a:solidFill>
                <a:effectLst/>
                <a:latin typeface="Consolas" panose="020B0609020204030204" pitchFamily="49" charset="0"/>
              </a:rPr>
              <a:t> </a:t>
            </a:r>
            <a:r>
              <a:rPr lang="en-US" sz="1225" b="0" dirty="0">
                <a:solidFill>
                  <a:srgbClr val="098658"/>
                </a:solidFill>
                <a:effectLst/>
                <a:latin typeface="Consolas" panose="020B0609020204030204" pitchFamily="49" charset="0"/>
              </a:rPr>
              <a:t>2px</a:t>
            </a:r>
            <a:r>
              <a:rPr lang="en-US" sz="1225" b="0" dirty="0">
                <a:solidFill>
                  <a:srgbClr val="000000"/>
                </a:solidFill>
                <a:effectLst/>
                <a:latin typeface="Consolas" panose="020B0609020204030204" pitchFamily="49" charset="0"/>
              </a:rPr>
              <a:t> </a:t>
            </a:r>
            <a:r>
              <a:rPr lang="en-US" sz="1225" b="0" dirty="0" err="1">
                <a:solidFill>
                  <a:srgbClr val="098658"/>
                </a:solidFill>
                <a:effectLst/>
                <a:latin typeface="Consolas" panose="020B0609020204030204" pitchFamily="49" charset="0"/>
              </a:rPr>
              <a:t>2px</a:t>
            </a:r>
            <a:r>
              <a:rPr lang="en-US" sz="1225" b="0" dirty="0">
                <a:solidFill>
                  <a:srgbClr val="000000"/>
                </a:solidFill>
                <a:effectLst/>
                <a:latin typeface="Consolas" panose="020B0609020204030204" pitchFamily="49" charset="0"/>
              </a:rPr>
              <a:t> </a:t>
            </a:r>
            <a:r>
              <a:rPr lang="en-US" sz="1225" b="0" dirty="0" err="1">
                <a:solidFill>
                  <a:srgbClr val="795E26"/>
                </a:solidFill>
                <a:effectLst/>
                <a:latin typeface="Consolas" panose="020B0609020204030204" pitchFamily="49" charset="0"/>
              </a:rPr>
              <a:t>rgb</a:t>
            </a:r>
            <a:r>
              <a:rPr lang="en-US" sz="1225" b="0" dirty="0">
                <a:solidFill>
                  <a:srgbClr val="222222"/>
                </a:solidFill>
                <a:effectLst/>
                <a:latin typeface="Consolas" panose="020B0609020204030204" pitchFamily="49" charset="0"/>
              </a:rPr>
              <a:t>(</a:t>
            </a:r>
            <a:r>
              <a:rPr lang="en-US" sz="1225" b="0" dirty="0">
                <a:solidFill>
                  <a:srgbClr val="098658"/>
                </a:solidFill>
                <a:effectLst/>
                <a:latin typeface="Consolas" panose="020B0609020204030204" pitchFamily="49" charset="0"/>
              </a:rPr>
              <a:t>249</a:t>
            </a:r>
            <a:r>
              <a:rPr lang="en-US" sz="1225" b="0" dirty="0">
                <a:solidFill>
                  <a:srgbClr val="222222"/>
                </a:solidFill>
                <a:effectLst/>
                <a:latin typeface="Consolas" panose="020B0609020204030204" pitchFamily="49" charset="0"/>
              </a:rPr>
              <a:t>,</a:t>
            </a:r>
            <a:r>
              <a:rPr lang="en-US" sz="1225" b="0" dirty="0">
                <a:solidFill>
                  <a:srgbClr val="000000"/>
                </a:solidFill>
                <a:effectLst/>
                <a:latin typeface="Consolas" panose="020B0609020204030204" pitchFamily="49" charset="0"/>
              </a:rPr>
              <a:t> </a:t>
            </a:r>
            <a:r>
              <a:rPr lang="en-US" sz="1225" b="0" dirty="0">
                <a:solidFill>
                  <a:srgbClr val="098658"/>
                </a:solidFill>
                <a:effectLst/>
                <a:latin typeface="Consolas" panose="020B0609020204030204" pitchFamily="49" charset="0"/>
              </a:rPr>
              <a:t>216</a:t>
            </a:r>
            <a:r>
              <a:rPr lang="en-US" sz="1225" b="0" dirty="0">
                <a:solidFill>
                  <a:srgbClr val="222222"/>
                </a:solidFill>
                <a:effectLst/>
                <a:latin typeface="Consolas" panose="020B0609020204030204" pitchFamily="49" charset="0"/>
              </a:rPr>
              <a:t>,</a:t>
            </a:r>
            <a:r>
              <a:rPr lang="en-US" sz="1225" b="0" dirty="0">
                <a:solidFill>
                  <a:srgbClr val="000000"/>
                </a:solidFill>
                <a:effectLst/>
                <a:latin typeface="Consolas" panose="020B0609020204030204" pitchFamily="49" charset="0"/>
              </a:rPr>
              <a:t> </a:t>
            </a:r>
            <a:r>
              <a:rPr lang="en-US" sz="1225" b="0" dirty="0">
                <a:solidFill>
                  <a:srgbClr val="098658"/>
                </a:solidFill>
                <a:effectLst/>
                <a:latin typeface="Consolas" panose="020B0609020204030204" pitchFamily="49" charset="0"/>
              </a:rPr>
              <a:t>77</a:t>
            </a:r>
            <a:r>
              <a:rPr lang="en-US" sz="1225" b="0" dirty="0">
                <a:solidFill>
                  <a:srgbClr val="222222"/>
                </a:solidFill>
                <a:effectLst/>
                <a:latin typeface="Consolas" panose="020B0609020204030204" pitchFamily="49" charset="0"/>
              </a:rPr>
              <a:t>); //sampled color from the</a:t>
            </a:r>
            <a:endParaRPr lang="en-US" sz="1225" b="0" dirty="0">
              <a:solidFill>
                <a:srgbClr val="000000"/>
              </a:solidFill>
              <a:effectLst/>
              <a:latin typeface="Consolas" panose="020B0609020204030204" pitchFamily="49" charset="0"/>
            </a:endParaRPr>
          </a:p>
          <a:p>
            <a:r>
              <a:rPr lang="en-US" sz="1225" b="0" dirty="0">
                <a:solidFill>
                  <a:srgbClr val="000000"/>
                </a:solidFill>
                <a:effectLst/>
                <a:latin typeface="Consolas" panose="020B0609020204030204" pitchFamily="49" charset="0"/>
              </a:rPr>
              <a:t>    </a:t>
            </a:r>
            <a:r>
              <a:rPr lang="en-US" sz="1225" b="0" dirty="0">
                <a:solidFill>
                  <a:srgbClr val="222222"/>
                </a:solidFill>
                <a:effectLst/>
                <a:latin typeface="Consolas" panose="020B0609020204030204" pitchFamily="49" charset="0"/>
              </a:rPr>
              <a:t>}				     //cheese image	</a:t>
            </a:r>
            <a:endParaRPr lang="en-US" sz="1225" b="0" dirty="0">
              <a:solidFill>
                <a:srgbClr val="000000"/>
              </a:solidFill>
              <a:effectLst/>
              <a:latin typeface="Consolas" panose="020B0609020204030204" pitchFamily="49" charset="0"/>
            </a:endParaRPr>
          </a:p>
          <a:p>
            <a:r>
              <a:rPr lang="en-US" sz="1225" b="0" dirty="0">
                <a:solidFill>
                  <a:srgbClr val="000000"/>
                </a:solidFill>
                <a:effectLst/>
                <a:latin typeface="Consolas" panose="020B0609020204030204" pitchFamily="49" charset="0"/>
              </a:rPr>
              <a:t>    </a:t>
            </a:r>
            <a:r>
              <a:rPr lang="en-US" sz="1225" b="0" dirty="0">
                <a:solidFill>
                  <a:srgbClr val="800000"/>
                </a:solidFill>
                <a:effectLst/>
                <a:latin typeface="Consolas" panose="020B0609020204030204" pitchFamily="49" charset="0"/>
              </a:rPr>
              <a:t>h2</a:t>
            </a:r>
            <a:r>
              <a:rPr lang="en-US" sz="1225" b="0" dirty="0">
                <a:solidFill>
                  <a:srgbClr val="222222"/>
                </a:solidFill>
                <a:effectLst/>
                <a:latin typeface="Consolas" panose="020B0609020204030204" pitchFamily="49" charset="0"/>
              </a:rPr>
              <a:t>{</a:t>
            </a:r>
            <a:endParaRPr lang="en-US" sz="1225" b="0" dirty="0">
              <a:solidFill>
                <a:srgbClr val="000000"/>
              </a:solidFill>
              <a:effectLst/>
              <a:latin typeface="Consolas" panose="020B0609020204030204" pitchFamily="49" charset="0"/>
            </a:endParaRPr>
          </a:p>
          <a:p>
            <a:r>
              <a:rPr lang="en-US" sz="1225" b="0" dirty="0">
                <a:solidFill>
                  <a:srgbClr val="000000"/>
                </a:solidFill>
                <a:effectLst/>
                <a:latin typeface="Consolas" panose="020B0609020204030204" pitchFamily="49" charset="0"/>
              </a:rPr>
              <a:t>        </a:t>
            </a:r>
            <a:r>
              <a:rPr lang="en-US" sz="1225" b="0" dirty="0">
                <a:solidFill>
                  <a:srgbClr val="FF0000"/>
                </a:solidFill>
                <a:effectLst/>
                <a:latin typeface="Consolas" panose="020B0609020204030204" pitchFamily="49" charset="0"/>
              </a:rPr>
              <a:t>font-size</a:t>
            </a:r>
            <a:r>
              <a:rPr lang="en-US" sz="1225" b="0" dirty="0">
                <a:solidFill>
                  <a:srgbClr val="222222"/>
                </a:solidFill>
                <a:effectLst/>
                <a:latin typeface="Consolas" panose="020B0609020204030204" pitchFamily="49" charset="0"/>
              </a:rPr>
              <a:t>:</a:t>
            </a:r>
            <a:r>
              <a:rPr lang="en-US" sz="1225" b="0" dirty="0">
                <a:solidFill>
                  <a:srgbClr val="000000"/>
                </a:solidFill>
                <a:effectLst/>
                <a:latin typeface="Consolas" panose="020B0609020204030204" pitchFamily="49" charset="0"/>
              </a:rPr>
              <a:t> </a:t>
            </a:r>
            <a:r>
              <a:rPr lang="en-US" sz="1225" b="0" dirty="0">
                <a:solidFill>
                  <a:srgbClr val="098658"/>
                </a:solidFill>
                <a:effectLst/>
                <a:latin typeface="Consolas" panose="020B0609020204030204" pitchFamily="49" charset="0"/>
              </a:rPr>
              <a:t>1.25em</a:t>
            </a:r>
            <a:r>
              <a:rPr lang="en-US" sz="1225" b="0" dirty="0">
                <a:solidFill>
                  <a:srgbClr val="222222"/>
                </a:solidFill>
                <a:effectLst/>
                <a:latin typeface="Consolas" panose="020B0609020204030204" pitchFamily="49" charset="0"/>
              </a:rPr>
              <a:t>;</a:t>
            </a:r>
            <a:endParaRPr lang="en-US" sz="1225" b="0" dirty="0">
              <a:solidFill>
                <a:srgbClr val="000000"/>
              </a:solidFill>
              <a:effectLst/>
              <a:latin typeface="Consolas" panose="020B0609020204030204" pitchFamily="49" charset="0"/>
            </a:endParaRPr>
          </a:p>
          <a:p>
            <a:r>
              <a:rPr lang="en-US" sz="1225" b="0" dirty="0">
                <a:solidFill>
                  <a:srgbClr val="000000"/>
                </a:solidFill>
                <a:effectLst/>
                <a:latin typeface="Consolas" panose="020B0609020204030204" pitchFamily="49" charset="0"/>
              </a:rPr>
              <a:t>    </a:t>
            </a:r>
            <a:r>
              <a:rPr lang="en-US" sz="1225" b="0" dirty="0">
                <a:solidFill>
                  <a:srgbClr val="222222"/>
                </a:solidFill>
                <a:effectLst/>
                <a:latin typeface="Consolas" panose="020B0609020204030204" pitchFamily="49" charset="0"/>
              </a:rPr>
              <a:t>}</a:t>
            </a:r>
            <a:endParaRPr lang="en-US" sz="1225" b="0" dirty="0">
              <a:solidFill>
                <a:srgbClr val="000000"/>
              </a:solidFill>
              <a:effectLst/>
              <a:latin typeface="Consolas" panose="020B0609020204030204" pitchFamily="49" charset="0"/>
            </a:endParaRPr>
          </a:p>
          <a:p>
            <a:r>
              <a:rPr lang="en-US" sz="1225" b="0" dirty="0">
                <a:solidFill>
                  <a:srgbClr val="000000"/>
                </a:solidFill>
                <a:effectLst/>
                <a:latin typeface="Consolas" panose="020B0609020204030204" pitchFamily="49" charset="0"/>
              </a:rPr>
              <a:t>    </a:t>
            </a:r>
            <a:r>
              <a:rPr lang="en-US" sz="1225" b="0" dirty="0">
                <a:solidFill>
                  <a:srgbClr val="800000"/>
                </a:solidFill>
                <a:effectLst/>
                <a:latin typeface="Consolas" panose="020B0609020204030204" pitchFamily="49" charset="0"/>
              </a:rPr>
              <a:t>h3</a:t>
            </a:r>
            <a:r>
              <a:rPr lang="en-US" sz="1225" b="0" dirty="0">
                <a:solidFill>
                  <a:srgbClr val="222222"/>
                </a:solidFill>
                <a:effectLst/>
                <a:latin typeface="Consolas" panose="020B0609020204030204" pitchFamily="49" charset="0"/>
              </a:rPr>
              <a:t>{</a:t>
            </a:r>
            <a:endParaRPr lang="en-US" sz="1225" b="0" dirty="0">
              <a:solidFill>
                <a:srgbClr val="000000"/>
              </a:solidFill>
              <a:effectLst/>
              <a:latin typeface="Consolas" panose="020B0609020204030204" pitchFamily="49" charset="0"/>
            </a:endParaRPr>
          </a:p>
          <a:p>
            <a:r>
              <a:rPr lang="en-US" sz="1225" b="0" dirty="0">
                <a:solidFill>
                  <a:srgbClr val="000000"/>
                </a:solidFill>
                <a:effectLst/>
                <a:latin typeface="Consolas" panose="020B0609020204030204" pitchFamily="49" charset="0"/>
              </a:rPr>
              <a:t>        </a:t>
            </a:r>
            <a:r>
              <a:rPr lang="en-US" sz="1225" b="0" dirty="0">
                <a:solidFill>
                  <a:srgbClr val="FF0000"/>
                </a:solidFill>
                <a:effectLst/>
                <a:latin typeface="Consolas" panose="020B0609020204030204" pitchFamily="49" charset="0"/>
              </a:rPr>
              <a:t>font-size</a:t>
            </a:r>
            <a:r>
              <a:rPr lang="en-US" sz="1225" b="0" dirty="0">
                <a:solidFill>
                  <a:srgbClr val="222222"/>
                </a:solidFill>
                <a:effectLst/>
                <a:latin typeface="Consolas" panose="020B0609020204030204" pitchFamily="49" charset="0"/>
              </a:rPr>
              <a:t>:</a:t>
            </a:r>
            <a:r>
              <a:rPr lang="en-US" sz="1225" b="0" dirty="0">
                <a:solidFill>
                  <a:srgbClr val="000000"/>
                </a:solidFill>
                <a:effectLst/>
                <a:latin typeface="Consolas" panose="020B0609020204030204" pitchFamily="49" charset="0"/>
              </a:rPr>
              <a:t> </a:t>
            </a:r>
            <a:r>
              <a:rPr lang="en-US" sz="1225" b="0" dirty="0">
                <a:solidFill>
                  <a:srgbClr val="098658"/>
                </a:solidFill>
                <a:effectLst/>
                <a:latin typeface="Consolas" panose="020B0609020204030204" pitchFamily="49" charset="0"/>
              </a:rPr>
              <a:t>1em</a:t>
            </a:r>
            <a:r>
              <a:rPr lang="en-US" sz="1225" b="0" dirty="0">
                <a:solidFill>
                  <a:srgbClr val="222222"/>
                </a:solidFill>
                <a:effectLst/>
                <a:latin typeface="Consolas" panose="020B0609020204030204" pitchFamily="49" charset="0"/>
              </a:rPr>
              <a:t>;</a:t>
            </a:r>
            <a:endParaRPr lang="en-US" sz="1225" b="0" dirty="0">
              <a:solidFill>
                <a:srgbClr val="000000"/>
              </a:solidFill>
              <a:effectLst/>
              <a:latin typeface="Consolas" panose="020B0609020204030204" pitchFamily="49" charset="0"/>
            </a:endParaRPr>
          </a:p>
          <a:p>
            <a:r>
              <a:rPr lang="en-US" sz="1225" b="0" dirty="0">
                <a:solidFill>
                  <a:srgbClr val="000000"/>
                </a:solidFill>
                <a:effectLst/>
                <a:latin typeface="Consolas" panose="020B0609020204030204" pitchFamily="49" charset="0"/>
              </a:rPr>
              <a:t>    </a:t>
            </a:r>
            <a:r>
              <a:rPr lang="en-US" sz="1225" b="0" dirty="0">
                <a:solidFill>
                  <a:srgbClr val="222222"/>
                </a:solidFill>
                <a:effectLst/>
                <a:latin typeface="Consolas" panose="020B0609020204030204" pitchFamily="49" charset="0"/>
              </a:rPr>
              <a:t>}</a:t>
            </a:r>
            <a:endParaRPr lang="en-US" sz="1225" b="0" dirty="0">
              <a:solidFill>
                <a:srgbClr val="000000"/>
              </a:solidFill>
              <a:effectLst/>
              <a:latin typeface="Consolas" panose="020B0609020204030204" pitchFamily="49" charset="0"/>
            </a:endParaRPr>
          </a:p>
          <a:p>
            <a:r>
              <a:rPr lang="en-US" sz="1225" b="0" dirty="0">
                <a:solidFill>
                  <a:srgbClr val="000000"/>
                </a:solidFill>
                <a:effectLst/>
                <a:latin typeface="Consolas" panose="020B0609020204030204" pitchFamily="49" charset="0"/>
              </a:rPr>
              <a:t>    </a:t>
            </a:r>
            <a:r>
              <a:rPr lang="en-US" sz="1225" b="0" dirty="0">
                <a:solidFill>
                  <a:srgbClr val="800000"/>
                </a:solidFill>
                <a:effectLst/>
                <a:latin typeface="Consolas" panose="020B0609020204030204" pitchFamily="49" charset="0"/>
              </a:rPr>
              <a:t>footer</a:t>
            </a:r>
            <a:r>
              <a:rPr lang="en-US" sz="1225" b="0" dirty="0">
                <a:solidFill>
                  <a:srgbClr val="222222"/>
                </a:solidFill>
                <a:effectLst/>
                <a:latin typeface="Consolas" panose="020B0609020204030204" pitchFamily="49" charset="0"/>
              </a:rPr>
              <a:t>{</a:t>
            </a:r>
            <a:endParaRPr lang="en-US" sz="1225" b="0" dirty="0">
              <a:solidFill>
                <a:srgbClr val="000000"/>
              </a:solidFill>
              <a:effectLst/>
              <a:latin typeface="Consolas" panose="020B0609020204030204" pitchFamily="49" charset="0"/>
            </a:endParaRPr>
          </a:p>
          <a:p>
            <a:r>
              <a:rPr lang="en-US" sz="1225" b="0" dirty="0">
                <a:solidFill>
                  <a:srgbClr val="000000"/>
                </a:solidFill>
                <a:effectLst/>
                <a:latin typeface="Consolas" panose="020B0609020204030204" pitchFamily="49" charset="0"/>
              </a:rPr>
              <a:t>        </a:t>
            </a:r>
            <a:r>
              <a:rPr lang="en-US" sz="1225" b="0" dirty="0">
                <a:solidFill>
                  <a:srgbClr val="FF0000"/>
                </a:solidFill>
                <a:effectLst/>
                <a:latin typeface="Consolas" panose="020B0609020204030204" pitchFamily="49" charset="0"/>
              </a:rPr>
              <a:t>font-size</a:t>
            </a:r>
            <a:r>
              <a:rPr lang="en-US" sz="1225" b="0" dirty="0">
                <a:solidFill>
                  <a:srgbClr val="222222"/>
                </a:solidFill>
                <a:effectLst/>
                <a:latin typeface="Consolas" panose="020B0609020204030204" pitchFamily="49" charset="0"/>
              </a:rPr>
              <a:t>:</a:t>
            </a:r>
            <a:r>
              <a:rPr lang="en-US" sz="1225" b="0" dirty="0">
                <a:solidFill>
                  <a:srgbClr val="000000"/>
                </a:solidFill>
                <a:effectLst/>
                <a:latin typeface="Consolas" panose="020B0609020204030204" pitchFamily="49" charset="0"/>
              </a:rPr>
              <a:t> </a:t>
            </a:r>
            <a:r>
              <a:rPr lang="en-US" sz="1225" b="0" dirty="0">
                <a:solidFill>
                  <a:srgbClr val="098658"/>
                </a:solidFill>
                <a:effectLst/>
                <a:latin typeface="Consolas" panose="020B0609020204030204" pitchFamily="49" charset="0"/>
              </a:rPr>
              <a:t>.75em</a:t>
            </a:r>
            <a:r>
              <a:rPr lang="en-US" sz="1225" b="0" dirty="0">
                <a:solidFill>
                  <a:srgbClr val="222222"/>
                </a:solidFill>
                <a:effectLst/>
                <a:latin typeface="Consolas" panose="020B0609020204030204" pitchFamily="49" charset="0"/>
              </a:rPr>
              <a:t>;</a:t>
            </a:r>
            <a:endParaRPr lang="en-US" sz="1225" b="0" dirty="0">
              <a:solidFill>
                <a:srgbClr val="000000"/>
              </a:solidFill>
              <a:effectLst/>
              <a:latin typeface="Consolas" panose="020B0609020204030204" pitchFamily="49" charset="0"/>
            </a:endParaRPr>
          </a:p>
          <a:p>
            <a:r>
              <a:rPr lang="en-US" sz="1225" b="0" dirty="0">
                <a:solidFill>
                  <a:srgbClr val="000000"/>
                </a:solidFill>
                <a:effectLst/>
                <a:latin typeface="Consolas" panose="020B0609020204030204" pitchFamily="49" charset="0"/>
              </a:rPr>
              <a:t>    </a:t>
            </a:r>
            <a:r>
              <a:rPr lang="en-US" sz="1225" b="0" dirty="0">
                <a:solidFill>
                  <a:srgbClr val="222222"/>
                </a:solidFill>
                <a:effectLst/>
                <a:latin typeface="Consolas" panose="020B0609020204030204" pitchFamily="49" charset="0"/>
              </a:rPr>
              <a:t>}</a:t>
            </a:r>
            <a:endParaRPr lang="en-US" sz="1225" b="0" dirty="0">
              <a:solidFill>
                <a:srgbClr val="000000"/>
              </a:solidFill>
              <a:effectLst/>
              <a:latin typeface="Consolas" panose="020B0609020204030204" pitchFamily="49" charset="0"/>
            </a:endParaRPr>
          </a:p>
        </p:txBody>
      </p:sp>
      <p:pic>
        <p:nvPicPr>
          <p:cNvPr id="11" name="Picture 10">
            <a:extLst>
              <a:ext uri="{FF2B5EF4-FFF2-40B4-BE49-F238E27FC236}">
                <a16:creationId xmlns:a16="http://schemas.microsoft.com/office/drawing/2014/main" id="{BC8B7962-9ACB-4AEC-ACF2-D378DC322894}"/>
              </a:ext>
            </a:extLst>
          </p:cNvPr>
          <p:cNvPicPr>
            <a:picLocks noChangeAspect="1"/>
          </p:cNvPicPr>
          <p:nvPr/>
        </p:nvPicPr>
        <p:blipFill>
          <a:blip r:embed="rId5"/>
          <a:srcRect/>
          <a:stretch/>
        </p:blipFill>
        <p:spPr>
          <a:xfrm>
            <a:off x="6730582" y="243786"/>
            <a:ext cx="5317347" cy="6707335"/>
          </a:xfrm>
          <a:prstGeom prst="rect">
            <a:avLst/>
          </a:prstGeom>
          <a:ln/>
        </p:spPr>
        <p:style>
          <a:lnRef idx="2">
            <a:schemeClr val="dk1"/>
          </a:lnRef>
          <a:fillRef idx="1">
            <a:schemeClr val="lt1"/>
          </a:fillRef>
          <a:effectRef idx="0">
            <a:schemeClr val="dk1"/>
          </a:effectRef>
          <a:fontRef idx="minor">
            <a:schemeClr val="dk1"/>
          </a:fontRef>
        </p:style>
      </p:pic>
      <p:cxnSp>
        <p:nvCxnSpPr>
          <p:cNvPr id="8" name="Straight Connector 7">
            <a:extLst>
              <a:ext uri="{FF2B5EF4-FFF2-40B4-BE49-F238E27FC236}">
                <a16:creationId xmlns:a16="http://schemas.microsoft.com/office/drawing/2014/main" id="{CCE85B59-BEBD-49AE-B093-FE743F860766}"/>
              </a:ext>
            </a:extLst>
          </p:cNvPr>
          <p:cNvCxnSpPr/>
          <p:nvPr/>
        </p:nvCxnSpPr>
        <p:spPr>
          <a:xfrm>
            <a:off x="2228535" y="674560"/>
            <a:ext cx="2437569"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4AC43B55-46B5-4920-9C56-C6ACB3A7DC29}"/>
              </a:ext>
            </a:extLst>
          </p:cNvPr>
          <p:cNvCxnSpPr/>
          <p:nvPr/>
        </p:nvCxnSpPr>
        <p:spPr>
          <a:xfrm>
            <a:off x="514241" y="1289156"/>
            <a:ext cx="342858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9575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cstate="email">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741830-4E4E-4CA5-B92A-047E598CB2CC}"/>
              </a:ext>
            </a:extLst>
          </p:cNvPr>
          <p:cNvPicPr>
            <a:picLocks noChangeAspect="1"/>
          </p:cNvPicPr>
          <p:nvPr/>
        </p:nvPicPr>
        <p:blipFill>
          <a:blip r:embed="rId4"/>
          <a:srcRect/>
          <a:stretch/>
        </p:blipFill>
        <p:spPr>
          <a:xfrm>
            <a:off x="0" y="-98474"/>
            <a:ext cx="12192000" cy="7049600"/>
          </a:xfrm>
          <a:prstGeom prst="rect">
            <a:avLst/>
          </a:prstGeom>
        </p:spPr>
      </p:pic>
      <p:sp>
        <p:nvSpPr>
          <p:cNvPr id="2" name="Title 1">
            <a:extLst>
              <a:ext uri="{FF2B5EF4-FFF2-40B4-BE49-F238E27FC236}">
                <a16:creationId xmlns:a16="http://schemas.microsoft.com/office/drawing/2014/main" id="{D4774D57-151E-4936-9AF4-E70073D4EB30}"/>
              </a:ext>
            </a:extLst>
          </p:cNvPr>
          <p:cNvSpPr>
            <a:spLocks noGrp="1"/>
          </p:cNvSpPr>
          <p:nvPr>
            <p:ph type="ctrTitle"/>
          </p:nvPr>
        </p:nvSpPr>
        <p:spPr>
          <a:xfrm>
            <a:off x="432295" y="204525"/>
            <a:ext cx="6373237" cy="493022"/>
          </a:xfrm>
          <a:solidFill>
            <a:schemeClr val="bg1"/>
          </a:solidFill>
        </p:spPr>
        <p:txBody>
          <a:bodyPr>
            <a:noAutofit/>
          </a:bodyPr>
          <a:lstStyle/>
          <a:p>
            <a:r>
              <a:rPr lang="en-US" sz="2400" dirty="0"/>
              <a:t>Mobile</a:t>
            </a:r>
            <a:r>
              <a:rPr lang="en-US" sz="3200" dirty="0"/>
              <a:t> </a:t>
            </a:r>
            <a:r>
              <a:rPr lang="en-US" sz="2400" dirty="0"/>
              <a:t>View</a:t>
            </a:r>
            <a:endParaRPr lang="en-US" sz="2400" b="1" dirty="0"/>
          </a:p>
        </p:txBody>
      </p:sp>
      <p:sp>
        <p:nvSpPr>
          <p:cNvPr id="3" name="Subtitle 2">
            <a:extLst>
              <a:ext uri="{FF2B5EF4-FFF2-40B4-BE49-F238E27FC236}">
                <a16:creationId xmlns:a16="http://schemas.microsoft.com/office/drawing/2014/main" id="{C5370FC1-A32E-43A6-9E96-92974CB54F20}"/>
              </a:ext>
            </a:extLst>
          </p:cNvPr>
          <p:cNvSpPr>
            <a:spLocks noGrp="1"/>
          </p:cNvSpPr>
          <p:nvPr>
            <p:ph type="subTitle" idx="1"/>
          </p:nvPr>
        </p:nvSpPr>
        <p:spPr>
          <a:xfrm>
            <a:off x="6805534" y="204525"/>
            <a:ext cx="5242396" cy="6556220"/>
          </a:xfrm>
          <a:solidFill>
            <a:schemeClr val="bg1"/>
          </a:solidFill>
        </p:spPr>
        <p:txBody>
          <a:bodyPr>
            <a:normAutofit/>
          </a:bodyPr>
          <a:lstStyle/>
          <a:p>
            <a:endParaRPr lang="en-US" dirty="0"/>
          </a:p>
        </p:txBody>
      </p:sp>
      <p:sp>
        <p:nvSpPr>
          <p:cNvPr id="4" name="TextBox 3">
            <a:extLst>
              <a:ext uri="{FF2B5EF4-FFF2-40B4-BE49-F238E27FC236}">
                <a16:creationId xmlns:a16="http://schemas.microsoft.com/office/drawing/2014/main" id="{D5CD7F6B-14CD-4284-93CD-A79F465D7C64}"/>
              </a:ext>
            </a:extLst>
          </p:cNvPr>
          <p:cNvSpPr txBox="1"/>
          <p:nvPr/>
        </p:nvSpPr>
        <p:spPr>
          <a:xfrm>
            <a:off x="432296" y="697547"/>
            <a:ext cx="6025652" cy="6063198"/>
          </a:xfrm>
          <a:prstGeom prst="rect">
            <a:avLst/>
          </a:prstGeom>
          <a:solidFill>
            <a:schemeClr val="bg1"/>
          </a:solidFill>
        </p:spPr>
        <p:txBody>
          <a:bodyPr wrap="square" rtlCol="0">
            <a:spAutoFit/>
          </a:bodyPr>
          <a:lstStyle/>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prstClr val="black"/>
                </a:solidFill>
                <a:latin typeface="Calibri" panose="020F0502020204030204"/>
              </a:rPr>
              <a:t>U</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sed media queries for responsiveness. </a:t>
            </a:r>
            <a:b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(View pictured is iPhone4)</a:t>
            </a:r>
          </a:p>
          <a:p>
            <a:pPr marR="0" lvl="0" algn="just"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lgn="just"/>
            <a:endParaRPr lang="en-US" sz="1600" b="0" dirty="0">
              <a:solidFill>
                <a:srgbClr val="222222"/>
              </a:solidFill>
              <a:effectLst/>
              <a:latin typeface="Consolas" panose="020B0609020204030204" pitchFamily="49" charset="0"/>
            </a:endParaRPr>
          </a:p>
          <a:p>
            <a:pPr algn="just"/>
            <a:r>
              <a:rPr lang="en-US" sz="1600" dirty="0">
                <a:solidFill>
                  <a:srgbClr val="222222"/>
                </a:solidFill>
                <a:latin typeface="Consolas" panose="020B0609020204030204" pitchFamily="49" charset="0"/>
              </a:rPr>
              <a:t>    </a:t>
            </a:r>
            <a:r>
              <a:rPr lang="en-US" sz="1600" b="0" dirty="0">
                <a:solidFill>
                  <a:srgbClr val="222222"/>
                </a:solidFill>
                <a:effectLst/>
                <a:latin typeface="Consolas" panose="020B0609020204030204" pitchFamily="49" charset="0"/>
              </a:rPr>
              <a:t>#</a:t>
            </a:r>
            <a:r>
              <a:rPr lang="en-US" sz="1600" b="0" dirty="0">
                <a:solidFill>
                  <a:srgbClr val="800000"/>
                </a:solidFill>
                <a:effectLst/>
                <a:latin typeface="Consolas" panose="020B0609020204030204" pitchFamily="49" charset="0"/>
              </a:rPr>
              <a:t>open</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just"/>
            <a:r>
              <a:rPr lang="en-US" sz="1600" b="0" dirty="0">
                <a:solidFill>
                  <a:srgbClr val="000000"/>
                </a:solidFill>
                <a:effectLst/>
                <a:latin typeface="Consolas" panose="020B0609020204030204" pitchFamily="49" charset="0"/>
              </a:rPr>
              <a:t>        </a:t>
            </a:r>
            <a:r>
              <a:rPr lang="en-US" sz="1600" b="0" dirty="0">
                <a:solidFill>
                  <a:srgbClr val="FF0000"/>
                </a:solidFill>
                <a:effectLst/>
                <a:latin typeface="Consolas" panose="020B0609020204030204" pitchFamily="49" charset="0"/>
              </a:rPr>
              <a:t>font-size</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2em</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just"/>
            <a:r>
              <a:rPr lang="en-US" sz="1600" b="0" dirty="0">
                <a:solidFill>
                  <a:srgbClr val="000000"/>
                </a:solidFill>
                <a:effectLst/>
                <a:latin typeface="Consolas" panose="020B0609020204030204" pitchFamily="49" charset="0"/>
              </a:rPr>
              <a:t>    </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just"/>
            <a:r>
              <a:rPr lang="en-US" sz="1600" b="0" dirty="0">
                <a:solidFill>
                  <a:srgbClr val="000000"/>
                </a:solidFill>
                <a:effectLst/>
                <a:latin typeface="Consolas" panose="020B0609020204030204" pitchFamily="49" charset="0"/>
              </a:rPr>
              <a:t>    </a:t>
            </a:r>
            <a:r>
              <a:rPr lang="en-US" sz="1600" b="0" dirty="0">
                <a:solidFill>
                  <a:srgbClr val="222222"/>
                </a:solidFill>
                <a:effectLst/>
                <a:latin typeface="Consolas" panose="020B0609020204030204" pitchFamily="49" charset="0"/>
              </a:rPr>
              <a:t>.</a:t>
            </a:r>
            <a:r>
              <a:rPr lang="en-US" sz="1600" b="0" dirty="0" err="1">
                <a:solidFill>
                  <a:srgbClr val="800000"/>
                </a:solidFill>
                <a:effectLst/>
                <a:latin typeface="Consolas" panose="020B0609020204030204" pitchFamily="49" charset="0"/>
              </a:rPr>
              <a:t>closebtn</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just"/>
            <a:r>
              <a:rPr lang="en-US" sz="1600" b="0" dirty="0">
                <a:solidFill>
                  <a:srgbClr val="000000"/>
                </a:solidFill>
                <a:effectLst/>
                <a:latin typeface="Consolas" panose="020B0609020204030204" pitchFamily="49" charset="0"/>
              </a:rPr>
              <a:t>        </a:t>
            </a:r>
            <a:r>
              <a:rPr lang="en-US" sz="1600" b="0" dirty="0">
                <a:solidFill>
                  <a:srgbClr val="FF0000"/>
                </a:solidFill>
                <a:effectLst/>
                <a:latin typeface="Consolas" panose="020B0609020204030204" pitchFamily="49" charset="0"/>
              </a:rPr>
              <a:t>font-size</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2em</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just"/>
            <a:r>
              <a:rPr lang="en-US" sz="1600" b="0" dirty="0">
                <a:solidFill>
                  <a:srgbClr val="000000"/>
                </a:solidFill>
                <a:effectLst/>
                <a:latin typeface="Consolas" panose="020B0609020204030204" pitchFamily="49" charset="0"/>
              </a:rPr>
              <a:t>    </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just"/>
            <a:r>
              <a:rPr lang="en-US" sz="1600" b="0" dirty="0">
                <a:solidFill>
                  <a:srgbClr val="000000"/>
                </a:solidFill>
                <a:effectLst/>
                <a:latin typeface="Consolas" panose="020B0609020204030204" pitchFamily="49" charset="0"/>
              </a:rPr>
              <a:t>    </a:t>
            </a:r>
            <a:r>
              <a:rPr lang="en-US" sz="1600" b="0" dirty="0">
                <a:solidFill>
                  <a:srgbClr val="222222"/>
                </a:solidFill>
                <a:effectLst/>
                <a:latin typeface="Consolas" panose="020B0609020204030204" pitchFamily="49" charset="0"/>
              </a:rPr>
              <a:t>.</a:t>
            </a:r>
            <a:r>
              <a:rPr lang="en-US" sz="1600" b="0" dirty="0">
                <a:solidFill>
                  <a:srgbClr val="800000"/>
                </a:solidFill>
                <a:effectLst/>
                <a:latin typeface="Consolas" panose="020B0609020204030204" pitchFamily="49" charset="0"/>
              </a:rPr>
              <a:t>directions</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just"/>
            <a:r>
              <a:rPr lang="en-US" sz="1600" b="0" dirty="0">
                <a:solidFill>
                  <a:srgbClr val="000000"/>
                </a:solidFill>
                <a:effectLst/>
                <a:latin typeface="Consolas" panose="020B0609020204030204" pitchFamily="49" charset="0"/>
              </a:rPr>
              <a:t>        </a:t>
            </a:r>
            <a:r>
              <a:rPr lang="en-US" sz="1600" b="0" dirty="0">
                <a:solidFill>
                  <a:srgbClr val="FF0000"/>
                </a:solidFill>
                <a:effectLst/>
                <a:latin typeface="Consolas" panose="020B0609020204030204" pitchFamily="49" charset="0"/>
              </a:rPr>
              <a:t>font-size</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.65em</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just"/>
            <a:r>
              <a:rPr lang="en-US" sz="1600" b="0" dirty="0">
                <a:solidFill>
                  <a:srgbClr val="000000"/>
                </a:solidFill>
                <a:effectLst/>
                <a:latin typeface="Consolas" panose="020B0609020204030204" pitchFamily="49" charset="0"/>
              </a:rPr>
              <a:t>        </a:t>
            </a:r>
            <a:r>
              <a:rPr lang="en-US" sz="1600" b="0" dirty="0">
                <a:solidFill>
                  <a:srgbClr val="FF0000"/>
                </a:solidFill>
                <a:effectLst/>
                <a:latin typeface="Consolas" panose="020B0609020204030204" pitchFamily="49" charset="0"/>
              </a:rPr>
              <a:t>padding</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3px</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just"/>
            <a:r>
              <a:rPr lang="en-US" sz="1600" b="0" dirty="0">
                <a:solidFill>
                  <a:srgbClr val="000000"/>
                </a:solidFill>
                <a:effectLst/>
                <a:latin typeface="Consolas" panose="020B0609020204030204" pitchFamily="49" charset="0"/>
              </a:rPr>
              <a:t>    </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just"/>
            <a:r>
              <a:rPr lang="en-US" sz="1600" b="0" dirty="0">
                <a:solidFill>
                  <a:srgbClr val="000000"/>
                </a:solidFill>
                <a:effectLst/>
                <a:latin typeface="Consolas" panose="020B0609020204030204" pitchFamily="49" charset="0"/>
              </a:rPr>
              <a:t>    </a:t>
            </a:r>
            <a:r>
              <a:rPr lang="en-US" sz="1600" b="0" dirty="0">
                <a:solidFill>
                  <a:srgbClr val="222222"/>
                </a:solidFill>
                <a:effectLst/>
                <a:latin typeface="Consolas" panose="020B0609020204030204" pitchFamily="49" charset="0"/>
              </a:rPr>
              <a:t>.</a:t>
            </a:r>
            <a:r>
              <a:rPr lang="en-US" sz="1600" b="0" dirty="0" err="1">
                <a:solidFill>
                  <a:srgbClr val="800000"/>
                </a:solidFill>
                <a:effectLst/>
                <a:latin typeface="Consolas" panose="020B0609020204030204" pitchFamily="49" charset="0"/>
              </a:rPr>
              <a:t>gameTitle</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just"/>
            <a:r>
              <a:rPr lang="en-US" sz="1600" b="0" dirty="0">
                <a:solidFill>
                  <a:srgbClr val="000000"/>
                </a:solidFill>
                <a:effectLst/>
                <a:latin typeface="Consolas" panose="020B0609020204030204" pitchFamily="49" charset="0"/>
              </a:rPr>
              <a:t>        </a:t>
            </a:r>
            <a:r>
              <a:rPr lang="en-US" sz="1600" b="0" dirty="0">
                <a:solidFill>
                  <a:srgbClr val="FF0000"/>
                </a:solidFill>
                <a:effectLst/>
                <a:latin typeface="Consolas" panose="020B0609020204030204" pitchFamily="49" charset="0"/>
              </a:rPr>
              <a:t>font-size</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1.25em</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just"/>
            <a:r>
              <a:rPr lang="en-US" sz="1600" b="0" dirty="0">
                <a:solidFill>
                  <a:srgbClr val="000000"/>
                </a:solidFill>
                <a:effectLst/>
                <a:latin typeface="Consolas" panose="020B0609020204030204" pitchFamily="49" charset="0"/>
              </a:rPr>
              <a:t>        </a:t>
            </a:r>
            <a:r>
              <a:rPr lang="en-US" sz="1600" b="0" dirty="0">
                <a:solidFill>
                  <a:srgbClr val="FF0000"/>
                </a:solidFill>
                <a:effectLst/>
                <a:latin typeface="Consolas" panose="020B0609020204030204" pitchFamily="49" charset="0"/>
              </a:rPr>
              <a:t>line-height</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.5em</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just"/>
            <a:r>
              <a:rPr lang="en-US" sz="1600" b="0" dirty="0">
                <a:solidFill>
                  <a:srgbClr val="000000"/>
                </a:solidFill>
                <a:effectLst/>
                <a:latin typeface="Consolas" panose="020B0609020204030204" pitchFamily="49" charset="0"/>
              </a:rPr>
              <a:t>    </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just"/>
            <a:r>
              <a:rPr lang="en-US" sz="1600" b="0" dirty="0">
                <a:solidFill>
                  <a:srgbClr val="000000"/>
                </a:solidFill>
                <a:effectLst/>
                <a:latin typeface="Consolas" panose="020B0609020204030204" pitchFamily="49" charset="0"/>
              </a:rPr>
              <a:t>    </a:t>
            </a:r>
            <a:r>
              <a:rPr lang="en-US" sz="1600" b="0" dirty="0">
                <a:solidFill>
                  <a:srgbClr val="222222"/>
                </a:solidFill>
                <a:effectLst/>
                <a:latin typeface="Consolas" panose="020B0609020204030204" pitchFamily="49" charset="0"/>
              </a:rPr>
              <a:t>.</a:t>
            </a:r>
            <a:r>
              <a:rPr lang="en-US" sz="1600" b="0" dirty="0">
                <a:solidFill>
                  <a:srgbClr val="800000"/>
                </a:solidFill>
                <a:effectLst/>
                <a:latin typeface="Consolas" panose="020B0609020204030204" pitchFamily="49" charset="0"/>
              </a:rPr>
              <a:t>instructions</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just"/>
            <a:r>
              <a:rPr lang="en-US" sz="1600" b="0" dirty="0">
                <a:solidFill>
                  <a:srgbClr val="000000"/>
                </a:solidFill>
                <a:effectLst/>
                <a:latin typeface="Consolas" panose="020B0609020204030204" pitchFamily="49" charset="0"/>
              </a:rPr>
              <a:t>        </a:t>
            </a:r>
            <a:r>
              <a:rPr lang="en-US" sz="1600" b="0" dirty="0">
                <a:solidFill>
                  <a:srgbClr val="FF0000"/>
                </a:solidFill>
                <a:effectLst/>
                <a:latin typeface="Consolas" panose="020B0609020204030204" pitchFamily="49" charset="0"/>
              </a:rPr>
              <a:t>font-size</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1.5em</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just"/>
            <a:r>
              <a:rPr lang="en-US" sz="1600" b="0" dirty="0">
                <a:solidFill>
                  <a:srgbClr val="000000"/>
                </a:solidFill>
                <a:effectLst/>
                <a:latin typeface="Consolas" panose="020B0609020204030204" pitchFamily="49" charset="0"/>
              </a:rPr>
              <a:t>        </a:t>
            </a:r>
            <a:r>
              <a:rPr lang="en-US" sz="1600" b="0" dirty="0">
                <a:solidFill>
                  <a:srgbClr val="FF0000"/>
                </a:solidFill>
                <a:effectLst/>
                <a:latin typeface="Consolas" panose="020B0609020204030204" pitchFamily="49" charset="0"/>
              </a:rPr>
              <a:t>line-height</a:t>
            </a:r>
            <a:r>
              <a:rPr lang="en-US" sz="1600" b="0" dirty="0">
                <a:solidFill>
                  <a:srgbClr val="222222"/>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.5em</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just"/>
            <a:r>
              <a:rPr lang="en-US" sz="1600" b="0" dirty="0">
                <a:solidFill>
                  <a:srgbClr val="000000"/>
                </a:solidFill>
                <a:effectLst/>
                <a:latin typeface="Consolas" panose="020B0609020204030204" pitchFamily="49" charset="0"/>
              </a:rPr>
              <a:t>    </a:t>
            </a:r>
            <a:r>
              <a:rPr lang="en-US" sz="1600" b="0" dirty="0">
                <a:solidFill>
                  <a:srgbClr val="222222"/>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just"/>
            <a:r>
              <a:rPr lang="en-US" sz="1600" b="0" dirty="0">
                <a:solidFill>
                  <a:srgbClr val="222222"/>
                </a:solidFill>
                <a:effectLst/>
                <a:latin typeface="Consolas" panose="020B0609020204030204" pitchFamily="49" charset="0"/>
              </a:rPr>
              <a:t>}</a:t>
            </a:r>
            <a:endParaRPr kumimoji="0" lang="en-US" sz="16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endParaRPr>
          </a:p>
        </p:txBody>
      </p:sp>
      <p:pic>
        <p:nvPicPr>
          <p:cNvPr id="11" name="Picture 10">
            <a:extLst>
              <a:ext uri="{FF2B5EF4-FFF2-40B4-BE49-F238E27FC236}">
                <a16:creationId xmlns:a16="http://schemas.microsoft.com/office/drawing/2014/main" id="{BC8B7962-9ACB-4AEC-ACF2-D378DC322894}"/>
              </a:ext>
            </a:extLst>
          </p:cNvPr>
          <p:cNvPicPr>
            <a:picLocks noChangeAspect="1"/>
          </p:cNvPicPr>
          <p:nvPr/>
        </p:nvPicPr>
        <p:blipFill>
          <a:blip r:embed="rId5"/>
          <a:srcRect/>
          <a:stretch/>
        </p:blipFill>
        <p:spPr>
          <a:xfrm>
            <a:off x="6457950" y="204525"/>
            <a:ext cx="5589979" cy="6687385"/>
          </a:xfrm>
          <a:prstGeom prst="rect">
            <a:avLst/>
          </a:prstGeom>
          <a:ln/>
        </p:spPr>
        <p:style>
          <a:lnRef idx="2">
            <a:schemeClr val="dk1"/>
          </a:lnRef>
          <a:fillRef idx="1">
            <a:schemeClr val="lt1"/>
          </a:fillRef>
          <a:effectRef idx="0">
            <a:schemeClr val="dk1"/>
          </a:effectRef>
          <a:fontRef idx="minor">
            <a:schemeClr val="dk1"/>
          </a:fontRef>
        </p:style>
      </p:pic>
      <p:cxnSp>
        <p:nvCxnSpPr>
          <p:cNvPr id="8" name="Straight Connector 7">
            <a:extLst>
              <a:ext uri="{FF2B5EF4-FFF2-40B4-BE49-F238E27FC236}">
                <a16:creationId xmlns:a16="http://schemas.microsoft.com/office/drawing/2014/main" id="{CCE85B59-BEBD-49AE-B093-FE743F860766}"/>
              </a:ext>
            </a:extLst>
          </p:cNvPr>
          <p:cNvCxnSpPr/>
          <p:nvPr/>
        </p:nvCxnSpPr>
        <p:spPr>
          <a:xfrm>
            <a:off x="2480737" y="586724"/>
            <a:ext cx="2437569"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7864FF82-AAAC-4C40-9E4B-EDAAE8616CB6}"/>
              </a:ext>
            </a:extLst>
          </p:cNvPr>
          <p:cNvCxnSpPr>
            <a:cxnSpLocks/>
          </p:cNvCxnSpPr>
          <p:nvPr/>
        </p:nvCxnSpPr>
        <p:spPr>
          <a:xfrm>
            <a:off x="432297" y="1577215"/>
            <a:ext cx="386824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77909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937281-826F-46A5-B4D0-1242495FEDD7}"/>
              </a:ext>
            </a:extLst>
          </p:cNvPr>
          <p:cNvSpPr/>
          <p:nvPr/>
        </p:nvSpPr>
        <p:spPr>
          <a:xfrm>
            <a:off x="-4996" y="0"/>
            <a:ext cx="12196996" cy="704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Jflkjfoije;laj</a:t>
            </a:r>
            <a:endParaRPr lang="en-US" dirty="0"/>
          </a:p>
        </p:txBody>
      </p:sp>
      <p:pic>
        <p:nvPicPr>
          <p:cNvPr id="5" name="Picture 4">
            <a:extLst>
              <a:ext uri="{FF2B5EF4-FFF2-40B4-BE49-F238E27FC236}">
                <a16:creationId xmlns:a16="http://schemas.microsoft.com/office/drawing/2014/main" id="{1D741830-4E4E-4CA5-B92A-047E598CB2CC}"/>
              </a:ext>
            </a:extLst>
          </p:cNvPr>
          <p:cNvPicPr>
            <a:picLocks noChangeAspect="1"/>
          </p:cNvPicPr>
          <p:nvPr/>
        </p:nvPicPr>
        <p:blipFill>
          <a:blip r:embed="rId3"/>
          <a:srcRect/>
          <a:stretch/>
        </p:blipFill>
        <p:spPr>
          <a:xfrm>
            <a:off x="0" y="0"/>
            <a:ext cx="12192000" cy="7049600"/>
          </a:xfrm>
          <a:prstGeom prst="rect">
            <a:avLst/>
          </a:prstGeom>
        </p:spPr>
      </p:pic>
      <p:sp>
        <p:nvSpPr>
          <p:cNvPr id="6" name="Title 5">
            <a:extLst>
              <a:ext uri="{FF2B5EF4-FFF2-40B4-BE49-F238E27FC236}">
                <a16:creationId xmlns:a16="http://schemas.microsoft.com/office/drawing/2014/main" id="{B8513C74-0609-423B-978C-2F99D1DFAFEC}"/>
              </a:ext>
            </a:extLst>
          </p:cNvPr>
          <p:cNvSpPr>
            <a:spLocks noGrp="1"/>
          </p:cNvSpPr>
          <p:nvPr>
            <p:ph type="title"/>
          </p:nvPr>
        </p:nvSpPr>
        <p:spPr>
          <a:xfrm>
            <a:off x="209863" y="653954"/>
            <a:ext cx="11767278" cy="6204045"/>
          </a:xfrm>
          <a:solidFill>
            <a:schemeClr val="bg1"/>
          </a:solidFill>
        </p:spPr>
        <p:txBody>
          <a:bodyPr anchor="t">
            <a:normAutofit/>
          </a:bodyPr>
          <a:lstStyle/>
          <a:p>
            <a:br>
              <a:rPr lang="en-US" sz="2200" dirty="0"/>
            </a:br>
            <a:r>
              <a:rPr lang="en-US" sz="2200" dirty="0"/>
              <a:t>* I had a hard time getting the images to fit on the cards without looking warped.</a:t>
            </a:r>
            <a:br>
              <a:rPr lang="en-US" sz="2200" dirty="0"/>
            </a:br>
            <a:r>
              <a:rPr lang="en-US" sz="2200" dirty="0"/>
              <a:t>* I also struggled getting the positioning right for each of the game cards and having the words line up with the cards above them.</a:t>
            </a:r>
            <a:br>
              <a:rPr lang="en-US" sz="2200" dirty="0"/>
            </a:br>
            <a:br>
              <a:rPr lang="en-US" sz="2200" dirty="0"/>
            </a:br>
            <a:r>
              <a:rPr lang="en-US" sz="2200" dirty="0"/>
              <a:t>In order to keep the words in line with the images I decided to use the &lt;figure&gt;and &lt;</a:t>
            </a:r>
            <a:r>
              <a:rPr lang="en-US" sz="2200" dirty="0" err="1"/>
              <a:t>figcaption</a:t>
            </a:r>
            <a:r>
              <a:rPr lang="en-US" sz="2200" dirty="0"/>
              <a:t>&gt;tags.</a:t>
            </a:r>
            <a:br>
              <a:rPr lang="en-US" sz="2200" dirty="0"/>
            </a:br>
            <a:br>
              <a:rPr lang="en-US" sz="2200" dirty="0"/>
            </a:br>
            <a:br>
              <a:rPr lang="en-US" sz="2000" dirty="0"/>
            </a:br>
            <a:r>
              <a:rPr lang="en-US" sz="2000" dirty="0"/>
              <a:t>HTML:</a:t>
            </a:r>
            <a:br>
              <a:rPr lang="en-US" sz="1800" dirty="0"/>
            </a:br>
            <a:r>
              <a:rPr lang="en-US" sz="1600" b="0" dirty="0">
                <a:solidFill>
                  <a:srgbClr val="800000"/>
                </a:solidFill>
                <a:effectLst/>
                <a:latin typeface="Consolas" panose="020B0609020204030204" pitchFamily="49" charset="0"/>
              </a:rPr>
              <a:t>&lt;div</a:t>
            </a:r>
            <a:r>
              <a:rPr lang="en-US" sz="1600" b="0" dirty="0">
                <a:solidFill>
                  <a:srgbClr val="000000"/>
                </a:solidFill>
                <a:effectLst/>
                <a:latin typeface="Consolas" panose="020B0609020204030204" pitchFamily="49" charset="0"/>
              </a:rPr>
              <a:t> </a:t>
            </a:r>
            <a:r>
              <a:rPr lang="en-US" sz="1600" b="0" dirty="0">
                <a:solidFill>
                  <a:srgbClr val="FF0000"/>
                </a:solidFill>
                <a:effectLst/>
                <a:latin typeface="Consolas" panose="020B0609020204030204" pitchFamily="49" charset="0"/>
              </a:rPr>
              <a:t>id</a:t>
            </a:r>
            <a:r>
              <a:rPr lang="en-US" sz="1600" b="0" dirty="0">
                <a:solidFill>
                  <a:srgbClr val="222222"/>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FF"/>
                </a:solidFill>
                <a:effectLst/>
                <a:latin typeface="Consolas" panose="020B0609020204030204" pitchFamily="49" charset="0"/>
              </a:rPr>
              <a:t>container</a:t>
            </a:r>
            <a:r>
              <a:rPr lang="en-US" sz="1600" b="0" dirty="0">
                <a:solidFill>
                  <a:srgbClr val="A31515"/>
                </a:solidFill>
                <a:effectLst/>
                <a:latin typeface="Consolas" panose="020B0609020204030204" pitchFamily="49" charset="0"/>
              </a:rPr>
              <a:t>"</a:t>
            </a:r>
            <a:r>
              <a:rPr lang="en-US" sz="1600" b="0" dirty="0">
                <a:solidFill>
                  <a:srgbClr val="800000"/>
                </a:solidFill>
                <a:effectLst/>
                <a:latin typeface="Consolas" panose="020B0609020204030204" pitchFamily="49" charset="0"/>
              </a:rPr>
              <a:t>&gt;</a:t>
            </a:r>
            <a:br>
              <a:rPr lang="en-US" sz="1600" b="0" dirty="0">
                <a:solidFill>
                  <a:srgbClr val="800000"/>
                </a:solidFill>
                <a:effectLst/>
                <a:latin typeface="Consolas" panose="020B0609020204030204" pitchFamily="49" charset="0"/>
              </a:rPr>
            </a:br>
            <a:r>
              <a:rPr lang="en-US" sz="1600" dirty="0">
                <a:solidFill>
                  <a:srgbClr val="800000"/>
                </a:solidFill>
                <a:latin typeface="Consolas" panose="020B0609020204030204" pitchFamily="49" charset="0"/>
              </a:rPr>
              <a:t>  </a:t>
            </a:r>
            <a:r>
              <a:rPr lang="en-US" sz="1600" b="0" dirty="0">
                <a:solidFill>
                  <a:srgbClr val="800000"/>
                </a:solidFill>
                <a:effectLst/>
                <a:latin typeface="Consolas" panose="020B0609020204030204" pitchFamily="49" charset="0"/>
              </a:rPr>
              <a:t>&lt;figure&gt;</a:t>
            </a:r>
            <a:r>
              <a:rPr lang="en-US" sz="1600" b="0" dirty="0">
                <a:solidFill>
                  <a:srgbClr val="000000"/>
                </a:solidFill>
                <a:effectLst/>
                <a:latin typeface="Consolas" panose="020B0609020204030204" pitchFamily="49" charset="0"/>
              </a:rPr>
              <a:t> </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img</a:t>
            </a:r>
            <a:r>
              <a:rPr lang="en-US" sz="1600" b="0" dirty="0">
                <a:solidFill>
                  <a:srgbClr val="000000"/>
                </a:solidFill>
                <a:effectLst/>
                <a:latin typeface="Consolas" panose="020B0609020204030204" pitchFamily="49" charset="0"/>
              </a:rPr>
              <a:t> </a:t>
            </a:r>
            <a:r>
              <a:rPr lang="en-US" sz="1600" b="0" dirty="0">
                <a:solidFill>
                  <a:srgbClr val="FF0000"/>
                </a:solidFill>
                <a:effectLst/>
                <a:latin typeface="Consolas" panose="020B0609020204030204" pitchFamily="49" charset="0"/>
              </a:rPr>
              <a:t>type</a:t>
            </a:r>
            <a:r>
              <a:rPr lang="en-US" sz="1600" b="0" dirty="0">
                <a:solidFill>
                  <a:srgbClr val="222222"/>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FF"/>
                </a:solidFill>
                <a:effectLst/>
                <a:latin typeface="Consolas" panose="020B0609020204030204" pitchFamily="49" charset="0"/>
              </a:rPr>
              <a:t>image</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err="1">
                <a:solidFill>
                  <a:srgbClr val="FF0000"/>
                </a:solidFill>
                <a:effectLst/>
                <a:latin typeface="Consolas" panose="020B0609020204030204" pitchFamily="49" charset="0"/>
              </a:rPr>
              <a:t>src</a:t>
            </a:r>
            <a:r>
              <a:rPr lang="en-US" sz="1600" b="0" dirty="0">
                <a:solidFill>
                  <a:srgbClr val="222222"/>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FF"/>
                </a:solidFill>
                <a:effectLst/>
                <a:latin typeface="Consolas" panose="020B0609020204030204" pitchFamily="49" charset="0"/>
              </a:rPr>
              <a:t>media/burgerStackingGameLogo.jpg</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FF0000"/>
                </a:solidFill>
                <a:effectLst/>
                <a:latin typeface="Consolas" panose="020B0609020204030204" pitchFamily="49" charset="0"/>
              </a:rPr>
              <a:t>alt</a:t>
            </a:r>
            <a:r>
              <a:rPr lang="en-US" sz="1600" b="0" dirty="0">
                <a:solidFill>
                  <a:srgbClr val="222222"/>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FF"/>
                </a:solidFill>
                <a:effectLst/>
                <a:latin typeface="Consolas" panose="020B0609020204030204" pitchFamily="49" charset="0"/>
              </a:rPr>
              <a:t>Burger Stacking Game Logo</a:t>
            </a:r>
            <a:r>
              <a:rPr lang="en-US" sz="1600" b="0" dirty="0">
                <a:solidFill>
                  <a:srgbClr val="A31515"/>
                </a:solidFill>
                <a:effectLst/>
                <a:latin typeface="Consolas" panose="020B0609020204030204" pitchFamily="49" charset="0"/>
              </a:rPr>
              <a:t>"</a:t>
            </a:r>
            <a:r>
              <a:rPr lang="en-US" sz="1600" b="0" dirty="0">
                <a:solidFill>
                  <a:srgbClr val="800000"/>
                </a:solidFill>
                <a:effectLst/>
                <a:latin typeface="Consolas" panose="020B0609020204030204" pitchFamily="49" charset="0"/>
              </a:rPr>
              <a:t>&gt;</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figcaption</a:t>
            </a:r>
            <a:r>
              <a:rPr lang="en-US" sz="1600" b="0" dirty="0">
                <a:solidFill>
                  <a:srgbClr val="800000"/>
                </a:solidFill>
                <a:effectLst/>
                <a:latin typeface="Consolas" panose="020B0609020204030204" pitchFamily="49" charset="0"/>
              </a:rPr>
              <a:t>&gt;</a:t>
            </a:r>
            <a:r>
              <a:rPr lang="en-US" sz="1600" b="0" dirty="0">
                <a:solidFill>
                  <a:srgbClr val="000000"/>
                </a:solidFill>
                <a:effectLst/>
                <a:latin typeface="Consolas" panose="020B0609020204030204" pitchFamily="49" charset="0"/>
              </a:rPr>
              <a:t>Burger Stacking Game</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figcaption</a:t>
            </a:r>
            <a:r>
              <a:rPr lang="en-US" sz="1600" b="0" dirty="0">
                <a:solidFill>
                  <a:srgbClr val="800000"/>
                </a:solidFill>
                <a:effectLst/>
                <a:latin typeface="Consolas" panose="020B0609020204030204" pitchFamily="49" charset="0"/>
              </a:rPr>
              <a:t>&gt;</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&lt;/figure&gt;</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&lt;figure&gt;</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img</a:t>
            </a:r>
            <a:r>
              <a:rPr lang="en-US" sz="1600" b="0" dirty="0">
                <a:solidFill>
                  <a:srgbClr val="000000"/>
                </a:solidFill>
                <a:effectLst/>
                <a:latin typeface="Consolas" panose="020B0609020204030204" pitchFamily="49" charset="0"/>
              </a:rPr>
              <a:t> </a:t>
            </a:r>
            <a:r>
              <a:rPr lang="en-US" sz="1600" b="0" dirty="0">
                <a:solidFill>
                  <a:srgbClr val="FF0000"/>
                </a:solidFill>
                <a:effectLst/>
                <a:latin typeface="Consolas" panose="020B0609020204030204" pitchFamily="49" charset="0"/>
              </a:rPr>
              <a:t>type</a:t>
            </a:r>
            <a:r>
              <a:rPr lang="en-US" sz="1600" b="0" dirty="0">
                <a:solidFill>
                  <a:srgbClr val="222222"/>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FF"/>
                </a:solidFill>
                <a:effectLst/>
                <a:latin typeface="Consolas" panose="020B0609020204030204" pitchFamily="49" charset="0"/>
              </a:rPr>
              <a:t>image</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err="1">
                <a:solidFill>
                  <a:srgbClr val="FF0000"/>
                </a:solidFill>
                <a:effectLst/>
                <a:latin typeface="Consolas" panose="020B0609020204030204" pitchFamily="49" charset="0"/>
              </a:rPr>
              <a:t>src</a:t>
            </a:r>
            <a:r>
              <a:rPr lang="en-US" sz="1600" b="0" dirty="0">
                <a:solidFill>
                  <a:srgbClr val="222222"/>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FF"/>
                </a:solidFill>
                <a:effectLst/>
                <a:latin typeface="Consolas" panose="020B0609020204030204" pitchFamily="49" charset="0"/>
              </a:rPr>
              <a:t>media/ticTestLogo.jpg</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FF0000"/>
                </a:solidFill>
                <a:effectLst/>
                <a:latin typeface="Consolas" panose="020B0609020204030204" pitchFamily="49" charset="0"/>
              </a:rPr>
              <a:t>alt</a:t>
            </a:r>
            <a:r>
              <a:rPr lang="en-US" sz="1600" b="0" dirty="0">
                <a:solidFill>
                  <a:srgbClr val="222222"/>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FF"/>
                </a:solidFill>
                <a:effectLst/>
                <a:latin typeface="Consolas" panose="020B0609020204030204" pitchFamily="49" charset="0"/>
              </a:rPr>
              <a:t>Tic Tac Toe Game Logo</a:t>
            </a:r>
            <a:r>
              <a:rPr lang="en-US" sz="1600" b="0" dirty="0">
                <a:solidFill>
                  <a:srgbClr val="A31515"/>
                </a:solidFill>
                <a:effectLst/>
                <a:latin typeface="Consolas" panose="020B0609020204030204" pitchFamily="49" charset="0"/>
              </a:rPr>
              <a:t>"</a:t>
            </a:r>
            <a:r>
              <a:rPr lang="en-US" sz="1600" b="0" dirty="0">
                <a:solidFill>
                  <a:srgbClr val="800000"/>
                </a:solidFill>
                <a:effectLst/>
                <a:latin typeface="Consolas" panose="020B0609020204030204" pitchFamily="49" charset="0"/>
              </a:rPr>
              <a:t>&gt;</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figcaption</a:t>
            </a:r>
            <a:r>
              <a:rPr lang="en-US" sz="1600" b="0" dirty="0">
                <a:solidFill>
                  <a:srgbClr val="800000"/>
                </a:solidFill>
                <a:effectLst/>
                <a:latin typeface="Consolas" panose="020B0609020204030204" pitchFamily="49" charset="0"/>
              </a:rPr>
              <a:t>&gt;</a:t>
            </a:r>
            <a:r>
              <a:rPr lang="en-US" sz="1600" b="0" dirty="0">
                <a:solidFill>
                  <a:srgbClr val="000000"/>
                </a:solidFill>
                <a:effectLst/>
                <a:latin typeface="Consolas" panose="020B0609020204030204" pitchFamily="49" charset="0"/>
              </a:rPr>
              <a:t>Tic Tac Toe Game</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figcaption</a:t>
            </a:r>
            <a:r>
              <a:rPr lang="en-US" sz="1600" b="0" dirty="0">
                <a:solidFill>
                  <a:srgbClr val="800000"/>
                </a:solidFill>
                <a:effectLst/>
                <a:latin typeface="Consolas" panose="020B0609020204030204" pitchFamily="49" charset="0"/>
              </a:rPr>
              <a:t>&gt;</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&lt;/figure&gt;</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&lt;figure&gt;</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img</a:t>
            </a:r>
            <a:r>
              <a:rPr lang="en-US" sz="1600" b="0" dirty="0">
                <a:solidFill>
                  <a:srgbClr val="000000"/>
                </a:solidFill>
                <a:effectLst/>
                <a:latin typeface="Consolas" panose="020B0609020204030204" pitchFamily="49" charset="0"/>
              </a:rPr>
              <a:t> </a:t>
            </a:r>
            <a:r>
              <a:rPr lang="en-US" sz="1600" b="0" dirty="0">
                <a:solidFill>
                  <a:srgbClr val="FF0000"/>
                </a:solidFill>
                <a:effectLst/>
                <a:latin typeface="Consolas" panose="020B0609020204030204" pitchFamily="49" charset="0"/>
              </a:rPr>
              <a:t>type</a:t>
            </a:r>
            <a:r>
              <a:rPr lang="en-US" sz="1600" b="0" dirty="0">
                <a:solidFill>
                  <a:srgbClr val="222222"/>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FF"/>
                </a:solidFill>
                <a:effectLst/>
                <a:latin typeface="Consolas" panose="020B0609020204030204" pitchFamily="49" charset="0"/>
              </a:rPr>
              <a:t>image</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err="1">
                <a:solidFill>
                  <a:srgbClr val="FF0000"/>
                </a:solidFill>
                <a:effectLst/>
                <a:latin typeface="Consolas" panose="020B0609020204030204" pitchFamily="49" charset="0"/>
              </a:rPr>
              <a:t>src</a:t>
            </a:r>
            <a:r>
              <a:rPr lang="en-US" sz="1600" b="0" dirty="0">
                <a:solidFill>
                  <a:srgbClr val="222222"/>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FF"/>
                </a:solidFill>
                <a:effectLst/>
                <a:latin typeface="Consolas" panose="020B0609020204030204" pitchFamily="49" charset="0"/>
              </a:rPr>
              <a:t>media/memoryGameLogo.jpg</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FF0000"/>
                </a:solidFill>
                <a:effectLst/>
                <a:latin typeface="Consolas" panose="020B0609020204030204" pitchFamily="49" charset="0"/>
              </a:rPr>
              <a:t>alt</a:t>
            </a:r>
            <a:r>
              <a:rPr lang="en-US" sz="1600" b="0" dirty="0">
                <a:solidFill>
                  <a:srgbClr val="222222"/>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FF"/>
                </a:solidFill>
                <a:effectLst/>
                <a:latin typeface="Consolas" panose="020B0609020204030204" pitchFamily="49" charset="0"/>
              </a:rPr>
              <a:t>Memory Game Logo</a:t>
            </a:r>
            <a:r>
              <a:rPr lang="en-US" sz="1600" b="0" dirty="0">
                <a:solidFill>
                  <a:srgbClr val="A31515"/>
                </a:solidFill>
                <a:effectLst/>
                <a:latin typeface="Consolas" panose="020B0609020204030204" pitchFamily="49" charset="0"/>
              </a:rPr>
              <a:t>"</a:t>
            </a:r>
            <a:r>
              <a:rPr lang="en-US" sz="1600" b="0" dirty="0">
                <a:solidFill>
                  <a:srgbClr val="800000"/>
                </a:solidFill>
                <a:effectLst/>
                <a:latin typeface="Consolas" panose="020B0609020204030204" pitchFamily="49" charset="0"/>
              </a:rPr>
              <a:t>&gt;</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figcaption</a:t>
            </a:r>
            <a:r>
              <a:rPr lang="en-US" sz="1600" b="0" dirty="0">
                <a:solidFill>
                  <a:srgbClr val="800000"/>
                </a:solidFill>
                <a:effectLst/>
                <a:latin typeface="Consolas" panose="020B0609020204030204" pitchFamily="49" charset="0"/>
              </a:rPr>
              <a:t>&gt;</a:t>
            </a:r>
            <a:r>
              <a:rPr lang="en-US" sz="1600" b="0" dirty="0">
                <a:solidFill>
                  <a:srgbClr val="000000"/>
                </a:solidFill>
                <a:effectLst/>
                <a:latin typeface="Consolas" panose="020B0609020204030204" pitchFamily="49" charset="0"/>
              </a:rPr>
              <a:t>Memory Game</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figcaption</a:t>
            </a:r>
            <a:r>
              <a:rPr lang="en-US" sz="1600" b="0" dirty="0">
                <a:solidFill>
                  <a:srgbClr val="800000"/>
                </a:solidFill>
                <a:effectLst/>
                <a:latin typeface="Consolas" panose="020B0609020204030204" pitchFamily="49" charset="0"/>
              </a:rPr>
              <a:t>&gt;</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&lt;/figure&gt;</a:t>
            </a:r>
            <a:r>
              <a:rPr lang="en-US" sz="1600" b="0" dirty="0">
                <a:solidFill>
                  <a:srgbClr val="000000"/>
                </a:solidFill>
                <a:effectLst/>
                <a:latin typeface="Consolas" panose="020B0609020204030204" pitchFamily="49" charset="0"/>
              </a:rPr>
              <a:t> </a:t>
            </a:r>
            <a:br>
              <a:rPr lang="en-US" sz="1600" b="0" dirty="0">
                <a:solidFill>
                  <a:srgbClr val="000000"/>
                </a:solidFill>
                <a:effectLst/>
                <a:latin typeface="Consolas" panose="020B0609020204030204" pitchFamily="49" charset="0"/>
              </a:rPr>
            </a:br>
            <a:r>
              <a:rPr lang="en-US" sz="1600" b="0" dirty="0">
                <a:solidFill>
                  <a:srgbClr val="800000"/>
                </a:solidFill>
                <a:effectLst/>
                <a:latin typeface="Consolas" panose="020B0609020204030204" pitchFamily="49" charset="0"/>
              </a:rPr>
              <a:t>&lt;/div&gt;</a:t>
            </a:r>
            <a:br>
              <a:rPr lang="en-US" sz="1800" b="0" dirty="0">
                <a:solidFill>
                  <a:srgbClr val="000000"/>
                </a:solidFill>
                <a:effectLst/>
                <a:latin typeface="Consolas" panose="020B0609020204030204" pitchFamily="49" charset="0"/>
              </a:rPr>
            </a:br>
            <a:endParaRPr lang="en-US" sz="1800" dirty="0"/>
          </a:p>
        </p:txBody>
      </p:sp>
      <p:sp>
        <p:nvSpPr>
          <p:cNvPr id="8" name="Rectangle 7">
            <a:extLst>
              <a:ext uri="{FF2B5EF4-FFF2-40B4-BE49-F238E27FC236}">
                <a16:creationId xmlns:a16="http://schemas.microsoft.com/office/drawing/2014/main" id="{67D386D4-B490-4F17-8405-D96F0C4DDE47}"/>
              </a:ext>
            </a:extLst>
          </p:cNvPr>
          <p:cNvSpPr/>
          <p:nvPr/>
        </p:nvSpPr>
        <p:spPr>
          <a:xfrm>
            <a:off x="209863" y="130734"/>
            <a:ext cx="11767277" cy="523220"/>
          </a:xfrm>
          <a:prstGeom prst="rect">
            <a:avLst/>
          </a:prstGeom>
          <a:solidFill>
            <a:schemeClr val="bg1"/>
          </a:solidFill>
          <a:ln>
            <a:solidFill>
              <a:schemeClr val="accent4">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43D23AC-B716-4552-B778-7C76D745AAC4}"/>
              </a:ext>
            </a:extLst>
          </p:cNvPr>
          <p:cNvSpPr txBox="1"/>
          <p:nvPr/>
        </p:nvSpPr>
        <p:spPr>
          <a:xfrm flipH="1">
            <a:off x="1475001" y="173523"/>
            <a:ext cx="8966983" cy="523220"/>
          </a:xfrm>
          <a:prstGeom prst="rect">
            <a:avLst/>
          </a:prstGeom>
          <a:noFill/>
        </p:spPr>
        <p:txBody>
          <a:bodyPr wrap="square" rtlCol="0">
            <a:spAutoFit/>
          </a:bodyPr>
          <a:lstStyle/>
          <a:p>
            <a:pPr algn="ctr"/>
            <a:r>
              <a:rPr lang="en-US" sz="2800" dirty="0"/>
              <a:t>Coding Issues:</a:t>
            </a:r>
          </a:p>
        </p:txBody>
      </p:sp>
      <p:cxnSp>
        <p:nvCxnSpPr>
          <p:cNvPr id="11" name="Straight Connector 10">
            <a:extLst>
              <a:ext uri="{FF2B5EF4-FFF2-40B4-BE49-F238E27FC236}">
                <a16:creationId xmlns:a16="http://schemas.microsoft.com/office/drawing/2014/main" id="{E3903ACB-B441-4BA4-B87A-EFB7DCA458F7}"/>
              </a:ext>
            </a:extLst>
          </p:cNvPr>
          <p:cNvCxnSpPr/>
          <p:nvPr/>
        </p:nvCxnSpPr>
        <p:spPr>
          <a:xfrm>
            <a:off x="364011" y="2781663"/>
            <a:ext cx="1146397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0723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937281-826F-46A5-B4D0-1242495FEDD7}"/>
              </a:ext>
            </a:extLst>
          </p:cNvPr>
          <p:cNvSpPr/>
          <p:nvPr/>
        </p:nvSpPr>
        <p:spPr>
          <a:xfrm>
            <a:off x="838200" y="365125"/>
            <a:ext cx="10480431" cy="6127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Jflkjfoije;laj</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1D741830-4E4E-4CA5-B92A-047E598CB2CC}"/>
              </a:ext>
            </a:extLst>
          </p:cNvPr>
          <p:cNvPicPr>
            <a:picLocks noChangeAspect="1"/>
          </p:cNvPicPr>
          <p:nvPr/>
        </p:nvPicPr>
        <p:blipFill>
          <a:blip r:embed="rId3"/>
          <a:srcRect/>
          <a:stretch/>
        </p:blipFill>
        <p:spPr>
          <a:xfrm>
            <a:off x="0" y="0"/>
            <a:ext cx="12192000" cy="7049600"/>
          </a:xfrm>
          <a:prstGeom prst="rect">
            <a:avLst/>
          </a:prstGeom>
        </p:spPr>
      </p:pic>
      <p:sp>
        <p:nvSpPr>
          <p:cNvPr id="6" name="Title 5">
            <a:extLst>
              <a:ext uri="{FF2B5EF4-FFF2-40B4-BE49-F238E27FC236}">
                <a16:creationId xmlns:a16="http://schemas.microsoft.com/office/drawing/2014/main" id="{B8513C74-0609-423B-978C-2F99D1DFAFEC}"/>
              </a:ext>
            </a:extLst>
          </p:cNvPr>
          <p:cNvSpPr>
            <a:spLocks noGrp="1"/>
          </p:cNvSpPr>
          <p:nvPr>
            <p:ph type="title"/>
          </p:nvPr>
        </p:nvSpPr>
        <p:spPr>
          <a:xfrm>
            <a:off x="209863" y="653954"/>
            <a:ext cx="11767278" cy="6204045"/>
          </a:xfrm>
          <a:solidFill>
            <a:schemeClr val="bg1"/>
          </a:solidFill>
        </p:spPr>
        <p:txBody>
          <a:bodyPr anchor="t">
            <a:normAutofit fontScale="90000"/>
          </a:bodyPr>
          <a:lstStyle/>
          <a:p>
            <a:r>
              <a:rPr lang="en-US" sz="2200" dirty="0"/>
              <a:t>CSS:</a:t>
            </a:r>
            <a:br>
              <a:rPr lang="en-US" sz="1800" dirty="0"/>
            </a:br>
            <a:r>
              <a:rPr lang="en-US" sz="1800" b="0" dirty="0">
                <a:solidFill>
                  <a:srgbClr val="222222"/>
                </a:solidFill>
                <a:effectLst/>
                <a:latin typeface="Consolas" panose="020B0609020204030204" pitchFamily="49" charset="0"/>
              </a:rPr>
              <a:t>#</a:t>
            </a:r>
            <a:r>
              <a:rPr lang="en-US" sz="1800" b="0" dirty="0">
                <a:solidFill>
                  <a:srgbClr val="800000"/>
                </a:solidFill>
                <a:effectLst/>
                <a:latin typeface="Consolas" panose="020B0609020204030204" pitchFamily="49" charset="0"/>
              </a:rPr>
              <a:t>container</a:t>
            </a:r>
            <a:r>
              <a:rPr lang="en-US" sz="1800" b="0" dirty="0">
                <a:solidFill>
                  <a:srgbClr val="222222"/>
                </a:solidFill>
                <a:effectLst/>
                <a:latin typeface="Consolas" panose="020B0609020204030204" pitchFamily="49" charset="0"/>
              </a:rPr>
              <a:t>{</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FF0000"/>
                </a:solidFill>
                <a:effectLst/>
                <a:latin typeface="Consolas" panose="020B0609020204030204" pitchFamily="49" charset="0"/>
              </a:rPr>
              <a:t>margin-left</a:t>
            </a:r>
            <a:r>
              <a:rPr lang="en-US" sz="1800" b="0" dirty="0">
                <a:solidFill>
                  <a:srgbClr val="222222"/>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7%</a:t>
            </a:r>
            <a:r>
              <a:rPr lang="en-US" sz="1800" b="0" dirty="0">
                <a:solidFill>
                  <a:srgbClr val="222222"/>
                </a:solidFill>
                <a:effectLst/>
                <a:latin typeface="Consolas" panose="020B0609020204030204" pitchFamily="49" charset="0"/>
              </a:rPr>
              <a:t>;</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FF0000"/>
                </a:solidFill>
                <a:effectLst/>
                <a:latin typeface="Consolas" panose="020B0609020204030204" pitchFamily="49" charset="0"/>
              </a:rPr>
              <a:t>margin-right</a:t>
            </a:r>
            <a:r>
              <a:rPr lang="en-US" sz="1800" b="0" dirty="0">
                <a:solidFill>
                  <a:srgbClr val="222222"/>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5%</a:t>
            </a:r>
            <a:r>
              <a:rPr lang="en-US" sz="1800" b="0" dirty="0">
                <a:solidFill>
                  <a:srgbClr val="222222"/>
                </a:solidFill>
                <a:effectLst/>
                <a:latin typeface="Consolas" panose="020B0609020204030204" pitchFamily="49" charset="0"/>
              </a:rPr>
              <a:t>;</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FF0000"/>
                </a:solidFill>
                <a:effectLst/>
                <a:latin typeface="Consolas" panose="020B0609020204030204" pitchFamily="49" charset="0"/>
              </a:rPr>
              <a:t>text-align</a:t>
            </a:r>
            <a:r>
              <a:rPr lang="en-US" sz="1800" b="0" dirty="0">
                <a:solidFill>
                  <a:srgbClr val="222222"/>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center</a:t>
            </a:r>
            <a:r>
              <a:rPr lang="en-US" sz="1800" b="0" dirty="0">
                <a:solidFill>
                  <a:srgbClr val="222222"/>
                </a:solidFill>
                <a:effectLst/>
                <a:latin typeface="Consolas" panose="020B0609020204030204" pitchFamily="49" charset="0"/>
              </a:rPr>
              <a:t>;</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FF0000"/>
                </a:solidFill>
                <a:effectLst/>
                <a:latin typeface="Consolas" panose="020B0609020204030204" pitchFamily="49" charset="0"/>
              </a:rPr>
              <a:t>padding</a:t>
            </a:r>
            <a:r>
              <a:rPr lang="en-US" sz="1800" b="0" dirty="0">
                <a:solidFill>
                  <a:srgbClr val="222222"/>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2%</a:t>
            </a:r>
            <a:r>
              <a:rPr lang="en-US" sz="1800" b="0" dirty="0">
                <a:solidFill>
                  <a:srgbClr val="222222"/>
                </a:solidFill>
                <a:effectLst/>
                <a:latin typeface="Consolas" panose="020B0609020204030204" pitchFamily="49" charset="0"/>
              </a:rPr>
              <a:t>;</a:t>
            </a:r>
            <a:br>
              <a:rPr lang="en-US" sz="1800" b="0" dirty="0">
                <a:solidFill>
                  <a:srgbClr val="000000"/>
                </a:solidFill>
                <a:effectLst/>
                <a:latin typeface="Consolas" panose="020B0609020204030204" pitchFamily="49" charset="0"/>
              </a:rPr>
            </a:br>
            <a:r>
              <a:rPr lang="en-US" sz="1800" b="0" dirty="0">
                <a:solidFill>
                  <a:srgbClr val="222222"/>
                </a:solidFill>
                <a:effectLst/>
                <a:latin typeface="Consolas" panose="020B0609020204030204" pitchFamily="49" charset="0"/>
              </a:rPr>
              <a:t>}</a:t>
            </a:r>
            <a:br>
              <a:rPr lang="en-US" sz="1800" b="0" dirty="0">
                <a:solidFill>
                  <a:srgbClr val="000000"/>
                </a:solidFill>
                <a:effectLst/>
                <a:latin typeface="Consolas" panose="020B0609020204030204" pitchFamily="49" charset="0"/>
              </a:rPr>
            </a:br>
            <a:br>
              <a:rPr lang="en-US" sz="1800" b="0" dirty="0">
                <a:solidFill>
                  <a:srgbClr val="000000"/>
                </a:solidFill>
                <a:effectLst/>
                <a:latin typeface="Consolas" panose="020B0609020204030204" pitchFamily="49" charset="0"/>
              </a:rPr>
            </a:br>
            <a:r>
              <a:rPr lang="en-US" sz="1800" b="0" dirty="0">
                <a:solidFill>
                  <a:srgbClr val="800000"/>
                </a:solidFill>
                <a:effectLst/>
                <a:latin typeface="Consolas" panose="020B0609020204030204" pitchFamily="49" charset="0"/>
              </a:rPr>
              <a:t>figure</a:t>
            </a:r>
            <a:r>
              <a:rPr lang="en-US" sz="1800" b="0" dirty="0">
                <a:solidFill>
                  <a:srgbClr val="222222"/>
                </a:solidFill>
                <a:effectLst/>
                <a:latin typeface="Consolas" panose="020B0609020204030204" pitchFamily="49" charset="0"/>
              </a:rPr>
              <a:t>{</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FF0000"/>
                </a:solidFill>
                <a:effectLst/>
                <a:latin typeface="Consolas" panose="020B0609020204030204" pitchFamily="49" charset="0"/>
              </a:rPr>
              <a:t>width</a:t>
            </a:r>
            <a:r>
              <a:rPr lang="en-US" sz="1800" b="0" dirty="0">
                <a:solidFill>
                  <a:srgbClr val="222222"/>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dirty="0">
                <a:solidFill>
                  <a:srgbClr val="098658"/>
                </a:solidFill>
                <a:latin typeface="Consolas" panose="020B0609020204030204" pitchFamily="49" charset="0"/>
              </a:rPr>
              <a:t>23</a:t>
            </a:r>
            <a:r>
              <a:rPr lang="en-US" sz="1800" b="0" dirty="0">
                <a:solidFill>
                  <a:srgbClr val="098658"/>
                </a:solidFill>
                <a:effectLst/>
                <a:latin typeface="Consolas" panose="020B0609020204030204" pitchFamily="49" charset="0"/>
              </a:rPr>
              <a:t>vw</a:t>
            </a:r>
            <a:r>
              <a:rPr lang="en-US" sz="1800" b="0" dirty="0">
                <a:solidFill>
                  <a:srgbClr val="222222"/>
                </a:solidFill>
                <a:effectLst/>
                <a:latin typeface="Consolas" panose="020B0609020204030204" pitchFamily="49" charset="0"/>
              </a:rPr>
              <a:t>; </a:t>
            </a:r>
            <a:r>
              <a:rPr lang="en-US" sz="1600" b="0" dirty="0">
                <a:solidFill>
                  <a:srgbClr val="222222"/>
                </a:solidFill>
                <a:effectLst/>
                <a:latin typeface="Consolas" panose="020B0609020204030204" pitchFamily="49" charset="0"/>
              </a:rPr>
              <a:t>//wanted width based on screen size not parent element’s size (mobile view based on parent-size)</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FF0000"/>
                </a:solidFill>
                <a:effectLst/>
                <a:latin typeface="Consolas" panose="020B0609020204030204" pitchFamily="49" charset="0"/>
              </a:rPr>
              <a:t>float</a:t>
            </a:r>
            <a:r>
              <a:rPr lang="en-US" sz="1800" b="0" dirty="0">
                <a:solidFill>
                  <a:srgbClr val="222222"/>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left</a:t>
            </a:r>
            <a:r>
              <a:rPr lang="en-US" sz="1800" b="0" dirty="0">
                <a:solidFill>
                  <a:srgbClr val="222222"/>
                </a:solidFill>
                <a:effectLst/>
                <a:latin typeface="Consolas" panose="020B0609020204030204" pitchFamily="49" charset="0"/>
              </a:rPr>
              <a:t>;</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FF0000"/>
                </a:solidFill>
                <a:effectLst/>
                <a:latin typeface="Consolas" panose="020B0609020204030204" pitchFamily="49" charset="0"/>
              </a:rPr>
              <a:t>margin</a:t>
            </a:r>
            <a:r>
              <a:rPr lang="en-US" sz="1800" b="0" dirty="0">
                <a:solidFill>
                  <a:srgbClr val="222222"/>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 </a:t>
            </a:r>
            <a:r>
              <a:rPr lang="en-US" sz="1800" dirty="0">
                <a:solidFill>
                  <a:srgbClr val="098658"/>
                </a:solidFill>
                <a:latin typeface="Consolas" panose="020B0609020204030204" pitchFamily="49" charset="0"/>
              </a:rPr>
              <a:t>1</a:t>
            </a:r>
            <a:r>
              <a:rPr lang="en-US" sz="1800" b="0" dirty="0">
                <a:solidFill>
                  <a:srgbClr val="098658"/>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 </a:t>
            </a:r>
            <a:r>
              <a:rPr lang="en-US" sz="1800" dirty="0">
                <a:solidFill>
                  <a:srgbClr val="098658"/>
                </a:solidFill>
                <a:latin typeface="Consolas" panose="020B0609020204030204" pitchFamily="49" charset="0"/>
              </a:rPr>
              <a:t>1</a:t>
            </a:r>
            <a:r>
              <a:rPr lang="en-US" sz="1800" b="0" dirty="0">
                <a:solidFill>
                  <a:srgbClr val="098658"/>
                </a:solidFill>
                <a:effectLst/>
                <a:latin typeface="Consolas" panose="020B0609020204030204" pitchFamily="49" charset="0"/>
              </a:rPr>
              <a:t>%</a:t>
            </a:r>
            <a:r>
              <a:rPr lang="en-US" sz="1800" b="0" dirty="0">
                <a:solidFill>
                  <a:srgbClr val="222222"/>
                </a:solidFill>
                <a:effectLst/>
                <a:latin typeface="Consolas" panose="020B0609020204030204" pitchFamily="49" charset="0"/>
              </a:rPr>
              <a:t>;</a:t>
            </a:r>
            <a:br>
              <a:rPr lang="en-US" sz="1800" b="0" dirty="0">
                <a:solidFill>
                  <a:srgbClr val="000000"/>
                </a:solidFill>
                <a:effectLst/>
                <a:latin typeface="Consolas" panose="020B0609020204030204" pitchFamily="49" charset="0"/>
              </a:rPr>
            </a:br>
            <a:r>
              <a:rPr lang="en-US" sz="1800" b="0" dirty="0">
                <a:solidFill>
                  <a:srgbClr val="222222"/>
                </a:solidFill>
                <a:effectLst/>
                <a:latin typeface="Consolas" panose="020B0609020204030204" pitchFamily="49" charset="0"/>
              </a:rPr>
              <a:t>}</a:t>
            </a:r>
            <a:br>
              <a:rPr lang="en-US" sz="1800" b="0" dirty="0">
                <a:solidFill>
                  <a:srgbClr val="000000"/>
                </a:solidFill>
                <a:effectLst/>
                <a:latin typeface="Consolas" panose="020B0609020204030204" pitchFamily="49" charset="0"/>
              </a:rPr>
            </a:br>
            <a:r>
              <a:rPr lang="en-US" sz="1800" b="0" dirty="0">
                <a:solidFill>
                  <a:srgbClr val="800000"/>
                </a:solidFill>
                <a:effectLst/>
                <a:latin typeface="Consolas" panose="020B0609020204030204" pitchFamily="49" charset="0"/>
              </a:rPr>
              <a:t>figure</a:t>
            </a:r>
            <a:r>
              <a:rPr lang="en-US" sz="1800" b="0" dirty="0">
                <a:solidFill>
                  <a:srgbClr val="000000"/>
                </a:solidFill>
                <a:effectLst/>
                <a:latin typeface="Consolas" panose="020B0609020204030204" pitchFamily="49" charset="0"/>
              </a:rPr>
              <a:t> </a:t>
            </a:r>
            <a:r>
              <a:rPr lang="en-US" sz="1800" b="0" dirty="0" err="1">
                <a:solidFill>
                  <a:srgbClr val="800000"/>
                </a:solidFill>
                <a:effectLst/>
                <a:latin typeface="Consolas" panose="020B0609020204030204" pitchFamily="49" charset="0"/>
              </a:rPr>
              <a:t>img</a:t>
            </a:r>
            <a:r>
              <a:rPr lang="en-US" sz="1800" b="0" dirty="0">
                <a:solidFill>
                  <a:srgbClr val="222222"/>
                </a:solidFill>
                <a:effectLst/>
                <a:latin typeface="Consolas" panose="020B0609020204030204" pitchFamily="49" charset="0"/>
              </a:rPr>
              <a:t>{</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FF0000"/>
                </a:solidFill>
                <a:effectLst/>
                <a:latin typeface="Consolas" panose="020B0609020204030204" pitchFamily="49" charset="0"/>
              </a:rPr>
              <a:t>display</a:t>
            </a:r>
            <a:r>
              <a:rPr lang="en-US" sz="1800" b="0" dirty="0">
                <a:solidFill>
                  <a:srgbClr val="222222"/>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inline-block</a:t>
            </a:r>
            <a:r>
              <a:rPr lang="en-US" sz="1800" b="0" dirty="0">
                <a:solidFill>
                  <a:srgbClr val="222222"/>
                </a:solidFill>
                <a:effectLst/>
                <a:latin typeface="Consolas" panose="020B0609020204030204" pitchFamily="49" charset="0"/>
              </a:rPr>
              <a:t>;   </a:t>
            </a:r>
            <a:r>
              <a:rPr lang="en-US" sz="1600" b="0" dirty="0">
                <a:solidFill>
                  <a:srgbClr val="222222"/>
                </a:solidFill>
                <a:effectLst/>
                <a:latin typeface="Consolas" panose="020B0609020204030204" pitchFamily="49" charset="0"/>
              </a:rPr>
              <a:t>//so they can be next to each other and have specified dimensions</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FF0000"/>
                </a:solidFill>
                <a:effectLst/>
                <a:latin typeface="Consolas" panose="020B0609020204030204" pitchFamily="49" charset="0"/>
              </a:rPr>
              <a:t>vertical-align</a:t>
            </a:r>
            <a:r>
              <a:rPr lang="en-US" sz="1800" b="0" dirty="0">
                <a:solidFill>
                  <a:srgbClr val="222222"/>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middle</a:t>
            </a:r>
            <a:r>
              <a:rPr lang="en-US" sz="1800" b="0" dirty="0">
                <a:solidFill>
                  <a:srgbClr val="222222"/>
                </a:solidFill>
                <a:effectLst/>
                <a:latin typeface="Consolas" panose="020B0609020204030204" pitchFamily="49" charset="0"/>
              </a:rPr>
              <a:t>;  </a:t>
            </a:r>
            <a:r>
              <a:rPr lang="en-US" sz="1600" b="0" dirty="0">
                <a:solidFill>
                  <a:srgbClr val="222222"/>
                </a:solidFill>
                <a:effectLst/>
                <a:latin typeface="Consolas" panose="020B0609020204030204" pitchFamily="49" charset="0"/>
              </a:rPr>
              <a:t>//center the image on the card vertically</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FF0000"/>
                </a:solidFill>
                <a:effectLst/>
                <a:latin typeface="Consolas" panose="020B0609020204030204" pitchFamily="49" charset="0"/>
              </a:rPr>
              <a:t>object-position</a:t>
            </a:r>
            <a:r>
              <a:rPr lang="en-US" sz="1800" b="0" dirty="0">
                <a:solidFill>
                  <a:srgbClr val="222222"/>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center</a:t>
            </a:r>
            <a:r>
              <a:rPr lang="en-US" sz="1800" b="0" dirty="0">
                <a:solidFill>
                  <a:srgbClr val="222222"/>
                </a:solidFill>
                <a:effectLst/>
                <a:latin typeface="Consolas" panose="020B0609020204030204" pitchFamily="49" charset="0"/>
              </a:rPr>
              <a:t>; </a:t>
            </a:r>
            <a:r>
              <a:rPr lang="en-US" sz="1600" b="0" dirty="0">
                <a:solidFill>
                  <a:srgbClr val="222222"/>
                </a:solidFill>
                <a:effectLst/>
                <a:latin typeface="Consolas" panose="020B0609020204030204" pitchFamily="49" charset="0"/>
              </a:rPr>
              <a:t>//center the image on the card horizontally</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FF0000"/>
                </a:solidFill>
                <a:effectLst/>
                <a:latin typeface="Consolas" panose="020B0609020204030204" pitchFamily="49" charset="0"/>
              </a:rPr>
              <a:t>object-fit</a:t>
            </a:r>
            <a:r>
              <a:rPr lang="en-US" sz="1800" b="0" dirty="0">
                <a:solidFill>
                  <a:srgbClr val="222222"/>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contain</a:t>
            </a:r>
            <a:r>
              <a:rPr lang="en-US" sz="1800" b="0" dirty="0">
                <a:solidFill>
                  <a:srgbClr val="222222"/>
                </a:solidFill>
                <a:effectLst/>
                <a:latin typeface="Consolas" panose="020B0609020204030204" pitchFamily="49" charset="0"/>
              </a:rPr>
              <a:t>; </a:t>
            </a:r>
            <a:r>
              <a:rPr lang="en-US" sz="1600" b="0" dirty="0">
                <a:solidFill>
                  <a:srgbClr val="222222"/>
                </a:solidFill>
                <a:effectLst/>
                <a:latin typeface="Consolas" panose="020B0609020204030204" pitchFamily="49" charset="0"/>
              </a:rPr>
              <a:t>//image should be the largest size that will fit within the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FF0000"/>
                </a:solidFill>
                <a:effectLst/>
                <a:latin typeface="Consolas" panose="020B0609020204030204" pitchFamily="49" charset="0"/>
              </a:rPr>
              <a:t>border-radius</a:t>
            </a:r>
            <a:r>
              <a:rPr lang="en-US" sz="1800" b="0" dirty="0">
                <a:solidFill>
                  <a:srgbClr val="222222"/>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50px</a:t>
            </a:r>
            <a:r>
              <a:rPr lang="en-US" sz="1800" b="0" dirty="0">
                <a:solidFill>
                  <a:srgbClr val="222222"/>
                </a:solidFill>
                <a:effectLst/>
                <a:latin typeface="Consolas" panose="020B0609020204030204" pitchFamily="49" charset="0"/>
              </a:rPr>
              <a:t>; </a:t>
            </a:r>
            <a:r>
              <a:rPr lang="en-US" sz="1600" b="0" dirty="0">
                <a:solidFill>
                  <a:srgbClr val="222222"/>
                </a:solidFill>
                <a:effectLst/>
                <a:latin typeface="Consolas" panose="020B0609020204030204" pitchFamily="49" charset="0"/>
              </a:rPr>
              <a:t>//element's box without altering its aspect ratio</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FF0000"/>
                </a:solidFill>
                <a:effectLst/>
                <a:latin typeface="Consolas" panose="020B0609020204030204" pitchFamily="49" charset="0"/>
              </a:rPr>
              <a:t>width</a:t>
            </a:r>
            <a:r>
              <a:rPr lang="en-US" sz="1800" b="0" dirty="0">
                <a:solidFill>
                  <a:srgbClr val="222222"/>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dirty="0">
                <a:solidFill>
                  <a:srgbClr val="098658"/>
                </a:solidFill>
                <a:latin typeface="Consolas" panose="020B0609020204030204" pitchFamily="49" charset="0"/>
              </a:rPr>
              <a:t>100%</a:t>
            </a:r>
            <a:r>
              <a:rPr lang="en-US" sz="1800" b="0" dirty="0">
                <a:solidFill>
                  <a:srgbClr val="222222"/>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FF0000"/>
                </a:solidFill>
                <a:effectLst/>
                <a:latin typeface="Consolas" panose="020B0609020204030204" pitchFamily="49" charset="0"/>
              </a:rPr>
              <a:t>margin</a:t>
            </a:r>
            <a:r>
              <a:rPr lang="en-US" sz="1800" b="0" dirty="0">
                <a:solidFill>
                  <a:srgbClr val="222222"/>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none</a:t>
            </a:r>
            <a:r>
              <a:rPr lang="en-US" sz="1800" b="0" dirty="0">
                <a:solidFill>
                  <a:srgbClr val="222222"/>
                </a:solidFill>
                <a:effectLst/>
                <a:latin typeface="Consolas" panose="020B0609020204030204" pitchFamily="49" charset="0"/>
              </a:rPr>
              <a:t>;</a:t>
            </a:r>
            <a:br>
              <a:rPr lang="en-US" sz="1800" b="0" dirty="0">
                <a:solidFill>
                  <a:srgbClr val="000000"/>
                </a:solidFill>
                <a:effectLst/>
                <a:latin typeface="Consolas" panose="020B0609020204030204" pitchFamily="49" charset="0"/>
              </a:rPr>
            </a:br>
            <a:r>
              <a:rPr lang="en-US" sz="1800" b="0" dirty="0">
                <a:solidFill>
                  <a:srgbClr val="222222"/>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br>
              <a:rPr lang="en-US" sz="1800" b="0" dirty="0">
                <a:solidFill>
                  <a:srgbClr val="000000"/>
                </a:solidFill>
                <a:effectLst/>
                <a:latin typeface="Consolas" panose="020B0609020204030204" pitchFamily="49" charset="0"/>
              </a:rPr>
            </a:br>
            <a:r>
              <a:rPr lang="en-US" sz="1800" b="0" dirty="0" err="1">
                <a:solidFill>
                  <a:srgbClr val="800000"/>
                </a:solidFill>
                <a:effectLst/>
                <a:latin typeface="Consolas" panose="020B0609020204030204" pitchFamily="49" charset="0"/>
              </a:rPr>
              <a:t>figcaption</a:t>
            </a:r>
            <a:r>
              <a:rPr lang="en-US" sz="1800" b="0" dirty="0">
                <a:solidFill>
                  <a:srgbClr val="222222"/>
                </a:solidFill>
                <a:effectLst/>
                <a:latin typeface="Consolas" panose="020B0609020204030204" pitchFamily="49" charset="0"/>
              </a:rPr>
              <a:t>{</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FF0000"/>
                </a:solidFill>
                <a:effectLst/>
                <a:latin typeface="Consolas" panose="020B0609020204030204" pitchFamily="49" charset="0"/>
              </a:rPr>
              <a:t>padding</a:t>
            </a:r>
            <a:r>
              <a:rPr lang="en-US" sz="1800" b="0" dirty="0">
                <a:solidFill>
                  <a:srgbClr val="222222"/>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5%</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10%</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13%</a:t>
            </a:r>
            <a:r>
              <a:rPr lang="en-US" sz="1800" b="0" dirty="0">
                <a:solidFill>
                  <a:srgbClr val="222222"/>
                </a:solidFill>
                <a:effectLst/>
                <a:latin typeface="Consolas" panose="020B0609020204030204" pitchFamily="49" charset="0"/>
              </a:rPr>
              <a:t>;</a:t>
            </a:r>
            <a:br>
              <a:rPr lang="en-US" sz="1800" b="0" dirty="0">
                <a:solidFill>
                  <a:srgbClr val="000000"/>
                </a:solidFill>
                <a:effectLst/>
                <a:latin typeface="Consolas" panose="020B0609020204030204" pitchFamily="49" charset="0"/>
              </a:rPr>
            </a:br>
            <a:r>
              <a:rPr lang="en-US" sz="1800" b="0" dirty="0">
                <a:solidFill>
                  <a:srgbClr val="222222"/>
                </a:solidFill>
                <a:effectLst/>
                <a:latin typeface="Consolas" panose="020B0609020204030204" pitchFamily="49" charset="0"/>
              </a:rPr>
              <a:t>}</a:t>
            </a:r>
            <a:br>
              <a:rPr lang="en-US" sz="1800" b="0" dirty="0">
                <a:solidFill>
                  <a:srgbClr val="000000"/>
                </a:solidFill>
                <a:effectLst/>
                <a:latin typeface="Consolas" panose="020B0609020204030204" pitchFamily="49" charset="0"/>
              </a:rPr>
            </a:br>
            <a:br>
              <a:rPr lang="en-US" sz="1800" b="0" dirty="0">
                <a:solidFill>
                  <a:srgbClr val="000000"/>
                </a:solidFill>
                <a:effectLst/>
                <a:latin typeface="Consolas" panose="020B0609020204030204" pitchFamily="49" charset="0"/>
              </a:rPr>
            </a:br>
            <a:endParaRPr lang="en-US" sz="1800" dirty="0"/>
          </a:p>
        </p:txBody>
      </p:sp>
      <p:sp>
        <p:nvSpPr>
          <p:cNvPr id="8" name="Rectangle 7">
            <a:extLst>
              <a:ext uri="{FF2B5EF4-FFF2-40B4-BE49-F238E27FC236}">
                <a16:creationId xmlns:a16="http://schemas.microsoft.com/office/drawing/2014/main" id="{67D386D4-B490-4F17-8405-D96F0C4DDE47}"/>
              </a:ext>
            </a:extLst>
          </p:cNvPr>
          <p:cNvSpPr/>
          <p:nvPr/>
        </p:nvSpPr>
        <p:spPr>
          <a:xfrm>
            <a:off x="209863" y="130734"/>
            <a:ext cx="11767277" cy="523220"/>
          </a:xfrm>
          <a:prstGeom prst="rect">
            <a:avLst/>
          </a:prstGeom>
          <a:solidFill>
            <a:schemeClr val="bg1"/>
          </a:solidFill>
          <a:ln>
            <a:solidFill>
              <a:schemeClr val="accent4">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243D23AC-B716-4552-B778-7C76D745AAC4}"/>
              </a:ext>
            </a:extLst>
          </p:cNvPr>
          <p:cNvSpPr txBox="1"/>
          <p:nvPr/>
        </p:nvSpPr>
        <p:spPr>
          <a:xfrm flipH="1">
            <a:off x="1475001" y="173523"/>
            <a:ext cx="896698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Coding Issues:</a:t>
            </a:r>
          </a:p>
        </p:txBody>
      </p:sp>
    </p:spTree>
    <p:extLst>
      <p:ext uri="{BB962C8B-B14F-4D97-AF65-F5344CB8AC3E}">
        <p14:creationId xmlns:p14="http://schemas.microsoft.com/office/powerpoint/2010/main" val="3510226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cstate="email">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741830-4E4E-4CA5-B92A-047E598CB2CC}"/>
              </a:ext>
            </a:extLst>
          </p:cNvPr>
          <p:cNvPicPr>
            <a:picLocks noChangeAspect="1"/>
          </p:cNvPicPr>
          <p:nvPr/>
        </p:nvPicPr>
        <p:blipFill>
          <a:blip r:embed="rId4"/>
          <a:srcRect/>
          <a:stretch/>
        </p:blipFill>
        <p:spPr>
          <a:xfrm>
            <a:off x="0" y="-98474"/>
            <a:ext cx="12192000" cy="7049600"/>
          </a:xfrm>
          <a:prstGeom prst="rect">
            <a:avLst/>
          </a:prstGeom>
        </p:spPr>
      </p:pic>
      <p:sp>
        <p:nvSpPr>
          <p:cNvPr id="2" name="Title 1">
            <a:extLst>
              <a:ext uri="{FF2B5EF4-FFF2-40B4-BE49-F238E27FC236}">
                <a16:creationId xmlns:a16="http://schemas.microsoft.com/office/drawing/2014/main" id="{D4774D57-151E-4936-9AF4-E70073D4EB30}"/>
              </a:ext>
            </a:extLst>
          </p:cNvPr>
          <p:cNvSpPr>
            <a:spLocks noGrp="1"/>
          </p:cNvSpPr>
          <p:nvPr>
            <p:ph type="ctrTitle"/>
          </p:nvPr>
        </p:nvSpPr>
        <p:spPr>
          <a:xfrm>
            <a:off x="144069" y="149902"/>
            <a:ext cx="5027537" cy="613497"/>
          </a:xfrm>
          <a:solidFill>
            <a:schemeClr val="bg1"/>
          </a:solidFill>
        </p:spPr>
        <p:txBody>
          <a:bodyPr>
            <a:noAutofit/>
          </a:bodyPr>
          <a:lstStyle/>
          <a:p>
            <a:r>
              <a:rPr lang="en-US" sz="3200" dirty="0"/>
              <a:t>Game Card Links </a:t>
            </a:r>
            <a:endParaRPr lang="en-US" sz="3200" b="1" dirty="0"/>
          </a:p>
        </p:txBody>
      </p:sp>
      <p:sp>
        <p:nvSpPr>
          <p:cNvPr id="3" name="Subtitle 2">
            <a:extLst>
              <a:ext uri="{FF2B5EF4-FFF2-40B4-BE49-F238E27FC236}">
                <a16:creationId xmlns:a16="http://schemas.microsoft.com/office/drawing/2014/main" id="{C5370FC1-A32E-43A6-9E96-92974CB54F20}"/>
              </a:ext>
            </a:extLst>
          </p:cNvPr>
          <p:cNvSpPr>
            <a:spLocks noGrp="1"/>
          </p:cNvSpPr>
          <p:nvPr>
            <p:ph type="subTitle" idx="1"/>
          </p:nvPr>
        </p:nvSpPr>
        <p:spPr>
          <a:xfrm>
            <a:off x="5171607" y="127416"/>
            <a:ext cx="6876323" cy="6603168"/>
          </a:xfrm>
          <a:solidFill>
            <a:schemeClr val="bg1"/>
          </a:solidFill>
        </p:spPr>
        <p:txBody>
          <a:bodyPr>
            <a:normAutofit/>
          </a:bodyPr>
          <a:lstStyle/>
          <a:p>
            <a:endParaRPr lang="en-US" dirty="0"/>
          </a:p>
        </p:txBody>
      </p:sp>
      <p:sp>
        <p:nvSpPr>
          <p:cNvPr id="4" name="TextBox 3">
            <a:extLst>
              <a:ext uri="{FF2B5EF4-FFF2-40B4-BE49-F238E27FC236}">
                <a16:creationId xmlns:a16="http://schemas.microsoft.com/office/drawing/2014/main" id="{D5CD7F6B-14CD-4284-93CD-A79F465D7C64}"/>
              </a:ext>
            </a:extLst>
          </p:cNvPr>
          <p:cNvSpPr txBox="1"/>
          <p:nvPr/>
        </p:nvSpPr>
        <p:spPr>
          <a:xfrm>
            <a:off x="144069" y="763399"/>
            <a:ext cx="5027537" cy="6093976"/>
          </a:xfrm>
          <a:prstGeom prst="rect">
            <a:avLst/>
          </a:prstGeom>
          <a:solidFill>
            <a:schemeClr val="bg1"/>
          </a:solidFill>
        </p:spPr>
        <p:txBody>
          <a:bodyPr wrap="square" rtlCol="0">
            <a:spAutoFit/>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game cards, when clicked, open to a new page with a brief description and game directions. </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dirty="0">
                <a:solidFill>
                  <a:prstClr val="black"/>
                </a:solidFill>
                <a:latin typeface="Calibri" panose="020F0502020204030204"/>
              </a:rPr>
              <a:t>From there, you can click on a “Click to Play!” button to navigate to the game page.</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This was created using JavaScript. </a:t>
            </a:r>
          </a:p>
          <a:p>
            <a:endParaRPr lang="en-US" sz="1400" b="0" dirty="0">
              <a:solidFill>
                <a:srgbClr val="008000"/>
              </a:solidFill>
              <a:effectLst/>
              <a:latin typeface="Consolas" panose="020B0609020204030204" pitchFamily="49" charset="0"/>
            </a:endParaRPr>
          </a:p>
          <a:p>
            <a:r>
              <a:rPr lang="en-US" sz="1450" b="0" dirty="0">
                <a:solidFill>
                  <a:srgbClr val="008000"/>
                </a:solidFill>
                <a:effectLst/>
                <a:latin typeface="Consolas" panose="020B0609020204030204" pitchFamily="49" charset="0"/>
              </a:rPr>
              <a:t>//links to game pages</a:t>
            </a:r>
            <a:endParaRPr lang="en-US" sz="1450" b="0" dirty="0">
              <a:solidFill>
                <a:srgbClr val="000000"/>
              </a:solidFill>
              <a:effectLst/>
              <a:latin typeface="Consolas" panose="020B0609020204030204" pitchFamily="49" charset="0"/>
            </a:endParaRPr>
          </a:p>
          <a:p>
            <a:r>
              <a:rPr lang="en-US" sz="1450" b="0" dirty="0" err="1">
                <a:solidFill>
                  <a:srgbClr val="001080"/>
                </a:solidFill>
                <a:effectLst/>
                <a:latin typeface="Consolas" panose="020B0609020204030204" pitchFamily="49" charset="0"/>
              </a:rPr>
              <a:t>document</a:t>
            </a:r>
            <a:r>
              <a:rPr lang="en-US" sz="1450" b="0" dirty="0" err="1">
                <a:solidFill>
                  <a:srgbClr val="222222"/>
                </a:solidFill>
                <a:effectLst/>
                <a:latin typeface="Consolas" panose="020B0609020204030204" pitchFamily="49" charset="0"/>
              </a:rPr>
              <a:t>.</a:t>
            </a:r>
            <a:r>
              <a:rPr lang="en-US" sz="1450" b="0" dirty="0" err="1">
                <a:solidFill>
                  <a:srgbClr val="795E26"/>
                </a:solidFill>
                <a:effectLst/>
                <a:latin typeface="Consolas" panose="020B0609020204030204" pitchFamily="49" charset="0"/>
              </a:rPr>
              <a:t>getElementById</a:t>
            </a:r>
            <a:r>
              <a:rPr lang="en-US" sz="1450" b="0" dirty="0">
                <a:solidFill>
                  <a:srgbClr val="000000"/>
                </a:solidFill>
                <a:effectLst/>
                <a:latin typeface="Consolas" panose="020B0609020204030204" pitchFamily="49" charset="0"/>
              </a:rPr>
              <a:t>(</a:t>
            </a:r>
            <a:r>
              <a:rPr lang="en-US" sz="1450" b="0" dirty="0">
                <a:solidFill>
                  <a:srgbClr val="A31515"/>
                </a:solidFill>
                <a:effectLst/>
                <a:latin typeface="Consolas" panose="020B0609020204030204" pitchFamily="49" charset="0"/>
              </a:rPr>
              <a:t>"burger"</a:t>
            </a:r>
            <a:r>
              <a:rPr lang="en-US" sz="1450" b="0" dirty="0">
                <a:solidFill>
                  <a:srgbClr val="000000"/>
                </a:solidFill>
                <a:effectLst/>
                <a:latin typeface="Consolas" panose="020B0609020204030204" pitchFamily="49" charset="0"/>
              </a:rPr>
              <a:t>)</a:t>
            </a:r>
            <a:r>
              <a:rPr lang="en-US" sz="1450" b="0" dirty="0">
                <a:solidFill>
                  <a:srgbClr val="222222"/>
                </a:solidFill>
                <a:effectLst/>
                <a:latin typeface="Consolas" panose="020B0609020204030204" pitchFamily="49" charset="0"/>
              </a:rPr>
              <a:t>.</a:t>
            </a:r>
            <a:r>
              <a:rPr lang="en-US" sz="1450" b="0" dirty="0" err="1">
                <a:solidFill>
                  <a:srgbClr val="795E26"/>
                </a:solidFill>
                <a:effectLst/>
                <a:latin typeface="Consolas" panose="020B0609020204030204" pitchFamily="49" charset="0"/>
              </a:rPr>
              <a:t>addEventListener</a:t>
            </a:r>
            <a:r>
              <a:rPr lang="en-US" sz="1450" b="0" dirty="0">
                <a:solidFill>
                  <a:srgbClr val="000000"/>
                </a:solidFill>
                <a:effectLst/>
                <a:latin typeface="Consolas" panose="020B0609020204030204" pitchFamily="49" charset="0"/>
              </a:rPr>
              <a:t>(</a:t>
            </a:r>
            <a:r>
              <a:rPr lang="en-US" sz="1450" b="0" dirty="0">
                <a:solidFill>
                  <a:srgbClr val="A31515"/>
                </a:solidFill>
                <a:effectLst/>
                <a:latin typeface="Consolas" panose="020B0609020204030204" pitchFamily="49" charset="0"/>
              </a:rPr>
              <a:t>"click"</a:t>
            </a:r>
            <a:r>
              <a:rPr lang="en-US" sz="1450" b="0" dirty="0">
                <a:solidFill>
                  <a:srgbClr val="222222"/>
                </a:solidFill>
                <a:effectLst/>
                <a:latin typeface="Consolas" panose="020B0609020204030204" pitchFamily="49" charset="0"/>
              </a:rPr>
              <a:t>,</a:t>
            </a:r>
            <a:r>
              <a:rPr lang="en-US" sz="1450" b="0" dirty="0">
                <a:solidFill>
                  <a:srgbClr val="000000"/>
                </a:solidFill>
                <a:effectLst/>
                <a:latin typeface="Consolas" panose="020B0609020204030204" pitchFamily="49" charset="0"/>
              </a:rPr>
              <a:t> </a:t>
            </a:r>
            <a:r>
              <a:rPr lang="en-US" sz="1450" b="0" dirty="0">
                <a:solidFill>
                  <a:srgbClr val="0000FF"/>
                </a:solidFill>
                <a:effectLst/>
                <a:latin typeface="Consolas" panose="020B0609020204030204" pitchFamily="49" charset="0"/>
              </a:rPr>
              <a:t>function</a:t>
            </a:r>
            <a:r>
              <a:rPr lang="en-US" sz="1450" b="0" dirty="0">
                <a:solidFill>
                  <a:srgbClr val="222222"/>
                </a:solidFill>
                <a:effectLst/>
                <a:latin typeface="Consolas" panose="020B0609020204030204" pitchFamily="49" charset="0"/>
              </a:rPr>
              <a:t>(){</a:t>
            </a:r>
            <a:endParaRPr lang="en-US" sz="1450" b="0" dirty="0">
              <a:solidFill>
                <a:srgbClr val="000000"/>
              </a:solidFill>
              <a:effectLst/>
              <a:latin typeface="Consolas" panose="020B0609020204030204" pitchFamily="49" charset="0"/>
            </a:endParaRPr>
          </a:p>
          <a:p>
            <a:r>
              <a:rPr lang="en-US" sz="1450" b="0" dirty="0">
                <a:solidFill>
                  <a:srgbClr val="000000"/>
                </a:solidFill>
                <a:effectLst/>
                <a:latin typeface="Consolas" panose="020B0609020204030204" pitchFamily="49" charset="0"/>
              </a:rPr>
              <a:t>    </a:t>
            </a:r>
            <a:r>
              <a:rPr lang="en-US" sz="1450" b="0" dirty="0" err="1">
                <a:solidFill>
                  <a:srgbClr val="001080"/>
                </a:solidFill>
                <a:effectLst/>
                <a:latin typeface="Consolas" panose="020B0609020204030204" pitchFamily="49" charset="0"/>
              </a:rPr>
              <a:t>location</a:t>
            </a:r>
            <a:r>
              <a:rPr lang="en-US" sz="1450" b="0" dirty="0" err="1">
                <a:solidFill>
                  <a:srgbClr val="222222"/>
                </a:solidFill>
                <a:effectLst/>
                <a:latin typeface="Consolas" panose="020B0609020204030204" pitchFamily="49" charset="0"/>
              </a:rPr>
              <a:t>.</a:t>
            </a:r>
            <a:r>
              <a:rPr lang="en-US" sz="1450" b="0" dirty="0" err="1">
                <a:solidFill>
                  <a:srgbClr val="795E26"/>
                </a:solidFill>
                <a:effectLst/>
                <a:latin typeface="Consolas" panose="020B0609020204030204" pitchFamily="49" charset="0"/>
              </a:rPr>
              <a:t>assign</a:t>
            </a:r>
            <a:r>
              <a:rPr lang="en-US" sz="1450" b="0" dirty="0">
                <a:solidFill>
                  <a:srgbClr val="000000"/>
                </a:solidFill>
                <a:effectLst/>
                <a:latin typeface="Consolas" panose="020B0609020204030204" pitchFamily="49" charset="0"/>
              </a:rPr>
              <a:t>(</a:t>
            </a:r>
            <a:r>
              <a:rPr lang="en-US" sz="1450" b="0" dirty="0">
                <a:solidFill>
                  <a:srgbClr val="A31515"/>
                </a:solidFill>
                <a:effectLst/>
                <a:latin typeface="Consolas" panose="020B0609020204030204" pitchFamily="49" charset="0"/>
              </a:rPr>
              <a:t>"https://lisabalbach.com/yaple3/CIT190/</a:t>
            </a:r>
            <a:r>
              <a:rPr lang="en-US" sz="1450" b="0" dirty="0" err="1">
                <a:solidFill>
                  <a:srgbClr val="A31515"/>
                </a:solidFill>
                <a:effectLst/>
                <a:latin typeface="Consolas" panose="020B0609020204030204" pitchFamily="49" charset="0"/>
              </a:rPr>
              <a:t>FinalProject</a:t>
            </a:r>
            <a:r>
              <a:rPr lang="en-US" sz="1450" b="0" dirty="0">
                <a:solidFill>
                  <a:srgbClr val="A31515"/>
                </a:solidFill>
                <a:effectLst/>
                <a:latin typeface="Consolas" panose="020B0609020204030204" pitchFamily="49" charset="0"/>
              </a:rPr>
              <a:t>/burgerStacker.html"</a:t>
            </a:r>
            <a:r>
              <a:rPr lang="en-US" sz="1450" b="0" dirty="0">
                <a:solidFill>
                  <a:srgbClr val="000000"/>
                </a:solidFill>
                <a:effectLst/>
                <a:latin typeface="Consolas" panose="020B0609020204030204" pitchFamily="49" charset="0"/>
              </a:rPr>
              <a:t>)</a:t>
            </a:r>
            <a:r>
              <a:rPr lang="en-US" sz="1450" b="0" dirty="0">
                <a:solidFill>
                  <a:srgbClr val="222222"/>
                </a:solidFill>
                <a:effectLst/>
                <a:latin typeface="Consolas" panose="020B0609020204030204" pitchFamily="49" charset="0"/>
              </a:rPr>
              <a:t>;</a:t>
            </a:r>
            <a:endParaRPr lang="en-US" sz="1450" b="0" dirty="0">
              <a:solidFill>
                <a:srgbClr val="000000"/>
              </a:solidFill>
              <a:effectLst/>
              <a:latin typeface="Consolas" panose="020B0609020204030204" pitchFamily="49" charset="0"/>
            </a:endParaRPr>
          </a:p>
          <a:p>
            <a:r>
              <a:rPr lang="en-US" sz="1450" b="0" dirty="0">
                <a:solidFill>
                  <a:srgbClr val="222222"/>
                </a:solidFill>
                <a:effectLst/>
                <a:latin typeface="Consolas" panose="020B0609020204030204" pitchFamily="49" charset="0"/>
              </a:rPr>
              <a:t>}</a:t>
            </a:r>
            <a:r>
              <a:rPr lang="en-US" sz="1450" b="0" dirty="0">
                <a:solidFill>
                  <a:srgbClr val="000000"/>
                </a:solidFill>
                <a:effectLst/>
                <a:latin typeface="Consolas" panose="020B0609020204030204" pitchFamily="49" charset="0"/>
              </a:rPr>
              <a:t>)</a:t>
            </a:r>
            <a:r>
              <a:rPr lang="en-US" sz="1450" b="0" dirty="0">
                <a:solidFill>
                  <a:srgbClr val="222222"/>
                </a:solidFill>
                <a:effectLst/>
                <a:latin typeface="Consolas" panose="020B0609020204030204" pitchFamily="49" charset="0"/>
              </a:rPr>
              <a:t>;</a:t>
            </a:r>
            <a:endParaRPr lang="en-US" sz="1450" b="0" dirty="0">
              <a:solidFill>
                <a:srgbClr val="000000"/>
              </a:solidFill>
              <a:effectLst/>
              <a:latin typeface="Consolas" panose="020B0609020204030204" pitchFamily="49" charset="0"/>
            </a:endParaRPr>
          </a:p>
          <a:p>
            <a:r>
              <a:rPr lang="en-US" sz="1450" b="0" dirty="0" err="1">
                <a:solidFill>
                  <a:srgbClr val="001080"/>
                </a:solidFill>
                <a:effectLst/>
                <a:latin typeface="Consolas" panose="020B0609020204030204" pitchFamily="49" charset="0"/>
              </a:rPr>
              <a:t>document</a:t>
            </a:r>
            <a:r>
              <a:rPr lang="en-US" sz="1450" b="0" dirty="0" err="1">
                <a:solidFill>
                  <a:srgbClr val="222222"/>
                </a:solidFill>
                <a:effectLst/>
                <a:latin typeface="Consolas" panose="020B0609020204030204" pitchFamily="49" charset="0"/>
              </a:rPr>
              <a:t>.</a:t>
            </a:r>
            <a:r>
              <a:rPr lang="en-US" sz="1450" b="0" dirty="0" err="1">
                <a:solidFill>
                  <a:srgbClr val="795E26"/>
                </a:solidFill>
                <a:effectLst/>
                <a:latin typeface="Consolas" panose="020B0609020204030204" pitchFamily="49" charset="0"/>
              </a:rPr>
              <a:t>getElementById</a:t>
            </a:r>
            <a:r>
              <a:rPr lang="en-US" sz="1450" b="0" dirty="0">
                <a:solidFill>
                  <a:srgbClr val="000000"/>
                </a:solidFill>
                <a:effectLst/>
                <a:latin typeface="Consolas" panose="020B0609020204030204" pitchFamily="49" charset="0"/>
              </a:rPr>
              <a:t>(</a:t>
            </a:r>
            <a:r>
              <a:rPr lang="en-US" sz="1450" b="0" dirty="0">
                <a:solidFill>
                  <a:srgbClr val="A31515"/>
                </a:solidFill>
                <a:effectLst/>
                <a:latin typeface="Consolas" panose="020B0609020204030204" pitchFamily="49" charset="0"/>
              </a:rPr>
              <a:t>"tic"</a:t>
            </a:r>
            <a:r>
              <a:rPr lang="en-US" sz="1450" b="0" dirty="0">
                <a:solidFill>
                  <a:srgbClr val="000000"/>
                </a:solidFill>
                <a:effectLst/>
                <a:latin typeface="Consolas" panose="020B0609020204030204" pitchFamily="49" charset="0"/>
              </a:rPr>
              <a:t>)</a:t>
            </a:r>
            <a:r>
              <a:rPr lang="en-US" sz="1450" b="0" dirty="0">
                <a:solidFill>
                  <a:srgbClr val="222222"/>
                </a:solidFill>
                <a:effectLst/>
                <a:latin typeface="Consolas" panose="020B0609020204030204" pitchFamily="49" charset="0"/>
              </a:rPr>
              <a:t>.</a:t>
            </a:r>
            <a:r>
              <a:rPr lang="en-US" sz="1450" b="0" dirty="0" err="1">
                <a:solidFill>
                  <a:srgbClr val="795E26"/>
                </a:solidFill>
                <a:effectLst/>
                <a:latin typeface="Consolas" panose="020B0609020204030204" pitchFamily="49" charset="0"/>
              </a:rPr>
              <a:t>addEventListener</a:t>
            </a:r>
            <a:r>
              <a:rPr lang="en-US" sz="1450" b="0" dirty="0">
                <a:solidFill>
                  <a:srgbClr val="000000"/>
                </a:solidFill>
                <a:effectLst/>
                <a:latin typeface="Consolas" panose="020B0609020204030204" pitchFamily="49" charset="0"/>
              </a:rPr>
              <a:t>(</a:t>
            </a:r>
            <a:r>
              <a:rPr lang="en-US" sz="1450" b="0" dirty="0">
                <a:solidFill>
                  <a:srgbClr val="A31515"/>
                </a:solidFill>
                <a:effectLst/>
                <a:latin typeface="Consolas" panose="020B0609020204030204" pitchFamily="49" charset="0"/>
              </a:rPr>
              <a:t>"click"</a:t>
            </a:r>
            <a:r>
              <a:rPr lang="en-US" sz="1450" b="0" dirty="0">
                <a:solidFill>
                  <a:srgbClr val="222222"/>
                </a:solidFill>
                <a:effectLst/>
                <a:latin typeface="Consolas" panose="020B0609020204030204" pitchFamily="49" charset="0"/>
              </a:rPr>
              <a:t>,</a:t>
            </a:r>
            <a:r>
              <a:rPr lang="en-US" sz="1450" b="0" dirty="0">
                <a:solidFill>
                  <a:srgbClr val="000000"/>
                </a:solidFill>
                <a:effectLst/>
                <a:latin typeface="Consolas" panose="020B0609020204030204" pitchFamily="49" charset="0"/>
              </a:rPr>
              <a:t> </a:t>
            </a:r>
            <a:r>
              <a:rPr lang="en-US" sz="1450" b="0" dirty="0">
                <a:solidFill>
                  <a:srgbClr val="0000FF"/>
                </a:solidFill>
                <a:effectLst/>
                <a:latin typeface="Consolas" panose="020B0609020204030204" pitchFamily="49" charset="0"/>
              </a:rPr>
              <a:t>function</a:t>
            </a:r>
            <a:r>
              <a:rPr lang="en-US" sz="1450" b="0" dirty="0">
                <a:solidFill>
                  <a:srgbClr val="222222"/>
                </a:solidFill>
                <a:effectLst/>
                <a:latin typeface="Consolas" panose="020B0609020204030204" pitchFamily="49" charset="0"/>
              </a:rPr>
              <a:t>(){</a:t>
            </a:r>
            <a:endParaRPr lang="en-US" sz="1450" b="0" dirty="0">
              <a:solidFill>
                <a:srgbClr val="000000"/>
              </a:solidFill>
              <a:effectLst/>
              <a:latin typeface="Consolas" panose="020B0609020204030204" pitchFamily="49" charset="0"/>
            </a:endParaRPr>
          </a:p>
          <a:p>
            <a:r>
              <a:rPr lang="en-US" sz="1450" b="0" dirty="0">
                <a:solidFill>
                  <a:srgbClr val="000000"/>
                </a:solidFill>
                <a:effectLst/>
                <a:latin typeface="Consolas" panose="020B0609020204030204" pitchFamily="49" charset="0"/>
              </a:rPr>
              <a:t>    </a:t>
            </a:r>
            <a:r>
              <a:rPr lang="en-US" sz="1450" b="0" dirty="0" err="1">
                <a:solidFill>
                  <a:srgbClr val="001080"/>
                </a:solidFill>
                <a:effectLst/>
                <a:latin typeface="Consolas" panose="020B0609020204030204" pitchFamily="49" charset="0"/>
              </a:rPr>
              <a:t>location</a:t>
            </a:r>
            <a:r>
              <a:rPr lang="en-US" sz="1450" b="0" dirty="0" err="1">
                <a:solidFill>
                  <a:srgbClr val="222222"/>
                </a:solidFill>
                <a:effectLst/>
                <a:latin typeface="Consolas" panose="020B0609020204030204" pitchFamily="49" charset="0"/>
              </a:rPr>
              <a:t>.</a:t>
            </a:r>
            <a:r>
              <a:rPr lang="en-US" sz="1450" b="0" dirty="0" err="1">
                <a:solidFill>
                  <a:srgbClr val="795E26"/>
                </a:solidFill>
                <a:effectLst/>
                <a:latin typeface="Consolas" panose="020B0609020204030204" pitchFamily="49" charset="0"/>
              </a:rPr>
              <a:t>assign</a:t>
            </a:r>
            <a:r>
              <a:rPr lang="en-US" sz="1450" b="0" dirty="0">
                <a:solidFill>
                  <a:srgbClr val="000000"/>
                </a:solidFill>
                <a:effectLst/>
                <a:latin typeface="Consolas" panose="020B0609020204030204" pitchFamily="49" charset="0"/>
              </a:rPr>
              <a:t>(</a:t>
            </a:r>
            <a:r>
              <a:rPr lang="en-US" sz="1450" b="0" dirty="0">
                <a:solidFill>
                  <a:srgbClr val="A31515"/>
                </a:solidFill>
                <a:effectLst/>
                <a:latin typeface="Consolas" panose="020B0609020204030204" pitchFamily="49" charset="0"/>
              </a:rPr>
              <a:t>"https://lisabalbach.com/yaple3/CIT190/</a:t>
            </a:r>
            <a:r>
              <a:rPr lang="en-US" sz="1450" b="0" dirty="0" err="1">
                <a:solidFill>
                  <a:srgbClr val="A31515"/>
                </a:solidFill>
                <a:effectLst/>
                <a:latin typeface="Consolas" panose="020B0609020204030204" pitchFamily="49" charset="0"/>
              </a:rPr>
              <a:t>FinalProject</a:t>
            </a:r>
            <a:r>
              <a:rPr lang="en-US" sz="1450" b="0" dirty="0">
                <a:solidFill>
                  <a:srgbClr val="A31515"/>
                </a:solidFill>
                <a:effectLst/>
                <a:latin typeface="Consolas" panose="020B0609020204030204" pitchFamily="49" charset="0"/>
              </a:rPr>
              <a:t>/ticTacToe.html"</a:t>
            </a:r>
            <a:r>
              <a:rPr lang="en-US" sz="1450" b="0" dirty="0">
                <a:solidFill>
                  <a:srgbClr val="000000"/>
                </a:solidFill>
                <a:effectLst/>
                <a:latin typeface="Consolas" panose="020B0609020204030204" pitchFamily="49" charset="0"/>
              </a:rPr>
              <a:t>)</a:t>
            </a:r>
            <a:r>
              <a:rPr lang="en-US" sz="1450" b="0" dirty="0">
                <a:solidFill>
                  <a:srgbClr val="222222"/>
                </a:solidFill>
                <a:effectLst/>
                <a:latin typeface="Consolas" panose="020B0609020204030204" pitchFamily="49" charset="0"/>
              </a:rPr>
              <a:t>;</a:t>
            </a:r>
            <a:endParaRPr lang="en-US" sz="1450" b="0" dirty="0">
              <a:solidFill>
                <a:srgbClr val="000000"/>
              </a:solidFill>
              <a:effectLst/>
              <a:latin typeface="Consolas" panose="020B0609020204030204" pitchFamily="49" charset="0"/>
            </a:endParaRPr>
          </a:p>
          <a:p>
            <a:r>
              <a:rPr lang="en-US" sz="1450" b="0" dirty="0">
                <a:solidFill>
                  <a:srgbClr val="222222"/>
                </a:solidFill>
                <a:effectLst/>
                <a:latin typeface="Consolas" panose="020B0609020204030204" pitchFamily="49" charset="0"/>
              </a:rPr>
              <a:t>}</a:t>
            </a:r>
            <a:r>
              <a:rPr lang="en-US" sz="1450" b="0" dirty="0">
                <a:solidFill>
                  <a:srgbClr val="000000"/>
                </a:solidFill>
                <a:effectLst/>
                <a:latin typeface="Consolas" panose="020B0609020204030204" pitchFamily="49" charset="0"/>
              </a:rPr>
              <a:t>)</a:t>
            </a:r>
            <a:r>
              <a:rPr lang="en-US" sz="1450" b="0" dirty="0">
                <a:solidFill>
                  <a:srgbClr val="222222"/>
                </a:solidFill>
                <a:effectLst/>
                <a:latin typeface="Consolas" panose="020B0609020204030204" pitchFamily="49" charset="0"/>
              </a:rPr>
              <a:t>;</a:t>
            </a:r>
            <a:endParaRPr lang="en-US" sz="1450" b="0" dirty="0">
              <a:solidFill>
                <a:srgbClr val="000000"/>
              </a:solidFill>
              <a:effectLst/>
              <a:latin typeface="Consolas" panose="020B0609020204030204" pitchFamily="49" charset="0"/>
            </a:endParaRPr>
          </a:p>
          <a:p>
            <a:r>
              <a:rPr lang="en-US" sz="1450" b="0" dirty="0" err="1">
                <a:solidFill>
                  <a:srgbClr val="001080"/>
                </a:solidFill>
                <a:effectLst/>
                <a:latin typeface="Consolas" panose="020B0609020204030204" pitchFamily="49" charset="0"/>
              </a:rPr>
              <a:t>document</a:t>
            </a:r>
            <a:r>
              <a:rPr lang="en-US" sz="1450" b="0" dirty="0" err="1">
                <a:solidFill>
                  <a:srgbClr val="222222"/>
                </a:solidFill>
                <a:effectLst/>
                <a:latin typeface="Consolas" panose="020B0609020204030204" pitchFamily="49" charset="0"/>
              </a:rPr>
              <a:t>.</a:t>
            </a:r>
            <a:r>
              <a:rPr lang="en-US" sz="1450" b="0" dirty="0" err="1">
                <a:solidFill>
                  <a:srgbClr val="795E26"/>
                </a:solidFill>
                <a:effectLst/>
                <a:latin typeface="Consolas" panose="020B0609020204030204" pitchFamily="49" charset="0"/>
              </a:rPr>
              <a:t>getElementById</a:t>
            </a:r>
            <a:r>
              <a:rPr lang="en-US" sz="1450" b="0" dirty="0">
                <a:solidFill>
                  <a:srgbClr val="000000"/>
                </a:solidFill>
                <a:effectLst/>
                <a:latin typeface="Consolas" panose="020B0609020204030204" pitchFamily="49" charset="0"/>
              </a:rPr>
              <a:t>(</a:t>
            </a:r>
            <a:r>
              <a:rPr lang="en-US" sz="1450" b="0" dirty="0">
                <a:solidFill>
                  <a:srgbClr val="A31515"/>
                </a:solidFill>
                <a:effectLst/>
                <a:latin typeface="Consolas" panose="020B0609020204030204" pitchFamily="49" charset="0"/>
              </a:rPr>
              <a:t>"memory"</a:t>
            </a:r>
            <a:r>
              <a:rPr lang="en-US" sz="1450" b="0" dirty="0">
                <a:solidFill>
                  <a:srgbClr val="000000"/>
                </a:solidFill>
                <a:effectLst/>
                <a:latin typeface="Consolas" panose="020B0609020204030204" pitchFamily="49" charset="0"/>
              </a:rPr>
              <a:t>)</a:t>
            </a:r>
            <a:r>
              <a:rPr lang="en-US" sz="1450" b="0" dirty="0">
                <a:solidFill>
                  <a:srgbClr val="222222"/>
                </a:solidFill>
                <a:effectLst/>
                <a:latin typeface="Consolas" panose="020B0609020204030204" pitchFamily="49" charset="0"/>
              </a:rPr>
              <a:t>.</a:t>
            </a:r>
            <a:r>
              <a:rPr lang="en-US" sz="1450" b="0" dirty="0" err="1">
                <a:solidFill>
                  <a:srgbClr val="795E26"/>
                </a:solidFill>
                <a:effectLst/>
                <a:latin typeface="Consolas" panose="020B0609020204030204" pitchFamily="49" charset="0"/>
              </a:rPr>
              <a:t>addEventListener</a:t>
            </a:r>
            <a:r>
              <a:rPr lang="en-US" sz="1450" b="0" dirty="0">
                <a:solidFill>
                  <a:srgbClr val="000000"/>
                </a:solidFill>
                <a:effectLst/>
                <a:latin typeface="Consolas" panose="020B0609020204030204" pitchFamily="49" charset="0"/>
              </a:rPr>
              <a:t>(</a:t>
            </a:r>
            <a:r>
              <a:rPr lang="en-US" sz="1450" b="0" dirty="0">
                <a:solidFill>
                  <a:srgbClr val="A31515"/>
                </a:solidFill>
                <a:effectLst/>
                <a:latin typeface="Consolas" panose="020B0609020204030204" pitchFamily="49" charset="0"/>
              </a:rPr>
              <a:t>"click"</a:t>
            </a:r>
            <a:r>
              <a:rPr lang="en-US" sz="1450" b="0" dirty="0">
                <a:solidFill>
                  <a:srgbClr val="222222"/>
                </a:solidFill>
                <a:effectLst/>
                <a:latin typeface="Consolas" panose="020B0609020204030204" pitchFamily="49" charset="0"/>
              </a:rPr>
              <a:t>,</a:t>
            </a:r>
            <a:r>
              <a:rPr lang="en-US" sz="1450" b="0" dirty="0">
                <a:solidFill>
                  <a:srgbClr val="000000"/>
                </a:solidFill>
                <a:effectLst/>
                <a:latin typeface="Consolas" panose="020B0609020204030204" pitchFamily="49" charset="0"/>
              </a:rPr>
              <a:t> </a:t>
            </a:r>
            <a:r>
              <a:rPr lang="en-US" sz="1450" b="0" dirty="0">
                <a:solidFill>
                  <a:srgbClr val="0000FF"/>
                </a:solidFill>
                <a:effectLst/>
                <a:latin typeface="Consolas" panose="020B0609020204030204" pitchFamily="49" charset="0"/>
              </a:rPr>
              <a:t>function</a:t>
            </a:r>
            <a:r>
              <a:rPr lang="en-US" sz="1450" b="0" dirty="0">
                <a:solidFill>
                  <a:srgbClr val="222222"/>
                </a:solidFill>
                <a:effectLst/>
                <a:latin typeface="Consolas" panose="020B0609020204030204" pitchFamily="49" charset="0"/>
              </a:rPr>
              <a:t>(){</a:t>
            </a:r>
            <a:endParaRPr lang="en-US" sz="1450" b="0" dirty="0">
              <a:solidFill>
                <a:srgbClr val="000000"/>
              </a:solidFill>
              <a:effectLst/>
              <a:latin typeface="Consolas" panose="020B0609020204030204" pitchFamily="49" charset="0"/>
            </a:endParaRPr>
          </a:p>
          <a:p>
            <a:r>
              <a:rPr lang="en-US" sz="1450" b="0" dirty="0">
                <a:solidFill>
                  <a:srgbClr val="000000"/>
                </a:solidFill>
                <a:effectLst/>
                <a:latin typeface="Consolas" panose="020B0609020204030204" pitchFamily="49" charset="0"/>
              </a:rPr>
              <a:t>    </a:t>
            </a:r>
            <a:r>
              <a:rPr lang="en-US" sz="1450" b="0" dirty="0" err="1">
                <a:solidFill>
                  <a:srgbClr val="001080"/>
                </a:solidFill>
                <a:effectLst/>
                <a:latin typeface="Consolas" panose="020B0609020204030204" pitchFamily="49" charset="0"/>
              </a:rPr>
              <a:t>location</a:t>
            </a:r>
            <a:r>
              <a:rPr lang="en-US" sz="1450" b="0" dirty="0" err="1">
                <a:solidFill>
                  <a:srgbClr val="222222"/>
                </a:solidFill>
                <a:effectLst/>
                <a:latin typeface="Consolas" panose="020B0609020204030204" pitchFamily="49" charset="0"/>
              </a:rPr>
              <a:t>.</a:t>
            </a:r>
            <a:r>
              <a:rPr lang="en-US" sz="1450" b="0" dirty="0" err="1">
                <a:solidFill>
                  <a:srgbClr val="795E26"/>
                </a:solidFill>
                <a:effectLst/>
                <a:latin typeface="Consolas" panose="020B0609020204030204" pitchFamily="49" charset="0"/>
              </a:rPr>
              <a:t>assign</a:t>
            </a:r>
            <a:r>
              <a:rPr lang="en-US" sz="1450" b="0" dirty="0">
                <a:solidFill>
                  <a:srgbClr val="000000"/>
                </a:solidFill>
                <a:effectLst/>
                <a:latin typeface="Consolas" panose="020B0609020204030204" pitchFamily="49" charset="0"/>
              </a:rPr>
              <a:t>(</a:t>
            </a:r>
            <a:r>
              <a:rPr lang="en-US" sz="1450" b="0" dirty="0">
                <a:solidFill>
                  <a:srgbClr val="A31515"/>
                </a:solidFill>
                <a:effectLst/>
                <a:latin typeface="Consolas" panose="020B0609020204030204" pitchFamily="49" charset="0"/>
              </a:rPr>
              <a:t>"https://lisabalbach.com/yaple3/CIT190/</a:t>
            </a:r>
            <a:r>
              <a:rPr lang="en-US" sz="1450" b="0" dirty="0" err="1">
                <a:solidFill>
                  <a:srgbClr val="A31515"/>
                </a:solidFill>
                <a:effectLst/>
                <a:latin typeface="Consolas" panose="020B0609020204030204" pitchFamily="49" charset="0"/>
              </a:rPr>
              <a:t>FinalProject</a:t>
            </a:r>
            <a:r>
              <a:rPr lang="en-US" sz="1450" b="0" dirty="0">
                <a:solidFill>
                  <a:srgbClr val="A31515"/>
                </a:solidFill>
                <a:effectLst/>
                <a:latin typeface="Consolas" panose="020B0609020204030204" pitchFamily="49" charset="0"/>
              </a:rPr>
              <a:t>/memoryGame.html"</a:t>
            </a:r>
            <a:r>
              <a:rPr lang="en-US" sz="1450" b="0" dirty="0">
                <a:solidFill>
                  <a:srgbClr val="000000"/>
                </a:solidFill>
                <a:effectLst/>
                <a:latin typeface="Consolas" panose="020B0609020204030204" pitchFamily="49" charset="0"/>
              </a:rPr>
              <a:t>)</a:t>
            </a:r>
            <a:r>
              <a:rPr lang="en-US" sz="1450" b="0" dirty="0">
                <a:solidFill>
                  <a:srgbClr val="222222"/>
                </a:solidFill>
                <a:effectLst/>
                <a:latin typeface="Consolas" panose="020B0609020204030204" pitchFamily="49" charset="0"/>
              </a:rPr>
              <a:t>;</a:t>
            </a:r>
            <a:endParaRPr lang="en-US" sz="1450" b="0" dirty="0">
              <a:solidFill>
                <a:srgbClr val="000000"/>
              </a:solidFill>
              <a:effectLst/>
              <a:latin typeface="Consolas" panose="020B0609020204030204" pitchFamily="49" charset="0"/>
            </a:endParaRPr>
          </a:p>
          <a:p>
            <a:r>
              <a:rPr lang="en-US" sz="1450" b="0" dirty="0">
                <a:solidFill>
                  <a:srgbClr val="222222"/>
                </a:solidFill>
                <a:effectLst/>
                <a:latin typeface="Consolas" panose="020B0609020204030204" pitchFamily="49" charset="0"/>
              </a:rPr>
              <a:t>}</a:t>
            </a:r>
            <a:r>
              <a:rPr lang="en-US" sz="1450" b="0" dirty="0">
                <a:solidFill>
                  <a:srgbClr val="000000"/>
                </a:solidFill>
                <a:effectLst/>
                <a:latin typeface="Consolas" panose="020B0609020204030204" pitchFamily="49" charset="0"/>
              </a:rPr>
              <a:t>)</a:t>
            </a:r>
            <a:r>
              <a:rPr lang="en-US" sz="1450" b="0" dirty="0">
                <a:solidFill>
                  <a:srgbClr val="222222"/>
                </a:solidFill>
                <a:effectLst/>
                <a:latin typeface="Consolas" panose="020B0609020204030204" pitchFamily="49" charset="0"/>
              </a:rPr>
              <a:t>;</a:t>
            </a:r>
            <a:endParaRPr lang="en-US" sz="1450" b="0" dirty="0">
              <a:solidFill>
                <a:srgbClr val="000000"/>
              </a:solidFill>
              <a:effectLst/>
              <a:latin typeface="Consolas" panose="020B0609020204030204" pitchFamily="49" charset="0"/>
            </a:endParaRPr>
          </a:p>
        </p:txBody>
      </p:sp>
      <p:cxnSp>
        <p:nvCxnSpPr>
          <p:cNvPr id="7" name="Straight Connector 6">
            <a:extLst>
              <a:ext uri="{FF2B5EF4-FFF2-40B4-BE49-F238E27FC236}">
                <a16:creationId xmlns:a16="http://schemas.microsoft.com/office/drawing/2014/main" id="{3526E4EC-D53E-416A-B92D-F70CAD18E9DE}"/>
              </a:ext>
            </a:extLst>
          </p:cNvPr>
          <p:cNvCxnSpPr>
            <a:cxnSpLocks/>
          </p:cNvCxnSpPr>
          <p:nvPr/>
        </p:nvCxnSpPr>
        <p:spPr>
          <a:xfrm>
            <a:off x="338941" y="3040045"/>
            <a:ext cx="4832665" cy="0"/>
          </a:xfrm>
          <a:prstGeom prst="line">
            <a:avLst/>
          </a:prstGeom>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BC8B7962-9ACB-4AEC-ACF2-D378DC322894}"/>
              </a:ext>
            </a:extLst>
          </p:cNvPr>
          <p:cNvPicPr>
            <a:picLocks noChangeAspect="1"/>
          </p:cNvPicPr>
          <p:nvPr/>
        </p:nvPicPr>
        <p:blipFill>
          <a:blip r:embed="rId5"/>
          <a:srcRect/>
          <a:stretch/>
        </p:blipFill>
        <p:spPr>
          <a:xfrm>
            <a:off x="5171606" y="127416"/>
            <a:ext cx="6876324" cy="6603168"/>
          </a:xfrm>
          <a:prstGeom prst="rect">
            <a:avLst/>
          </a:prstGeom>
          <a:ln/>
        </p:spPr>
        <p:style>
          <a:lnRef idx="2">
            <a:schemeClr val="dk1"/>
          </a:lnRef>
          <a:fillRef idx="1">
            <a:schemeClr val="lt1"/>
          </a:fillRef>
          <a:effectRef idx="0">
            <a:schemeClr val="dk1"/>
          </a:effectRef>
          <a:fontRef idx="minor">
            <a:schemeClr val="dk1"/>
          </a:fontRef>
        </p:style>
      </p:pic>
      <p:cxnSp>
        <p:nvCxnSpPr>
          <p:cNvPr id="8" name="Straight Connector 7">
            <a:extLst>
              <a:ext uri="{FF2B5EF4-FFF2-40B4-BE49-F238E27FC236}">
                <a16:creationId xmlns:a16="http://schemas.microsoft.com/office/drawing/2014/main" id="{CCE85B59-BEBD-49AE-B093-FE743F860766}"/>
              </a:ext>
            </a:extLst>
          </p:cNvPr>
          <p:cNvCxnSpPr/>
          <p:nvPr/>
        </p:nvCxnSpPr>
        <p:spPr>
          <a:xfrm>
            <a:off x="1424538" y="730080"/>
            <a:ext cx="243756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5001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C6F0FA-5858-4AD1-8F89-D32310719A51}">
  <ds:schemaRefs>
    <ds:schemaRef ds:uri="http://purl.org/dc/dcmitype/"/>
    <ds:schemaRef ds:uri="http://schemas.microsoft.com/office/2006/documentManagement/types"/>
    <ds:schemaRef ds:uri="http://purl.org/dc/terms/"/>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16c05727-aa75-4e4a-9b5f-8a80a1165891"/>
    <ds:schemaRef ds:uri="71af3243-3dd4-4a8d-8c0d-dd76da1f02a5"/>
    <ds:schemaRef ds:uri="http://purl.org/dc/elements/1.1/"/>
  </ds:schemaRefs>
</ds:datastoreItem>
</file>

<file path=customXml/itemProps2.xml><?xml version="1.0" encoding="utf-8"?>
<ds:datastoreItem xmlns:ds="http://schemas.openxmlformats.org/officeDocument/2006/customXml" ds:itemID="{075A39CB-C45B-4F08-829C-AB9550EE08FE}">
  <ds:schemaRefs>
    <ds:schemaRef ds:uri="http://schemas.microsoft.com/sharepoint/v3/contenttype/forms"/>
  </ds:schemaRefs>
</ds:datastoreItem>
</file>

<file path=customXml/itemProps3.xml><?xml version="1.0" encoding="utf-8"?>
<ds:datastoreItem xmlns:ds="http://schemas.openxmlformats.org/officeDocument/2006/customXml" ds:itemID="{0F92F16A-38EE-4C9D-AFD3-2845EC2D90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2919</TotalTime>
  <Words>1373</Words>
  <Application>Microsoft Macintosh PowerPoint</Application>
  <PresentationFormat>Widescreen</PresentationFormat>
  <Paragraphs>142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Consolas</vt:lpstr>
      <vt:lpstr>Office Theme</vt:lpstr>
      <vt:lpstr> Interface Design </vt:lpstr>
      <vt:lpstr> Interface Design </vt:lpstr>
      <vt:lpstr>Interface Design</vt:lpstr>
      <vt:lpstr>SideNav Menu Design</vt:lpstr>
      <vt:lpstr>Mobile View</vt:lpstr>
      <vt:lpstr>Mobile View</vt:lpstr>
      <vt:lpstr> * I had a hard time getting the images to fit on the cards without looking warped. * I also struggled getting the positioning right for each of the game cards and having the words line up with the cards above them.  In order to keep the words in line with the images I decided to use the &lt;figure&gt;and &lt;figcaption&gt;tags.   HTML: &lt;div id="container"&gt;   &lt;figure&gt;      &lt;img type="image" src="media/burgerStackingGameLogo.jpg" alt="Burger Stacking Game Logo"&gt;     &lt;figcaption&gt;Burger Stacking Game&lt;/figcaption&gt;   &lt;/figure&gt;   &lt;figure&gt;     &lt;img type="image" src="media/ticTestLogo.jpg" alt="Tic Tac Toe Game Logo"&gt;     &lt;figcaption&gt;Tic Tac Toe Game&lt;/figcaption&gt;   &lt;/figure&gt;   &lt;figure&gt;     &lt;img type="image" src="media/memoryGameLogo.jpg" alt="Memory Game Logo"&gt;     &lt;figcaption&gt;Memory Game&lt;/figcaption&gt;   &lt;/figure&gt;  &lt;/div&gt; </vt:lpstr>
      <vt:lpstr>CSS: #container{     margin-left: 7%;     margin-right: 5%;     text-align: center;     padding: 2%; }  figure{     width: 23vw; //wanted width based on screen size not parent element’s size (mobile view based on parent-size)     float: left;     margin: 0 1% 0 1%; } figure img{     display: inline-block;   //so they can be next to each other and have specified dimensions     vertical-align: middle;  //center the image on the card vertically     object-position: center; //center the image on the card horizontally     object-fit: contain; //image should be the largest size that will fit within the         border-radius: 50px; //element's box without altering its aspect ratio     width: 100%;       margin: none; }   figcaption{     padding: 5% 10% 0 13%; }  </vt:lpstr>
      <vt:lpstr>Game Card Links </vt:lpstr>
      <vt:lpstr>Footer with readme copyright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 Design</dc:title>
  <dc:creator>Jennifer Yaple</dc:creator>
  <cp:lastModifiedBy>Jennifer Yaple</cp:lastModifiedBy>
  <cp:revision>6</cp:revision>
  <dcterms:created xsi:type="dcterms:W3CDTF">2022-03-12T04:40:16Z</dcterms:created>
  <dcterms:modified xsi:type="dcterms:W3CDTF">2022-03-14T15:16:40Z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