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530" r:id="rId5"/>
    <p:sldId id="531" r:id="rId6"/>
    <p:sldId id="533" r:id="rId7"/>
    <p:sldId id="547" r:id="rId8"/>
    <p:sldId id="549" r:id="rId9"/>
    <p:sldId id="543" r:id="rId10"/>
    <p:sldId id="534" r:id="rId11"/>
    <p:sldId id="550" r:id="rId12"/>
    <p:sldId id="557" r:id="rId13"/>
    <p:sldId id="555" r:id="rId14"/>
    <p:sldId id="560" r:id="rId15"/>
    <p:sldId id="561" r:id="rId16"/>
    <p:sldId id="562" r:id="rId17"/>
    <p:sldId id="556" r:id="rId18"/>
    <p:sldId id="563" r:id="rId19"/>
    <p:sldId id="564" r:id="rId20"/>
    <p:sldId id="5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CDF0"/>
    <a:srgbClr val="AAA5F9"/>
    <a:srgbClr val="F6A6F4"/>
    <a:srgbClr val="354A71"/>
    <a:srgbClr val="31466E"/>
    <a:srgbClr val="64DFED"/>
    <a:srgbClr val="102857"/>
    <a:srgbClr val="8822EE"/>
    <a:srgbClr val="F01688"/>
    <a:srgbClr val="2F2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75420" autoAdjust="0"/>
  </p:normalViewPr>
  <p:slideViewPr>
    <p:cSldViewPr snapToGrid="0">
      <p:cViewPr>
        <p:scale>
          <a:sx n="75" d="100"/>
          <a:sy n="75" d="100"/>
        </p:scale>
        <p:origin x="187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a:t>
            </a:r>
            <a:r>
              <a:rPr lang="en-US" dirty="0" err="1"/>
              <a:t>wj</a:t>
            </a:r>
            <a:r>
              <a:rPr lang="en-US" dirty="0"/>
              <a:t> does not need to be created, it is just for easy retrieval of information. </a:t>
            </a:r>
            <a:endParaRPr lang="en-AU" dirty="0"/>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4005610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AU" dirty="0"/>
              <a:t>Tutor-Student Assignment Optimization</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Roro</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36F88-01AD-0987-C01E-F97758BF2A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F709D-3095-20AB-44E8-A67927C987E5}"/>
              </a:ext>
            </a:extLst>
          </p:cNvPr>
          <p:cNvSpPr>
            <a:spLocks noGrp="1"/>
          </p:cNvSpPr>
          <p:nvPr>
            <p:ph type="title"/>
          </p:nvPr>
        </p:nvSpPr>
        <p:spPr>
          <a:xfrm>
            <a:off x="1075436" y="22860"/>
            <a:ext cx="8878824" cy="1069848"/>
          </a:xfrm>
        </p:spPr>
        <p:txBody>
          <a:bodyPr/>
          <a:lstStyle/>
          <a:p>
            <a:r>
              <a:rPr lang="en-US" sz="4800" dirty="0"/>
              <a:t>Constraints</a:t>
            </a:r>
          </a:p>
        </p:txBody>
      </p:sp>
      <p:sp>
        <p:nvSpPr>
          <p:cNvPr id="6" name="Slide Number Placeholder 5">
            <a:extLst>
              <a:ext uri="{FF2B5EF4-FFF2-40B4-BE49-F238E27FC236}">
                <a16:creationId xmlns:a16="http://schemas.microsoft.com/office/drawing/2014/main" id="{9DFA3843-C8E4-D2A1-EC24-B03D16D5462B}"/>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12" name="Text Placeholder 2">
            <a:extLst>
              <a:ext uri="{FF2B5EF4-FFF2-40B4-BE49-F238E27FC236}">
                <a16:creationId xmlns:a16="http://schemas.microsoft.com/office/drawing/2014/main" id="{A5EC35F8-12BA-A288-F359-1D6C0B6AE019}"/>
              </a:ext>
            </a:extLst>
          </p:cNvPr>
          <p:cNvSpPr>
            <a:spLocks noGrp="1"/>
          </p:cNvSpPr>
          <p:nvPr>
            <p:ph type="body" idx="1"/>
          </p:nvPr>
        </p:nvSpPr>
        <p:spPr>
          <a:xfrm>
            <a:off x="1100836" y="1168400"/>
            <a:ext cx="7916164" cy="3950716"/>
          </a:xfrm>
        </p:spPr>
        <p:txBody>
          <a:bodyPr/>
          <a:lstStyle/>
          <a:p>
            <a:r>
              <a:rPr lang="en-US" sz="3600" dirty="0"/>
              <a:t>Requirement constraints</a:t>
            </a:r>
          </a:p>
        </p:txBody>
      </p:sp>
      <mc:AlternateContent xmlns:mc="http://schemas.openxmlformats.org/markup-compatibility/2006">
        <mc:Choice xmlns:a14="http://schemas.microsoft.com/office/drawing/2010/main" Requires="a14">
          <p:sp>
            <p:nvSpPr>
              <p:cNvPr id="13" name="Content Placeholder 9">
                <a:extLst>
                  <a:ext uri="{FF2B5EF4-FFF2-40B4-BE49-F238E27FC236}">
                    <a16:creationId xmlns:a16="http://schemas.microsoft.com/office/drawing/2014/main" id="{B7C88BE5-CAB6-DD0E-AF6E-8F7B9A0DFEFF}"/>
                  </a:ext>
                </a:extLst>
              </p:cNvPr>
              <p:cNvSpPr>
                <a:spLocks noGrp="1"/>
              </p:cNvSpPr>
              <p:nvPr>
                <p:ph sz="half" idx="2"/>
              </p:nvPr>
            </p:nvSpPr>
            <p:spPr>
              <a:xfrm>
                <a:off x="1100836" y="1785112"/>
                <a:ext cx="10265664" cy="5124704"/>
              </a:xfrm>
            </p:spPr>
            <p:txBody>
              <a:bodyPr/>
              <a:lstStyle/>
              <a:p>
                <a:pPr marL="514350" indent="-514350">
                  <a:buFont typeface="+mj-lt"/>
                  <a:buAutoNum type="arabicPeriod"/>
                </a:pPr>
                <a:r>
                  <a:rPr lang="en-US" sz="2600" b="0" dirty="0">
                    <a:latin typeface="Calibri math"/>
                    <a:ea typeface="Cambria Math" panose="02040503050406030204" pitchFamily="18" charset="0"/>
                  </a:rPr>
                  <a:t> </a:t>
                </a:r>
                <a:r>
                  <a:rPr lang="en-AU" sz="2600" dirty="0">
                    <a:solidFill>
                      <a:schemeClr val="accent6"/>
                    </a:solidFill>
                    <a:latin typeface="Calibri math"/>
                  </a:rPr>
                  <a:t>Each student can only be assigned one tutor.</a:t>
                </a: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𝑠𝑡𝑢𝑑𝑒𝑛𝑡</m:t>
                      </m:r>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 </m:t>
                      </m:r>
                      <m:nary>
                        <m:naryPr>
                          <m:chr m:val="∑"/>
                          <m:supHide m:val="on"/>
                          <m:ctrlPr>
                            <a:rPr lang="en-US" sz="2600" i="1" smtClean="0">
                              <a:latin typeface="Cambria Math" panose="02040503050406030204" pitchFamily="18" charset="0"/>
                            </a:rPr>
                          </m:ctrlPr>
                        </m:naryPr>
                        <m:sub>
                          <m:r>
                            <m:rPr>
                              <m:brk m:alnAt="7"/>
                            </m:rPr>
                            <a:rPr lang="en-US" sz="2600" b="0" i="1" smtClean="0">
                              <a:latin typeface="Cambria Math" panose="02040503050406030204" pitchFamily="18" charset="0"/>
                            </a:rPr>
                            <m:t>𝑗</m:t>
                          </m:r>
                        </m:sub>
                        <m:sup/>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𝑥</m:t>
                              </m:r>
                            </m:e>
                            <m:sub>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sub>
                          </m:sSub>
                        </m:e>
                      </m:nary>
                      <m:r>
                        <a:rPr lang="en-US" sz="2600" b="0" i="1" smtClean="0">
                          <a:latin typeface="Cambria Math" panose="02040503050406030204" pitchFamily="18" charset="0"/>
                        </a:rPr>
                        <m:t>=1</m:t>
                      </m:r>
                    </m:oMath>
                  </m:oMathPara>
                </a14:m>
                <a:endParaRPr lang="en-US" sz="2600" dirty="0">
                  <a:latin typeface="Calibri math"/>
                </a:endParaRPr>
              </a:p>
              <a:p>
                <a:pPr marL="514350" indent="-514350">
                  <a:buFont typeface="+mj-lt"/>
                  <a:buAutoNum type="arabicPeriod" startAt="2"/>
                </a:pPr>
                <a:r>
                  <a:rPr lang="en-AU" sz="2600" dirty="0">
                    <a:solidFill>
                      <a:schemeClr val="accent6"/>
                    </a:solidFill>
                    <a:latin typeface="Calibri math"/>
                  </a:rPr>
                  <a:t>Students that require extensive tutoring may only be assigned to tutors with extensive skills. </a:t>
                </a: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𝑠𝑡𝑢𝑑𝑒𝑛𝑡</m:t>
                      </m:r>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𝑤𝑖𝑡h</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𝑒𝑥𝑡𝑒𝑛𝑠𝑖𝑣𝑒</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𝑛𝑒𝑒𝑑𝑠</m:t>
                      </m:r>
                      <m:r>
                        <a:rPr lang="en-US" sz="2600" b="0" i="1" dirty="0" smtClean="0">
                          <a:latin typeface="Cambria Math" panose="02040503050406030204" pitchFamily="18" charset="0"/>
                          <a:ea typeface="Cambria Math" panose="02040503050406030204" pitchFamily="18" charset="0"/>
                        </a:rPr>
                        <m:t>,</m:t>
                      </m:r>
                      <m:nary>
                        <m:naryPr>
                          <m:chr m:val="∑"/>
                          <m:supHide m:val="on"/>
                          <m:ctrlPr>
                            <a:rPr lang="en-US" sz="2600" i="1" smtClean="0">
                              <a:latin typeface="Cambria Math" panose="02040503050406030204" pitchFamily="18" charset="0"/>
                            </a:rPr>
                          </m:ctrlPr>
                        </m:naryPr>
                        <m:sub>
                          <m:r>
                            <a:rPr lang="en-US" sz="2600" b="0" i="1" smtClean="0">
                              <a:latin typeface="Cambria Math" panose="02040503050406030204" pitchFamily="18" charset="0"/>
                            </a:rPr>
                            <m:t>𝑡𝑢𝑡𝑜𝑟</m:t>
                          </m:r>
                          <m:r>
                            <a:rPr lang="en-US" sz="2600" b="0" i="1" smtClean="0">
                              <a:latin typeface="Cambria Math" panose="02040503050406030204" pitchFamily="18" charset="0"/>
                            </a:rPr>
                            <m:t> </m:t>
                          </m:r>
                          <m:r>
                            <a:rPr lang="en-US" sz="2600" b="0" i="1" smtClean="0">
                              <a:latin typeface="Cambria Math" panose="02040503050406030204" pitchFamily="18" charset="0"/>
                            </a:rPr>
                            <m:t>𝑗</m:t>
                          </m:r>
                          <m:r>
                            <a:rPr lang="en-US" sz="2600" b="0" i="1" smtClean="0">
                              <a:latin typeface="Cambria Math" panose="02040503050406030204" pitchFamily="18" charset="0"/>
                            </a:rPr>
                            <m:t> </m:t>
                          </m:r>
                          <m:r>
                            <a:rPr lang="en-US" sz="2600" b="0" i="1" smtClean="0">
                              <a:latin typeface="Cambria Math" panose="02040503050406030204" pitchFamily="18" charset="0"/>
                            </a:rPr>
                            <m:t>𝑤𝑖𝑡h</m:t>
                          </m:r>
                          <m:r>
                            <a:rPr lang="en-US" sz="2600" b="0" i="1" smtClean="0">
                              <a:latin typeface="Cambria Math" panose="02040503050406030204" pitchFamily="18" charset="0"/>
                            </a:rPr>
                            <m:t> </m:t>
                          </m:r>
                          <m:r>
                            <a:rPr lang="en-US" sz="2600" b="0" i="1" smtClean="0">
                              <a:latin typeface="Cambria Math" panose="02040503050406030204" pitchFamily="18" charset="0"/>
                            </a:rPr>
                            <m:t>𝑒𝑥𝑡𝑒𝑛𝑠𝑖𝑣𝑒</m:t>
                          </m:r>
                          <m:r>
                            <a:rPr lang="en-US" sz="2600" b="0" i="1" smtClean="0">
                              <a:latin typeface="Cambria Math" panose="02040503050406030204" pitchFamily="18" charset="0"/>
                            </a:rPr>
                            <m:t> </m:t>
                          </m:r>
                          <m:r>
                            <a:rPr lang="en-US" sz="2600" b="0" i="1" smtClean="0">
                              <a:latin typeface="Cambria Math" panose="02040503050406030204" pitchFamily="18" charset="0"/>
                            </a:rPr>
                            <m:t>𝑠𝑘𝑖𝑙𝑙</m:t>
                          </m:r>
                        </m:sub>
                        <m:sup/>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𝑥</m:t>
                              </m:r>
                            </m:e>
                            <m:sub>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sub>
                          </m:sSub>
                        </m:e>
                      </m:nary>
                      <m:r>
                        <a:rPr lang="en-US" sz="2600" b="0" i="1" smtClean="0">
                          <a:latin typeface="Cambria Math" panose="02040503050406030204" pitchFamily="18" charset="0"/>
                        </a:rPr>
                        <m:t>=1</m:t>
                      </m:r>
                    </m:oMath>
                  </m:oMathPara>
                </a14:m>
                <a:endParaRPr lang="en-US" sz="2600" dirty="0">
                  <a:latin typeface="Calibri math"/>
                </a:endParaRPr>
              </a:p>
              <a:p>
                <a:pPr marL="0" indent="0">
                  <a:buNone/>
                </a:pPr>
                <a:endParaRPr lang="en-US" sz="400" dirty="0">
                  <a:solidFill>
                    <a:schemeClr val="accent3"/>
                  </a:solidFill>
                  <a:latin typeface="Calibri math"/>
                </a:endParaRPr>
              </a:p>
              <a:p>
                <a:pPr marL="0" indent="0">
                  <a:buNone/>
                </a:pPr>
                <a:r>
                  <a:rPr lang="en-US" sz="2600" dirty="0">
                    <a:solidFill>
                      <a:schemeClr val="accent3"/>
                    </a:solidFill>
                    <a:latin typeface="Calibri math"/>
                  </a:rPr>
                  <a:t>Note: For students with extensive needs, equation (2) is a tighter constraint than equation (1). In the model, we only implement (2) and set </a:t>
                </a:r>
                <a14:m>
                  <m:oMath xmlns:m="http://schemas.openxmlformats.org/officeDocument/2006/math">
                    <m:sSub>
                      <m:sSubPr>
                        <m:ctrlPr>
                          <a:rPr lang="en-US" sz="2600" i="1" dirty="0" smtClean="0">
                            <a:solidFill>
                              <a:schemeClr val="accent3"/>
                            </a:solidFill>
                            <a:latin typeface="Cambria Math" panose="02040503050406030204" pitchFamily="18" charset="0"/>
                            <a:ea typeface="Cambria Math" panose="02040503050406030204" pitchFamily="18" charset="0"/>
                          </a:rPr>
                        </m:ctrlPr>
                      </m:sSubPr>
                      <m:e>
                        <m:r>
                          <a:rPr lang="en-US" sz="2600" i="1" dirty="0">
                            <a:solidFill>
                              <a:schemeClr val="accent3"/>
                            </a:solidFill>
                            <a:latin typeface="Cambria Math" panose="02040503050406030204" pitchFamily="18" charset="0"/>
                            <a:ea typeface="Cambria Math" panose="02040503050406030204" pitchFamily="18" charset="0"/>
                          </a:rPr>
                          <m:t>𝑥</m:t>
                        </m:r>
                      </m:e>
                      <m:sub>
                        <m:r>
                          <a:rPr lang="en-US" sz="2600" i="1" dirty="0">
                            <a:solidFill>
                              <a:schemeClr val="accent3"/>
                            </a:solidFill>
                            <a:latin typeface="Cambria Math" panose="02040503050406030204" pitchFamily="18" charset="0"/>
                            <a:ea typeface="Cambria Math" panose="02040503050406030204" pitchFamily="18" charset="0"/>
                          </a:rPr>
                          <m:t>𝑖</m:t>
                        </m:r>
                        <m:r>
                          <a:rPr lang="en-US" sz="2600" i="1" dirty="0">
                            <a:solidFill>
                              <a:schemeClr val="accent3"/>
                            </a:solidFill>
                            <a:latin typeface="Cambria Math" panose="02040503050406030204" pitchFamily="18" charset="0"/>
                            <a:ea typeface="Cambria Math" panose="02040503050406030204" pitchFamily="18" charset="0"/>
                          </a:rPr>
                          <m:t>,</m:t>
                        </m:r>
                        <m:r>
                          <a:rPr lang="en-US" sz="2600" i="1" dirty="0">
                            <a:solidFill>
                              <a:schemeClr val="accent3"/>
                            </a:solidFill>
                            <a:latin typeface="Cambria Math" panose="02040503050406030204" pitchFamily="18" charset="0"/>
                            <a:ea typeface="Cambria Math" panose="02040503050406030204" pitchFamily="18" charset="0"/>
                          </a:rPr>
                          <m:t>𝑗</m:t>
                        </m:r>
                      </m:sub>
                    </m:sSub>
                  </m:oMath>
                </a14:m>
                <a:r>
                  <a:rPr lang="en-US" sz="2600" dirty="0">
                    <a:solidFill>
                      <a:schemeClr val="accent3"/>
                    </a:solidFill>
                    <a:latin typeface="Calibri math"/>
                  </a:rPr>
                  <a:t> = 0 for student </a:t>
                </a:r>
                <a:r>
                  <a:rPr lang="en-US" sz="2600" dirty="0" err="1">
                    <a:solidFill>
                      <a:schemeClr val="accent3"/>
                    </a:solidFill>
                    <a:latin typeface="Calibri math"/>
                  </a:rPr>
                  <a:t>i</a:t>
                </a:r>
                <a:r>
                  <a:rPr lang="en-US" sz="2600" dirty="0">
                    <a:solidFill>
                      <a:schemeClr val="accent3"/>
                    </a:solidFill>
                    <a:latin typeface="Calibri math"/>
                  </a:rPr>
                  <a:t> with extensive needs and tutor j without extensive skill.</a:t>
                </a:r>
              </a:p>
            </p:txBody>
          </p:sp>
        </mc:Choice>
        <mc:Fallback>
          <p:sp>
            <p:nvSpPr>
              <p:cNvPr id="13" name="Content Placeholder 9">
                <a:extLst>
                  <a:ext uri="{FF2B5EF4-FFF2-40B4-BE49-F238E27FC236}">
                    <a16:creationId xmlns:a16="http://schemas.microsoft.com/office/drawing/2014/main" id="{B7C88BE5-CAB6-DD0E-AF6E-8F7B9A0DFEFF}"/>
                  </a:ext>
                </a:extLst>
              </p:cNvPr>
              <p:cNvSpPr>
                <a:spLocks noGrp="1" noRot="1" noChangeAspect="1" noMove="1" noResize="1" noEditPoints="1" noAdjustHandles="1" noChangeArrowheads="1" noChangeShapeType="1" noTextEdit="1"/>
              </p:cNvSpPr>
              <p:nvPr>
                <p:ph sz="half" idx="2"/>
              </p:nvPr>
            </p:nvSpPr>
            <p:spPr>
              <a:xfrm>
                <a:off x="1100836" y="1785112"/>
                <a:ext cx="10265664" cy="5124704"/>
              </a:xfrm>
              <a:blipFill>
                <a:blip r:embed="rId2"/>
                <a:stretch>
                  <a:fillRect l="-1128" t="-2021" r="-1781"/>
                </a:stretch>
              </a:blipFill>
            </p:spPr>
            <p:txBody>
              <a:bodyPr/>
              <a:lstStyle/>
              <a:p>
                <a:r>
                  <a:rPr lang="en-AU">
                    <a:noFill/>
                  </a:rPr>
                  <a:t> </a:t>
                </a:r>
              </a:p>
            </p:txBody>
          </p:sp>
        </mc:Fallback>
      </mc:AlternateContent>
      <p:sp>
        <p:nvSpPr>
          <p:cNvPr id="14" name="TextBox 13">
            <a:extLst>
              <a:ext uri="{FF2B5EF4-FFF2-40B4-BE49-F238E27FC236}">
                <a16:creationId xmlns:a16="http://schemas.microsoft.com/office/drawing/2014/main" id="{452AA372-F4FF-D3FC-9DD7-3A3664448FCF}"/>
              </a:ext>
            </a:extLst>
          </p:cNvPr>
          <p:cNvSpPr txBox="1"/>
          <p:nvPr/>
        </p:nvSpPr>
        <p:spPr>
          <a:xfrm>
            <a:off x="10049764" y="411480"/>
            <a:ext cx="1752600" cy="830997"/>
          </a:xfrm>
          <a:prstGeom prst="rect">
            <a:avLst/>
          </a:prstGeom>
          <a:noFill/>
          <a:ln w="12700">
            <a:solidFill>
              <a:schemeClr val="accent5"/>
            </a:solidFill>
          </a:ln>
        </p:spPr>
        <p:txBody>
          <a:bodyPr wrap="square" rtlCol="0">
            <a:spAutoFit/>
          </a:bodyPr>
          <a:lstStyle/>
          <a:p>
            <a:r>
              <a:rPr lang="en-US" sz="2400" i="1" dirty="0">
                <a:solidFill>
                  <a:schemeClr val="bg1"/>
                </a:solidFill>
                <a:latin typeface="Calibri math"/>
              </a:rPr>
              <a:t> </a:t>
            </a:r>
            <a:r>
              <a:rPr lang="en-US" sz="2400" i="1" dirty="0" err="1">
                <a:solidFill>
                  <a:schemeClr val="bg1"/>
                </a:solidFill>
                <a:latin typeface="Calibri math"/>
              </a:rPr>
              <a:t>i</a:t>
            </a:r>
            <a:r>
              <a:rPr lang="en-US" sz="2400" i="1" dirty="0">
                <a:solidFill>
                  <a:schemeClr val="bg1"/>
                </a:solidFill>
                <a:latin typeface="Calibri math"/>
              </a:rPr>
              <a:t> – student</a:t>
            </a:r>
          </a:p>
          <a:p>
            <a:r>
              <a:rPr lang="en-US" sz="2400" i="1" dirty="0">
                <a:solidFill>
                  <a:schemeClr val="bg1"/>
                </a:solidFill>
                <a:latin typeface="Calibri math"/>
              </a:rPr>
              <a:t> j – tutor</a:t>
            </a:r>
            <a:endParaRPr lang="en-AU" sz="2400" i="1" dirty="0">
              <a:solidFill>
                <a:schemeClr val="bg1"/>
              </a:solidFill>
              <a:latin typeface="Calibri math"/>
            </a:endParaRPr>
          </a:p>
        </p:txBody>
      </p:sp>
    </p:spTree>
    <p:extLst>
      <p:ext uri="{BB962C8B-B14F-4D97-AF65-F5344CB8AC3E}">
        <p14:creationId xmlns:p14="http://schemas.microsoft.com/office/powerpoint/2010/main" val="97099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63B4E-30BA-3465-89EA-F6005F88B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BF20E-B429-35D8-8CF8-EB9A0A8AE649}"/>
              </a:ext>
            </a:extLst>
          </p:cNvPr>
          <p:cNvSpPr>
            <a:spLocks noGrp="1"/>
          </p:cNvSpPr>
          <p:nvPr>
            <p:ph type="title"/>
          </p:nvPr>
        </p:nvSpPr>
        <p:spPr>
          <a:xfrm>
            <a:off x="1075436" y="22860"/>
            <a:ext cx="8878824" cy="1069848"/>
          </a:xfrm>
        </p:spPr>
        <p:txBody>
          <a:bodyPr/>
          <a:lstStyle/>
          <a:p>
            <a:r>
              <a:rPr lang="en-US" sz="4800" dirty="0"/>
              <a:t>Constraints</a:t>
            </a:r>
          </a:p>
        </p:txBody>
      </p:sp>
      <p:sp>
        <p:nvSpPr>
          <p:cNvPr id="6" name="Slide Number Placeholder 5">
            <a:extLst>
              <a:ext uri="{FF2B5EF4-FFF2-40B4-BE49-F238E27FC236}">
                <a16:creationId xmlns:a16="http://schemas.microsoft.com/office/drawing/2014/main" id="{17391651-134C-AEA3-5472-348F83189E1F}"/>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12" name="Text Placeholder 2">
            <a:extLst>
              <a:ext uri="{FF2B5EF4-FFF2-40B4-BE49-F238E27FC236}">
                <a16:creationId xmlns:a16="http://schemas.microsoft.com/office/drawing/2014/main" id="{3D465BBF-5FD5-F614-ED17-CB77BB828CC2}"/>
              </a:ext>
            </a:extLst>
          </p:cNvPr>
          <p:cNvSpPr>
            <a:spLocks noGrp="1"/>
          </p:cNvSpPr>
          <p:nvPr>
            <p:ph type="body" idx="1"/>
          </p:nvPr>
        </p:nvSpPr>
        <p:spPr>
          <a:xfrm>
            <a:off x="1100836" y="1066800"/>
            <a:ext cx="7916164" cy="3950716"/>
          </a:xfrm>
        </p:spPr>
        <p:txBody>
          <a:bodyPr/>
          <a:lstStyle/>
          <a:p>
            <a:r>
              <a:rPr lang="en-US" sz="3600" dirty="0"/>
              <a:t>Requirement constraints</a:t>
            </a:r>
          </a:p>
          <a:p>
            <a:endParaRPr lang="en-US" sz="2800" dirty="0"/>
          </a:p>
          <a:p>
            <a:endParaRPr lang="en-US" sz="2000" dirty="0"/>
          </a:p>
          <a:p>
            <a:endParaRPr lang="en-US" sz="3200" dirty="0"/>
          </a:p>
          <a:p>
            <a:endParaRPr lang="en-US" sz="3200" dirty="0"/>
          </a:p>
          <a:p>
            <a:r>
              <a:rPr lang="en-US" sz="3600" dirty="0"/>
              <a:t>Auxiliary variables constraints</a:t>
            </a:r>
          </a:p>
        </p:txBody>
      </p:sp>
      <mc:AlternateContent xmlns:mc="http://schemas.openxmlformats.org/markup-compatibility/2006">
        <mc:Choice xmlns:a14="http://schemas.microsoft.com/office/drawing/2010/main" Requires="a14">
          <p:sp>
            <p:nvSpPr>
              <p:cNvPr id="13" name="Content Placeholder 9">
                <a:extLst>
                  <a:ext uri="{FF2B5EF4-FFF2-40B4-BE49-F238E27FC236}">
                    <a16:creationId xmlns:a16="http://schemas.microsoft.com/office/drawing/2014/main" id="{28B709D5-F6E4-90AE-BAAA-81C056F8B328}"/>
                  </a:ext>
                </a:extLst>
              </p:cNvPr>
              <p:cNvSpPr>
                <a:spLocks noGrp="1"/>
              </p:cNvSpPr>
              <p:nvPr>
                <p:ph sz="half" idx="2"/>
              </p:nvPr>
            </p:nvSpPr>
            <p:spPr>
              <a:xfrm>
                <a:off x="1100836" y="1594612"/>
                <a:ext cx="10468864" cy="5124704"/>
              </a:xfrm>
            </p:spPr>
            <p:txBody>
              <a:bodyPr/>
              <a:lstStyle/>
              <a:p>
                <a:pPr marL="514350" indent="-514350">
                  <a:buFont typeface="+mj-lt"/>
                  <a:buAutoNum type="arabicPeriod" startAt="3"/>
                </a:pPr>
                <a:r>
                  <a:rPr lang="en-AU" sz="2600" dirty="0">
                    <a:solidFill>
                      <a:schemeClr val="accent6"/>
                    </a:solidFill>
                    <a:latin typeface="Calibri math"/>
                  </a:rPr>
                  <a:t>The total number of new students assigned and existing students from previous assignments cannot exceed tutor's maximum overall capacity.</a:t>
                </a:r>
              </a:p>
              <a:p>
                <a:pPr marL="0" indent="0">
                  <a:buNone/>
                </a:pPr>
                <a:r>
                  <a:rPr lang="en-US" sz="2600" b="0" dirty="0"/>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𝐶𝑎𝑝𝑎𝑐𝑖𝑡𝑦𝐿𝑒𝑓𝑡</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𝑀𝑎𝑥𝐶𝑎𝑝𝑎𝑐𝑖𝑡𝑦</m:t>
                        </m:r>
                      </m:e>
                      <m:sub>
                        <m:r>
                          <a:rPr lang="en-US" sz="2600" i="1">
                            <a:latin typeface="Cambria Math" panose="02040503050406030204" pitchFamily="18" charset="0"/>
                          </a:rPr>
                          <m:t>𝑗</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𝑁𝑢𝑚𝐸𝑥𝑖𝑠𝑡𝑖𝑛𝑔𝑆𝑡𝑢𝑑𝑒𝑛𝑡</m:t>
                        </m:r>
                      </m:e>
                      <m:sub>
                        <m:r>
                          <a:rPr lang="en-US" sz="2600" i="1">
                            <a:latin typeface="Cambria Math" panose="02040503050406030204" pitchFamily="18" charset="0"/>
                          </a:rPr>
                          <m:t>𝑗</m:t>
                        </m:r>
                      </m:sub>
                    </m:sSub>
                    <m:r>
                      <a:rPr lang="en-US" sz="2600" b="0" i="1" smtClean="0">
                        <a:latin typeface="Cambria Math" panose="02040503050406030204" pitchFamily="18" charset="0"/>
                      </a:rPr>
                      <m:t> </m:t>
                    </m:r>
                    <m:r>
                      <a:rPr lang="en-US" sz="2600" b="0" i="1" smtClean="0">
                        <a:latin typeface="Cambria Math" panose="02040503050406030204" pitchFamily="18" charset="0"/>
                      </a:rPr>
                      <m:t> </m:t>
                    </m:r>
                  </m:oMath>
                </a14:m>
                <a:endParaRPr lang="en-AU" sz="2600" dirty="0">
                  <a:solidFill>
                    <a:schemeClr val="accent6"/>
                  </a:solidFill>
                  <a:latin typeface="Calibri math"/>
                </a:endParaRP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r>
                        <a:rPr lang="en-US" sz="2600" b="0" i="1" dirty="0" smtClean="0">
                          <a:latin typeface="Cambria Math" panose="02040503050406030204" pitchFamily="18" charset="0"/>
                          <a:ea typeface="Cambria Math" panose="02040503050406030204" pitchFamily="18" charset="0"/>
                        </a:rPr>
                        <m:t>, </m:t>
                      </m:r>
                      <m:nary>
                        <m:naryPr>
                          <m:chr m:val="∑"/>
                          <m:supHide m:val="on"/>
                          <m:ctrlPr>
                            <a:rPr lang="en-US" sz="2600" i="1" smtClean="0">
                              <a:latin typeface="Cambria Math" panose="02040503050406030204" pitchFamily="18" charset="0"/>
                            </a:rPr>
                          </m:ctrlPr>
                        </m:naryPr>
                        <m:sub>
                          <m:r>
                            <a:rPr lang="en-US" sz="2600" b="0" i="1" smtClean="0">
                              <a:latin typeface="Cambria Math" panose="02040503050406030204" pitchFamily="18" charset="0"/>
                            </a:rPr>
                            <m:t>𝑖</m:t>
                          </m:r>
                        </m:sub>
                        <m:sup/>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𝑥</m:t>
                              </m:r>
                            </m:e>
                            <m:sub>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sub>
                          </m:sSub>
                        </m:e>
                      </m:nary>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𝐶𝑎𝑝𝑎𝑐𝑖𝑡𝑦𝐿𝑒𝑓𝑡</m:t>
                          </m:r>
                        </m:e>
                        <m:sub>
                          <m:r>
                            <a:rPr lang="en-US" sz="2600" i="1">
                              <a:latin typeface="Cambria Math" panose="02040503050406030204" pitchFamily="18" charset="0"/>
                            </a:rPr>
                            <m:t>𝑗</m:t>
                          </m:r>
                        </m:sub>
                      </m:sSub>
                    </m:oMath>
                  </m:oMathPara>
                </a14:m>
                <a:endParaRPr lang="en-US" sz="2600" dirty="0">
                  <a:latin typeface="Calibri math"/>
                </a:endParaRPr>
              </a:p>
              <a:p>
                <a:pPr marL="0" indent="0">
                  <a:buNone/>
                </a:pPr>
                <a:endParaRPr lang="en-US" sz="2000" dirty="0">
                  <a:latin typeface="Calibri math"/>
                </a:endParaRPr>
              </a:p>
              <a:p>
                <a:pPr marL="514350" indent="-514350">
                  <a:buFont typeface="+mj-lt"/>
                  <a:buAutoNum type="arabicPeriod" startAt="4"/>
                </a:pPr>
                <a:r>
                  <a:rPr lang="en-US" sz="2600" dirty="0">
                    <a:solidFill>
                      <a:schemeClr val="accent6"/>
                    </a:solidFill>
                    <a:latin typeface="Calibri math"/>
                  </a:rPr>
                  <a:t>Ensure </a:t>
                </a:r>
                <a14:m>
                  <m:oMath xmlns:m="http://schemas.openxmlformats.org/officeDocument/2006/math">
                    <m:sSub>
                      <m:sSubPr>
                        <m:ctrlPr>
                          <a:rPr lang="en-US" sz="2600" i="1" dirty="0" smtClean="0">
                            <a:solidFill>
                              <a:schemeClr val="accent6"/>
                            </a:solidFill>
                            <a:latin typeface="Cambria Math" panose="02040503050406030204" pitchFamily="18" charset="0"/>
                            <a:ea typeface="Cambria Math" panose="02040503050406030204" pitchFamily="18" charset="0"/>
                          </a:rPr>
                        </m:ctrlPr>
                      </m:sSubPr>
                      <m:e>
                        <m:r>
                          <a:rPr lang="en-US" sz="2600" b="0" i="1" dirty="0" smtClean="0">
                            <a:solidFill>
                              <a:schemeClr val="accent6"/>
                            </a:solidFill>
                            <a:latin typeface="Cambria Math" panose="02040503050406030204" pitchFamily="18" charset="0"/>
                            <a:ea typeface="Cambria Math" panose="02040503050406030204" pitchFamily="18" charset="0"/>
                          </a:rPr>
                          <m:t>𝑦</m:t>
                        </m:r>
                      </m:e>
                      <m:sub>
                        <m:r>
                          <a:rPr lang="en-US" sz="2600" i="1" dirty="0">
                            <a:solidFill>
                              <a:schemeClr val="accent6"/>
                            </a:solidFill>
                            <a:latin typeface="Cambria Math" panose="02040503050406030204" pitchFamily="18" charset="0"/>
                            <a:ea typeface="Cambria Math" panose="02040503050406030204" pitchFamily="18" charset="0"/>
                          </a:rPr>
                          <m:t>𝑗</m:t>
                        </m:r>
                      </m:sub>
                    </m:sSub>
                  </m:oMath>
                </a14:m>
                <a:r>
                  <a:rPr lang="en-US" sz="2600" dirty="0">
                    <a:solidFill>
                      <a:schemeClr val="accent6"/>
                    </a:solidFill>
                    <a:latin typeface="Calibri math"/>
                  </a:rPr>
                  <a:t> is properly set. </a:t>
                </a:r>
                <a14:m>
                  <m:oMath xmlns:m="http://schemas.openxmlformats.org/officeDocument/2006/math">
                    <m:sSub>
                      <m:sSubPr>
                        <m:ctrlPr>
                          <a:rPr lang="en-US" sz="2600" i="1" dirty="0">
                            <a:solidFill>
                              <a:schemeClr val="accent6"/>
                            </a:solidFill>
                            <a:latin typeface="Cambria Math" panose="02040503050406030204" pitchFamily="18" charset="0"/>
                            <a:ea typeface="Cambria Math" panose="02040503050406030204" pitchFamily="18" charset="0"/>
                          </a:rPr>
                        </m:ctrlPr>
                      </m:sSubPr>
                      <m:e>
                        <m:r>
                          <a:rPr lang="en-US" sz="2600" i="1" dirty="0">
                            <a:solidFill>
                              <a:schemeClr val="accent6"/>
                            </a:solidFill>
                            <a:latin typeface="Cambria Math" panose="02040503050406030204" pitchFamily="18" charset="0"/>
                            <a:ea typeface="Cambria Math" panose="02040503050406030204" pitchFamily="18" charset="0"/>
                          </a:rPr>
                          <m:t>𝑦</m:t>
                        </m:r>
                      </m:e>
                      <m:sub>
                        <m:r>
                          <a:rPr lang="en-US" sz="2600" i="1" dirty="0">
                            <a:solidFill>
                              <a:schemeClr val="accent6"/>
                            </a:solidFill>
                            <a:latin typeface="Cambria Math" panose="02040503050406030204" pitchFamily="18" charset="0"/>
                            <a:ea typeface="Cambria Math" panose="02040503050406030204" pitchFamily="18" charset="0"/>
                          </a:rPr>
                          <m:t>𝑗</m:t>
                        </m:r>
                      </m:sub>
                    </m:sSub>
                    <m:r>
                      <a:rPr lang="en-US" sz="2600" b="0" i="0" dirty="0" smtClean="0">
                        <a:solidFill>
                          <a:schemeClr val="accent6"/>
                        </a:solidFill>
                        <a:latin typeface="Cambria Math" panose="02040503050406030204" pitchFamily="18" charset="0"/>
                        <a:ea typeface="Cambria Math" panose="02040503050406030204" pitchFamily="18" charset="0"/>
                      </a:rPr>
                      <m:t>=1</m:t>
                    </m:r>
                  </m:oMath>
                </a14:m>
                <a:r>
                  <a:rPr lang="en-US" sz="2600" dirty="0">
                    <a:solidFill>
                      <a:schemeClr val="accent6"/>
                    </a:solidFill>
                    <a:latin typeface="Calibri math"/>
                  </a:rPr>
                  <a:t> if and only if </a:t>
                </a:r>
                <a:r>
                  <a:rPr lang="en-US" sz="2600" dirty="0">
                    <a:solidFill>
                      <a:schemeClr val="accent6"/>
                    </a:solidFill>
                    <a:latin typeface="Calibri math"/>
                    <a:ea typeface="Cambria Math" panose="02040503050406030204" pitchFamily="18" charset="0"/>
                  </a:rPr>
                  <a:t>tutor j is hired. </a:t>
                </a: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r>
                        <a:rPr lang="en-US" sz="2600" b="0" i="1" dirty="0" smtClean="0">
                          <a:latin typeface="Cambria Math" panose="02040503050406030204" pitchFamily="18" charset="0"/>
                          <a:ea typeface="Cambria Math" panose="02040503050406030204" pitchFamily="18" charset="0"/>
                        </a:rPr>
                        <m:t>, </m:t>
                      </m:r>
                      <m:nary>
                        <m:naryPr>
                          <m:chr m:val="∑"/>
                          <m:supHide m:val="on"/>
                          <m:ctrlPr>
                            <a:rPr lang="en-US" sz="2600" i="1" smtClean="0">
                              <a:latin typeface="Cambria Math" panose="02040503050406030204" pitchFamily="18" charset="0"/>
                            </a:rPr>
                          </m:ctrlPr>
                        </m:naryPr>
                        <m:sub>
                          <m:r>
                            <a:rPr lang="en-US" sz="2600" b="0" i="1" smtClean="0">
                              <a:latin typeface="Cambria Math" panose="02040503050406030204" pitchFamily="18" charset="0"/>
                            </a:rPr>
                            <m:t>𝑖</m:t>
                          </m:r>
                        </m:sub>
                        <m:sup/>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𝑥</m:t>
                              </m:r>
                            </m:e>
                            <m:sub>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sub>
                          </m:sSub>
                        </m:e>
                      </m:nary>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𝑦</m:t>
                              </m:r>
                            </m:e>
                            <m:sub>
                              <m:r>
                                <a:rPr lang="en-US" sz="2600" i="1" dirty="0">
                                  <a:latin typeface="Cambria Math" panose="02040503050406030204" pitchFamily="18" charset="0"/>
                                  <a:ea typeface="Cambria Math" panose="02040503050406030204" pitchFamily="18" charset="0"/>
                                </a:rPr>
                                <m:t>𝑗</m:t>
                              </m:r>
                            </m:sub>
                          </m:sSub>
                          <m:r>
                            <a:rPr lang="en-US" sz="2600" b="0" i="1" dirty="0" smtClean="0">
                              <a:latin typeface="Cambria Math" panose="02040503050406030204" pitchFamily="18" charset="0"/>
                              <a:ea typeface="Cambria Math" panose="02040503050406030204" pitchFamily="18" charset="0"/>
                            </a:rPr>
                            <m:t> ∗ </m:t>
                          </m:r>
                          <m:r>
                            <a:rPr lang="en-US" sz="2600" i="1">
                              <a:latin typeface="Cambria Math" panose="02040503050406030204" pitchFamily="18" charset="0"/>
                            </a:rPr>
                            <m:t>𝐶𝑎𝑝𝑎𝑐𝑖𝑡𝑦𝐿𝑒𝑓𝑡</m:t>
                          </m:r>
                        </m:e>
                        <m:sub>
                          <m:r>
                            <a:rPr lang="en-US" sz="2600" i="1">
                              <a:latin typeface="Cambria Math" panose="02040503050406030204" pitchFamily="18" charset="0"/>
                            </a:rPr>
                            <m:t>𝑗</m:t>
                          </m:r>
                        </m:sub>
                      </m:sSub>
                    </m:oMath>
                  </m:oMathPara>
                </a14:m>
                <a:endParaRPr lang="en-US" sz="2600" dirty="0">
                  <a:latin typeface="Calibri math"/>
                </a:endParaRPr>
              </a:p>
              <a:p>
                <a:pPr marL="0" indent="0">
                  <a:buNone/>
                </a:pPr>
                <a:endParaRPr lang="en-US" sz="400" dirty="0">
                  <a:solidFill>
                    <a:schemeClr val="accent3"/>
                  </a:solidFill>
                  <a:latin typeface="Calibri math"/>
                </a:endParaRPr>
              </a:p>
              <a:p>
                <a:pPr marL="0" indent="0">
                  <a:buNone/>
                </a:pPr>
                <a:r>
                  <a:rPr lang="en-US" sz="2600" dirty="0">
                    <a:solidFill>
                      <a:schemeClr val="accent3"/>
                    </a:solidFill>
                    <a:latin typeface="Calibri math"/>
                  </a:rPr>
                  <a:t>Note: If tutor still has active existing student, </a:t>
                </a:r>
                <a14:m>
                  <m:oMath xmlns:m="http://schemas.openxmlformats.org/officeDocument/2006/math">
                    <m:sSub>
                      <m:sSubPr>
                        <m:ctrlPr>
                          <a:rPr lang="en-US" sz="2600" i="1" dirty="0" smtClean="0">
                            <a:solidFill>
                              <a:schemeClr val="accent3"/>
                            </a:solidFill>
                            <a:latin typeface="Cambria Math" panose="02040503050406030204" pitchFamily="18" charset="0"/>
                            <a:ea typeface="Cambria Math" panose="02040503050406030204" pitchFamily="18" charset="0"/>
                          </a:rPr>
                        </m:ctrlPr>
                      </m:sSubPr>
                      <m:e>
                        <m:r>
                          <a:rPr lang="en-US" sz="2600" i="1" dirty="0">
                            <a:solidFill>
                              <a:schemeClr val="accent3"/>
                            </a:solidFill>
                            <a:latin typeface="Cambria Math" panose="02040503050406030204" pitchFamily="18" charset="0"/>
                            <a:ea typeface="Cambria Math" panose="02040503050406030204" pitchFamily="18" charset="0"/>
                          </a:rPr>
                          <m:t>𝑦</m:t>
                        </m:r>
                      </m:e>
                      <m:sub>
                        <m:r>
                          <a:rPr lang="en-US" sz="2600" i="1" dirty="0">
                            <a:solidFill>
                              <a:schemeClr val="accent3"/>
                            </a:solidFill>
                            <a:latin typeface="Cambria Math" panose="02040503050406030204" pitchFamily="18" charset="0"/>
                            <a:ea typeface="Cambria Math" panose="02040503050406030204" pitchFamily="18" charset="0"/>
                          </a:rPr>
                          <m:t>𝑗</m:t>
                        </m:r>
                      </m:sub>
                    </m:sSub>
                    <m:r>
                      <a:rPr lang="en-US" sz="2600" b="0" i="1" dirty="0" smtClean="0">
                        <a:solidFill>
                          <a:schemeClr val="accent3"/>
                        </a:solidFill>
                        <a:latin typeface="Cambria Math" panose="02040503050406030204" pitchFamily="18" charset="0"/>
                        <a:ea typeface="Cambria Math" panose="02040503050406030204" pitchFamily="18" charset="0"/>
                      </a:rPr>
                      <m:t> </m:t>
                    </m:r>
                  </m:oMath>
                </a14:m>
                <a:r>
                  <a:rPr lang="en-US" sz="2600" dirty="0">
                    <a:solidFill>
                      <a:schemeClr val="accent3"/>
                    </a:solidFill>
                    <a:latin typeface="Calibri math"/>
                  </a:rPr>
                  <a:t>should be set to 1.                In the model, we only use equation (4) as it encapsulates equation (3).</a:t>
                </a:r>
              </a:p>
            </p:txBody>
          </p:sp>
        </mc:Choice>
        <mc:Fallback>
          <p:sp>
            <p:nvSpPr>
              <p:cNvPr id="13" name="Content Placeholder 9">
                <a:extLst>
                  <a:ext uri="{FF2B5EF4-FFF2-40B4-BE49-F238E27FC236}">
                    <a16:creationId xmlns:a16="http://schemas.microsoft.com/office/drawing/2014/main" id="{28B709D5-F6E4-90AE-BAAA-81C056F8B328}"/>
                  </a:ext>
                </a:extLst>
              </p:cNvPr>
              <p:cNvSpPr>
                <a:spLocks noGrp="1" noRot="1" noChangeAspect="1" noMove="1" noResize="1" noEditPoints="1" noAdjustHandles="1" noChangeArrowheads="1" noChangeShapeType="1" noTextEdit="1"/>
              </p:cNvSpPr>
              <p:nvPr>
                <p:ph sz="half" idx="2"/>
              </p:nvPr>
            </p:nvSpPr>
            <p:spPr>
              <a:xfrm>
                <a:off x="1100836" y="1594612"/>
                <a:ext cx="10468864" cy="5124704"/>
              </a:xfrm>
              <a:blipFill>
                <a:blip r:embed="rId2"/>
                <a:stretch>
                  <a:fillRect l="-1107" t="-2024" b="-952"/>
                </a:stretch>
              </a:blipFill>
            </p:spPr>
            <p:txBody>
              <a:bodyPr/>
              <a:lstStyle/>
              <a:p>
                <a:r>
                  <a:rPr lang="en-AU">
                    <a:noFill/>
                  </a:rPr>
                  <a:t> </a:t>
                </a:r>
              </a:p>
            </p:txBody>
          </p:sp>
        </mc:Fallback>
      </mc:AlternateContent>
      <p:sp>
        <p:nvSpPr>
          <p:cNvPr id="14" name="TextBox 13">
            <a:extLst>
              <a:ext uri="{FF2B5EF4-FFF2-40B4-BE49-F238E27FC236}">
                <a16:creationId xmlns:a16="http://schemas.microsoft.com/office/drawing/2014/main" id="{195DF744-E113-4CF8-9AF0-09C902DC436F}"/>
              </a:ext>
            </a:extLst>
          </p:cNvPr>
          <p:cNvSpPr txBox="1"/>
          <p:nvPr/>
        </p:nvSpPr>
        <p:spPr>
          <a:xfrm>
            <a:off x="10049764" y="411480"/>
            <a:ext cx="1752600" cy="830997"/>
          </a:xfrm>
          <a:prstGeom prst="rect">
            <a:avLst/>
          </a:prstGeom>
          <a:noFill/>
          <a:ln w="12700">
            <a:solidFill>
              <a:schemeClr val="accent5"/>
            </a:solidFill>
          </a:ln>
        </p:spPr>
        <p:txBody>
          <a:bodyPr wrap="square" rtlCol="0">
            <a:spAutoFit/>
          </a:bodyPr>
          <a:lstStyle/>
          <a:p>
            <a:r>
              <a:rPr lang="en-US" sz="2400" i="1" dirty="0">
                <a:solidFill>
                  <a:schemeClr val="bg1"/>
                </a:solidFill>
                <a:latin typeface="Calibri math"/>
              </a:rPr>
              <a:t> </a:t>
            </a:r>
            <a:r>
              <a:rPr lang="en-US" sz="2400" i="1" dirty="0" err="1">
                <a:solidFill>
                  <a:schemeClr val="bg1"/>
                </a:solidFill>
                <a:latin typeface="Calibri math"/>
              </a:rPr>
              <a:t>i</a:t>
            </a:r>
            <a:r>
              <a:rPr lang="en-US" sz="2400" i="1" dirty="0">
                <a:solidFill>
                  <a:schemeClr val="bg1"/>
                </a:solidFill>
                <a:latin typeface="Calibri math"/>
              </a:rPr>
              <a:t> – student</a:t>
            </a:r>
          </a:p>
          <a:p>
            <a:r>
              <a:rPr lang="en-US" sz="2400" i="1" dirty="0">
                <a:solidFill>
                  <a:schemeClr val="bg1"/>
                </a:solidFill>
                <a:latin typeface="Calibri math"/>
              </a:rPr>
              <a:t> j – tutor</a:t>
            </a:r>
            <a:endParaRPr lang="en-AU" sz="2400" i="1" dirty="0">
              <a:solidFill>
                <a:schemeClr val="bg1"/>
              </a:solidFill>
              <a:latin typeface="Calibri math"/>
            </a:endParaRPr>
          </a:p>
        </p:txBody>
      </p:sp>
      <p:sp>
        <p:nvSpPr>
          <p:cNvPr id="3" name="Rectangle 2">
            <a:extLst>
              <a:ext uri="{FF2B5EF4-FFF2-40B4-BE49-F238E27FC236}">
                <a16:creationId xmlns:a16="http://schemas.microsoft.com/office/drawing/2014/main" id="{6D5A376A-5385-9EDF-E1E0-F5582D2CAF24}"/>
              </a:ext>
            </a:extLst>
          </p:cNvPr>
          <p:cNvSpPr/>
          <p:nvPr/>
        </p:nvSpPr>
        <p:spPr>
          <a:xfrm>
            <a:off x="4406900" y="4826001"/>
            <a:ext cx="406400" cy="508000"/>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AU"/>
          </a:p>
        </p:txBody>
      </p:sp>
      <p:cxnSp>
        <p:nvCxnSpPr>
          <p:cNvPr id="5" name="Straight Arrow Connector 4">
            <a:extLst>
              <a:ext uri="{FF2B5EF4-FFF2-40B4-BE49-F238E27FC236}">
                <a16:creationId xmlns:a16="http://schemas.microsoft.com/office/drawing/2014/main" id="{6C2A9859-0356-2863-E1F6-5F9C8E0BF152}"/>
              </a:ext>
            </a:extLst>
          </p:cNvPr>
          <p:cNvCxnSpPr>
            <a:cxnSpLocks/>
          </p:cNvCxnSpPr>
          <p:nvPr/>
        </p:nvCxnSpPr>
        <p:spPr>
          <a:xfrm flipH="1">
            <a:off x="4940300" y="5308603"/>
            <a:ext cx="2667000"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8C43C4-40AC-4E4F-E642-D7F7CFE549D1}"/>
                  </a:ext>
                </a:extLst>
              </p:cNvPr>
              <p:cNvSpPr txBox="1"/>
              <p:nvPr/>
            </p:nvSpPr>
            <p:spPr>
              <a:xfrm>
                <a:off x="7708900" y="4694043"/>
                <a:ext cx="2667000" cy="1065035"/>
              </a:xfrm>
              <a:prstGeom prst="rect">
                <a:avLst/>
              </a:prstGeom>
              <a:noFill/>
              <a:ln w="12700">
                <a:solidFill>
                  <a:srgbClr val="F6A6F4"/>
                </a:solidFill>
              </a:ln>
            </p:spPr>
            <p:txBody>
              <a:bodyPr wrap="square" rtlCol="0">
                <a:spAutoFit/>
              </a:bodyPr>
              <a:lstStyle/>
              <a:p>
                <a:r>
                  <a:rPr lang="en-US" sz="2000" dirty="0">
                    <a:solidFill>
                      <a:schemeClr val="bg1"/>
                    </a:solidFill>
                  </a:rPr>
                  <a:t>We will minimize </a:t>
                </a:r>
                <a14:m>
                  <m:oMath xmlns:m="http://schemas.openxmlformats.org/officeDocument/2006/math">
                    <m:sSub>
                      <m:sSubPr>
                        <m:ctrlPr>
                          <a:rPr lang="en-US" sz="2000" i="1" dirty="0" smtClean="0">
                            <a:solidFill>
                              <a:schemeClr val="bg1"/>
                            </a:solidFill>
                            <a:latin typeface="Cambria Math" panose="02040503050406030204" pitchFamily="18" charset="0"/>
                            <a:ea typeface="Cambria Math" panose="02040503050406030204" pitchFamily="18" charset="0"/>
                          </a:rPr>
                        </m:ctrlPr>
                      </m:sSubPr>
                      <m:e>
                        <m:r>
                          <a:rPr lang="en-US" sz="2000" b="0" i="1" dirty="0">
                            <a:solidFill>
                              <a:schemeClr val="bg1"/>
                            </a:solidFill>
                            <a:latin typeface="Cambria Math" panose="02040503050406030204" pitchFamily="18" charset="0"/>
                            <a:ea typeface="Cambria Math" panose="02040503050406030204" pitchFamily="18" charset="0"/>
                          </a:rPr>
                          <m:t>𝑦</m:t>
                        </m:r>
                      </m:e>
                      <m:sub>
                        <m:r>
                          <a:rPr lang="en-US" sz="2000" b="0" i="1" dirty="0">
                            <a:solidFill>
                              <a:schemeClr val="bg1"/>
                            </a:solidFill>
                            <a:latin typeface="Cambria Math" panose="02040503050406030204" pitchFamily="18" charset="0"/>
                            <a:ea typeface="Cambria Math" panose="02040503050406030204" pitchFamily="18" charset="0"/>
                          </a:rPr>
                          <m:t>𝑗</m:t>
                        </m:r>
                      </m:sub>
                    </m:sSub>
                  </m:oMath>
                </a14:m>
                <a:r>
                  <a:rPr lang="en-US" sz="2000" dirty="0">
                    <a:solidFill>
                      <a:schemeClr val="bg1"/>
                    </a:solidFill>
                  </a:rPr>
                  <a:t>. To assign any students to tutor j, </a:t>
                </a:r>
                <a14:m>
                  <m:oMath xmlns:m="http://schemas.openxmlformats.org/officeDocument/2006/math">
                    <m:sSub>
                      <m:sSubPr>
                        <m:ctrlPr>
                          <a:rPr lang="en-US" sz="2000" i="1" dirty="0">
                            <a:solidFill>
                              <a:schemeClr val="bg1"/>
                            </a:solidFill>
                            <a:latin typeface="Cambria Math" panose="02040503050406030204" pitchFamily="18" charset="0"/>
                            <a:ea typeface="Cambria Math" panose="02040503050406030204" pitchFamily="18" charset="0"/>
                          </a:rPr>
                        </m:ctrlPr>
                      </m:sSubPr>
                      <m:e>
                        <m:r>
                          <a:rPr lang="en-US" sz="2000" b="0" i="1" dirty="0">
                            <a:solidFill>
                              <a:schemeClr val="bg1"/>
                            </a:solidFill>
                            <a:latin typeface="Cambria Math" panose="02040503050406030204" pitchFamily="18" charset="0"/>
                            <a:ea typeface="Cambria Math" panose="02040503050406030204" pitchFamily="18" charset="0"/>
                          </a:rPr>
                          <m:t>𝑦</m:t>
                        </m:r>
                      </m:e>
                      <m:sub>
                        <m:r>
                          <a:rPr lang="en-US" sz="2000" b="0" i="1" dirty="0">
                            <a:solidFill>
                              <a:schemeClr val="bg1"/>
                            </a:solidFill>
                            <a:latin typeface="Cambria Math" panose="02040503050406030204" pitchFamily="18" charset="0"/>
                            <a:ea typeface="Cambria Math" panose="02040503050406030204" pitchFamily="18" charset="0"/>
                          </a:rPr>
                          <m:t>𝑗</m:t>
                        </m:r>
                      </m:sub>
                    </m:sSub>
                  </m:oMath>
                </a14:m>
                <a:r>
                  <a:rPr lang="en-US" sz="2000" dirty="0">
                    <a:solidFill>
                      <a:schemeClr val="bg1"/>
                    </a:solidFill>
                  </a:rPr>
                  <a:t> has to be 1 </a:t>
                </a:r>
                <a:endParaRPr lang="en-AU" sz="2000" dirty="0">
                  <a:solidFill>
                    <a:schemeClr val="bg1"/>
                  </a:solidFill>
                </a:endParaRPr>
              </a:p>
            </p:txBody>
          </p:sp>
        </mc:Choice>
        <mc:Fallback>
          <p:sp>
            <p:nvSpPr>
              <p:cNvPr id="9" name="TextBox 8">
                <a:extLst>
                  <a:ext uri="{FF2B5EF4-FFF2-40B4-BE49-F238E27FC236}">
                    <a16:creationId xmlns:a16="http://schemas.microsoft.com/office/drawing/2014/main" id="{2D8C43C4-40AC-4E4F-E642-D7F7CFE549D1}"/>
                  </a:ext>
                </a:extLst>
              </p:cNvPr>
              <p:cNvSpPr txBox="1">
                <a:spLocks noRot="1" noChangeAspect="1" noMove="1" noResize="1" noEditPoints="1" noAdjustHandles="1" noChangeArrowheads="1" noChangeShapeType="1" noTextEdit="1"/>
              </p:cNvSpPr>
              <p:nvPr/>
            </p:nvSpPr>
            <p:spPr>
              <a:xfrm>
                <a:off x="7708900" y="4694043"/>
                <a:ext cx="2667000" cy="1065035"/>
              </a:xfrm>
              <a:prstGeom prst="rect">
                <a:avLst/>
              </a:prstGeom>
              <a:blipFill>
                <a:blip r:embed="rId3"/>
                <a:stretch>
                  <a:fillRect l="-2278" t="-2260" r="-2506" b="-6215"/>
                </a:stretch>
              </a:blipFill>
              <a:ln w="12700">
                <a:solidFill>
                  <a:srgbClr val="F6A6F4"/>
                </a:solidFill>
              </a:ln>
            </p:spPr>
            <p:txBody>
              <a:bodyPr/>
              <a:lstStyle/>
              <a:p>
                <a:r>
                  <a:rPr lang="en-AU">
                    <a:noFill/>
                  </a:rPr>
                  <a:t> </a:t>
                </a:r>
              </a:p>
            </p:txBody>
          </p:sp>
        </mc:Fallback>
      </mc:AlternateContent>
    </p:spTree>
    <p:extLst>
      <p:ext uri="{BB962C8B-B14F-4D97-AF65-F5344CB8AC3E}">
        <p14:creationId xmlns:p14="http://schemas.microsoft.com/office/powerpoint/2010/main" val="249175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5C0EA-0E35-E125-90E4-B3F426A84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A0FB7D-62BE-1E8C-F2F3-F3B7E2A7652D}"/>
              </a:ext>
            </a:extLst>
          </p:cNvPr>
          <p:cNvSpPr>
            <a:spLocks noGrp="1"/>
          </p:cNvSpPr>
          <p:nvPr>
            <p:ph type="title"/>
          </p:nvPr>
        </p:nvSpPr>
        <p:spPr>
          <a:xfrm>
            <a:off x="1075436" y="22860"/>
            <a:ext cx="8878824" cy="1069848"/>
          </a:xfrm>
        </p:spPr>
        <p:txBody>
          <a:bodyPr/>
          <a:lstStyle/>
          <a:p>
            <a:r>
              <a:rPr lang="en-US" sz="4800" dirty="0"/>
              <a:t>Constraints</a:t>
            </a:r>
          </a:p>
        </p:txBody>
      </p:sp>
      <p:sp>
        <p:nvSpPr>
          <p:cNvPr id="6" name="Slide Number Placeholder 5">
            <a:extLst>
              <a:ext uri="{FF2B5EF4-FFF2-40B4-BE49-F238E27FC236}">
                <a16:creationId xmlns:a16="http://schemas.microsoft.com/office/drawing/2014/main" id="{4EA2AE21-2AED-7953-39C0-5CE99D45D648}"/>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2" name="Text Placeholder 2">
            <a:extLst>
              <a:ext uri="{FF2B5EF4-FFF2-40B4-BE49-F238E27FC236}">
                <a16:creationId xmlns:a16="http://schemas.microsoft.com/office/drawing/2014/main" id="{19921FF0-B4FF-D8DF-71F6-C65C17C0186C}"/>
              </a:ext>
            </a:extLst>
          </p:cNvPr>
          <p:cNvSpPr>
            <a:spLocks noGrp="1"/>
          </p:cNvSpPr>
          <p:nvPr>
            <p:ph type="body" idx="1"/>
          </p:nvPr>
        </p:nvSpPr>
        <p:spPr>
          <a:xfrm>
            <a:off x="1100836" y="1066800"/>
            <a:ext cx="7916164" cy="3950716"/>
          </a:xfrm>
        </p:spPr>
        <p:txBody>
          <a:bodyPr/>
          <a:lstStyle/>
          <a:p>
            <a:r>
              <a:rPr lang="en-US" sz="3600" dirty="0"/>
              <a:t>Auxiliary variables constraints</a:t>
            </a:r>
          </a:p>
        </p:txBody>
      </p:sp>
      <mc:AlternateContent xmlns:mc="http://schemas.openxmlformats.org/markup-compatibility/2006">
        <mc:Choice xmlns:a14="http://schemas.microsoft.com/office/drawing/2010/main" Requires="a14">
          <p:sp>
            <p:nvSpPr>
              <p:cNvPr id="13" name="Content Placeholder 9">
                <a:extLst>
                  <a:ext uri="{FF2B5EF4-FFF2-40B4-BE49-F238E27FC236}">
                    <a16:creationId xmlns:a16="http://schemas.microsoft.com/office/drawing/2014/main" id="{AE27247B-6D74-2BC7-01F6-E6B77B6DE4C2}"/>
                  </a:ext>
                </a:extLst>
              </p:cNvPr>
              <p:cNvSpPr>
                <a:spLocks noGrp="1"/>
              </p:cNvSpPr>
              <p:nvPr>
                <p:ph sz="half" idx="2"/>
              </p:nvPr>
            </p:nvSpPr>
            <p:spPr>
              <a:xfrm>
                <a:off x="1100836" y="1594612"/>
                <a:ext cx="10532364" cy="5124704"/>
              </a:xfrm>
            </p:spPr>
            <p:txBody>
              <a:bodyPr/>
              <a:lstStyle/>
              <a:p>
                <a:pPr marL="514350" indent="-514350">
                  <a:buFont typeface="+mj-lt"/>
                  <a:buAutoNum type="arabicPeriod" startAt="5"/>
                </a:pPr>
                <a:r>
                  <a:rPr lang="en-US" sz="2600" dirty="0">
                    <a:solidFill>
                      <a:schemeClr val="accent6"/>
                    </a:solidFill>
                    <a:latin typeface="Calibri math"/>
                  </a:rPr>
                  <a:t>Ensure </a:t>
                </a:r>
                <a14:m>
                  <m:oMath xmlns:m="http://schemas.openxmlformats.org/officeDocument/2006/math">
                    <m:sSub>
                      <m:sSubPr>
                        <m:ctrlPr>
                          <a:rPr lang="en-US" sz="2600" i="1" dirty="0" smtClean="0">
                            <a:solidFill>
                              <a:schemeClr val="accent6"/>
                            </a:solidFill>
                            <a:latin typeface="Cambria Math" panose="02040503050406030204" pitchFamily="18" charset="0"/>
                            <a:ea typeface="Cambria Math" panose="02040503050406030204" pitchFamily="18" charset="0"/>
                          </a:rPr>
                        </m:ctrlPr>
                      </m:sSubPr>
                      <m:e>
                        <m:r>
                          <a:rPr lang="en-US" sz="2600" b="0" i="1" dirty="0" smtClean="0">
                            <a:solidFill>
                              <a:schemeClr val="accent6"/>
                            </a:solidFill>
                            <a:latin typeface="Cambria Math" panose="02040503050406030204" pitchFamily="18" charset="0"/>
                            <a:ea typeface="Cambria Math" panose="02040503050406030204" pitchFamily="18" charset="0"/>
                          </a:rPr>
                          <m:t>𝑤</m:t>
                        </m:r>
                      </m:e>
                      <m:sub>
                        <m:r>
                          <a:rPr lang="en-US" sz="2600" i="1" dirty="0">
                            <a:solidFill>
                              <a:schemeClr val="accent6"/>
                            </a:solidFill>
                            <a:latin typeface="Cambria Math" panose="02040503050406030204" pitchFamily="18" charset="0"/>
                            <a:ea typeface="Cambria Math" panose="02040503050406030204" pitchFamily="18" charset="0"/>
                          </a:rPr>
                          <m:t>𝑗</m:t>
                        </m:r>
                      </m:sub>
                    </m:sSub>
                  </m:oMath>
                </a14:m>
                <a:r>
                  <a:rPr lang="en-US" sz="2600" dirty="0">
                    <a:solidFill>
                      <a:schemeClr val="accent6"/>
                    </a:solidFill>
                    <a:latin typeface="Calibri math"/>
                  </a:rPr>
                  <a:t> is properly set. </a:t>
                </a:r>
                <a14:m>
                  <m:oMath xmlns:m="http://schemas.openxmlformats.org/officeDocument/2006/math">
                    <m:sSub>
                      <m:sSubPr>
                        <m:ctrlPr>
                          <a:rPr lang="en-US" sz="2600" i="1" dirty="0" smtClean="0">
                            <a:solidFill>
                              <a:schemeClr val="accent6"/>
                            </a:solidFill>
                            <a:latin typeface="Cambria Math" panose="02040503050406030204" pitchFamily="18" charset="0"/>
                            <a:ea typeface="Cambria Math" panose="02040503050406030204" pitchFamily="18" charset="0"/>
                          </a:rPr>
                        </m:ctrlPr>
                      </m:sSubPr>
                      <m:e>
                        <m:r>
                          <a:rPr lang="en-US" sz="2600" b="0" i="1" dirty="0" smtClean="0">
                            <a:solidFill>
                              <a:schemeClr val="accent6"/>
                            </a:solidFill>
                            <a:latin typeface="Cambria Math" panose="02040503050406030204" pitchFamily="18" charset="0"/>
                            <a:ea typeface="Cambria Math" panose="02040503050406030204" pitchFamily="18" charset="0"/>
                          </a:rPr>
                          <m:t>𝑤</m:t>
                        </m:r>
                      </m:e>
                      <m:sub>
                        <m:r>
                          <a:rPr lang="en-US" sz="2600" i="1" dirty="0">
                            <a:solidFill>
                              <a:schemeClr val="accent6"/>
                            </a:solidFill>
                            <a:latin typeface="Cambria Math" panose="02040503050406030204" pitchFamily="18" charset="0"/>
                            <a:ea typeface="Cambria Math" panose="02040503050406030204" pitchFamily="18" charset="0"/>
                          </a:rPr>
                          <m:t>𝑗</m:t>
                        </m:r>
                      </m:sub>
                    </m:sSub>
                  </m:oMath>
                </a14:m>
                <a:r>
                  <a:rPr lang="en-US" sz="2600" dirty="0">
                    <a:solidFill>
                      <a:schemeClr val="accent6"/>
                    </a:solidFill>
                    <a:latin typeface="Calibri math"/>
                    <a:ea typeface="Cambria Math" panose="02040503050406030204" pitchFamily="18" charset="0"/>
                  </a:rPr>
                  <a:t> is the number of students </a:t>
                </a:r>
                <a:r>
                  <a:rPr lang="en-US" sz="2600" dirty="0" err="1">
                    <a:solidFill>
                      <a:schemeClr val="accent6"/>
                    </a:solidFill>
                    <a:latin typeface="Calibri math"/>
                    <a:ea typeface="Cambria Math" panose="02040503050406030204" pitchFamily="18" charset="0"/>
                  </a:rPr>
                  <a:t>assifto</a:t>
                </a:r>
                <a:r>
                  <a:rPr lang="en-US" sz="2600" dirty="0">
                    <a:solidFill>
                      <a:schemeClr val="accent6"/>
                    </a:solidFill>
                    <a:latin typeface="Calibri math"/>
                    <a:ea typeface="Cambria Math" panose="02040503050406030204" pitchFamily="18" charset="0"/>
                  </a:rPr>
                  <a:t> tutor j</a:t>
                </a: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r>
                        <a:rPr lang="en-US" sz="2600" b="0" i="1" dirty="0" smtClean="0">
                          <a:latin typeface="Cambria Math" panose="02040503050406030204" pitchFamily="18" charset="0"/>
                          <a:ea typeface="Cambria Math" panose="02040503050406030204" pitchFamily="18" charset="0"/>
                        </a:rPr>
                        <m:t>, </m:t>
                      </m:r>
                      <m:nary>
                        <m:naryPr>
                          <m:chr m:val="∑"/>
                          <m:supHide m:val="on"/>
                          <m:ctrlPr>
                            <a:rPr lang="en-US" sz="2600" i="1" smtClean="0">
                              <a:latin typeface="Cambria Math" panose="02040503050406030204" pitchFamily="18" charset="0"/>
                            </a:rPr>
                          </m:ctrlPr>
                        </m:naryPr>
                        <m:sub>
                          <m:r>
                            <a:rPr lang="en-US" sz="2600" b="0" i="1" smtClean="0">
                              <a:latin typeface="Cambria Math" panose="02040503050406030204" pitchFamily="18" charset="0"/>
                            </a:rPr>
                            <m:t>𝑖</m:t>
                          </m:r>
                        </m:sub>
                        <m:sup/>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𝑥</m:t>
                              </m:r>
                            </m:e>
                            <m:sub>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sub>
                          </m:sSub>
                        </m:e>
                      </m:nary>
                      <m:r>
                        <a:rPr lang="en-US" sz="2600" b="0" i="1" dirty="0"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𝑁𝑢𝑚𝐸𝑥𝑖𝑠𝑡𝑖𝑛𝑔𝑆𝑡𝑢𝑑𝑒𝑛𝑡</m:t>
                          </m:r>
                        </m:e>
                        <m:sub>
                          <m:r>
                            <a:rPr lang="en-US" sz="2600" i="1">
                              <a:latin typeface="Cambria Math" panose="02040503050406030204" pitchFamily="18" charset="0"/>
                            </a:rPr>
                            <m:t>𝑗</m:t>
                          </m:r>
                        </m:sub>
                      </m:sSub>
                      <m:r>
                        <a:rPr lang="en-US" sz="2600" b="0" i="1" smtClean="0">
                          <a:solidFill>
                            <a:schemeClr val="bg1"/>
                          </a:solidFill>
                          <a:latin typeface="Cambria Math" panose="02040503050406030204" pitchFamily="18" charset="0"/>
                        </a:rPr>
                        <m:t>=</m:t>
                      </m:r>
                      <m:sSub>
                        <m:sSubPr>
                          <m:ctrlPr>
                            <a:rPr lang="en-US" sz="2600" i="1" dirty="0">
                              <a:solidFill>
                                <a:schemeClr val="bg1"/>
                              </a:solidFill>
                              <a:latin typeface="Cambria Math" panose="02040503050406030204" pitchFamily="18" charset="0"/>
                              <a:ea typeface="Cambria Math" panose="02040503050406030204" pitchFamily="18" charset="0"/>
                            </a:rPr>
                          </m:ctrlPr>
                        </m:sSubPr>
                        <m:e>
                          <m:r>
                            <a:rPr lang="en-US" sz="2600" i="1" dirty="0">
                              <a:solidFill>
                                <a:schemeClr val="bg1"/>
                              </a:solidFill>
                              <a:latin typeface="Cambria Math" panose="02040503050406030204" pitchFamily="18" charset="0"/>
                              <a:ea typeface="Cambria Math" panose="02040503050406030204" pitchFamily="18" charset="0"/>
                            </a:rPr>
                            <m:t>𝑤</m:t>
                          </m:r>
                        </m:e>
                        <m:sub>
                          <m:r>
                            <a:rPr lang="en-US" sz="2600" i="1" dirty="0">
                              <a:solidFill>
                                <a:schemeClr val="bg1"/>
                              </a:solidFill>
                              <a:latin typeface="Cambria Math" panose="02040503050406030204" pitchFamily="18" charset="0"/>
                              <a:ea typeface="Cambria Math" panose="02040503050406030204" pitchFamily="18" charset="0"/>
                            </a:rPr>
                            <m:t>𝑗</m:t>
                          </m:r>
                        </m:sub>
                      </m:sSub>
                    </m:oMath>
                  </m:oMathPara>
                </a14:m>
                <a:endParaRPr lang="en-US" sz="2600" dirty="0">
                  <a:latin typeface="Calibri math"/>
                </a:endParaRPr>
              </a:p>
              <a:p>
                <a:pPr marL="514350" indent="-514350">
                  <a:buFont typeface="+mj-lt"/>
                  <a:buAutoNum type="arabicPeriod" startAt="6"/>
                </a:pPr>
                <a:r>
                  <a:rPr lang="en-US" sz="2600" dirty="0">
                    <a:solidFill>
                      <a:schemeClr val="accent6"/>
                    </a:solidFill>
                    <a:latin typeface="Calibri math"/>
                  </a:rPr>
                  <a:t>Ensure </a:t>
                </a:r>
                <a14:m>
                  <m:oMath xmlns:m="http://schemas.openxmlformats.org/officeDocument/2006/math">
                    <m:r>
                      <a:rPr lang="en-US" sz="2600" i="1" dirty="0" smtClean="0">
                        <a:solidFill>
                          <a:schemeClr val="accent6"/>
                        </a:solidFill>
                        <a:latin typeface="Cambria Math" panose="02040503050406030204" pitchFamily="18" charset="0"/>
                      </a:rPr>
                      <m:t>𝑈</m:t>
                    </m:r>
                  </m:oMath>
                </a14:m>
                <a:r>
                  <a:rPr lang="en-US" sz="2600" dirty="0">
                    <a:solidFill>
                      <a:schemeClr val="accent6"/>
                    </a:solidFill>
                    <a:latin typeface="Calibri math"/>
                  </a:rPr>
                  <a:t> and </a:t>
                </a:r>
                <a14:m>
                  <m:oMath xmlns:m="http://schemas.openxmlformats.org/officeDocument/2006/math">
                    <m:r>
                      <a:rPr lang="en-US" sz="2600" b="0" i="1" smtClean="0">
                        <a:solidFill>
                          <a:schemeClr val="accent6"/>
                        </a:solidFill>
                        <a:latin typeface="Cambria Math" panose="02040503050406030204" pitchFamily="18" charset="0"/>
                      </a:rPr>
                      <m:t>𝐿</m:t>
                    </m:r>
                  </m:oMath>
                </a14:m>
                <a:r>
                  <a:rPr lang="en-US" sz="2600" dirty="0">
                    <a:solidFill>
                      <a:schemeClr val="accent6"/>
                    </a:solidFill>
                    <a:latin typeface="Calibri math"/>
                  </a:rPr>
                  <a:t> are properly set.</a:t>
                </a:r>
                <a:r>
                  <a:rPr lang="en-US" sz="2400" dirty="0">
                    <a:solidFill>
                      <a:schemeClr val="accent3"/>
                    </a:solidFill>
                    <a:latin typeface="Calibri math"/>
                  </a:rPr>
                  <a:t> </a:t>
                </a:r>
                <a:r>
                  <a:rPr lang="en-US" sz="2600" dirty="0">
                    <a:solidFill>
                      <a:schemeClr val="accent6"/>
                    </a:solidFill>
                    <a:latin typeface="Calibri math"/>
                  </a:rPr>
                  <a:t>They are the upper and lower bound of all tutor’s workload.</a:t>
                </a: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       </m:t>
                      </m:r>
                      <m:r>
                        <a:rPr lang="en-US" sz="260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r>
                        <a:rPr lang="en-US" sz="2600" b="0" i="1" dirty="0" smtClean="0">
                          <a:latin typeface="Cambria Math" panose="02040503050406030204" pitchFamily="18" charset="0"/>
                          <a:ea typeface="Cambria Math" panose="02040503050406030204" pitchFamily="18" charset="0"/>
                        </a:rPr>
                        <m:t>, </m:t>
                      </m:r>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𝑤</m:t>
                          </m:r>
                        </m:e>
                        <m:sub>
                          <m:r>
                            <a:rPr lang="en-US" sz="2600" i="1" dirty="0">
                              <a:latin typeface="Cambria Math" panose="02040503050406030204" pitchFamily="18" charset="0"/>
                              <a:ea typeface="Cambria Math" panose="02040503050406030204" pitchFamily="18" charset="0"/>
                            </a:rPr>
                            <m:t>𝑗</m:t>
                          </m:r>
                        </m:sub>
                      </m:sSub>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m:t>
                      </m:r>
                      <m:r>
                        <a:rPr lang="en-US" sz="2600" b="0" i="1" dirty="0" smtClean="0">
                          <a:solidFill>
                            <a:schemeClr val="bg1"/>
                          </a:solidFill>
                          <a:latin typeface="Cambria Math" panose="02040503050406030204" pitchFamily="18" charset="0"/>
                          <a:ea typeface="Cambria Math" panose="02040503050406030204" pitchFamily="18" charset="0"/>
                        </a:rPr>
                        <m:t>𝑈</m:t>
                      </m:r>
                    </m:oMath>
                  </m:oMathPara>
                </a14:m>
                <a:endParaRPr lang="en-US" sz="2600" dirty="0">
                  <a:solidFill>
                    <a:schemeClr val="accent6"/>
                  </a:solidFill>
                  <a:latin typeface="Calibri math"/>
                </a:endParaRP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       </m:t>
                      </m:r>
                      <m:r>
                        <a:rPr lang="en-US" sz="260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r>
                        <a:rPr lang="en-US" sz="2600" b="0" i="1" dirty="0" smtClean="0">
                          <a:latin typeface="Cambria Math" panose="02040503050406030204" pitchFamily="18" charset="0"/>
                          <a:ea typeface="Cambria Math" panose="02040503050406030204" pitchFamily="18" charset="0"/>
                        </a:rPr>
                        <m:t>, </m:t>
                      </m:r>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𝑤</m:t>
                          </m:r>
                        </m:e>
                        <m:sub>
                          <m:r>
                            <a:rPr lang="en-US" sz="2600" i="1" dirty="0">
                              <a:latin typeface="Cambria Math" panose="02040503050406030204" pitchFamily="18" charset="0"/>
                              <a:ea typeface="Cambria Math" panose="02040503050406030204" pitchFamily="18" charset="0"/>
                            </a:rPr>
                            <m:t>𝑗</m:t>
                          </m:r>
                        </m:sub>
                      </m:sSub>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𝐿</m:t>
                      </m:r>
                      <m:r>
                        <a:rPr lang="en-US" sz="2600" b="0" i="1" dirty="0" smtClean="0">
                          <a:latin typeface="Cambria Math" panose="02040503050406030204" pitchFamily="18" charset="0"/>
                          <a:ea typeface="Cambria Math" panose="02040503050406030204" pitchFamily="18" charset="0"/>
                        </a:rPr>
                        <m:t> −</m:t>
                      </m:r>
                      <m:d>
                        <m:dPr>
                          <m:ctrlPr>
                            <a:rPr lang="en-US" sz="2600" b="0" i="1" dirty="0" smtClean="0">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𝑀𝑎𝑥𝐶𝑎𝑝𝑎𝑐𝑖𝑡𝑦</m:t>
                          </m:r>
                          <m:r>
                            <a:rPr lang="en-US" sz="2600" i="1">
                              <a:latin typeface="Cambria Math" panose="02040503050406030204" pitchFamily="18" charset="0"/>
                            </a:rPr>
                            <m:t> </m:t>
                          </m:r>
                          <m:r>
                            <a:rPr lang="en-US" sz="2600" i="1">
                              <a:latin typeface="Cambria Math" panose="02040503050406030204" pitchFamily="18" charset="0"/>
                            </a:rPr>
                            <m:t>𝑎𝑐𝑟𝑜𝑠𝑠</m:t>
                          </m:r>
                          <m:r>
                            <a:rPr lang="en-US" sz="2600" i="1">
                              <a:latin typeface="Cambria Math" panose="02040503050406030204" pitchFamily="18" charset="0"/>
                            </a:rPr>
                            <m:t> </m:t>
                          </m:r>
                          <m:r>
                            <a:rPr lang="en-US" sz="2600" i="1">
                              <a:latin typeface="Cambria Math" panose="02040503050406030204" pitchFamily="18" charset="0"/>
                            </a:rPr>
                            <m:t>𝑜𝑓</m:t>
                          </m:r>
                          <m:r>
                            <a:rPr lang="en-US" sz="2600" i="1">
                              <a:latin typeface="Cambria Math" panose="02040503050406030204" pitchFamily="18" charset="0"/>
                            </a:rPr>
                            <m:t> </m:t>
                          </m:r>
                          <m:r>
                            <a:rPr lang="en-US" sz="2600" i="1">
                              <a:latin typeface="Cambria Math" panose="02040503050406030204" pitchFamily="18" charset="0"/>
                            </a:rPr>
                            <m:t>𝑎𝑙𝑙</m:t>
                          </m:r>
                          <m:r>
                            <a:rPr lang="en-US" sz="2600" i="1">
                              <a:latin typeface="Cambria Math" panose="02040503050406030204" pitchFamily="18" charset="0"/>
                            </a:rPr>
                            <m:t> </m:t>
                          </m:r>
                          <m:r>
                            <a:rPr lang="en-US" sz="2600" i="1">
                              <a:latin typeface="Cambria Math" panose="02040503050406030204" pitchFamily="18" charset="0"/>
                            </a:rPr>
                            <m:t>𝑡𝑢𝑡𝑜𝑟𝑠</m:t>
                          </m:r>
                          <m:r>
                            <m:rPr>
                              <m:nor/>
                            </m:rPr>
                            <a:rPr lang="en-AU" sz="2600" dirty="0">
                              <a:solidFill>
                                <a:schemeClr val="accent6"/>
                              </a:solidFill>
                              <a:latin typeface="Calibri math"/>
                            </a:rPr>
                            <m:t> </m:t>
                          </m:r>
                        </m:e>
                      </m:d>
                      <m:r>
                        <a:rPr lang="en-US" sz="2600" b="0" i="1" smtClean="0">
                          <a:latin typeface="Cambria Math" panose="02040503050406030204" pitchFamily="18" charset="0"/>
                        </a:rPr>
                        <m:t>∗(1 − </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𝑦</m:t>
                          </m:r>
                        </m:e>
                        <m:sub>
                          <m:r>
                            <a:rPr lang="en-US" sz="2600" i="1" dirty="0">
                              <a:latin typeface="Cambria Math" panose="02040503050406030204" pitchFamily="18" charset="0"/>
                              <a:ea typeface="Cambria Math" panose="02040503050406030204" pitchFamily="18" charset="0"/>
                            </a:rPr>
                            <m:t>𝑗</m:t>
                          </m:r>
                        </m:sub>
                      </m:sSub>
                      <m:r>
                        <a:rPr lang="en-US" sz="2600" i="1" dirty="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m:t>
                      </m:r>
                    </m:oMath>
                  </m:oMathPara>
                </a14:m>
                <a:endParaRPr lang="en-US" sz="2600" dirty="0">
                  <a:solidFill>
                    <a:schemeClr val="accent6"/>
                  </a:solidFill>
                  <a:latin typeface="Calibri math"/>
                </a:endParaRPr>
              </a:p>
              <a:p>
                <a:pPr marL="0" indent="0">
                  <a:buNone/>
                </a:pPr>
                <a:r>
                  <a:rPr lang="en-US" sz="2600" dirty="0">
                    <a:solidFill>
                      <a:schemeClr val="accent3"/>
                    </a:solidFill>
                    <a:latin typeface="Calibri math"/>
                  </a:rPr>
                  <a:t>Note: Second equation appears complicated because </a:t>
                </a:r>
                <a14:m>
                  <m:oMath xmlns:m="http://schemas.openxmlformats.org/officeDocument/2006/math">
                    <m:r>
                      <a:rPr lang="en-US" sz="2600" b="0" i="1" smtClean="0">
                        <a:solidFill>
                          <a:schemeClr val="accent3"/>
                        </a:solidFill>
                        <a:latin typeface="Cambria Math" panose="02040503050406030204" pitchFamily="18" charset="0"/>
                      </a:rPr>
                      <m:t>𝐿</m:t>
                    </m:r>
                  </m:oMath>
                </a14:m>
                <a:r>
                  <a:rPr lang="en-US" sz="2600" dirty="0">
                    <a:solidFill>
                      <a:schemeClr val="accent3"/>
                    </a:solidFill>
                    <a:latin typeface="Calibri math"/>
                  </a:rPr>
                  <a:t> is the lower bound of </a:t>
                </a:r>
                <a:r>
                  <a:rPr lang="en-US" sz="2600" u="sng" dirty="0">
                    <a:solidFill>
                      <a:schemeClr val="accent3"/>
                    </a:solidFill>
                    <a:latin typeface="Calibri math"/>
                  </a:rPr>
                  <a:t>hired tutors</a:t>
                </a:r>
                <a:r>
                  <a:rPr lang="en-US" sz="2600" dirty="0">
                    <a:solidFill>
                      <a:schemeClr val="accent3"/>
                    </a:solidFill>
                    <a:latin typeface="Calibri math"/>
                  </a:rPr>
                  <a:t>. If we set</a:t>
                </a:r>
                <a14:m>
                  <m:oMath xmlns:m="http://schemas.openxmlformats.org/officeDocument/2006/math">
                    <m:sSub>
                      <m:sSubPr>
                        <m:ctrlPr>
                          <a:rPr lang="en-US" sz="2600" i="1" dirty="0" smtClean="0">
                            <a:solidFill>
                              <a:schemeClr val="accent3"/>
                            </a:solidFill>
                            <a:latin typeface="Cambria Math" panose="02040503050406030204" pitchFamily="18" charset="0"/>
                            <a:ea typeface="Cambria Math" panose="02040503050406030204" pitchFamily="18" charset="0"/>
                          </a:rPr>
                        </m:ctrlPr>
                      </m:sSubPr>
                      <m:e>
                        <m:r>
                          <a:rPr lang="en-US" sz="2600" i="1" dirty="0">
                            <a:solidFill>
                              <a:schemeClr val="accent3"/>
                            </a:solidFill>
                            <a:latin typeface="Cambria Math" panose="02040503050406030204" pitchFamily="18" charset="0"/>
                            <a:ea typeface="Cambria Math" panose="02040503050406030204" pitchFamily="18" charset="0"/>
                          </a:rPr>
                          <m:t> </m:t>
                        </m:r>
                        <m:r>
                          <a:rPr lang="en-US" sz="2600" i="1" dirty="0">
                            <a:solidFill>
                              <a:schemeClr val="accent3"/>
                            </a:solidFill>
                            <a:latin typeface="Cambria Math" panose="02040503050406030204" pitchFamily="18" charset="0"/>
                            <a:ea typeface="Cambria Math" panose="02040503050406030204" pitchFamily="18" charset="0"/>
                          </a:rPr>
                          <m:t>𝑤</m:t>
                        </m:r>
                      </m:e>
                      <m:sub>
                        <m:r>
                          <a:rPr lang="en-US" sz="2600" i="1" dirty="0">
                            <a:solidFill>
                              <a:schemeClr val="accent3"/>
                            </a:solidFill>
                            <a:latin typeface="Cambria Math" panose="02040503050406030204" pitchFamily="18" charset="0"/>
                            <a:ea typeface="Cambria Math" panose="02040503050406030204" pitchFamily="18" charset="0"/>
                          </a:rPr>
                          <m:t>𝑗</m:t>
                        </m:r>
                      </m:sub>
                    </m:sSub>
                    <m:r>
                      <a:rPr lang="en-US" sz="2600" i="1" dirty="0">
                        <a:solidFill>
                          <a:schemeClr val="accent3"/>
                        </a:solidFill>
                        <a:latin typeface="Cambria Math" panose="02040503050406030204" pitchFamily="18" charset="0"/>
                        <a:ea typeface="Cambria Math" panose="02040503050406030204" pitchFamily="18" charset="0"/>
                      </a:rPr>
                      <m:t>≥</m:t>
                    </m:r>
                    <m:r>
                      <a:rPr lang="en-US" sz="2600" i="1" dirty="0">
                        <a:solidFill>
                          <a:schemeClr val="accent3"/>
                        </a:solidFill>
                        <a:latin typeface="Cambria Math" panose="02040503050406030204" pitchFamily="18" charset="0"/>
                        <a:ea typeface="Cambria Math" panose="02040503050406030204" pitchFamily="18" charset="0"/>
                      </a:rPr>
                      <m:t>𝐿</m:t>
                    </m:r>
                  </m:oMath>
                </a14:m>
                <a:r>
                  <a:rPr lang="en-US" sz="2600" dirty="0">
                    <a:solidFill>
                      <a:schemeClr val="accent3"/>
                    </a:solidFill>
                    <a:latin typeface="Calibri math"/>
                  </a:rPr>
                  <a:t>, </a:t>
                </a:r>
                <a14:m>
                  <m:oMath xmlns:m="http://schemas.openxmlformats.org/officeDocument/2006/math">
                    <m:r>
                      <a:rPr lang="en-US" sz="2600" i="1" dirty="0">
                        <a:solidFill>
                          <a:schemeClr val="accent3"/>
                        </a:solidFill>
                        <a:latin typeface="Cambria Math" panose="02040503050406030204" pitchFamily="18" charset="0"/>
                        <a:ea typeface="Cambria Math" panose="02040503050406030204" pitchFamily="18" charset="0"/>
                      </a:rPr>
                      <m:t>𝐿</m:t>
                    </m:r>
                  </m:oMath>
                </a14:m>
                <a:r>
                  <a:rPr lang="en-US" sz="2600" dirty="0">
                    <a:solidFill>
                      <a:schemeClr val="accent3"/>
                    </a:solidFill>
                    <a:latin typeface="Calibri math"/>
                  </a:rPr>
                  <a:t> will be 0 if there is an unhired tutor</a:t>
                </a:r>
                <a14:m>
                  <m:oMath xmlns:m="http://schemas.openxmlformats.org/officeDocument/2006/math">
                    <m:sSub>
                      <m:sSubPr>
                        <m:ctrlPr>
                          <a:rPr lang="en-US" sz="2600" i="1" dirty="0">
                            <a:solidFill>
                              <a:schemeClr val="accent3"/>
                            </a:solidFill>
                            <a:latin typeface="Cambria Math" panose="02040503050406030204" pitchFamily="18" charset="0"/>
                            <a:ea typeface="Cambria Math" panose="02040503050406030204" pitchFamily="18" charset="0"/>
                          </a:rPr>
                        </m:ctrlPr>
                      </m:sSubPr>
                      <m:e>
                        <m:r>
                          <a:rPr lang="en-US" sz="2600" i="1" dirty="0">
                            <a:solidFill>
                              <a:schemeClr val="accent3"/>
                            </a:solidFill>
                            <a:latin typeface="Cambria Math" panose="02040503050406030204" pitchFamily="18" charset="0"/>
                            <a:ea typeface="Cambria Math" panose="02040503050406030204" pitchFamily="18" charset="0"/>
                          </a:rPr>
                          <m:t> </m:t>
                        </m:r>
                        <m:r>
                          <a:rPr lang="en-US" sz="2600" i="1" dirty="0">
                            <a:solidFill>
                              <a:schemeClr val="accent3"/>
                            </a:solidFill>
                            <a:latin typeface="Cambria Math" panose="02040503050406030204" pitchFamily="18" charset="0"/>
                            <a:ea typeface="Cambria Math" panose="02040503050406030204" pitchFamily="18" charset="0"/>
                          </a:rPr>
                          <m:t>𝑤</m:t>
                        </m:r>
                      </m:e>
                      <m:sub>
                        <m:r>
                          <a:rPr lang="en-US" sz="2600" i="1" dirty="0">
                            <a:solidFill>
                              <a:schemeClr val="accent3"/>
                            </a:solidFill>
                            <a:latin typeface="Cambria Math" panose="02040503050406030204" pitchFamily="18" charset="0"/>
                            <a:ea typeface="Cambria Math" panose="02040503050406030204" pitchFamily="18" charset="0"/>
                          </a:rPr>
                          <m:t>𝑗</m:t>
                        </m:r>
                        <m:r>
                          <a:rPr lang="en-US" sz="2600" b="0" i="1" dirty="0" smtClean="0">
                            <a:solidFill>
                              <a:schemeClr val="accent3"/>
                            </a:solidFill>
                            <a:latin typeface="Cambria Math" panose="02040503050406030204" pitchFamily="18" charset="0"/>
                            <a:ea typeface="Cambria Math" panose="02040503050406030204" pitchFamily="18" charset="0"/>
                          </a:rPr>
                          <m:t>′</m:t>
                        </m:r>
                      </m:sub>
                    </m:sSub>
                    <m:r>
                      <a:rPr lang="en-US" sz="2600" b="0" i="1" dirty="0" smtClean="0">
                        <a:solidFill>
                          <a:schemeClr val="accent3"/>
                        </a:solidFill>
                        <a:latin typeface="Cambria Math" panose="02040503050406030204" pitchFamily="18" charset="0"/>
                        <a:ea typeface="Cambria Math" panose="02040503050406030204" pitchFamily="18" charset="0"/>
                      </a:rPr>
                      <m:t>=0</m:t>
                    </m:r>
                  </m:oMath>
                </a14:m>
                <a:r>
                  <a:rPr lang="en-US" sz="2600" dirty="0">
                    <a:solidFill>
                      <a:schemeClr val="accent3"/>
                    </a:solidFill>
                    <a:latin typeface="Calibri math"/>
                  </a:rPr>
                  <a:t>.</a:t>
                </a:r>
              </a:p>
              <a:p>
                <a:pPr marL="0" indent="0">
                  <a:buNone/>
                </a:pPr>
                <a:r>
                  <a:rPr lang="en-US" sz="2600" dirty="0">
                    <a:solidFill>
                      <a:schemeClr val="accent3"/>
                    </a:solidFill>
                    <a:latin typeface="Calibri math"/>
                  </a:rPr>
                  <a:t>If tutor is hired : </a:t>
                </a:r>
                <a14:m>
                  <m:oMath xmlns:m="http://schemas.openxmlformats.org/officeDocument/2006/math">
                    <m:r>
                      <a:rPr lang="en-US" sz="260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r>
                      <a:rPr lang="en-US" sz="2600" b="0" i="1" dirty="0" smtClean="0">
                        <a:latin typeface="Cambria Math" panose="02040503050406030204" pitchFamily="18" charset="0"/>
                        <a:ea typeface="Cambria Math" panose="02040503050406030204" pitchFamily="18" charset="0"/>
                      </a:rPr>
                      <m:t>, </m:t>
                    </m:r>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𝑤</m:t>
                        </m:r>
                      </m:e>
                      <m:sub>
                        <m:r>
                          <a:rPr lang="en-US" sz="2600" i="1" dirty="0">
                            <a:latin typeface="Cambria Math" panose="02040503050406030204" pitchFamily="18" charset="0"/>
                            <a:ea typeface="Cambria Math" panose="02040503050406030204" pitchFamily="18" charset="0"/>
                          </a:rPr>
                          <m:t>𝑗</m:t>
                        </m:r>
                      </m:sub>
                    </m:sSub>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𝐿</m:t>
                    </m:r>
                    <m:r>
                      <a:rPr lang="en-US" sz="2600" b="0" i="1" dirty="0" smtClean="0">
                        <a:latin typeface="Cambria Math" panose="02040503050406030204" pitchFamily="18" charset="0"/>
                        <a:ea typeface="Cambria Math" panose="02040503050406030204" pitchFamily="18" charset="0"/>
                      </a:rPr>
                      <m:t>  </m:t>
                    </m:r>
                  </m:oMath>
                </a14:m>
                <a:endParaRPr lang="en-US" sz="2600" dirty="0">
                  <a:solidFill>
                    <a:schemeClr val="accent3"/>
                  </a:solidFill>
                  <a:latin typeface="Calibri math"/>
                </a:endParaRPr>
              </a:p>
              <a:p>
                <a:pPr marL="0" indent="0">
                  <a:buNone/>
                </a:pPr>
                <a:r>
                  <a:rPr lang="en-US" sz="2600" dirty="0">
                    <a:solidFill>
                      <a:schemeClr val="accent3"/>
                    </a:solidFill>
                    <a:latin typeface="Calibri math"/>
                  </a:rPr>
                  <a:t>If tutor not hired : </a:t>
                </a:r>
                <a14:m>
                  <m:oMath xmlns:m="http://schemas.openxmlformats.org/officeDocument/2006/math">
                    <m:r>
                      <a:rPr lang="en-US" sz="2600" i="1">
                        <a:latin typeface="Cambria Math" panose="02040503050406030204" pitchFamily="18" charset="0"/>
                      </a:rPr>
                      <m:t>𝑀𝑎𝑥𝐶𝑎𝑝𝑎𝑐𝑖𝑡𝑦</m:t>
                    </m:r>
                    <m:r>
                      <a:rPr lang="en-US" sz="2600" i="1">
                        <a:latin typeface="Cambria Math" panose="02040503050406030204" pitchFamily="18" charset="0"/>
                      </a:rPr>
                      <m:t> </m:t>
                    </m:r>
                    <m:r>
                      <a:rPr lang="en-US" sz="2600" i="1">
                        <a:latin typeface="Cambria Math" panose="02040503050406030204" pitchFamily="18" charset="0"/>
                      </a:rPr>
                      <m:t>𝑎𝑐𝑟𝑜𝑠𝑠</m:t>
                    </m:r>
                    <m:r>
                      <a:rPr lang="en-US" sz="2600" i="1">
                        <a:latin typeface="Cambria Math" panose="02040503050406030204" pitchFamily="18" charset="0"/>
                      </a:rPr>
                      <m:t> </m:t>
                    </m:r>
                    <m:r>
                      <a:rPr lang="en-US" sz="2600" i="1">
                        <a:latin typeface="Cambria Math" panose="02040503050406030204" pitchFamily="18" charset="0"/>
                      </a:rPr>
                      <m:t>𝑜𝑓</m:t>
                    </m:r>
                    <m:r>
                      <a:rPr lang="en-US" sz="2600" i="1">
                        <a:latin typeface="Cambria Math" panose="02040503050406030204" pitchFamily="18" charset="0"/>
                      </a:rPr>
                      <m:t> </m:t>
                    </m:r>
                    <m:r>
                      <a:rPr lang="en-US" sz="2600" i="1">
                        <a:latin typeface="Cambria Math" panose="02040503050406030204" pitchFamily="18" charset="0"/>
                      </a:rPr>
                      <m:t>𝑎𝑙𝑙</m:t>
                    </m:r>
                    <m:r>
                      <a:rPr lang="en-US" sz="2600" i="1">
                        <a:latin typeface="Cambria Math" panose="02040503050406030204" pitchFamily="18" charset="0"/>
                      </a:rPr>
                      <m:t> </m:t>
                    </m:r>
                    <m:r>
                      <a:rPr lang="en-US" sz="2600" i="1">
                        <a:latin typeface="Cambria Math" panose="02040503050406030204" pitchFamily="18" charset="0"/>
                      </a:rPr>
                      <m:t>𝑡𝑢𝑡𝑜𝑟𝑠</m:t>
                    </m:r>
                    <m:r>
                      <a:rPr lang="en-US" sz="2600" b="0" i="0" smtClean="0">
                        <a:latin typeface="Cambria Math" panose="02040503050406030204" pitchFamily="18" charset="0"/>
                      </a:rPr>
                      <m:t>≥</m:t>
                    </m:r>
                    <m:r>
                      <a:rPr lang="en-US" sz="2600" b="0" i="1" smtClean="0">
                        <a:latin typeface="Cambria Math" panose="02040503050406030204" pitchFamily="18" charset="0"/>
                      </a:rPr>
                      <m:t>𝐿</m:t>
                    </m:r>
                  </m:oMath>
                </a14:m>
                <a:r>
                  <a:rPr lang="en-AU" sz="2600" i="1" dirty="0">
                    <a:solidFill>
                      <a:schemeClr val="accent6"/>
                    </a:solidFill>
                    <a:latin typeface="Calibri math"/>
                  </a:rPr>
                  <a:t> </a:t>
                </a:r>
                <a:r>
                  <a:rPr lang="en-AU" sz="2600" dirty="0">
                    <a:solidFill>
                      <a:schemeClr val="accent3"/>
                    </a:solidFill>
                    <a:latin typeface="Calibri math"/>
                  </a:rPr>
                  <a:t>since</a:t>
                </a:r>
                <a14:m>
                  <m:oMath xmlns:m="http://schemas.openxmlformats.org/officeDocument/2006/math">
                    <m:sSub>
                      <m:sSubPr>
                        <m:ctrlPr>
                          <a:rPr lang="en-US" sz="2600" i="1" dirty="0" smtClean="0">
                            <a:solidFill>
                              <a:schemeClr val="accent3"/>
                            </a:solidFill>
                            <a:latin typeface="Cambria Math" panose="02040503050406030204" pitchFamily="18" charset="0"/>
                            <a:ea typeface="Cambria Math" panose="02040503050406030204" pitchFamily="18" charset="0"/>
                          </a:rPr>
                        </m:ctrlPr>
                      </m:sSubPr>
                      <m:e>
                        <m:r>
                          <a:rPr lang="en-US" sz="2600" i="1" dirty="0">
                            <a:solidFill>
                              <a:schemeClr val="accent3"/>
                            </a:solidFill>
                            <a:latin typeface="Cambria Math" panose="02040503050406030204" pitchFamily="18" charset="0"/>
                            <a:ea typeface="Cambria Math" panose="02040503050406030204" pitchFamily="18" charset="0"/>
                          </a:rPr>
                          <m:t> </m:t>
                        </m:r>
                        <m:r>
                          <a:rPr lang="en-US" sz="2600" i="1" dirty="0">
                            <a:solidFill>
                              <a:schemeClr val="accent3"/>
                            </a:solidFill>
                            <a:latin typeface="Cambria Math" panose="02040503050406030204" pitchFamily="18" charset="0"/>
                            <a:ea typeface="Cambria Math" panose="02040503050406030204" pitchFamily="18" charset="0"/>
                          </a:rPr>
                          <m:t>𝑤</m:t>
                        </m:r>
                      </m:e>
                      <m:sub>
                        <m:r>
                          <a:rPr lang="en-US" sz="2600" i="1" dirty="0">
                            <a:solidFill>
                              <a:schemeClr val="accent3"/>
                            </a:solidFill>
                            <a:latin typeface="Cambria Math" panose="02040503050406030204" pitchFamily="18" charset="0"/>
                            <a:ea typeface="Cambria Math" panose="02040503050406030204" pitchFamily="18" charset="0"/>
                          </a:rPr>
                          <m:t>𝑗</m:t>
                        </m:r>
                      </m:sub>
                    </m:sSub>
                    <m:r>
                      <a:rPr lang="en-US" sz="2600" b="0" i="1" dirty="0" smtClean="0">
                        <a:solidFill>
                          <a:schemeClr val="accent3"/>
                        </a:solidFill>
                        <a:latin typeface="Cambria Math" panose="02040503050406030204" pitchFamily="18" charset="0"/>
                        <a:ea typeface="Cambria Math" panose="02040503050406030204" pitchFamily="18" charset="0"/>
                      </a:rPr>
                      <m:t>=0</m:t>
                    </m:r>
                  </m:oMath>
                </a14:m>
                <a:r>
                  <a:rPr lang="en-AU" sz="2600" dirty="0">
                    <a:solidFill>
                      <a:schemeClr val="accent3"/>
                    </a:solidFill>
                    <a:latin typeface="Calibri math"/>
                  </a:rPr>
                  <a:t> </a:t>
                </a:r>
              </a:p>
              <a:p>
                <a:pPr marL="0" indent="0">
                  <a:buNone/>
                </a:pPr>
                <a:r>
                  <a:rPr lang="en-US" sz="2600" dirty="0">
                    <a:solidFill>
                      <a:schemeClr val="accent6"/>
                    </a:solidFill>
                    <a:latin typeface="Calibri math"/>
                  </a:rPr>
                  <a:t>       </a:t>
                </a:r>
              </a:p>
            </p:txBody>
          </p:sp>
        </mc:Choice>
        <mc:Fallback>
          <p:sp>
            <p:nvSpPr>
              <p:cNvPr id="13" name="Content Placeholder 9">
                <a:extLst>
                  <a:ext uri="{FF2B5EF4-FFF2-40B4-BE49-F238E27FC236}">
                    <a16:creationId xmlns:a16="http://schemas.microsoft.com/office/drawing/2014/main" id="{AE27247B-6D74-2BC7-01F6-E6B77B6DE4C2}"/>
                  </a:ext>
                </a:extLst>
              </p:cNvPr>
              <p:cNvSpPr>
                <a:spLocks noGrp="1" noRot="1" noChangeAspect="1" noMove="1" noResize="1" noEditPoints="1" noAdjustHandles="1" noChangeArrowheads="1" noChangeShapeType="1" noTextEdit="1"/>
              </p:cNvSpPr>
              <p:nvPr>
                <p:ph sz="half" idx="2"/>
              </p:nvPr>
            </p:nvSpPr>
            <p:spPr>
              <a:xfrm>
                <a:off x="1100836" y="1594612"/>
                <a:ext cx="10532364" cy="5124704"/>
              </a:xfrm>
              <a:blipFill>
                <a:blip r:embed="rId2"/>
                <a:stretch>
                  <a:fillRect l="-1100" t="-1786" r="-1158"/>
                </a:stretch>
              </a:blipFill>
            </p:spPr>
            <p:txBody>
              <a:bodyPr/>
              <a:lstStyle/>
              <a:p>
                <a:r>
                  <a:rPr lang="en-AU">
                    <a:noFill/>
                  </a:rPr>
                  <a:t> </a:t>
                </a:r>
              </a:p>
            </p:txBody>
          </p:sp>
        </mc:Fallback>
      </mc:AlternateContent>
      <p:sp>
        <p:nvSpPr>
          <p:cNvPr id="14" name="TextBox 13">
            <a:extLst>
              <a:ext uri="{FF2B5EF4-FFF2-40B4-BE49-F238E27FC236}">
                <a16:creationId xmlns:a16="http://schemas.microsoft.com/office/drawing/2014/main" id="{C0157C1A-34A7-E7D7-1857-E57D0B651B23}"/>
              </a:ext>
            </a:extLst>
          </p:cNvPr>
          <p:cNvSpPr txBox="1"/>
          <p:nvPr/>
        </p:nvSpPr>
        <p:spPr>
          <a:xfrm>
            <a:off x="10049764" y="411480"/>
            <a:ext cx="1752600" cy="830997"/>
          </a:xfrm>
          <a:prstGeom prst="rect">
            <a:avLst/>
          </a:prstGeom>
          <a:noFill/>
          <a:ln w="12700">
            <a:solidFill>
              <a:schemeClr val="accent5"/>
            </a:solidFill>
          </a:ln>
        </p:spPr>
        <p:txBody>
          <a:bodyPr wrap="square" rtlCol="0">
            <a:spAutoFit/>
          </a:bodyPr>
          <a:lstStyle/>
          <a:p>
            <a:r>
              <a:rPr lang="en-US" sz="2400" i="1" dirty="0">
                <a:solidFill>
                  <a:schemeClr val="bg1"/>
                </a:solidFill>
                <a:latin typeface="Calibri math"/>
              </a:rPr>
              <a:t> </a:t>
            </a:r>
            <a:r>
              <a:rPr lang="en-US" sz="2400" i="1" dirty="0" err="1">
                <a:solidFill>
                  <a:schemeClr val="bg1"/>
                </a:solidFill>
                <a:latin typeface="Calibri math"/>
              </a:rPr>
              <a:t>i</a:t>
            </a:r>
            <a:r>
              <a:rPr lang="en-US" sz="2400" i="1" dirty="0">
                <a:solidFill>
                  <a:schemeClr val="bg1"/>
                </a:solidFill>
                <a:latin typeface="Calibri math"/>
              </a:rPr>
              <a:t> – student</a:t>
            </a:r>
          </a:p>
          <a:p>
            <a:r>
              <a:rPr lang="en-US" sz="2400" i="1" dirty="0">
                <a:solidFill>
                  <a:schemeClr val="bg1"/>
                </a:solidFill>
                <a:latin typeface="Calibri math"/>
              </a:rPr>
              <a:t> j – tutor</a:t>
            </a:r>
            <a:endParaRPr lang="en-AU" sz="2400" i="1" dirty="0">
              <a:solidFill>
                <a:schemeClr val="bg1"/>
              </a:solidFill>
              <a:latin typeface="Calibri math"/>
            </a:endParaRPr>
          </a:p>
        </p:txBody>
      </p:sp>
    </p:spTree>
    <p:extLst>
      <p:ext uri="{BB962C8B-B14F-4D97-AF65-F5344CB8AC3E}">
        <p14:creationId xmlns:p14="http://schemas.microsoft.com/office/powerpoint/2010/main" val="44658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EF439-5E38-3564-B4C9-1D9F9B8C4D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39D982-67C7-C174-49E2-FA1AE99F2078}"/>
              </a:ext>
            </a:extLst>
          </p:cNvPr>
          <p:cNvSpPr>
            <a:spLocks noGrp="1"/>
          </p:cNvSpPr>
          <p:nvPr>
            <p:ph type="title"/>
          </p:nvPr>
        </p:nvSpPr>
        <p:spPr>
          <a:xfrm>
            <a:off x="1075436" y="22860"/>
            <a:ext cx="8878824" cy="1069848"/>
          </a:xfrm>
        </p:spPr>
        <p:txBody>
          <a:bodyPr/>
          <a:lstStyle/>
          <a:p>
            <a:r>
              <a:rPr lang="en-US" sz="4800" dirty="0"/>
              <a:t>Constraints</a:t>
            </a:r>
          </a:p>
        </p:txBody>
      </p:sp>
      <p:sp>
        <p:nvSpPr>
          <p:cNvPr id="6" name="Slide Number Placeholder 5">
            <a:extLst>
              <a:ext uri="{FF2B5EF4-FFF2-40B4-BE49-F238E27FC236}">
                <a16:creationId xmlns:a16="http://schemas.microsoft.com/office/drawing/2014/main" id="{423498C1-5712-15C1-4C99-CE3D3F9C3029}"/>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12" name="Text Placeholder 2">
            <a:extLst>
              <a:ext uri="{FF2B5EF4-FFF2-40B4-BE49-F238E27FC236}">
                <a16:creationId xmlns:a16="http://schemas.microsoft.com/office/drawing/2014/main" id="{B4BAD6D4-49AA-F790-2CBF-55E0B4D962B8}"/>
              </a:ext>
            </a:extLst>
          </p:cNvPr>
          <p:cNvSpPr>
            <a:spLocks noGrp="1"/>
          </p:cNvSpPr>
          <p:nvPr>
            <p:ph type="body" idx="1"/>
          </p:nvPr>
        </p:nvSpPr>
        <p:spPr>
          <a:xfrm>
            <a:off x="1100836" y="1066800"/>
            <a:ext cx="7916164" cy="3950716"/>
          </a:xfrm>
        </p:spPr>
        <p:txBody>
          <a:bodyPr/>
          <a:lstStyle/>
          <a:p>
            <a:r>
              <a:rPr lang="en-US" sz="3600" dirty="0"/>
              <a:t>Auxiliary variables constraints</a:t>
            </a:r>
          </a:p>
        </p:txBody>
      </p:sp>
      <mc:AlternateContent xmlns:mc="http://schemas.openxmlformats.org/markup-compatibility/2006">
        <mc:Choice xmlns:a14="http://schemas.microsoft.com/office/drawing/2010/main" Requires="a14">
          <p:sp>
            <p:nvSpPr>
              <p:cNvPr id="13" name="Content Placeholder 9">
                <a:extLst>
                  <a:ext uri="{FF2B5EF4-FFF2-40B4-BE49-F238E27FC236}">
                    <a16:creationId xmlns:a16="http://schemas.microsoft.com/office/drawing/2014/main" id="{02483D4F-0602-7CE3-61DB-376CCBF94D98}"/>
                  </a:ext>
                </a:extLst>
              </p:cNvPr>
              <p:cNvSpPr>
                <a:spLocks noGrp="1"/>
              </p:cNvSpPr>
              <p:nvPr>
                <p:ph sz="half" idx="2"/>
              </p:nvPr>
            </p:nvSpPr>
            <p:spPr>
              <a:xfrm>
                <a:off x="1100836" y="1733296"/>
                <a:ext cx="10468864" cy="5124704"/>
              </a:xfrm>
            </p:spPr>
            <p:txBody>
              <a:bodyPr/>
              <a:lstStyle/>
              <a:p>
                <a:pPr marL="514350" indent="-514350">
                  <a:buFont typeface="+mj-lt"/>
                  <a:buAutoNum type="arabicPeriod" startAt="7"/>
                </a:pPr>
                <a:r>
                  <a:rPr lang="en-AU" sz="2600" dirty="0">
                    <a:solidFill>
                      <a:schemeClr val="accent6"/>
                    </a:solidFill>
                    <a:latin typeface="Calibri math"/>
                  </a:rPr>
                  <a:t>Set upper bound for auxiliary variables to reduce search space </a:t>
                </a:r>
              </a:p>
              <a:p>
                <a:pPr marL="0" indent="0">
                  <a:buNone/>
                </a:pPr>
                <a:r>
                  <a:rPr lang="en-AU" sz="2600" b="0" dirty="0">
                    <a:solidFill>
                      <a:schemeClr val="accent6"/>
                    </a:solidFill>
                    <a:latin typeface="Calibri math"/>
                  </a:rPr>
                  <a:t>       </a:t>
                </a:r>
                <a14:m>
                  <m:oMath xmlns:m="http://schemas.openxmlformats.org/officeDocument/2006/math">
                    <m:r>
                      <a:rPr lang="en-US" sz="2600" b="0" i="1" smtClean="0">
                        <a:latin typeface="Cambria Math" panose="02040503050406030204" pitchFamily="18" charset="0"/>
                      </a:rPr>
                      <m:t>𝑈</m:t>
                    </m:r>
                    <m:r>
                      <a:rPr lang="en-US" sz="2600" b="0" i="1" smtClean="0">
                        <a:latin typeface="Cambria Math" panose="02040503050406030204" pitchFamily="18" charset="0"/>
                      </a:rPr>
                      <m:t>≤</m:t>
                    </m:r>
                    <m:r>
                      <a:rPr lang="en-US" sz="2600" b="0" i="1" smtClean="0">
                        <a:latin typeface="Cambria Math" panose="02040503050406030204" pitchFamily="18" charset="0"/>
                      </a:rPr>
                      <m:t>𝑀𝑎𝑥𝐶𝑎𝑝𝑎𝑐𝑖𝑡𝑦</m:t>
                    </m:r>
                    <m:r>
                      <a:rPr lang="en-US" sz="2600" b="0" i="1" smtClean="0">
                        <a:latin typeface="Cambria Math" panose="02040503050406030204" pitchFamily="18" charset="0"/>
                      </a:rPr>
                      <m:t> </m:t>
                    </m:r>
                    <m:r>
                      <a:rPr lang="en-US" sz="2600" b="0" i="1" smtClean="0">
                        <a:latin typeface="Cambria Math" panose="02040503050406030204" pitchFamily="18" charset="0"/>
                      </a:rPr>
                      <m:t>𝑎𝑐𝑟𝑜𝑠𝑠</m:t>
                    </m:r>
                    <m:r>
                      <a:rPr lang="en-US" sz="2600" b="0" i="1" smtClean="0">
                        <a:latin typeface="Cambria Math" panose="02040503050406030204" pitchFamily="18" charset="0"/>
                      </a:rPr>
                      <m:t> </m:t>
                    </m:r>
                    <m:r>
                      <a:rPr lang="en-US" sz="2600" b="0" i="1" smtClean="0">
                        <a:latin typeface="Cambria Math" panose="02040503050406030204" pitchFamily="18" charset="0"/>
                      </a:rPr>
                      <m:t>𝑜𝑓</m:t>
                    </m:r>
                    <m:r>
                      <a:rPr lang="en-US" sz="2600" b="0" i="1" smtClean="0">
                        <a:latin typeface="Cambria Math" panose="02040503050406030204" pitchFamily="18" charset="0"/>
                      </a:rPr>
                      <m:t> </m:t>
                    </m:r>
                    <m:r>
                      <a:rPr lang="en-US" sz="2600" b="0" i="1" smtClean="0">
                        <a:latin typeface="Cambria Math" panose="02040503050406030204" pitchFamily="18" charset="0"/>
                      </a:rPr>
                      <m:t>𝑎𝑙𝑙</m:t>
                    </m:r>
                    <m:r>
                      <a:rPr lang="en-US" sz="2600" b="0" i="1" smtClean="0">
                        <a:latin typeface="Cambria Math" panose="02040503050406030204" pitchFamily="18" charset="0"/>
                      </a:rPr>
                      <m:t> </m:t>
                    </m:r>
                    <m:r>
                      <a:rPr lang="en-US" sz="2600" b="0" i="1" smtClean="0">
                        <a:latin typeface="Cambria Math" panose="02040503050406030204" pitchFamily="18" charset="0"/>
                      </a:rPr>
                      <m:t>𝑡𝑢𝑡𝑜𝑟𝑠</m:t>
                    </m:r>
                  </m:oMath>
                </a14:m>
                <a:endParaRPr lang="en-AU" sz="2600" dirty="0">
                  <a:solidFill>
                    <a:schemeClr val="accent6"/>
                  </a:solidFill>
                  <a:latin typeface="Calibri math"/>
                </a:endParaRPr>
              </a:p>
              <a:p>
                <a:pPr marL="0" indent="0">
                  <a:buNone/>
                </a:pPr>
                <a:r>
                  <a:rPr lang="en-AU" sz="2600" dirty="0">
                    <a:solidFill>
                      <a:schemeClr val="accent6"/>
                    </a:solidFill>
                    <a:latin typeface="Calibri math"/>
                  </a:rPr>
                  <a:t>       </a:t>
                </a:r>
                <a14:m>
                  <m:oMath xmlns:m="http://schemas.openxmlformats.org/officeDocument/2006/math">
                    <m:r>
                      <a:rPr lang="en-US" sz="2600" b="0" i="1" smtClean="0">
                        <a:latin typeface="Cambria Math" panose="02040503050406030204" pitchFamily="18" charset="0"/>
                      </a:rPr>
                      <m:t>𝐿</m:t>
                    </m:r>
                    <m:r>
                      <a:rPr lang="en-US" sz="2600" i="1">
                        <a:latin typeface="Cambria Math" panose="02040503050406030204" pitchFamily="18" charset="0"/>
                      </a:rPr>
                      <m:t>≤</m:t>
                    </m:r>
                    <m:r>
                      <a:rPr lang="en-US" sz="2600" i="1">
                        <a:latin typeface="Cambria Math" panose="02040503050406030204" pitchFamily="18" charset="0"/>
                      </a:rPr>
                      <m:t>𝑀𝑎𝑥𝐶𝑎𝑝𝑎𝑐𝑖𝑡𝑦</m:t>
                    </m:r>
                    <m:r>
                      <a:rPr lang="en-US" sz="2600" i="1">
                        <a:latin typeface="Cambria Math" panose="02040503050406030204" pitchFamily="18" charset="0"/>
                      </a:rPr>
                      <m:t> </m:t>
                    </m:r>
                    <m:r>
                      <a:rPr lang="en-US" sz="2600" i="1">
                        <a:latin typeface="Cambria Math" panose="02040503050406030204" pitchFamily="18" charset="0"/>
                      </a:rPr>
                      <m:t>𝑎𝑐𝑟𝑜𝑠𝑠</m:t>
                    </m:r>
                    <m:r>
                      <a:rPr lang="en-US" sz="2600" i="1">
                        <a:latin typeface="Cambria Math" panose="02040503050406030204" pitchFamily="18" charset="0"/>
                      </a:rPr>
                      <m:t> </m:t>
                    </m:r>
                    <m:r>
                      <a:rPr lang="en-US" sz="2600" i="1">
                        <a:latin typeface="Cambria Math" panose="02040503050406030204" pitchFamily="18" charset="0"/>
                      </a:rPr>
                      <m:t>𝑜𝑓</m:t>
                    </m:r>
                    <m:r>
                      <a:rPr lang="en-US" sz="2600" i="1">
                        <a:latin typeface="Cambria Math" panose="02040503050406030204" pitchFamily="18" charset="0"/>
                      </a:rPr>
                      <m:t> </m:t>
                    </m:r>
                    <m:r>
                      <a:rPr lang="en-US" sz="2600" i="1">
                        <a:latin typeface="Cambria Math" panose="02040503050406030204" pitchFamily="18" charset="0"/>
                      </a:rPr>
                      <m:t>𝑎𝑙𝑙</m:t>
                    </m:r>
                    <m:r>
                      <a:rPr lang="en-US" sz="2600" i="1">
                        <a:latin typeface="Cambria Math" panose="02040503050406030204" pitchFamily="18" charset="0"/>
                      </a:rPr>
                      <m:t> </m:t>
                    </m:r>
                    <m:r>
                      <a:rPr lang="en-US" sz="2600" i="1">
                        <a:latin typeface="Cambria Math" panose="02040503050406030204" pitchFamily="18" charset="0"/>
                      </a:rPr>
                      <m:t>𝑡𝑢𝑡𝑜𝑟𝑠</m:t>
                    </m:r>
                  </m:oMath>
                </a14:m>
                <a:endParaRPr lang="en-US" sz="2600" dirty="0">
                  <a:latin typeface="Calibri math"/>
                </a:endParaRPr>
              </a:p>
              <a:p>
                <a:pPr marL="0" indent="0">
                  <a:buNone/>
                </a:pPr>
                <a:r>
                  <a:rPr lang="en-US" sz="2600" dirty="0">
                    <a:ea typeface="Cambria Math" panose="02040503050406030204" pitchFamily="18" charset="0"/>
                  </a:rPr>
                  <a:t>      </a:t>
                </a:r>
                <a14:m>
                  <m:oMath xmlns:m="http://schemas.openxmlformats.org/officeDocument/2006/math">
                    <m:r>
                      <a:rPr lang="en-US" sz="2600" i="1" dirty="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𝑡𝑢𝑡𝑜𝑟</m:t>
                    </m:r>
                    <m:r>
                      <a:rPr lang="en-US" sz="2600" i="1" dirty="0">
                        <a:latin typeface="Cambria Math" panose="02040503050406030204" pitchFamily="18" charset="0"/>
                        <a:ea typeface="Cambria Math" panose="02040503050406030204" pitchFamily="18" charset="0"/>
                      </a:rPr>
                      <m:t> </m:t>
                    </m:r>
                    <m:r>
                      <a:rPr lang="en-US" sz="2600" i="1" dirty="0">
                        <a:latin typeface="Cambria Math" panose="02040503050406030204" pitchFamily="18" charset="0"/>
                        <a:ea typeface="Cambria Math" panose="02040503050406030204" pitchFamily="18" charset="0"/>
                      </a:rPr>
                      <m:t>𝑗</m:t>
                    </m:r>
                    <m:r>
                      <a:rPr lang="en-US" sz="2600" i="1" dirty="0">
                        <a:latin typeface="Cambria Math" panose="02040503050406030204" pitchFamily="18" charset="0"/>
                        <a:ea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𝑗</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𝑀𝑎𝑥𝐶𝑎𝑝𝑎𝑐𝑖𝑡𝑦</m:t>
                        </m:r>
                      </m:e>
                      <m:sub>
                        <m:r>
                          <a:rPr lang="en-US" sz="2600" i="1">
                            <a:latin typeface="Cambria Math" panose="02040503050406030204" pitchFamily="18" charset="0"/>
                          </a:rPr>
                          <m:t>𝑗</m:t>
                        </m:r>
                      </m:sub>
                    </m:sSub>
                  </m:oMath>
                </a14:m>
                <a:r>
                  <a:rPr lang="en-US" sz="2600" dirty="0">
                    <a:latin typeface="Calibri math"/>
                  </a:rPr>
                  <a:t> </a:t>
                </a:r>
                <a:endParaRPr lang="en-US" sz="2600" dirty="0">
                  <a:solidFill>
                    <a:schemeClr val="accent3"/>
                  </a:solidFill>
                  <a:latin typeface="Calibri math"/>
                </a:endParaRPr>
              </a:p>
            </p:txBody>
          </p:sp>
        </mc:Choice>
        <mc:Fallback>
          <p:sp>
            <p:nvSpPr>
              <p:cNvPr id="13" name="Content Placeholder 9">
                <a:extLst>
                  <a:ext uri="{FF2B5EF4-FFF2-40B4-BE49-F238E27FC236}">
                    <a16:creationId xmlns:a16="http://schemas.microsoft.com/office/drawing/2014/main" id="{02483D4F-0602-7CE3-61DB-376CCBF94D98}"/>
                  </a:ext>
                </a:extLst>
              </p:cNvPr>
              <p:cNvSpPr>
                <a:spLocks noGrp="1" noRot="1" noChangeAspect="1" noMove="1" noResize="1" noEditPoints="1" noAdjustHandles="1" noChangeArrowheads="1" noChangeShapeType="1" noTextEdit="1"/>
              </p:cNvSpPr>
              <p:nvPr>
                <p:ph sz="half" idx="2"/>
              </p:nvPr>
            </p:nvSpPr>
            <p:spPr>
              <a:xfrm>
                <a:off x="1100836" y="1733296"/>
                <a:ext cx="10468864" cy="5124704"/>
              </a:xfrm>
              <a:blipFill>
                <a:blip r:embed="rId2"/>
                <a:stretch>
                  <a:fillRect l="-1107" t="-1902"/>
                </a:stretch>
              </a:blipFill>
            </p:spPr>
            <p:txBody>
              <a:bodyPr/>
              <a:lstStyle/>
              <a:p>
                <a:r>
                  <a:rPr lang="en-AU">
                    <a:noFill/>
                  </a:rPr>
                  <a:t> </a:t>
                </a:r>
              </a:p>
            </p:txBody>
          </p:sp>
        </mc:Fallback>
      </mc:AlternateContent>
      <p:sp>
        <p:nvSpPr>
          <p:cNvPr id="14" name="TextBox 13">
            <a:extLst>
              <a:ext uri="{FF2B5EF4-FFF2-40B4-BE49-F238E27FC236}">
                <a16:creationId xmlns:a16="http://schemas.microsoft.com/office/drawing/2014/main" id="{0AD5CDB1-6AE7-DB06-D769-8D200B45EF50}"/>
              </a:ext>
            </a:extLst>
          </p:cNvPr>
          <p:cNvSpPr txBox="1"/>
          <p:nvPr/>
        </p:nvSpPr>
        <p:spPr>
          <a:xfrm>
            <a:off x="10049764" y="411480"/>
            <a:ext cx="1752600" cy="830997"/>
          </a:xfrm>
          <a:prstGeom prst="rect">
            <a:avLst/>
          </a:prstGeom>
          <a:noFill/>
          <a:ln w="12700">
            <a:solidFill>
              <a:schemeClr val="accent5"/>
            </a:solidFill>
          </a:ln>
        </p:spPr>
        <p:txBody>
          <a:bodyPr wrap="square" rtlCol="0">
            <a:spAutoFit/>
          </a:bodyPr>
          <a:lstStyle/>
          <a:p>
            <a:r>
              <a:rPr lang="en-US" sz="2400" i="1" dirty="0">
                <a:solidFill>
                  <a:schemeClr val="bg1"/>
                </a:solidFill>
                <a:latin typeface="Calibri math"/>
              </a:rPr>
              <a:t> </a:t>
            </a:r>
            <a:r>
              <a:rPr lang="en-US" sz="2400" i="1" dirty="0" err="1">
                <a:solidFill>
                  <a:schemeClr val="bg1"/>
                </a:solidFill>
                <a:latin typeface="Calibri math"/>
              </a:rPr>
              <a:t>i</a:t>
            </a:r>
            <a:r>
              <a:rPr lang="en-US" sz="2400" i="1" dirty="0">
                <a:solidFill>
                  <a:schemeClr val="bg1"/>
                </a:solidFill>
                <a:latin typeface="Calibri math"/>
              </a:rPr>
              <a:t> – student</a:t>
            </a:r>
          </a:p>
          <a:p>
            <a:r>
              <a:rPr lang="en-US" sz="2400" i="1" dirty="0">
                <a:solidFill>
                  <a:schemeClr val="bg1"/>
                </a:solidFill>
                <a:latin typeface="Calibri math"/>
              </a:rPr>
              <a:t> j – tutor</a:t>
            </a:r>
            <a:endParaRPr lang="en-AU" sz="2400" i="1" dirty="0">
              <a:solidFill>
                <a:schemeClr val="bg1"/>
              </a:solidFill>
              <a:latin typeface="Calibri math"/>
            </a:endParaRPr>
          </a:p>
        </p:txBody>
      </p:sp>
    </p:spTree>
    <p:extLst>
      <p:ext uri="{BB962C8B-B14F-4D97-AF65-F5344CB8AC3E}">
        <p14:creationId xmlns:p14="http://schemas.microsoft.com/office/powerpoint/2010/main" val="300743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85C64-069B-D5E5-A652-18CB0BA72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1A0660-6C27-1770-3124-D648E5623CA0}"/>
              </a:ext>
            </a:extLst>
          </p:cNvPr>
          <p:cNvSpPr>
            <a:spLocks noGrp="1"/>
          </p:cNvSpPr>
          <p:nvPr>
            <p:ph type="title"/>
          </p:nvPr>
        </p:nvSpPr>
        <p:spPr>
          <a:xfrm>
            <a:off x="1113536" y="411480"/>
            <a:ext cx="8878824" cy="1069848"/>
          </a:xfrm>
        </p:spPr>
        <p:txBody>
          <a:bodyPr/>
          <a:lstStyle/>
          <a:p>
            <a:r>
              <a:rPr lang="en-US" sz="4800" dirty="0"/>
              <a:t>Objective Function</a:t>
            </a:r>
          </a:p>
        </p:txBody>
      </p:sp>
      <p:sp>
        <p:nvSpPr>
          <p:cNvPr id="6" name="Slide Number Placeholder 5">
            <a:extLst>
              <a:ext uri="{FF2B5EF4-FFF2-40B4-BE49-F238E27FC236}">
                <a16:creationId xmlns:a16="http://schemas.microsoft.com/office/drawing/2014/main" id="{B2CFC094-E36E-728F-23F8-6481A1BB55E7}"/>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9" name="Text Placeholder 2">
            <a:extLst>
              <a:ext uri="{FF2B5EF4-FFF2-40B4-BE49-F238E27FC236}">
                <a16:creationId xmlns:a16="http://schemas.microsoft.com/office/drawing/2014/main" id="{E8DC041A-4CCE-365A-70C8-89D8E0955785}"/>
              </a:ext>
            </a:extLst>
          </p:cNvPr>
          <p:cNvSpPr>
            <a:spLocks noGrp="1"/>
          </p:cNvSpPr>
          <p:nvPr>
            <p:ph type="body" idx="1"/>
          </p:nvPr>
        </p:nvSpPr>
        <p:spPr>
          <a:xfrm>
            <a:off x="1119061" y="1797243"/>
            <a:ext cx="4398264" cy="750316"/>
          </a:xfrm>
        </p:spPr>
        <p:txBody>
          <a:bodyPr/>
          <a:lstStyle/>
          <a:p>
            <a:r>
              <a:rPr lang="en-US" sz="3600" dirty="0"/>
              <a:t>Minimize</a:t>
            </a:r>
          </a:p>
        </p:txBody>
      </p:sp>
      <mc:AlternateContent xmlns:mc="http://schemas.openxmlformats.org/markup-compatibility/2006">
        <mc:Choice xmlns:a14="http://schemas.microsoft.com/office/drawing/2010/main" Requires="a14">
          <p:sp>
            <p:nvSpPr>
              <p:cNvPr id="11" name="Content Placeholder 9">
                <a:extLst>
                  <a:ext uri="{FF2B5EF4-FFF2-40B4-BE49-F238E27FC236}">
                    <a16:creationId xmlns:a16="http://schemas.microsoft.com/office/drawing/2014/main" id="{480440FD-0A8B-4389-75BD-94C79A55544A}"/>
                  </a:ext>
                </a:extLst>
              </p:cNvPr>
              <p:cNvSpPr>
                <a:spLocks noGrp="1"/>
              </p:cNvSpPr>
              <p:nvPr>
                <p:ph sz="half" idx="2"/>
              </p:nvPr>
            </p:nvSpPr>
            <p:spPr>
              <a:xfrm>
                <a:off x="1154684" y="2398509"/>
                <a:ext cx="10468864" cy="340902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2600" i="1" dirty="0" smtClean="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i="1" dirty="0">
                              <a:latin typeface="Cambria Math" panose="02040503050406030204" pitchFamily="18" charset="0"/>
                              <a:ea typeface="Cambria Math" panose="02040503050406030204" pitchFamily="18" charset="0"/>
                            </a:rPr>
                            <m:t>1</m:t>
                          </m:r>
                        </m:sub>
                      </m:sSub>
                      <m:r>
                        <a:rPr lang="en-US" sz="2600" i="1" dirty="0">
                          <a:latin typeface="Cambria Math" panose="02040503050406030204" pitchFamily="18" charset="0"/>
                          <a:ea typeface="Cambria Math" panose="02040503050406030204" pitchFamily="18" charset="0"/>
                        </a:rPr>
                        <m:t>∗</m:t>
                      </m:r>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ea typeface="Cambria Math" panose="02040503050406030204" pitchFamily="18" charset="0"/>
                            </a:rPr>
                            <m:t>𝑈</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𝐿</m:t>
                          </m:r>
                        </m:e>
                      </m:d>
                      <m:r>
                        <a:rPr lang="en-US" sz="2600" i="1" dirty="0">
                          <a:latin typeface="Cambria Math" panose="02040503050406030204" pitchFamily="18" charset="0"/>
                          <a:ea typeface="Cambria Math" panose="02040503050406030204" pitchFamily="18" charset="0"/>
                        </a:rPr>
                        <m:t>+ </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i="1" dirty="0">
                              <a:latin typeface="Cambria Math" panose="02040503050406030204" pitchFamily="18" charset="0"/>
                              <a:ea typeface="Cambria Math" panose="02040503050406030204" pitchFamily="18" charset="0"/>
                            </a:rPr>
                            <m:t>2</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r>
                            <m:rPr>
                              <m:brk m:alnAt="7"/>
                            </m:rPr>
                            <a:rPr lang="en-US" sz="2600" b="0" i="1" dirty="0" smtClean="0">
                              <a:latin typeface="Cambria Math" panose="02040503050406030204" pitchFamily="18" charset="0"/>
                              <a:ea typeface="Cambria Math" panose="02040503050406030204" pitchFamily="18" charset="0"/>
                            </a:rPr>
                            <m:t>𝑗</m:t>
                          </m:r>
                        </m:sub>
                        <m:sup/>
                        <m:e>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𝑦</m:t>
                              </m:r>
                            </m:e>
                            <m:sub>
                              <m:r>
                                <a:rPr lang="en-US" sz="2600" i="1" dirty="0">
                                  <a:latin typeface="Cambria Math" panose="02040503050406030204" pitchFamily="18" charset="0"/>
                                  <a:ea typeface="Cambria Math" panose="02040503050406030204" pitchFamily="18" charset="0"/>
                                </a:rPr>
                                <m:t>𝑗</m:t>
                              </m:r>
                            </m:sub>
                          </m:sSub>
                        </m:e>
                      </m:nary>
                      <m:r>
                        <a:rPr lang="en-US" sz="2600" i="1" dirty="0">
                          <a:latin typeface="Cambria Math" panose="02040503050406030204" pitchFamily="18" charset="0"/>
                          <a:ea typeface="Cambria Math" panose="02040503050406030204" pitchFamily="18" charset="0"/>
                        </a:rPr>
                        <m:t>+</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b="0" i="1" dirty="0" smtClean="0">
                              <a:latin typeface="Cambria Math" panose="02040503050406030204" pitchFamily="18" charset="0"/>
                              <a:ea typeface="Cambria Math" panose="02040503050406030204" pitchFamily="18" charset="0"/>
                            </a:rPr>
                            <m:t>3</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r>
                            <a:rPr lang="en-US" sz="2600" b="0" i="1" dirty="0" smtClean="0">
                              <a:latin typeface="Cambria Math" panose="02040503050406030204" pitchFamily="18" charset="0"/>
                              <a:ea typeface="Cambria Math" panose="02040503050406030204" pitchFamily="18" charset="0"/>
                            </a:rPr>
                            <m:t> </m:t>
                          </m:r>
                          <m:d>
                            <m:dPr>
                              <m:ctrlPr>
                                <a:rPr lang="en-US" sz="2600" b="0" i="1" dirty="0" smtClean="0">
                                  <a:latin typeface="Cambria Math" panose="02040503050406030204" pitchFamily="18" charset="0"/>
                                  <a:ea typeface="Cambria Math" panose="02040503050406030204" pitchFamily="18" charset="0"/>
                                </a:rPr>
                              </m:ctrlPr>
                            </m:dPr>
                            <m:e>
                              <m:r>
                                <a:rPr lang="en-US" sz="2600" b="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𝑗</m:t>
                              </m:r>
                            </m:e>
                          </m:d>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𝑝𝑎𝑖𝑟𝑠</m:t>
                          </m:r>
                          <m:r>
                            <a:rPr lang="en-US" sz="2600" b="0" i="1" dirty="0" smtClean="0">
                              <a:latin typeface="Cambria Math" panose="02040503050406030204" pitchFamily="18" charset="0"/>
                              <a:ea typeface="Cambria Math" panose="02040503050406030204" pitchFamily="18" charset="0"/>
                            </a:rPr>
                            <m:t>1</m:t>
                          </m:r>
                        </m:sub>
                        <m:sup/>
                        <m:e>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𝑥</m:t>
                              </m:r>
                            </m:e>
                            <m:sub>
                              <m:r>
                                <a:rPr lang="en-US" sz="2600" b="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𝑗</m:t>
                              </m:r>
                            </m:sub>
                          </m:sSub>
                        </m:e>
                      </m:nary>
                      <m:r>
                        <a:rPr lang="en-US" sz="2600" i="1" dirty="0">
                          <a:latin typeface="Cambria Math" panose="02040503050406030204" pitchFamily="18" charset="0"/>
                          <a:ea typeface="Cambria Math" panose="02040503050406030204" pitchFamily="18" charset="0"/>
                        </a:rPr>
                        <m:t>+</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b="0" i="1" dirty="0" smtClean="0">
                              <a:latin typeface="Cambria Math" panose="02040503050406030204" pitchFamily="18" charset="0"/>
                              <a:ea typeface="Cambria Math" panose="02040503050406030204" pitchFamily="18" charset="0"/>
                            </a:rPr>
                            <m:t>4</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e>
                          </m:d>
                          <m:r>
                            <a:rPr lang="en-US" sz="2600" i="1" dirty="0">
                              <a:latin typeface="Cambria Math" panose="02040503050406030204" pitchFamily="18" charset="0"/>
                              <a:ea typeface="Cambria Math" panose="02040503050406030204" pitchFamily="18" charset="0"/>
                            </a:rPr>
                            <m:t>𝑝𝑎𝑖𝑟𝑠</m:t>
                          </m:r>
                          <m:r>
                            <a:rPr lang="en-US" sz="2600" b="0" i="1" dirty="0" smtClean="0">
                              <a:latin typeface="Cambria Math" panose="02040503050406030204" pitchFamily="18" charset="0"/>
                              <a:ea typeface="Cambria Math" panose="02040503050406030204" pitchFamily="18" charset="0"/>
                            </a:rPr>
                            <m:t>2</m:t>
                          </m:r>
                        </m:sub>
                        <m:sup/>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𝑥</m:t>
                              </m:r>
                            </m:e>
                            <m:sub>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sub>
                          </m:sSub>
                        </m:e>
                      </m:nary>
                    </m:oMath>
                  </m:oMathPara>
                </a14:m>
                <a:endParaRPr lang="en-US" sz="2600" dirty="0">
                  <a:solidFill>
                    <a:schemeClr val="accent3"/>
                  </a:solidFill>
                  <a:latin typeface="Calibri math"/>
                </a:endParaRPr>
              </a:p>
            </p:txBody>
          </p:sp>
        </mc:Choice>
        <mc:Fallback>
          <p:sp>
            <p:nvSpPr>
              <p:cNvPr id="11" name="Content Placeholder 9">
                <a:extLst>
                  <a:ext uri="{FF2B5EF4-FFF2-40B4-BE49-F238E27FC236}">
                    <a16:creationId xmlns:a16="http://schemas.microsoft.com/office/drawing/2014/main" id="{480440FD-0A8B-4389-75BD-94C79A55544A}"/>
                  </a:ext>
                </a:extLst>
              </p:cNvPr>
              <p:cNvSpPr>
                <a:spLocks noGrp="1" noRot="1" noChangeAspect="1" noMove="1" noResize="1" noEditPoints="1" noAdjustHandles="1" noChangeArrowheads="1" noChangeShapeType="1" noTextEdit="1"/>
              </p:cNvSpPr>
              <p:nvPr>
                <p:ph sz="half" idx="2"/>
              </p:nvPr>
            </p:nvSpPr>
            <p:spPr>
              <a:xfrm>
                <a:off x="1154684" y="2398509"/>
                <a:ext cx="10468864" cy="3409020"/>
              </a:xfrm>
              <a:blipFill>
                <a:blip r:embed="rId2"/>
                <a:stretch>
                  <a:fillRect/>
                </a:stretch>
              </a:blipFill>
            </p:spPr>
            <p:txBody>
              <a:bodyPr/>
              <a:lstStyle/>
              <a:p>
                <a:r>
                  <a:rPr lang="en-AU">
                    <a:noFill/>
                  </a:rPr>
                  <a:t> </a:t>
                </a:r>
              </a:p>
            </p:txBody>
          </p:sp>
        </mc:Fallback>
      </mc:AlternateContent>
      <p:cxnSp>
        <p:nvCxnSpPr>
          <p:cNvPr id="13" name="Straight Arrow Connector 12">
            <a:extLst>
              <a:ext uri="{FF2B5EF4-FFF2-40B4-BE49-F238E27FC236}">
                <a16:creationId xmlns:a16="http://schemas.microsoft.com/office/drawing/2014/main" id="{87AA75A1-7A33-47E9-EDBF-6F258916A391}"/>
              </a:ext>
            </a:extLst>
          </p:cNvPr>
          <p:cNvCxnSpPr>
            <a:cxnSpLocks/>
          </p:cNvCxnSpPr>
          <p:nvPr/>
        </p:nvCxnSpPr>
        <p:spPr>
          <a:xfrm flipH="1">
            <a:off x="2030986" y="2215697"/>
            <a:ext cx="1790755" cy="3412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7F1B62-8E04-AC9E-658F-06EA98D05CE3}"/>
              </a:ext>
            </a:extLst>
          </p:cNvPr>
          <p:cNvCxnSpPr>
            <a:cxnSpLocks/>
          </p:cNvCxnSpPr>
          <p:nvPr/>
        </p:nvCxnSpPr>
        <p:spPr>
          <a:xfrm flipH="1">
            <a:off x="4256088" y="2232773"/>
            <a:ext cx="125412" cy="3579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9E1BAFD-BF95-4D98-6BCF-9239BF8858E3}"/>
              </a:ext>
            </a:extLst>
          </p:cNvPr>
          <p:cNvCxnSpPr>
            <a:cxnSpLocks/>
          </p:cNvCxnSpPr>
          <p:nvPr/>
        </p:nvCxnSpPr>
        <p:spPr>
          <a:xfrm>
            <a:off x="6033962" y="2221336"/>
            <a:ext cx="0" cy="410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8AB5494-6F0A-D41E-246E-8250F11936BD}"/>
              </a:ext>
            </a:extLst>
          </p:cNvPr>
          <p:cNvCxnSpPr>
            <a:cxnSpLocks/>
          </p:cNvCxnSpPr>
          <p:nvPr/>
        </p:nvCxnSpPr>
        <p:spPr>
          <a:xfrm>
            <a:off x="7947333" y="2205126"/>
            <a:ext cx="706130" cy="3856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27D055A-090D-F510-3CB5-366E4838D551}"/>
              </a:ext>
            </a:extLst>
          </p:cNvPr>
          <p:cNvSpPr txBox="1"/>
          <p:nvPr/>
        </p:nvSpPr>
        <p:spPr>
          <a:xfrm>
            <a:off x="3826377" y="1754032"/>
            <a:ext cx="4144265" cy="461665"/>
          </a:xfrm>
          <a:prstGeom prst="rect">
            <a:avLst/>
          </a:prstGeom>
          <a:noFill/>
          <a:ln w="28575">
            <a:solidFill>
              <a:schemeClr val="accent3"/>
            </a:solidFill>
          </a:ln>
        </p:spPr>
        <p:txBody>
          <a:bodyPr wrap="square" rtlCol="0">
            <a:spAutoFit/>
          </a:bodyPr>
          <a:lstStyle/>
          <a:p>
            <a:r>
              <a:rPr lang="en-US" sz="2400" dirty="0">
                <a:solidFill>
                  <a:srgbClr val="92CDF0"/>
                </a:solidFill>
              </a:rPr>
              <a:t>Weights</a:t>
            </a:r>
            <a:r>
              <a:rPr lang="en-US" sz="2400" dirty="0">
                <a:solidFill>
                  <a:schemeClr val="accent3"/>
                </a:solidFill>
              </a:rPr>
              <a:t> of each objective term</a:t>
            </a:r>
            <a:endParaRPr lang="en-AU" sz="2400" dirty="0">
              <a:solidFill>
                <a:schemeClr val="accent3"/>
              </a:solidFill>
            </a:endParaRPr>
          </a:p>
        </p:txBody>
      </p:sp>
      <p:cxnSp>
        <p:nvCxnSpPr>
          <p:cNvPr id="32" name="Straight Arrow Connector 31">
            <a:extLst>
              <a:ext uri="{FF2B5EF4-FFF2-40B4-BE49-F238E27FC236}">
                <a16:creationId xmlns:a16="http://schemas.microsoft.com/office/drawing/2014/main" id="{138D3202-7607-AF03-AB7E-163F3BFD90E3}"/>
              </a:ext>
            </a:extLst>
          </p:cNvPr>
          <p:cNvCxnSpPr>
            <a:cxnSpLocks/>
          </p:cNvCxnSpPr>
          <p:nvPr/>
        </p:nvCxnSpPr>
        <p:spPr>
          <a:xfrm flipV="1">
            <a:off x="10097197" y="3448040"/>
            <a:ext cx="0" cy="1408222"/>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AD93602E-E603-C20F-2B63-C27C873B880F}"/>
              </a:ext>
            </a:extLst>
          </p:cNvPr>
          <p:cNvCxnSpPr>
            <a:cxnSpLocks/>
          </p:cNvCxnSpPr>
          <p:nvPr/>
        </p:nvCxnSpPr>
        <p:spPr>
          <a:xfrm flipV="1">
            <a:off x="7276973" y="3448040"/>
            <a:ext cx="0" cy="38736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42" name="TextBox 41">
            <a:extLst>
              <a:ext uri="{FF2B5EF4-FFF2-40B4-BE49-F238E27FC236}">
                <a16:creationId xmlns:a16="http://schemas.microsoft.com/office/drawing/2014/main" id="{88435F6A-9FC7-BA29-C172-0457E4384A7C}"/>
              </a:ext>
            </a:extLst>
          </p:cNvPr>
          <p:cNvSpPr txBox="1"/>
          <p:nvPr/>
        </p:nvSpPr>
        <p:spPr>
          <a:xfrm>
            <a:off x="1032982" y="3835400"/>
            <a:ext cx="6697036" cy="830997"/>
          </a:xfrm>
          <a:prstGeom prst="rect">
            <a:avLst/>
          </a:prstGeom>
          <a:noFill/>
          <a:ln w="28575">
            <a:solidFill>
              <a:srgbClr val="F6A6F4"/>
            </a:solidFill>
          </a:ln>
        </p:spPr>
        <p:txBody>
          <a:bodyPr wrap="square" rtlCol="0">
            <a:spAutoFit/>
          </a:bodyPr>
          <a:lstStyle/>
          <a:p>
            <a:r>
              <a:rPr lang="en-US" sz="2400" dirty="0">
                <a:solidFill>
                  <a:schemeClr val="accent6"/>
                </a:solidFill>
              </a:rPr>
              <a:t>Specific pairs of student </a:t>
            </a:r>
            <a:r>
              <a:rPr lang="en-US" sz="2400" dirty="0" err="1">
                <a:solidFill>
                  <a:schemeClr val="accent6"/>
                </a:solidFill>
              </a:rPr>
              <a:t>i</a:t>
            </a:r>
            <a:r>
              <a:rPr lang="en-US" sz="2400" dirty="0">
                <a:solidFill>
                  <a:schemeClr val="accent6"/>
                </a:solidFill>
              </a:rPr>
              <a:t> and tutor j where student </a:t>
            </a:r>
            <a:r>
              <a:rPr lang="en-US" sz="2400" dirty="0" err="1">
                <a:solidFill>
                  <a:schemeClr val="accent6"/>
                </a:solidFill>
              </a:rPr>
              <a:t>i</a:t>
            </a:r>
            <a:r>
              <a:rPr lang="en-US" sz="2400" dirty="0">
                <a:solidFill>
                  <a:schemeClr val="accent6"/>
                </a:solidFill>
              </a:rPr>
              <a:t> goes to a tuition </a:t>
            </a:r>
            <a:r>
              <a:rPr lang="en-US" sz="2400" dirty="0" err="1">
                <a:solidFill>
                  <a:schemeClr val="accent6"/>
                </a:solidFill>
              </a:rPr>
              <a:t>centre</a:t>
            </a:r>
            <a:r>
              <a:rPr lang="en-US" sz="2400" dirty="0">
                <a:solidFill>
                  <a:schemeClr val="accent6"/>
                </a:solidFill>
              </a:rPr>
              <a:t> not in tutor j’s preference</a:t>
            </a:r>
            <a:endParaRPr lang="en-AU" sz="2400" dirty="0">
              <a:solidFill>
                <a:schemeClr val="accent6"/>
              </a:solidFill>
            </a:endParaRPr>
          </a:p>
        </p:txBody>
      </p:sp>
      <p:sp>
        <p:nvSpPr>
          <p:cNvPr id="72" name="TextBox 71">
            <a:extLst>
              <a:ext uri="{FF2B5EF4-FFF2-40B4-BE49-F238E27FC236}">
                <a16:creationId xmlns:a16="http://schemas.microsoft.com/office/drawing/2014/main" id="{3A63E880-E9D7-849B-C665-79BAE6EF5542}"/>
              </a:ext>
            </a:extLst>
          </p:cNvPr>
          <p:cNvSpPr txBox="1"/>
          <p:nvPr/>
        </p:nvSpPr>
        <p:spPr>
          <a:xfrm>
            <a:off x="4020458" y="4856262"/>
            <a:ext cx="7724792" cy="830997"/>
          </a:xfrm>
          <a:prstGeom prst="rect">
            <a:avLst/>
          </a:prstGeom>
          <a:noFill/>
          <a:ln w="28575">
            <a:solidFill>
              <a:srgbClr val="F6A6F4"/>
            </a:solidFill>
          </a:ln>
        </p:spPr>
        <p:txBody>
          <a:bodyPr wrap="square" rtlCol="0">
            <a:spAutoFit/>
          </a:bodyPr>
          <a:lstStyle/>
          <a:p>
            <a:r>
              <a:rPr lang="en-US" sz="2400" dirty="0">
                <a:solidFill>
                  <a:schemeClr val="accent6"/>
                </a:solidFill>
              </a:rPr>
              <a:t>Specific pairs of student </a:t>
            </a:r>
            <a:r>
              <a:rPr lang="en-US" sz="2400" dirty="0" err="1">
                <a:solidFill>
                  <a:schemeClr val="accent6"/>
                </a:solidFill>
              </a:rPr>
              <a:t>i</a:t>
            </a:r>
            <a:r>
              <a:rPr lang="en-US" sz="2400" dirty="0">
                <a:solidFill>
                  <a:schemeClr val="accent6"/>
                </a:solidFill>
              </a:rPr>
              <a:t> and tutor j where student </a:t>
            </a:r>
            <a:r>
              <a:rPr lang="en-US" sz="2400" dirty="0" err="1">
                <a:solidFill>
                  <a:schemeClr val="accent6"/>
                </a:solidFill>
              </a:rPr>
              <a:t>i</a:t>
            </a:r>
            <a:r>
              <a:rPr lang="en-US" sz="2400" dirty="0">
                <a:solidFill>
                  <a:schemeClr val="accent6"/>
                </a:solidFill>
              </a:rPr>
              <a:t> goes to the tuition </a:t>
            </a:r>
            <a:r>
              <a:rPr lang="en-US" sz="2400" dirty="0" err="1">
                <a:solidFill>
                  <a:schemeClr val="accent6"/>
                </a:solidFill>
              </a:rPr>
              <a:t>centre</a:t>
            </a:r>
            <a:r>
              <a:rPr lang="en-US" sz="2400" dirty="0">
                <a:solidFill>
                  <a:schemeClr val="accent6"/>
                </a:solidFill>
              </a:rPr>
              <a:t> that is tutor j’s second preference</a:t>
            </a:r>
            <a:endParaRPr lang="en-AU" sz="2400" dirty="0">
              <a:solidFill>
                <a:schemeClr val="accent6"/>
              </a:solidFill>
            </a:endParaRPr>
          </a:p>
        </p:txBody>
      </p:sp>
    </p:spTree>
    <p:extLst>
      <p:ext uri="{BB962C8B-B14F-4D97-AF65-F5344CB8AC3E}">
        <p14:creationId xmlns:p14="http://schemas.microsoft.com/office/powerpoint/2010/main" val="212722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242A3-EE50-8CD6-7AE7-D379D4E1D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5CFBE-6818-859C-2051-3CFA924DEF9C}"/>
              </a:ext>
            </a:extLst>
          </p:cNvPr>
          <p:cNvSpPr>
            <a:spLocks noGrp="1"/>
          </p:cNvSpPr>
          <p:nvPr>
            <p:ph type="title"/>
          </p:nvPr>
        </p:nvSpPr>
        <p:spPr>
          <a:xfrm>
            <a:off x="1113536" y="411480"/>
            <a:ext cx="8878824" cy="1069848"/>
          </a:xfrm>
        </p:spPr>
        <p:txBody>
          <a:bodyPr/>
          <a:lstStyle/>
          <a:p>
            <a:r>
              <a:rPr lang="en-US" sz="4800" dirty="0"/>
              <a:t>Objective Function</a:t>
            </a:r>
          </a:p>
        </p:txBody>
      </p:sp>
      <p:sp>
        <p:nvSpPr>
          <p:cNvPr id="6" name="Slide Number Placeholder 5">
            <a:extLst>
              <a:ext uri="{FF2B5EF4-FFF2-40B4-BE49-F238E27FC236}">
                <a16:creationId xmlns:a16="http://schemas.microsoft.com/office/drawing/2014/main" id="{9D502CBB-276D-6816-67DC-84EDFAC8E5B9}"/>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9" name="Text Placeholder 2">
            <a:extLst>
              <a:ext uri="{FF2B5EF4-FFF2-40B4-BE49-F238E27FC236}">
                <a16:creationId xmlns:a16="http://schemas.microsoft.com/office/drawing/2014/main" id="{AD70B8EE-8950-7B62-0EA7-F0E7D9E483E0}"/>
              </a:ext>
            </a:extLst>
          </p:cNvPr>
          <p:cNvSpPr>
            <a:spLocks noGrp="1"/>
          </p:cNvSpPr>
          <p:nvPr>
            <p:ph type="body" idx="1"/>
          </p:nvPr>
        </p:nvSpPr>
        <p:spPr>
          <a:xfrm>
            <a:off x="1119061" y="1797243"/>
            <a:ext cx="4398264" cy="750316"/>
          </a:xfrm>
        </p:spPr>
        <p:txBody>
          <a:bodyPr/>
          <a:lstStyle/>
          <a:p>
            <a:r>
              <a:rPr lang="en-US" sz="3600" dirty="0"/>
              <a:t>Minimize</a:t>
            </a:r>
          </a:p>
        </p:txBody>
      </p:sp>
      <mc:AlternateContent xmlns:mc="http://schemas.openxmlformats.org/markup-compatibility/2006">
        <mc:Choice xmlns:a14="http://schemas.microsoft.com/office/drawing/2010/main" Requires="a14">
          <p:sp>
            <p:nvSpPr>
              <p:cNvPr id="11" name="Content Placeholder 9">
                <a:extLst>
                  <a:ext uri="{FF2B5EF4-FFF2-40B4-BE49-F238E27FC236}">
                    <a16:creationId xmlns:a16="http://schemas.microsoft.com/office/drawing/2014/main" id="{CA1A4625-659E-B141-CCF3-DA204F6E5B3D}"/>
                  </a:ext>
                </a:extLst>
              </p:cNvPr>
              <p:cNvSpPr>
                <a:spLocks noGrp="1"/>
              </p:cNvSpPr>
              <p:nvPr>
                <p:ph sz="half" idx="2"/>
              </p:nvPr>
            </p:nvSpPr>
            <p:spPr>
              <a:xfrm>
                <a:off x="1154684" y="2398509"/>
                <a:ext cx="10468864" cy="340902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2600" i="1" dirty="0" smtClean="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i="1" dirty="0">
                              <a:latin typeface="Cambria Math" panose="02040503050406030204" pitchFamily="18" charset="0"/>
                              <a:ea typeface="Cambria Math" panose="02040503050406030204" pitchFamily="18" charset="0"/>
                            </a:rPr>
                            <m:t>1</m:t>
                          </m:r>
                        </m:sub>
                      </m:sSub>
                      <m:r>
                        <a:rPr lang="en-US" sz="2600" i="1" dirty="0">
                          <a:latin typeface="Cambria Math" panose="02040503050406030204" pitchFamily="18" charset="0"/>
                          <a:ea typeface="Cambria Math" panose="02040503050406030204" pitchFamily="18" charset="0"/>
                        </a:rPr>
                        <m:t>∗</m:t>
                      </m:r>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ea typeface="Cambria Math" panose="02040503050406030204" pitchFamily="18" charset="0"/>
                            </a:rPr>
                            <m:t>𝑈</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𝐿</m:t>
                          </m:r>
                        </m:e>
                      </m:d>
                      <m:r>
                        <a:rPr lang="en-US" sz="2600" i="1" dirty="0">
                          <a:latin typeface="Cambria Math" panose="02040503050406030204" pitchFamily="18" charset="0"/>
                          <a:ea typeface="Cambria Math" panose="02040503050406030204" pitchFamily="18" charset="0"/>
                        </a:rPr>
                        <m:t>+ </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i="1" dirty="0">
                              <a:latin typeface="Cambria Math" panose="02040503050406030204" pitchFamily="18" charset="0"/>
                              <a:ea typeface="Cambria Math" panose="02040503050406030204" pitchFamily="18" charset="0"/>
                            </a:rPr>
                            <m:t>2</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r>
                            <m:rPr>
                              <m:brk m:alnAt="7"/>
                            </m:rPr>
                            <a:rPr lang="en-US" sz="2600" b="0" i="1" dirty="0" smtClean="0">
                              <a:latin typeface="Cambria Math" panose="02040503050406030204" pitchFamily="18" charset="0"/>
                              <a:ea typeface="Cambria Math" panose="02040503050406030204" pitchFamily="18" charset="0"/>
                            </a:rPr>
                            <m:t>𝑗</m:t>
                          </m:r>
                        </m:sub>
                        <m:sup/>
                        <m:e>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𝑦</m:t>
                              </m:r>
                            </m:e>
                            <m:sub>
                              <m:r>
                                <a:rPr lang="en-US" sz="2600" i="1" dirty="0">
                                  <a:latin typeface="Cambria Math" panose="02040503050406030204" pitchFamily="18" charset="0"/>
                                  <a:ea typeface="Cambria Math" panose="02040503050406030204" pitchFamily="18" charset="0"/>
                                </a:rPr>
                                <m:t>𝑗</m:t>
                              </m:r>
                            </m:sub>
                          </m:sSub>
                        </m:e>
                      </m:nary>
                      <m:r>
                        <a:rPr lang="en-US" sz="2600" i="1" dirty="0">
                          <a:latin typeface="Cambria Math" panose="02040503050406030204" pitchFamily="18" charset="0"/>
                          <a:ea typeface="Cambria Math" panose="02040503050406030204" pitchFamily="18" charset="0"/>
                        </a:rPr>
                        <m:t>+</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b="0" i="1" dirty="0" smtClean="0">
                              <a:latin typeface="Cambria Math" panose="02040503050406030204" pitchFamily="18" charset="0"/>
                              <a:ea typeface="Cambria Math" panose="02040503050406030204" pitchFamily="18" charset="0"/>
                            </a:rPr>
                            <m:t>3</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r>
                            <a:rPr lang="en-US" sz="2600" b="0" i="1" dirty="0" smtClean="0">
                              <a:latin typeface="Cambria Math" panose="02040503050406030204" pitchFamily="18" charset="0"/>
                              <a:ea typeface="Cambria Math" panose="02040503050406030204" pitchFamily="18" charset="0"/>
                            </a:rPr>
                            <m:t> </m:t>
                          </m:r>
                          <m:d>
                            <m:dPr>
                              <m:ctrlPr>
                                <a:rPr lang="en-US" sz="2600" b="0" i="1" dirty="0" smtClean="0">
                                  <a:latin typeface="Cambria Math" panose="02040503050406030204" pitchFamily="18" charset="0"/>
                                  <a:ea typeface="Cambria Math" panose="02040503050406030204" pitchFamily="18" charset="0"/>
                                </a:rPr>
                              </m:ctrlPr>
                            </m:dPr>
                            <m:e>
                              <m:r>
                                <a:rPr lang="en-US" sz="2600" b="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𝑗</m:t>
                              </m:r>
                            </m:e>
                          </m:d>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𝑝𝑎𝑖𝑟𝑠</m:t>
                          </m:r>
                          <m:r>
                            <a:rPr lang="en-US" sz="2600" b="0" i="1" dirty="0" smtClean="0">
                              <a:latin typeface="Cambria Math" panose="02040503050406030204" pitchFamily="18" charset="0"/>
                              <a:ea typeface="Cambria Math" panose="02040503050406030204" pitchFamily="18" charset="0"/>
                            </a:rPr>
                            <m:t>1</m:t>
                          </m:r>
                        </m:sub>
                        <m:sup/>
                        <m:e>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𝑥</m:t>
                              </m:r>
                            </m:e>
                            <m:sub>
                              <m:r>
                                <a:rPr lang="en-US" sz="2600" b="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𝑗</m:t>
                              </m:r>
                            </m:sub>
                          </m:sSub>
                        </m:e>
                      </m:nary>
                      <m:r>
                        <a:rPr lang="en-US" sz="2600" i="1" dirty="0">
                          <a:latin typeface="Cambria Math" panose="02040503050406030204" pitchFamily="18" charset="0"/>
                          <a:ea typeface="Cambria Math" panose="02040503050406030204" pitchFamily="18" charset="0"/>
                        </a:rPr>
                        <m:t>+</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b="0" i="1" dirty="0" smtClean="0">
                              <a:latin typeface="Cambria Math" panose="02040503050406030204" pitchFamily="18" charset="0"/>
                              <a:ea typeface="Cambria Math" panose="02040503050406030204" pitchFamily="18" charset="0"/>
                            </a:rPr>
                            <m:t>4</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e>
                          </m:d>
                          <m:r>
                            <a:rPr lang="en-US" sz="2600" i="1" dirty="0">
                              <a:latin typeface="Cambria Math" panose="02040503050406030204" pitchFamily="18" charset="0"/>
                              <a:ea typeface="Cambria Math" panose="02040503050406030204" pitchFamily="18" charset="0"/>
                            </a:rPr>
                            <m:t>𝑝𝑎𝑖𝑟𝑠</m:t>
                          </m:r>
                          <m:r>
                            <a:rPr lang="en-US" sz="2600" b="0" i="1" dirty="0" smtClean="0">
                              <a:latin typeface="Cambria Math" panose="02040503050406030204" pitchFamily="18" charset="0"/>
                              <a:ea typeface="Cambria Math" panose="02040503050406030204" pitchFamily="18" charset="0"/>
                            </a:rPr>
                            <m:t>2</m:t>
                          </m:r>
                        </m:sub>
                        <m:sup/>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𝑥</m:t>
                              </m:r>
                            </m:e>
                            <m:sub>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sub>
                          </m:sSub>
                        </m:e>
                      </m:nary>
                    </m:oMath>
                  </m:oMathPara>
                </a14:m>
                <a:endParaRPr lang="en-US" sz="2600" dirty="0">
                  <a:solidFill>
                    <a:schemeClr val="accent3"/>
                  </a:solidFill>
                  <a:latin typeface="Calibri math"/>
                </a:endParaRPr>
              </a:p>
            </p:txBody>
          </p:sp>
        </mc:Choice>
        <mc:Fallback>
          <p:sp>
            <p:nvSpPr>
              <p:cNvPr id="11" name="Content Placeholder 9">
                <a:extLst>
                  <a:ext uri="{FF2B5EF4-FFF2-40B4-BE49-F238E27FC236}">
                    <a16:creationId xmlns:a16="http://schemas.microsoft.com/office/drawing/2014/main" id="{CA1A4625-659E-B141-CCF3-DA204F6E5B3D}"/>
                  </a:ext>
                </a:extLst>
              </p:cNvPr>
              <p:cNvSpPr>
                <a:spLocks noGrp="1" noRot="1" noChangeAspect="1" noMove="1" noResize="1" noEditPoints="1" noAdjustHandles="1" noChangeArrowheads="1" noChangeShapeType="1" noTextEdit="1"/>
              </p:cNvSpPr>
              <p:nvPr>
                <p:ph sz="half" idx="2"/>
              </p:nvPr>
            </p:nvSpPr>
            <p:spPr>
              <a:xfrm>
                <a:off x="1154684" y="2398509"/>
                <a:ext cx="10468864" cy="3409020"/>
              </a:xfrm>
              <a:blipFill>
                <a:blip r:embed="rId2"/>
                <a:stretch>
                  <a:fillRect/>
                </a:stretch>
              </a:blipFill>
            </p:spPr>
            <p:txBody>
              <a:bodyPr/>
              <a:lstStyle/>
              <a:p>
                <a:r>
                  <a:rPr lang="en-AU">
                    <a:noFill/>
                  </a:rPr>
                  <a:t> </a:t>
                </a:r>
              </a:p>
            </p:txBody>
          </p:sp>
        </mc:Fallback>
      </mc:AlternateContent>
      <p:sp>
        <p:nvSpPr>
          <p:cNvPr id="3" name="Rectangle 2">
            <a:extLst>
              <a:ext uri="{FF2B5EF4-FFF2-40B4-BE49-F238E27FC236}">
                <a16:creationId xmlns:a16="http://schemas.microsoft.com/office/drawing/2014/main" id="{C375717C-119B-906D-0DA2-0F54ED9695EE}"/>
              </a:ext>
            </a:extLst>
          </p:cNvPr>
          <p:cNvSpPr/>
          <p:nvPr/>
        </p:nvSpPr>
        <p:spPr>
          <a:xfrm>
            <a:off x="2339340" y="2509459"/>
            <a:ext cx="1209040" cy="601266"/>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4" name="Rectangle 3">
            <a:extLst>
              <a:ext uri="{FF2B5EF4-FFF2-40B4-BE49-F238E27FC236}">
                <a16:creationId xmlns:a16="http://schemas.microsoft.com/office/drawing/2014/main" id="{53EFD7BA-BEA1-F15F-DAEC-5BCE5298809D}"/>
              </a:ext>
            </a:extLst>
          </p:cNvPr>
          <p:cNvSpPr/>
          <p:nvPr/>
        </p:nvSpPr>
        <p:spPr>
          <a:xfrm>
            <a:off x="4518660" y="2399200"/>
            <a:ext cx="906780" cy="1022180"/>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5" name="Rectangle 4">
            <a:extLst>
              <a:ext uri="{FF2B5EF4-FFF2-40B4-BE49-F238E27FC236}">
                <a16:creationId xmlns:a16="http://schemas.microsoft.com/office/drawing/2014/main" id="{2BA31A33-14E2-3BC7-DCC4-A4DB96684BA3}"/>
              </a:ext>
            </a:extLst>
          </p:cNvPr>
          <p:cNvSpPr/>
          <p:nvPr/>
        </p:nvSpPr>
        <p:spPr>
          <a:xfrm>
            <a:off x="6330379" y="2375648"/>
            <a:ext cx="1941322" cy="1144791"/>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7" name="Rectangle 6">
            <a:extLst>
              <a:ext uri="{FF2B5EF4-FFF2-40B4-BE49-F238E27FC236}">
                <a16:creationId xmlns:a16="http://schemas.microsoft.com/office/drawing/2014/main" id="{4E2E4AFB-EA84-F5E7-231A-8C2134F91A3A}"/>
              </a:ext>
            </a:extLst>
          </p:cNvPr>
          <p:cNvSpPr/>
          <p:nvPr/>
        </p:nvSpPr>
        <p:spPr>
          <a:xfrm>
            <a:off x="9203501" y="2368027"/>
            <a:ext cx="1941322" cy="1144791"/>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AU"/>
          </a:p>
        </p:txBody>
      </p:sp>
      <p:sp>
        <p:nvSpPr>
          <p:cNvPr id="16" name="TextBox 15">
            <a:extLst>
              <a:ext uri="{FF2B5EF4-FFF2-40B4-BE49-F238E27FC236}">
                <a16:creationId xmlns:a16="http://schemas.microsoft.com/office/drawing/2014/main" id="{B99CD12A-A0FD-F292-E2DF-82DE0FC45806}"/>
              </a:ext>
            </a:extLst>
          </p:cNvPr>
          <p:cNvSpPr txBox="1"/>
          <p:nvPr/>
        </p:nvSpPr>
        <p:spPr>
          <a:xfrm>
            <a:off x="862584" y="3664455"/>
            <a:ext cx="11329416" cy="2308324"/>
          </a:xfrm>
          <a:prstGeom prst="rect">
            <a:avLst/>
          </a:prstGeom>
          <a:noFill/>
        </p:spPr>
        <p:txBody>
          <a:bodyPr wrap="square" rtlCol="0">
            <a:spAutoFit/>
          </a:bodyPr>
          <a:lstStyle/>
          <a:p>
            <a:r>
              <a:rPr lang="en-US" sz="2400" dirty="0">
                <a:solidFill>
                  <a:srgbClr val="AAA5F9"/>
                </a:solidFill>
                <a:latin typeface="Calibri math"/>
              </a:rPr>
              <a:t>1</a:t>
            </a:r>
            <a:r>
              <a:rPr lang="en-US" sz="2400" baseline="30000" dirty="0">
                <a:solidFill>
                  <a:srgbClr val="AAA5F9"/>
                </a:solidFill>
                <a:latin typeface="Calibri math"/>
              </a:rPr>
              <a:t>st</a:t>
            </a:r>
            <a:r>
              <a:rPr lang="en-US" sz="2400" dirty="0">
                <a:solidFill>
                  <a:srgbClr val="AAA5F9"/>
                </a:solidFill>
                <a:latin typeface="Calibri math"/>
              </a:rPr>
              <a:t> term: Balance workload across all tutors. Minimize gap between tutor with largest workload and tutor with smallest workload.</a:t>
            </a:r>
          </a:p>
          <a:p>
            <a:r>
              <a:rPr lang="en-US" sz="2400" dirty="0">
                <a:solidFill>
                  <a:srgbClr val="AAA5F9"/>
                </a:solidFill>
                <a:latin typeface="Calibri math"/>
              </a:rPr>
              <a:t>2</a:t>
            </a:r>
            <a:r>
              <a:rPr lang="en-US" sz="2400" baseline="30000" dirty="0">
                <a:solidFill>
                  <a:srgbClr val="AAA5F9"/>
                </a:solidFill>
                <a:latin typeface="Calibri math"/>
              </a:rPr>
              <a:t>nd</a:t>
            </a:r>
            <a:r>
              <a:rPr lang="en-US" sz="2400" dirty="0">
                <a:solidFill>
                  <a:srgbClr val="AAA5F9"/>
                </a:solidFill>
                <a:latin typeface="Calibri math"/>
              </a:rPr>
              <a:t> term: Minimize number of tutors hired.</a:t>
            </a:r>
          </a:p>
          <a:p>
            <a:r>
              <a:rPr lang="en-US" sz="2400" dirty="0">
                <a:solidFill>
                  <a:srgbClr val="AAA5F9"/>
                </a:solidFill>
                <a:latin typeface="Calibri math"/>
              </a:rPr>
              <a:t>3</a:t>
            </a:r>
            <a:r>
              <a:rPr lang="en-US" sz="2400" baseline="30000" dirty="0">
                <a:solidFill>
                  <a:srgbClr val="AAA5F9"/>
                </a:solidFill>
                <a:latin typeface="Calibri math"/>
              </a:rPr>
              <a:t>rd</a:t>
            </a:r>
            <a:r>
              <a:rPr lang="en-US" sz="2400" dirty="0">
                <a:solidFill>
                  <a:srgbClr val="AAA5F9"/>
                </a:solidFill>
                <a:latin typeface="Calibri math"/>
              </a:rPr>
              <a:t> term: Minimize tutors assigned to student at tuition center outside their preference.</a:t>
            </a:r>
          </a:p>
          <a:p>
            <a:r>
              <a:rPr lang="en-US" sz="2400" dirty="0">
                <a:solidFill>
                  <a:srgbClr val="AAA5F9"/>
                </a:solidFill>
                <a:latin typeface="Calibri math"/>
              </a:rPr>
              <a:t>4</a:t>
            </a:r>
            <a:r>
              <a:rPr lang="en-US" sz="2400" baseline="30000" dirty="0">
                <a:solidFill>
                  <a:srgbClr val="AAA5F9"/>
                </a:solidFill>
                <a:latin typeface="Calibri math"/>
              </a:rPr>
              <a:t>th</a:t>
            </a:r>
            <a:r>
              <a:rPr lang="en-US" sz="2400" dirty="0">
                <a:solidFill>
                  <a:srgbClr val="AAA5F9"/>
                </a:solidFill>
                <a:latin typeface="Calibri math"/>
              </a:rPr>
              <a:t> term: Minimize tutors assigned to student at tuition center of their 2</a:t>
            </a:r>
            <a:r>
              <a:rPr lang="en-US" sz="2400" baseline="30000" dirty="0">
                <a:solidFill>
                  <a:srgbClr val="AAA5F9"/>
                </a:solidFill>
                <a:latin typeface="Calibri math"/>
              </a:rPr>
              <a:t>nd</a:t>
            </a:r>
            <a:r>
              <a:rPr lang="en-US" sz="2400" dirty="0">
                <a:solidFill>
                  <a:srgbClr val="AAA5F9"/>
                </a:solidFill>
                <a:latin typeface="Calibri math"/>
              </a:rPr>
              <a:t> choice. </a:t>
            </a:r>
          </a:p>
          <a:p>
            <a:r>
              <a:rPr lang="en-US" sz="2400" dirty="0">
                <a:solidFill>
                  <a:srgbClr val="AAA5F9"/>
                </a:solidFill>
                <a:latin typeface="Calibri math"/>
              </a:rPr>
              <a:t>(Smaller penalty compared to 3</a:t>
            </a:r>
            <a:r>
              <a:rPr lang="en-US" sz="2400" baseline="30000" dirty="0">
                <a:solidFill>
                  <a:srgbClr val="AAA5F9"/>
                </a:solidFill>
                <a:latin typeface="Calibri math"/>
              </a:rPr>
              <a:t>rd</a:t>
            </a:r>
            <a:r>
              <a:rPr lang="en-US" sz="2400" dirty="0">
                <a:solidFill>
                  <a:srgbClr val="AAA5F9"/>
                </a:solidFill>
                <a:latin typeface="Calibri math"/>
              </a:rPr>
              <a:t> term, to try assign tutors their 1</a:t>
            </a:r>
            <a:r>
              <a:rPr lang="en-US" sz="2400" baseline="30000" dirty="0">
                <a:solidFill>
                  <a:srgbClr val="AAA5F9"/>
                </a:solidFill>
                <a:latin typeface="Calibri math"/>
              </a:rPr>
              <a:t>st</a:t>
            </a:r>
            <a:r>
              <a:rPr lang="en-US" sz="2400" dirty="0">
                <a:solidFill>
                  <a:srgbClr val="AAA5F9"/>
                </a:solidFill>
                <a:latin typeface="Calibri math"/>
              </a:rPr>
              <a:t> choice location)</a:t>
            </a:r>
            <a:endParaRPr lang="en-AU" sz="2400" dirty="0">
              <a:solidFill>
                <a:srgbClr val="AAA5F9"/>
              </a:solidFill>
            </a:endParaRPr>
          </a:p>
        </p:txBody>
      </p:sp>
    </p:spTree>
    <p:extLst>
      <p:ext uri="{BB962C8B-B14F-4D97-AF65-F5344CB8AC3E}">
        <p14:creationId xmlns:p14="http://schemas.microsoft.com/office/powerpoint/2010/main" val="219364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DBCDA-CF17-EABC-8299-DF16D7A13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C3DE8D-6CC2-A349-8B1B-1935202F819A}"/>
              </a:ext>
            </a:extLst>
          </p:cNvPr>
          <p:cNvSpPr>
            <a:spLocks noGrp="1"/>
          </p:cNvSpPr>
          <p:nvPr>
            <p:ph type="title"/>
          </p:nvPr>
        </p:nvSpPr>
        <p:spPr>
          <a:xfrm>
            <a:off x="1113536" y="411480"/>
            <a:ext cx="8878824" cy="1069848"/>
          </a:xfrm>
        </p:spPr>
        <p:txBody>
          <a:bodyPr/>
          <a:lstStyle/>
          <a:p>
            <a:r>
              <a:rPr lang="en-US" sz="4800" dirty="0"/>
              <a:t>Objective Function</a:t>
            </a:r>
          </a:p>
        </p:txBody>
      </p:sp>
      <p:sp>
        <p:nvSpPr>
          <p:cNvPr id="6" name="Slide Number Placeholder 5">
            <a:extLst>
              <a:ext uri="{FF2B5EF4-FFF2-40B4-BE49-F238E27FC236}">
                <a16:creationId xmlns:a16="http://schemas.microsoft.com/office/drawing/2014/main" id="{3A867850-A486-5114-5971-9D99F7E5A6D6}"/>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9" name="Text Placeholder 2">
            <a:extLst>
              <a:ext uri="{FF2B5EF4-FFF2-40B4-BE49-F238E27FC236}">
                <a16:creationId xmlns:a16="http://schemas.microsoft.com/office/drawing/2014/main" id="{908C460E-5FFA-31F3-A1F8-FE1AA2301455}"/>
              </a:ext>
            </a:extLst>
          </p:cNvPr>
          <p:cNvSpPr>
            <a:spLocks noGrp="1"/>
          </p:cNvSpPr>
          <p:nvPr>
            <p:ph type="body" idx="1"/>
          </p:nvPr>
        </p:nvSpPr>
        <p:spPr>
          <a:xfrm>
            <a:off x="1119061" y="1797243"/>
            <a:ext cx="4398264" cy="750316"/>
          </a:xfrm>
        </p:spPr>
        <p:txBody>
          <a:bodyPr/>
          <a:lstStyle/>
          <a:p>
            <a:r>
              <a:rPr lang="en-US" sz="3600" dirty="0"/>
              <a:t>Minimize</a:t>
            </a:r>
          </a:p>
        </p:txBody>
      </p:sp>
      <mc:AlternateContent xmlns:mc="http://schemas.openxmlformats.org/markup-compatibility/2006">
        <mc:Choice xmlns:a14="http://schemas.microsoft.com/office/drawing/2010/main" Requires="a14">
          <p:sp>
            <p:nvSpPr>
              <p:cNvPr id="11" name="Content Placeholder 9">
                <a:extLst>
                  <a:ext uri="{FF2B5EF4-FFF2-40B4-BE49-F238E27FC236}">
                    <a16:creationId xmlns:a16="http://schemas.microsoft.com/office/drawing/2014/main" id="{BEB3FCB9-AF9F-B288-01BD-7060AB347E42}"/>
                  </a:ext>
                </a:extLst>
              </p:cNvPr>
              <p:cNvSpPr>
                <a:spLocks noGrp="1"/>
              </p:cNvSpPr>
              <p:nvPr>
                <p:ph sz="half" idx="2"/>
              </p:nvPr>
            </p:nvSpPr>
            <p:spPr>
              <a:xfrm>
                <a:off x="1154684" y="2398509"/>
                <a:ext cx="10468864" cy="340902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2600" i="1" dirty="0" smtClean="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i="1" dirty="0">
                              <a:latin typeface="Cambria Math" panose="02040503050406030204" pitchFamily="18" charset="0"/>
                              <a:ea typeface="Cambria Math" panose="02040503050406030204" pitchFamily="18" charset="0"/>
                            </a:rPr>
                            <m:t>1</m:t>
                          </m:r>
                        </m:sub>
                      </m:sSub>
                      <m:r>
                        <a:rPr lang="en-US" sz="2600" i="1" dirty="0">
                          <a:latin typeface="Cambria Math" panose="02040503050406030204" pitchFamily="18" charset="0"/>
                          <a:ea typeface="Cambria Math" panose="02040503050406030204" pitchFamily="18" charset="0"/>
                        </a:rPr>
                        <m:t>∗</m:t>
                      </m:r>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ea typeface="Cambria Math" panose="02040503050406030204" pitchFamily="18" charset="0"/>
                            </a:rPr>
                            <m:t>𝑈</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𝐿</m:t>
                          </m:r>
                        </m:e>
                      </m:d>
                      <m:r>
                        <a:rPr lang="en-US" sz="2600" i="1" dirty="0">
                          <a:latin typeface="Cambria Math" panose="02040503050406030204" pitchFamily="18" charset="0"/>
                          <a:ea typeface="Cambria Math" panose="02040503050406030204" pitchFamily="18" charset="0"/>
                        </a:rPr>
                        <m:t>+ </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i="1" dirty="0">
                              <a:latin typeface="Cambria Math" panose="02040503050406030204" pitchFamily="18" charset="0"/>
                              <a:ea typeface="Cambria Math" panose="02040503050406030204" pitchFamily="18" charset="0"/>
                            </a:rPr>
                            <m:t>2</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r>
                            <m:rPr>
                              <m:brk m:alnAt="7"/>
                            </m:rPr>
                            <a:rPr lang="en-US" sz="2600" b="0" i="1" dirty="0" smtClean="0">
                              <a:latin typeface="Cambria Math" panose="02040503050406030204" pitchFamily="18" charset="0"/>
                              <a:ea typeface="Cambria Math" panose="02040503050406030204" pitchFamily="18" charset="0"/>
                            </a:rPr>
                            <m:t>𝑗</m:t>
                          </m:r>
                        </m:sub>
                        <m:sup/>
                        <m:e>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𝑦</m:t>
                              </m:r>
                            </m:e>
                            <m:sub>
                              <m:r>
                                <a:rPr lang="en-US" sz="2600" i="1" dirty="0">
                                  <a:latin typeface="Cambria Math" panose="02040503050406030204" pitchFamily="18" charset="0"/>
                                  <a:ea typeface="Cambria Math" panose="02040503050406030204" pitchFamily="18" charset="0"/>
                                </a:rPr>
                                <m:t>𝑗</m:t>
                              </m:r>
                            </m:sub>
                          </m:sSub>
                        </m:e>
                      </m:nary>
                      <m:r>
                        <a:rPr lang="en-US" sz="2600" i="1" dirty="0">
                          <a:latin typeface="Cambria Math" panose="02040503050406030204" pitchFamily="18" charset="0"/>
                          <a:ea typeface="Cambria Math" panose="02040503050406030204" pitchFamily="18" charset="0"/>
                        </a:rPr>
                        <m:t>+</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b="0" i="1" dirty="0" smtClean="0">
                              <a:latin typeface="Cambria Math" panose="02040503050406030204" pitchFamily="18" charset="0"/>
                              <a:ea typeface="Cambria Math" panose="02040503050406030204" pitchFamily="18" charset="0"/>
                            </a:rPr>
                            <m:t>3</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r>
                            <a:rPr lang="en-US" sz="2600" b="0" i="1" dirty="0" smtClean="0">
                              <a:latin typeface="Cambria Math" panose="02040503050406030204" pitchFamily="18" charset="0"/>
                              <a:ea typeface="Cambria Math" panose="02040503050406030204" pitchFamily="18" charset="0"/>
                            </a:rPr>
                            <m:t> </m:t>
                          </m:r>
                          <m:d>
                            <m:dPr>
                              <m:ctrlPr>
                                <a:rPr lang="en-US" sz="2600" b="0" i="1" dirty="0" smtClean="0">
                                  <a:latin typeface="Cambria Math" panose="02040503050406030204" pitchFamily="18" charset="0"/>
                                  <a:ea typeface="Cambria Math" panose="02040503050406030204" pitchFamily="18" charset="0"/>
                                </a:rPr>
                              </m:ctrlPr>
                            </m:dPr>
                            <m:e>
                              <m:r>
                                <a:rPr lang="en-US" sz="2600" b="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𝑗</m:t>
                              </m:r>
                            </m:e>
                          </m:d>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𝑝𝑎𝑖𝑟𝑠</m:t>
                          </m:r>
                          <m:r>
                            <a:rPr lang="en-US" sz="2600" b="0" i="1" dirty="0" smtClean="0">
                              <a:latin typeface="Cambria Math" panose="02040503050406030204" pitchFamily="18" charset="0"/>
                              <a:ea typeface="Cambria Math" panose="02040503050406030204" pitchFamily="18" charset="0"/>
                            </a:rPr>
                            <m:t>1</m:t>
                          </m:r>
                        </m:sub>
                        <m:sup/>
                        <m:e>
                          <m:sSub>
                            <m:sSubPr>
                              <m:ctrlPr>
                                <a:rPr lang="en-US" sz="2600" i="1" dirty="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𝑥</m:t>
                              </m:r>
                            </m:e>
                            <m:sub>
                              <m:r>
                                <a:rPr lang="en-US" sz="2600" b="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𝑗</m:t>
                              </m:r>
                            </m:sub>
                          </m:sSub>
                        </m:e>
                      </m:nary>
                      <m:r>
                        <a:rPr lang="en-US" sz="2600" i="1" dirty="0">
                          <a:latin typeface="Cambria Math" panose="02040503050406030204" pitchFamily="18" charset="0"/>
                          <a:ea typeface="Cambria Math" panose="02040503050406030204" pitchFamily="18" charset="0"/>
                        </a:rPr>
                        <m:t>+</m:t>
                      </m:r>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𝐶</m:t>
                          </m:r>
                        </m:e>
                        <m:sub>
                          <m:r>
                            <a:rPr lang="en-US" sz="2600" b="0" i="1" dirty="0" smtClean="0">
                              <a:latin typeface="Cambria Math" panose="02040503050406030204" pitchFamily="18" charset="0"/>
                              <a:ea typeface="Cambria Math" panose="02040503050406030204" pitchFamily="18" charset="0"/>
                            </a:rPr>
                            <m:t>4</m:t>
                          </m:r>
                        </m:sub>
                      </m:sSub>
                      <m:r>
                        <a:rPr lang="en-US" sz="2600" i="1" dirty="0">
                          <a:latin typeface="Cambria Math" panose="02040503050406030204" pitchFamily="18" charset="0"/>
                          <a:ea typeface="Cambria Math" panose="02040503050406030204" pitchFamily="18" charset="0"/>
                        </a:rPr>
                        <m:t>∗</m:t>
                      </m:r>
                      <m:nary>
                        <m:naryPr>
                          <m:chr m:val="∑"/>
                          <m:supHide m:val="on"/>
                          <m:ctrlPr>
                            <a:rPr lang="en-US" sz="2600" i="1" dirty="0">
                              <a:latin typeface="Cambria Math" panose="02040503050406030204" pitchFamily="18" charset="0"/>
                              <a:ea typeface="Cambria Math" panose="02040503050406030204" pitchFamily="18" charset="0"/>
                            </a:rPr>
                          </m:ctrlPr>
                        </m:naryPr>
                        <m:sub>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e>
                          </m:d>
                          <m:r>
                            <a:rPr lang="en-US" sz="2600" i="1" dirty="0">
                              <a:latin typeface="Cambria Math" panose="02040503050406030204" pitchFamily="18" charset="0"/>
                              <a:ea typeface="Cambria Math" panose="02040503050406030204" pitchFamily="18" charset="0"/>
                            </a:rPr>
                            <m:t>𝑝𝑎𝑖𝑟𝑠</m:t>
                          </m:r>
                          <m:r>
                            <a:rPr lang="en-US" sz="2600" b="0" i="1" dirty="0" smtClean="0">
                              <a:latin typeface="Cambria Math" panose="02040503050406030204" pitchFamily="18" charset="0"/>
                              <a:ea typeface="Cambria Math" panose="02040503050406030204" pitchFamily="18" charset="0"/>
                            </a:rPr>
                            <m:t>2</m:t>
                          </m:r>
                        </m:sub>
                        <m:sup/>
                        <m:e>
                          <m:sSub>
                            <m:sSubPr>
                              <m:ctrlPr>
                                <a:rPr lang="en-US" sz="2600" i="1" dirty="0">
                                  <a:latin typeface="Cambria Math" panose="02040503050406030204" pitchFamily="18" charset="0"/>
                                  <a:ea typeface="Cambria Math" panose="02040503050406030204" pitchFamily="18" charset="0"/>
                                </a:rPr>
                              </m:ctrlPr>
                            </m:sSubPr>
                            <m:e>
                              <m:r>
                                <a:rPr lang="en-US" sz="2600" i="1" dirty="0">
                                  <a:latin typeface="Cambria Math" panose="02040503050406030204" pitchFamily="18" charset="0"/>
                                  <a:ea typeface="Cambria Math" panose="02040503050406030204" pitchFamily="18" charset="0"/>
                                </a:rPr>
                                <m:t>𝑥</m:t>
                              </m:r>
                            </m:e>
                            <m:sub>
                              <m:r>
                                <a:rPr lang="en-US" sz="2600" i="1" dirty="0">
                                  <a:latin typeface="Cambria Math" panose="02040503050406030204" pitchFamily="18" charset="0"/>
                                  <a:ea typeface="Cambria Math" panose="02040503050406030204" pitchFamily="18" charset="0"/>
                                </a:rPr>
                                <m:t>𝑖</m:t>
                              </m:r>
                              <m:r>
                                <a:rPr lang="en-US" sz="2600" i="1" dirty="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sub>
                          </m:sSub>
                        </m:e>
                      </m:nary>
                    </m:oMath>
                  </m:oMathPara>
                </a14:m>
                <a:endParaRPr lang="en-US" sz="2600" dirty="0">
                  <a:solidFill>
                    <a:schemeClr val="accent3"/>
                  </a:solidFill>
                  <a:latin typeface="Calibri math"/>
                </a:endParaRPr>
              </a:p>
            </p:txBody>
          </p:sp>
        </mc:Choice>
        <mc:Fallback>
          <p:sp>
            <p:nvSpPr>
              <p:cNvPr id="11" name="Content Placeholder 9">
                <a:extLst>
                  <a:ext uri="{FF2B5EF4-FFF2-40B4-BE49-F238E27FC236}">
                    <a16:creationId xmlns:a16="http://schemas.microsoft.com/office/drawing/2014/main" id="{BEB3FCB9-AF9F-B288-01BD-7060AB347E42}"/>
                  </a:ext>
                </a:extLst>
              </p:cNvPr>
              <p:cNvSpPr>
                <a:spLocks noGrp="1" noRot="1" noChangeAspect="1" noMove="1" noResize="1" noEditPoints="1" noAdjustHandles="1" noChangeArrowheads="1" noChangeShapeType="1" noTextEdit="1"/>
              </p:cNvSpPr>
              <p:nvPr>
                <p:ph sz="half" idx="2"/>
              </p:nvPr>
            </p:nvSpPr>
            <p:spPr>
              <a:xfrm>
                <a:off x="1154684" y="2398509"/>
                <a:ext cx="10468864" cy="3409020"/>
              </a:xfrm>
              <a:blipFill>
                <a:blip r:embed="rId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631A336-1484-2D88-66E1-3DA2B520D570}"/>
                  </a:ext>
                </a:extLst>
              </p:cNvPr>
              <p:cNvSpPr txBox="1"/>
              <p:nvPr/>
            </p:nvSpPr>
            <p:spPr>
              <a:xfrm>
                <a:off x="850392" y="3282414"/>
                <a:ext cx="11074908" cy="3462486"/>
              </a:xfrm>
              <a:prstGeom prst="rect">
                <a:avLst/>
              </a:prstGeom>
              <a:noFill/>
            </p:spPr>
            <p:txBody>
              <a:bodyPr wrap="square" rtlCol="0">
                <a:spAutoFit/>
              </a:bodyPr>
              <a:lstStyle/>
              <a:p>
                <a:r>
                  <a:rPr lang="en-US" sz="2400" dirty="0">
                    <a:solidFill>
                      <a:srgbClr val="92CDF0"/>
                    </a:solidFill>
                    <a:latin typeface="Calibri math"/>
                  </a:rPr>
                  <a:t>Scenario 1: </a:t>
                </a:r>
                <a14:m>
                  <m:oMath xmlns:m="http://schemas.openxmlformats.org/officeDocument/2006/math">
                    <m:sSub>
                      <m:sSubPr>
                        <m:ctrlPr>
                          <a:rPr lang="en-US" sz="2400" i="1" dirty="0" smtClean="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i="1" dirty="0">
                            <a:solidFill>
                              <a:srgbClr val="92CDF0"/>
                            </a:solidFill>
                            <a:latin typeface="Cambria Math" panose="02040503050406030204" pitchFamily="18" charset="0"/>
                            <a:ea typeface="Cambria Math" panose="02040503050406030204" pitchFamily="18" charset="0"/>
                          </a:rPr>
                          <m:t>1</m:t>
                        </m:r>
                      </m:sub>
                    </m:sSub>
                    <m:r>
                      <a:rPr lang="en-US" sz="2400" b="0" i="1" dirty="0" smtClean="0">
                        <a:solidFill>
                          <a:srgbClr val="92CDF0"/>
                        </a:solidFill>
                        <a:latin typeface="Cambria Math" panose="02040503050406030204" pitchFamily="18" charset="0"/>
                        <a:ea typeface="Cambria Math" panose="02040503050406030204" pitchFamily="18" charset="0"/>
                      </a:rPr>
                      <m:t>=0,</m:t>
                    </m:r>
                    <m:sSub>
                      <m:sSubPr>
                        <m:ctrlPr>
                          <a:rPr lang="en-US" sz="2400" i="1" dirty="0" smtClean="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2</m:t>
                        </m:r>
                      </m:sub>
                    </m:sSub>
                    <m:r>
                      <a:rPr lang="en-US" sz="2400" b="0" i="1" dirty="0" smtClean="0">
                        <a:solidFill>
                          <a:srgbClr val="92CDF0"/>
                        </a:solidFill>
                        <a:latin typeface="Cambria Math" panose="02040503050406030204" pitchFamily="18" charset="0"/>
                        <a:ea typeface="Cambria Math" panose="02040503050406030204" pitchFamily="18" charset="0"/>
                      </a:rPr>
                      <m:t>=5,</m:t>
                    </m:r>
                    <m:sSub>
                      <m:sSubPr>
                        <m:ctrlPr>
                          <a:rPr lang="en-US" sz="2400" i="1" dirty="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3</m:t>
                        </m:r>
                      </m:sub>
                    </m:sSub>
                    <m:r>
                      <a:rPr lang="en-US" sz="2400" b="0" i="1" dirty="0" smtClean="0">
                        <a:solidFill>
                          <a:srgbClr val="92CDF0"/>
                        </a:solidFill>
                        <a:latin typeface="Cambria Math" panose="02040503050406030204" pitchFamily="18" charset="0"/>
                        <a:ea typeface="Cambria Math" panose="02040503050406030204" pitchFamily="18" charset="0"/>
                      </a:rPr>
                      <m:t>=3,</m:t>
                    </m:r>
                    <m:sSub>
                      <m:sSubPr>
                        <m:ctrlPr>
                          <a:rPr lang="en-US" sz="2400" i="1" dirty="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4</m:t>
                        </m:r>
                      </m:sub>
                    </m:sSub>
                    <m:r>
                      <a:rPr lang="en-US" sz="2400" b="0" i="1" dirty="0" smtClean="0">
                        <a:solidFill>
                          <a:srgbClr val="92CDF0"/>
                        </a:solidFill>
                        <a:latin typeface="Cambria Math" panose="02040503050406030204" pitchFamily="18" charset="0"/>
                        <a:ea typeface="Cambria Math" panose="02040503050406030204" pitchFamily="18" charset="0"/>
                      </a:rPr>
                      <m:t>=1</m:t>
                    </m:r>
                  </m:oMath>
                </a14:m>
                <a:endParaRPr lang="en-US" sz="2400" dirty="0">
                  <a:solidFill>
                    <a:srgbClr val="92CDF0"/>
                  </a:solidFill>
                  <a:latin typeface="Calibri math"/>
                </a:endParaRPr>
              </a:p>
              <a:p>
                <a:r>
                  <a:rPr lang="en-US" sz="2400" dirty="0">
                    <a:solidFill>
                      <a:srgbClr val="92CDF0"/>
                    </a:solidFill>
                    <a:latin typeface="Calibri math"/>
                  </a:rPr>
                  <a:t>Scenario 2: </a:t>
                </a:r>
                <a14:m>
                  <m:oMath xmlns:m="http://schemas.openxmlformats.org/officeDocument/2006/math">
                    <m:sSub>
                      <m:sSubPr>
                        <m:ctrlPr>
                          <a:rPr lang="en-US" sz="2400" i="1" dirty="0" smtClean="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i="1" dirty="0">
                            <a:solidFill>
                              <a:srgbClr val="92CDF0"/>
                            </a:solidFill>
                            <a:latin typeface="Cambria Math" panose="02040503050406030204" pitchFamily="18" charset="0"/>
                            <a:ea typeface="Cambria Math" panose="02040503050406030204" pitchFamily="18" charset="0"/>
                          </a:rPr>
                          <m:t>1</m:t>
                        </m:r>
                      </m:sub>
                    </m:sSub>
                    <m:r>
                      <a:rPr lang="en-US" sz="2400" b="0" i="1" dirty="0" smtClean="0">
                        <a:solidFill>
                          <a:srgbClr val="92CDF0"/>
                        </a:solidFill>
                        <a:latin typeface="Cambria Math" panose="02040503050406030204" pitchFamily="18" charset="0"/>
                        <a:ea typeface="Cambria Math" panose="02040503050406030204" pitchFamily="18" charset="0"/>
                      </a:rPr>
                      <m:t>=</m:t>
                    </m:r>
                    <m:r>
                      <a:rPr lang="en-US" sz="2400" b="0" i="1" dirty="0" smtClean="0">
                        <a:solidFill>
                          <a:srgbClr val="92CDF0"/>
                        </a:solidFill>
                        <a:latin typeface="Cambria Math" panose="02040503050406030204" pitchFamily="18" charset="0"/>
                        <a:ea typeface="Cambria Math" panose="02040503050406030204" pitchFamily="18" charset="0"/>
                      </a:rPr>
                      <m:t>2</m:t>
                    </m:r>
                    <m:r>
                      <a:rPr lang="en-US" sz="2400" b="0" i="1" dirty="0" smtClean="0">
                        <a:solidFill>
                          <a:srgbClr val="92CDF0"/>
                        </a:solidFill>
                        <a:latin typeface="Cambria Math" panose="02040503050406030204" pitchFamily="18" charset="0"/>
                        <a:ea typeface="Cambria Math" panose="02040503050406030204" pitchFamily="18" charset="0"/>
                      </a:rPr>
                      <m:t>,</m:t>
                    </m:r>
                    <m:sSub>
                      <m:sSubPr>
                        <m:ctrlPr>
                          <a:rPr lang="en-US" sz="2400" i="1" dirty="0" smtClean="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2</m:t>
                        </m:r>
                      </m:sub>
                    </m:sSub>
                    <m:r>
                      <a:rPr lang="en-US" sz="2400" b="0" i="1" dirty="0" smtClean="0">
                        <a:solidFill>
                          <a:srgbClr val="92CDF0"/>
                        </a:solidFill>
                        <a:latin typeface="Cambria Math" panose="02040503050406030204" pitchFamily="18" charset="0"/>
                        <a:ea typeface="Cambria Math" panose="02040503050406030204" pitchFamily="18" charset="0"/>
                      </a:rPr>
                      <m:t>=</m:t>
                    </m:r>
                    <m:r>
                      <a:rPr lang="en-US" sz="2400" b="0" i="1" dirty="0" smtClean="0">
                        <a:solidFill>
                          <a:srgbClr val="92CDF0"/>
                        </a:solidFill>
                        <a:latin typeface="Cambria Math" panose="02040503050406030204" pitchFamily="18" charset="0"/>
                        <a:ea typeface="Cambria Math" panose="02040503050406030204" pitchFamily="18" charset="0"/>
                      </a:rPr>
                      <m:t>0</m:t>
                    </m:r>
                    <m:r>
                      <a:rPr lang="en-US" sz="2400" b="0" i="1" dirty="0" smtClean="0">
                        <a:solidFill>
                          <a:srgbClr val="92CDF0"/>
                        </a:solidFill>
                        <a:latin typeface="Cambria Math" panose="02040503050406030204" pitchFamily="18" charset="0"/>
                        <a:ea typeface="Cambria Math" panose="02040503050406030204" pitchFamily="18" charset="0"/>
                      </a:rPr>
                      <m:t>,</m:t>
                    </m:r>
                    <m:sSub>
                      <m:sSubPr>
                        <m:ctrlPr>
                          <a:rPr lang="en-US" sz="2400" i="1" dirty="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3</m:t>
                        </m:r>
                      </m:sub>
                    </m:sSub>
                    <m:r>
                      <a:rPr lang="en-US" sz="2400" b="0" i="1" dirty="0" smtClean="0">
                        <a:solidFill>
                          <a:srgbClr val="92CDF0"/>
                        </a:solidFill>
                        <a:latin typeface="Cambria Math" panose="02040503050406030204" pitchFamily="18" charset="0"/>
                        <a:ea typeface="Cambria Math" panose="02040503050406030204" pitchFamily="18" charset="0"/>
                      </a:rPr>
                      <m:t>=</m:t>
                    </m:r>
                    <m:r>
                      <a:rPr lang="en-US" sz="2400" b="0" i="1" dirty="0" smtClean="0">
                        <a:solidFill>
                          <a:srgbClr val="92CDF0"/>
                        </a:solidFill>
                        <a:latin typeface="Cambria Math" panose="02040503050406030204" pitchFamily="18" charset="0"/>
                        <a:ea typeface="Cambria Math" panose="02040503050406030204" pitchFamily="18" charset="0"/>
                      </a:rPr>
                      <m:t>3</m:t>
                    </m:r>
                    <m:r>
                      <a:rPr lang="en-US" sz="2400" b="0" i="1" dirty="0" smtClean="0">
                        <a:solidFill>
                          <a:srgbClr val="92CDF0"/>
                        </a:solidFill>
                        <a:latin typeface="Cambria Math" panose="02040503050406030204" pitchFamily="18" charset="0"/>
                        <a:ea typeface="Cambria Math" panose="02040503050406030204" pitchFamily="18" charset="0"/>
                      </a:rPr>
                      <m:t>,</m:t>
                    </m:r>
                    <m:sSub>
                      <m:sSubPr>
                        <m:ctrlPr>
                          <a:rPr lang="en-US" sz="2400" i="1" dirty="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4</m:t>
                        </m:r>
                      </m:sub>
                    </m:sSub>
                    <m:r>
                      <a:rPr lang="en-US" sz="2400" b="0" i="1" dirty="0" smtClean="0">
                        <a:solidFill>
                          <a:srgbClr val="92CDF0"/>
                        </a:solidFill>
                        <a:latin typeface="Cambria Math" panose="02040503050406030204" pitchFamily="18" charset="0"/>
                        <a:ea typeface="Cambria Math" panose="02040503050406030204" pitchFamily="18" charset="0"/>
                      </a:rPr>
                      <m:t>=</m:t>
                    </m:r>
                    <m:r>
                      <a:rPr lang="en-US" sz="2400" b="0" i="1" dirty="0" smtClean="0">
                        <a:solidFill>
                          <a:srgbClr val="92CDF0"/>
                        </a:solidFill>
                        <a:latin typeface="Cambria Math" panose="02040503050406030204" pitchFamily="18" charset="0"/>
                        <a:ea typeface="Cambria Math" panose="02040503050406030204" pitchFamily="18" charset="0"/>
                      </a:rPr>
                      <m:t>1</m:t>
                    </m:r>
                  </m:oMath>
                </a14:m>
                <a:endParaRPr lang="en-AU" sz="2400" dirty="0">
                  <a:solidFill>
                    <a:srgbClr val="92CDF0"/>
                  </a:solidFill>
                  <a:latin typeface="Calibri math"/>
                </a:endParaRPr>
              </a:p>
              <a:p>
                <a:endParaRPr lang="en-AU" sz="200" u="sng" dirty="0">
                  <a:solidFill>
                    <a:srgbClr val="92CDF0"/>
                  </a:solidFill>
                  <a:latin typeface="Calibri math"/>
                </a:endParaRPr>
              </a:p>
              <a:p>
                <a:r>
                  <a:rPr lang="en-AU" sz="2400" u="sng" dirty="0">
                    <a:solidFill>
                      <a:srgbClr val="92CDF0"/>
                    </a:solidFill>
                    <a:latin typeface="Calibri math"/>
                  </a:rPr>
                  <a:t>Rationale</a:t>
                </a:r>
              </a:p>
              <a:p>
                <a:pPr/>
                <a14:m>
                  <m:oMath xmlns:m="http://schemas.openxmlformats.org/officeDocument/2006/math">
                    <m:sSub>
                      <m:sSubPr>
                        <m:ctrlPr>
                          <a:rPr lang="en-US" sz="2400" i="1" dirty="0" smtClean="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3</m:t>
                        </m:r>
                      </m:sub>
                    </m:sSub>
                  </m:oMath>
                </a14:m>
                <a:r>
                  <a:rPr lang="en-US" sz="2400" dirty="0">
                    <a:solidFill>
                      <a:srgbClr val="92CDF0"/>
                    </a:solidFill>
                    <a:latin typeface="Calibri math"/>
                  </a:rPr>
                  <a:t> vs </a:t>
                </a:r>
                <a14:m>
                  <m:oMath xmlns:m="http://schemas.openxmlformats.org/officeDocument/2006/math">
                    <m:sSub>
                      <m:sSubPr>
                        <m:ctrlPr>
                          <a:rPr lang="en-US" sz="2400" i="1" dirty="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4</m:t>
                        </m:r>
                      </m:sub>
                    </m:sSub>
                  </m:oMath>
                </a14:m>
                <a:r>
                  <a:rPr lang="en-US" sz="2400" dirty="0">
                    <a:solidFill>
                      <a:srgbClr val="92CDF0"/>
                    </a:solidFill>
                    <a:latin typeface="Calibri math"/>
                  </a:rPr>
                  <a:t> : Tutors should not experience much dissatisfaction working at their 2</a:t>
                </a:r>
                <a:r>
                  <a:rPr lang="en-US" sz="2400" baseline="30000" dirty="0">
                    <a:solidFill>
                      <a:srgbClr val="92CDF0"/>
                    </a:solidFill>
                    <a:latin typeface="Calibri math"/>
                  </a:rPr>
                  <a:t>nd</a:t>
                </a:r>
                <a:r>
                  <a:rPr lang="en-US" sz="2400" dirty="0">
                    <a:solidFill>
                      <a:srgbClr val="92CDF0"/>
                    </a:solidFill>
                    <a:latin typeface="Calibri math"/>
                  </a:rPr>
                  <a:t> choice</a:t>
                </a:r>
              </a:p>
              <a:p>
                <a:pPr/>
                <a14:m>
                  <m:oMath xmlns:m="http://schemas.openxmlformats.org/officeDocument/2006/math">
                    <m:sSub>
                      <m:sSubPr>
                        <m:ctrlPr>
                          <a:rPr lang="en-US" sz="2400" i="1" dirty="0" smtClean="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2</m:t>
                        </m:r>
                      </m:sub>
                    </m:sSub>
                  </m:oMath>
                </a14:m>
                <a:r>
                  <a:rPr lang="en-US" sz="2400" dirty="0">
                    <a:solidFill>
                      <a:srgbClr val="92CDF0"/>
                    </a:solidFill>
                    <a:latin typeface="Calibri math"/>
                  </a:rPr>
                  <a:t> vs </a:t>
                </a:r>
                <a14:m>
                  <m:oMath xmlns:m="http://schemas.openxmlformats.org/officeDocument/2006/math">
                    <m:sSub>
                      <m:sSubPr>
                        <m:ctrlPr>
                          <a:rPr lang="en-US" sz="2400" i="1" dirty="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3</m:t>
                        </m:r>
                      </m:sub>
                    </m:sSub>
                  </m:oMath>
                </a14:m>
                <a:r>
                  <a:rPr lang="en-US" sz="2400" dirty="0">
                    <a:solidFill>
                      <a:srgbClr val="92CDF0"/>
                    </a:solidFill>
                    <a:latin typeface="Calibri math"/>
                  </a:rPr>
                  <a:t> : Employing additional tutors might lead to inefficiencies due to increased administrative overhead and employee obligations. Though in a real scenario, having a small surplus in employees can provide flexibility when scheduling conflicts occur. </a:t>
                </a:r>
              </a:p>
              <a:p>
                <a:pPr/>
                <a14:m>
                  <m:oMath xmlns:m="http://schemas.openxmlformats.org/officeDocument/2006/math">
                    <m:sSub>
                      <m:sSubPr>
                        <m:ctrlPr>
                          <a:rPr lang="en-US" sz="2400" i="1" dirty="0" smtClean="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1</m:t>
                        </m:r>
                      </m:sub>
                    </m:sSub>
                  </m:oMath>
                </a14:m>
                <a:r>
                  <a:rPr lang="en-US" sz="2400" dirty="0">
                    <a:solidFill>
                      <a:srgbClr val="92CDF0"/>
                    </a:solidFill>
                    <a:latin typeface="Calibri math"/>
                  </a:rPr>
                  <a:t> vs </a:t>
                </a:r>
                <a14:m>
                  <m:oMath xmlns:m="http://schemas.openxmlformats.org/officeDocument/2006/math">
                    <m:sSub>
                      <m:sSubPr>
                        <m:ctrlPr>
                          <a:rPr lang="en-US" sz="2400" i="1" dirty="0">
                            <a:solidFill>
                              <a:srgbClr val="92CDF0"/>
                            </a:solidFill>
                            <a:latin typeface="Cambria Math" panose="02040503050406030204" pitchFamily="18" charset="0"/>
                            <a:ea typeface="Cambria Math" panose="02040503050406030204" pitchFamily="18" charset="0"/>
                          </a:rPr>
                        </m:ctrlPr>
                      </m:sSubPr>
                      <m:e>
                        <m:r>
                          <a:rPr lang="en-US" sz="2400" i="1" dirty="0">
                            <a:solidFill>
                              <a:srgbClr val="92CDF0"/>
                            </a:solidFill>
                            <a:latin typeface="Cambria Math" panose="02040503050406030204" pitchFamily="18" charset="0"/>
                            <a:ea typeface="Cambria Math" panose="02040503050406030204" pitchFamily="18" charset="0"/>
                          </a:rPr>
                          <m:t>𝐶</m:t>
                        </m:r>
                      </m:e>
                      <m:sub>
                        <m:r>
                          <a:rPr lang="en-US" sz="2400" b="0" i="1" dirty="0" smtClean="0">
                            <a:solidFill>
                              <a:srgbClr val="92CDF0"/>
                            </a:solidFill>
                            <a:latin typeface="Cambria Math" panose="02040503050406030204" pitchFamily="18" charset="0"/>
                            <a:ea typeface="Cambria Math" panose="02040503050406030204" pitchFamily="18" charset="0"/>
                          </a:rPr>
                          <m:t>3</m:t>
                        </m:r>
                      </m:sub>
                    </m:sSub>
                  </m:oMath>
                </a14:m>
                <a:r>
                  <a:rPr lang="en-US" sz="2400" dirty="0">
                    <a:solidFill>
                      <a:srgbClr val="92CDF0"/>
                    </a:solidFill>
                    <a:latin typeface="Calibri math"/>
                  </a:rPr>
                  <a:t> : </a:t>
                </a:r>
                <a:r>
                  <a:rPr lang="en-AU" sz="2400" dirty="0">
                    <a:solidFill>
                      <a:srgbClr val="92CDF0"/>
                    </a:solidFill>
                    <a:latin typeface="Calibri math"/>
                  </a:rPr>
                  <a:t>Given that tutors have individual max capacity, balancing everyone’s workloads may not be very essential as some might want to work more.</a:t>
                </a:r>
                <a:endParaRPr lang="en-US" sz="2400" dirty="0">
                  <a:solidFill>
                    <a:srgbClr val="92CDF0"/>
                  </a:solidFill>
                  <a:latin typeface="Calibri math"/>
                </a:endParaRPr>
              </a:p>
            </p:txBody>
          </p:sp>
        </mc:Choice>
        <mc:Fallback>
          <p:sp>
            <p:nvSpPr>
              <p:cNvPr id="16" name="TextBox 15">
                <a:extLst>
                  <a:ext uri="{FF2B5EF4-FFF2-40B4-BE49-F238E27FC236}">
                    <a16:creationId xmlns:a16="http://schemas.microsoft.com/office/drawing/2014/main" id="{C631A336-1484-2D88-66E1-3DA2B520D570}"/>
                  </a:ext>
                </a:extLst>
              </p:cNvPr>
              <p:cNvSpPr txBox="1">
                <a:spLocks noRot="1" noChangeAspect="1" noMove="1" noResize="1" noEditPoints="1" noAdjustHandles="1" noChangeArrowheads="1" noChangeShapeType="1" noTextEdit="1"/>
              </p:cNvSpPr>
              <p:nvPr/>
            </p:nvSpPr>
            <p:spPr>
              <a:xfrm>
                <a:off x="850392" y="3282414"/>
                <a:ext cx="11074908" cy="3462486"/>
              </a:xfrm>
              <a:prstGeom prst="rect">
                <a:avLst/>
              </a:prstGeom>
              <a:blipFill>
                <a:blip r:embed="rId3"/>
                <a:stretch>
                  <a:fillRect l="-881" t="-1408" b="-2641"/>
                </a:stretch>
              </a:blipFill>
            </p:spPr>
            <p:txBody>
              <a:bodyPr/>
              <a:lstStyle/>
              <a:p>
                <a:r>
                  <a:rPr lang="en-AU">
                    <a:noFill/>
                  </a:rPr>
                  <a:t> </a:t>
                </a:r>
              </a:p>
            </p:txBody>
          </p:sp>
        </mc:Fallback>
      </mc:AlternateContent>
    </p:spTree>
    <p:extLst>
      <p:ext uri="{BB962C8B-B14F-4D97-AF65-F5344CB8AC3E}">
        <p14:creationId xmlns:p14="http://schemas.microsoft.com/office/powerpoint/2010/main" val="13088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E47258A-7372-5D45-C0A3-CADDD5D0C2B0}"/>
              </a:ext>
            </a:extLst>
          </p:cNvPr>
          <p:cNvCxnSpPr/>
          <p:nvPr/>
        </p:nvCxnSpPr>
        <p:spPr>
          <a:xfrm>
            <a:off x="6016752" y="3099816"/>
            <a:ext cx="2706624" cy="0"/>
          </a:xfrm>
          <a:prstGeom prst="line">
            <a:avLst/>
          </a:prstGeom>
          <a:ln w="76200">
            <a:solidFill>
              <a:srgbClr val="102857"/>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733288" y="2441449"/>
            <a:ext cx="5394960" cy="1069848"/>
          </a:xfrm>
        </p:spPr>
        <p:txBody>
          <a:bodyPr/>
          <a:lstStyle/>
          <a:p>
            <a:r>
              <a:rPr lang="en-US" sz="6600" b="1" spc="600" dirty="0">
                <a:ln w="28575">
                  <a:noFill/>
                  <a:prstDash val="solid"/>
                </a:ln>
                <a:solidFill>
                  <a:schemeClr val="bg1"/>
                </a:solidFill>
                <a:latin typeface="Tw Cen MT" panose="020B0602020104020603" pitchFamily="34" charset="77"/>
              </a:rPr>
              <a:t>THANK YOU</a:t>
            </a:r>
            <a:endParaRPr lang="en-US" sz="6600"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cxnSp>
        <p:nvCxnSpPr>
          <p:cNvPr id="5" name="Straight Connector 4">
            <a:extLst>
              <a:ext uri="{FF2B5EF4-FFF2-40B4-BE49-F238E27FC236}">
                <a16:creationId xmlns:a16="http://schemas.microsoft.com/office/drawing/2014/main" id="{61B3B034-320E-C98B-6D68-27D05FBC9C3A}"/>
              </a:ext>
            </a:extLst>
          </p:cNvPr>
          <p:cNvCxnSpPr>
            <a:cxnSpLocks/>
          </p:cNvCxnSpPr>
          <p:nvPr/>
        </p:nvCxnSpPr>
        <p:spPr>
          <a:xfrm>
            <a:off x="5843016" y="3566161"/>
            <a:ext cx="5056632" cy="0"/>
          </a:xfrm>
          <a:prstGeom prst="line">
            <a:avLst/>
          </a:prstGeom>
          <a:ln w="38100">
            <a:solidFill>
              <a:srgbClr val="F6A6F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288036"/>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655064"/>
            <a:ext cx="6422136" cy="4599432"/>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Background</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Assumptions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Variables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Constraints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Objective function</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5175FCE-F292-3A48-C78F-2EA2CC2CD3F1}"/>
              </a:ext>
            </a:extLst>
          </p:cNvPr>
          <p:cNvCxnSpPr>
            <a:cxnSpLocks/>
          </p:cNvCxnSpPr>
          <p:nvPr/>
        </p:nvCxnSpPr>
        <p:spPr>
          <a:xfrm>
            <a:off x="5145884" y="3448049"/>
            <a:ext cx="1804988" cy="0"/>
          </a:xfrm>
          <a:prstGeom prst="line">
            <a:avLst/>
          </a:prstGeom>
          <a:ln w="57150">
            <a:solidFill>
              <a:srgbClr val="354A7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169671"/>
            <a:ext cx="7735824" cy="1069848"/>
          </a:xfrm>
        </p:spPr>
        <p:txBody>
          <a:bodyPr/>
          <a:lstStyle/>
          <a:p>
            <a:r>
              <a:rPr lang="en-US" sz="4400" dirty="0"/>
              <a:t>Background</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683657" y="2722545"/>
            <a:ext cx="8505372" cy="2688358"/>
          </a:xfrm>
        </p:spPr>
        <p:txBody>
          <a:bodyPr/>
          <a:lstStyle/>
          <a:p>
            <a:pPr algn="just"/>
            <a:r>
              <a:rPr lang="en-AU" sz="2400" dirty="0"/>
              <a:t>A tutoring organisation with multiple tuition centres admits a fresh batch of students every month. New students are each assigned to a tutor and attend classes at one of the centres, as chosen by the student. Tutors on the other hand are free to teach at any centre and have indicated their top two preferences. Before the start of a new month, the organization assigns a tutor to each new incoming student, meeting specific requirements.</a:t>
            </a:r>
            <a:endParaRPr lang="en-US" sz="2400" dirty="0"/>
          </a:p>
        </p:txBody>
      </p:sp>
      <p:cxnSp>
        <p:nvCxnSpPr>
          <p:cNvPr id="5" name="Straight Connector 4">
            <a:extLst>
              <a:ext uri="{FF2B5EF4-FFF2-40B4-BE49-F238E27FC236}">
                <a16:creationId xmlns:a16="http://schemas.microsoft.com/office/drawing/2014/main" id="{1519970C-73F6-410B-D9D5-CA56B0E00FDD}"/>
              </a:ext>
            </a:extLst>
          </p:cNvPr>
          <p:cNvCxnSpPr>
            <a:cxnSpLocks/>
          </p:cNvCxnSpPr>
          <p:nvPr/>
        </p:nvCxnSpPr>
        <p:spPr>
          <a:xfrm>
            <a:off x="4139406" y="2400527"/>
            <a:ext cx="3804444" cy="0"/>
          </a:xfrm>
          <a:prstGeom prst="line">
            <a:avLst/>
          </a:prstGeom>
          <a:ln>
            <a:solidFill>
              <a:srgbClr val="64DF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D0684-77F4-503A-9AC8-5AA8B844E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CE248-9E00-699E-2A24-90387E44A989}"/>
              </a:ext>
            </a:extLst>
          </p:cNvPr>
          <p:cNvSpPr>
            <a:spLocks noGrp="1"/>
          </p:cNvSpPr>
          <p:nvPr>
            <p:ph type="title"/>
          </p:nvPr>
        </p:nvSpPr>
        <p:spPr>
          <a:xfrm>
            <a:off x="1269565" y="872599"/>
            <a:ext cx="8878824" cy="3994767"/>
          </a:xfrm>
        </p:spPr>
        <p:txBody>
          <a:bodyPr/>
          <a:lstStyle/>
          <a:p>
            <a:r>
              <a:rPr lang="en-US" sz="4200" dirty="0"/>
              <a:t>Requirements</a:t>
            </a:r>
            <a:br>
              <a:rPr lang="en-US" dirty="0"/>
            </a:br>
            <a:br>
              <a:rPr lang="en-US" dirty="0"/>
            </a:br>
            <a:br>
              <a:rPr lang="en-US" dirty="0"/>
            </a:br>
            <a:br>
              <a:rPr lang="en-US" dirty="0"/>
            </a:br>
            <a:br>
              <a:rPr lang="en-US" dirty="0"/>
            </a:br>
            <a:br>
              <a:rPr lang="en-US" dirty="0"/>
            </a:br>
            <a:endParaRPr lang="en-US" dirty="0"/>
          </a:p>
        </p:txBody>
      </p:sp>
      <p:sp>
        <p:nvSpPr>
          <p:cNvPr id="8" name="Slide Number Placeholder 7">
            <a:extLst>
              <a:ext uri="{FF2B5EF4-FFF2-40B4-BE49-F238E27FC236}">
                <a16:creationId xmlns:a16="http://schemas.microsoft.com/office/drawing/2014/main" id="{3E3598B7-FC71-7D97-9487-26FD672D914B}"/>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Content Placeholder 3">
            <a:extLst>
              <a:ext uri="{FF2B5EF4-FFF2-40B4-BE49-F238E27FC236}">
                <a16:creationId xmlns:a16="http://schemas.microsoft.com/office/drawing/2014/main" id="{489B9B3E-0102-78B7-3FA8-2C3E98B8E47E}"/>
              </a:ext>
            </a:extLst>
          </p:cNvPr>
          <p:cNvSpPr>
            <a:spLocks noGrp="1"/>
          </p:cNvSpPr>
          <p:nvPr>
            <p:ph sz="half" idx="2"/>
          </p:nvPr>
        </p:nvSpPr>
        <p:spPr>
          <a:xfrm>
            <a:off x="1269565" y="1790337"/>
            <a:ext cx="7656721" cy="3521891"/>
          </a:xfrm>
        </p:spPr>
        <p:txBody>
          <a:bodyPr/>
          <a:lstStyle/>
          <a:p>
            <a:pPr marL="342900" indent="-342900">
              <a:buFont typeface="+mj-lt"/>
              <a:buAutoNum type="arabicPeriod"/>
            </a:pPr>
            <a:r>
              <a:rPr lang="en-AU" sz="2400" dirty="0"/>
              <a:t>Each student can only be assigned one tutor.</a:t>
            </a:r>
          </a:p>
          <a:p>
            <a:pPr marL="342900" indent="-342900">
              <a:buFont typeface="+mj-lt"/>
              <a:buAutoNum type="arabicPeriod"/>
            </a:pPr>
            <a:r>
              <a:rPr lang="en-AU" sz="2400" dirty="0"/>
              <a:t>Students that require extensive tutoring may only be assigned to tutors with extensive skills. Students who require normal tutoring can be assigned to tutors with normal or extensive skills.</a:t>
            </a:r>
          </a:p>
          <a:p>
            <a:pPr marL="342900" indent="-342900">
              <a:buFont typeface="+mj-lt"/>
              <a:buAutoNum type="arabicPeriod"/>
            </a:pPr>
            <a:r>
              <a:rPr lang="en-AU" sz="2400" dirty="0"/>
              <a:t>The total number of new students assigned and existing students from previous assignments cannot exceed a tutor's maximum overall capacity.</a:t>
            </a:r>
          </a:p>
          <a:p>
            <a:pPr marL="342900" indent="-342900">
              <a:buFont typeface="+mj-lt"/>
              <a:buAutoNum type="arabicPeriod"/>
            </a:pPr>
            <a:endParaRPr lang="en-AU" sz="1600" dirty="0"/>
          </a:p>
        </p:txBody>
      </p:sp>
    </p:spTree>
    <p:extLst>
      <p:ext uri="{BB962C8B-B14F-4D97-AF65-F5344CB8AC3E}">
        <p14:creationId xmlns:p14="http://schemas.microsoft.com/office/powerpoint/2010/main" val="321705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218C6-CB90-F11B-FB10-E789D3C51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19570-C24C-25C1-A2E3-B9A4FFC9BB23}"/>
              </a:ext>
            </a:extLst>
          </p:cNvPr>
          <p:cNvSpPr>
            <a:spLocks noGrp="1"/>
          </p:cNvSpPr>
          <p:nvPr>
            <p:ph type="title"/>
          </p:nvPr>
        </p:nvSpPr>
        <p:spPr>
          <a:xfrm>
            <a:off x="1269565" y="872599"/>
            <a:ext cx="8878824" cy="3994767"/>
          </a:xfrm>
        </p:spPr>
        <p:txBody>
          <a:bodyPr/>
          <a:lstStyle/>
          <a:p>
            <a:r>
              <a:rPr lang="en-US" sz="4400" dirty="0"/>
              <a:t>Objectives</a:t>
            </a:r>
            <a:br>
              <a:rPr lang="en-US" dirty="0"/>
            </a:br>
            <a:br>
              <a:rPr lang="en-US" dirty="0"/>
            </a:br>
            <a:br>
              <a:rPr lang="en-US" dirty="0"/>
            </a:br>
            <a:br>
              <a:rPr lang="en-US" dirty="0"/>
            </a:br>
            <a:br>
              <a:rPr lang="en-US" dirty="0"/>
            </a:br>
            <a:br>
              <a:rPr lang="en-US" dirty="0"/>
            </a:br>
            <a:endParaRPr lang="en-US" dirty="0"/>
          </a:p>
        </p:txBody>
      </p:sp>
      <p:sp>
        <p:nvSpPr>
          <p:cNvPr id="8" name="Slide Number Placeholder 7">
            <a:extLst>
              <a:ext uri="{FF2B5EF4-FFF2-40B4-BE49-F238E27FC236}">
                <a16:creationId xmlns:a16="http://schemas.microsoft.com/office/drawing/2014/main" id="{DF5FF220-E85C-20E9-E5C7-C3E75DE2E80C}"/>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4" name="Content Placeholder 3">
            <a:extLst>
              <a:ext uri="{FF2B5EF4-FFF2-40B4-BE49-F238E27FC236}">
                <a16:creationId xmlns:a16="http://schemas.microsoft.com/office/drawing/2014/main" id="{3E4647E7-D389-7D5E-7089-8076EE5CD7C6}"/>
              </a:ext>
            </a:extLst>
          </p:cNvPr>
          <p:cNvSpPr>
            <a:spLocks noGrp="1"/>
          </p:cNvSpPr>
          <p:nvPr>
            <p:ph sz="half" idx="2"/>
          </p:nvPr>
        </p:nvSpPr>
        <p:spPr>
          <a:xfrm>
            <a:off x="1269565" y="1790338"/>
            <a:ext cx="7656721" cy="2360748"/>
          </a:xfrm>
        </p:spPr>
        <p:txBody>
          <a:bodyPr/>
          <a:lstStyle/>
          <a:p>
            <a:pPr marL="0" indent="0">
              <a:buNone/>
            </a:pPr>
            <a:r>
              <a:rPr lang="en-AU" sz="2400" dirty="0"/>
              <a:t>Optimally assign tutors to students based on their tutoring needs while considering the following two scenarios. </a:t>
            </a:r>
          </a:p>
          <a:p>
            <a:pPr marL="342900" indent="-342900">
              <a:buFont typeface="+mj-lt"/>
              <a:buAutoNum type="arabicPeriod"/>
            </a:pPr>
            <a:r>
              <a:rPr lang="en-US" sz="2400" dirty="0"/>
              <a:t>Minimize total number of tutors assigned while                               maximizing tutor’s preference on tuition </a:t>
            </a:r>
            <a:r>
              <a:rPr lang="en-US" sz="2400" dirty="0" err="1"/>
              <a:t>centre</a:t>
            </a:r>
            <a:r>
              <a:rPr lang="en-US" sz="2400" dirty="0"/>
              <a:t>.</a:t>
            </a:r>
          </a:p>
          <a:p>
            <a:pPr marL="342900" indent="-342900">
              <a:buFont typeface="+mj-lt"/>
              <a:buAutoNum type="arabicPeriod"/>
            </a:pPr>
            <a:r>
              <a:rPr lang="en-US" sz="2400" dirty="0"/>
              <a:t>Balance tutor’s workload while                                                        maximizing tutor’s preference on tuition </a:t>
            </a:r>
            <a:r>
              <a:rPr lang="en-US" sz="2400" dirty="0" err="1"/>
              <a:t>centre</a:t>
            </a:r>
            <a:r>
              <a:rPr lang="en-US" sz="2400" dirty="0"/>
              <a:t>.</a:t>
            </a:r>
          </a:p>
          <a:p>
            <a:pPr marL="342900" indent="-342900">
              <a:buFont typeface="+mj-lt"/>
              <a:buAutoNum type="arabicPeriod"/>
            </a:pPr>
            <a:endParaRPr lang="en-AU" sz="1600" dirty="0"/>
          </a:p>
        </p:txBody>
      </p:sp>
    </p:spTree>
    <p:extLst>
      <p:ext uri="{BB962C8B-B14F-4D97-AF65-F5344CB8AC3E}">
        <p14:creationId xmlns:p14="http://schemas.microsoft.com/office/powerpoint/2010/main" val="37564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EE1314C-6C3E-B716-FEEC-2C39EFE0E987}"/>
              </a:ext>
            </a:extLst>
          </p:cNvPr>
          <p:cNvCxnSpPr>
            <a:cxnSpLocks/>
          </p:cNvCxnSpPr>
          <p:nvPr/>
        </p:nvCxnSpPr>
        <p:spPr>
          <a:xfrm>
            <a:off x="5082381" y="3430804"/>
            <a:ext cx="1880394" cy="0"/>
          </a:xfrm>
          <a:prstGeom prst="line">
            <a:avLst/>
          </a:prstGeom>
          <a:ln w="28575">
            <a:solidFill>
              <a:srgbClr val="354A7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1461298"/>
            <a:ext cx="7735824" cy="1069848"/>
          </a:xfrm>
        </p:spPr>
        <p:txBody>
          <a:bodyPr/>
          <a:lstStyle/>
          <a:p>
            <a:r>
              <a:rPr lang="en-US" sz="44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Assumptions</a:t>
            </a:r>
            <a:endParaRPr lang="en-US" sz="4400"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033587" y="2898538"/>
            <a:ext cx="8151813" cy="2130662"/>
          </a:xfrm>
        </p:spPr>
        <p:txBody>
          <a:bodyPr/>
          <a:lstStyle/>
          <a:p>
            <a:pPr marL="285750" marR="0" indent="-285750" algn="l">
              <a:buFont typeface="Arial" panose="020B0604020202020204" pitchFamily="34" charset="0"/>
              <a:buChar char="•"/>
            </a:pPr>
            <a:r>
              <a:rPr lang="en-US" sz="2400" dirty="0">
                <a:effectLst/>
                <a:latin typeface="Calibri" panose="020F0502020204030204" pitchFamily="34" charset="0"/>
              </a:rPr>
              <a:t>Not active existing students does not take up tutor's capacity</a:t>
            </a:r>
          </a:p>
          <a:p>
            <a:pPr marL="285750" marR="0" indent="-285750" algn="l">
              <a:buFont typeface="Arial" panose="020B0604020202020204" pitchFamily="34" charset="0"/>
              <a:buChar char="•"/>
            </a:pPr>
            <a:r>
              <a:rPr lang="en-US" sz="2400" dirty="0">
                <a:latin typeface="Calibri" panose="020F0502020204030204" pitchFamily="34" charset="0"/>
              </a:rPr>
              <a:t>Existing students do not want to change tutors </a:t>
            </a:r>
          </a:p>
          <a:p>
            <a:pPr marL="285750" marR="0" indent="-285750" algn="l">
              <a:buFont typeface="Arial" panose="020B0604020202020204" pitchFamily="34" charset="0"/>
              <a:buChar char="•"/>
            </a:pPr>
            <a:r>
              <a:rPr lang="en-US" sz="2400" dirty="0">
                <a:effectLst/>
                <a:latin typeface="Calibri" panose="020F0502020204030204" pitchFamily="34" charset="0"/>
              </a:rPr>
              <a:t>Only </a:t>
            </a:r>
            <a:r>
              <a:rPr lang="en-US" sz="2400" dirty="0">
                <a:latin typeface="Calibri" panose="020F0502020204030204" pitchFamily="34" charset="0"/>
              </a:rPr>
              <a:t>consider “hired” tutors for </a:t>
            </a:r>
            <a:r>
              <a:rPr lang="en-US" sz="2400" dirty="0">
                <a:effectLst/>
                <a:latin typeface="Calibri" panose="020F0502020204030204" pitchFamily="34" charset="0"/>
              </a:rPr>
              <a:t>workload balancing  </a:t>
            </a:r>
          </a:p>
        </p:txBody>
      </p:sp>
      <p:cxnSp>
        <p:nvCxnSpPr>
          <p:cNvPr id="4" name="Straight Connector 3">
            <a:extLst>
              <a:ext uri="{FF2B5EF4-FFF2-40B4-BE49-F238E27FC236}">
                <a16:creationId xmlns:a16="http://schemas.microsoft.com/office/drawing/2014/main" id="{ED478191-70D3-FFAB-0B43-A1FCF8B5963A}"/>
              </a:ext>
            </a:extLst>
          </p:cNvPr>
          <p:cNvCxnSpPr>
            <a:cxnSpLocks/>
          </p:cNvCxnSpPr>
          <p:nvPr/>
        </p:nvCxnSpPr>
        <p:spPr>
          <a:xfrm>
            <a:off x="4139406" y="2652929"/>
            <a:ext cx="3804444" cy="0"/>
          </a:xfrm>
          <a:prstGeom prst="line">
            <a:avLst/>
          </a:prstGeom>
          <a:ln>
            <a:solidFill>
              <a:srgbClr val="64DF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75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104900" y="2106168"/>
            <a:ext cx="9982200" cy="1069848"/>
          </a:xfrm>
        </p:spPr>
        <p:txBody>
          <a:bodyPr/>
          <a:lstStyle/>
          <a:p>
            <a:r>
              <a:rPr lang="en-US" dirty="0"/>
              <a:t>Mathematical modelling</a:t>
            </a:r>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52AAF-2B13-6FF6-EE2B-7373677387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EF5DFB-275B-A26B-8816-6B6C5784A93B}"/>
              </a:ext>
            </a:extLst>
          </p:cNvPr>
          <p:cNvSpPr>
            <a:spLocks noGrp="1"/>
          </p:cNvSpPr>
          <p:nvPr>
            <p:ph type="title"/>
          </p:nvPr>
        </p:nvSpPr>
        <p:spPr>
          <a:xfrm>
            <a:off x="1265936" y="289052"/>
            <a:ext cx="8878824" cy="1069848"/>
          </a:xfrm>
        </p:spPr>
        <p:txBody>
          <a:bodyPr/>
          <a:lstStyle/>
          <a:p>
            <a:r>
              <a:rPr lang="en-US" sz="4800" dirty="0"/>
              <a:t>Variables</a:t>
            </a:r>
          </a:p>
        </p:txBody>
      </p:sp>
      <p:sp>
        <p:nvSpPr>
          <p:cNvPr id="6" name="Slide Number Placeholder 5">
            <a:extLst>
              <a:ext uri="{FF2B5EF4-FFF2-40B4-BE49-F238E27FC236}">
                <a16:creationId xmlns:a16="http://schemas.microsoft.com/office/drawing/2014/main" id="{31566824-4D4B-B621-5B5A-2778E17860D7}"/>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3" name="Text Placeholder 2">
            <a:extLst>
              <a:ext uri="{FF2B5EF4-FFF2-40B4-BE49-F238E27FC236}">
                <a16:creationId xmlns:a16="http://schemas.microsoft.com/office/drawing/2014/main" id="{78371C15-0C6F-BE96-3636-3B0025B5C2E2}"/>
              </a:ext>
            </a:extLst>
          </p:cNvPr>
          <p:cNvSpPr>
            <a:spLocks noGrp="1"/>
          </p:cNvSpPr>
          <p:nvPr>
            <p:ph type="body" idx="1"/>
          </p:nvPr>
        </p:nvSpPr>
        <p:spPr>
          <a:xfrm>
            <a:off x="1291336" y="1358900"/>
            <a:ext cx="4398264" cy="3950716"/>
          </a:xfrm>
        </p:spPr>
        <p:txBody>
          <a:bodyPr/>
          <a:lstStyle/>
          <a:p>
            <a:r>
              <a:rPr lang="en-US" sz="3600" dirty="0"/>
              <a:t>Decision Variables</a:t>
            </a:r>
          </a:p>
          <a:p>
            <a:endParaRPr lang="en-US" sz="3600" dirty="0"/>
          </a:p>
          <a:p>
            <a:endParaRPr lang="en-US" sz="2800" dirty="0"/>
          </a:p>
          <a:p>
            <a:endParaRPr lang="en-US" sz="3600" dirty="0"/>
          </a:p>
          <a:p>
            <a:r>
              <a:rPr lang="en-AU" sz="3600" dirty="0"/>
              <a:t>Auxiliary variables</a:t>
            </a:r>
            <a:endParaRPr lang="en-US" sz="3600" dirty="0"/>
          </a:p>
          <a:p>
            <a:endParaRPr lang="en-US" sz="36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740C23ED-C789-E309-6F9C-B75E9374B692}"/>
                  </a:ext>
                </a:extLst>
              </p:cNvPr>
              <p:cNvSpPr>
                <a:spLocks noGrp="1"/>
              </p:cNvSpPr>
              <p:nvPr>
                <p:ph sz="half" idx="2"/>
              </p:nvPr>
            </p:nvSpPr>
            <p:spPr>
              <a:xfrm>
                <a:off x="1291336" y="1950212"/>
                <a:ext cx="10341864" cy="5124704"/>
              </a:xfrm>
            </p:spPr>
            <p:txBody>
              <a:bodyPr/>
              <a:lstStyle/>
              <a:p>
                <a:pPr marL="0" indent="0">
                  <a:buNone/>
                </a:pPr>
                <a:r>
                  <a:rPr lang="en-US" sz="2600" dirty="0">
                    <a:latin typeface="Calibri math"/>
                    <a:ea typeface="Cambria Math" panose="02040503050406030204" pitchFamily="18" charset="0"/>
                  </a:rPr>
                  <a:t>Binary variable to represent if student </a:t>
                </a:r>
                <a:r>
                  <a:rPr lang="en-US" sz="2600" dirty="0" err="1">
                    <a:latin typeface="Calibri math"/>
                    <a:ea typeface="Cambria Math" panose="02040503050406030204" pitchFamily="18" charset="0"/>
                  </a:rPr>
                  <a:t>i</a:t>
                </a:r>
                <a:r>
                  <a:rPr lang="en-US" sz="2600" dirty="0">
                    <a:latin typeface="Calibri math"/>
                    <a:ea typeface="Cambria Math" panose="02040503050406030204" pitchFamily="18" charset="0"/>
                  </a:rPr>
                  <a:t> is assigned to tutor j </a:t>
                </a:r>
                <a:endParaRPr lang="en-US" sz="2600" b="0" dirty="0">
                  <a:latin typeface="Calibri math"/>
                  <a:ea typeface="Cambria Math" panose="02040503050406030204" pitchFamily="18" charset="0"/>
                </a:endParaRPr>
              </a:p>
              <a:p>
                <a:pPr marL="0" indent="0">
                  <a:buNone/>
                </a:pPr>
                <a14:m>
                  <m:oMath xmlns:m="http://schemas.openxmlformats.org/officeDocument/2006/math">
                    <m:r>
                      <a:rPr lang="en-US" sz="2600" b="0" i="1" dirty="0" smtClean="0">
                        <a:latin typeface="Calibri math"/>
                        <a:ea typeface="Cambria Math" panose="02040503050406030204" pitchFamily="18" charset="0"/>
                      </a:rPr>
                      <m:t>∀</m:t>
                    </m:r>
                    <m:r>
                      <a:rPr lang="en-US" sz="2600" b="0" i="1" dirty="0" smtClean="0">
                        <a:latin typeface="Calibri math"/>
                        <a:ea typeface="Cambria Math" panose="02040503050406030204" pitchFamily="18" charset="0"/>
                      </a:rPr>
                      <m:t>𝑖</m:t>
                    </m:r>
                    <m:r>
                      <a:rPr lang="en-US" sz="2600" b="0" i="1" dirty="0" smtClean="0">
                        <a:latin typeface="Calibri math"/>
                        <a:ea typeface="Cambria Math" panose="02040503050406030204" pitchFamily="18" charset="0"/>
                      </a:rPr>
                      <m:t>, ​</m:t>
                    </m:r>
                    <m:r>
                      <a:rPr lang="en-US" sz="2600" i="1" dirty="0">
                        <a:latin typeface="Calibri math"/>
                        <a:ea typeface="Cambria Math" panose="02040503050406030204" pitchFamily="18" charset="0"/>
                      </a:rPr>
                      <m:t>𝑗</m:t>
                    </m:r>
                    <m:r>
                      <a:rPr lang="en-US" sz="2600" i="1" dirty="0" smtClean="0">
                        <a:latin typeface="Calibri math"/>
                      </a:rPr>
                      <m:t>​</m:t>
                    </m:r>
                    <m:r>
                      <a:rPr lang="en-US" sz="2600" b="0" i="1" dirty="0" smtClean="0">
                        <a:latin typeface="Calibri math"/>
                      </a:rPr>
                      <m:t> </m:t>
                    </m:r>
                  </m:oMath>
                </a14:m>
                <a:r>
                  <a:rPr lang="en-US" sz="2600" dirty="0">
                    <a:latin typeface="Calibri math"/>
                  </a:rPr>
                  <a:t> </a:t>
                </a:r>
                <a14:m>
                  <m:oMath xmlns:m="http://schemas.openxmlformats.org/officeDocument/2006/math">
                    <m:sSub>
                      <m:sSubPr>
                        <m:ctrlPr>
                          <a:rPr lang="en-US" sz="2600" i="1" dirty="0" smtClean="0">
                            <a:latin typeface="Calibri math"/>
                            <a:ea typeface="Cambria Math" panose="02040503050406030204" pitchFamily="18" charset="0"/>
                          </a:rPr>
                        </m:ctrlPr>
                      </m:sSubPr>
                      <m:e>
                        <m:r>
                          <a:rPr lang="en-US" sz="2600" i="1" dirty="0">
                            <a:latin typeface="Calibri math"/>
                            <a:ea typeface="Cambria Math" panose="02040503050406030204" pitchFamily="18" charset="0"/>
                          </a:rPr>
                          <m:t>𝑥</m:t>
                        </m:r>
                      </m:e>
                      <m:sub>
                        <m:r>
                          <a:rPr lang="en-US" sz="2600" i="1" dirty="0">
                            <a:latin typeface="Calibri math"/>
                            <a:ea typeface="Cambria Math" panose="02040503050406030204" pitchFamily="18" charset="0"/>
                          </a:rPr>
                          <m:t>𝑖</m:t>
                        </m:r>
                        <m:r>
                          <a:rPr lang="en-US" sz="2600" i="1" dirty="0">
                            <a:latin typeface="Calibri math"/>
                            <a:ea typeface="Cambria Math" panose="02040503050406030204" pitchFamily="18" charset="0"/>
                          </a:rPr>
                          <m:t>,</m:t>
                        </m:r>
                        <m:r>
                          <a:rPr lang="en-US" sz="2600" i="1" dirty="0">
                            <a:latin typeface="Calibri math"/>
                            <a:ea typeface="Cambria Math" panose="02040503050406030204" pitchFamily="18" charset="0"/>
                          </a:rPr>
                          <m:t>𝑗</m:t>
                        </m:r>
                      </m:sub>
                    </m:sSub>
                    <m:r>
                      <a:rPr lang="en-US" sz="2600" b="0" i="1" dirty="0" smtClean="0">
                        <a:latin typeface="Cambria Math" panose="02040503050406030204" pitchFamily="18" charset="0"/>
                        <a:ea typeface="Cambria Math" panose="02040503050406030204" pitchFamily="18" charset="0"/>
                      </a:rPr>
                      <m:t>=</m:t>
                    </m:r>
                    <m:d>
                      <m:dPr>
                        <m:begChr m:val="{"/>
                        <m:endChr m:val=""/>
                        <m:ctrlPr>
                          <a:rPr lang="en-US" sz="2600" i="1" dirty="0" smtClean="0">
                            <a:latin typeface="Cambria Math" panose="02040503050406030204" pitchFamily="18" charset="0"/>
                            <a:ea typeface="Cambria Math" panose="02040503050406030204" pitchFamily="18" charset="0"/>
                          </a:rPr>
                        </m:ctrlPr>
                      </m:dPr>
                      <m:e>
                        <m:eqArr>
                          <m:eqArrPr>
                            <m:ctrlPr>
                              <a:rPr lang="en-US" sz="2600" i="1" dirty="0" smtClean="0">
                                <a:latin typeface="Cambria Math" panose="02040503050406030204" pitchFamily="18" charset="0"/>
                                <a:ea typeface="Cambria Math" panose="02040503050406030204" pitchFamily="18" charset="0"/>
                              </a:rPr>
                            </m:ctrlPr>
                          </m:eqArrPr>
                          <m:e>
                            <m:r>
                              <a:rPr lang="en-US" sz="2600" b="0" i="1" dirty="0" smtClean="0">
                                <a:latin typeface="Cambria Math" panose="02040503050406030204" pitchFamily="18" charset="0"/>
                                <a:ea typeface="Cambria Math" panose="02040503050406030204" pitchFamily="18" charset="0"/>
                              </a:rPr>
                              <m:t>0 </m:t>
                            </m:r>
                            <m:r>
                              <a:rPr lang="en-US" sz="2600" b="0" i="1" dirty="0" smtClean="0">
                                <a:latin typeface="Cambria Math" panose="02040503050406030204" pitchFamily="18" charset="0"/>
                                <a:ea typeface="Cambria Math" panose="02040503050406030204" pitchFamily="18" charset="0"/>
                              </a:rPr>
                              <m:t>𝑖𝑓</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𝑠𝑡𝑢𝑑𝑒𝑛𝑡</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𝑛𝑜𝑡</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𝑎𝑠𝑠𝑖𝑔𝑛𝑒𝑑</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𝑡𝑜</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e>
                          <m:e>
                            <m:r>
                              <a:rPr lang="en-US" sz="2600" b="0" i="1" dirty="0" smtClean="0">
                                <a:latin typeface="Cambria Math" panose="02040503050406030204" pitchFamily="18" charset="0"/>
                                <a:ea typeface="Cambria Math" panose="02040503050406030204" pitchFamily="18" charset="0"/>
                              </a:rPr>
                              <m:t>1 </m:t>
                            </m:r>
                            <m:r>
                              <a:rPr lang="en-US" sz="2600" b="0" i="1" dirty="0" smtClean="0">
                                <a:latin typeface="Cambria Math" panose="02040503050406030204" pitchFamily="18" charset="0"/>
                                <a:ea typeface="Cambria Math" panose="02040503050406030204" pitchFamily="18" charset="0"/>
                              </a:rPr>
                              <m:t>𝑖𝑓</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𝑠𝑡𝑢𝑑𝑒𝑛𝑡</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𝑖𝑠</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𝑎𝑠𝑠𝑖𝑔𝑛𝑒𝑑</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𝑡𝑜</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r>
                              <a:rPr lang="en-US" sz="2600" b="0" i="1" dirty="0" smtClean="0">
                                <a:latin typeface="Cambria Math" panose="02040503050406030204" pitchFamily="18" charset="0"/>
                                <a:ea typeface="Cambria Math" panose="02040503050406030204" pitchFamily="18" charset="0"/>
                              </a:rPr>
                              <m:t>   </m:t>
                            </m:r>
                          </m:e>
                        </m:eqArr>
                      </m:e>
                    </m:d>
                  </m:oMath>
                </a14:m>
                <a:r>
                  <a:rPr lang="en-US" sz="2600" dirty="0">
                    <a:latin typeface="Calibri math"/>
                  </a:rPr>
                  <a:t> </a:t>
                </a:r>
                <a14:m>
                  <m:oMath xmlns:m="http://schemas.openxmlformats.org/officeDocument/2006/math">
                    <m:r>
                      <a:rPr lang="en-US" sz="2600" b="0" i="1" dirty="0" smtClean="0">
                        <a:latin typeface="Calibri math"/>
                        <a:ea typeface="Cambria Math" panose="02040503050406030204" pitchFamily="18" charset="0"/>
                      </a:rPr>
                      <m:t> </m:t>
                    </m:r>
                  </m:oMath>
                </a14:m>
                <a:endParaRPr lang="en-US" sz="2600" dirty="0">
                  <a:latin typeface="Calibri math"/>
                </a:endParaRPr>
              </a:p>
              <a:p>
                <a:pPr marL="0" indent="0">
                  <a:buNone/>
                </a:pPr>
                <a:endParaRPr lang="en-US" sz="2600" dirty="0">
                  <a:latin typeface="Calibri math"/>
                </a:endParaRPr>
              </a:p>
              <a:p>
                <a:pPr marL="0" indent="0">
                  <a:buNone/>
                </a:pPr>
                <a:endParaRPr lang="en-US" sz="2600" dirty="0">
                  <a:latin typeface="Calibri math"/>
                </a:endParaRPr>
              </a:p>
              <a:p>
                <a:pPr marL="0" indent="0">
                  <a:buNone/>
                </a:pPr>
                <a:r>
                  <a:rPr lang="en-US" sz="2600" dirty="0">
                    <a:latin typeface="Calibri math"/>
                    <a:ea typeface="Cambria Math" panose="02040503050406030204" pitchFamily="18" charset="0"/>
                  </a:rPr>
                  <a:t>Binary variable to represent if tutor j is hired (i.e. has at least one student)</a:t>
                </a:r>
              </a:p>
              <a:p>
                <a:pPr marL="0" indent="0">
                  <a:buNone/>
                </a:pPr>
                <a14:m>
                  <m:oMath xmlns:m="http://schemas.openxmlformats.org/officeDocument/2006/math">
                    <m:r>
                      <a:rPr lang="en-US" sz="2600" b="0" i="1" dirty="0" smtClean="0">
                        <a:latin typeface="Cambria Math" panose="02040503050406030204" pitchFamily="18" charset="0"/>
                        <a:ea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𝑗</m:t>
                    </m:r>
                    <m:r>
                      <a:rPr lang="en-US" sz="2600" i="1" dirty="0" smtClean="0">
                        <a:latin typeface="Cambria Math" panose="02040503050406030204" pitchFamily="18" charset="0"/>
                      </a:rPr>
                      <m:t>​</m:t>
                    </m:r>
                    <m:r>
                      <a:rPr lang="en-US" sz="2600" b="0" i="1" dirty="0" smtClean="0">
                        <a:latin typeface="Cambria Math" panose="02040503050406030204" pitchFamily="18" charset="0"/>
                      </a:rPr>
                      <m:t> </m:t>
                    </m:r>
                  </m:oMath>
                </a14:m>
                <a:r>
                  <a:rPr lang="en-US" sz="2600" dirty="0">
                    <a:latin typeface="Calibri math"/>
                  </a:rPr>
                  <a:t> </a:t>
                </a:r>
                <a14:m>
                  <m:oMath xmlns:m="http://schemas.openxmlformats.org/officeDocument/2006/math">
                    <m:sSub>
                      <m:sSubPr>
                        <m:ctrlPr>
                          <a:rPr lang="en-US" sz="2600" i="1" dirty="0" smtClean="0">
                            <a:latin typeface="Cambria Math" panose="02040503050406030204" pitchFamily="18" charset="0"/>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𝑦</m:t>
                        </m:r>
                      </m:e>
                      <m:sub>
                        <m:r>
                          <a:rPr lang="en-US" sz="2600" i="1" dirty="0">
                            <a:latin typeface="Cambria Math" panose="02040503050406030204" pitchFamily="18" charset="0"/>
                            <a:ea typeface="Cambria Math" panose="02040503050406030204" pitchFamily="18" charset="0"/>
                          </a:rPr>
                          <m:t>𝑗</m:t>
                        </m:r>
                      </m:sub>
                    </m:sSub>
                    <m:r>
                      <a:rPr lang="en-US" sz="2600" b="0" i="1" dirty="0" smtClean="0">
                        <a:latin typeface="Cambria Math" panose="02040503050406030204" pitchFamily="18" charset="0"/>
                        <a:ea typeface="Cambria Math" panose="02040503050406030204" pitchFamily="18" charset="0"/>
                      </a:rPr>
                      <m:t>=</m:t>
                    </m:r>
                    <m:d>
                      <m:dPr>
                        <m:begChr m:val="{"/>
                        <m:endChr m:val=""/>
                        <m:ctrlPr>
                          <a:rPr lang="en-US" sz="2600" i="1" dirty="0" smtClean="0">
                            <a:latin typeface="Cambria Math" panose="02040503050406030204" pitchFamily="18" charset="0"/>
                            <a:ea typeface="Cambria Math" panose="02040503050406030204" pitchFamily="18" charset="0"/>
                          </a:rPr>
                        </m:ctrlPr>
                      </m:dPr>
                      <m:e>
                        <m:eqArr>
                          <m:eqArrPr>
                            <m:ctrlPr>
                              <a:rPr lang="en-US" sz="2600" i="1" dirty="0" smtClean="0">
                                <a:latin typeface="Cambria Math" panose="02040503050406030204" pitchFamily="18" charset="0"/>
                                <a:ea typeface="Cambria Math" panose="02040503050406030204" pitchFamily="18" charset="0"/>
                              </a:rPr>
                            </m:ctrlPr>
                          </m:eqArrPr>
                          <m:e>
                            <m:r>
                              <a:rPr lang="en-US" sz="2600" b="0" i="1" dirty="0" smtClean="0">
                                <a:latin typeface="Cambria Math" panose="02040503050406030204" pitchFamily="18" charset="0"/>
                                <a:ea typeface="Cambria Math" panose="02040503050406030204" pitchFamily="18" charset="0"/>
                              </a:rPr>
                              <m:t>0 </m:t>
                            </m:r>
                            <m:r>
                              <a:rPr lang="en-US" sz="2600" b="0" i="1" dirty="0" smtClean="0">
                                <a:latin typeface="Cambria Math" panose="02040503050406030204" pitchFamily="18" charset="0"/>
                                <a:ea typeface="Cambria Math" panose="02040503050406030204" pitchFamily="18" charset="0"/>
                              </a:rPr>
                              <m:t>𝑖𝑓</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𝑛𝑜𝑡</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h𝑖𝑟𝑒𝑑</m:t>
                            </m:r>
                          </m:e>
                          <m:e>
                            <m:r>
                              <a:rPr lang="en-US" sz="2600" b="0" i="1" dirty="0" smtClean="0">
                                <a:latin typeface="Cambria Math" panose="02040503050406030204" pitchFamily="18" charset="0"/>
                                <a:ea typeface="Cambria Math" panose="02040503050406030204" pitchFamily="18" charset="0"/>
                              </a:rPr>
                              <m:t>1 </m:t>
                            </m:r>
                            <m:r>
                              <a:rPr lang="en-US" sz="2600" b="0" i="1" dirty="0" smtClean="0">
                                <a:latin typeface="Cambria Math" panose="02040503050406030204" pitchFamily="18" charset="0"/>
                                <a:ea typeface="Cambria Math" panose="02040503050406030204" pitchFamily="18" charset="0"/>
                              </a:rPr>
                              <m:t>𝑖𝑓</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𝑖𝑠</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h𝑖𝑟𝑒𝑑</m:t>
                            </m:r>
                            <m:r>
                              <a:rPr lang="en-US" sz="2600" b="0" i="1" dirty="0" smtClean="0">
                                <a:latin typeface="Cambria Math" panose="02040503050406030204" pitchFamily="18" charset="0"/>
                                <a:ea typeface="Cambria Math" panose="02040503050406030204" pitchFamily="18" charset="0"/>
                              </a:rPr>
                              <m:t>   </m:t>
                            </m:r>
                          </m:e>
                        </m:eqArr>
                      </m:e>
                    </m:d>
                  </m:oMath>
                </a14:m>
                <a:r>
                  <a:rPr lang="en-US" sz="2600" dirty="0">
                    <a:latin typeface="Calibri math"/>
                  </a:rPr>
                  <a:t> </a:t>
                </a:r>
                <a14:m>
                  <m:oMath xmlns:m="http://schemas.openxmlformats.org/officeDocument/2006/math">
                    <m:r>
                      <a:rPr lang="en-US" sz="2600" b="0" i="1" dirty="0" smtClean="0">
                        <a:latin typeface="Cambria Math" panose="02040503050406030204" pitchFamily="18" charset="0"/>
                        <a:ea typeface="Cambria Math" panose="02040503050406030204" pitchFamily="18" charset="0"/>
                      </a:rPr>
                      <m:t> </m:t>
                    </m:r>
                  </m:oMath>
                </a14:m>
                <a:endParaRPr lang="en-US" sz="2600" dirty="0">
                  <a:latin typeface="Calibri math"/>
                </a:endParaRPr>
              </a:p>
              <a:p>
                <a:pPr marL="0" indent="0">
                  <a:buNone/>
                </a:pPr>
                <a:r>
                  <a:rPr lang="en-US" sz="2600" b="0" dirty="0">
                    <a:solidFill>
                      <a:schemeClr val="accent3"/>
                    </a:solidFill>
                    <a:latin typeface="Calibri math"/>
                    <a:ea typeface="Cambria Math" panose="02040503050406030204" pitchFamily="18" charset="0"/>
                  </a:rPr>
                  <a:t>For scenario 1 : </a:t>
                </a:r>
                <a:r>
                  <a:rPr lang="en-US" sz="2600" dirty="0">
                    <a:solidFill>
                      <a:schemeClr val="accent3"/>
                    </a:solidFill>
                    <a:latin typeface="Calibri math"/>
                  </a:rPr>
                  <a:t>Minimize total number of tutors assigned </a:t>
                </a:r>
                <a:endParaRPr lang="en-US" sz="2600" b="0" dirty="0">
                  <a:solidFill>
                    <a:schemeClr val="accent3"/>
                  </a:solidFill>
                  <a:latin typeface="Calibri math"/>
                  <a:ea typeface="Cambria Math" panose="02040503050406030204" pitchFamily="18" charset="0"/>
                </a:endParaRPr>
              </a:p>
              <a:p>
                <a:pPr marL="0" indent="0">
                  <a:buNone/>
                </a:pPr>
                <a:endParaRPr lang="en-US" sz="2600" dirty="0">
                  <a:latin typeface="Calibri math"/>
                </a:endParaRPr>
              </a:p>
              <a:p>
                <a:endParaRPr lang="en-US" sz="2600" dirty="0">
                  <a:latin typeface="Calibri math"/>
                </a:endParaRPr>
              </a:p>
              <a:p>
                <a:endParaRPr lang="en-US" sz="2600" dirty="0">
                  <a:latin typeface="Calibri math"/>
                </a:endParaRPr>
              </a:p>
            </p:txBody>
          </p:sp>
        </mc:Choice>
        <mc:Fallback>
          <p:sp>
            <p:nvSpPr>
              <p:cNvPr id="10" name="Content Placeholder 9">
                <a:extLst>
                  <a:ext uri="{FF2B5EF4-FFF2-40B4-BE49-F238E27FC236}">
                    <a16:creationId xmlns:a16="http://schemas.microsoft.com/office/drawing/2014/main" id="{740C23ED-C789-E309-6F9C-B75E9374B692}"/>
                  </a:ext>
                </a:extLst>
              </p:cNvPr>
              <p:cNvSpPr>
                <a:spLocks noGrp="1" noRot="1" noChangeAspect="1" noMove="1" noResize="1" noEditPoints="1" noAdjustHandles="1" noChangeArrowheads="1" noChangeShapeType="1" noTextEdit="1"/>
              </p:cNvSpPr>
              <p:nvPr>
                <p:ph sz="half" idx="2"/>
              </p:nvPr>
            </p:nvSpPr>
            <p:spPr>
              <a:xfrm>
                <a:off x="1291336" y="1950212"/>
                <a:ext cx="10341864" cy="5124704"/>
              </a:xfrm>
              <a:blipFill>
                <a:blip r:embed="rId2"/>
                <a:stretch>
                  <a:fillRect l="-1061" t="-1784"/>
                </a:stretch>
              </a:blipFill>
            </p:spPr>
            <p:txBody>
              <a:bodyPr/>
              <a:lstStyle/>
              <a:p>
                <a:r>
                  <a:rPr lang="en-AU">
                    <a:noFill/>
                  </a:rPr>
                  <a:t> </a:t>
                </a:r>
              </a:p>
            </p:txBody>
          </p:sp>
        </mc:Fallback>
      </mc:AlternateContent>
    </p:spTree>
    <p:extLst>
      <p:ext uri="{BB962C8B-B14F-4D97-AF65-F5344CB8AC3E}">
        <p14:creationId xmlns:p14="http://schemas.microsoft.com/office/powerpoint/2010/main" val="385427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669EC-6486-A3C8-4C1A-8B7D9E9585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CBD64-38D9-FFDA-C18B-F100E1AAAB8D}"/>
              </a:ext>
            </a:extLst>
          </p:cNvPr>
          <p:cNvSpPr>
            <a:spLocks noGrp="1"/>
          </p:cNvSpPr>
          <p:nvPr>
            <p:ph type="title"/>
          </p:nvPr>
        </p:nvSpPr>
        <p:spPr>
          <a:xfrm>
            <a:off x="1265936" y="403860"/>
            <a:ext cx="8878824" cy="1069848"/>
          </a:xfrm>
        </p:spPr>
        <p:txBody>
          <a:bodyPr/>
          <a:lstStyle/>
          <a:p>
            <a:r>
              <a:rPr lang="en-US" sz="4800" dirty="0"/>
              <a:t>Variables</a:t>
            </a:r>
          </a:p>
        </p:txBody>
      </p:sp>
      <p:sp>
        <p:nvSpPr>
          <p:cNvPr id="6" name="Slide Number Placeholder 5">
            <a:extLst>
              <a:ext uri="{FF2B5EF4-FFF2-40B4-BE49-F238E27FC236}">
                <a16:creationId xmlns:a16="http://schemas.microsoft.com/office/drawing/2014/main" id="{52369407-EAD8-BC6C-34F0-0F1BFFBF3D8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3" name="Text Placeholder 2">
            <a:extLst>
              <a:ext uri="{FF2B5EF4-FFF2-40B4-BE49-F238E27FC236}">
                <a16:creationId xmlns:a16="http://schemas.microsoft.com/office/drawing/2014/main" id="{A065AE43-F9D4-F6BE-9180-B372B9D3D224}"/>
              </a:ext>
            </a:extLst>
          </p:cNvPr>
          <p:cNvSpPr>
            <a:spLocks noGrp="1"/>
          </p:cNvSpPr>
          <p:nvPr>
            <p:ph type="body" idx="1"/>
          </p:nvPr>
        </p:nvSpPr>
        <p:spPr>
          <a:xfrm>
            <a:off x="1291336" y="1548384"/>
            <a:ext cx="4398264" cy="3950716"/>
          </a:xfrm>
        </p:spPr>
        <p:txBody>
          <a:bodyPr/>
          <a:lstStyle/>
          <a:p>
            <a:r>
              <a:rPr lang="en-AU" sz="3600" dirty="0"/>
              <a:t>Auxiliary</a:t>
            </a:r>
            <a:r>
              <a:rPr lang="en-US" sz="3600" dirty="0"/>
              <a:t> Variables </a:t>
            </a:r>
          </a:p>
          <a:p>
            <a:endParaRPr lang="en-US" sz="3600"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61F1CBC2-6700-8B3F-7F4B-6E8223DFDBBF}"/>
                  </a:ext>
                </a:extLst>
              </p:cNvPr>
              <p:cNvSpPr>
                <a:spLocks noGrp="1"/>
              </p:cNvSpPr>
              <p:nvPr>
                <p:ph sz="half" idx="2"/>
              </p:nvPr>
            </p:nvSpPr>
            <p:spPr>
              <a:xfrm>
                <a:off x="1291336" y="2139696"/>
                <a:ext cx="10341864" cy="5124704"/>
              </a:xfrm>
            </p:spPr>
            <p:txBody>
              <a:bodyPr/>
              <a:lstStyle/>
              <a:p>
                <a:pPr marL="0" indent="0">
                  <a:buNone/>
                </a:pPr>
                <a:r>
                  <a:rPr lang="en-US" sz="2600" dirty="0">
                    <a:latin typeface="Calibri math"/>
                    <a:ea typeface="Cambria Math" panose="02040503050406030204" pitchFamily="18" charset="0"/>
                  </a:rPr>
                  <a:t>Integer variable to represent workload of each tutor</a:t>
                </a:r>
                <a:endParaRPr lang="en-US" sz="2600" b="0" dirty="0">
                  <a:latin typeface="Calibri math"/>
                  <a:ea typeface="Cambria Math" panose="02040503050406030204" pitchFamily="18" charset="0"/>
                </a:endParaRPr>
              </a:p>
              <a:p>
                <a:pPr marL="0" indent="0">
                  <a:buNone/>
                </a:pPr>
                <a14:m>
                  <m:oMath xmlns:m="http://schemas.openxmlformats.org/officeDocument/2006/math">
                    <m:r>
                      <a:rPr lang="en-US" sz="2600" b="0" i="1" dirty="0" smtClean="0">
                        <a:latin typeface="Calibri math"/>
                        <a:ea typeface="Cambria Math" panose="02040503050406030204" pitchFamily="18" charset="0"/>
                      </a:rPr>
                      <m:t>∀</m:t>
                    </m:r>
                    <m:r>
                      <a:rPr lang="en-US" sz="2600" i="1" dirty="0">
                        <a:latin typeface="Calibri math"/>
                        <a:ea typeface="Cambria Math" panose="02040503050406030204" pitchFamily="18" charset="0"/>
                      </a:rPr>
                      <m:t>𝑗</m:t>
                    </m:r>
                    <m:r>
                      <a:rPr lang="en-US" sz="2600" i="1" dirty="0" smtClean="0">
                        <a:latin typeface="Calibri math"/>
                      </a:rPr>
                      <m:t>​</m:t>
                    </m:r>
                    <m:r>
                      <a:rPr lang="en-US" sz="2600" b="0" i="1" dirty="0" smtClean="0">
                        <a:latin typeface="Calibri math"/>
                      </a:rPr>
                      <m:t> </m:t>
                    </m:r>
                  </m:oMath>
                </a14:m>
                <a:r>
                  <a:rPr lang="en-US" sz="2600" dirty="0">
                    <a:latin typeface="Calibri math"/>
                  </a:rPr>
                  <a:t> </a:t>
                </a:r>
                <a14:m>
                  <m:oMath xmlns:m="http://schemas.openxmlformats.org/officeDocument/2006/math">
                    <m:sSub>
                      <m:sSubPr>
                        <m:ctrlPr>
                          <a:rPr lang="en-US" sz="2600" i="1" dirty="0" smtClean="0">
                            <a:latin typeface="Calibri math"/>
                            <a:ea typeface="Cambria Math" panose="02040503050406030204" pitchFamily="18" charset="0"/>
                          </a:rPr>
                        </m:ctrlPr>
                      </m:sSubPr>
                      <m:e>
                        <m:r>
                          <a:rPr lang="en-US" sz="2600" b="0" i="1" dirty="0" smtClean="0">
                            <a:latin typeface="Cambria Math" panose="02040503050406030204" pitchFamily="18" charset="0"/>
                            <a:ea typeface="Cambria Math" panose="02040503050406030204" pitchFamily="18" charset="0"/>
                          </a:rPr>
                          <m:t>𝑤</m:t>
                        </m:r>
                      </m:e>
                      <m:sub>
                        <m:r>
                          <a:rPr lang="en-US" sz="2600" i="1" dirty="0">
                            <a:latin typeface="Calibri math"/>
                            <a:ea typeface="Cambria Math" panose="02040503050406030204" pitchFamily="18" charset="0"/>
                          </a:rPr>
                          <m:t>𝑗</m:t>
                        </m:r>
                      </m:sub>
                    </m:sSub>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𝑛𝑢𝑚𝑏𝑒𝑟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𝑜𝑓</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𝑠𝑡𝑢𝑑𝑒𝑛𝑡𝑠</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𝑎𝑠𝑠𝑖𝑔𝑛𝑒𝑑</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𝑡𝑜</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𝑗</m:t>
                    </m:r>
                  </m:oMath>
                </a14:m>
                <a:r>
                  <a:rPr lang="en-US" sz="2600" dirty="0">
                    <a:latin typeface="Calibri math"/>
                  </a:rPr>
                  <a:t> </a:t>
                </a:r>
                <a14:m>
                  <m:oMath xmlns:m="http://schemas.openxmlformats.org/officeDocument/2006/math">
                    <m:r>
                      <a:rPr lang="en-US" sz="2600" b="0" i="1" dirty="0" smtClean="0">
                        <a:latin typeface="Calibri math"/>
                        <a:ea typeface="Cambria Math" panose="02040503050406030204" pitchFamily="18" charset="0"/>
                      </a:rPr>
                      <m:t> </m:t>
                    </m:r>
                  </m:oMath>
                </a14:m>
                <a:endParaRPr lang="en-US" sz="2600" dirty="0">
                  <a:latin typeface="Calibri math"/>
                </a:endParaRPr>
              </a:p>
              <a:p>
                <a:pPr marL="0" indent="0">
                  <a:buNone/>
                </a:pPr>
                <a:r>
                  <a:rPr lang="en-US" sz="2600" b="0" dirty="0">
                    <a:solidFill>
                      <a:schemeClr val="accent3"/>
                    </a:solidFill>
                    <a:latin typeface="Calibri math"/>
                    <a:ea typeface="Cambria Math" panose="02040503050406030204" pitchFamily="18" charset="0"/>
                  </a:rPr>
                  <a:t>For scenario 2 : To </a:t>
                </a:r>
                <a:r>
                  <a:rPr lang="en-US" sz="2600" dirty="0">
                    <a:solidFill>
                      <a:schemeClr val="accent3"/>
                    </a:solidFill>
                    <a:latin typeface="Calibri math"/>
                  </a:rPr>
                  <a:t>balance tutor’s workload </a:t>
                </a:r>
                <a:endParaRPr lang="en-US" sz="2600" b="0" dirty="0">
                  <a:solidFill>
                    <a:schemeClr val="accent3"/>
                  </a:solidFill>
                  <a:latin typeface="Calibri math"/>
                  <a:ea typeface="Cambria Math" panose="02040503050406030204" pitchFamily="18" charset="0"/>
                </a:endParaRPr>
              </a:p>
              <a:p>
                <a:pPr marL="0" indent="0">
                  <a:buNone/>
                </a:pPr>
                <a:endParaRPr lang="en-US" sz="2600" b="0" dirty="0">
                  <a:latin typeface="Calibri math"/>
                  <a:ea typeface="Cambria Math" panose="02040503050406030204" pitchFamily="18" charset="0"/>
                </a:endParaRPr>
              </a:p>
              <a:p>
                <a:pPr marL="0" indent="0">
                  <a:buNone/>
                </a:pPr>
                <a:r>
                  <a:rPr lang="en-US" sz="2600" dirty="0">
                    <a:latin typeface="Calibri math"/>
                  </a:rPr>
                  <a:t>Integer variables to represent upper and lower bound of all hired tutors</a:t>
                </a: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𝑈</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𝑢𝑝𝑝𝑒𝑟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𝑏𝑜𝑢𝑛𝑑</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𝑜𝑓</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𝑎𝑙𝑙</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h𝑖𝑟𝑒𝑑</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m:rPr>
                          <m:sty m:val="p"/>
                        </m:rPr>
                        <a:rPr lang="en-US" sz="2600" b="0" i="1" dirty="0" smtClean="0">
                          <a:latin typeface="Cambria Math" panose="02040503050406030204" pitchFamily="18" charset="0"/>
                          <a:ea typeface="Cambria Math" panose="02040503050406030204" pitchFamily="18" charset="0"/>
                        </a:rPr>
                        <m:t>s</m:t>
                      </m:r>
                    </m:oMath>
                  </m:oMathPara>
                </a14:m>
                <a:endParaRPr lang="en-US" sz="26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600" b="0" i="1" dirty="0" smtClean="0">
                          <a:latin typeface="Cambria Math" panose="02040503050406030204" pitchFamily="18" charset="0"/>
                          <a:ea typeface="Cambria Math" panose="02040503050406030204" pitchFamily="18" charset="0"/>
                        </a:rPr>
                        <m:t>𝐿</m:t>
                      </m:r>
                      <m:r>
                        <a:rPr lang="en-US" sz="2600" b="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𝑙𝑜𝑤𝑒𝑟</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𝑏𝑜𝑢𝑛𝑑</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𝑜𝑓</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𝑎𝑙𝑙</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h𝑖𝑟𝑒𝑑</m:t>
                      </m:r>
                      <m:r>
                        <a:rPr lang="en-US" sz="2600" b="0" i="1" dirty="0" smtClean="0">
                          <a:latin typeface="Cambria Math" panose="02040503050406030204" pitchFamily="18" charset="0"/>
                          <a:ea typeface="Cambria Math" panose="02040503050406030204" pitchFamily="18" charset="0"/>
                        </a:rPr>
                        <m:t> </m:t>
                      </m:r>
                      <m:r>
                        <a:rPr lang="en-US" sz="2600" b="0" i="1" dirty="0" smtClean="0">
                          <a:latin typeface="Cambria Math" panose="02040503050406030204" pitchFamily="18" charset="0"/>
                          <a:ea typeface="Cambria Math" panose="02040503050406030204" pitchFamily="18" charset="0"/>
                        </a:rPr>
                        <m:t>𝑡𝑢𝑡𝑜𝑟</m:t>
                      </m:r>
                      <m:r>
                        <m:rPr>
                          <m:sty m:val="p"/>
                        </m:rPr>
                        <a:rPr lang="en-US" sz="2600" b="0" i="1" dirty="0" smtClean="0">
                          <a:latin typeface="Cambria Math" panose="02040503050406030204" pitchFamily="18" charset="0"/>
                          <a:ea typeface="Cambria Math" panose="02040503050406030204" pitchFamily="18" charset="0"/>
                        </a:rPr>
                        <m:t>s</m:t>
                      </m:r>
                    </m:oMath>
                  </m:oMathPara>
                </a14:m>
                <a:endParaRPr lang="en-US" sz="2600" dirty="0">
                  <a:latin typeface="Calibri math"/>
                </a:endParaRPr>
              </a:p>
              <a:p>
                <a:pPr marL="0" indent="0">
                  <a:buNone/>
                </a:pPr>
                <a:r>
                  <a:rPr lang="en-US" sz="2600" b="0" dirty="0">
                    <a:solidFill>
                      <a:schemeClr val="accent3"/>
                    </a:solidFill>
                    <a:latin typeface="Calibri math"/>
                    <a:ea typeface="Cambria Math" panose="02040503050406030204" pitchFamily="18" charset="0"/>
                  </a:rPr>
                  <a:t>For scenario 2 : To </a:t>
                </a:r>
                <a:r>
                  <a:rPr lang="en-US" sz="2600" dirty="0">
                    <a:solidFill>
                      <a:schemeClr val="accent3"/>
                    </a:solidFill>
                    <a:latin typeface="Calibri math"/>
                  </a:rPr>
                  <a:t>balance tutor’s workload </a:t>
                </a:r>
                <a:endParaRPr lang="en-US" sz="2600" b="0" dirty="0">
                  <a:solidFill>
                    <a:schemeClr val="accent3"/>
                  </a:solidFill>
                  <a:latin typeface="Calibri math"/>
                  <a:ea typeface="Cambria Math" panose="02040503050406030204" pitchFamily="18" charset="0"/>
                </a:endParaRPr>
              </a:p>
              <a:p>
                <a:pPr marL="0" indent="0">
                  <a:buNone/>
                </a:pPr>
                <a:endParaRPr lang="en-US" sz="2600" dirty="0">
                  <a:latin typeface="Calibri math"/>
                </a:endParaRPr>
              </a:p>
              <a:p>
                <a:endParaRPr lang="en-US" sz="2600" dirty="0">
                  <a:latin typeface="Calibri math"/>
                </a:endParaRPr>
              </a:p>
            </p:txBody>
          </p:sp>
        </mc:Choice>
        <mc:Fallback>
          <p:sp>
            <p:nvSpPr>
              <p:cNvPr id="10" name="Content Placeholder 9">
                <a:extLst>
                  <a:ext uri="{FF2B5EF4-FFF2-40B4-BE49-F238E27FC236}">
                    <a16:creationId xmlns:a16="http://schemas.microsoft.com/office/drawing/2014/main" id="{61F1CBC2-6700-8B3F-7F4B-6E8223DFDBBF}"/>
                  </a:ext>
                </a:extLst>
              </p:cNvPr>
              <p:cNvSpPr>
                <a:spLocks noGrp="1" noRot="1" noChangeAspect="1" noMove="1" noResize="1" noEditPoints="1" noAdjustHandles="1" noChangeArrowheads="1" noChangeShapeType="1" noTextEdit="1"/>
              </p:cNvSpPr>
              <p:nvPr>
                <p:ph sz="half" idx="2"/>
              </p:nvPr>
            </p:nvSpPr>
            <p:spPr>
              <a:xfrm>
                <a:off x="1291336" y="2139696"/>
                <a:ext cx="10341864" cy="5124704"/>
              </a:xfrm>
              <a:blipFill>
                <a:blip r:embed="rId3"/>
                <a:stretch>
                  <a:fillRect l="-1061" t="-1784"/>
                </a:stretch>
              </a:blipFill>
            </p:spPr>
            <p:txBody>
              <a:bodyPr/>
              <a:lstStyle/>
              <a:p>
                <a:r>
                  <a:rPr lang="en-AU">
                    <a:noFill/>
                  </a:rPr>
                  <a:t> </a:t>
                </a:r>
              </a:p>
            </p:txBody>
          </p:sp>
        </mc:Fallback>
      </mc:AlternateContent>
    </p:spTree>
    <p:extLst>
      <p:ext uri="{BB962C8B-B14F-4D97-AF65-F5344CB8AC3E}">
        <p14:creationId xmlns:p14="http://schemas.microsoft.com/office/powerpoint/2010/main" val="347753351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212</TotalTime>
  <Words>1136</Words>
  <Application>Microsoft Office PowerPoint</Application>
  <PresentationFormat>Widescreen</PresentationFormat>
  <Paragraphs>136</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 math</vt:lpstr>
      <vt:lpstr>Arial</vt:lpstr>
      <vt:lpstr>Calibri</vt:lpstr>
      <vt:lpstr>Cambria Math</vt:lpstr>
      <vt:lpstr>Courier New</vt:lpstr>
      <vt:lpstr>Segoe UI Light</vt:lpstr>
      <vt:lpstr>Tw Cen MT</vt:lpstr>
      <vt:lpstr>Office Theme</vt:lpstr>
      <vt:lpstr>Tutor-Student Assignment Optimization</vt:lpstr>
      <vt:lpstr>CONTENTS</vt:lpstr>
      <vt:lpstr>Background</vt:lpstr>
      <vt:lpstr>Requirements      </vt:lpstr>
      <vt:lpstr>Objectives      </vt:lpstr>
      <vt:lpstr>Assumptions</vt:lpstr>
      <vt:lpstr>Mathematical modelling</vt:lpstr>
      <vt:lpstr>Variables</vt:lpstr>
      <vt:lpstr>Variables</vt:lpstr>
      <vt:lpstr>Constraints</vt:lpstr>
      <vt:lpstr>Constraints</vt:lpstr>
      <vt:lpstr>Constraints</vt:lpstr>
      <vt:lpstr>Constraints</vt:lpstr>
      <vt:lpstr>Objective Function</vt:lpstr>
      <vt:lpstr>Objective Function</vt:lpstr>
      <vt:lpstr>Objective Function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Roro Yap</dc:creator>
  <cp:lastModifiedBy>Roro Yap</cp:lastModifiedBy>
  <cp:revision>14</cp:revision>
  <dcterms:created xsi:type="dcterms:W3CDTF">2025-10-06T08:51:05Z</dcterms:created>
  <dcterms:modified xsi:type="dcterms:W3CDTF">2025-10-06T12:23:23Z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