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259" r:id="rId4"/>
    <p:sldId id="291" r:id="rId5"/>
    <p:sldId id="261" r:id="rId6"/>
    <p:sldId id="264" r:id="rId7"/>
    <p:sldId id="288" r:id="rId8"/>
    <p:sldId id="260" r:id="rId9"/>
    <p:sldId id="292" r:id="rId10"/>
    <p:sldId id="262" r:id="rId11"/>
    <p:sldId id="294" r:id="rId12"/>
    <p:sldId id="266" r:id="rId13"/>
    <p:sldId id="290" r:id="rId14"/>
    <p:sldId id="257" r:id="rId15"/>
  </p:sldIdLst>
  <p:sldSz cx="12190413"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9A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guide orient="horz" pos="2160"/>
        <p:guide pos="3874"/>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C0195-7A4A-44DD-8306-4C776B3524B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F97E01-E514-4938-A33E-203A5913610C}">
      <dgm:prSet/>
      <dgm:spPr/>
      <dgm:t>
        <a:bodyPr/>
        <a:lstStyle/>
        <a:p>
          <a:r>
            <a:rPr lang="en-US"/>
            <a:t>Python</a:t>
          </a:r>
        </a:p>
      </dgm:t>
    </dgm:pt>
    <dgm:pt modelId="{018102E7-E678-4194-ADBE-F6D25315F7C9}" type="parTrans" cxnId="{111E4370-BF8C-4F56-9D8D-6B5820F2483B}">
      <dgm:prSet/>
      <dgm:spPr/>
      <dgm:t>
        <a:bodyPr/>
        <a:lstStyle/>
        <a:p>
          <a:endParaRPr lang="en-US"/>
        </a:p>
      </dgm:t>
    </dgm:pt>
    <dgm:pt modelId="{B2CB8D49-A828-4943-9014-508AF22258A0}" type="sibTrans" cxnId="{111E4370-BF8C-4F56-9D8D-6B5820F2483B}">
      <dgm:prSet/>
      <dgm:spPr/>
      <dgm:t>
        <a:bodyPr/>
        <a:lstStyle/>
        <a:p>
          <a:endParaRPr lang="en-US"/>
        </a:p>
      </dgm:t>
    </dgm:pt>
    <dgm:pt modelId="{B3DF3CD4-B6D6-406B-95C6-63B5DBD3FCA0}">
      <dgm:prSet/>
      <dgm:spPr/>
      <dgm:t>
        <a:bodyPr/>
        <a:lstStyle/>
        <a:p>
          <a:r>
            <a:rPr lang="en-US"/>
            <a:t>Pandas</a:t>
          </a:r>
        </a:p>
      </dgm:t>
    </dgm:pt>
    <dgm:pt modelId="{96FEFC0B-44D4-4D04-8C12-C3AC4DCB0672}" type="parTrans" cxnId="{95E6F42A-ED5B-43A0-AC6A-B76A845E5FBC}">
      <dgm:prSet/>
      <dgm:spPr/>
      <dgm:t>
        <a:bodyPr/>
        <a:lstStyle/>
        <a:p>
          <a:endParaRPr lang="en-US"/>
        </a:p>
      </dgm:t>
    </dgm:pt>
    <dgm:pt modelId="{B7A26A38-07B0-457C-8B48-C528010547B3}" type="sibTrans" cxnId="{95E6F42A-ED5B-43A0-AC6A-B76A845E5FBC}">
      <dgm:prSet/>
      <dgm:spPr/>
      <dgm:t>
        <a:bodyPr/>
        <a:lstStyle/>
        <a:p>
          <a:endParaRPr lang="en-US"/>
        </a:p>
      </dgm:t>
    </dgm:pt>
    <dgm:pt modelId="{9D35D326-A51C-4569-8C0D-72127910E9C6}">
      <dgm:prSet/>
      <dgm:spPr/>
      <dgm:t>
        <a:bodyPr/>
        <a:lstStyle/>
        <a:p>
          <a:r>
            <a:rPr lang="en-US"/>
            <a:t>Seaborn</a:t>
          </a:r>
        </a:p>
      </dgm:t>
    </dgm:pt>
    <dgm:pt modelId="{1A59DCFE-7F88-483E-8288-526621F0D478}" type="parTrans" cxnId="{002E9D91-82C6-4C17-8D70-910D90341BC5}">
      <dgm:prSet/>
      <dgm:spPr/>
      <dgm:t>
        <a:bodyPr/>
        <a:lstStyle/>
        <a:p>
          <a:endParaRPr lang="en-US"/>
        </a:p>
      </dgm:t>
    </dgm:pt>
    <dgm:pt modelId="{878A2AD5-5C70-4876-9BA3-544CCA96FC49}" type="sibTrans" cxnId="{002E9D91-82C6-4C17-8D70-910D90341BC5}">
      <dgm:prSet/>
      <dgm:spPr/>
      <dgm:t>
        <a:bodyPr/>
        <a:lstStyle/>
        <a:p>
          <a:endParaRPr lang="en-US"/>
        </a:p>
      </dgm:t>
    </dgm:pt>
    <dgm:pt modelId="{C6958759-048D-4BEA-9F5F-00780493198F}">
      <dgm:prSet/>
      <dgm:spPr/>
      <dgm:t>
        <a:bodyPr/>
        <a:lstStyle/>
        <a:p>
          <a:r>
            <a:rPr lang="en-US"/>
            <a:t>Matplotlib</a:t>
          </a:r>
        </a:p>
      </dgm:t>
    </dgm:pt>
    <dgm:pt modelId="{8A4893BD-BE3D-4BCC-8E71-B4FE54CBF820}" type="parTrans" cxnId="{6D9EC6F5-2874-464F-BF43-AA2B04C2CC3B}">
      <dgm:prSet/>
      <dgm:spPr/>
      <dgm:t>
        <a:bodyPr/>
        <a:lstStyle/>
        <a:p>
          <a:endParaRPr lang="en-US"/>
        </a:p>
      </dgm:t>
    </dgm:pt>
    <dgm:pt modelId="{EBC57232-35EA-4D03-891D-DB12A66C7FDD}" type="sibTrans" cxnId="{6D9EC6F5-2874-464F-BF43-AA2B04C2CC3B}">
      <dgm:prSet/>
      <dgm:spPr/>
      <dgm:t>
        <a:bodyPr/>
        <a:lstStyle/>
        <a:p>
          <a:endParaRPr lang="en-US"/>
        </a:p>
      </dgm:t>
    </dgm:pt>
    <dgm:pt modelId="{01777D38-0851-4BBE-A4BC-E188E546D4C7}">
      <dgm:prSet/>
      <dgm:spPr/>
      <dgm:t>
        <a:bodyPr/>
        <a:lstStyle/>
        <a:p>
          <a:r>
            <a:rPr lang="en-US"/>
            <a:t>Jupyter notebook</a:t>
          </a:r>
        </a:p>
      </dgm:t>
    </dgm:pt>
    <dgm:pt modelId="{DCCD41D8-1A6D-4A4F-84E5-8554F610528D}" type="parTrans" cxnId="{019EAB45-57DA-4AAB-8197-5E7F492507D6}">
      <dgm:prSet/>
      <dgm:spPr/>
      <dgm:t>
        <a:bodyPr/>
        <a:lstStyle/>
        <a:p>
          <a:endParaRPr lang="en-US"/>
        </a:p>
      </dgm:t>
    </dgm:pt>
    <dgm:pt modelId="{E0F10722-4973-4BCA-ADF9-29AB8000ADA6}" type="sibTrans" cxnId="{019EAB45-57DA-4AAB-8197-5E7F492507D6}">
      <dgm:prSet/>
      <dgm:spPr/>
      <dgm:t>
        <a:bodyPr/>
        <a:lstStyle/>
        <a:p>
          <a:endParaRPr lang="en-US"/>
        </a:p>
      </dgm:t>
    </dgm:pt>
    <dgm:pt modelId="{46A8DBCC-2AD9-4EA5-B41C-0BBE8F99D0EF}">
      <dgm:prSet/>
      <dgm:spPr/>
      <dgm:t>
        <a:bodyPr/>
        <a:lstStyle/>
        <a:p>
          <a:r>
            <a:rPr lang="en-US"/>
            <a:t>Power point</a:t>
          </a:r>
        </a:p>
      </dgm:t>
    </dgm:pt>
    <dgm:pt modelId="{8EC2D23E-6B49-4BAE-8F68-13746DAB84A2}" type="parTrans" cxnId="{29985ED7-E513-4D9D-8C99-4EAFBD0C5A7A}">
      <dgm:prSet/>
      <dgm:spPr/>
      <dgm:t>
        <a:bodyPr/>
        <a:lstStyle/>
        <a:p>
          <a:endParaRPr lang="en-US"/>
        </a:p>
      </dgm:t>
    </dgm:pt>
    <dgm:pt modelId="{B8269E25-4908-41A0-AE08-786DCB04D813}" type="sibTrans" cxnId="{29985ED7-E513-4D9D-8C99-4EAFBD0C5A7A}">
      <dgm:prSet/>
      <dgm:spPr/>
      <dgm:t>
        <a:bodyPr/>
        <a:lstStyle/>
        <a:p>
          <a:endParaRPr lang="en-US"/>
        </a:p>
      </dgm:t>
    </dgm:pt>
    <dgm:pt modelId="{7E9977B2-71E0-49EE-AB86-7652F76661ED}" type="pres">
      <dgm:prSet presAssocID="{BC6C0195-7A4A-44DD-8306-4C776B3524BB}" presName="linear" presStyleCnt="0">
        <dgm:presLayoutVars>
          <dgm:animLvl val="lvl"/>
          <dgm:resizeHandles val="exact"/>
        </dgm:presLayoutVars>
      </dgm:prSet>
      <dgm:spPr/>
    </dgm:pt>
    <dgm:pt modelId="{840941BA-E025-4292-931B-74C3A3BF591F}" type="pres">
      <dgm:prSet presAssocID="{90F97E01-E514-4938-A33E-203A5913610C}" presName="parentText" presStyleLbl="node1" presStyleIdx="0" presStyleCnt="6">
        <dgm:presLayoutVars>
          <dgm:chMax val="0"/>
          <dgm:bulletEnabled val="1"/>
        </dgm:presLayoutVars>
      </dgm:prSet>
      <dgm:spPr/>
    </dgm:pt>
    <dgm:pt modelId="{BFBDB5B7-3276-4A3B-A71E-0ED4F3D3464C}" type="pres">
      <dgm:prSet presAssocID="{B2CB8D49-A828-4943-9014-508AF22258A0}" presName="spacer" presStyleCnt="0"/>
      <dgm:spPr/>
    </dgm:pt>
    <dgm:pt modelId="{D7BCD82E-1347-40F9-8979-D94257D6522E}" type="pres">
      <dgm:prSet presAssocID="{B3DF3CD4-B6D6-406B-95C6-63B5DBD3FCA0}" presName="parentText" presStyleLbl="node1" presStyleIdx="1" presStyleCnt="6">
        <dgm:presLayoutVars>
          <dgm:chMax val="0"/>
          <dgm:bulletEnabled val="1"/>
        </dgm:presLayoutVars>
      </dgm:prSet>
      <dgm:spPr/>
    </dgm:pt>
    <dgm:pt modelId="{9F96728B-7B41-4AC4-BA44-49D21BE6B248}" type="pres">
      <dgm:prSet presAssocID="{B7A26A38-07B0-457C-8B48-C528010547B3}" presName="spacer" presStyleCnt="0"/>
      <dgm:spPr/>
    </dgm:pt>
    <dgm:pt modelId="{6CDA0020-0BE4-4907-9E3F-F9747EA7F8F9}" type="pres">
      <dgm:prSet presAssocID="{9D35D326-A51C-4569-8C0D-72127910E9C6}" presName="parentText" presStyleLbl="node1" presStyleIdx="2" presStyleCnt="6">
        <dgm:presLayoutVars>
          <dgm:chMax val="0"/>
          <dgm:bulletEnabled val="1"/>
        </dgm:presLayoutVars>
      </dgm:prSet>
      <dgm:spPr/>
    </dgm:pt>
    <dgm:pt modelId="{CA374792-5F5F-4CBA-A3EE-E3A88C5FDC9C}" type="pres">
      <dgm:prSet presAssocID="{878A2AD5-5C70-4876-9BA3-544CCA96FC49}" presName="spacer" presStyleCnt="0"/>
      <dgm:spPr/>
    </dgm:pt>
    <dgm:pt modelId="{03A50DF9-C709-4A70-AB48-99EC36136AB0}" type="pres">
      <dgm:prSet presAssocID="{C6958759-048D-4BEA-9F5F-00780493198F}" presName="parentText" presStyleLbl="node1" presStyleIdx="3" presStyleCnt="6">
        <dgm:presLayoutVars>
          <dgm:chMax val="0"/>
          <dgm:bulletEnabled val="1"/>
        </dgm:presLayoutVars>
      </dgm:prSet>
      <dgm:spPr/>
    </dgm:pt>
    <dgm:pt modelId="{7658C037-AECA-4C1C-8D36-231E6C2277F5}" type="pres">
      <dgm:prSet presAssocID="{EBC57232-35EA-4D03-891D-DB12A66C7FDD}" presName="spacer" presStyleCnt="0"/>
      <dgm:spPr/>
    </dgm:pt>
    <dgm:pt modelId="{D8E4AAE3-B3A7-416F-A2DB-04247000AB01}" type="pres">
      <dgm:prSet presAssocID="{01777D38-0851-4BBE-A4BC-E188E546D4C7}" presName="parentText" presStyleLbl="node1" presStyleIdx="4" presStyleCnt="6">
        <dgm:presLayoutVars>
          <dgm:chMax val="0"/>
          <dgm:bulletEnabled val="1"/>
        </dgm:presLayoutVars>
      </dgm:prSet>
      <dgm:spPr/>
    </dgm:pt>
    <dgm:pt modelId="{B0034DC8-2F49-4813-82CB-78B5DE6CA993}" type="pres">
      <dgm:prSet presAssocID="{E0F10722-4973-4BCA-ADF9-29AB8000ADA6}" presName="spacer" presStyleCnt="0"/>
      <dgm:spPr/>
    </dgm:pt>
    <dgm:pt modelId="{54081399-CFD2-48C5-847E-1BF5E5CC7C46}" type="pres">
      <dgm:prSet presAssocID="{46A8DBCC-2AD9-4EA5-B41C-0BBE8F99D0EF}" presName="parentText" presStyleLbl="node1" presStyleIdx="5" presStyleCnt="6">
        <dgm:presLayoutVars>
          <dgm:chMax val="0"/>
          <dgm:bulletEnabled val="1"/>
        </dgm:presLayoutVars>
      </dgm:prSet>
      <dgm:spPr/>
    </dgm:pt>
  </dgm:ptLst>
  <dgm:cxnLst>
    <dgm:cxn modelId="{95E6F42A-ED5B-43A0-AC6A-B76A845E5FBC}" srcId="{BC6C0195-7A4A-44DD-8306-4C776B3524BB}" destId="{B3DF3CD4-B6D6-406B-95C6-63B5DBD3FCA0}" srcOrd="1" destOrd="0" parTransId="{96FEFC0B-44D4-4D04-8C12-C3AC4DCB0672}" sibTransId="{B7A26A38-07B0-457C-8B48-C528010547B3}"/>
    <dgm:cxn modelId="{019EAB45-57DA-4AAB-8197-5E7F492507D6}" srcId="{BC6C0195-7A4A-44DD-8306-4C776B3524BB}" destId="{01777D38-0851-4BBE-A4BC-E188E546D4C7}" srcOrd="4" destOrd="0" parTransId="{DCCD41D8-1A6D-4A4F-84E5-8554F610528D}" sibTransId="{E0F10722-4973-4BCA-ADF9-29AB8000ADA6}"/>
    <dgm:cxn modelId="{AA53DC46-656A-49BF-B3F4-AA52C6CC47FE}" type="presOf" srcId="{9D35D326-A51C-4569-8C0D-72127910E9C6}" destId="{6CDA0020-0BE4-4907-9E3F-F9747EA7F8F9}" srcOrd="0" destOrd="0" presId="urn:microsoft.com/office/officeart/2005/8/layout/vList2"/>
    <dgm:cxn modelId="{111E4370-BF8C-4F56-9D8D-6B5820F2483B}" srcId="{BC6C0195-7A4A-44DD-8306-4C776B3524BB}" destId="{90F97E01-E514-4938-A33E-203A5913610C}" srcOrd="0" destOrd="0" parTransId="{018102E7-E678-4194-ADBE-F6D25315F7C9}" sibTransId="{B2CB8D49-A828-4943-9014-508AF22258A0}"/>
    <dgm:cxn modelId="{768A858A-FBB9-4825-BCC1-0D2FA3447E90}" type="presOf" srcId="{01777D38-0851-4BBE-A4BC-E188E546D4C7}" destId="{D8E4AAE3-B3A7-416F-A2DB-04247000AB01}" srcOrd="0" destOrd="0" presId="urn:microsoft.com/office/officeart/2005/8/layout/vList2"/>
    <dgm:cxn modelId="{002E9D91-82C6-4C17-8D70-910D90341BC5}" srcId="{BC6C0195-7A4A-44DD-8306-4C776B3524BB}" destId="{9D35D326-A51C-4569-8C0D-72127910E9C6}" srcOrd="2" destOrd="0" parTransId="{1A59DCFE-7F88-483E-8288-526621F0D478}" sibTransId="{878A2AD5-5C70-4876-9BA3-544CCA96FC49}"/>
    <dgm:cxn modelId="{9E7B7EA8-D810-4571-9D1B-F2B2E4D331EF}" type="presOf" srcId="{BC6C0195-7A4A-44DD-8306-4C776B3524BB}" destId="{7E9977B2-71E0-49EE-AB86-7652F76661ED}" srcOrd="0" destOrd="0" presId="urn:microsoft.com/office/officeart/2005/8/layout/vList2"/>
    <dgm:cxn modelId="{A39814C0-C9C6-41BF-BAC8-1C6E008F922F}" type="presOf" srcId="{B3DF3CD4-B6D6-406B-95C6-63B5DBD3FCA0}" destId="{D7BCD82E-1347-40F9-8979-D94257D6522E}" srcOrd="0" destOrd="0" presId="urn:microsoft.com/office/officeart/2005/8/layout/vList2"/>
    <dgm:cxn modelId="{636E0AC8-AC8A-4581-9600-CB8C14C9F3E7}" type="presOf" srcId="{90F97E01-E514-4938-A33E-203A5913610C}" destId="{840941BA-E025-4292-931B-74C3A3BF591F}" srcOrd="0" destOrd="0" presId="urn:microsoft.com/office/officeart/2005/8/layout/vList2"/>
    <dgm:cxn modelId="{266ECAD4-5F26-4E46-AFCF-90FD637F7314}" type="presOf" srcId="{46A8DBCC-2AD9-4EA5-B41C-0BBE8F99D0EF}" destId="{54081399-CFD2-48C5-847E-1BF5E5CC7C46}" srcOrd="0" destOrd="0" presId="urn:microsoft.com/office/officeart/2005/8/layout/vList2"/>
    <dgm:cxn modelId="{29985ED7-E513-4D9D-8C99-4EAFBD0C5A7A}" srcId="{BC6C0195-7A4A-44DD-8306-4C776B3524BB}" destId="{46A8DBCC-2AD9-4EA5-B41C-0BBE8F99D0EF}" srcOrd="5" destOrd="0" parTransId="{8EC2D23E-6B49-4BAE-8F68-13746DAB84A2}" sibTransId="{B8269E25-4908-41A0-AE08-786DCB04D813}"/>
    <dgm:cxn modelId="{5E4713ED-DEE9-4963-AF91-9C9592585FD5}" type="presOf" srcId="{C6958759-048D-4BEA-9F5F-00780493198F}" destId="{03A50DF9-C709-4A70-AB48-99EC36136AB0}" srcOrd="0" destOrd="0" presId="urn:microsoft.com/office/officeart/2005/8/layout/vList2"/>
    <dgm:cxn modelId="{6D9EC6F5-2874-464F-BF43-AA2B04C2CC3B}" srcId="{BC6C0195-7A4A-44DD-8306-4C776B3524BB}" destId="{C6958759-048D-4BEA-9F5F-00780493198F}" srcOrd="3" destOrd="0" parTransId="{8A4893BD-BE3D-4BCC-8E71-B4FE54CBF820}" sibTransId="{EBC57232-35EA-4D03-891D-DB12A66C7FDD}"/>
    <dgm:cxn modelId="{A5539D80-080F-4763-972E-EAEB2D6314D5}" type="presParOf" srcId="{7E9977B2-71E0-49EE-AB86-7652F76661ED}" destId="{840941BA-E025-4292-931B-74C3A3BF591F}" srcOrd="0" destOrd="0" presId="urn:microsoft.com/office/officeart/2005/8/layout/vList2"/>
    <dgm:cxn modelId="{2E661403-12B7-49EC-9D60-D06AA2D1FF0E}" type="presParOf" srcId="{7E9977B2-71E0-49EE-AB86-7652F76661ED}" destId="{BFBDB5B7-3276-4A3B-A71E-0ED4F3D3464C}" srcOrd="1" destOrd="0" presId="urn:microsoft.com/office/officeart/2005/8/layout/vList2"/>
    <dgm:cxn modelId="{C386FFEB-8E07-4443-A884-39501CBEEB69}" type="presParOf" srcId="{7E9977B2-71E0-49EE-AB86-7652F76661ED}" destId="{D7BCD82E-1347-40F9-8979-D94257D6522E}" srcOrd="2" destOrd="0" presId="urn:microsoft.com/office/officeart/2005/8/layout/vList2"/>
    <dgm:cxn modelId="{B0E42CFD-C6C0-4468-8265-1E7C7EDB96E9}" type="presParOf" srcId="{7E9977B2-71E0-49EE-AB86-7652F76661ED}" destId="{9F96728B-7B41-4AC4-BA44-49D21BE6B248}" srcOrd="3" destOrd="0" presId="urn:microsoft.com/office/officeart/2005/8/layout/vList2"/>
    <dgm:cxn modelId="{B99C28F9-A1C8-4281-A47A-720244FC6503}" type="presParOf" srcId="{7E9977B2-71E0-49EE-AB86-7652F76661ED}" destId="{6CDA0020-0BE4-4907-9E3F-F9747EA7F8F9}" srcOrd="4" destOrd="0" presId="urn:microsoft.com/office/officeart/2005/8/layout/vList2"/>
    <dgm:cxn modelId="{E4F8D780-D854-4828-8CD4-B619160B7F26}" type="presParOf" srcId="{7E9977B2-71E0-49EE-AB86-7652F76661ED}" destId="{CA374792-5F5F-4CBA-A3EE-E3A88C5FDC9C}" srcOrd="5" destOrd="0" presId="urn:microsoft.com/office/officeart/2005/8/layout/vList2"/>
    <dgm:cxn modelId="{83A2E130-8464-44EE-98F4-D4FD0F1F01D2}" type="presParOf" srcId="{7E9977B2-71E0-49EE-AB86-7652F76661ED}" destId="{03A50DF9-C709-4A70-AB48-99EC36136AB0}" srcOrd="6" destOrd="0" presId="urn:microsoft.com/office/officeart/2005/8/layout/vList2"/>
    <dgm:cxn modelId="{DD3B29BC-B840-48AF-A8D9-C4CF908326A6}" type="presParOf" srcId="{7E9977B2-71E0-49EE-AB86-7652F76661ED}" destId="{7658C037-AECA-4C1C-8D36-231E6C2277F5}" srcOrd="7" destOrd="0" presId="urn:microsoft.com/office/officeart/2005/8/layout/vList2"/>
    <dgm:cxn modelId="{7A1E2D98-7B1D-4EF9-B30C-740E9CEF9827}" type="presParOf" srcId="{7E9977B2-71E0-49EE-AB86-7652F76661ED}" destId="{D8E4AAE3-B3A7-416F-A2DB-04247000AB01}" srcOrd="8" destOrd="0" presId="urn:microsoft.com/office/officeart/2005/8/layout/vList2"/>
    <dgm:cxn modelId="{B7991699-C9D1-4841-92D3-19438947836F}" type="presParOf" srcId="{7E9977B2-71E0-49EE-AB86-7652F76661ED}" destId="{B0034DC8-2F49-4813-82CB-78B5DE6CA993}" srcOrd="9" destOrd="0" presId="urn:microsoft.com/office/officeart/2005/8/layout/vList2"/>
    <dgm:cxn modelId="{542287DB-FFB2-4903-922C-16FB6D501A63}" type="presParOf" srcId="{7E9977B2-71E0-49EE-AB86-7652F76661ED}" destId="{54081399-CFD2-48C5-847E-1BF5E5CC7C46}"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941BA-E025-4292-931B-74C3A3BF591F}">
      <dsp:nvSpPr>
        <dsp:cNvPr id="0" name=""/>
        <dsp:cNvSpPr/>
      </dsp:nvSpPr>
      <dsp:spPr>
        <a:xfrm>
          <a:off x="0" y="39272"/>
          <a:ext cx="5709683"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Python</a:t>
          </a:r>
        </a:p>
      </dsp:txBody>
      <dsp:txXfrm>
        <a:off x="28100" y="67372"/>
        <a:ext cx="5653483" cy="519439"/>
      </dsp:txXfrm>
    </dsp:sp>
    <dsp:sp modelId="{D7BCD82E-1347-40F9-8979-D94257D6522E}">
      <dsp:nvSpPr>
        <dsp:cNvPr id="0" name=""/>
        <dsp:cNvSpPr/>
      </dsp:nvSpPr>
      <dsp:spPr>
        <a:xfrm>
          <a:off x="0" y="684032"/>
          <a:ext cx="5709683"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Pandas</a:t>
          </a:r>
        </a:p>
      </dsp:txBody>
      <dsp:txXfrm>
        <a:off x="28100" y="712132"/>
        <a:ext cx="5653483" cy="519439"/>
      </dsp:txXfrm>
    </dsp:sp>
    <dsp:sp modelId="{6CDA0020-0BE4-4907-9E3F-F9747EA7F8F9}">
      <dsp:nvSpPr>
        <dsp:cNvPr id="0" name=""/>
        <dsp:cNvSpPr/>
      </dsp:nvSpPr>
      <dsp:spPr>
        <a:xfrm>
          <a:off x="0" y="1328792"/>
          <a:ext cx="5709683"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Seaborn</a:t>
          </a:r>
        </a:p>
      </dsp:txBody>
      <dsp:txXfrm>
        <a:off x="28100" y="1356892"/>
        <a:ext cx="5653483" cy="519439"/>
      </dsp:txXfrm>
    </dsp:sp>
    <dsp:sp modelId="{03A50DF9-C709-4A70-AB48-99EC36136AB0}">
      <dsp:nvSpPr>
        <dsp:cNvPr id="0" name=""/>
        <dsp:cNvSpPr/>
      </dsp:nvSpPr>
      <dsp:spPr>
        <a:xfrm>
          <a:off x="0" y="1973552"/>
          <a:ext cx="5709683"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Matplotlib</a:t>
          </a:r>
        </a:p>
      </dsp:txBody>
      <dsp:txXfrm>
        <a:off x="28100" y="2001652"/>
        <a:ext cx="5653483" cy="519439"/>
      </dsp:txXfrm>
    </dsp:sp>
    <dsp:sp modelId="{D8E4AAE3-B3A7-416F-A2DB-04247000AB01}">
      <dsp:nvSpPr>
        <dsp:cNvPr id="0" name=""/>
        <dsp:cNvSpPr/>
      </dsp:nvSpPr>
      <dsp:spPr>
        <a:xfrm>
          <a:off x="0" y="2618312"/>
          <a:ext cx="5709683"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Jupyter notebook</a:t>
          </a:r>
        </a:p>
      </dsp:txBody>
      <dsp:txXfrm>
        <a:off x="28100" y="2646412"/>
        <a:ext cx="5653483" cy="519439"/>
      </dsp:txXfrm>
    </dsp:sp>
    <dsp:sp modelId="{54081399-CFD2-48C5-847E-1BF5E5CC7C46}">
      <dsp:nvSpPr>
        <dsp:cNvPr id="0" name=""/>
        <dsp:cNvSpPr/>
      </dsp:nvSpPr>
      <dsp:spPr>
        <a:xfrm>
          <a:off x="0" y="3263072"/>
          <a:ext cx="5709683"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Power point</a:t>
          </a:r>
        </a:p>
      </dsp:txBody>
      <dsp:txXfrm>
        <a:off x="28100" y="3291172"/>
        <a:ext cx="5653483"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99D8A433-1F44-4674-94B1-1820A00C9E93}" type="datetime1">
              <a:rPr lang="zh-CN" altLang="en-US"/>
              <a:t>2021/11/17</a:t>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p>
            <a:pPr defTabSz="0" eaLnBrk="0" hangingPunct="0">
              <a:spcBef>
                <a:spcPct val="30000"/>
              </a:spcBef>
              <a:buFontTx/>
              <a:buNone/>
            </a:pPr>
            <a:r>
              <a:rPr lang="zh-CN" altLang="en-US" sz="1200"/>
              <a:t>单击此处编辑母版文本样式</a:t>
            </a:r>
          </a:p>
          <a:p>
            <a:pPr defTabSz="0" eaLnBrk="0" hangingPunct="0">
              <a:spcBef>
                <a:spcPct val="30000"/>
              </a:spcBef>
              <a:buFontTx/>
              <a:buNone/>
            </a:pPr>
            <a:r>
              <a:rPr lang="zh-CN" altLang="en-US" sz="1200"/>
              <a:t>第二级</a:t>
            </a:r>
          </a:p>
          <a:p>
            <a:pPr defTabSz="0" eaLnBrk="0" hangingPunct="0">
              <a:spcBef>
                <a:spcPct val="30000"/>
              </a:spcBef>
              <a:buFontTx/>
              <a:buNone/>
            </a:pPr>
            <a:r>
              <a:rPr lang="zh-CN" altLang="en-US" sz="1200"/>
              <a:t>第三级</a:t>
            </a:r>
          </a:p>
          <a:p>
            <a:pPr defTabSz="0" eaLnBrk="0" hangingPunct="0">
              <a:spcBef>
                <a:spcPct val="30000"/>
              </a:spcBef>
              <a:buFontTx/>
              <a:buNone/>
            </a:pPr>
            <a:r>
              <a:rPr lang="zh-CN" altLang="en-US" sz="1200"/>
              <a:t>第四级</a:t>
            </a:r>
          </a:p>
          <a:p>
            <a:pPr defTabSz="0" eaLnBrk="0" hangingPunct="0">
              <a:spcBef>
                <a:spcPct val="30000"/>
              </a:spcBef>
              <a:buFontTx/>
              <a:buNone/>
            </a:pPr>
            <a:r>
              <a:rPr lang="zh-CN" altLang="en-US"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0652FEEA-B408-4291-A696-E0690774AA7B}"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1613"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2813"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1213"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1613"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1213"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1612"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1612"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0861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613"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79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79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0025"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5675" y="273050"/>
            <a:ext cx="681513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0025"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914400" indent="-914400" algn="l" rtl="0" fontAlgn="base">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微软雅黑" panose="020B0503020204020204" pitchFamily="34"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Light" panose="020F03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Light" panose="020F03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Light" panose="020F03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Light" panose="020F03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Light" panose="020F03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Light" panose="020F03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Light" panose="020F03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Light" panose="020F03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Light" panose="020F03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themeOverride" Target="../theme/themeOverr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fif"/><Relationship Id="rId7" Type="http://schemas.openxmlformats.org/officeDocument/2006/relationships/image" Target="../media/image6.svg"/><Relationship Id="rId2" Type="http://schemas.openxmlformats.org/officeDocument/2006/relationships/slideLayout" Target="../slideLayouts/slideLayout12.xml"/><Relationship Id="rId1" Type="http://schemas.openxmlformats.org/officeDocument/2006/relationships/themeOverride" Target="../theme/themeOverride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13" Type="http://schemas.microsoft.com/office/2007/relationships/hdphoto" Target="../media/hdphoto2.wdp"/><Relationship Id="rId3" Type="http://schemas.openxmlformats.org/officeDocument/2006/relationships/image" Target="../media/image7.png"/><Relationship Id="rId7" Type="http://schemas.openxmlformats.org/officeDocument/2006/relationships/diagramQuickStyle" Target="../diagrams/quickStyle1.xml"/><Relationship Id="rId12"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hemeOverride" Target="../theme/themeOverride5.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0" Type="http://schemas.openxmlformats.org/officeDocument/2006/relationships/hyperlink" Target="http://localhost:8888/tree?token=a9d9ea064bff7e45937c33c4ae367e949378cafc8531039d" TargetMode="External"/><Relationship Id="rId4" Type="http://schemas.microsoft.com/office/2007/relationships/hdphoto" Target="../media/hdphoto1.wdp"/><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7.xml"/><Relationship Id="rId5" Type="http://schemas.microsoft.com/office/2007/relationships/hdphoto" Target="../media/hdphoto3.wdp"/><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12.xml"/><Relationship Id="rId5" Type="http://schemas.microsoft.com/office/2007/relationships/hdphoto" Target="../media/hdphoto5.wdp"/><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椭圆 6"/>
          <p:cNvSpPr>
            <a:spLocks noChangeArrowheads="1"/>
          </p:cNvSpPr>
          <p:nvPr/>
        </p:nvSpPr>
        <p:spPr bwMode="auto">
          <a:xfrm>
            <a:off x="2700338" y="41275"/>
            <a:ext cx="6816725" cy="6816725"/>
          </a:xfrm>
          <a:prstGeom prst="ellipse">
            <a:avLst/>
          </a:prstGeom>
          <a:solidFill>
            <a:srgbClr val="79ACC9">
              <a:alpha val="89000"/>
            </a:srgbClr>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a:solidFill>
                <a:srgbClr val="79ACC9"/>
              </a:solidFill>
              <a:latin typeface="华文细黑" pitchFamily="2" charset="-122"/>
              <a:ea typeface="华文细黑" pitchFamily="2" charset="-122"/>
              <a:sym typeface="华文细黑" pitchFamily="2" charset="-122"/>
            </a:endParaRPr>
          </a:p>
        </p:txBody>
      </p:sp>
      <p:sp>
        <p:nvSpPr>
          <p:cNvPr id="3080" name="椭圆 15"/>
          <p:cNvSpPr>
            <a:spLocks noChangeArrowheads="1"/>
          </p:cNvSpPr>
          <p:nvPr/>
        </p:nvSpPr>
        <p:spPr bwMode="auto">
          <a:xfrm>
            <a:off x="681038" y="1166813"/>
            <a:ext cx="1576387" cy="1576387"/>
          </a:xfrm>
          <a:prstGeom prst="ellipse">
            <a:avLst/>
          </a:prstGeom>
          <a:solidFill>
            <a:srgbClr val="BFBFBF">
              <a:alpha val="50000"/>
            </a:srgbClr>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a:solidFill>
                <a:srgbClr val="FFFFFF"/>
              </a:solidFill>
              <a:latin typeface="华文细黑" pitchFamily="2" charset="-122"/>
              <a:ea typeface="华文细黑" pitchFamily="2" charset="-122"/>
              <a:sym typeface="华文细黑" pitchFamily="2" charset="-122"/>
            </a:endParaRPr>
          </a:p>
        </p:txBody>
      </p:sp>
      <p:sp>
        <p:nvSpPr>
          <p:cNvPr id="3081" name="椭圆 16"/>
          <p:cNvSpPr>
            <a:spLocks noChangeArrowheads="1"/>
          </p:cNvSpPr>
          <p:nvPr/>
        </p:nvSpPr>
        <p:spPr bwMode="auto">
          <a:xfrm>
            <a:off x="2700338" y="3905250"/>
            <a:ext cx="987425" cy="987425"/>
          </a:xfrm>
          <a:prstGeom prst="ellipse">
            <a:avLst/>
          </a:prstGeom>
          <a:solidFill>
            <a:srgbClr val="FFFFFF">
              <a:alpha val="50000"/>
            </a:srgbClr>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a:solidFill>
                <a:srgbClr val="FFFFFF"/>
              </a:solidFill>
              <a:latin typeface="华文细黑" pitchFamily="2" charset="-122"/>
              <a:ea typeface="华文细黑" pitchFamily="2" charset="-122"/>
              <a:sym typeface="华文细黑" pitchFamily="2" charset="-122"/>
            </a:endParaRPr>
          </a:p>
        </p:txBody>
      </p:sp>
      <p:sp>
        <p:nvSpPr>
          <p:cNvPr id="3082" name="椭圆 17"/>
          <p:cNvSpPr>
            <a:spLocks noChangeArrowheads="1"/>
          </p:cNvSpPr>
          <p:nvPr/>
        </p:nvSpPr>
        <p:spPr bwMode="auto">
          <a:xfrm>
            <a:off x="9007475" y="1166813"/>
            <a:ext cx="2174875" cy="2173287"/>
          </a:xfrm>
          <a:prstGeom prst="ellipse">
            <a:avLst/>
          </a:prstGeom>
          <a:solidFill>
            <a:srgbClr val="8E846C">
              <a:alpha val="50000"/>
            </a:srgbClr>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a:solidFill>
                <a:srgbClr val="FFFFFF"/>
              </a:solidFill>
              <a:latin typeface="华文细黑" pitchFamily="2" charset="-122"/>
              <a:ea typeface="华文细黑" pitchFamily="2" charset="-122"/>
              <a:sym typeface="华文细黑" pitchFamily="2" charset="-122"/>
            </a:endParaRPr>
          </a:p>
        </p:txBody>
      </p:sp>
      <p:sp>
        <p:nvSpPr>
          <p:cNvPr id="30" name="PA_淘宝网chenying0907出品 6"/>
          <p:cNvSpPr txBox="1"/>
          <p:nvPr>
            <p:custDataLst>
              <p:tags r:id="rId2"/>
            </p:custDataLst>
          </p:nvPr>
        </p:nvSpPr>
        <p:spPr>
          <a:xfrm>
            <a:off x="2914942" y="2232446"/>
            <a:ext cx="6280887" cy="2123658"/>
          </a:xfrm>
          <a:prstGeom prst="rect">
            <a:avLst/>
          </a:prstGeom>
          <a:noFill/>
        </p:spPr>
        <p:txBody>
          <a:bodyPr wrap="none" rtlCol="0">
            <a:spAutoFit/>
          </a:bodyPr>
          <a:lstStyle/>
          <a:p>
            <a:pPr algn="ctr"/>
            <a:r>
              <a:rPr lang="en-US" sz="6000" b="1" i="0" dirty="0">
                <a:solidFill>
                  <a:schemeClr val="bg1"/>
                </a:solidFill>
                <a:effectLst/>
                <a:latin typeface="Inter"/>
              </a:rPr>
              <a:t>Video </a:t>
            </a:r>
            <a:r>
              <a:rPr lang="en-US" sz="7200" b="1" i="0" dirty="0">
                <a:solidFill>
                  <a:schemeClr val="bg1"/>
                </a:solidFill>
                <a:effectLst/>
                <a:latin typeface="Inter"/>
              </a:rPr>
              <a:t>Game</a:t>
            </a:r>
            <a:r>
              <a:rPr lang="en-US" sz="6000" b="1" i="0" dirty="0">
                <a:solidFill>
                  <a:schemeClr val="bg1"/>
                </a:solidFill>
                <a:effectLst/>
                <a:latin typeface="Inter"/>
              </a:rPr>
              <a:t> Sales</a:t>
            </a:r>
          </a:p>
          <a:p>
            <a:pPr algn="ctr"/>
            <a:endParaRPr lang="en-US" altLang="zh-CN" sz="6000" b="1" dirty="0">
              <a:solidFill>
                <a:schemeClr val="bg1"/>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endParaRPr>
          </a:p>
        </p:txBody>
      </p:sp>
      <p:sp>
        <p:nvSpPr>
          <p:cNvPr id="35" name="PA_淘宝网chenying0907出品 12"/>
          <p:cNvSpPr txBox="1"/>
          <p:nvPr>
            <p:custDataLst>
              <p:tags r:id="rId3"/>
            </p:custDataLst>
          </p:nvPr>
        </p:nvSpPr>
        <p:spPr>
          <a:xfrm>
            <a:off x="3945566" y="4255057"/>
            <a:ext cx="4557085" cy="369332"/>
          </a:xfrm>
          <a:prstGeom prst="rect">
            <a:avLst/>
          </a:prstGeom>
          <a:noFill/>
        </p:spPr>
        <p:txBody>
          <a:bodyPr wrap="square" rtlCol="0">
            <a:spAutoFit/>
          </a:bodyPr>
          <a:lstStyle/>
          <a:p>
            <a:pPr algn="l"/>
            <a:r>
              <a:rPr lang="en-US" altLang="zh-CN" dirty="0">
                <a:solidFill>
                  <a:schemeClr val="bg1"/>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rPr>
              <a:t>Presented By: YAQEEN ALHAWAJ </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Box 18"/>
          <p:cNvSpPr>
            <a:spLocks noChangeArrowheads="1"/>
          </p:cNvSpPr>
          <p:nvPr/>
        </p:nvSpPr>
        <p:spPr bwMode="auto">
          <a:xfrm>
            <a:off x="171450" y="-71991"/>
            <a:ext cx="17335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8800" dirty="0">
                <a:solidFill>
                  <a:srgbClr val="79ACC9"/>
                </a:solidFill>
                <a:latin typeface="Montserrat SemiBold" panose="00000700000000000000" charset="0"/>
                <a:ea typeface="华文细黑" pitchFamily="2" charset="-122"/>
                <a:cs typeface="Montserrat SemiBold" panose="00000700000000000000" charset="0"/>
                <a:sym typeface="华文细黑" pitchFamily="2" charset="-122"/>
              </a:rPr>
              <a:t>3</a:t>
            </a:r>
            <a:endParaRPr lang="en-US" altLang="en-US" sz="8800" dirty="0">
              <a:solidFill>
                <a:srgbClr val="79ACC9"/>
              </a:solidFill>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6" name="مربع نص 5">
            <a:extLst>
              <a:ext uri="{FF2B5EF4-FFF2-40B4-BE49-F238E27FC236}">
                <a16:creationId xmlns:a16="http://schemas.microsoft.com/office/drawing/2014/main" id="{C08806F7-82E7-43D5-8A43-7BA9C8ACB074}"/>
              </a:ext>
            </a:extLst>
          </p:cNvPr>
          <p:cNvSpPr txBox="1"/>
          <p:nvPr/>
        </p:nvSpPr>
        <p:spPr>
          <a:xfrm>
            <a:off x="2580352" y="1111103"/>
            <a:ext cx="6305106" cy="369332"/>
          </a:xfrm>
          <a:prstGeom prst="rect">
            <a:avLst/>
          </a:prstGeom>
          <a:noFill/>
        </p:spPr>
        <p:txBody>
          <a:bodyPr wrap="square">
            <a:spAutoFit/>
          </a:bodyPr>
          <a:lstStyle/>
          <a:p>
            <a:r>
              <a:rPr lang="en-US" b="1" dirty="0"/>
              <a:t>Sales of games in different platforms globally?</a:t>
            </a:r>
            <a:endParaRPr lang="ar-SA" b="1" dirty="0"/>
          </a:p>
        </p:txBody>
      </p:sp>
      <p:pic>
        <p:nvPicPr>
          <p:cNvPr id="6147" name="Picture 3">
            <a:extLst>
              <a:ext uri="{FF2B5EF4-FFF2-40B4-BE49-F238E27FC236}">
                <a16:creationId xmlns:a16="http://schemas.microsoft.com/office/drawing/2014/main" id="{4931E959-7610-43B4-BFA8-E906AE5C160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60942" y="1643616"/>
            <a:ext cx="8543925" cy="3838575"/>
          </a:xfrm>
          <a:prstGeom prst="rect">
            <a:avLst/>
          </a:prstGeom>
          <a:noFill/>
          <a:extLst>
            <a:ext uri="{909E8E84-426E-40DD-AFC4-6F175D3DCCD1}">
              <a14:hiddenFill xmlns:a14="http://schemas.microsoft.com/office/drawing/2010/main">
                <a:solidFill>
                  <a:srgbClr val="FFFFFF"/>
                </a:solidFill>
              </a14:hiddenFill>
            </a:ext>
          </a:extLst>
        </p:spPr>
      </p:pic>
      <p:sp>
        <p:nvSpPr>
          <p:cNvPr id="9" name="مربع نص 8">
            <a:extLst>
              <a:ext uri="{FF2B5EF4-FFF2-40B4-BE49-F238E27FC236}">
                <a16:creationId xmlns:a16="http://schemas.microsoft.com/office/drawing/2014/main" id="{6794941B-5E74-4EB9-A299-FAE786E0EBC8}"/>
              </a:ext>
            </a:extLst>
          </p:cNvPr>
          <p:cNvSpPr txBox="1"/>
          <p:nvPr/>
        </p:nvSpPr>
        <p:spPr>
          <a:xfrm>
            <a:off x="3822404" y="5645372"/>
            <a:ext cx="6305106" cy="369332"/>
          </a:xfrm>
          <a:prstGeom prst="rect">
            <a:avLst/>
          </a:prstGeom>
          <a:noFill/>
        </p:spPr>
        <p:txBody>
          <a:bodyPr wrap="square">
            <a:spAutoFit/>
          </a:bodyPr>
          <a:lstStyle/>
          <a:p>
            <a:r>
              <a:rPr lang="en-US" b="0" i="0" dirty="0">
                <a:effectLst/>
                <a:latin typeface="Inter"/>
              </a:rPr>
              <a:t>PS2 has recorded highest sales globally</a:t>
            </a:r>
            <a:endParaRPr lang="ar-SA" dirty="0"/>
          </a:p>
        </p:txBody>
      </p:sp>
      <p:sp>
        <p:nvSpPr>
          <p:cNvPr id="11" name="مربع نص 10">
            <a:extLst>
              <a:ext uri="{FF2B5EF4-FFF2-40B4-BE49-F238E27FC236}">
                <a16:creationId xmlns:a16="http://schemas.microsoft.com/office/drawing/2014/main" id="{D3E5DC5B-ECF7-450A-B649-C78F1CF1B715}"/>
              </a:ext>
            </a:extLst>
          </p:cNvPr>
          <p:cNvSpPr txBox="1"/>
          <p:nvPr/>
        </p:nvSpPr>
        <p:spPr>
          <a:xfrm>
            <a:off x="1164265" y="423202"/>
            <a:ext cx="6305106" cy="523220"/>
          </a:xfrm>
          <a:prstGeom prst="rect">
            <a:avLst/>
          </a:prstGeom>
          <a:noFill/>
        </p:spPr>
        <p:txBody>
          <a:bodyPr wrap="square">
            <a:spAutoFit/>
          </a:bodyPr>
          <a:lstStyle/>
          <a:p>
            <a:r>
              <a:rPr lang="en-US" altLang="zh-CN" sz="2800" b="1" dirty="0">
                <a:solidFill>
                  <a:schemeClr val="bg2">
                    <a:lumMod val="25000"/>
                  </a:schemeClr>
                </a:solidFill>
                <a:latin typeface="Montserrat SemiBold" panose="00000700000000000000" charset="0"/>
                <a:ea typeface="字魂36号-正文宋楷" panose="02000000000000000000" pitchFamily="2" charset="-122"/>
                <a:sym typeface="字魂36号-正文宋楷" panose="02000000000000000000" pitchFamily="2" charset="-122"/>
              </a:rPr>
              <a:t>Results</a:t>
            </a:r>
            <a:endParaRPr lang="zh-CN" altLang="en-US" sz="2800" b="1" dirty="0">
              <a:solidFill>
                <a:schemeClr val="bg2">
                  <a:lumMod val="25000"/>
                </a:schemeClr>
              </a:solidFill>
              <a:latin typeface="Montserrat SemiBold" panose="00000700000000000000" charset="0"/>
              <a:ea typeface="字魂36号-正文宋楷" panose="02000000000000000000" pitchFamily="2" charset="-122"/>
              <a:sym typeface="字魂36号-正文宋楷" panose="02000000000000000000"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3">
            <a:extLst>
              <a:ext uri="{FF2B5EF4-FFF2-40B4-BE49-F238E27FC236}">
                <a16:creationId xmlns:a16="http://schemas.microsoft.com/office/drawing/2014/main" id="{B449C271-45D8-4B19-A399-2802F9123639}"/>
              </a:ext>
            </a:extLst>
          </p:cNvPr>
          <p:cNvSpPr>
            <a:spLocks noChangeArrowheads="1"/>
          </p:cNvSpPr>
          <p:nvPr/>
        </p:nvSpPr>
        <p:spPr bwMode="auto">
          <a:xfrm rot="16200000">
            <a:off x="609066" y="2009281"/>
            <a:ext cx="3047178" cy="2495568"/>
          </a:xfrm>
          <a:prstGeom prst="hexagon">
            <a:avLst>
              <a:gd name="adj" fmla="val 24993"/>
              <a:gd name="vf" fmla="val 115470"/>
            </a:avLst>
          </a:prstGeom>
          <a:solidFill>
            <a:srgbClr val="8E846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bg1"/>
              </a:solidFill>
              <a:latin typeface="华文细黑" pitchFamily="2" charset="-122"/>
              <a:ea typeface="华文细黑" pitchFamily="2" charset="-122"/>
              <a:sym typeface="华文细黑" pitchFamily="2" charset="-122"/>
            </a:endParaRPr>
          </a:p>
        </p:txBody>
      </p:sp>
      <p:sp>
        <p:nvSpPr>
          <p:cNvPr id="4" name="六边形 5">
            <a:extLst>
              <a:ext uri="{FF2B5EF4-FFF2-40B4-BE49-F238E27FC236}">
                <a16:creationId xmlns:a16="http://schemas.microsoft.com/office/drawing/2014/main" id="{A28C81DD-C6B5-4C89-8D13-7CE5951BA3B7}"/>
              </a:ext>
            </a:extLst>
          </p:cNvPr>
          <p:cNvSpPr>
            <a:spLocks noChangeArrowheads="1"/>
          </p:cNvSpPr>
          <p:nvPr/>
        </p:nvSpPr>
        <p:spPr bwMode="auto">
          <a:xfrm rot="16200000">
            <a:off x="2421693" y="2844134"/>
            <a:ext cx="2887663" cy="2489200"/>
          </a:xfrm>
          <a:prstGeom prst="hexagon">
            <a:avLst>
              <a:gd name="adj" fmla="val 24995"/>
              <a:gd name="vf" fmla="val 115470"/>
            </a:avLst>
          </a:prstGeom>
          <a:solidFill>
            <a:srgbClr val="BFBFB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bg1"/>
              </a:solidFill>
              <a:latin typeface="华文细黑" pitchFamily="2" charset="-122"/>
              <a:ea typeface="华文细黑" pitchFamily="2" charset="-122"/>
              <a:sym typeface="华文细黑" pitchFamily="2" charset="-122"/>
            </a:endParaRPr>
          </a:p>
        </p:txBody>
      </p:sp>
      <p:sp>
        <p:nvSpPr>
          <p:cNvPr id="6" name="مربع نص 5">
            <a:extLst>
              <a:ext uri="{FF2B5EF4-FFF2-40B4-BE49-F238E27FC236}">
                <a16:creationId xmlns:a16="http://schemas.microsoft.com/office/drawing/2014/main" id="{55509C28-9493-404A-A75A-C269773AA9DC}"/>
              </a:ext>
            </a:extLst>
          </p:cNvPr>
          <p:cNvSpPr txBox="1"/>
          <p:nvPr/>
        </p:nvSpPr>
        <p:spPr>
          <a:xfrm>
            <a:off x="1136647" y="2187702"/>
            <a:ext cx="2968553" cy="2308324"/>
          </a:xfrm>
          <a:prstGeom prst="rect">
            <a:avLst/>
          </a:prstGeom>
          <a:noFill/>
        </p:spPr>
        <p:txBody>
          <a:bodyPr wrap="square">
            <a:spAutoFit/>
          </a:bodyPr>
          <a:lstStyle/>
          <a:p>
            <a:r>
              <a:rPr lang="en-US" sz="36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Finding out the game with minimum sales globally?</a:t>
            </a:r>
            <a:endParaRPr lang="ar-SA" sz="3600" dirty="0"/>
          </a:p>
        </p:txBody>
      </p:sp>
      <p:pic>
        <p:nvPicPr>
          <p:cNvPr id="7" name="صورة 6">
            <a:extLst>
              <a:ext uri="{FF2B5EF4-FFF2-40B4-BE49-F238E27FC236}">
                <a16:creationId xmlns:a16="http://schemas.microsoft.com/office/drawing/2014/main" id="{60762977-BB50-42F7-B03A-DEC4D02AAE4F}"/>
              </a:ext>
            </a:extLst>
          </p:cNvPr>
          <p:cNvPicPr>
            <a:picLocks noChangeAspect="1"/>
          </p:cNvPicPr>
          <p:nvPr/>
        </p:nvPicPr>
        <p:blipFill>
          <a:blip r:embed="rId2"/>
          <a:stretch>
            <a:fillRect/>
          </a:stretch>
        </p:blipFill>
        <p:spPr>
          <a:xfrm>
            <a:off x="5361902" y="2477386"/>
            <a:ext cx="6514665" cy="1528484"/>
          </a:xfrm>
          <a:prstGeom prst="rect">
            <a:avLst/>
          </a:prstGeom>
        </p:spPr>
      </p:pic>
      <p:sp>
        <p:nvSpPr>
          <p:cNvPr id="8" name="زر الإجراء: فارغ 7">
            <a:hlinkClick r:id="" action="ppaction://noaction" highlightClick="1"/>
            <a:extLst>
              <a:ext uri="{FF2B5EF4-FFF2-40B4-BE49-F238E27FC236}">
                <a16:creationId xmlns:a16="http://schemas.microsoft.com/office/drawing/2014/main" id="{65987C3F-D677-4CA7-A4E0-940AA8F5B3E2}"/>
              </a:ext>
            </a:extLst>
          </p:cNvPr>
          <p:cNvSpPr/>
          <p:nvPr/>
        </p:nvSpPr>
        <p:spPr bwMode="auto">
          <a:xfrm>
            <a:off x="11451265" y="2732567"/>
            <a:ext cx="425302" cy="1116419"/>
          </a:xfrm>
          <a:prstGeom prst="actionButtonBlank">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rtl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ar-SA"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9" name="سهم: لليسار والأعلى 8">
            <a:extLst>
              <a:ext uri="{FF2B5EF4-FFF2-40B4-BE49-F238E27FC236}">
                <a16:creationId xmlns:a16="http://schemas.microsoft.com/office/drawing/2014/main" id="{4FFA18AE-20AA-4476-ABDE-DE179C73AE2E}"/>
              </a:ext>
            </a:extLst>
          </p:cNvPr>
          <p:cNvSpPr/>
          <p:nvPr/>
        </p:nvSpPr>
        <p:spPr bwMode="auto">
          <a:xfrm>
            <a:off x="10930268" y="4005870"/>
            <a:ext cx="1031359" cy="1342307"/>
          </a:xfrm>
          <a:prstGeom prst="leftUp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ar-SA"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مربع نص 11">
            <a:extLst>
              <a:ext uri="{FF2B5EF4-FFF2-40B4-BE49-F238E27FC236}">
                <a16:creationId xmlns:a16="http://schemas.microsoft.com/office/drawing/2014/main" id="{9C616002-0346-4932-886F-C9EEC9CA59B4}"/>
              </a:ext>
            </a:extLst>
          </p:cNvPr>
          <p:cNvSpPr txBox="1"/>
          <p:nvPr/>
        </p:nvSpPr>
        <p:spPr>
          <a:xfrm>
            <a:off x="7080289" y="4780654"/>
            <a:ext cx="6457616" cy="523220"/>
          </a:xfrm>
          <a:prstGeom prst="rect">
            <a:avLst/>
          </a:prstGeom>
          <a:noFill/>
        </p:spPr>
        <p:txBody>
          <a:bodyPr wrap="square">
            <a:spAutoFit/>
          </a:bodyPr>
          <a:lstStyle/>
          <a:p>
            <a:r>
              <a:rPr lang="en-US" sz="28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the game</a:t>
            </a:r>
            <a:r>
              <a:rPr lang="en-US" sz="2800" dirty="0">
                <a:solidFill>
                  <a:schemeClr val="bg2">
                    <a:lumMod val="25000"/>
                  </a:schemeClr>
                </a:solidFill>
                <a:latin typeface="Calibri" panose="020F0502020204030204" pitchFamily="34" charset="0"/>
                <a:ea typeface="Calibri" panose="020F0502020204030204" pitchFamily="34" charset="0"/>
                <a:cs typeface="Arial" panose="020B0604020202020204" pitchFamily="34" charset="0"/>
              </a:rPr>
              <a:t>s</a:t>
            </a:r>
            <a:r>
              <a:rPr lang="en-US" sz="2800" dirty="0">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with minimum </a:t>
            </a:r>
            <a:endParaRPr lang="ar-SA" sz="2800" dirty="0">
              <a:solidFill>
                <a:schemeClr val="bg2">
                  <a:lumMod val="25000"/>
                </a:schemeClr>
              </a:solidFill>
            </a:endParaRPr>
          </a:p>
        </p:txBody>
      </p:sp>
      <p:sp>
        <p:nvSpPr>
          <p:cNvPr id="14" name="مربع نص 13">
            <a:extLst>
              <a:ext uri="{FF2B5EF4-FFF2-40B4-BE49-F238E27FC236}">
                <a16:creationId xmlns:a16="http://schemas.microsoft.com/office/drawing/2014/main" id="{2BB6F30B-6E84-41A6-826F-38623A3E0F33}"/>
              </a:ext>
            </a:extLst>
          </p:cNvPr>
          <p:cNvSpPr txBox="1"/>
          <p:nvPr/>
        </p:nvSpPr>
        <p:spPr>
          <a:xfrm>
            <a:off x="1235744" y="423296"/>
            <a:ext cx="6767622" cy="523220"/>
          </a:xfrm>
          <a:prstGeom prst="rect">
            <a:avLst/>
          </a:prstGeom>
          <a:noFill/>
        </p:spPr>
        <p:txBody>
          <a:bodyPr wrap="square">
            <a:spAutoFit/>
          </a:bodyPr>
          <a:lstStyle/>
          <a:p>
            <a:r>
              <a:rPr lang="en-US" altLang="zh-CN" sz="2800" b="1" dirty="0">
                <a:solidFill>
                  <a:schemeClr val="bg2">
                    <a:lumMod val="25000"/>
                  </a:schemeClr>
                </a:solidFill>
                <a:latin typeface="Montserrat SemiBold" panose="00000700000000000000" charset="0"/>
                <a:ea typeface="字魂36号-正文宋楷" panose="02000000000000000000" pitchFamily="2" charset="-122"/>
                <a:sym typeface="字魂36号-正文宋楷" panose="02000000000000000000" pitchFamily="2" charset="-122"/>
              </a:rPr>
              <a:t>Results</a:t>
            </a:r>
            <a:endParaRPr lang="ar-SA" sz="2800" b="1" dirty="0">
              <a:solidFill>
                <a:schemeClr val="bg2">
                  <a:lumMod val="25000"/>
                </a:schemeClr>
              </a:solidFill>
              <a:latin typeface="Montserrat SemiBold" panose="00000700000000000000" charset="0"/>
              <a:ea typeface="字魂36号-正文宋楷" panose="02000000000000000000" pitchFamily="2" charset="-122"/>
            </a:endParaRPr>
          </a:p>
        </p:txBody>
      </p:sp>
    </p:spTree>
    <p:extLst>
      <p:ext uri="{BB962C8B-B14F-4D97-AF65-F5344CB8AC3E}">
        <p14:creationId xmlns:p14="http://schemas.microsoft.com/office/powerpoint/2010/main" val="54996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KSO_Shape"/>
          <p:cNvSpPr>
            <a:spLocks noChangeArrowheads="1"/>
          </p:cNvSpPr>
          <p:nvPr/>
        </p:nvSpPr>
        <p:spPr bwMode="auto">
          <a:xfrm rot="10800000">
            <a:off x="9558338" y="6209414"/>
            <a:ext cx="2654300" cy="478688"/>
          </a:xfrm>
          <a:custGeom>
            <a:avLst/>
            <a:gdLst>
              <a:gd name="T0" fmla="*/ 0 w 3325370"/>
              <a:gd name="T1" fmla="*/ 0 h 1637134"/>
              <a:gd name="T2" fmla="*/ 3325370 w 3325370"/>
              <a:gd name="T3" fmla="*/ 0 h 1637134"/>
              <a:gd name="T4" fmla="*/ 3318183 w 3325370"/>
              <a:gd name="T5" fmla="*/ 142905 h 1637134"/>
              <a:gd name="T6" fmla="*/ 1673347 w 3325370"/>
              <a:gd name="T7" fmla="*/ 1637102 h 1637134"/>
              <a:gd name="T8" fmla="*/ 10229 w 3325370"/>
              <a:gd name="T9" fmla="*/ 163281 h 1637134"/>
              <a:gd name="T10" fmla="*/ 0 60000 65536"/>
              <a:gd name="T11" fmla="*/ 0 60000 65536"/>
              <a:gd name="T12" fmla="*/ 0 60000 65536"/>
              <a:gd name="T13" fmla="*/ 0 60000 65536"/>
              <a:gd name="T14" fmla="*/ 0 60000 65536"/>
              <a:gd name="T15" fmla="*/ 0 w 3325370"/>
              <a:gd name="T16" fmla="*/ 0 h 1637134"/>
              <a:gd name="T17" fmla="*/ 3325370 w 3325370"/>
              <a:gd name="T18" fmla="*/ 1637134 h 1637134"/>
            </a:gdLst>
            <a:ahLst/>
            <a:cxnLst>
              <a:cxn ang="T10">
                <a:pos x="T0" y="T1"/>
              </a:cxn>
              <a:cxn ang="T11">
                <a:pos x="T2" y="T3"/>
              </a:cxn>
              <a:cxn ang="T12">
                <a:pos x="T4" y="T5"/>
              </a:cxn>
              <a:cxn ang="T13">
                <a:pos x="T6" y="T7"/>
              </a:cxn>
              <a:cxn ang="T14">
                <a:pos x="T8" y="T9"/>
              </a:cxn>
            </a:cxnLst>
            <a:rect l="T15" t="T16" r="T17" b="T18"/>
            <a:pathLst>
              <a:path w="3325370" h="1637134">
                <a:moveTo>
                  <a:pt x="0" y="0"/>
                </a:moveTo>
                <a:lnTo>
                  <a:pt x="3325370" y="0"/>
                </a:lnTo>
                <a:lnTo>
                  <a:pt x="3318183" y="142905"/>
                </a:lnTo>
                <a:cubicBezTo>
                  <a:pt x="3233689" y="978328"/>
                  <a:pt x="2530939" y="1631820"/>
                  <a:pt x="1673347" y="1637102"/>
                </a:cubicBezTo>
                <a:cubicBezTo>
                  <a:pt x="815755" y="1642385"/>
                  <a:pt x="105008" y="997600"/>
                  <a:pt x="10229" y="163281"/>
                </a:cubicBezTo>
                <a:close/>
              </a:path>
            </a:pathLst>
          </a:custGeom>
          <a:solidFill>
            <a:srgbClr val="8E846C"/>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a:solidFill>
                <a:schemeClr val="bg1"/>
              </a:solidFill>
              <a:latin typeface="华文细黑" pitchFamily="2" charset="-122"/>
              <a:ea typeface="华文细黑" pitchFamily="2" charset="-122"/>
              <a:sym typeface="华文细黑" pitchFamily="2" charset="-122"/>
            </a:endParaRPr>
          </a:p>
        </p:txBody>
      </p:sp>
      <p:sp>
        <p:nvSpPr>
          <p:cNvPr id="12291" name="KSO_Shape"/>
          <p:cNvSpPr>
            <a:spLocks noChangeArrowheads="1"/>
          </p:cNvSpPr>
          <p:nvPr/>
        </p:nvSpPr>
        <p:spPr bwMode="auto">
          <a:xfrm rot="10800000">
            <a:off x="5613401" y="5968891"/>
            <a:ext cx="3186112" cy="719209"/>
          </a:xfrm>
          <a:custGeom>
            <a:avLst/>
            <a:gdLst>
              <a:gd name="T0" fmla="*/ 0 w 3325370"/>
              <a:gd name="T1" fmla="*/ 0 h 1637134"/>
              <a:gd name="T2" fmla="*/ 3325370 w 3325370"/>
              <a:gd name="T3" fmla="*/ 0 h 1637134"/>
              <a:gd name="T4" fmla="*/ 3318183 w 3325370"/>
              <a:gd name="T5" fmla="*/ 142905 h 1637134"/>
              <a:gd name="T6" fmla="*/ 1673347 w 3325370"/>
              <a:gd name="T7" fmla="*/ 1637102 h 1637134"/>
              <a:gd name="T8" fmla="*/ 10229 w 3325370"/>
              <a:gd name="T9" fmla="*/ 163281 h 1637134"/>
              <a:gd name="T10" fmla="*/ 0 60000 65536"/>
              <a:gd name="T11" fmla="*/ 0 60000 65536"/>
              <a:gd name="T12" fmla="*/ 0 60000 65536"/>
              <a:gd name="T13" fmla="*/ 0 60000 65536"/>
              <a:gd name="T14" fmla="*/ 0 60000 65536"/>
              <a:gd name="T15" fmla="*/ 0 w 3325370"/>
              <a:gd name="T16" fmla="*/ 0 h 1637134"/>
              <a:gd name="T17" fmla="*/ 3325370 w 3325370"/>
              <a:gd name="T18" fmla="*/ 1637134 h 1637134"/>
            </a:gdLst>
            <a:ahLst/>
            <a:cxnLst>
              <a:cxn ang="T10">
                <a:pos x="T0" y="T1"/>
              </a:cxn>
              <a:cxn ang="T11">
                <a:pos x="T2" y="T3"/>
              </a:cxn>
              <a:cxn ang="T12">
                <a:pos x="T4" y="T5"/>
              </a:cxn>
              <a:cxn ang="T13">
                <a:pos x="T6" y="T7"/>
              </a:cxn>
              <a:cxn ang="T14">
                <a:pos x="T8" y="T9"/>
              </a:cxn>
            </a:cxnLst>
            <a:rect l="T15" t="T16" r="T17" b="T18"/>
            <a:pathLst>
              <a:path w="3325370" h="1637134">
                <a:moveTo>
                  <a:pt x="0" y="0"/>
                </a:moveTo>
                <a:lnTo>
                  <a:pt x="3325370" y="0"/>
                </a:lnTo>
                <a:lnTo>
                  <a:pt x="3318183" y="142905"/>
                </a:lnTo>
                <a:cubicBezTo>
                  <a:pt x="3233689" y="978328"/>
                  <a:pt x="2530939" y="1631820"/>
                  <a:pt x="1673347" y="1637102"/>
                </a:cubicBezTo>
                <a:cubicBezTo>
                  <a:pt x="815755" y="1642385"/>
                  <a:pt x="105008" y="997600"/>
                  <a:pt x="10229" y="163281"/>
                </a:cubicBezTo>
                <a:close/>
              </a:path>
            </a:pathLst>
          </a:custGeom>
          <a:solidFill>
            <a:srgbClr val="8E846C"/>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a:solidFill>
                <a:schemeClr val="bg1"/>
              </a:solidFill>
              <a:latin typeface="华文细黑" pitchFamily="2" charset="-122"/>
              <a:ea typeface="华文细黑" pitchFamily="2" charset="-122"/>
              <a:sym typeface="华文细黑" pitchFamily="2" charset="-122"/>
            </a:endParaRPr>
          </a:p>
        </p:txBody>
      </p:sp>
      <p:sp>
        <p:nvSpPr>
          <p:cNvPr id="12292" name="KSO_Shape"/>
          <p:cNvSpPr>
            <a:spLocks noChangeArrowheads="1"/>
          </p:cNvSpPr>
          <p:nvPr/>
        </p:nvSpPr>
        <p:spPr bwMode="auto">
          <a:xfrm rot="10800000">
            <a:off x="7829550" y="5968890"/>
            <a:ext cx="3055938" cy="719211"/>
          </a:xfrm>
          <a:custGeom>
            <a:avLst/>
            <a:gdLst>
              <a:gd name="T0" fmla="*/ 0 w 3325370"/>
              <a:gd name="T1" fmla="*/ 0 h 1637134"/>
              <a:gd name="T2" fmla="*/ 3325370 w 3325370"/>
              <a:gd name="T3" fmla="*/ 0 h 1637134"/>
              <a:gd name="T4" fmla="*/ 3318183 w 3325370"/>
              <a:gd name="T5" fmla="*/ 142905 h 1637134"/>
              <a:gd name="T6" fmla="*/ 1673347 w 3325370"/>
              <a:gd name="T7" fmla="*/ 1637102 h 1637134"/>
              <a:gd name="T8" fmla="*/ 10229 w 3325370"/>
              <a:gd name="T9" fmla="*/ 163281 h 1637134"/>
              <a:gd name="T10" fmla="*/ 0 60000 65536"/>
              <a:gd name="T11" fmla="*/ 0 60000 65536"/>
              <a:gd name="T12" fmla="*/ 0 60000 65536"/>
              <a:gd name="T13" fmla="*/ 0 60000 65536"/>
              <a:gd name="T14" fmla="*/ 0 60000 65536"/>
              <a:gd name="T15" fmla="*/ 0 w 3325370"/>
              <a:gd name="T16" fmla="*/ 0 h 1637134"/>
              <a:gd name="T17" fmla="*/ 3325370 w 3325370"/>
              <a:gd name="T18" fmla="*/ 1637134 h 1637134"/>
            </a:gdLst>
            <a:ahLst/>
            <a:cxnLst>
              <a:cxn ang="T10">
                <a:pos x="T0" y="T1"/>
              </a:cxn>
              <a:cxn ang="T11">
                <a:pos x="T2" y="T3"/>
              </a:cxn>
              <a:cxn ang="T12">
                <a:pos x="T4" y="T5"/>
              </a:cxn>
              <a:cxn ang="T13">
                <a:pos x="T6" y="T7"/>
              </a:cxn>
              <a:cxn ang="T14">
                <a:pos x="T8" y="T9"/>
              </a:cxn>
            </a:cxnLst>
            <a:rect l="T15" t="T16" r="T17" b="T18"/>
            <a:pathLst>
              <a:path w="3325370" h="1637134">
                <a:moveTo>
                  <a:pt x="0" y="0"/>
                </a:moveTo>
                <a:lnTo>
                  <a:pt x="3325370" y="0"/>
                </a:lnTo>
                <a:lnTo>
                  <a:pt x="3318183" y="142905"/>
                </a:lnTo>
                <a:cubicBezTo>
                  <a:pt x="3233689" y="978328"/>
                  <a:pt x="2530939" y="1631820"/>
                  <a:pt x="1673347" y="1637102"/>
                </a:cubicBezTo>
                <a:cubicBezTo>
                  <a:pt x="815755" y="1642385"/>
                  <a:pt x="105008" y="997600"/>
                  <a:pt x="10229" y="163281"/>
                </a:cubicBezTo>
                <a:close/>
              </a:path>
            </a:pathLst>
          </a:custGeom>
          <a:solidFill>
            <a:srgbClr val="79ACC9">
              <a:alpha val="79999"/>
            </a:srgbClr>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a:solidFill>
                <a:schemeClr val="bg1"/>
              </a:solidFill>
              <a:latin typeface="华文细黑" pitchFamily="2" charset="-122"/>
              <a:ea typeface="华文细黑" pitchFamily="2" charset="-122"/>
              <a:sym typeface="华文细黑" pitchFamily="2" charset="-122"/>
            </a:endParaRPr>
          </a:p>
        </p:txBody>
      </p:sp>
      <p:sp>
        <p:nvSpPr>
          <p:cNvPr id="12293" name="矩形 7"/>
          <p:cNvSpPr>
            <a:spLocks noChangeArrowheads="1"/>
          </p:cNvSpPr>
          <p:nvPr/>
        </p:nvSpPr>
        <p:spPr bwMode="auto">
          <a:xfrm>
            <a:off x="916422" y="889108"/>
            <a:ext cx="5512435" cy="488950"/>
          </a:xfrm>
          <a:prstGeom prst="rect">
            <a:avLst/>
          </a:prstGeom>
          <a:solidFill>
            <a:srgbClr val="79ACC9"/>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r>
              <a:rPr lang="en-US" sz="1800" dirty="0">
                <a:effectLst/>
                <a:latin typeface="Calibri" panose="020F0502020204030204" pitchFamily="34" charset="0"/>
                <a:ea typeface="Calibri" panose="020F0502020204030204" pitchFamily="34" charset="0"/>
                <a:cs typeface="Arial" panose="020B0604020202020204" pitchFamily="34" charset="0"/>
              </a:rPr>
              <a:t>Global Sales over the years?</a:t>
            </a:r>
            <a:endParaRPr lang="zh-CN" altLang="en-US" sz="3200" b="1" dirty="0">
              <a:solidFill>
                <a:schemeClr val="bg1"/>
              </a:solidFill>
              <a:latin typeface="华文细黑" pitchFamily="2" charset="-122"/>
              <a:ea typeface="华文细黑" pitchFamily="2" charset="-122"/>
              <a:sym typeface="华文细黑" pitchFamily="2" charset="-122"/>
            </a:endParaRPr>
          </a:p>
        </p:txBody>
      </p:sp>
      <p:pic>
        <p:nvPicPr>
          <p:cNvPr id="7170" name="Picture 2">
            <a:extLst>
              <a:ext uri="{FF2B5EF4-FFF2-40B4-BE49-F238E27FC236}">
                <a16:creationId xmlns:a16="http://schemas.microsoft.com/office/drawing/2014/main" id="{3CC8FDFC-02CE-408D-B107-7633C7B33452}"/>
              </a:ext>
            </a:extLst>
          </p:cNvPr>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96940" y="1439972"/>
            <a:ext cx="9388548" cy="3695554"/>
          </a:xfrm>
          <a:prstGeom prst="rect">
            <a:avLst/>
          </a:prstGeom>
          <a:noFill/>
          <a:extLst>
            <a:ext uri="{909E8E84-426E-40DD-AFC4-6F175D3DCCD1}">
              <a14:hiddenFill xmlns:a14="http://schemas.microsoft.com/office/drawing/2010/main">
                <a:solidFill>
                  <a:srgbClr val="FFFFFF"/>
                </a:solidFill>
              </a14:hiddenFill>
            </a:ext>
          </a:extLst>
        </p:spPr>
      </p:pic>
      <p:sp>
        <p:nvSpPr>
          <p:cNvPr id="21" name="مربع نص 20">
            <a:extLst>
              <a:ext uri="{FF2B5EF4-FFF2-40B4-BE49-F238E27FC236}">
                <a16:creationId xmlns:a16="http://schemas.microsoft.com/office/drawing/2014/main" id="{C2303D7C-8D6C-464A-869F-0FE923122C73}"/>
              </a:ext>
            </a:extLst>
          </p:cNvPr>
          <p:cNvSpPr txBox="1"/>
          <p:nvPr/>
        </p:nvSpPr>
        <p:spPr>
          <a:xfrm>
            <a:off x="916422" y="341367"/>
            <a:ext cx="6108404" cy="523220"/>
          </a:xfrm>
          <a:prstGeom prst="rect">
            <a:avLst/>
          </a:prstGeom>
          <a:noFill/>
        </p:spPr>
        <p:txBody>
          <a:bodyPr wrap="square">
            <a:spAutoFit/>
          </a:bodyPr>
          <a:lstStyle/>
          <a:p>
            <a:r>
              <a:rPr lang="en-US" altLang="zh-CN" sz="2800" b="1" dirty="0">
                <a:solidFill>
                  <a:schemeClr val="bg2">
                    <a:lumMod val="25000"/>
                  </a:schemeClr>
                </a:solidFill>
                <a:latin typeface="Montserrat SemiBold" panose="00000700000000000000" charset="0"/>
                <a:ea typeface="字魂36号-正文宋楷" panose="02000000000000000000" pitchFamily="2" charset="-122"/>
                <a:sym typeface="字魂36号-正文宋楷" panose="02000000000000000000" pitchFamily="2" charset="-122"/>
              </a:rPr>
              <a:t>Results</a:t>
            </a:r>
            <a:endParaRPr lang="ar-SA" sz="2800" b="1" dirty="0">
              <a:solidFill>
                <a:schemeClr val="bg2">
                  <a:lumMod val="25000"/>
                </a:schemeClr>
              </a:solidFill>
              <a:latin typeface="Montserrat SemiBold" panose="00000700000000000000" charset="0"/>
              <a:ea typeface="字魂36号-正文宋楷" panose="02000000000000000000" pitchFamily="2" charset="-122"/>
            </a:endParaRPr>
          </a:p>
        </p:txBody>
      </p:sp>
      <p:sp>
        <p:nvSpPr>
          <p:cNvPr id="23" name="مربع نص 22">
            <a:extLst>
              <a:ext uri="{FF2B5EF4-FFF2-40B4-BE49-F238E27FC236}">
                <a16:creationId xmlns:a16="http://schemas.microsoft.com/office/drawing/2014/main" id="{81EB6612-9170-413D-BC67-7A89C4FA14A9}"/>
              </a:ext>
            </a:extLst>
          </p:cNvPr>
          <p:cNvSpPr txBox="1"/>
          <p:nvPr/>
        </p:nvSpPr>
        <p:spPr>
          <a:xfrm>
            <a:off x="3618887" y="5294630"/>
            <a:ext cx="6108404" cy="369332"/>
          </a:xfrm>
          <a:prstGeom prst="rect">
            <a:avLst/>
          </a:prstGeom>
          <a:noFill/>
        </p:spPr>
        <p:txBody>
          <a:bodyPr wrap="square">
            <a:spAutoFit/>
          </a:bodyPr>
          <a:lstStyle/>
          <a:p>
            <a:r>
              <a:rPr lang="en-US" b="0" i="0" dirty="0">
                <a:effectLst/>
                <a:latin typeface="Inter"/>
              </a:rPr>
              <a:t>Highest sales have been recorded from 2007 to 2010</a:t>
            </a:r>
            <a:endParaRPr lang="ar-SA" dirty="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六边形 3"/>
          <p:cNvSpPr>
            <a:spLocks noChangeArrowheads="1"/>
          </p:cNvSpPr>
          <p:nvPr/>
        </p:nvSpPr>
        <p:spPr bwMode="auto">
          <a:xfrm rot="16200000">
            <a:off x="9462294" y="4080484"/>
            <a:ext cx="2889250" cy="2490787"/>
          </a:xfrm>
          <a:prstGeom prst="hexagon">
            <a:avLst>
              <a:gd name="adj" fmla="val 24993"/>
              <a:gd name="vf" fmla="val 115470"/>
            </a:avLst>
          </a:prstGeom>
          <a:solidFill>
            <a:srgbClr val="8E846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bg1"/>
              </a:solidFill>
              <a:latin typeface="华文细黑" pitchFamily="2" charset="-122"/>
              <a:ea typeface="华文细黑" pitchFamily="2" charset="-122"/>
              <a:sym typeface="华文细黑" pitchFamily="2" charset="-122"/>
            </a:endParaRPr>
          </a:p>
        </p:txBody>
      </p:sp>
      <p:sp>
        <p:nvSpPr>
          <p:cNvPr id="24579" name="六边形 4"/>
          <p:cNvSpPr>
            <a:spLocks noChangeArrowheads="1"/>
          </p:cNvSpPr>
          <p:nvPr/>
        </p:nvSpPr>
        <p:spPr bwMode="auto">
          <a:xfrm rot="16200000">
            <a:off x="7117556" y="4074927"/>
            <a:ext cx="2889250" cy="2489200"/>
          </a:xfrm>
          <a:prstGeom prst="hexagon">
            <a:avLst>
              <a:gd name="adj" fmla="val 25009"/>
              <a:gd name="vf" fmla="val 115470"/>
            </a:avLst>
          </a:prstGeom>
          <a:solidFill>
            <a:schemeClr val="accent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bg1"/>
              </a:solidFill>
              <a:latin typeface="华文细黑" pitchFamily="2" charset="-122"/>
              <a:ea typeface="华文细黑" pitchFamily="2" charset="-122"/>
              <a:sym typeface="华文细黑" pitchFamily="2" charset="-122"/>
            </a:endParaRPr>
          </a:p>
        </p:txBody>
      </p:sp>
      <p:sp>
        <p:nvSpPr>
          <p:cNvPr id="24580" name="六边形 5"/>
          <p:cNvSpPr>
            <a:spLocks noChangeArrowheads="1"/>
          </p:cNvSpPr>
          <p:nvPr/>
        </p:nvSpPr>
        <p:spPr bwMode="auto">
          <a:xfrm rot="16200000">
            <a:off x="8364537" y="2637446"/>
            <a:ext cx="2887663" cy="2489200"/>
          </a:xfrm>
          <a:prstGeom prst="hexagon">
            <a:avLst>
              <a:gd name="adj" fmla="val 24995"/>
              <a:gd name="vf" fmla="val 115470"/>
            </a:avLst>
          </a:prstGeom>
          <a:solidFill>
            <a:srgbClr val="BFBFB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bg1"/>
              </a:solidFill>
              <a:latin typeface="华文细黑" pitchFamily="2" charset="-122"/>
              <a:ea typeface="华文细黑" pitchFamily="2" charset="-122"/>
              <a:sym typeface="华文细黑" pitchFamily="2" charset="-122"/>
            </a:endParaRPr>
          </a:p>
        </p:txBody>
      </p:sp>
      <p:grpSp>
        <p:nvGrpSpPr>
          <p:cNvPr id="24582" name="组合 7"/>
          <p:cNvGrpSpPr/>
          <p:nvPr/>
        </p:nvGrpSpPr>
        <p:grpSpPr bwMode="auto">
          <a:xfrm>
            <a:off x="9661525" y="720725"/>
            <a:ext cx="290513" cy="258763"/>
            <a:chOff x="0" y="0"/>
            <a:chExt cx="290513" cy="258763"/>
          </a:xfrm>
        </p:grpSpPr>
        <p:sp>
          <p:nvSpPr>
            <p:cNvPr id="24583" name="Freeform 75"/>
            <p:cNvSpPr>
              <a:spLocks noChangeArrowheads="1"/>
            </p:cNvSpPr>
            <p:nvPr/>
          </p:nvSpPr>
          <p:spPr bwMode="auto">
            <a:xfrm>
              <a:off x="26988" y="47625"/>
              <a:ext cx="239713" cy="211138"/>
            </a:xfrm>
            <a:custGeom>
              <a:avLst/>
              <a:gdLst>
                <a:gd name="T0" fmla="*/ 34 w 64"/>
                <a:gd name="T1" fmla="*/ 1 h 56"/>
                <a:gd name="T2" fmla="*/ 28 w 64"/>
                <a:gd name="T3" fmla="*/ 1 h 56"/>
                <a:gd name="T4" fmla="*/ 3 w 64"/>
                <a:gd name="T5" fmla="*/ 16 h 56"/>
                <a:gd name="T6" fmla="*/ 0 w 64"/>
                <a:gd name="T7" fmla="*/ 21 h 56"/>
                <a:gd name="T8" fmla="*/ 0 w 64"/>
                <a:gd name="T9" fmla="*/ 53 h 56"/>
                <a:gd name="T10" fmla="*/ 4 w 64"/>
                <a:gd name="T11" fmla="*/ 56 h 56"/>
                <a:gd name="T12" fmla="*/ 19 w 64"/>
                <a:gd name="T13" fmla="*/ 56 h 56"/>
                <a:gd name="T14" fmla="*/ 22 w 64"/>
                <a:gd name="T15" fmla="*/ 53 h 56"/>
                <a:gd name="T16" fmla="*/ 22 w 64"/>
                <a:gd name="T17" fmla="*/ 38 h 56"/>
                <a:gd name="T18" fmla="*/ 26 w 64"/>
                <a:gd name="T19" fmla="*/ 35 h 56"/>
                <a:gd name="T20" fmla="*/ 39 w 64"/>
                <a:gd name="T21" fmla="*/ 35 h 56"/>
                <a:gd name="T22" fmla="*/ 42 w 64"/>
                <a:gd name="T23" fmla="*/ 38 h 56"/>
                <a:gd name="T24" fmla="*/ 42 w 64"/>
                <a:gd name="T25" fmla="*/ 53 h 56"/>
                <a:gd name="T26" fmla="*/ 46 w 64"/>
                <a:gd name="T27" fmla="*/ 56 h 56"/>
                <a:gd name="T28" fmla="*/ 60 w 64"/>
                <a:gd name="T29" fmla="*/ 56 h 56"/>
                <a:gd name="T30" fmla="*/ 64 w 64"/>
                <a:gd name="T31" fmla="*/ 53 h 56"/>
                <a:gd name="T32" fmla="*/ 64 w 64"/>
                <a:gd name="T33" fmla="*/ 21 h 56"/>
                <a:gd name="T34" fmla="*/ 61 w 64"/>
                <a:gd name="T35" fmla="*/ 16 h 56"/>
                <a:gd name="T36" fmla="*/ 34 w 64"/>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56"/>
                <a:gd name="T59" fmla="*/ 64 w 64"/>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56">
                  <a:moveTo>
                    <a:pt x="34" y="1"/>
                  </a:moveTo>
                  <a:cubicBezTo>
                    <a:pt x="33" y="0"/>
                    <a:pt x="30" y="0"/>
                    <a:pt x="28" y="1"/>
                  </a:cubicBezTo>
                  <a:cubicBezTo>
                    <a:pt x="3" y="16"/>
                    <a:pt x="3" y="16"/>
                    <a:pt x="3" y="16"/>
                  </a:cubicBezTo>
                  <a:cubicBezTo>
                    <a:pt x="2" y="17"/>
                    <a:pt x="0" y="19"/>
                    <a:pt x="0" y="21"/>
                  </a:cubicBezTo>
                  <a:cubicBezTo>
                    <a:pt x="0" y="53"/>
                    <a:pt x="0" y="53"/>
                    <a:pt x="0" y="53"/>
                  </a:cubicBezTo>
                  <a:cubicBezTo>
                    <a:pt x="0" y="54"/>
                    <a:pt x="2" y="56"/>
                    <a:pt x="4" y="56"/>
                  </a:cubicBezTo>
                  <a:cubicBezTo>
                    <a:pt x="19" y="56"/>
                    <a:pt x="19" y="56"/>
                    <a:pt x="19" y="56"/>
                  </a:cubicBezTo>
                  <a:cubicBezTo>
                    <a:pt x="21" y="56"/>
                    <a:pt x="22" y="54"/>
                    <a:pt x="22" y="53"/>
                  </a:cubicBezTo>
                  <a:cubicBezTo>
                    <a:pt x="22" y="38"/>
                    <a:pt x="22" y="38"/>
                    <a:pt x="22" y="38"/>
                  </a:cubicBezTo>
                  <a:cubicBezTo>
                    <a:pt x="22" y="36"/>
                    <a:pt x="24" y="35"/>
                    <a:pt x="26" y="35"/>
                  </a:cubicBezTo>
                  <a:cubicBezTo>
                    <a:pt x="39" y="35"/>
                    <a:pt x="39" y="35"/>
                    <a:pt x="39" y="35"/>
                  </a:cubicBezTo>
                  <a:cubicBezTo>
                    <a:pt x="40" y="35"/>
                    <a:pt x="42" y="36"/>
                    <a:pt x="42" y="38"/>
                  </a:cubicBezTo>
                  <a:cubicBezTo>
                    <a:pt x="42" y="53"/>
                    <a:pt x="42" y="53"/>
                    <a:pt x="42" y="53"/>
                  </a:cubicBezTo>
                  <a:cubicBezTo>
                    <a:pt x="42" y="54"/>
                    <a:pt x="44" y="56"/>
                    <a:pt x="46" y="56"/>
                  </a:cubicBezTo>
                  <a:cubicBezTo>
                    <a:pt x="60" y="56"/>
                    <a:pt x="60" y="56"/>
                    <a:pt x="60" y="56"/>
                  </a:cubicBezTo>
                  <a:cubicBezTo>
                    <a:pt x="62" y="56"/>
                    <a:pt x="64" y="54"/>
                    <a:pt x="64" y="53"/>
                  </a:cubicBezTo>
                  <a:cubicBezTo>
                    <a:pt x="64" y="21"/>
                    <a:pt x="64" y="21"/>
                    <a:pt x="64" y="21"/>
                  </a:cubicBezTo>
                  <a:cubicBezTo>
                    <a:pt x="64" y="19"/>
                    <a:pt x="62" y="17"/>
                    <a:pt x="61" y="16"/>
                  </a:cubicBezTo>
                  <a:lnTo>
                    <a:pt x="34" y="1"/>
                  </a:lnTo>
                  <a:close/>
                </a:path>
              </a:pathLst>
            </a:custGeom>
            <a:solidFill>
              <a:srgbClr val="F0EFE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bg1"/>
                </a:solidFill>
                <a:latin typeface="华文细黑" pitchFamily="2" charset="-122"/>
                <a:ea typeface="华文细黑" pitchFamily="2" charset="-122"/>
                <a:sym typeface="华文细黑" pitchFamily="2" charset="-122"/>
              </a:endParaRPr>
            </a:p>
          </p:txBody>
        </p:sp>
        <p:sp>
          <p:nvSpPr>
            <p:cNvPr id="24584" name="Freeform 76"/>
            <p:cNvSpPr>
              <a:spLocks noChangeArrowheads="1"/>
            </p:cNvSpPr>
            <p:nvPr/>
          </p:nvSpPr>
          <p:spPr bwMode="auto">
            <a:xfrm>
              <a:off x="0" y="0"/>
              <a:ext cx="290513" cy="96838"/>
            </a:xfrm>
            <a:custGeom>
              <a:avLst/>
              <a:gdLst>
                <a:gd name="T0" fmla="*/ 76 w 77"/>
                <a:gd name="T1" fmla="*/ 25 h 26"/>
                <a:gd name="T2" fmla="*/ 72 w 77"/>
                <a:gd name="T3" fmla="*/ 25 h 26"/>
                <a:gd name="T4" fmla="*/ 41 w 77"/>
                <a:gd name="T5" fmla="*/ 7 h 26"/>
                <a:gd name="T6" fmla="*/ 35 w 77"/>
                <a:gd name="T7" fmla="*/ 7 h 26"/>
                <a:gd name="T8" fmla="*/ 5 w 77"/>
                <a:gd name="T9" fmla="*/ 25 h 26"/>
                <a:gd name="T10" fmla="*/ 1 w 77"/>
                <a:gd name="T11" fmla="*/ 25 h 26"/>
                <a:gd name="T12" fmla="*/ 3 w 77"/>
                <a:gd name="T13" fmla="*/ 21 h 26"/>
                <a:gd name="T14" fmla="*/ 35 w 77"/>
                <a:gd name="T15" fmla="*/ 2 h 26"/>
                <a:gd name="T16" fmla="*/ 41 w 77"/>
                <a:gd name="T17" fmla="*/ 1 h 26"/>
                <a:gd name="T18" fmla="*/ 75 w 77"/>
                <a:gd name="T19" fmla="*/ 21 h 26"/>
                <a:gd name="T20" fmla="*/ 76 w 77"/>
                <a:gd name="T21" fmla="*/ 25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26"/>
                <a:gd name="T35" fmla="*/ 77 w 77"/>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26">
                  <a:moveTo>
                    <a:pt x="76" y="25"/>
                  </a:moveTo>
                  <a:cubicBezTo>
                    <a:pt x="76" y="26"/>
                    <a:pt x="74" y="26"/>
                    <a:pt x="72" y="25"/>
                  </a:cubicBezTo>
                  <a:cubicBezTo>
                    <a:pt x="41" y="7"/>
                    <a:pt x="41" y="7"/>
                    <a:pt x="41" y="7"/>
                  </a:cubicBezTo>
                  <a:cubicBezTo>
                    <a:pt x="39" y="6"/>
                    <a:pt x="37" y="6"/>
                    <a:pt x="35" y="7"/>
                  </a:cubicBezTo>
                  <a:cubicBezTo>
                    <a:pt x="5" y="25"/>
                    <a:pt x="5" y="25"/>
                    <a:pt x="5" y="25"/>
                  </a:cubicBezTo>
                  <a:cubicBezTo>
                    <a:pt x="4" y="26"/>
                    <a:pt x="2" y="26"/>
                    <a:pt x="1" y="25"/>
                  </a:cubicBezTo>
                  <a:cubicBezTo>
                    <a:pt x="0" y="24"/>
                    <a:pt x="1" y="22"/>
                    <a:pt x="3" y="21"/>
                  </a:cubicBezTo>
                  <a:cubicBezTo>
                    <a:pt x="35" y="2"/>
                    <a:pt x="35" y="2"/>
                    <a:pt x="35" y="2"/>
                  </a:cubicBezTo>
                  <a:cubicBezTo>
                    <a:pt x="37" y="1"/>
                    <a:pt x="39" y="0"/>
                    <a:pt x="41" y="1"/>
                  </a:cubicBezTo>
                  <a:cubicBezTo>
                    <a:pt x="75" y="21"/>
                    <a:pt x="75" y="21"/>
                    <a:pt x="75" y="21"/>
                  </a:cubicBezTo>
                  <a:cubicBezTo>
                    <a:pt x="76" y="22"/>
                    <a:pt x="77" y="24"/>
                    <a:pt x="76" y="25"/>
                  </a:cubicBezTo>
                  <a:close/>
                </a:path>
              </a:pathLst>
            </a:custGeom>
            <a:solidFill>
              <a:srgbClr val="F0EFE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bg1"/>
                </a:solidFill>
                <a:latin typeface="华文细黑" pitchFamily="2" charset="-122"/>
                <a:ea typeface="华文细黑" pitchFamily="2" charset="-122"/>
                <a:sym typeface="华文细黑" pitchFamily="2" charset="-122"/>
              </a:endParaRPr>
            </a:p>
          </p:txBody>
        </p:sp>
      </p:grpSp>
      <p:sp>
        <p:nvSpPr>
          <p:cNvPr id="24590" name="Freeform 81"/>
          <p:cNvSpPr>
            <a:spLocks noChangeArrowheads="1"/>
          </p:cNvSpPr>
          <p:nvPr/>
        </p:nvSpPr>
        <p:spPr bwMode="auto">
          <a:xfrm>
            <a:off x="9552780" y="5013932"/>
            <a:ext cx="466725" cy="533400"/>
          </a:xfrm>
          <a:custGeom>
            <a:avLst/>
            <a:gdLst>
              <a:gd name="T0" fmla="*/ 0 w 294"/>
              <a:gd name="T1" fmla="*/ 85 h 336"/>
              <a:gd name="T2" fmla="*/ 144 w 294"/>
              <a:gd name="T3" fmla="*/ 0 h 336"/>
              <a:gd name="T4" fmla="*/ 291 w 294"/>
              <a:gd name="T5" fmla="*/ 80 h 336"/>
              <a:gd name="T6" fmla="*/ 294 w 294"/>
              <a:gd name="T7" fmla="*/ 248 h 336"/>
              <a:gd name="T8" fmla="*/ 152 w 294"/>
              <a:gd name="T9" fmla="*/ 336 h 336"/>
              <a:gd name="T10" fmla="*/ 5 w 294"/>
              <a:gd name="T11" fmla="*/ 253 h 336"/>
              <a:gd name="T12" fmla="*/ 0 w 294"/>
              <a:gd name="T13" fmla="*/ 85 h 336"/>
              <a:gd name="T14" fmla="*/ 0 60000 65536"/>
              <a:gd name="T15" fmla="*/ 0 60000 65536"/>
              <a:gd name="T16" fmla="*/ 0 60000 65536"/>
              <a:gd name="T17" fmla="*/ 0 60000 65536"/>
              <a:gd name="T18" fmla="*/ 0 60000 65536"/>
              <a:gd name="T19" fmla="*/ 0 60000 65536"/>
              <a:gd name="T20" fmla="*/ 0 60000 65536"/>
              <a:gd name="T21" fmla="*/ 0 w 294"/>
              <a:gd name="T22" fmla="*/ 0 h 336"/>
              <a:gd name="T23" fmla="*/ 294 w 294"/>
              <a:gd name="T24" fmla="*/ 336 h 3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4" h="336">
                <a:moveTo>
                  <a:pt x="0" y="85"/>
                </a:moveTo>
                <a:lnTo>
                  <a:pt x="144" y="0"/>
                </a:lnTo>
                <a:lnTo>
                  <a:pt x="291" y="80"/>
                </a:lnTo>
                <a:lnTo>
                  <a:pt x="294" y="248"/>
                </a:lnTo>
                <a:lnTo>
                  <a:pt x="152" y="336"/>
                </a:lnTo>
                <a:lnTo>
                  <a:pt x="5" y="253"/>
                </a:lnTo>
                <a:lnTo>
                  <a:pt x="0" y="85"/>
                </a:lnTo>
                <a:close/>
              </a:path>
            </a:pathLst>
          </a:custGeom>
          <a:solidFill>
            <a:schemeClr val="accent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bg1"/>
              </a:solidFill>
              <a:latin typeface="华文细黑" pitchFamily="2" charset="-122"/>
              <a:ea typeface="华文细黑" pitchFamily="2" charset="-122"/>
              <a:sym typeface="华文细黑" pitchFamily="2" charset="-122"/>
            </a:endParaRPr>
          </a:p>
        </p:txBody>
      </p:sp>
      <p:sp>
        <p:nvSpPr>
          <p:cNvPr id="24597" name="任意多边形 22"/>
          <p:cNvSpPr>
            <a:spLocks noChangeAspect="1" noChangeArrowheads="1"/>
          </p:cNvSpPr>
          <p:nvPr/>
        </p:nvSpPr>
        <p:spPr bwMode="auto">
          <a:xfrm rot="16200000">
            <a:off x="10638633" y="3776096"/>
            <a:ext cx="623888" cy="2489200"/>
          </a:xfrm>
          <a:custGeom>
            <a:avLst/>
            <a:gdLst>
              <a:gd name="T0" fmla="*/ 623528 w 623528"/>
              <a:gd name="T1" fmla="*/ 1245074 h 2490148"/>
              <a:gd name="T2" fmla="*/ 991 w 623528"/>
              <a:gd name="T3" fmla="*/ 2490148 h 2490148"/>
              <a:gd name="T4" fmla="*/ 0 w 623528"/>
              <a:gd name="T5" fmla="*/ 2490148 h 2490148"/>
              <a:gd name="T6" fmla="*/ 0 w 623528"/>
              <a:gd name="T7" fmla="*/ 0 h 2490148"/>
              <a:gd name="T8" fmla="*/ 991 w 623528"/>
              <a:gd name="T9" fmla="*/ 0 h 2490148"/>
              <a:gd name="T10" fmla="*/ 0 60000 65536"/>
              <a:gd name="T11" fmla="*/ 0 60000 65536"/>
              <a:gd name="T12" fmla="*/ 0 60000 65536"/>
              <a:gd name="T13" fmla="*/ 0 60000 65536"/>
              <a:gd name="T14" fmla="*/ 0 60000 65536"/>
              <a:gd name="T15" fmla="*/ 0 w 623528"/>
              <a:gd name="T16" fmla="*/ 0 h 2490148"/>
              <a:gd name="T17" fmla="*/ 623528 w 623528"/>
              <a:gd name="T18" fmla="*/ 2490148 h 2490148"/>
            </a:gdLst>
            <a:ahLst/>
            <a:cxnLst>
              <a:cxn ang="T10">
                <a:pos x="T0" y="T1"/>
              </a:cxn>
              <a:cxn ang="T11">
                <a:pos x="T2" y="T3"/>
              </a:cxn>
              <a:cxn ang="T12">
                <a:pos x="T4" y="T5"/>
              </a:cxn>
              <a:cxn ang="T13">
                <a:pos x="T6" y="T7"/>
              </a:cxn>
              <a:cxn ang="T14">
                <a:pos x="T8" y="T9"/>
              </a:cxn>
            </a:cxnLst>
            <a:rect l="T15" t="T16" r="T17" b="T18"/>
            <a:pathLst>
              <a:path w="623528" h="2490148">
                <a:moveTo>
                  <a:pt x="623528" y="1245074"/>
                </a:moveTo>
                <a:lnTo>
                  <a:pt x="991" y="2490148"/>
                </a:lnTo>
                <a:lnTo>
                  <a:pt x="0" y="2490148"/>
                </a:lnTo>
                <a:lnTo>
                  <a:pt x="0" y="0"/>
                </a:lnTo>
                <a:lnTo>
                  <a:pt x="991" y="0"/>
                </a:lnTo>
                <a:close/>
              </a:path>
            </a:pathLst>
          </a:custGeom>
          <a:solidFill>
            <a:srgbClr val="0D0D0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bg1"/>
              </a:solidFill>
              <a:latin typeface="华文细黑" pitchFamily="2" charset="-122"/>
              <a:ea typeface="华文细黑" pitchFamily="2" charset="-122"/>
              <a:sym typeface="华文细黑" pitchFamily="2" charset="-122"/>
            </a:endParaRPr>
          </a:p>
        </p:txBody>
      </p:sp>
      <p:sp>
        <p:nvSpPr>
          <p:cNvPr id="24598" name="任意多边形 23"/>
          <p:cNvSpPr>
            <a:spLocks noChangeArrowheads="1"/>
          </p:cNvSpPr>
          <p:nvPr/>
        </p:nvSpPr>
        <p:spPr bwMode="auto">
          <a:xfrm rot="16200000">
            <a:off x="8272463" y="3768539"/>
            <a:ext cx="623888" cy="2490788"/>
          </a:xfrm>
          <a:custGeom>
            <a:avLst/>
            <a:gdLst>
              <a:gd name="T0" fmla="*/ 623528 w 623528"/>
              <a:gd name="T1" fmla="*/ 1245074 h 2490148"/>
              <a:gd name="T2" fmla="*/ 991 w 623528"/>
              <a:gd name="T3" fmla="*/ 2490148 h 2490148"/>
              <a:gd name="T4" fmla="*/ 0 w 623528"/>
              <a:gd name="T5" fmla="*/ 2490148 h 2490148"/>
              <a:gd name="T6" fmla="*/ 0 w 623528"/>
              <a:gd name="T7" fmla="*/ 0 h 2490148"/>
              <a:gd name="T8" fmla="*/ 991 w 623528"/>
              <a:gd name="T9" fmla="*/ 0 h 2490148"/>
              <a:gd name="T10" fmla="*/ 0 60000 65536"/>
              <a:gd name="T11" fmla="*/ 0 60000 65536"/>
              <a:gd name="T12" fmla="*/ 0 60000 65536"/>
              <a:gd name="T13" fmla="*/ 0 60000 65536"/>
              <a:gd name="T14" fmla="*/ 0 60000 65536"/>
              <a:gd name="T15" fmla="*/ 0 w 623528"/>
              <a:gd name="T16" fmla="*/ 0 h 2490148"/>
              <a:gd name="T17" fmla="*/ 623528 w 623528"/>
              <a:gd name="T18" fmla="*/ 2490148 h 2490148"/>
            </a:gdLst>
            <a:ahLst/>
            <a:cxnLst>
              <a:cxn ang="T10">
                <a:pos x="T0" y="T1"/>
              </a:cxn>
              <a:cxn ang="T11">
                <a:pos x="T2" y="T3"/>
              </a:cxn>
              <a:cxn ang="T12">
                <a:pos x="T4" y="T5"/>
              </a:cxn>
              <a:cxn ang="T13">
                <a:pos x="T6" y="T7"/>
              </a:cxn>
              <a:cxn ang="T14">
                <a:pos x="T8" y="T9"/>
              </a:cxn>
            </a:cxnLst>
            <a:rect l="T15" t="T16" r="T17" b="T18"/>
            <a:pathLst>
              <a:path w="623528" h="2490148">
                <a:moveTo>
                  <a:pt x="623528" y="1245074"/>
                </a:moveTo>
                <a:lnTo>
                  <a:pt x="991" y="2490148"/>
                </a:lnTo>
                <a:lnTo>
                  <a:pt x="0" y="2490148"/>
                </a:lnTo>
                <a:lnTo>
                  <a:pt x="0" y="0"/>
                </a:lnTo>
                <a:lnTo>
                  <a:pt x="991" y="0"/>
                </a:lnTo>
                <a:close/>
              </a:path>
            </a:pathLst>
          </a:custGeom>
          <a:solidFill>
            <a:srgbClr val="0D0D0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bg1"/>
              </a:solidFill>
              <a:latin typeface="华文细黑" pitchFamily="2" charset="-122"/>
              <a:ea typeface="华文细黑" pitchFamily="2" charset="-122"/>
              <a:sym typeface="华文细黑" pitchFamily="2" charset="-122"/>
            </a:endParaRPr>
          </a:p>
        </p:txBody>
      </p:sp>
      <p:sp>
        <p:nvSpPr>
          <p:cNvPr id="24599" name="任意多边形 24"/>
          <p:cNvSpPr>
            <a:spLocks noChangeAspect="1" noChangeArrowheads="1"/>
          </p:cNvSpPr>
          <p:nvPr/>
        </p:nvSpPr>
        <p:spPr bwMode="auto">
          <a:xfrm rot="5400000" flipV="1">
            <a:off x="9474199" y="3772127"/>
            <a:ext cx="623888" cy="2490787"/>
          </a:xfrm>
          <a:custGeom>
            <a:avLst/>
            <a:gdLst>
              <a:gd name="T0" fmla="*/ 623528 w 623528"/>
              <a:gd name="T1" fmla="*/ 1245074 h 2490148"/>
              <a:gd name="T2" fmla="*/ 991 w 623528"/>
              <a:gd name="T3" fmla="*/ 2490148 h 2490148"/>
              <a:gd name="T4" fmla="*/ 0 w 623528"/>
              <a:gd name="T5" fmla="*/ 2490148 h 2490148"/>
              <a:gd name="T6" fmla="*/ 0 w 623528"/>
              <a:gd name="T7" fmla="*/ 0 h 2490148"/>
              <a:gd name="T8" fmla="*/ 991 w 623528"/>
              <a:gd name="T9" fmla="*/ 0 h 2490148"/>
              <a:gd name="T10" fmla="*/ 0 60000 65536"/>
              <a:gd name="T11" fmla="*/ 0 60000 65536"/>
              <a:gd name="T12" fmla="*/ 0 60000 65536"/>
              <a:gd name="T13" fmla="*/ 0 60000 65536"/>
              <a:gd name="T14" fmla="*/ 0 60000 65536"/>
              <a:gd name="T15" fmla="*/ 0 w 623528"/>
              <a:gd name="T16" fmla="*/ 0 h 2490148"/>
              <a:gd name="T17" fmla="*/ 623528 w 623528"/>
              <a:gd name="T18" fmla="*/ 2490148 h 2490148"/>
            </a:gdLst>
            <a:ahLst/>
            <a:cxnLst>
              <a:cxn ang="T10">
                <a:pos x="T0" y="T1"/>
              </a:cxn>
              <a:cxn ang="T11">
                <a:pos x="T2" y="T3"/>
              </a:cxn>
              <a:cxn ang="T12">
                <a:pos x="T4" y="T5"/>
              </a:cxn>
              <a:cxn ang="T13">
                <a:pos x="T6" y="T7"/>
              </a:cxn>
              <a:cxn ang="T14">
                <a:pos x="T8" y="T9"/>
              </a:cxn>
            </a:cxnLst>
            <a:rect l="T15" t="T16" r="T17" b="T18"/>
            <a:pathLst>
              <a:path w="623528" h="2490148">
                <a:moveTo>
                  <a:pt x="623528" y="1245074"/>
                </a:moveTo>
                <a:lnTo>
                  <a:pt x="991" y="2490148"/>
                </a:lnTo>
                <a:lnTo>
                  <a:pt x="0" y="2490148"/>
                </a:lnTo>
                <a:lnTo>
                  <a:pt x="0" y="0"/>
                </a:lnTo>
                <a:lnTo>
                  <a:pt x="991" y="0"/>
                </a:lnTo>
                <a:close/>
              </a:path>
            </a:pathLst>
          </a:custGeom>
          <a:solidFill>
            <a:srgbClr val="0D0D0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bg1"/>
              </a:solidFill>
              <a:latin typeface="华文细黑" pitchFamily="2" charset="-122"/>
              <a:ea typeface="华文细黑" pitchFamily="2" charset="-122"/>
              <a:sym typeface="华文细黑" pitchFamily="2" charset="-122"/>
            </a:endParaRPr>
          </a:p>
        </p:txBody>
      </p:sp>
      <p:sp>
        <p:nvSpPr>
          <p:cNvPr id="24609" name="直接连接符 36"/>
          <p:cNvSpPr>
            <a:spLocks noChangeShapeType="1"/>
          </p:cNvSpPr>
          <p:nvPr/>
        </p:nvSpPr>
        <p:spPr bwMode="auto">
          <a:xfrm>
            <a:off x="565633" y="608012"/>
            <a:ext cx="1588" cy="531813"/>
          </a:xfrm>
          <a:prstGeom prst="line">
            <a:avLst/>
          </a:prstGeom>
          <a:noFill/>
          <a:ln w="571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a:p>
        </p:txBody>
      </p:sp>
      <p:sp>
        <p:nvSpPr>
          <p:cNvPr id="37" name="مربع نص 36">
            <a:extLst>
              <a:ext uri="{FF2B5EF4-FFF2-40B4-BE49-F238E27FC236}">
                <a16:creationId xmlns:a16="http://schemas.microsoft.com/office/drawing/2014/main" id="{CC74168D-142F-47E2-B8F5-D846C7C304F1}"/>
              </a:ext>
            </a:extLst>
          </p:cNvPr>
          <p:cNvSpPr txBox="1"/>
          <p:nvPr/>
        </p:nvSpPr>
        <p:spPr>
          <a:xfrm>
            <a:off x="1216695" y="1438329"/>
            <a:ext cx="8098749" cy="1569660"/>
          </a:xfrm>
          <a:prstGeom prst="rect">
            <a:avLst/>
          </a:prstGeom>
          <a:noFill/>
        </p:spPr>
        <p:txBody>
          <a:bodyPr wrap="square">
            <a:spAutoFit/>
          </a:bodyPr>
          <a:lstStyle/>
          <a:p>
            <a:r>
              <a:rPr lang="ar-SA" sz="2400" dirty="0">
                <a:solidFill>
                  <a:schemeClr val="bg2">
                    <a:lumMod val="25000"/>
                  </a:schemeClr>
                </a:solidFill>
                <a:latin typeface="Arial Rounded MT Bold" panose="020F0704030504030204" pitchFamily="34" charset="0"/>
              </a:rPr>
              <a:t>In conclusion, my bottom line will help my client choose whether or not to invest in the sales segment in gaming, based on the analysis of my exploratory data in a group</a:t>
            </a:r>
          </a:p>
        </p:txBody>
      </p:sp>
      <p:sp>
        <p:nvSpPr>
          <p:cNvPr id="39" name="مربع نص 38">
            <a:extLst>
              <a:ext uri="{FF2B5EF4-FFF2-40B4-BE49-F238E27FC236}">
                <a16:creationId xmlns:a16="http://schemas.microsoft.com/office/drawing/2014/main" id="{4E04B484-7C49-42D8-8FC9-5B5A8058A0DB}"/>
              </a:ext>
            </a:extLst>
          </p:cNvPr>
          <p:cNvSpPr txBox="1"/>
          <p:nvPr/>
        </p:nvSpPr>
        <p:spPr>
          <a:xfrm>
            <a:off x="594209" y="555953"/>
            <a:ext cx="6097772" cy="523220"/>
          </a:xfrm>
          <a:prstGeom prst="rect">
            <a:avLst/>
          </a:prstGeom>
          <a:noFill/>
        </p:spPr>
        <p:txBody>
          <a:bodyPr wrap="square">
            <a:spAutoFit/>
          </a:bodyPr>
          <a:lstStyle/>
          <a:p>
            <a:r>
              <a:rPr lang="ar-SA" sz="2800" b="1" dirty="0">
                <a:solidFill>
                  <a:schemeClr val="bg2">
                    <a:lumMod val="25000"/>
                  </a:schemeClr>
                </a:solidFill>
                <a:latin typeface="Montserrat SemiBold" panose="00000700000000000000" charset="0"/>
                <a:ea typeface="字魂36号-正文宋楷" panose="02000000000000000000" pitchFamily="2" charset="-122"/>
              </a:rPr>
              <a:t>conclusion</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椭圆 3"/>
          <p:cNvSpPr>
            <a:spLocks noChangeArrowheads="1"/>
          </p:cNvSpPr>
          <p:nvPr/>
        </p:nvSpPr>
        <p:spPr bwMode="auto">
          <a:xfrm>
            <a:off x="4095750" y="1470025"/>
            <a:ext cx="3916363" cy="3916363"/>
          </a:xfrm>
          <a:prstGeom prst="ellipse">
            <a:avLst/>
          </a:prstGeom>
          <a:solidFill>
            <a:srgbClr val="229BBF">
              <a:alpha val="89000"/>
            </a:srgbClr>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a:solidFill>
                <a:srgbClr val="FFFFFF"/>
              </a:solidFill>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25605" name="椭圆 4"/>
          <p:cNvSpPr>
            <a:spLocks noChangeArrowheads="1"/>
          </p:cNvSpPr>
          <p:nvPr/>
        </p:nvSpPr>
        <p:spPr bwMode="auto">
          <a:xfrm>
            <a:off x="9578975" y="3429000"/>
            <a:ext cx="1577975" cy="1576388"/>
          </a:xfrm>
          <a:prstGeom prst="ellipse">
            <a:avLst/>
          </a:prstGeom>
          <a:solidFill>
            <a:srgbClr val="BFBFBF">
              <a:alpha val="50000"/>
            </a:srgbClr>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25606" name="椭圆 5"/>
          <p:cNvSpPr>
            <a:spLocks noChangeArrowheads="1"/>
          </p:cNvSpPr>
          <p:nvPr/>
        </p:nvSpPr>
        <p:spPr bwMode="auto">
          <a:xfrm>
            <a:off x="8859838" y="1404938"/>
            <a:ext cx="985837" cy="987425"/>
          </a:xfrm>
          <a:prstGeom prst="ellipse">
            <a:avLst/>
          </a:prstGeom>
          <a:solidFill>
            <a:srgbClr val="FFFFFF">
              <a:alpha val="50000"/>
            </a:srgbClr>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a:solidFill>
                <a:srgbClr val="FFFFFF"/>
              </a:solidFill>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25607" name="椭圆 6"/>
          <p:cNvSpPr>
            <a:spLocks noChangeArrowheads="1"/>
          </p:cNvSpPr>
          <p:nvPr/>
        </p:nvSpPr>
        <p:spPr bwMode="auto">
          <a:xfrm>
            <a:off x="879475" y="1668463"/>
            <a:ext cx="1851025" cy="1851025"/>
          </a:xfrm>
          <a:prstGeom prst="ellipse">
            <a:avLst/>
          </a:prstGeom>
          <a:solidFill>
            <a:srgbClr val="8E846C">
              <a:alpha val="50000"/>
            </a:srgbClr>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a:solidFill>
                <a:srgbClr val="FFFFFF"/>
              </a:solidFill>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6" name="文本框 5"/>
          <p:cNvSpPr txBox="1"/>
          <p:nvPr/>
        </p:nvSpPr>
        <p:spPr>
          <a:xfrm>
            <a:off x="2425043" y="3208966"/>
            <a:ext cx="6951405" cy="829945"/>
          </a:xfrm>
          <a:prstGeom prst="rect">
            <a:avLst/>
          </a:prstGeom>
          <a:noFill/>
        </p:spPr>
        <p:txBody>
          <a:bodyPr wrap="square" rtlCol="0">
            <a:spAutoFit/>
          </a:bodyPr>
          <a:lstStyle/>
          <a:p>
            <a:pPr algn="ctr"/>
            <a:r>
              <a:rPr lang="en-US" altLang="zh-CN" sz="4800" dirty="0">
                <a:solidFill>
                  <a:schemeClr val="tx1"/>
                </a:solidFill>
                <a:latin typeface="Montserrat SemiBold" panose="00000700000000000000" charset="0"/>
                <a:ea typeface="字魂5号-无外润黑体" panose="00000500000000000000" pitchFamily="2" charset="-122"/>
                <a:cs typeface="Montserrat SemiBold" panose="00000700000000000000" charset="0"/>
                <a:sym typeface="字魂5号-无外润黑体" panose="00000500000000000000" pitchFamily="2" charset="-122"/>
              </a:rPr>
              <a:t>Thanks </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p:cNvGrpSpPr/>
          <p:nvPr/>
        </p:nvGrpSpPr>
        <p:grpSpPr bwMode="auto">
          <a:xfrm>
            <a:off x="863388" y="1188809"/>
            <a:ext cx="997870" cy="4794552"/>
            <a:chOff x="1665420" y="127597"/>
            <a:chExt cx="997805" cy="4794768"/>
          </a:xfrm>
        </p:grpSpPr>
        <p:sp>
          <p:nvSpPr>
            <p:cNvPr id="4099" name="TextBox 18"/>
            <p:cNvSpPr>
              <a:spLocks noChangeArrowheads="1"/>
            </p:cNvSpPr>
            <p:nvPr/>
          </p:nvSpPr>
          <p:spPr bwMode="auto">
            <a:xfrm>
              <a:off x="1665420" y="1314571"/>
              <a:ext cx="997805" cy="1322130"/>
            </a:xfrm>
            <a:prstGeom prst="rect">
              <a:avLst/>
            </a:prstGeom>
            <a:solidFill>
              <a:srgbClr val="8E846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8000"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2</a:t>
              </a:r>
              <a:endParaRPr lang="en-US" altLang="en-US" sz="8000"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4100" name="TextBox 18"/>
            <p:cNvSpPr>
              <a:spLocks noChangeArrowheads="1"/>
            </p:cNvSpPr>
            <p:nvPr/>
          </p:nvSpPr>
          <p:spPr bwMode="auto">
            <a:xfrm>
              <a:off x="1665420" y="2413261"/>
              <a:ext cx="997805" cy="1323439"/>
            </a:xfrm>
            <a:prstGeom prst="rect">
              <a:avLst/>
            </a:prstGeom>
            <a:solidFill>
              <a:srgbClr val="79ACC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8000"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3</a:t>
              </a:r>
              <a:endParaRPr lang="en-US" altLang="en-US" sz="8000"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4101" name="TextBox 18"/>
            <p:cNvSpPr>
              <a:spLocks noChangeArrowheads="1"/>
            </p:cNvSpPr>
            <p:nvPr/>
          </p:nvSpPr>
          <p:spPr bwMode="auto">
            <a:xfrm>
              <a:off x="1665420" y="3598926"/>
              <a:ext cx="997805" cy="1323439"/>
            </a:xfrm>
            <a:prstGeom prst="rect">
              <a:avLst/>
            </a:prstGeom>
            <a:solidFill>
              <a:srgbClr val="8E846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8000"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4</a:t>
              </a:r>
              <a:endParaRPr lang="en-US" altLang="en-US" sz="8000"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4102" name="TextBox 18"/>
            <p:cNvSpPr>
              <a:spLocks noChangeArrowheads="1"/>
            </p:cNvSpPr>
            <p:nvPr/>
          </p:nvSpPr>
          <p:spPr bwMode="auto">
            <a:xfrm>
              <a:off x="1665420" y="127597"/>
              <a:ext cx="997805" cy="1323439"/>
            </a:xfrm>
            <a:prstGeom prst="rect">
              <a:avLst/>
            </a:prstGeom>
            <a:solidFill>
              <a:srgbClr val="79ACC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8000"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1</a:t>
              </a:r>
              <a:endParaRPr lang="en-US" altLang="en-US" sz="8000"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endParaRPr>
            </a:p>
          </p:txBody>
        </p:sp>
      </p:grpSp>
      <p:sp>
        <p:nvSpPr>
          <p:cNvPr id="29" name="文本框 28"/>
          <p:cNvSpPr txBox="1"/>
          <p:nvPr/>
        </p:nvSpPr>
        <p:spPr>
          <a:xfrm>
            <a:off x="818707" y="287067"/>
            <a:ext cx="3108871" cy="646331"/>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79ACC9"/>
                </a:solidFill>
                <a:effectLst/>
                <a:uLnTx/>
                <a:uFillTx/>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rPr>
              <a:t>OUTLINES</a:t>
            </a:r>
          </a:p>
        </p:txBody>
      </p:sp>
      <p:sp>
        <p:nvSpPr>
          <p:cNvPr id="40" name="文本框 39"/>
          <p:cNvSpPr txBox="1"/>
          <p:nvPr/>
        </p:nvSpPr>
        <p:spPr>
          <a:xfrm>
            <a:off x="2086133" y="1514460"/>
            <a:ext cx="1670650" cy="369332"/>
          </a:xfrm>
          <a:prstGeom prst="rect">
            <a:avLst/>
          </a:prstGeom>
          <a:noFill/>
        </p:spPr>
        <p:txBody>
          <a:bodyPr wrap="none" rtlCol="0">
            <a:spAutoFit/>
          </a:bodyPr>
          <a:lstStyle/>
          <a:p>
            <a:r>
              <a:rPr lang="en-US" altLang="zh-CN" b="1" dirty="0">
                <a:solidFill>
                  <a:srgbClr val="79ACC9"/>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rPr>
              <a:t>BACKSTORY</a:t>
            </a:r>
            <a:endParaRPr lang="zh-CN" altLang="en-US" b="1" dirty="0">
              <a:solidFill>
                <a:srgbClr val="79ACC9"/>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endParaRPr>
          </a:p>
        </p:txBody>
      </p:sp>
      <p:sp>
        <p:nvSpPr>
          <p:cNvPr id="41" name="文本框 40"/>
          <p:cNvSpPr txBox="1"/>
          <p:nvPr/>
        </p:nvSpPr>
        <p:spPr>
          <a:xfrm>
            <a:off x="2086133" y="3769214"/>
            <a:ext cx="752129" cy="800219"/>
          </a:xfrm>
          <a:prstGeom prst="rect">
            <a:avLst/>
          </a:prstGeom>
          <a:noFill/>
        </p:spPr>
        <p:txBody>
          <a:bodyPr wrap="none" rtlCol="0">
            <a:spAutoFit/>
          </a:bodyPr>
          <a:lstStyle/>
          <a:p>
            <a:r>
              <a:rPr lang="en-US" altLang="zh-CN" b="1" dirty="0">
                <a:solidFill>
                  <a:srgbClr val="79ACC9"/>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rPr>
              <a:t>Data</a:t>
            </a:r>
            <a:endParaRPr lang="zh-CN" altLang="en-US" b="1" dirty="0">
              <a:solidFill>
                <a:srgbClr val="79ACC9"/>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endParaRPr>
          </a:p>
          <a:p>
            <a:pPr algn="l"/>
            <a:endParaRPr lang="zh-CN" altLang="en-US" sz="2800" b="1" dirty="0">
              <a:solidFill>
                <a:schemeClr val="bg2">
                  <a:lumMod val="25000"/>
                </a:schemeClr>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endParaRPr>
          </a:p>
        </p:txBody>
      </p:sp>
      <p:sp>
        <p:nvSpPr>
          <p:cNvPr id="42" name="文本框 41"/>
          <p:cNvSpPr txBox="1"/>
          <p:nvPr/>
        </p:nvSpPr>
        <p:spPr>
          <a:xfrm>
            <a:off x="2011704" y="2618742"/>
            <a:ext cx="1390124" cy="369332"/>
          </a:xfrm>
          <a:prstGeom prst="rect">
            <a:avLst/>
          </a:prstGeom>
          <a:noFill/>
        </p:spPr>
        <p:txBody>
          <a:bodyPr wrap="none" rtlCol="0">
            <a:spAutoFit/>
          </a:bodyPr>
          <a:lstStyle/>
          <a:p>
            <a:r>
              <a:rPr lang="en-US" b="1" dirty="0">
                <a:solidFill>
                  <a:schemeClr val="bg2">
                    <a:lumMod val="25000"/>
                  </a:schemeClr>
                </a:solidFill>
                <a:latin typeface="Montserrat SemiBold" panose="00000700000000000000" charset="0"/>
                <a:ea typeface="字魂36号-正文宋楷" panose="02000000000000000000" pitchFamily="2" charset="-122"/>
                <a:cs typeface="Montserrat SemiBold" panose="00000700000000000000" charset="0"/>
              </a:rPr>
              <a:t>Questions</a:t>
            </a:r>
            <a:endParaRPr lang="zh-CN" altLang="en-US" b="1" dirty="0">
              <a:solidFill>
                <a:schemeClr val="bg2">
                  <a:lumMod val="25000"/>
                </a:schemeClr>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endParaRPr>
          </a:p>
        </p:txBody>
      </p:sp>
      <p:sp>
        <p:nvSpPr>
          <p:cNvPr id="43" name="文本框 42"/>
          <p:cNvSpPr txBox="1"/>
          <p:nvPr/>
        </p:nvSpPr>
        <p:spPr>
          <a:xfrm>
            <a:off x="2182153" y="4985633"/>
            <a:ext cx="808235" cy="369332"/>
          </a:xfrm>
          <a:prstGeom prst="rect">
            <a:avLst/>
          </a:prstGeom>
          <a:noFill/>
        </p:spPr>
        <p:txBody>
          <a:bodyPr wrap="none" rtlCol="0">
            <a:spAutoFit/>
          </a:bodyPr>
          <a:lstStyle/>
          <a:p>
            <a:r>
              <a:rPr lang="en-US" altLang="zh-CN" b="1" dirty="0">
                <a:solidFill>
                  <a:schemeClr val="bg2">
                    <a:lumMod val="25000"/>
                  </a:schemeClr>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rPr>
              <a:t>Tools</a:t>
            </a:r>
            <a:endParaRPr lang="zh-CN" altLang="en-US" b="1" dirty="0">
              <a:solidFill>
                <a:schemeClr val="bg2">
                  <a:lumMod val="25000"/>
                </a:schemeClr>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endParaRPr>
          </a:p>
        </p:txBody>
      </p:sp>
      <p:grpSp>
        <p:nvGrpSpPr>
          <p:cNvPr id="12" name="组合 5">
            <a:extLst>
              <a:ext uri="{FF2B5EF4-FFF2-40B4-BE49-F238E27FC236}">
                <a16:creationId xmlns:a16="http://schemas.microsoft.com/office/drawing/2014/main" id="{E4FE7C8F-344D-4560-AB59-B2D36E82A5ED}"/>
              </a:ext>
            </a:extLst>
          </p:cNvPr>
          <p:cNvGrpSpPr/>
          <p:nvPr/>
        </p:nvGrpSpPr>
        <p:grpSpPr bwMode="auto">
          <a:xfrm>
            <a:off x="7217644" y="1566483"/>
            <a:ext cx="997870" cy="3782221"/>
            <a:chOff x="7183359" y="-161274"/>
            <a:chExt cx="997805" cy="3815221"/>
          </a:xfrm>
        </p:grpSpPr>
        <p:sp>
          <p:nvSpPr>
            <p:cNvPr id="13" name="TextBox 18">
              <a:extLst>
                <a:ext uri="{FF2B5EF4-FFF2-40B4-BE49-F238E27FC236}">
                  <a16:creationId xmlns:a16="http://schemas.microsoft.com/office/drawing/2014/main" id="{7E7E640E-4EDB-4605-9D89-20A3B8DF2DD9}"/>
                </a:ext>
              </a:extLst>
            </p:cNvPr>
            <p:cNvSpPr>
              <a:spLocks noChangeArrowheads="1"/>
            </p:cNvSpPr>
            <p:nvPr/>
          </p:nvSpPr>
          <p:spPr bwMode="auto">
            <a:xfrm>
              <a:off x="7183359" y="1005745"/>
              <a:ext cx="997805" cy="1322130"/>
            </a:xfrm>
            <a:prstGeom prst="rect">
              <a:avLst/>
            </a:prstGeom>
            <a:solidFill>
              <a:srgbClr val="8E846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8000"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6</a:t>
              </a:r>
            </a:p>
          </p:txBody>
        </p:sp>
        <p:sp>
          <p:nvSpPr>
            <p:cNvPr id="14" name="TextBox 18">
              <a:extLst>
                <a:ext uri="{FF2B5EF4-FFF2-40B4-BE49-F238E27FC236}">
                  <a16:creationId xmlns:a16="http://schemas.microsoft.com/office/drawing/2014/main" id="{1140D307-3320-46D7-AD12-F51A964AE055}"/>
                </a:ext>
              </a:extLst>
            </p:cNvPr>
            <p:cNvSpPr>
              <a:spLocks noChangeArrowheads="1"/>
            </p:cNvSpPr>
            <p:nvPr/>
          </p:nvSpPr>
          <p:spPr bwMode="auto">
            <a:xfrm>
              <a:off x="7183359" y="2330508"/>
              <a:ext cx="997805" cy="1323439"/>
            </a:xfrm>
            <a:prstGeom prst="rect">
              <a:avLst/>
            </a:prstGeom>
            <a:solidFill>
              <a:srgbClr val="79ACC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8000"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7</a:t>
              </a:r>
            </a:p>
          </p:txBody>
        </p:sp>
        <p:sp>
          <p:nvSpPr>
            <p:cNvPr id="16" name="TextBox 18">
              <a:extLst>
                <a:ext uri="{FF2B5EF4-FFF2-40B4-BE49-F238E27FC236}">
                  <a16:creationId xmlns:a16="http://schemas.microsoft.com/office/drawing/2014/main" id="{91E9B1B0-2FCE-408E-809F-C42A6ABCBD03}"/>
                </a:ext>
              </a:extLst>
            </p:cNvPr>
            <p:cNvSpPr>
              <a:spLocks noChangeArrowheads="1"/>
            </p:cNvSpPr>
            <p:nvPr/>
          </p:nvSpPr>
          <p:spPr bwMode="auto">
            <a:xfrm>
              <a:off x="7183359" y="-161274"/>
              <a:ext cx="997805" cy="1323439"/>
            </a:xfrm>
            <a:prstGeom prst="rect">
              <a:avLst/>
            </a:prstGeom>
            <a:solidFill>
              <a:srgbClr val="79AC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8000"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5</a:t>
              </a:r>
            </a:p>
          </p:txBody>
        </p:sp>
      </p:grpSp>
      <p:sp>
        <p:nvSpPr>
          <p:cNvPr id="18" name="مربع نص 17">
            <a:extLst>
              <a:ext uri="{FF2B5EF4-FFF2-40B4-BE49-F238E27FC236}">
                <a16:creationId xmlns:a16="http://schemas.microsoft.com/office/drawing/2014/main" id="{9D54C99B-A544-47EB-8C17-1E003CB570FB}"/>
              </a:ext>
            </a:extLst>
          </p:cNvPr>
          <p:cNvSpPr txBox="1"/>
          <p:nvPr/>
        </p:nvSpPr>
        <p:spPr>
          <a:xfrm>
            <a:off x="8360479" y="2012288"/>
            <a:ext cx="6097772" cy="369332"/>
          </a:xfrm>
          <a:prstGeom prst="rect">
            <a:avLst/>
          </a:prstGeom>
          <a:noFill/>
        </p:spPr>
        <p:txBody>
          <a:bodyPr wrap="square">
            <a:spAutoFit/>
          </a:bodyPr>
          <a:lstStyle/>
          <a:p>
            <a:r>
              <a:rPr lang="en-US" sz="1800" b="1" dirty="0">
                <a:solidFill>
                  <a:srgbClr val="79ACC9"/>
                </a:solidFill>
                <a:latin typeface="Montserrat SemiBold" panose="00000700000000000000" charset="0"/>
                <a:ea typeface="字魂36号-正文宋楷" panose="02000000000000000000" pitchFamily="2" charset="-122"/>
                <a:cs typeface="Montserrat SemiBold" panose="00000700000000000000" charset="0"/>
              </a:rPr>
              <a:t>Algorithms</a:t>
            </a:r>
            <a:endParaRPr lang="ar-SA" dirty="0"/>
          </a:p>
        </p:txBody>
      </p:sp>
      <p:sp>
        <p:nvSpPr>
          <p:cNvPr id="20" name="مربع نص 19">
            <a:extLst>
              <a:ext uri="{FF2B5EF4-FFF2-40B4-BE49-F238E27FC236}">
                <a16:creationId xmlns:a16="http://schemas.microsoft.com/office/drawing/2014/main" id="{790A1D0A-474E-4104-9DCB-55DE86BF9553}"/>
              </a:ext>
            </a:extLst>
          </p:cNvPr>
          <p:cNvSpPr txBox="1"/>
          <p:nvPr/>
        </p:nvSpPr>
        <p:spPr>
          <a:xfrm>
            <a:off x="8520785" y="3194089"/>
            <a:ext cx="6905846" cy="369332"/>
          </a:xfrm>
          <a:prstGeom prst="rect">
            <a:avLst/>
          </a:prstGeom>
          <a:noFill/>
        </p:spPr>
        <p:txBody>
          <a:bodyPr wrap="square">
            <a:spAutoFit/>
          </a:bodyPr>
          <a:lstStyle/>
          <a:p>
            <a:r>
              <a:rPr lang="en-US" altLang="zh-CN" sz="1800" b="1" dirty="0">
                <a:solidFill>
                  <a:schemeClr val="bg2">
                    <a:lumMod val="25000"/>
                  </a:schemeClr>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rPr>
              <a:t>Results</a:t>
            </a:r>
            <a:endParaRPr lang="ar-SA" dirty="0"/>
          </a:p>
        </p:txBody>
      </p:sp>
      <p:sp>
        <p:nvSpPr>
          <p:cNvPr id="22" name="مربع نص 21">
            <a:extLst>
              <a:ext uri="{FF2B5EF4-FFF2-40B4-BE49-F238E27FC236}">
                <a16:creationId xmlns:a16="http://schemas.microsoft.com/office/drawing/2014/main" id="{5D693238-01F2-42B5-96D7-89E56FE06A9A}"/>
              </a:ext>
            </a:extLst>
          </p:cNvPr>
          <p:cNvSpPr txBox="1"/>
          <p:nvPr/>
        </p:nvSpPr>
        <p:spPr>
          <a:xfrm>
            <a:off x="8489975" y="4469498"/>
            <a:ext cx="7219506" cy="369332"/>
          </a:xfrm>
          <a:prstGeom prst="rect">
            <a:avLst/>
          </a:prstGeom>
          <a:noFill/>
        </p:spPr>
        <p:txBody>
          <a:bodyPr wrap="square">
            <a:spAutoFit/>
          </a:bodyPr>
          <a:lstStyle/>
          <a:p>
            <a:r>
              <a:rPr lang="ar-SA" b="1" dirty="0">
                <a:solidFill>
                  <a:srgbClr val="79ACC9"/>
                </a:solidFill>
                <a:latin typeface="Montserrat SemiBold" panose="00000700000000000000" charset="0"/>
                <a:ea typeface="字魂36号-正文宋楷" panose="02000000000000000000" pitchFamily="2" charset="-122"/>
              </a:rPr>
              <a:t>conclusion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40" grpId="0"/>
      <p:bldP spid="41" grpId="0"/>
      <p:bldP spid="42"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Box 18"/>
          <p:cNvSpPr>
            <a:spLocks noChangeArrowheads="1"/>
          </p:cNvSpPr>
          <p:nvPr/>
        </p:nvSpPr>
        <p:spPr bwMode="auto">
          <a:xfrm>
            <a:off x="1085850" y="312774"/>
            <a:ext cx="78740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8800" dirty="0">
                <a:solidFill>
                  <a:srgbClr val="79ACC9"/>
                </a:solidFill>
                <a:latin typeface="Montserrat SemiBold" panose="00000700000000000000" charset="0"/>
                <a:ea typeface="华文细黑" pitchFamily="2" charset="-122"/>
                <a:cs typeface="Montserrat SemiBold" panose="00000700000000000000" charset="0"/>
                <a:sym typeface="华文细黑" pitchFamily="2" charset="-122"/>
              </a:rPr>
              <a:t>1</a:t>
            </a:r>
            <a:endParaRPr lang="en-US" altLang="en-US" sz="8800" dirty="0">
              <a:solidFill>
                <a:srgbClr val="79ACC9"/>
              </a:solidFill>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40" name="文本框 39"/>
          <p:cNvSpPr txBox="1"/>
          <p:nvPr/>
        </p:nvSpPr>
        <p:spPr>
          <a:xfrm>
            <a:off x="1627012" y="773794"/>
            <a:ext cx="4699359" cy="646331"/>
          </a:xfrm>
          <a:prstGeom prst="rect">
            <a:avLst/>
          </a:prstGeom>
          <a:noFill/>
        </p:spPr>
        <p:txBody>
          <a:bodyPr wrap="square" rtlCol="0">
            <a:spAutoFit/>
          </a:bodyPr>
          <a:lstStyle/>
          <a:p>
            <a:pPr fontAlgn="auto">
              <a:spcBef>
                <a:spcPts val="0"/>
              </a:spcBef>
              <a:spcAft>
                <a:spcPts val="0"/>
              </a:spcAft>
              <a:defRPr/>
            </a:pPr>
            <a:r>
              <a:rPr lang="en-US" altLang="zh-CN" sz="3600" dirty="0">
                <a:solidFill>
                  <a:srgbClr val="79ACC9"/>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rPr>
              <a:t>BACKSTORY</a:t>
            </a:r>
            <a:endParaRPr lang="zh-CN" altLang="en-US" sz="3600" dirty="0">
              <a:solidFill>
                <a:srgbClr val="79ACC9"/>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endParaRPr>
          </a:p>
        </p:txBody>
      </p:sp>
      <p:sp>
        <p:nvSpPr>
          <p:cNvPr id="2" name="مربع نص 1">
            <a:extLst>
              <a:ext uri="{FF2B5EF4-FFF2-40B4-BE49-F238E27FC236}">
                <a16:creationId xmlns:a16="http://schemas.microsoft.com/office/drawing/2014/main" id="{7BC65D1A-C03A-49A5-964C-5A3AB927973B}"/>
              </a:ext>
            </a:extLst>
          </p:cNvPr>
          <p:cNvSpPr txBox="1"/>
          <p:nvPr/>
        </p:nvSpPr>
        <p:spPr>
          <a:xfrm>
            <a:off x="1627012" y="2081756"/>
            <a:ext cx="9345788" cy="2308324"/>
          </a:xfrm>
          <a:prstGeom prst="rect">
            <a:avLst/>
          </a:prstGeom>
          <a:noFill/>
        </p:spPr>
        <p:txBody>
          <a:bodyPr wrap="square" rtlCol="1">
            <a:spAutoFit/>
          </a:bodyPr>
          <a:lstStyle/>
          <a:p>
            <a:r>
              <a:rPr lang="en-US" sz="2400" dirty="0">
                <a:solidFill>
                  <a:schemeClr val="bg2">
                    <a:lumMod val="25000"/>
                  </a:schemeClr>
                </a:solidFill>
                <a:latin typeface="Arial Rounded MT Bold" panose="020F0704030504030204" pitchFamily="34" charset="0"/>
              </a:rPr>
              <a:t>A client contacted me to invest in the field of sales for electronic games to conduct an exploratory analysis of data in this field because he wants to know the sales rates in some countries and global sales and the type, the most famous of those electronic games, and he wants to know whether investing in this sector is rewarding or not.</a:t>
            </a:r>
            <a:endParaRPr lang="ar-SA" sz="2400" dirty="0">
              <a:solidFill>
                <a:schemeClr val="bg2">
                  <a:lumMod val="25000"/>
                </a:schemeClr>
              </a:solidFill>
              <a:latin typeface="Arial Rounded MT Bold" panose="020F070403050403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8D194DE-095F-4933-AC2A-490018130947}"/>
              </a:ext>
            </a:extLst>
          </p:cNvPr>
          <p:cNvSpPr>
            <a:spLocks noGrp="1"/>
          </p:cNvSpPr>
          <p:nvPr>
            <p:ph type="title"/>
          </p:nvPr>
        </p:nvSpPr>
        <p:spPr>
          <a:xfrm>
            <a:off x="1679945" y="375665"/>
            <a:ext cx="3359889" cy="756720"/>
          </a:xfrm>
        </p:spPr>
        <p:txBody>
          <a:bodyPr/>
          <a:lstStyle/>
          <a:p>
            <a:pPr fontAlgn="auto">
              <a:spcBef>
                <a:spcPts val="0"/>
              </a:spcBef>
              <a:spcAft>
                <a:spcPts val="0"/>
              </a:spcAft>
              <a:buFont typeface="Arial" panose="020B0604020202020204" pitchFamily="34" charset="0"/>
              <a:defRPr/>
            </a:pPr>
            <a:r>
              <a:rPr lang="en-US" sz="3600" kern="1200" dirty="0">
                <a:solidFill>
                  <a:srgbClr val="79ACC9"/>
                </a:solidFill>
                <a:latin typeface="Montserrat SemiBold" panose="00000700000000000000" charset="0"/>
                <a:ea typeface="字魂36号-正文宋楷" panose="02000000000000000000" pitchFamily="2" charset="-122"/>
              </a:rPr>
              <a:t>Questions</a:t>
            </a:r>
            <a:endParaRPr lang="ar-SA" sz="3600" kern="1200" dirty="0">
              <a:solidFill>
                <a:srgbClr val="79ACC9"/>
              </a:solidFill>
              <a:latin typeface="Montserrat SemiBold" panose="00000700000000000000" charset="0"/>
              <a:ea typeface="字魂36号-正文宋楷" panose="02000000000000000000" pitchFamily="2" charset="-122"/>
            </a:endParaRPr>
          </a:p>
        </p:txBody>
      </p:sp>
      <p:sp>
        <p:nvSpPr>
          <p:cNvPr id="5" name="Freeform 77">
            <a:extLst>
              <a:ext uri="{FF2B5EF4-FFF2-40B4-BE49-F238E27FC236}">
                <a16:creationId xmlns:a16="http://schemas.microsoft.com/office/drawing/2014/main" id="{5DF8FF9E-A44D-4A8C-BD0C-C8A8D7D07881}"/>
              </a:ext>
            </a:extLst>
          </p:cNvPr>
          <p:cNvSpPr>
            <a:spLocks noChangeArrowheads="1"/>
          </p:cNvSpPr>
          <p:nvPr/>
        </p:nvSpPr>
        <p:spPr bwMode="auto">
          <a:xfrm>
            <a:off x="1213220" y="375665"/>
            <a:ext cx="466725" cy="533400"/>
          </a:xfrm>
          <a:custGeom>
            <a:avLst/>
            <a:gdLst>
              <a:gd name="T0" fmla="*/ 0 w 294"/>
              <a:gd name="T1" fmla="*/ 87 h 336"/>
              <a:gd name="T2" fmla="*/ 145 w 294"/>
              <a:gd name="T3" fmla="*/ 0 h 336"/>
              <a:gd name="T4" fmla="*/ 292 w 294"/>
              <a:gd name="T5" fmla="*/ 82 h 336"/>
              <a:gd name="T6" fmla="*/ 294 w 294"/>
              <a:gd name="T7" fmla="*/ 250 h 336"/>
              <a:gd name="T8" fmla="*/ 152 w 294"/>
              <a:gd name="T9" fmla="*/ 336 h 336"/>
              <a:gd name="T10" fmla="*/ 5 w 294"/>
              <a:gd name="T11" fmla="*/ 255 h 336"/>
              <a:gd name="T12" fmla="*/ 0 w 294"/>
              <a:gd name="T13" fmla="*/ 87 h 336"/>
              <a:gd name="T14" fmla="*/ 0 60000 65536"/>
              <a:gd name="T15" fmla="*/ 0 60000 65536"/>
              <a:gd name="T16" fmla="*/ 0 60000 65536"/>
              <a:gd name="T17" fmla="*/ 0 60000 65536"/>
              <a:gd name="T18" fmla="*/ 0 60000 65536"/>
              <a:gd name="T19" fmla="*/ 0 60000 65536"/>
              <a:gd name="T20" fmla="*/ 0 60000 65536"/>
              <a:gd name="T21" fmla="*/ 0 w 294"/>
              <a:gd name="T22" fmla="*/ 0 h 336"/>
              <a:gd name="T23" fmla="*/ 294 w 294"/>
              <a:gd name="T24" fmla="*/ 336 h 3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4" h="336">
                <a:moveTo>
                  <a:pt x="0" y="87"/>
                </a:moveTo>
                <a:lnTo>
                  <a:pt x="145" y="0"/>
                </a:lnTo>
                <a:lnTo>
                  <a:pt x="292" y="82"/>
                </a:lnTo>
                <a:lnTo>
                  <a:pt x="294" y="250"/>
                </a:lnTo>
                <a:lnTo>
                  <a:pt x="152" y="336"/>
                </a:lnTo>
                <a:lnTo>
                  <a:pt x="5" y="255"/>
                </a:lnTo>
                <a:lnTo>
                  <a:pt x="0" y="87"/>
                </a:lnTo>
                <a:close/>
              </a:path>
            </a:pathLst>
          </a:custGeom>
          <a:solidFill>
            <a:srgbClr val="8E846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bg1"/>
              </a:solidFill>
              <a:latin typeface="华文细黑" pitchFamily="2" charset="-122"/>
              <a:ea typeface="华文细黑" pitchFamily="2" charset="-122"/>
              <a:sym typeface="华文细黑" pitchFamily="2" charset="-122"/>
            </a:endParaRPr>
          </a:p>
        </p:txBody>
      </p:sp>
      <p:sp>
        <p:nvSpPr>
          <p:cNvPr id="6" name="مربع نص 5">
            <a:extLst>
              <a:ext uri="{FF2B5EF4-FFF2-40B4-BE49-F238E27FC236}">
                <a16:creationId xmlns:a16="http://schemas.microsoft.com/office/drawing/2014/main" id="{456440D8-9112-4D14-98BE-91A8AE10969B}"/>
              </a:ext>
            </a:extLst>
          </p:cNvPr>
          <p:cNvSpPr txBox="1"/>
          <p:nvPr/>
        </p:nvSpPr>
        <p:spPr>
          <a:xfrm>
            <a:off x="994144" y="1561904"/>
            <a:ext cx="11881885" cy="2358274"/>
          </a:xfrm>
          <a:prstGeom prst="rect">
            <a:avLst/>
          </a:prstGeom>
          <a:noFill/>
        </p:spPr>
        <p:txBody>
          <a:bodyPr wrap="square" rtlCol="1">
            <a:sp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1-Sales of different genre in North America?</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2-In what year were the sales highest in Japan?</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3-What is the most popular game name?</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4-</a:t>
            </a:r>
            <a:r>
              <a:rPr lang="en-US" sz="2400" u="sng" dirty="0">
                <a:solidFill>
                  <a:srgbClr val="0000FF"/>
                </a:solidFill>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Finding out the oldest game in the dataset?</a:t>
            </a:r>
          </a:p>
          <a:p>
            <a:pPr marL="0" marR="0">
              <a:lnSpc>
                <a:spcPct val="107000"/>
              </a:lnSpc>
              <a:spcBef>
                <a:spcPts val="0"/>
              </a:spcBef>
              <a:spcAft>
                <a:spcPts val="800"/>
              </a:spcAft>
            </a:pPr>
            <a:endParaRPr lang="ar-SA" dirty="0"/>
          </a:p>
        </p:txBody>
      </p:sp>
      <p:sp>
        <p:nvSpPr>
          <p:cNvPr id="7" name="مربع نص 6">
            <a:extLst>
              <a:ext uri="{FF2B5EF4-FFF2-40B4-BE49-F238E27FC236}">
                <a16:creationId xmlns:a16="http://schemas.microsoft.com/office/drawing/2014/main" id="{853C468A-8199-415D-9F0D-4154B05FBFC6}"/>
              </a:ext>
            </a:extLst>
          </p:cNvPr>
          <p:cNvSpPr txBox="1"/>
          <p:nvPr/>
        </p:nvSpPr>
        <p:spPr>
          <a:xfrm>
            <a:off x="5156791" y="4220611"/>
            <a:ext cx="7793666" cy="2637389"/>
          </a:xfrm>
          <a:prstGeom prst="rect">
            <a:avLst/>
          </a:prstGeom>
          <a:noFill/>
        </p:spPr>
        <p:txBody>
          <a:bodyPr wrap="square" rtlCol="1">
            <a:spAutoFit/>
          </a:bodyPr>
          <a:lstStyle/>
          <a:p>
            <a:pPr>
              <a:lnSpc>
                <a:spcPct val="107000"/>
              </a:lnSpc>
              <a:spcBef>
                <a:spcPts val="0"/>
              </a:spcBef>
              <a:spcAft>
                <a:spcPts val="800"/>
              </a:spcAft>
            </a:pPr>
            <a:r>
              <a:rPr lang="en-US" sz="2400" dirty="0">
                <a:latin typeface="Calibri" panose="020F0502020204030204" pitchFamily="34" charset="0"/>
                <a:cs typeface="Arial" panose="020B0604020202020204" pitchFamily="34" charset="0"/>
              </a:rPr>
              <a:t>5-Sales of games in different platforms globally?</a:t>
            </a:r>
          </a:p>
          <a:p>
            <a:pPr>
              <a:lnSpc>
                <a:spcPct val="107000"/>
              </a:lnSpc>
              <a:spcBef>
                <a:spcPts val="0"/>
              </a:spcBef>
              <a:spcAft>
                <a:spcPts val="800"/>
              </a:spcAft>
            </a:pPr>
            <a:r>
              <a:rPr lang="en-US" sz="2400" dirty="0">
                <a:latin typeface="Calibri" panose="020F0502020204030204" pitchFamily="34" charset="0"/>
                <a:cs typeface="Arial" panose="020B0604020202020204" pitchFamily="34" charset="0"/>
              </a:rPr>
              <a:t>6-Finding out the game with maximum sales globally?</a:t>
            </a:r>
          </a:p>
          <a:p>
            <a:pPr>
              <a:lnSpc>
                <a:spcPct val="107000"/>
              </a:lnSpc>
              <a:spcBef>
                <a:spcPts val="0"/>
              </a:spcBef>
              <a:spcAft>
                <a:spcPts val="800"/>
              </a:spcAft>
            </a:pPr>
            <a:r>
              <a:rPr lang="en-US" sz="2400" dirty="0">
                <a:latin typeface="Calibri" panose="020F0502020204030204" pitchFamily="34" charset="0"/>
                <a:cs typeface="Arial" panose="020B0604020202020204" pitchFamily="34" charset="0"/>
              </a:rPr>
              <a:t>7-Finding out the game with minimum sales globally?</a:t>
            </a:r>
          </a:p>
          <a:p>
            <a:pPr>
              <a:lnSpc>
                <a:spcPct val="107000"/>
              </a:lnSpc>
              <a:spcBef>
                <a:spcPts val="0"/>
              </a:spcBef>
              <a:spcAft>
                <a:spcPts val="800"/>
              </a:spcAft>
            </a:pPr>
            <a:r>
              <a:rPr lang="en-US" sz="2400" dirty="0">
                <a:latin typeface="Calibri" panose="020F0502020204030204" pitchFamily="34" charset="0"/>
                <a:cs typeface="Arial" panose="020B0604020202020204" pitchFamily="34" charset="0"/>
              </a:rPr>
              <a:t>8-Global Sales over the years?</a:t>
            </a:r>
          </a:p>
          <a:p>
            <a:endParaRPr lang="en-US" dirty="0"/>
          </a:p>
          <a:p>
            <a:endParaRPr lang="ar-SA" dirty="0"/>
          </a:p>
        </p:txBody>
      </p:sp>
    </p:spTree>
    <p:extLst>
      <p:ext uri="{BB962C8B-B14F-4D97-AF65-F5344CB8AC3E}">
        <p14:creationId xmlns:p14="http://schemas.microsoft.com/office/powerpoint/2010/main" val="265415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直接连接符 4"/>
          <p:cNvSpPr>
            <a:spLocks noChangeShapeType="1"/>
          </p:cNvSpPr>
          <p:nvPr/>
        </p:nvSpPr>
        <p:spPr bwMode="auto">
          <a:xfrm>
            <a:off x="529158" y="1082673"/>
            <a:ext cx="1588" cy="531813"/>
          </a:xfrm>
          <a:prstGeom prst="line">
            <a:avLst/>
          </a:prstGeom>
          <a:noFill/>
          <a:ln w="571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sz="2000" b="1" dirty="0"/>
          </a:p>
        </p:txBody>
      </p:sp>
      <p:sp>
        <p:nvSpPr>
          <p:cNvPr id="6157" name="圆角矩形 10"/>
          <p:cNvSpPr>
            <a:spLocks noChangeArrowheads="1"/>
          </p:cNvSpPr>
          <p:nvPr/>
        </p:nvSpPr>
        <p:spPr bwMode="auto">
          <a:xfrm>
            <a:off x="6051894" y="2061525"/>
            <a:ext cx="868363" cy="866775"/>
          </a:xfrm>
          <a:prstGeom prst="roundRect">
            <a:avLst>
              <a:gd name="adj" fmla="val 16667"/>
            </a:avLst>
          </a:prstGeom>
          <a:solidFill>
            <a:srgbClr val="79ACC9"/>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r>
              <a:rPr lang="en-US" altLang="zh-CN" dirty="0">
                <a:solidFill>
                  <a:schemeClr val="bg1"/>
                </a:solidFill>
                <a:latin typeface="华文细黑" pitchFamily="2" charset="-122"/>
                <a:ea typeface="华文细黑" pitchFamily="2" charset="-122"/>
                <a:sym typeface="华文细黑" pitchFamily="2" charset="-122"/>
              </a:rPr>
              <a:t>WB</a:t>
            </a:r>
            <a:endParaRPr lang="zh-CN" altLang="zh-CN" dirty="0">
              <a:solidFill>
                <a:schemeClr val="bg1"/>
              </a:solidFill>
              <a:latin typeface="华文细黑" pitchFamily="2" charset="-122"/>
              <a:ea typeface="华文细黑" pitchFamily="2" charset="-122"/>
              <a:sym typeface="华文细黑" pitchFamily="2" charset="-122"/>
            </a:endParaRPr>
          </a:p>
        </p:txBody>
      </p:sp>
      <p:sp>
        <p:nvSpPr>
          <p:cNvPr id="6158" name="圆角矩形 11"/>
          <p:cNvSpPr>
            <a:spLocks noChangeArrowheads="1"/>
          </p:cNvSpPr>
          <p:nvPr/>
        </p:nvSpPr>
        <p:spPr bwMode="auto">
          <a:xfrm>
            <a:off x="6099175" y="3436605"/>
            <a:ext cx="868363" cy="868363"/>
          </a:xfrm>
          <a:prstGeom prst="roundRect">
            <a:avLst>
              <a:gd name="adj" fmla="val 16667"/>
            </a:avLst>
          </a:prstGeom>
          <a:solidFill>
            <a:srgbClr val="8E846C">
              <a:alpha val="68999"/>
            </a:srgbClr>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dirty="0">
              <a:solidFill>
                <a:schemeClr val="bg1"/>
              </a:solidFill>
              <a:latin typeface="华文细黑" pitchFamily="2" charset="-122"/>
              <a:ea typeface="华文细黑" pitchFamily="2" charset="-122"/>
              <a:sym typeface="华文细黑" pitchFamily="2" charset="-122"/>
            </a:endParaRPr>
          </a:p>
        </p:txBody>
      </p:sp>
      <p:sp>
        <p:nvSpPr>
          <p:cNvPr id="6159" name="圆角矩形 12"/>
          <p:cNvSpPr>
            <a:spLocks noChangeArrowheads="1"/>
          </p:cNvSpPr>
          <p:nvPr/>
        </p:nvSpPr>
        <p:spPr bwMode="auto">
          <a:xfrm>
            <a:off x="6099175" y="4826317"/>
            <a:ext cx="868363" cy="866775"/>
          </a:xfrm>
          <a:prstGeom prst="roundRect">
            <a:avLst>
              <a:gd name="adj" fmla="val 16667"/>
            </a:avLst>
          </a:prstGeom>
          <a:solidFill>
            <a:srgbClr val="79ACC9"/>
          </a:solidFill>
          <a:ln>
            <a:noFill/>
          </a:ln>
          <a:extLst>
            <a:ext uri="{91240B29-F687-4F45-9708-019B960494DF}">
              <a14:hiddenLine xmlns:a14="http://schemas.microsoft.com/office/drawing/2010/main" w="12700">
                <a:solidFill>
                  <a:srgbClr val="18718B"/>
                </a:solidFill>
                <a:bevel/>
              </a14:hiddenLine>
            </a:ext>
          </a:extLst>
        </p:spPr>
        <p:txBody>
          <a:bodyPr anchor="ctr"/>
          <a:lstStyle/>
          <a:p>
            <a:pPr algn="ctr"/>
            <a:endParaRPr lang="zh-CN" altLang="zh-CN" dirty="0">
              <a:solidFill>
                <a:schemeClr val="accent1"/>
              </a:solidFill>
              <a:latin typeface="华文细黑" pitchFamily="2" charset="-122"/>
              <a:ea typeface="华文细黑" pitchFamily="2" charset="-122"/>
              <a:sym typeface="华文细黑" pitchFamily="2" charset="-122"/>
            </a:endParaRPr>
          </a:p>
        </p:txBody>
      </p:sp>
      <p:sp>
        <p:nvSpPr>
          <p:cNvPr id="6161" name="Freeform 9"/>
          <p:cNvSpPr>
            <a:spLocks noEditPoints="1" noChangeArrowheads="1"/>
          </p:cNvSpPr>
          <p:nvPr/>
        </p:nvSpPr>
        <p:spPr bwMode="auto">
          <a:xfrm>
            <a:off x="6201913" y="2251514"/>
            <a:ext cx="568325" cy="515928"/>
          </a:xfrm>
          <a:custGeom>
            <a:avLst/>
            <a:gdLst>
              <a:gd name="T0" fmla="*/ 1197 w 1907"/>
              <a:gd name="T1" fmla="*/ 1489 h 1579"/>
              <a:gd name="T2" fmla="*/ 1173 w 1907"/>
              <a:gd name="T3" fmla="*/ 1460 h 1579"/>
              <a:gd name="T4" fmla="*/ 1168 w 1907"/>
              <a:gd name="T5" fmla="*/ 1360 h 1579"/>
              <a:gd name="T6" fmla="*/ 1011 w 1907"/>
              <a:gd name="T7" fmla="*/ 1360 h 1579"/>
              <a:gd name="T8" fmla="*/ 906 w 1907"/>
              <a:gd name="T9" fmla="*/ 1360 h 1579"/>
              <a:gd name="T10" fmla="*/ 744 w 1907"/>
              <a:gd name="T11" fmla="*/ 1360 h 1579"/>
              <a:gd name="T12" fmla="*/ 739 w 1907"/>
              <a:gd name="T13" fmla="*/ 1460 h 1579"/>
              <a:gd name="T14" fmla="*/ 715 w 1907"/>
              <a:gd name="T15" fmla="*/ 1489 h 1579"/>
              <a:gd name="T16" fmla="*/ 630 w 1907"/>
              <a:gd name="T17" fmla="*/ 1565 h 1579"/>
              <a:gd name="T18" fmla="*/ 644 w 1907"/>
              <a:gd name="T19" fmla="*/ 1579 h 1579"/>
              <a:gd name="T20" fmla="*/ 906 w 1907"/>
              <a:gd name="T21" fmla="*/ 1579 h 1579"/>
              <a:gd name="T22" fmla="*/ 1011 w 1907"/>
              <a:gd name="T23" fmla="*/ 1579 h 1579"/>
              <a:gd name="T24" fmla="*/ 1268 w 1907"/>
              <a:gd name="T25" fmla="*/ 1579 h 1579"/>
              <a:gd name="T26" fmla="*/ 1283 w 1907"/>
              <a:gd name="T27" fmla="*/ 1565 h 1579"/>
              <a:gd name="T28" fmla="*/ 1197 w 1907"/>
              <a:gd name="T29" fmla="*/ 1489 h 1579"/>
              <a:gd name="T30" fmla="*/ 1197 w 1907"/>
              <a:gd name="T31" fmla="*/ 1489 h 1579"/>
              <a:gd name="T32" fmla="*/ 1850 w 1907"/>
              <a:gd name="T33" fmla="*/ 0 h 1579"/>
              <a:gd name="T34" fmla="*/ 57 w 1907"/>
              <a:gd name="T35" fmla="*/ 0 h 1579"/>
              <a:gd name="T36" fmla="*/ 0 w 1907"/>
              <a:gd name="T37" fmla="*/ 57 h 1579"/>
              <a:gd name="T38" fmla="*/ 0 w 1907"/>
              <a:gd name="T39" fmla="*/ 1264 h 1579"/>
              <a:gd name="T40" fmla="*/ 57 w 1907"/>
              <a:gd name="T41" fmla="*/ 1321 h 1579"/>
              <a:gd name="T42" fmla="*/ 1850 w 1907"/>
              <a:gd name="T43" fmla="*/ 1321 h 1579"/>
              <a:gd name="T44" fmla="*/ 1907 w 1907"/>
              <a:gd name="T45" fmla="*/ 1264 h 1579"/>
              <a:gd name="T46" fmla="*/ 1907 w 1907"/>
              <a:gd name="T47" fmla="*/ 57 h 1579"/>
              <a:gd name="T48" fmla="*/ 1850 w 1907"/>
              <a:gd name="T49" fmla="*/ 0 h 1579"/>
              <a:gd name="T50" fmla="*/ 1817 w 1907"/>
              <a:gd name="T51" fmla="*/ 1083 h 1579"/>
              <a:gd name="T52" fmla="*/ 91 w 1907"/>
              <a:gd name="T53" fmla="*/ 1083 h 1579"/>
              <a:gd name="T54" fmla="*/ 91 w 1907"/>
              <a:gd name="T55" fmla="*/ 95 h 1579"/>
              <a:gd name="T56" fmla="*/ 1817 w 1907"/>
              <a:gd name="T57" fmla="*/ 95 h 1579"/>
              <a:gd name="T58" fmla="*/ 1817 w 1907"/>
              <a:gd name="T59" fmla="*/ 1083 h 1579"/>
              <a:gd name="T60" fmla="*/ 1817 w 1907"/>
              <a:gd name="T61" fmla="*/ 1083 h 157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07"/>
              <a:gd name="T94" fmla="*/ 0 h 1579"/>
              <a:gd name="T95" fmla="*/ 1907 w 1907"/>
              <a:gd name="T96" fmla="*/ 1579 h 157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07" h="1579">
                <a:moveTo>
                  <a:pt x="1197" y="1489"/>
                </a:moveTo>
                <a:cubicBezTo>
                  <a:pt x="1197" y="1489"/>
                  <a:pt x="1178" y="1469"/>
                  <a:pt x="1173" y="1460"/>
                </a:cubicBezTo>
                <a:cubicBezTo>
                  <a:pt x="1168" y="1441"/>
                  <a:pt x="1168" y="1384"/>
                  <a:pt x="1168" y="1360"/>
                </a:cubicBezTo>
                <a:cubicBezTo>
                  <a:pt x="1011" y="1360"/>
                  <a:pt x="1011" y="1360"/>
                  <a:pt x="1011" y="1360"/>
                </a:cubicBezTo>
                <a:cubicBezTo>
                  <a:pt x="906" y="1360"/>
                  <a:pt x="906" y="1360"/>
                  <a:pt x="906" y="1360"/>
                </a:cubicBezTo>
                <a:cubicBezTo>
                  <a:pt x="744" y="1360"/>
                  <a:pt x="744" y="1360"/>
                  <a:pt x="744" y="1360"/>
                </a:cubicBezTo>
                <a:cubicBezTo>
                  <a:pt x="744" y="1384"/>
                  <a:pt x="749" y="1441"/>
                  <a:pt x="739" y="1460"/>
                </a:cubicBezTo>
                <a:cubicBezTo>
                  <a:pt x="734" y="1469"/>
                  <a:pt x="715" y="1489"/>
                  <a:pt x="715" y="1489"/>
                </a:cubicBezTo>
                <a:cubicBezTo>
                  <a:pt x="630" y="1565"/>
                  <a:pt x="630" y="1565"/>
                  <a:pt x="630" y="1565"/>
                </a:cubicBezTo>
                <a:cubicBezTo>
                  <a:pt x="630" y="1574"/>
                  <a:pt x="639" y="1579"/>
                  <a:pt x="644" y="1579"/>
                </a:cubicBezTo>
                <a:cubicBezTo>
                  <a:pt x="906" y="1579"/>
                  <a:pt x="906" y="1579"/>
                  <a:pt x="906" y="1579"/>
                </a:cubicBezTo>
                <a:cubicBezTo>
                  <a:pt x="1011" y="1579"/>
                  <a:pt x="1011" y="1579"/>
                  <a:pt x="1011" y="1579"/>
                </a:cubicBezTo>
                <a:cubicBezTo>
                  <a:pt x="1268" y="1579"/>
                  <a:pt x="1268" y="1579"/>
                  <a:pt x="1268" y="1579"/>
                </a:cubicBezTo>
                <a:cubicBezTo>
                  <a:pt x="1273" y="1579"/>
                  <a:pt x="1283" y="1574"/>
                  <a:pt x="1283" y="1565"/>
                </a:cubicBezTo>
                <a:cubicBezTo>
                  <a:pt x="1197" y="1489"/>
                  <a:pt x="1197" y="1489"/>
                  <a:pt x="1197" y="1489"/>
                </a:cubicBezTo>
                <a:cubicBezTo>
                  <a:pt x="1197" y="1489"/>
                  <a:pt x="1197" y="1489"/>
                  <a:pt x="1197" y="1489"/>
                </a:cubicBezTo>
                <a:close/>
                <a:moveTo>
                  <a:pt x="1850" y="0"/>
                </a:moveTo>
                <a:cubicBezTo>
                  <a:pt x="57" y="0"/>
                  <a:pt x="57" y="0"/>
                  <a:pt x="57" y="0"/>
                </a:cubicBezTo>
                <a:cubicBezTo>
                  <a:pt x="24" y="0"/>
                  <a:pt x="0" y="23"/>
                  <a:pt x="0" y="57"/>
                </a:cubicBezTo>
                <a:cubicBezTo>
                  <a:pt x="0" y="1264"/>
                  <a:pt x="0" y="1264"/>
                  <a:pt x="0" y="1264"/>
                </a:cubicBezTo>
                <a:cubicBezTo>
                  <a:pt x="0" y="1298"/>
                  <a:pt x="24" y="1321"/>
                  <a:pt x="57" y="1321"/>
                </a:cubicBezTo>
                <a:cubicBezTo>
                  <a:pt x="1850" y="1321"/>
                  <a:pt x="1850" y="1321"/>
                  <a:pt x="1850" y="1321"/>
                </a:cubicBezTo>
                <a:cubicBezTo>
                  <a:pt x="1884" y="1321"/>
                  <a:pt x="1907" y="1298"/>
                  <a:pt x="1907" y="1264"/>
                </a:cubicBezTo>
                <a:cubicBezTo>
                  <a:pt x="1907" y="57"/>
                  <a:pt x="1907" y="57"/>
                  <a:pt x="1907" y="57"/>
                </a:cubicBezTo>
                <a:cubicBezTo>
                  <a:pt x="1907" y="23"/>
                  <a:pt x="1884" y="0"/>
                  <a:pt x="1850" y="0"/>
                </a:cubicBezTo>
                <a:close/>
                <a:moveTo>
                  <a:pt x="1817" y="1083"/>
                </a:moveTo>
                <a:cubicBezTo>
                  <a:pt x="91" y="1083"/>
                  <a:pt x="91" y="1083"/>
                  <a:pt x="91" y="1083"/>
                </a:cubicBezTo>
                <a:cubicBezTo>
                  <a:pt x="91" y="95"/>
                  <a:pt x="91" y="95"/>
                  <a:pt x="91" y="95"/>
                </a:cubicBezTo>
                <a:cubicBezTo>
                  <a:pt x="1817" y="95"/>
                  <a:pt x="1817" y="95"/>
                  <a:pt x="1817" y="95"/>
                </a:cubicBezTo>
                <a:cubicBezTo>
                  <a:pt x="1817" y="1083"/>
                  <a:pt x="1817" y="1083"/>
                  <a:pt x="1817" y="1083"/>
                </a:cubicBezTo>
                <a:cubicBezTo>
                  <a:pt x="1817" y="1083"/>
                  <a:pt x="1817" y="1083"/>
                  <a:pt x="1817" y="108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bg1"/>
              </a:solidFill>
              <a:latin typeface="华文细黑" pitchFamily="2" charset="-122"/>
              <a:ea typeface="华文细黑" pitchFamily="2" charset="-122"/>
              <a:sym typeface="华文细黑" pitchFamily="2" charset="-122"/>
            </a:endParaRPr>
          </a:p>
        </p:txBody>
      </p:sp>
      <p:sp>
        <p:nvSpPr>
          <p:cNvPr id="6162" name="任意多边形 26"/>
          <p:cNvSpPr>
            <a:spLocks noChangeArrowheads="1"/>
          </p:cNvSpPr>
          <p:nvPr/>
        </p:nvSpPr>
        <p:spPr bwMode="auto">
          <a:xfrm>
            <a:off x="10088130" y="174698"/>
            <a:ext cx="304800" cy="536575"/>
          </a:xfrm>
          <a:custGeom>
            <a:avLst/>
            <a:gdLst>
              <a:gd name="T0" fmla="*/ 647699 w 1270000"/>
              <a:gd name="T1" fmla="*/ 1724025 h 1879600"/>
              <a:gd name="T2" fmla="*/ 593724 w 1270000"/>
              <a:gd name="T3" fmla="*/ 1778000 h 1879600"/>
              <a:gd name="T4" fmla="*/ 647699 w 1270000"/>
              <a:gd name="T5" fmla="*/ 1831975 h 1879600"/>
              <a:gd name="T6" fmla="*/ 701674 w 1270000"/>
              <a:gd name="T7" fmla="*/ 1778000 h 1879600"/>
              <a:gd name="T8" fmla="*/ 647699 w 1270000"/>
              <a:gd name="T9" fmla="*/ 1724025 h 1879600"/>
              <a:gd name="T10" fmla="*/ 68263 w 1270000"/>
              <a:gd name="T11" fmla="*/ 196850 h 1879600"/>
              <a:gd name="T12" fmla="*/ 68263 w 1270000"/>
              <a:gd name="T13" fmla="*/ 1658938 h 1879600"/>
              <a:gd name="T14" fmla="*/ 1201738 w 1270000"/>
              <a:gd name="T15" fmla="*/ 1658938 h 1879600"/>
              <a:gd name="T16" fmla="*/ 1201738 w 1270000"/>
              <a:gd name="T17" fmla="*/ 196850 h 1879600"/>
              <a:gd name="T18" fmla="*/ 650875 w 1270000"/>
              <a:gd name="T19" fmla="*/ 85410 h 1879600"/>
              <a:gd name="T20" fmla="*/ 628015 w 1270000"/>
              <a:gd name="T21" fmla="*/ 108270 h 1879600"/>
              <a:gd name="T22" fmla="*/ 650875 w 1270000"/>
              <a:gd name="T23" fmla="*/ 131130 h 1879600"/>
              <a:gd name="T24" fmla="*/ 673735 w 1270000"/>
              <a:gd name="T25" fmla="*/ 108270 h 1879600"/>
              <a:gd name="T26" fmla="*/ 650875 w 1270000"/>
              <a:gd name="T27" fmla="*/ 85410 h 1879600"/>
              <a:gd name="T28" fmla="*/ 100546 w 1270000"/>
              <a:gd name="T29" fmla="*/ 0 h 1879600"/>
              <a:gd name="T30" fmla="*/ 1169454 w 1270000"/>
              <a:gd name="T31" fmla="*/ 0 h 1879600"/>
              <a:gd name="T32" fmla="*/ 1270000 w 1270000"/>
              <a:gd name="T33" fmla="*/ 100546 h 1879600"/>
              <a:gd name="T34" fmla="*/ 1270000 w 1270000"/>
              <a:gd name="T35" fmla="*/ 1779054 h 1879600"/>
              <a:gd name="T36" fmla="*/ 1169454 w 1270000"/>
              <a:gd name="T37" fmla="*/ 1879600 h 1879600"/>
              <a:gd name="T38" fmla="*/ 100546 w 1270000"/>
              <a:gd name="T39" fmla="*/ 1879600 h 1879600"/>
              <a:gd name="T40" fmla="*/ 0 w 1270000"/>
              <a:gd name="T41" fmla="*/ 1779054 h 1879600"/>
              <a:gd name="T42" fmla="*/ 0 w 1270000"/>
              <a:gd name="T43" fmla="*/ 100546 h 1879600"/>
              <a:gd name="T44" fmla="*/ 100546 w 1270000"/>
              <a:gd name="T45" fmla="*/ 0 h 1879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70000"/>
              <a:gd name="T70" fmla="*/ 0 h 1879600"/>
              <a:gd name="T71" fmla="*/ 1270000 w 1270000"/>
              <a:gd name="T72" fmla="*/ 1879600 h 18796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70000" h="1879600">
                <a:moveTo>
                  <a:pt x="647699" y="1724025"/>
                </a:moveTo>
                <a:cubicBezTo>
                  <a:pt x="617889" y="1724025"/>
                  <a:pt x="593724" y="1748190"/>
                  <a:pt x="593724" y="1778000"/>
                </a:cubicBezTo>
                <a:cubicBezTo>
                  <a:pt x="593724" y="1807810"/>
                  <a:pt x="617889" y="1831975"/>
                  <a:pt x="647699" y="1831975"/>
                </a:cubicBezTo>
                <a:cubicBezTo>
                  <a:pt x="677509" y="1831975"/>
                  <a:pt x="701674" y="1807810"/>
                  <a:pt x="701674" y="1778000"/>
                </a:cubicBezTo>
                <a:cubicBezTo>
                  <a:pt x="701674" y="1748190"/>
                  <a:pt x="677509" y="1724025"/>
                  <a:pt x="647699" y="1724025"/>
                </a:cubicBezTo>
                <a:close/>
                <a:moveTo>
                  <a:pt x="68263" y="196850"/>
                </a:moveTo>
                <a:lnTo>
                  <a:pt x="68263" y="1658938"/>
                </a:lnTo>
                <a:lnTo>
                  <a:pt x="1201738" y="1658938"/>
                </a:lnTo>
                <a:lnTo>
                  <a:pt x="1201738" y="196850"/>
                </a:lnTo>
                <a:close/>
                <a:moveTo>
                  <a:pt x="650875" y="85410"/>
                </a:moveTo>
                <a:cubicBezTo>
                  <a:pt x="638250" y="85410"/>
                  <a:pt x="628015" y="95645"/>
                  <a:pt x="628015" y="108270"/>
                </a:cubicBezTo>
                <a:cubicBezTo>
                  <a:pt x="628015" y="120895"/>
                  <a:pt x="638250" y="131130"/>
                  <a:pt x="650875" y="131130"/>
                </a:cubicBezTo>
                <a:cubicBezTo>
                  <a:pt x="663500" y="131130"/>
                  <a:pt x="673735" y="120895"/>
                  <a:pt x="673735" y="108270"/>
                </a:cubicBezTo>
                <a:cubicBezTo>
                  <a:pt x="673735" y="95645"/>
                  <a:pt x="663500" y="85410"/>
                  <a:pt x="650875" y="85410"/>
                </a:cubicBezTo>
                <a:close/>
                <a:moveTo>
                  <a:pt x="100546" y="0"/>
                </a:moveTo>
                <a:lnTo>
                  <a:pt x="1169454" y="0"/>
                </a:lnTo>
                <a:cubicBezTo>
                  <a:pt x="1224984" y="0"/>
                  <a:pt x="1270000" y="45016"/>
                  <a:pt x="1270000" y="100546"/>
                </a:cubicBezTo>
                <a:lnTo>
                  <a:pt x="1270000" y="1779054"/>
                </a:lnTo>
                <a:cubicBezTo>
                  <a:pt x="1270000" y="1834584"/>
                  <a:pt x="1224984" y="1879600"/>
                  <a:pt x="1169454" y="1879600"/>
                </a:cubicBezTo>
                <a:lnTo>
                  <a:pt x="100546" y="1879600"/>
                </a:lnTo>
                <a:cubicBezTo>
                  <a:pt x="45016" y="1879600"/>
                  <a:pt x="0" y="1834584"/>
                  <a:pt x="0" y="1779054"/>
                </a:cubicBezTo>
                <a:lnTo>
                  <a:pt x="0" y="100546"/>
                </a:lnTo>
                <a:cubicBezTo>
                  <a:pt x="0" y="45016"/>
                  <a:pt x="45016" y="0"/>
                  <a:pt x="100546" y="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bg1"/>
              </a:solidFill>
              <a:latin typeface="华文细黑" pitchFamily="2" charset="-122"/>
              <a:ea typeface="华文细黑" pitchFamily="2" charset="-122"/>
              <a:sym typeface="华文细黑" pitchFamily="2" charset="-122"/>
            </a:endParaRPr>
          </a:p>
        </p:txBody>
      </p:sp>
      <p:sp>
        <p:nvSpPr>
          <p:cNvPr id="6163" name="Freeform 8"/>
          <p:cNvSpPr>
            <a:spLocks noEditPoints="1" noChangeArrowheads="1"/>
          </p:cNvSpPr>
          <p:nvPr/>
        </p:nvSpPr>
        <p:spPr bwMode="auto">
          <a:xfrm>
            <a:off x="11520745" y="174698"/>
            <a:ext cx="422275" cy="414338"/>
          </a:xfrm>
          <a:custGeom>
            <a:avLst/>
            <a:gdLst>
              <a:gd name="T0" fmla="*/ 197 w 197"/>
              <a:gd name="T1" fmla="*/ 75 h 193"/>
              <a:gd name="T2" fmla="*/ 195 w 197"/>
              <a:gd name="T3" fmla="*/ 69 h 193"/>
              <a:gd name="T4" fmla="*/ 103 w 197"/>
              <a:gd name="T5" fmla="*/ 2 h 193"/>
              <a:gd name="T6" fmla="*/ 95 w 197"/>
              <a:gd name="T7" fmla="*/ 2 h 193"/>
              <a:gd name="T8" fmla="*/ 3 w 197"/>
              <a:gd name="T9" fmla="*/ 69 h 193"/>
              <a:gd name="T10" fmla="*/ 0 w 197"/>
              <a:gd name="T11" fmla="*/ 75 h 193"/>
              <a:gd name="T12" fmla="*/ 0 w 197"/>
              <a:gd name="T13" fmla="*/ 187 h 193"/>
              <a:gd name="T14" fmla="*/ 7 w 197"/>
              <a:gd name="T15" fmla="*/ 193 h 193"/>
              <a:gd name="T16" fmla="*/ 191 w 197"/>
              <a:gd name="T17" fmla="*/ 193 h 193"/>
              <a:gd name="T18" fmla="*/ 195 w 197"/>
              <a:gd name="T19" fmla="*/ 191 h 193"/>
              <a:gd name="T20" fmla="*/ 197 w 197"/>
              <a:gd name="T21" fmla="*/ 187 h 193"/>
              <a:gd name="T22" fmla="*/ 197 w 197"/>
              <a:gd name="T23" fmla="*/ 75 h 193"/>
              <a:gd name="T24" fmla="*/ 99 w 197"/>
              <a:gd name="T25" fmla="*/ 16 h 193"/>
              <a:gd name="T26" fmla="*/ 184 w 197"/>
              <a:gd name="T27" fmla="*/ 78 h 193"/>
              <a:gd name="T28" fmla="*/ 184 w 197"/>
              <a:gd name="T29" fmla="*/ 87 h 193"/>
              <a:gd name="T30" fmla="*/ 125 w 197"/>
              <a:gd name="T31" fmla="*/ 129 h 193"/>
              <a:gd name="T32" fmla="*/ 172 w 197"/>
              <a:gd name="T33" fmla="*/ 158 h 193"/>
              <a:gd name="T34" fmla="*/ 174 w 197"/>
              <a:gd name="T35" fmla="*/ 168 h 193"/>
              <a:gd name="T36" fmla="*/ 168 w 197"/>
              <a:gd name="T37" fmla="*/ 171 h 193"/>
              <a:gd name="T38" fmla="*/ 165 w 197"/>
              <a:gd name="T39" fmla="*/ 170 h 193"/>
              <a:gd name="T40" fmla="*/ 99 w 197"/>
              <a:gd name="T41" fmla="*/ 129 h 193"/>
              <a:gd name="T42" fmla="*/ 33 w 197"/>
              <a:gd name="T43" fmla="*/ 170 h 193"/>
              <a:gd name="T44" fmla="*/ 29 w 197"/>
              <a:gd name="T45" fmla="*/ 171 h 193"/>
              <a:gd name="T46" fmla="*/ 24 w 197"/>
              <a:gd name="T47" fmla="*/ 168 h 193"/>
              <a:gd name="T48" fmla="*/ 26 w 197"/>
              <a:gd name="T49" fmla="*/ 158 h 193"/>
              <a:gd name="T50" fmla="*/ 72 w 197"/>
              <a:gd name="T51" fmla="*/ 129 h 193"/>
              <a:gd name="T52" fmla="*/ 14 w 197"/>
              <a:gd name="T53" fmla="*/ 87 h 193"/>
              <a:gd name="T54" fmla="*/ 14 w 197"/>
              <a:gd name="T55" fmla="*/ 78 h 193"/>
              <a:gd name="T56" fmla="*/ 99 w 197"/>
              <a:gd name="T57" fmla="*/ 16 h 1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7"/>
              <a:gd name="T88" fmla="*/ 0 h 193"/>
              <a:gd name="T89" fmla="*/ 197 w 197"/>
              <a:gd name="T90" fmla="*/ 193 h 19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7" h="193">
                <a:moveTo>
                  <a:pt x="197" y="75"/>
                </a:moveTo>
                <a:cubicBezTo>
                  <a:pt x="197" y="73"/>
                  <a:pt x="196" y="71"/>
                  <a:pt x="195" y="69"/>
                </a:cubicBezTo>
                <a:cubicBezTo>
                  <a:pt x="103" y="2"/>
                  <a:pt x="103" y="2"/>
                  <a:pt x="103" y="2"/>
                </a:cubicBezTo>
                <a:cubicBezTo>
                  <a:pt x="100" y="0"/>
                  <a:pt x="97" y="0"/>
                  <a:pt x="95" y="2"/>
                </a:cubicBezTo>
                <a:cubicBezTo>
                  <a:pt x="3" y="69"/>
                  <a:pt x="3" y="69"/>
                  <a:pt x="3" y="69"/>
                </a:cubicBezTo>
                <a:cubicBezTo>
                  <a:pt x="1" y="71"/>
                  <a:pt x="0" y="73"/>
                  <a:pt x="0" y="75"/>
                </a:cubicBezTo>
                <a:cubicBezTo>
                  <a:pt x="0" y="187"/>
                  <a:pt x="0" y="187"/>
                  <a:pt x="0" y="187"/>
                </a:cubicBezTo>
                <a:cubicBezTo>
                  <a:pt x="0" y="190"/>
                  <a:pt x="3" y="193"/>
                  <a:pt x="7" y="193"/>
                </a:cubicBezTo>
                <a:cubicBezTo>
                  <a:pt x="191" y="193"/>
                  <a:pt x="191" y="193"/>
                  <a:pt x="191" y="193"/>
                </a:cubicBezTo>
                <a:cubicBezTo>
                  <a:pt x="192" y="193"/>
                  <a:pt x="194" y="193"/>
                  <a:pt x="195" y="191"/>
                </a:cubicBezTo>
                <a:cubicBezTo>
                  <a:pt x="197" y="190"/>
                  <a:pt x="197" y="188"/>
                  <a:pt x="197" y="187"/>
                </a:cubicBezTo>
                <a:lnTo>
                  <a:pt x="197" y="75"/>
                </a:lnTo>
                <a:close/>
                <a:moveTo>
                  <a:pt x="99" y="16"/>
                </a:moveTo>
                <a:cubicBezTo>
                  <a:pt x="184" y="78"/>
                  <a:pt x="184" y="78"/>
                  <a:pt x="184" y="78"/>
                </a:cubicBezTo>
                <a:cubicBezTo>
                  <a:pt x="184" y="87"/>
                  <a:pt x="184" y="87"/>
                  <a:pt x="184" y="87"/>
                </a:cubicBezTo>
                <a:cubicBezTo>
                  <a:pt x="125" y="129"/>
                  <a:pt x="125" y="129"/>
                  <a:pt x="125" y="129"/>
                </a:cubicBezTo>
                <a:cubicBezTo>
                  <a:pt x="172" y="158"/>
                  <a:pt x="172" y="158"/>
                  <a:pt x="172" y="158"/>
                </a:cubicBezTo>
                <a:cubicBezTo>
                  <a:pt x="175" y="160"/>
                  <a:pt x="176" y="165"/>
                  <a:pt x="174" y="168"/>
                </a:cubicBezTo>
                <a:cubicBezTo>
                  <a:pt x="173" y="170"/>
                  <a:pt x="171" y="171"/>
                  <a:pt x="168" y="171"/>
                </a:cubicBezTo>
                <a:cubicBezTo>
                  <a:pt x="167" y="171"/>
                  <a:pt x="166" y="171"/>
                  <a:pt x="165" y="170"/>
                </a:cubicBezTo>
                <a:cubicBezTo>
                  <a:pt x="99" y="129"/>
                  <a:pt x="99" y="129"/>
                  <a:pt x="99" y="129"/>
                </a:cubicBezTo>
                <a:cubicBezTo>
                  <a:pt x="33" y="170"/>
                  <a:pt x="33" y="170"/>
                  <a:pt x="33" y="170"/>
                </a:cubicBezTo>
                <a:cubicBezTo>
                  <a:pt x="32" y="171"/>
                  <a:pt x="31" y="171"/>
                  <a:pt x="29" y="171"/>
                </a:cubicBezTo>
                <a:cubicBezTo>
                  <a:pt x="27" y="171"/>
                  <a:pt x="25" y="170"/>
                  <a:pt x="24" y="168"/>
                </a:cubicBezTo>
                <a:cubicBezTo>
                  <a:pt x="22" y="165"/>
                  <a:pt x="22" y="160"/>
                  <a:pt x="26" y="158"/>
                </a:cubicBezTo>
                <a:cubicBezTo>
                  <a:pt x="72" y="129"/>
                  <a:pt x="72" y="129"/>
                  <a:pt x="72" y="129"/>
                </a:cubicBezTo>
                <a:cubicBezTo>
                  <a:pt x="14" y="87"/>
                  <a:pt x="14" y="87"/>
                  <a:pt x="14" y="87"/>
                </a:cubicBezTo>
                <a:cubicBezTo>
                  <a:pt x="14" y="78"/>
                  <a:pt x="14" y="78"/>
                  <a:pt x="14" y="78"/>
                </a:cubicBezTo>
                <a:lnTo>
                  <a:pt x="99" y="16"/>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bg1"/>
              </a:solidFill>
              <a:latin typeface="华文细黑" pitchFamily="2" charset="-122"/>
              <a:ea typeface="华文细黑" pitchFamily="2" charset="-122"/>
              <a:sym typeface="华文细黑" pitchFamily="2" charset="-122"/>
            </a:endParaRPr>
          </a:p>
        </p:txBody>
      </p:sp>
      <p:sp>
        <p:nvSpPr>
          <p:cNvPr id="40" name="文本框 39"/>
          <p:cNvSpPr txBox="1"/>
          <p:nvPr/>
        </p:nvSpPr>
        <p:spPr>
          <a:xfrm>
            <a:off x="543594" y="933082"/>
            <a:ext cx="4881176" cy="830997"/>
          </a:xfrm>
          <a:prstGeom prst="rect">
            <a:avLst/>
          </a:prstGeom>
          <a:noFill/>
        </p:spPr>
        <p:txBody>
          <a:bodyPr wrap="square" rtlCol="0">
            <a:spAutoFit/>
          </a:bodyPr>
          <a:lstStyle/>
          <a:p>
            <a:pPr algn="l"/>
            <a:r>
              <a:rPr lang="en-US" altLang="zh-CN" sz="4800" b="1" dirty="0">
                <a:solidFill>
                  <a:srgbClr val="79ACC9"/>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rPr>
              <a:t>Data</a:t>
            </a:r>
            <a:endParaRPr lang="zh-CN" altLang="en-US" sz="4800" b="1" dirty="0">
              <a:solidFill>
                <a:srgbClr val="79ACC9"/>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endParaRPr>
          </a:p>
        </p:txBody>
      </p:sp>
      <p:sp>
        <p:nvSpPr>
          <p:cNvPr id="48" name="TextBox 73"/>
          <p:cNvSpPr txBox="1"/>
          <p:nvPr/>
        </p:nvSpPr>
        <p:spPr>
          <a:xfrm>
            <a:off x="7172960" y="3904442"/>
            <a:ext cx="1764030" cy="423544"/>
          </a:xfrm>
          <a:prstGeom prst="roundRect">
            <a:avLst>
              <a:gd name="adj" fmla="val 0"/>
            </a:avLst>
          </a:prstGeom>
          <a:noFill/>
        </p:spPr>
        <p:txBody>
          <a:bodyPr wrap="square" rtlCol="0">
            <a:spAutoFit/>
          </a:bodyPr>
          <a:lstStyle/>
          <a:p>
            <a:pPr algn="l">
              <a:lnSpc>
                <a:spcPct val="120000"/>
              </a:lnSpc>
            </a:pPr>
            <a:r>
              <a:rPr lang="zh-CN" altLang="en-US" sz="900" dirty="0">
                <a:solidFill>
                  <a:schemeClr val="tx1"/>
                </a:solidFill>
                <a:latin typeface="Montserrat SemiBold" panose="00000700000000000000" charset="0"/>
                <a:ea typeface="字魂70号-灵悦黑体" panose="00000500000000000000" pitchFamily="2" charset="-122"/>
                <a:cs typeface="Montserrat SemiBold" panose="00000700000000000000" charset="0"/>
                <a:sym typeface="+mn-lt"/>
              </a:rPr>
              <a:t>Here you could describe the detile if you need it</a:t>
            </a:r>
          </a:p>
        </p:txBody>
      </p:sp>
      <p:sp>
        <p:nvSpPr>
          <p:cNvPr id="49" name="矩形 48"/>
          <p:cNvSpPr/>
          <p:nvPr/>
        </p:nvSpPr>
        <p:spPr>
          <a:xfrm>
            <a:off x="7172960" y="3483610"/>
            <a:ext cx="3215005" cy="369332"/>
          </a:xfrm>
          <a:prstGeom prst="rect">
            <a:avLst/>
          </a:prstGeom>
        </p:spPr>
        <p:txBody>
          <a:bodyPr wrap="square">
            <a:spAutoFit/>
          </a:bodyPr>
          <a:lstStyle/>
          <a:p>
            <a:pPr algn="l"/>
            <a:r>
              <a:rPr lang="en-US" b="1" dirty="0">
                <a:latin typeface="Montserrat SemiBold" panose="00000700000000000000" charset="0"/>
                <a:ea typeface="字魂70号-灵悦黑体" panose="00000500000000000000" pitchFamily="2" charset="-122"/>
              </a:rPr>
              <a:t>column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b="1" dirty="0">
                <a:latin typeface="Montserrat SemiBold" panose="00000700000000000000" charset="0"/>
                <a:ea typeface="字魂70号-灵悦黑体" panose="00000500000000000000" pitchFamily="2" charset="-122"/>
              </a:rPr>
              <a:t>11</a:t>
            </a:r>
            <a:endParaRPr lang="zh-CN" altLang="en-US" b="1" dirty="0">
              <a:latin typeface="Montserrat SemiBold" panose="00000700000000000000" charset="0"/>
              <a:ea typeface="字魂70号-灵悦黑体" panose="00000500000000000000" pitchFamily="2" charset="-122"/>
              <a:sym typeface="+mn-lt"/>
            </a:endParaRPr>
          </a:p>
        </p:txBody>
      </p:sp>
      <p:sp>
        <p:nvSpPr>
          <p:cNvPr id="4" name="TextBox 73"/>
          <p:cNvSpPr txBox="1"/>
          <p:nvPr/>
        </p:nvSpPr>
        <p:spPr>
          <a:xfrm>
            <a:off x="6961822" y="2520788"/>
            <a:ext cx="4770060" cy="295978"/>
          </a:xfrm>
          <a:prstGeom prst="roundRect">
            <a:avLst>
              <a:gd name="adj" fmla="val 0"/>
            </a:avLst>
          </a:prstGeom>
          <a:noFill/>
        </p:spPr>
        <p:txBody>
          <a:bodyPr wrap="square" rtlCol="0">
            <a:spAutoFit/>
          </a:bodyPr>
          <a:lstStyle/>
          <a:p>
            <a:pPr algn="l">
              <a:lnSpc>
                <a:spcPct val="120000"/>
              </a:lnSpc>
            </a:pPr>
            <a:r>
              <a:rPr lang="en-US" sz="1200" u="sng" dirty="0">
                <a:solidFill>
                  <a:srgbClr val="00B0F0"/>
                </a:solidFill>
                <a:effectLst/>
                <a:latin typeface="Arial" panose="020B0604020202020204" pitchFamily="34" charset="0"/>
                <a:ea typeface="Calibri" panose="020F0502020204030204" pitchFamily="34" charset="0"/>
              </a:rPr>
              <a:t>https://www.kaggle.com/gregorut/videogamesales</a:t>
            </a:r>
            <a:endParaRPr lang="zh-CN" altLang="en-US" sz="1200" dirty="0">
              <a:solidFill>
                <a:schemeClr val="tx1"/>
              </a:solidFill>
              <a:latin typeface="Montserrat SemiBold" panose="00000700000000000000" charset="0"/>
              <a:ea typeface="字魂70号-灵悦黑体" panose="00000500000000000000" pitchFamily="2" charset="-122"/>
              <a:cs typeface="Montserrat SemiBold" panose="00000700000000000000" charset="0"/>
              <a:sym typeface="+mn-lt"/>
            </a:endParaRPr>
          </a:p>
        </p:txBody>
      </p:sp>
      <p:sp>
        <p:nvSpPr>
          <p:cNvPr id="5" name="TextBox 73"/>
          <p:cNvSpPr txBox="1"/>
          <p:nvPr/>
        </p:nvSpPr>
        <p:spPr>
          <a:xfrm>
            <a:off x="7172960" y="5354002"/>
            <a:ext cx="1764030" cy="423544"/>
          </a:xfrm>
          <a:prstGeom prst="roundRect">
            <a:avLst>
              <a:gd name="adj" fmla="val 0"/>
            </a:avLst>
          </a:prstGeom>
          <a:noFill/>
        </p:spPr>
        <p:txBody>
          <a:bodyPr wrap="square" rtlCol="0">
            <a:spAutoFit/>
          </a:bodyPr>
          <a:lstStyle/>
          <a:p>
            <a:pPr algn="l">
              <a:lnSpc>
                <a:spcPct val="120000"/>
              </a:lnSpc>
            </a:pPr>
            <a:r>
              <a:rPr lang="zh-CN" altLang="en-US" sz="900" dirty="0">
                <a:solidFill>
                  <a:schemeClr val="tx1"/>
                </a:solidFill>
                <a:latin typeface="Montserrat SemiBold" panose="00000700000000000000" charset="0"/>
                <a:ea typeface="字魂70号-灵悦黑体" panose="00000500000000000000" pitchFamily="2" charset="-122"/>
                <a:cs typeface="Montserrat SemiBold" panose="00000700000000000000" charset="0"/>
                <a:sym typeface="+mn-lt"/>
              </a:rPr>
              <a:t>Here you could describe the detile if you need it</a:t>
            </a:r>
          </a:p>
        </p:txBody>
      </p:sp>
      <p:sp>
        <p:nvSpPr>
          <p:cNvPr id="8" name="矩形 7"/>
          <p:cNvSpPr/>
          <p:nvPr/>
        </p:nvSpPr>
        <p:spPr>
          <a:xfrm>
            <a:off x="7172960" y="4953000"/>
            <a:ext cx="3215005" cy="369332"/>
          </a:xfrm>
          <a:prstGeom prst="rect">
            <a:avLst/>
          </a:prstGeom>
        </p:spPr>
        <p:txBody>
          <a:bodyPr wrap="square">
            <a:spAutoFit/>
          </a:bodyPr>
          <a:lstStyle/>
          <a:p>
            <a:pPr algn="l"/>
            <a:r>
              <a:rPr lang="en-US" b="1" dirty="0">
                <a:latin typeface="Montserrat SemiBold" panose="00000700000000000000" charset="0"/>
                <a:ea typeface="字魂70号-灵悦黑体" panose="00000500000000000000" pitchFamily="2" charset="-122"/>
              </a:rPr>
              <a:t>Rows 16600</a:t>
            </a:r>
            <a:endParaRPr lang="zh-CN" altLang="en-US" b="1" dirty="0">
              <a:latin typeface="Montserrat SemiBold" panose="00000700000000000000" charset="0"/>
              <a:ea typeface="字魂70号-灵悦黑体" panose="00000500000000000000" pitchFamily="2" charset="-122"/>
              <a:sym typeface="+mn-lt"/>
            </a:endParaRPr>
          </a:p>
        </p:txBody>
      </p:sp>
      <p:sp>
        <p:nvSpPr>
          <p:cNvPr id="3" name="矩形 2"/>
          <p:cNvSpPr/>
          <p:nvPr/>
        </p:nvSpPr>
        <p:spPr>
          <a:xfrm>
            <a:off x="1270714" y="5046761"/>
            <a:ext cx="3215005" cy="646331"/>
          </a:xfrm>
          <a:prstGeom prst="rect">
            <a:avLst/>
          </a:prstGeom>
        </p:spPr>
        <p:txBody>
          <a:bodyPr wrap="square">
            <a:spAutoFit/>
          </a:bodyPr>
          <a:lstStyle/>
          <a:p>
            <a:r>
              <a:rPr lang="en-US" b="1" dirty="0">
                <a:latin typeface="Montserrat SemiBold" panose="00000700000000000000" charset="0"/>
                <a:ea typeface="字魂70号-灵悦黑体" panose="00000500000000000000" pitchFamily="2" charset="-122"/>
              </a:rPr>
              <a:t>Data type</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b="1" dirty="0">
              <a:latin typeface="Montserrat SemiBold" panose="00000700000000000000" charset="0"/>
              <a:ea typeface="字魂70号-灵悦黑体" panose="00000500000000000000" pitchFamily="2" charset="-122"/>
            </a:endParaRPr>
          </a:p>
          <a:p>
            <a:r>
              <a:rPr lang="en-US" b="1" dirty="0">
                <a:latin typeface="Montserrat SemiBold" panose="00000700000000000000" charset="0"/>
                <a:ea typeface="字魂70号-灵悦黑体" panose="00000500000000000000" pitchFamily="2" charset="-122"/>
              </a:rPr>
              <a:t>String- Decimal -Integer</a:t>
            </a:r>
            <a:endParaRPr lang="zh-CN" altLang="en-US" b="1" dirty="0">
              <a:latin typeface="Montserrat SemiBold" panose="00000700000000000000" charset="0"/>
              <a:ea typeface="字魂70号-灵悦黑体" panose="00000500000000000000" pitchFamily="2" charset="-122"/>
              <a:sym typeface="+mn-lt"/>
            </a:endParaRPr>
          </a:p>
        </p:txBody>
      </p:sp>
      <p:sp>
        <p:nvSpPr>
          <p:cNvPr id="19" name="矩形 48">
            <a:extLst>
              <a:ext uri="{FF2B5EF4-FFF2-40B4-BE49-F238E27FC236}">
                <a16:creationId xmlns:a16="http://schemas.microsoft.com/office/drawing/2014/main" id="{C287F3EE-4158-4CEB-946F-1B9F03F18A8F}"/>
              </a:ext>
            </a:extLst>
          </p:cNvPr>
          <p:cNvSpPr/>
          <p:nvPr/>
        </p:nvSpPr>
        <p:spPr>
          <a:xfrm>
            <a:off x="7070277" y="2192049"/>
            <a:ext cx="3215005" cy="369332"/>
          </a:xfrm>
          <a:prstGeom prst="rect">
            <a:avLst/>
          </a:prstGeom>
        </p:spPr>
        <p:txBody>
          <a:bodyPr wrap="square">
            <a:spAutoFit/>
          </a:bodyPr>
          <a:lstStyle/>
          <a:p>
            <a:pPr algn="l"/>
            <a:r>
              <a:rPr lang="en-US" altLang="zh-CN" b="1" dirty="0">
                <a:solidFill>
                  <a:schemeClr val="tx1"/>
                </a:solidFill>
                <a:latin typeface="Montserrat SemiBold" panose="00000700000000000000" charset="0"/>
                <a:ea typeface="字魂70号-灵悦黑体" panose="00000500000000000000" pitchFamily="2" charset="-122"/>
                <a:cs typeface="Montserrat SemiBold" panose="00000700000000000000" charset="0"/>
                <a:sym typeface="+mn-lt"/>
              </a:rPr>
              <a:t>Kaggle</a:t>
            </a:r>
            <a:endParaRPr lang="zh-CN" altLang="en-US" b="1" dirty="0">
              <a:solidFill>
                <a:schemeClr val="tx1"/>
              </a:solidFill>
              <a:latin typeface="Montserrat SemiBold" panose="00000700000000000000" charset="0"/>
              <a:ea typeface="字魂70号-灵悦黑体" panose="00000500000000000000" pitchFamily="2" charset="-122"/>
              <a:cs typeface="Montserrat SemiBold" panose="00000700000000000000" charset="0"/>
              <a:sym typeface="+mn-lt"/>
            </a:endParaRPr>
          </a:p>
        </p:txBody>
      </p:sp>
      <p:pic>
        <p:nvPicPr>
          <p:cNvPr id="10" name="صورة 9" descr="صورة تحتوي على نص, عيد ميلاد, مزين&#10;&#10;تم إنشاء الوصف تلقائياً">
            <a:extLst>
              <a:ext uri="{FF2B5EF4-FFF2-40B4-BE49-F238E27FC236}">
                <a16:creationId xmlns:a16="http://schemas.microsoft.com/office/drawing/2014/main" id="{0032F0CA-D209-43C6-9FBE-B3A1B8F7A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256" y="2480135"/>
            <a:ext cx="3817088" cy="1974907"/>
          </a:xfrm>
          <a:prstGeom prst="rect">
            <a:avLst/>
          </a:prstGeom>
        </p:spPr>
      </p:pic>
      <p:pic>
        <p:nvPicPr>
          <p:cNvPr id="12" name="رسم 11" descr="مخطط شريطي خطوط عريضة">
            <a:extLst>
              <a:ext uri="{FF2B5EF4-FFF2-40B4-BE49-F238E27FC236}">
                <a16:creationId xmlns:a16="http://schemas.microsoft.com/office/drawing/2014/main" id="{A93BAB31-B8BA-4B29-8DB3-9190A4EADF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3138" y="3413586"/>
            <a:ext cx="914400" cy="914400"/>
          </a:xfrm>
          <a:prstGeom prst="rect">
            <a:avLst/>
          </a:prstGeom>
        </p:spPr>
      </p:pic>
      <p:pic>
        <p:nvPicPr>
          <p:cNvPr id="14" name="رسم 13" descr="مخطط جانت خطوط عريضة">
            <a:extLst>
              <a:ext uri="{FF2B5EF4-FFF2-40B4-BE49-F238E27FC236}">
                <a16:creationId xmlns:a16="http://schemas.microsoft.com/office/drawing/2014/main" id="{65709D50-1AC5-4912-A913-3D31B82EB2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5206" y="4789859"/>
            <a:ext cx="914400" cy="9144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直接连接符 2"/>
          <p:cNvSpPr>
            <a:spLocks noChangeShapeType="1"/>
          </p:cNvSpPr>
          <p:nvPr/>
        </p:nvSpPr>
        <p:spPr bwMode="auto">
          <a:xfrm>
            <a:off x="476250" y="1082675"/>
            <a:ext cx="1588" cy="531813"/>
          </a:xfrm>
          <a:prstGeom prst="line">
            <a:avLst/>
          </a:prstGeom>
          <a:noFill/>
          <a:ln w="571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 name="文本框 39"/>
          <p:cNvSpPr txBox="1"/>
          <p:nvPr/>
        </p:nvSpPr>
        <p:spPr>
          <a:xfrm>
            <a:off x="811905" y="983546"/>
            <a:ext cx="1845377" cy="1261884"/>
          </a:xfrm>
          <a:prstGeom prst="rect">
            <a:avLst/>
          </a:prstGeom>
          <a:noFill/>
        </p:spPr>
        <p:txBody>
          <a:bodyPr wrap="none" rtlCol="0">
            <a:spAutoFit/>
          </a:bodyPr>
          <a:lstStyle/>
          <a:p>
            <a:r>
              <a:rPr lang="en-US" altLang="zh-CN" sz="4800" b="1" dirty="0">
                <a:solidFill>
                  <a:srgbClr val="79ACC9"/>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rPr>
              <a:t>Tools</a:t>
            </a:r>
          </a:p>
          <a:p>
            <a:pPr algn="l"/>
            <a:endParaRPr lang="zh-CN" altLang="en-US" sz="2800" b="1" dirty="0">
              <a:solidFill>
                <a:srgbClr val="79ACC9"/>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endParaRPr>
          </a:p>
        </p:txBody>
      </p:sp>
      <p:sp>
        <p:nvSpPr>
          <p:cNvPr id="19" name="TextBox 73">
            <a:extLst>
              <a:ext uri="{FF2B5EF4-FFF2-40B4-BE49-F238E27FC236}">
                <a16:creationId xmlns:a16="http://schemas.microsoft.com/office/drawing/2014/main" id="{98583B8D-A563-4EA5-B48E-89891852F309}"/>
              </a:ext>
            </a:extLst>
          </p:cNvPr>
          <p:cNvSpPr txBox="1"/>
          <p:nvPr/>
        </p:nvSpPr>
        <p:spPr>
          <a:xfrm>
            <a:off x="1376680" y="5919232"/>
            <a:ext cx="1764030" cy="245516"/>
          </a:xfrm>
          <a:prstGeom prst="roundRect">
            <a:avLst>
              <a:gd name="adj" fmla="val 0"/>
            </a:avLst>
          </a:prstGeom>
          <a:noFill/>
        </p:spPr>
        <p:txBody>
          <a:bodyPr wrap="square" rtlCol="0">
            <a:spAutoFit/>
          </a:bodyPr>
          <a:lstStyle/>
          <a:p>
            <a:pPr algn="l">
              <a:lnSpc>
                <a:spcPct val="120000"/>
              </a:lnSpc>
            </a:pPr>
            <a:endParaRPr lang="zh-CN" altLang="en-US" sz="900" b="1" dirty="0">
              <a:solidFill>
                <a:schemeClr val="tx1"/>
              </a:solidFill>
              <a:latin typeface="Montserrat SemiBold" panose="00000700000000000000" charset="0"/>
              <a:ea typeface="字魂70号-灵悦黑体" panose="00000500000000000000" pitchFamily="2" charset="-122"/>
              <a:cs typeface="Montserrat SemiBold" panose="00000700000000000000" charset="0"/>
              <a:sym typeface="+mn-lt"/>
            </a:endParaRPr>
          </a:p>
        </p:txBody>
      </p:sp>
      <p:pic>
        <p:nvPicPr>
          <p:cNvPr id="14" name="صورة 13" descr="صورة تحتوي على آنية معدنية, دباسة&#10;&#10;تم إنشاء الوصف تلقائياً">
            <a:extLst>
              <a:ext uri="{FF2B5EF4-FFF2-40B4-BE49-F238E27FC236}">
                <a16:creationId xmlns:a16="http://schemas.microsoft.com/office/drawing/2014/main" id="{D134034E-438F-4E17-B784-AA401FD7F2A8}"/>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2924344" y="2708532"/>
            <a:ext cx="1140478" cy="983708"/>
          </a:xfrm>
          <a:prstGeom prst="rect">
            <a:avLst/>
          </a:prstGeom>
          <a:ln>
            <a:noFill/>
          </a:ln>
          <a:effectLst>
            <a:softEdge rad="112500"/>
          </a:effectLst>
        </p:spPr>
      </p:pic>
      <p:graphicFrame>
        <p:nvGraphicFramePr>
          <p:cNvPr id="7173" name="مربع نص 11">
            <a:extLst>
              <a:ext uri="{FF2B5EF4-FFF2-40B4-BE49-F238E27FC236}">
                <a16:creationId xmlns:a16="http://schemas.microsoft.com/office/drawing/2014/main" id="{6537C925-5940-45B3-A65D-249AAC4AA24E}"/>
              </a:ext>
            </a:extLst>
          </p:cNvPr>
          <p:cNvGraphicFramePr/>
          <p:nvPr/>
        </p:nvGraphicFramePr>
        <p:xfrm>
          <a:off x="6244266" y="2104072"/>
          <a:ext cx="5709684" cy="38779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050" name="Picture 2" descr="Jupyter Notebook">
            <a:hlinkClick r:id="rId10" tooltip="dashboard"/>
            <a:extLst>
              <a:ext uri="{FF2B5EF4-FFF2-40B4-BE49-F238E27FC236}">
                <a16:creationId xmlns:a16="http://schemas.microsoft.com/office/drawing/2014/main" id="{850975AC-6BEA-466D-BF05-D02DB8FBE45B}"/>
              </a:ext>
            </a:extLst>
          </p:cNvPr>
          <p:cNvPicPr>
            <a:picLocks noChangeAspect="1" noChangeArrowheads="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69037" y="2895600"/>
            <a:ext cx="1671324" cy="5334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2052" name="Picture 4" descr="altair - Python for Undergraduate Engineers">
            <a:extLst>
              <a:ext uri="{FF2B5EF4-FFF2-40B4-BE49-F238E27FC236}">
                <a16:creationId xmlns:a16="http://schemas.microsoft.com/office/drawing/2014/main" id="{AA03B740-7E01-40F0-BAD4-87F3A415B2BA}"/>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210331" y="3316306"/>
            <a:ext cx="3478628" cy="113435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Placeholder 3"/>
          <p:cNvSpPr>
            <a:spLocks noChangeArrowheads="1"/>
          </p:cNvSpPr>
          <p:nvPr/>
        </p:nvSpPr>
        <p:spPr bwMode="auto">
          <a:xfrm>
            <a:off x="1376363" y="2136461"/>
            <a:ext cx="3586162" cy="379412"/>
          </a:xfrm>
          <a:prstGeom prst="rect">
            <a:avLst/>
          </a:prstGeom>
          <a:solidFill>
            <a:srgbClr val="79AC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nSpc>
                <a:spcPct val="90000"/>
              </a:lnSpc>
              <a:spcBef>
                <a:spcPts val="1000"/>
              </a:spcBef>
            </a:pPr>
            <a:r>
              <a:rPr lang="zh-CN" altLang="en-US" sz="2000" b="1">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01.</a:t>
            </a:r>
          </a:p>
        </p:txBody>
      </p:sp>
      <p:sp>
        <p:nvSpPr>
          <p:cNvPr id="9220" name="Text Placeholder 5"/>
          <p:cNvSpPr>
            <a:spLocks noChangeArrowheads="1"/>
          </p:cNvSpPr>
          <p:nvPr/>
        </p:nvSpPr>
        <p:spPr bwMode="auto">
          <a:xfrm>
            <a:off x="1373621" y="3237906"/>
            <a:ext cx="3586162" cy="379412"/>
          </a:xfrm>
          <a:prstGeom prst="rect">
            <a:avLst/>
          </a:prstGeom>
          <a:solidFill>
            <a:srgbClr val="79AC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nSpc>
                <a:spcPct val="90000"/>
              </a:lnSpc>
              <a:spcBef>
                <a:spcPts val="1000"/>
              </a:spcBef>
            </a:pPr>
            <a:r>
              <a:rPr lang="zh-CN" altLang="en-US" sz="2000" b="1">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02. </a:t>
            </a:r>
          </a:p>
        </p:txBody>
      </p:sp>
      <p:sp>
        <p:nvSpPr>
          <p:cNvPr id="9222" name="Text Placeholder 7"/>
          <p:cNvSpPr>
            <a:spLocks noChangeArrowheads="1"/>
          </p:cNvSpPr>
          <p:nvPr/>
        </p:nvSpPr>
        <p:spPr bwMode="auto">
          <a:xfrm>
            <a:off x="1373621" y="4456293"/>
            <a:ext cx="3586162" cy="379412"/>
          </a:xfrm>
          <a:prstGeom prst="rect">
            <a:avLst/>
          </a:prstGeom>
          <a:solidFill>
            <a:srgbClr val="79AC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nSpc>
                <a:spcPct val="90000"/>
              </a:lnSpc>
              <a:spcBef>
                <a:spcPts val="1000"/>
              </a:spcBef>
            </a:pPr>
            <a:r>
              <a:rPr lang="zh-CN" altLang="en-US" sz="2000" b="1">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03. </a:t>
            </a:r>
          </a:p>
        </p:txBody>
      </p:sp>
      <p:sp>
        <p:nvSpPr>
          <p:cNvPr id="9224" name="Oval 9"/>
          <p:cNvSpPr>
            <a:spLocks noChangeArrowheads="1"/>
          </p:cNvSpPr>
          <p:nvPr/>
        </p:nvSpPr>
        <p:spPr bwMode="auto">
          <a:xfrm>
            <a:off x="6094413" y="3073400"/>
            <a:ext cx="2560637" cy="2560638"/>
          </a:xfrm>
          <a:prstGeom prst="ellipse">
            <a:avLst/>
          </a:prstGeom>
          <a:solidFill>
            <a:srgbClr val="8E846C"/>
          </a:solidFill>
          <a:ln>
            <a:noFill/>
          </a:ln>
          <a:extLst>
            <a:ext uri="{91240B29-F687-4F45-9708-019B960494DF}">
              <a14:hiddenLine xmlns:a14="http://schemas.microsoft.com/office/drawing/2010/main" w="6350">
                <a:solidFill>
                  <a:srgbClr val="18718B"/>
                </a:solidFill>
                <a:bevel/>
              </a14:hiddenLine>
            </a:ext>
          </a:extLst>
        </p:spPr>
        <p:txBody>
          <a:bodyPr anchor="b"/>
          <a:lstStyle/>
          <a:p>
            <a:endParaRPr lang="zh-CN" altLang="zh-CN" sz="280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endParaRPr>
          </a:p>
          <a:p>
            <a:endParaRPr lang="zh-CN" altLang="zh-CN" sz="280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9225" name="Oval 10"/>
          <p:cNvSpPr>
            <a:spLocks noChangeArrowheads="1"/>
          </p:cNvSpPr>
          <p:nvPr/>
        </p:nvSpPr>
        <p:spPr bwMode="auto">
          <a:xfrm>
            <a:off x="7985125" y="3729038"/>
            <a:ext cx="1920875" cy="1919287"/>
          </a:xfrm>
          <a:prstGeom prst="ellipse">
            <a:avLst/>
          </a:prstGeom>
          <a:solidFill>
            <a:srgbClr val="79ACC9">
              <a:alpha val="79999"/>
            </a:srgbClr>
          </a:solidFill>
          <a:ln>
            <a:noFill/>
          </a:ln>
          <a:extLst>
            <a:ext uri="{91240B29-F687-4F45-9708-019B960494DF}">
              <a14:hiddenLine xmlns:a14="http://schemas.microsoft.com/office/drawing/2010/main" w="6350">
                <a:solidFill>
                  <a:srgbClr val="18718B"/>
                </a:solidFill>
                <a:bevel/>
              </a14:hiddenLine>
            </a:ext>
          </a:extLst>
        </p:spPr>
        <p:txBody>
          <a:bodyPr anchor="b"/>
          <a:lstStyle/>
          <a:p>
            <a:endParaRPr lang="zh-CN" altLang="zh-CN" sz="160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9226" name="Oval 11"/>
          <p:cNvSpPr>
            <a:spLocks noChangeArrowheads="1"/>
          </p:cNvSpPr>
          <p:nvPr/>
        </p:nvSpPr>
        <p:spPr bwMode="auto">
          <a:xfrm>
            <a:off x="9420225" y="4094163"/>
            <a:ext cx="1554163" cy="1554162"/>
          </a:xfrm>
          <a:prstGeom prst="ellipse">
            <a:avLst/>
          </a:prstGeom>
          <a:solidFill>
            <a:srgbClr val="8E846C"/>
          </a:solidFill>
          <a:ln>
            <a:noFill/>
          </a:ln>
          <a:extLst>
            <a:ext uri="{91240B29-F687-4F45-9708-019B960494DF}">
              <a14:hiddenLine xmlns:a14="http://schemas.microsoft.com/office/drawing/2010/main" w="6350">
                <a:solidFill>
                  <a:srgbClr val="18718B"/>
                </a:solidFill>
                <a:bevel/>
              </a14:hiddenLine>
            </a:ext>
          </a:extLst>
        </p:spPr>
        <p:txBody>
          <a:bodyPr anchor="b"/>
          <a:lstStyle/>
          <a:p>
            <a:endParaRPr lang="zh-CN" altLang="zh-CN" sz="100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9231" name="直接连接符 18"/>
          <p:cNvSpPr>
            <a:spLocks noChangeShapeType="1"/>
          </p:cNvSpPr>
          <p:nvPr/>
        </p:nvSpPr>
        <p:spPr bwMode="auto">
          <a:xfrm>
            <a:off x="476250" y="1082675"/>
            <a:ext cx="1588" cy="531813"/>
          </a:xfrm>
          <a:prstGeom prst="line">
            <a:avLst/>
          </a:prstGeom>
          <a:noFill/>
          <a:ln w="571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a:p>
        </p:txBody>
      </p:sp>
      <p:sp>
        <p:nvSpPr>
          <p:cNvPr id="40" name="文本框 39"/>
          <p:cNvSpPr txBox="1"/>
          <p:nvPr/>
        </p:nvSpPr>
        <p:spPr>
          <a:xfrm>
            <a:off x="615857" y="1071077"/>
            <a:ext cx="2252540" cy="954107"/>
          </a:xfrm>
          <a:prstGeom prst="rect">
            <a:avLst/>
          </a:prstGeom>
          <a:noFill/>
        </p:spPr>
        <p:txBody>
          <a:bodyPr wrap="none" rtlCol="0">
            <a:spAutoFit/>
          </a:bodyPr>
          <a:lstStyle/>
          <a:p>
            <a:r>
              <a:rPr lang="en-US" sz="2800" b="1" dirty="0">
                <a:solidFill>
                  <a:srgbClr val="79ACC9"/>
                </a:solidFill>
                <a:latin typeface="Montserrat SemiBold" panose="00000700000000000000" charset="0"/>
                <a:ea typeface="字魂36号-正文宋楷" panose="02000000000000000000" pitchFamily="2" charset="-122"/>
                <a:cs typeface="Montserrat SemiBold" panose="00000700000000000000" charset="0"/>
              </a:rPr>
              <a:t>Algorithms</a:t>
            </a:r>
          </a:p>
          <a:p>
            <a:pPr algn="l"/>
            <a:endParaRPr lang="zh-CN" altLang="en-US" sz="2800" b="1" dirty="0">
              <a:solidFill>
                <a:srgbClr val="79ACC9"/>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endParaRPr>
          </a:p>
        </p:txBody>
      </p:sp>
      <p:sp>
        <p:nvSpPr>
          <p:cNvPr id="49" name="矩形 48"/>
          <p:cNvSpPr/>
          <p:nvPr/>
        </p:nvSpPr>
        <p:spPr>
          <a:xfrm>
            <a:off x="2114233" y="3249816"/>
            <a:ext cx="3215005" cy="523220"/>
          </a:xfrm>
          <a:prstGeom prst="rect">
            <a:avLst/>
          </a:prstGeom>
        </p:spPr>
        <p:txBody>
          <a:bodyPr wrap="square">
            <a:spAutoFit/>
          </a:bodyPr>
          <a:lstStyle/>
          <a:p>
            <a:r>
              <a:rPr lang="en-US" sz="1400" dirty="0">
                <a:solidFill>
                  <a:schemeClr val="bg1"/>
                </a:solidFill>
                <a:latin typeface="Montserrat SemiBold" panose="00000700000000000000" charset="0"/>
              </a:rPr>
              <a:t>Explore data</a:t>
            </a:r>
          </a:p>
          <a:p>
            <a:pPr algn="l"/>
            <a:endParaRPr lang="zh-CN" altLang="en-US" sz="1400" b="1" dirty="0">
              <a:solidFill>
                <a:schemeClr val="bg1"/>
              </a:solidFill>
              <a:latin typeface="Montserrat SemiBold" panose="00000700000000000000" charset="0"/>
              <a:ea typeface="字魂70号-灵悦黑体" panose="00000500000000000000" pitchFamily="2" charset="-122"/>
              <a:cs typeface="Montserrat SemiBold" panose="00000700000000000000" charset="0"/>
              <a:sym typeface="+mn-lt"/>
            </a:endParaRPr>
          </a:p>
        </p:txBody>
      </p:sp>
      <p:sp>
        <p:nvSpPr>
          <p:cNvPr id="7" name="矩形 6"/>
          <p:cNvSpPr/>
          <p:nvPr/>
        </p:nvSpPr>
        <p:spPr>
          <a:xfrm>
            <a:off x="1874520" y="2139950"/>
            <a:ext cx="3215005" cy="523220"/>
          </a:xfrm>
          <a:prstGeom prst="rect">
            <a:avLst/>
          </a:prstGeom>
        </p:spPr>
        <p:txBody>
          <a:bodyPr wrap="square">
            <a:spAutoFit/>
          </a:bodyPr>
          <a:lstStyle/>
          <a:p>
            <a:r>
              <a:rPr lang="en-US" sz="1400" dirty="0">
                <a:solidFill>
                  <a:schemeClr val="bg1"/>
                </a:solidFill>
                <a:latin typeface="Montserrat SemiBold" panose="00000700000000000000" charset="0"/>
              </a:rPr>
              <a:t>Data collection</a:t>
            </a:r>
          </a:p>
          <a:p>
            <a:pPr algn="l"/>
            <a:endParaRPr lang="zh-CN" altLang="en-US" sz="1400" b="1" dirty="0">
              <a:solidFill>
                <a:schemeClr val="bg1"/>
              </a:solidFill>
              <a:latin typeface="Montserrat SemiBold" panose="00000700000000000000" charset="0"/>
              <a:ea typeface="字魂70号-灵悦黑体" panose="00000500000000000000" pitchFamily="2" charset="-122"/>
              <a:cs typeface="Montserrat SemiBold" panose="00000700000000000000" charset="0"/>
              <a:sym typeface="+mn-lt"/>
            </a:endParaRPr>
          </a:p>
        </p:txBody>
      </p:sp>
      <p:sp>
        <p:nvSpPr>
          <p:cNvPr id="8" name="矩形 7"/>
          <p:cNvSpPr/>
          <p:nvPr/>
        </p:nvSpPr>
        <p:spPr>
          <a:xfrm>
            <a:off x="1874520" y="4500326"/>
            <a:ext cx="3215005" cy="523220"/>
          </a:xfrm>
          <a:prstGeom prst="rect">
            <a:avLst/>
          </a:prstGeom>
        </p:spPr>
        <p:txBody>
          <a:bodyPr wrap="square">
            <a:spAutoFit/>
          </a:bodyPr>
          <a:lstStyle/>
          <a:p>
            <a:r>
              <a:rPr lang="en-US" sz="1400" dirty="0">
                <a:solidFill>
                  <a:schemeClr val="bg1"/>
                </a:solidFill>
                <a:latin typeface="Montserrat SemiBold" panose="00000700000000000000" charset="0"/>
              </a:rPr>
              <a:t>Finding and insights</a:t>
            </a:r>
          </a:p>
          <a:p>
            <a:pPr algn="l"/>
            <a:endParaRPr lang="zh-CN" altLang="en-US" sz="1400" b="1" dirty="0">
              <a:solidFill>
                <a:schemeClr val="bg1"/>
              </a:solidFill>
              <a:latin typeface="Montserrat SemiBold" panose="00000700000000000000" charset="0"/>
              <a:ea typeface="字魂70号-灵悦黑体" panose="00000500000000000000" pitchFamily="2" charset="-122"/>
              <a:cs typeface="Montserrat SemiBold" panose="00000700000000000000" charset="0"/>
              <a:sym typeface="+mn-lt"/>
            </a:endParaRPr>
          </a:p>
        </p:txBody>
      </p:sp>
      <p:sp>
        <p:nvSpPr>
          <p:cNvPr id="16" name="Text Placeholder 7">
            <a:extLst>
              <a:ext uri="{FF2B5EF4-FFF2-40B4-BE49-F238E27FC236}">
                <a16:creationId xmlns:a16="http://schemas.microsoft.com/office/drawing/2014/main" id="{BD5F2AB5-2C4C-41E5-BD8F-C4DA41D22003}"/>
              </a:ext>
            </a:extLst>
          </p:cNvPr>
          <p:cNvSpPr>
            <a:spLocks noChangeArrowheads="1"/>
          </p:cNvSpPr>
          <p:nvPr/>
        </p:nvSpPr>
        <p:spPr bwMode="auto">
          <a:xfrm>
            <a:off x="1380341" y="5597217"/>
            <a:ext cx="3586162" cy="379412"/>
          </a:xfrm>
          <a:prstGeom prst="rect">
            <a:avLst/>
          </a:prstGeom>
          <a:solidFill>
            <a:srgbClr val="79AC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nSpc>
                <a:spcPct val="90000"/>
              </a:lnSpc>
              <a:spcBef>
                <a:spcPts val="1000"/>
              </a:spcBef>
            </a:pPr>
            <a:r>
              <a:rPr lang="zh-CN" altLang="en-US" sz="2000" b="1"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0</a:t>
            </a:r>
            <a:r>
              <a:rPr lang="en-US" altLang="zh-CN" sz="2000" b="1"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4</a:t>
            </a:r>
            <a:r>
              <a:rPr lang="zh-CN" altLang="en-US" sz="2000" b="1"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400" dirty="0">
                <a:solidFill>
                  <a:schemeClr val="bg1"/>
                </a:solidFill>
                <a:latin typeface="Montserrat SemiBold" panose="00000700000000000000" charset="0"/>
              </a:rPr>
              <a:t>Data cleaning </a:t>
            </a:r>
          </a:p>
          <a:p>
            <a:pPr marL="228600" indent="-228600">
              <a:lnSpc>
                <a:spcPct val="90000"/>
              </a:lnSpc>
              <a:spcBef>
                <a:spcPts val="1000"/>
              </a:spcBef>
            </a:pPr>
            <a:r>
              <a:rPr lang="zh-CN" altLang="en-US" sz="2000" b="1" dirty="0">
                <a:solidFill>
                  <a:schemeClr val="bg1"/>
                </a:solidFill>
                <a:latin typeface="Montserrat SemiBold" panose="00000700000000000000" charset="0"/>
                <a:ea typeface="华文细黑" pitchFamily="2" charset="-122"/>
                <a:cs typeface="Montserrat SemiBold" panose="00000700000000000000" charset="0"/>
                <a:sym typeface="华文细黑" pitchFamily="2" charset="-122"/>
              </a:rPr>
              <a: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18"/>
          <p:cNvSpPr>
            <a:spLocks noChangeArrowheads="1"/>
          </p:cNvSpPr>
          <p:nvPr/>
        </p:nvSpPr>
        <p:spPr bwMode="auto">
          <a:xfrm>
            <a:off x="279828" y="-112528"/>
            <a:ext cx="757238"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8800" dirty="0">
                <a:solidFill>
                  <a:srgbClr val="79ACC9"/>
                </a:solidFill>
                <a:latin typeface="Montserrat SemiBold" panose="00000700000000000000" charset="0"/>
                <a:ea typeface="华文细黑" pitchFamily="2" charset="-122"/>
                <a:cs typeface="Montserrat SemiBold" panose="00000700000000000000" charset="0"/>
                <a:sym typeface="华文细黑" pitchFamily="2" charset="-122"/>
              </a:rPr>
              <a:t>2</a:t>
            </a:r>
            <a:endParaRPr lang="en-US" altLang="en-US" sz="8800" dirty="0">
              <a:solidFill>
                <a:srgbClr val="79ACC9"/>
              </a:solidFill>
              <a:latin typeface="Montserrat SemiBold" panose="00000700000000000000" charset="0"/>
              <a:ea typeface="华文细黑" pitchFamily="2" charset="-122"/>
              <a:cs typeface="Montserrat SemiBold" panose="00000700000000000000" charset="0"/>
              <a:sym typeface="华文细黑" pitchFamily="2" charset="-122"/>
            </a:endParaRPr>
          </a:p>
        </p:txBody>
      </p:sp>
      <p:sp>
        <p:nvSpPr>
          <p:cNvPr id="42" name="文本框 41"/>
          <p:cNvSpPr txBox="1"/>
          <p:nvPr/>
        </p:nvSpPr>
        <p:spPr>
          <a:xfrm>
            <a:off x="1167242" y="349117"/>
            <a:ext cx="1540806" cy="523220"/>
          </a:xfrm>
          <a:prstGeom prst="rect">
            <a:avLst/>
          </a:prstGeom>
          <a:noFill/>
        </p:spPr>
        <p:txBody>
          <a:bodyPr wrap="none" rtlCol="0">
            <a:spAutoFit/>
          </a:bodyPr>
          <a:lstStyle/>
          <a:p>
            <a:r>
              <a:rPr lang="en-US" altLang="zh-CN" sz="2800" b="1" dirty="0">
                <a:solidFill>
                  <a:schemeClr val="bg2">
                    <a:lumMod val="25000"/>
                  </a:schemeClr>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rPr>
              <a:t>Results</a:t>
            </a:r>
            <a:endParaRPr lang="zh-CN" altLang="en-US" sz="2800" b="1" dirty="0">
              <a:solidFill>
                <a:schemeClr val="bg2">
                  <a:lumMod val="25000"/>
                </a:schemeClr>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endParaRPr>
          </a:p>
        </p:txBody>
      </p:sp>
      <p:sp>
        <p:nvSpPr>
          <p:cNvPr id="2" name="مربع نص 1">
            <a:extLst>
              <a:ext uri="{FF2B5EF4-FFF2-40B4-BE49-F238E27FC236}">
                <a16:creationId xmlns:a16="http://schemas.microsoft.com/office/drawing/2014/main" id="{20E4757B-A1EE-4F5E-8A16-C807CAF9B572}"/>
              </a:ext>
            </a:extLst>
          </p:cNvPr>
          <p:cNvSpPr txBox="1"/>
          <p:nvPr/>
        </p:nvSpPr>
        <p:spPr>
          <a:xfrm>
            <a:off x="1209545" y="1281426"/>
            <a:ext cx="9771321" cy="369332"/>
          </a:xfrm>
          <a:prstGeom prst="rect">
            <a:avLst/>
          </a:prstGeom>
          <a:noFill/>
        </p:spPr>
        <p:txBody>
          <a:bodyPr wrap="square" rtlCol="1">
            <a:spAutoFit/>
          </a:bodyPr>
          <a:lstStyle/>
          <a:p>
            <a:r>
              <a:rPr lang="en-US" b="1" dirty="0"/>
              <a:t>Sales of different genre in North America?</a:t>
            </a:r>
            <a:endParaRPr lang="ar-SA" b="1" dirty="0"/>
          </a:p>
        </p:txBody>
      </p:sp>
      <p:pic>
        <p:nvPicPr>
          <p:cNvPr id="3074" name="Picture 2">
            <a:extLst>
              <a:ext uri="{FF2B5EF4-FFF2-40B4-BE49-F238E27FC236}">
                <a16:creationId xmlns:a16="http://schemas.microsoft.com/office/drawing/2014/main" id="{28F7F916-35A8-49C6-B272-227B4E7CC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63" y="1623974"/>
            <a:ext cx="5486400" cy="3054352"/>
          </a:xfrm>
          <a:prstGeom prst="rect">
            <a:avLst/>
          </a:prstGeom>
          <a:noFill/>
          <a:extLst>
            <a:ext uri="{909E8E84-426E-40DD-AFC4-6F175D3DCCD1}">
              <a14:hiddenFill xmlns:a14="http://schemas.microsoft.com/office/drawing/2010/main">
                <a:solidFill>
                  <a:srgbClr val="FFFFFF"/>
                </a:solidFill>
              </a14:hiddenFill>
            </a:ext>
          </a:extLst>
        </p:spPr>
      </p:pic>
      <p:sp>
        <p:nvSpPr>
          <p:cNvPr id="5" name="مربع نص 4">
            <a:extLst>
              <a:ext uri="{FF2B5EF4-FFF2-40B4-BE49-F238E27FC236}">
                <a16:creationId xmlns:a16="http://schemas.microsoft.com/office/drawing/2014/main" id="{5CD9793F-EB84-45ED-B069-36B24D929A67}"/>
              </a:ext>
            </a:extLst>
          </p:cNvPr>
          <p:cNvSpPr txBox="1"/>
          <p:nvPr/>
        </p:nvSpPr>
        <p:spPr>
          <a:xfrm>
            <a:off x="6807495" y="1730550"/>
            <a:ext cx="5486400" cy="369332"/>
          </a:xfrm>
          <a:prstGeom prst="rect">
            <a:avLst/>
          </a:prstGeom>
          <a:noFill/>
        </p:spPr>
        <p:txBody>
          <a:bodyPr wrap="square" rtlCol="1">
            <a:spAutoFit/>
          </a:bodyPr>
          <a:lstStyle/>
          <a:p>
            <a:r>
              <a:rPr lang="en-US" b="1" dirty="0"/>
              <a:t>In what year were the sales highest in Japan?</a:t>
            </a:r>
            <a:endParaRPr lang="ar-SA" b="1" dirty="0"/>
          </a:p>
        </p:txBody>
      </p:sp>
      <p:sp>
        <p:nvSpPr>
          <p:cNvPr id="12" name="مربع نص 11">
            <a:extLst>
              <a:ext uri="{FF2B5EF4-FFF2-40B4-BE49-F238E27FC236}">
                <a16:creationId xmlns:a16="http://schemas.microsoft.com/office/drawing/2014/main" id="{45862B57-CA3C-4B26-89E2-4C3ED540BBA4}"/>
              </a:ext>
            </a:extLst>
          </p:cNvPr>
          <p:cNvSpPr txBox="1"/>
          <p:nvPr/>
        </p:nvSpPr>
        <p:spPr>
          <a:xfrm>
            <a:off x="7118496" y="2364340"/>
            <a:ext cx="6305107" cy="369332"/>
          </a:xfrm>
          <a:prstGeom prst="rect">
            <a:avLst/>
          </a:prstGeom>
          <a:noFill/>
        </p:spPr>
        <p:txBody>
          <a:bodyPr wrap="square">
            <a:spAutoFit/>
          </a:bodyPr>
          <a:lstStyle/>
          <a:p>
            <a:r>
              <a:rPr lang="en-US" dirty="0"/>
              <a:t>It was the best-selling year in Japan</a:t>
            </a:r>
            <a:r>
              <a:rPr lang="ar-SA" dirty="0"/>
              <a:t> 1981</a:t>
            </a:r>
          </a:p>
        </p:txBody>
      </p:sp>
      <p:sp>
        <p:nvSpPr>
          <p:cNvPr id="14" name="مربع نص 13">
            <a:extLst>
              <a:ext uri="{FF2B5EF4-FFF2-40B4-BE49-F238E27FC236}">
                <a16:creationId xmlns:a16="http://schemas.microsoft.com/office/drawing/2014/main" id="{8535ACED-85DD-4D15-BF87-F1313C723907}"/>
              </a:ext>
            </a:extLst>
          </p:cNvPr>
          <p:cNvSpPr txBox="1"/>
          <p:nvPr/>
        </p:nvSpPr>
        <p:spPr>
          <a:xfrm>
            <a:off x="3343940" y="4969568"/>
            <a:ext cx="6927110" cy="369332"/>
          </a:xfrm>
          <a:prstGeom prst="rect">
            <a:avLst/>
          </a:prstGeom>
          <a:noFill/>
        </p:spPr>
        <p:txBody>
          <a:bodyPr wrap="square">
            <a:spAutoFit/>
          </a:bodyPr>
          <a:lstStyle/>
          <a:p>
            <a:r>
              <a:rPr lang="ar-SA" b="1" dirty="0"/>
              <a:t>Finding</a:t>
            </a:r>
            <a:r>
              <a:rPr lang="ar-SA" dirty="0"/>
              <a:t> </a:t>
            </a:r>
            <a:r>
              <a:rPr lang="ar-SA" b="1" dirty="0"/>
              <a:t>out the game with maximum sales globally</a:t>
            </a:r>
            <a:r>
              <a:rPr lang="en-US" b="1" dirty="0"/>
              <a:t>?</a:t>
            </a:r>
            <a:endParaRPr lang="ar-SA" b="1" dirty="0"/>
          </a:p>
        </p:txBody>
      </p:sp>
      <p:pic>
        <p:nvPicPr>
          <p:cNvPr id="11" name="صورة 10">
            <a:extLst>
              <a:ext uri="{FF2B5EF4-FFF2-40B4-BE49-F238E27FC236}">
                <a16:creationId xmlns:a16="http://schemas.microsoft.com/office/drawing/2014/main" id="{DA9BAE11-F1FF-451D-964A-A6716F941C7F}"/>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1551577" y="5603358"/>
            <a:ext cx="9496425" cy="809625"/>
          </a:xfrm>
          <a:prstGeom prst="rect">
            <a:avLst/>
          </a:prstGeom>
        </p:spPr>
      </p:pic>
      <p:sp>
        <p:nvSpPr>
          <p:cNvPr id="13" name="شكل بيضاوي 12">
            <a:extLst>
              <a:ext uri="{FF2B5EF4-FFF2-40B4-BE49-F238E27FC236}">
                <a16:creationId xmlns:a16="http://schemas.microsoft.com/office/drawing/2014/main" id="{1852D8EB-ECA5-4903-9ED6-D777F866F958}"/>
              </a:ext>
            </a:extLst>
          </p:cNvPr>
          <p:cNvSpPr/>
          <p:nvPr/>
        </p:nvSpPr>
        <p:spPr bwMode="auto">
          <a:xfrm>
            <a:off x="9983972" y="6071191"/>
            <a:ext cx="1064030" cy="341792"/>
          </a:xfrm>
          <a:prstGeom prst="ellipse">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ar-SA"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1">
            <a:extLst>
              <a:ext uri="{FF2B5EF4-FFF2-40B4-BE49-F238E27FC236}">
                <a16:creationId xmlns:a16="http://schemas.microsoft.com/office/drawing/2014/main" id="{50ECB1F0-0E5E-4BDD-A1D5-75700855D1E4}"/>
              </a:ext>
            </a:extLst>
          </p:cNvPr>
          <p:cNvSpPr txBox="1">
            <a:spLocks noGrp="1"/>
          </p:cNvSpPr>
          <p:nvPr>
            <p:ph type="title"/>
          </p:nvPr>
        </p:nvSpPr>
        <p:spPr>
          <a:xfrm>
            <a:off x="1183760" y="221474"/>
            <a:ext cx="1676400" cy="480131"/>
          </a:xfrm>
          <a:prstGeom prst="rect">
            <a:avLst/>
          </a:prstGeom>
          <a:noFill/>
        </p:spPr>
        <p:txBody>
          <a:bodyPr wrap="square" rtlCol="0">
            <a:spAutoFit/>
          </a:bodyPr>
          <a:lstStyle/>
          <a:p>
            <a:r>
              <a:rPr lang="en-US" altLang="zh-CN" sz="2800" b="1" dirty="0">
                <a:solidFill>
                  <a:schemeClr val="bg2">
                    <a:lumMod val="25000"/>
                  </a:schemeClr>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rPr>
              <a:t>Results</a:t>
            </a:r>
            <a:endParaRPr lang="zh-CN" altLang="en-US" sz="2800" b="1" dirty="0">
              <a:solidFill>
                <a:schemeClr val="bg2">
                  <a:lumMod val="25000"/>
                </a:schemeClr>
              </a:solidFill>
              <a:latin typeface="Montserrat SemiBold" panose="00000700000000000000" charset="0"/>
              <a:ea typeface="字魂36号-正文宋楷" panose="02000000000000000000" pitchFamily="2" charset="-122"/>
              <a:cs typeface="Montserrat SemiBold" panose="00000700000000000000" charset="0"/>
              <a:sym typeface="字魂36号-正文宋楷" panose="02000000000000000000" pitchFamily="2" charset="-122"/>
            </a:endParaRPr>
          </a:p>
        </p:txBody>
      </p:sp>
      <p:sp>
        <p:nvSpPr>
          <p:cNvPr id="5" name="直接连接符 32">
            <a:extLst>
              <a:ext uri="{FF2B5EF4-FFF2-40B4-BE49-F238E27FC236}">
                <a16:creationId xmlns:a16="http://schemas.microsoft.com/office/drawing/2014/main" id="{BB75A877-60FD-42E9-8918-ED70DF5A9F24}"/>
              </a:ext>
            </a:extLst>
          </p:cNvPr>
          <p:cNvSpPr>
            <a:spLocks noChangeShapeType="1"/>
          </p:cNvSpPr>
          <p:nvPr/>
        </p:nvSpPr>
        <p:spPr bwMode="auto">
          <a:xfrm>
            <a:off x="1182172" y="221474"/>
            <a:ext cx="1588" cy="554703"/>
          </a:xfrm>
          <a:prstGeom prst="line">
            <a:avLst/>
          </a:prstGeom>
          <a:noFill/>
          <a:ln w="5715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dirty="0"/>
          </a:p>
        </p:txBody>
      </p:sp>
      <p:sp>
        <p:nvSpPr>
          <p:cNvPr id="7" name="مربع نص 6">
            <a:extLst>
              <a:ext uri="{FF2B5EF4-FFF2-40B4-BE49-F238E27FC236}">
                <a16:creationId xmlns:a16="http://schemas.microsoft.com/office/drawing/2014/main" id="{09B8B7B7-F9FC-43A1-AA23-850106F2710B}"/>
              </a:ext>
            </a:extLst>
          </p:cNvPr>
          <p:cNvSpPr txBox="1"/>
          <p:nvPr/>
        </p:nvSpPr>
        <p:spPr>
          <a:xfrm>
            <a:off x="276447" y="1821109"/>
            <a:ext cx="6097772" cy="369332"/>
          </a:xfrm>
          <a:prstGeom prst="rect">
            <a:avLst/>
          </a:prstGeom>
          <a:noFill/>
        </p:spPr>
        <p:txBody>
          <a:bodyPr wrap="square">
            <a:spAutoFit/>
          </a:bodyPr>
          <a:lstStyle/>
          <a:p>
            <a:r>
              <a:rPr lang="en-US" b="1" dirty="0"/>
              <a:t>What is the most popular games name?</a:t>
            </a:r>
            <a:endParaRPr lang="ar-SA" b="1" dirty="0"/>
          </a:p>
        </p:txBody>
      </p:sp>
      <p:sp>
        <p:nvSpPr>
          <p:cNvPr id="10" name="مربع نص 9">
            <a:extLst>
              <a:ext uri="{FF2B5EF4-FFF2-40B4-BE49-F238E27FC236}">
                <a16:creationId xmlns:a16="http://schemas.microsoft.com/office/drawing/2014/main" id="{DF94A6D4-00FF-44CB-8305-4DF264F25EF1}"/>
              </a:ext>
            </a:extLst>
          </p:cNvPr>
          <p:cNvSpPr txBox="1"/>
          <p:nvPr/>
        </p:nvSpPr>
        <p:spPr>
          <a:xfrm>
            <a:off x="2860160" y="2516975"/>
            <a:ext cx="6097772" cy="369332"/>
          </a:xfrm>
          <a:prstGeom prst="rect">
            <a:avLst/>
          </a:prstGeom>
          <a:noFill/>
        </p:spPr>
        <p:txBody>
          <a:bodyPr wrap="square">
            <a:spAutoFit/>
          </a:bodyPr>
          <a:lstStyle/>
          <a:p>
            <a:r>
              <a:rPr lang="ar-SA" dirty="0"/>
              <a:t>Need for Speed: Most Wanted</a:t>
            </a:r>
          </a:p>
        </p:txBody>
      </p:sp>
      <p:sp>
        <p:nvSpPr>
          <p:cNvPr id="13" name="مربع نص 12">
            <a:extLst>
              <a:ext uri="{FF2B5EF4-FFF2-40B4-BE49-F238E27FC236}">
                <a16:creationId xmlns:a16="http://schemas.microsoft.com/office/drawing/2014/main" id="{6EBAB9A6-67B3-4CE6-8F14-46469E030BB4}"/>
              </a:ext>
            </a:extLst>
          </p:cNvPr>
          <p:cNvSpPr txBox="1"/>
          <p:nvPr/>
        </p:nvSpPr>
        <p:spPr>
          <a:xfrm>
            <a:off x="2828263" y="3094247"/>
            <a:ext cx="6134986" cy="369332"/>
          </a:xfrm>
          <a:prstGeom prst="rect">
            <a:avLst/>
          </a:prstGeom>
          <a:noFill/>
        </p:spPr>
        <p:txBody>
          <a:bodyPr wrap="square">
            <a:spAutoFit/>
          </a:bodyPr>
          <a:lstStyle/>
          <a:p>
            <a:r>
              <a:rPr lang="ar-SA" dirty="0"/>
              <a:t>LEGO Marvel Super Heroes</a:t>
            </a:r>
          </a:p>
        </p:txBody>
      </p:sp>
      <p:sp>
        <p:nvSpPr>
          <p:cNvPr id="15" name="مربع نص 14">
            <a:extLst>
              <a:ext uri="{FF2B5EF4-FFF2-40B4-BE49-F238E27FC236}">
                <a16:creationId xmlns:a16="http://schemas.microsoft.com/office/drawing/2014/main" id="{212F0BF8-4C20-4E88-B34C-F462BCC8560A}"/>
              </a:ext>
            </a:extLst>
          </p:cNvPr>
          <p:cNvSpPr txBox="1"/>
          <p:nvPr/>
        </p:nvSpPr>
        <p:spPr>
          <a:xfrm>
            <a:off x="2880085" y="3676945"/>
            <a:ext cx="6134986" cy="369332"/>
          </a:xfrm>
          <a:prstGeom prst="rect">
            <a:avLst/>
          </a:prstGeom>
          <a:noFill/>
        </p:spPr>
        <p:txBody>
          <a:bodyPr wrap="square">
            <a:spAutoFit/>
          </a:bodyPr>
          <a:lstStyle/>
          <a:p>
            <a:r>
              <a:rPr lang="ar-SA" dirty="0"/>
              <a:t>FIFA 14</a:t>
            </a:r>
          </a:p>
        </p:txBody>
      </p:sp>
      <p:sp>
        <p:nvSpPr>
          <p:cNvPr id="17" name="مربع نص 16">
            <a:extLst>
              <a:ext uri="{FF2B5EF4-FFF2-40B4-BE49-F238E27FC236}">
                <a16:creationId xmlns:a16="http://schemas.microsoft.com/office/drawing/2014/main" id="{B93B7AB4-768D-40E8-9F5C-979BD9651077}"/>
              </a:ext>
            </a:extLst>
          </p:cNvPr>
          <p:cNvSpPr txBox="1"/>
          <p:nvPr/>
        </p:nvSpPr>
        <p:spPr>
          <a:xfrm>
            <a:off x="2860160" y="4191499"/>
            <a:ext cx="6134986" cy="369332"/>
          </a:xfrm>
          <a:prstGeom prst="rect">
            <a:avLst/>
          </a:prstGeom>
          <a:noFill/>
        </p:spPr>
        <p:txBody>
          <a:bodyPr wrap="square">
            <a:spAutoFit/>
          </a:bodyPr>
          <a:lstStyle/>
          <a:p>
            <a:r>
              <a:rPr lang="ar-SA" dirty="0"/>
              <a:t>Ratatouille</a:t>
            </a:r>
          </a:p>
        </p:txBody>
      </p:sp>
      <p:sp>
        <p:nvSpPr>
          <p:cNvPr id="19" name="مربع نص 18">
            <a:extLst>
              <a:ext uri="{FF2B5EF4-FFF2-40B4-BE49-F238E27FC236}">
                <a16:creationId xmlns:a16="http://schemas.microsoft.com/office/drawing/2014/main" id="{C1A9958E-4B84-41B7-8EEB-86BA3970275D}"/>
              </a:ext>
            </a:extLst>
          </p:cNvPr>
          <p:cNvSpPr txBox="1"/>
          <p:nvPr/>
        </p:nvSpPr>
        <p:spPr>
          <a:xfrm>
            <a:off x="6820787" y="1854127"/>
            <a:ext cx="6134986" cy="369332"/>
          </a:xfrm>
          <a:prstGeom prst="rect">
            <a:avLst/>
          </a:prstGeom>
          <a:noFill/>
        </p:spPr>
        <p:txBody>
          <a:bodyPr wrap="square">
            <a:spAutoFit/>
          </a:bodyPr>
          <a:lstStyle/>
          <a:p>
            <a:r>
              <a:rPr lang="en-US" b="1" dirty="0"/>
              <a:t>Finding out the oldest game in the dataset?</a:t>
            </a:r>
            <a:endParaRPr lang="ar-SA" b="1" dirty="0"/>
          </a:p>
        </p:txBody>
      </p:sp>
      <p:pic>
        <p:nvPicPr>
          <p:cNvPr id="21" name="صورة 20">
            <a:extLst>
              <a:ext uri="{FF2B5EF4-FFF2-40B4-BE49-F238E27FC236}">
                <a16:creationId xmlns:a16="http://schemas.microsoft.com/office/drawing/2014/main" id="{66CD1937-B57C-455B-AF88-ADBB339F6398}"/>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374219" y="2256477"/>
            <a:ext cx="5348713" cy="2671578"/>
          </a:xfrm>
          <a:prstGeom prst="rect">
            <a:avLst/>
          </a:prstGeom>
        </p:spPr>
      </p:pic>
      <p:sp>
        <p:nvSpPr>
          <p:cNvPr id="22" name="مربع نص 21">
            <a:extLst>
              <a:ext uri="{FF2B5EF4-FFF2-40B4-BE49-F238E27FC236}">
                <a16:creationId xmlns:a16="http://schemas.microsoft.com/office/drawing/2014/main" id="{50BDC687-41DC-410B-96BC-2C27AAB781CD}"/>
              </a:ext>
            </a:extLst>
          </p:cNvPr>
          <p:cNvSpPr txBox="1"/>
          <p:nvPr/>
        </p:nvSpPr>
        <p:spPr>
          <a:xfrm flipH="1">
            <a:off x="8021469" y="5073277"/>
            <a:ext cx="2054211" cy="369332"/>
          </a:xfrm>
          <a:prstGeom prst="rect">
            <a:avLst/>
          </a:prstGeom>
          <a:noFill/>
        </p:spPr>
        <p:txBody>
          <a:bodyPr wrap="square" rtlCol="1">
            <a:spAutoFit/>
          </a:bodyPr>
          <a:lstStyle/>
          <a:p>
            <a:r>
              <a:rPr lang="en-US" dirty="0"/>
              <a:t>The oldest 1980</a:t>
            </a:r>
            <a:endParaRPr lang="ar-SA" dirty="0"/>
          </a:p>
        </p:txBody>
      </p:sp>
      <p:pic>
        <p:nvPicPr>
          <p:cNvPr id="23" name="图表 23">
            <a:extLst>
              <a:ext uri="{FF2B5EF4-FFF2-40B4-BE49-F238E27FC236}">
                <a16:creationId xmlns:a16="http://schemas.microsoft.com/office/drawing/2014/main" id="{61B15406-2D39-47F3-8F5B-09D482A922ED}"/>
              </a:ext>
            </a:extLst>
          </p:cNvPr>
          <p:cNvPicPr>
            <a:picLocks noChangeArrowheads="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l="10162"/>
          <a:stretch>
            <a:fillRect/>
          </a:stretch>
        </p:blipFill>
        <p:spPr bwMode="auto">
          <a:xfrm>
            <a:off x="262620" y="2419660"/>
            <a:ext cx="261746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23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
      <a:dk1>
        <a:srgbClr val="000000"/>
      </a:dk1>
      <a:lt1>
        <a:srgbClr val="FFFFFF"/>
      </a:lt1>
      <a:dk2>
        <a:srgbClr val="0C4E7E"/>
      </a:dk2>
      <a:lt2>
        <a:srgbClr val="E2DFCC"/>
      </a:lt2>
      <a:accent1>
        <a:srgbClr val="093759"/>
      </a:accent1>
      <a:accent2>
        <a:srgbClr val="F33735"/>
      </a:accent2>
      <a:accent3>
        <a:srgbClr val="FFFFFF"/>
      </a:accent3>
      <a:accent4>
        <a:srgbClr val="000000"/>
      </a:accent4>
      <a:accent5>
        <a:srgbClr val="AAAEB5"/>
      </a:accent5>
      <a:accent6>
        <a:srgbClr val="DC312F"/>
      </a:accent6>
      <a:hlink>
        <a:srgbClr val="D10E0C"/>
      </a:hlink>
      <a:folHlink>
        <a:srgbClr val="BBB487"/>
      </a:folHlink>
    </a:clrScheme>
    <a:fontScheme name="Office 主题">
      <a:majorFont>
        <a:latin typeface="Calibri Light"/>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C4E7E"/>
      </a:dk2>
      <a:lt2>
        <a:srgbClr val="E2DFCC"/>
      </a:lt2>
      <a:accent1>
        <a:srgbClr val="093759"/>
      </a:accent1>
      <a:accent2>
        <a:srgbClr val="F33735"/>
      </a:accent2>
      <a:accent3>
        <a:srgbClr val="FFFFFF"/>
      </a:accent3>
      <a:accent4>
        <a:srgbClr val="000000"/>
      </a:accent4>
      <a:accent5>
        <a:srgbClr val="AAAEB5"/>
      </a:accent5>
      <a:accent6>
        <a:srgbClr val="DC312F"/>
      </a:accent6>
      <a:hlink>
        <a:srgbClr val="D10E0C"/>
      </a:hlink>
      <a:folHlink>
        <a:srgbClr val="BBB48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04D5F"/>
    </a:dk2>
    <a:lt2>
      <a:srgbClr val="E2DFCC"/>
    </a:lt2>
    <a:accent1>
      <a:srgbClr val="229BBF"/>
    </a:accent1>
    <a:accent2>
      <a:srgbClr val="104D60"/>
    </a:accent2>
    <a:accent3>
      <a:srgbClr val="FFFFFF"/>
    </a:accent3>
    <a:accent4>
      <a:srgbClr val="000000"/>
    </a:accent4>
    <a:accent5>
      <a:srgbClr val="ABCBDC"/>
    </a:accent5>
    <a:accent6>
      <a:srgbClr val="0D4556"/>
    </a:accent6>
    <a:hlink>
      <a:srgbClr val="977B2D"/>
    </a:hlink>
    <a:folHlink>
      <a:srgbClr val="BFBFBF"/>
    </a:folHlink>
  </a:clrScheme>
</a:themeOverride>
</file>

<file path=ppt/theme/themeOverride10.xml><?xml version="1.0" encoding="utf-8"?>
<a:themeOverride xmlns:a="http://schemas.openxmlformats.org/drawingml/2006/main">
  <a:clrScheme name="">
    <a:dk1>
      <a:srgbClr val="000000"/>
    </a:dk1>
    <a:lt1>
      <a:srgbClr val="FFFFFF"/>
    </a:lt1>
    <a:dk2>
      <a:srgbClr val="104D5F"/>
    </a:dk2>
    <a:lt2>
      <a:srgbClr val="E2DFCC"/>
    </a:lt2>
    <a:accent1>
      <a:srgbClr val="229BBF"/>
    </a:accent1>
    <a:accent2>
      <a:srgbClr val="104D60"/>
    </a:accent2>
    <a:accent3>
      <a:srgbClr val="FFFFFF"/>
    </a:accent3>
    <a:accent4>
      <a:srgbClr val="000000"/>
    </a:accent4>
    <a:accent5>
      <a:srgbClr val="ABCBDC"/>
    </a:accent5>
    <a:accent6>
      <a:srgbClr val="0D4556"/>
    </a:accent6>
    <a:hlink>
      <a:srgbClr val="977B2D"/>
    </a:hlink>
    <a:folHlink>
      <a:srgbClr val="BFBFBF"/>
    </a:folHlink>
  </a:clrScheme>
</a:themeOverride>
</file>

<file path=ppt/theme/themeOverride11.xml><?xml version="1.0" encoding="utf-8"?>
<a:themeOverride xmlns:a="http://schemas.openxmlformats.org/drawingml/2006/main">
  <a:clrScheme name="">
    <a:dk1>
      <a:srgbClr val="000000"/>
    </a:dk1>
    <a:lt1>
      <a:srgbClr val="FFFFFF"/>
    </a:lt1>
    <a:dk2>
      <a:srgbClr val="104D5F"/>
    </a:dk2>
    <a:lt2>
      <a:srgbClr val="E2DFCC"/>
    </a:lt2>
    <a:accent1>
      <a:srgbClr val="229BBF"/>
    </a:accent1>
    <a:accent2>
      <a:srgbClr val="104D60"/>
    </a:accent2>
    <a:accent3>
      <a:srgbClr val="FFFFFF"/>
    </a:accent3>
    <a:accent4>
      <a:srgbClr val="000000"/>
    </a:accent4>
    <a:accent5>
      <a:srgbClr val="ABCBDC"/>
    </a:accent5>
    <a:accent6>
      <a:srgbClr val="0D4556"/>
    </a:accent6>
    <a:hlink>
      <a:srgbClr val="977B2D"/>
    </a:hlink>
    <a:folHlink>
      <a:srgbClr val="BFBFBF"/>
    </a:folHlink>
  </a:clrScheme>
</a:themeOverride>
</file>

<file path=ppt/theme/themeOverride2.xml><?xml version="1.0" encoding="utf-8"?>
<a:themeOverride xmlns:a="http://schemas.openxmlformats.org/drawingml/2006/main">
  <a:clrScheme name="">
    <a:dk1>
      <a:srgbClr val="000000"/>
    </a:dk1>
    <a:lt1>
      <a:srgbClr val="FFFFFF"/>
    </a:lt1>
    <a:dk2>
      <a:srgbClr val="104D5F"/>
    </a:dk2>
    <a:lt2>
      <a:srgbClr val="E2DFCC"/>
    </a:lt2>
    <a:accent1>
      <a:srgbClr val="229BBF"/>
    </a:accent1>
    <a:accent2>
      <a:srgbClr val="104D60"/>
    </a:accent2>
    <a:accent3>
      <a:srgbClr val="FFFFFF"/>
    </a:accent3>
    <a:accent4>
      <a:srgbClr val="000000"/>
    </a:accent4>
    <a:accent5>
      <a:srgbClr val="ABCBDC"/>
    </a:accent5>
    <a:accent6>
      <a:srgbClr val="0D4556"/>
    </a:accent6>
    <a:hlink>
      <a:srgbClr val="977B2D"/>
    </a:hlink>
    <a:folHlink>
      <a:srgbClr val="BFBFBF"/>
    </a:folHlink>
  </a:clrScheme>
</a:themeOverride>
</file>

<file path=ppt/theme/themeOverride3.xml><?xml version="1.0" encoding="utf-8"?>
<a:themeOverride xmlns:a="http://schemas.openxmlformats.org/drawingml/2006/main">
  <a:clrScheme name="">
    <a:dk1>
      <a:srgbClr val="000000"/>
    </a:dk1>
    <a:lt1>
      <a:srgbClr val="FFFFFF"/>
    </a:lt1>
    <a:dk2>
      <a:srgbClr val="104D5F"/>
    </a:dk2>
    <a:lt2>
      <a:srgbClr val="E2DFCC"/>
    </a:lt2>
    <a:accent1>
      <a:srgbClr val="229BBF"/>
    </a:accent1>
    <a:accent2>
      <a:srgbClr val="104D60"/>
    </a:accent2>
    <a:accent3>
      <a:srgbClr val="FFFFFF"/>
    </a:accent3>
    <a:accent4>
      <a:srgbClr val="000000"/>
    </a:accent4>
    <a:accent5>
      <a:srgbClr val="ABCBDC"/>
    </a:accent5>
    <a:accent6>
      <a:srgbClr val="0D4556"/>
    </a:accent6>
    <a:hlink>
      <a:srgbClr val="977B2D"/>
    </a:hlink>
    <a:folHlink>
      <a:srgbClr val="BFBFBF"/>
    </a:folHlink>
  </a:clrScheme>
</a:themeOverride>
</file>

<file path=ppt/theme/themeOverride4.xml><?xml version="1.0" encoding="utf-8"?>
<a:themeOverride xmlns:a="http://schemas.openxmlformats.org/drawingml/2006/main">
  <a:clrScheme name="">
    <a:dk1>
      <a:srgbClr val="000000"/>
    </a:dk1>
    <a:lt1>
      <a:srgbClr val="FFFFFF"/>
    </a:lt1>
    <a:dk2>
      <a:srgbClr val="104D5F"/>
    </a:dk2>
    <a:lt2>
      <a:srgbClr val="E2DFCC"/>
    </a:lt2>
    <a:accent1>
      <a:srgbClr val="229BBF"/>
    </a:accent1>
    <a:accent2>
      <a:srgbClr val="104D60"/>
    </a:accent2>
    <a:accent3>
      <a:srgbClr val="FFFFFF"/>
    </a:accent3>
    <a:accent4>
      <a:srgbClr val="000000"/>
    </a:accent4>
    <a:accent5>
      <a:srgbClr val="ABCBDC"/>
    </a:accent5>
    <a:accent6>
      <a:srgbClr val="0D4556"/>
    </a:accent6>
    <a:hlink>
      <a:srgbClr val="977B2D"/>
    </a:hlink>
    <a:folHlink>
      <a:srgbClr val="BFBFBF"/>
    </a:folHlink>
  </a:clrScheme>
</a:themeOverride>
</file>

<file path=ppt/theme/themeOverride5.xml><?xml version="1.0" encoding="utf-8"?>
<a:themeOverride xmlns:a="http://schemas.openxmlformats.org/drawingml/2006/main">
  <a:clrScheme name="">
    <a:dk1>
      <a:srgbClr val="000000"/>
    </a:dk1>
    <a:lt1>
      <a:srgbClr val="FFFFFF"/>
    </a:lt1>
    <a:dk2>
      <a:srgbClr val="104D5F"/>
    </a:dk2>
    <a:lt2>
      <a:srgbClr val="E2DFCC"/>
    </a:lt2>
    <a:accent1>
      <a:srgbClr val="229BBF"/>
    </a:accent1>
    <a:accent2>
      <a:srgbClr val="104D60"/>
    </a:accent2>
    <a:accent3>
      <a:srgbClr val="FFFFFF"/>
    </a:accent3>
    <a:accent4>
      <a:srgbClr val="000000"/>
    </a:accent4>
    <a:accent5>
      <a:srgbClr val="ABCBDC"/>
    </a:accent5>
    <a:accent6>
      <a:srgbClr val="0D4556"/>
    </a:accent6>
    <a:hlink>
      <a:srgbClr val="977B2D"/>
    </a:hlink>
    <a:folHlink>
      <a:srgbClr val="BFBFBF"/>
    </a:folHlink>
  </a:clrScheme>
</a:themeOverride>
</file>

<file path=ppt/theme/themeOverride6.xml><?xml version="1.0" encoding="utf-8"?>
<a:themeOverride xmlns:a="http://schemas.openxmlformats.org/drawingml/2006/main">
  <a:clrScheme name="">
    <a:dk1>
      <a:srgbClr val="000000"/>
    </a:dk1>
    <a:lt1>
      <a:srgbClr val="FFFFFF"/>
    </a:lt1>
    <a:dk2>
      <a:srgbClr val="104D5F"/>
    </a:dk2>
    <a:lt2>
      <a:srgbClr val="E2DFCC"/>
    </a:lt2>
    <a:accent1>
      <a:srgbClr val="229BBF"/>
    </a:accent1>
    <a:accent2>
      <a:srgbClr val="104D60"/>
    </a:accent2>
    <a:accent3>
      <a:srgbClr val="FFFFFF"/>
    </a:accent3>
    <a:accent4>
      <a:srgbClr val="000000"/>
    </a:accent4>
    <a:accent5>
      <a:srgbClr val="ABCBDC"/>
    </a:accent5>
    <a:accent6>
      <a:srgbClr val="0D4556"/>
    </a:accent6>
    <a:hlink>
      <a:srgbClr val="977B2D"/>
    </a:hlink>
    <a:folHlink>
      <a:srgbClr val="BFBFBF"/>
    </a:folHlink>
  </a:clrScheme>
</a:themeOverride>
</file>

<file path=ppt/theme/themeOverride7.xml><?xml version="1.0" encoding="utf-8"?>
<a:themeOverride xmlns:a="http://schemas.openxmlformats.org/drawingml/2006/main">
  <a:clrScheme name="">
    <a:dk1>
      <a:srgbClr val="000000"/>
    </a:dk1>
    <a:lt1>
      <a:srgbClr val="FFFFFF"/>
    </a:lt1>
    <a:dk2>
      <a:srgbClr val="104D5F"/>
    </a:dk2>
    <a:lt2>
      <a:srgbClr val="E2DFCC"/>
    </a:lt2>
    <a:accent1>
      <a:srgbClr val="229BBF"/>
    </a:accent1>
    <a:accent2>
      <a:srgbClr val="104D60"/>
    </a:accent2>
    <a:accent3>
      <a:srgbClr val="FFFFFF"/>
    </a:accent3>
    <a:accent4>
      <a:srgbClr val="000000"/>
    </a:accent4>
    <a:accent5>
      <a:srgbClr val="ABCBDC"/>
    </a:accent5>
    <a:accent6>
      <a:srgbClr val="0D4556"/>
    </a:accent6>
    <a:hlink>
      <a:srgbClr val="977B2D"/>
    </a:hlink>
    <a:folHlink>
      <a:srgbClr val="BFBFBF"/>
    </a:folHlink>
  </a:clrScheme>
</a:themeOverride>
</file>

<file path=ppt/theme/themeOverride8.xml><?xml version="1.0" encoding="utf-8"?>
<a:themeOverride xmlns:a="http://schemas.openxmlformats.org/drawingml/2006/main">
  <a:clrScheme name="">
    <a:dk1>
      <a:srgbClr val="000000"/>
    </a:dk1>
    <a:lt1>
      <a:srgbClr val="FFFFFF"/>
    </a:lt1>
    <a:dk2>
      <a:srgbClr val="104D5F"/>
    </a:dk2>
    <a:lt2>
      <a:srgbClr val="E2DFCC"/>
    </a:lt2>
    <a:accent1>
      <a:srgbClr val="229BBF"/>
    </a:accent1>
    <a:accent2>
      <a:srgbClr val="104D60"/>
    </a:accent2>
    <a:accent3>
      <a:srgbClr val="FFFFFF"/>
    </a:accent3>
    <a:accent4>
      <a:srgbClr val="000000"/>
    </a:accent4>
    <a:accent5>
      <a:srgbClr val="ABCBDC"/>
    </a:accent5>
    <a:accent6>
      <a:srgbClr val="0D4556"/>
    </a:accent6>
    <a:hlink>
      <a:srgbClr val="977B2D"/>
    </a:hlink>
    <a:folHlink>
      <a:srgbClr val="BFBFBF"/>
    </a:folHlink>
  </a:clrScheme>
</a:themeOverride>
</file>

<file path=ppt/theme/themeOverride9.xml><?xml version="1.0" encoding="utf-8"?>
<a:themeOverride xmlns:a="http://schemas.openxmlformats.org/drawingml/2006/main">
  <a:clrScheme name="">
    <a:dk1>
      <a:srgbClr val="000000"/>
    </a:dk1>
    <a:lt1>
      <a:srgbClr val="FFFFFF"/>
    </a:lt1>
    <a:dk2>
      <a:srgbClr val="104D5F"/>
    </a:dk2>
    <a:lt2>
      <a:srgbClr val="E2DFCC"/>
    </a:lt2>
    <a:accent1>
      <a:srgbClr val="229BBF"/>
    </a:accent1>
    <a:accent2>
      <a:srgbClr val="104D60"/>
    </a:accent2>
    <a:accent3>
      <a:srgbClr val="FFFFFF"/>
    </a:accent3>
    <a:accent4>
      <a:srgbClr val="000000"/>
    </a:accent4>
    <a:accent5>
      <a:srgbClr val="ABCBDC"/>
    </a:accent5>
    <a:accent6>
      <a:srgbClr val="0D4556"/>
    </a:accent6>
    <a:hlink>
      <a:srgbClr val="977B2D"/>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324</TotalTime>
  <Words>449</Words>
  <Application>Microsoft Office PowerPoint</Application>
  <PresentationFormat>مخصص</PresentationFormat>
  <Paragraphs>82</Paragraphs>
  <Slides>14</Slides>
  <Notes>0</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14</vt:i4>
      </vt:variant>
    </vt:vector>
  </HeadingPairs>
  <TitlesOfParts>
    <vt:vector size="23" baseType="lpstr">
      <vt:lpstr>STXihei</vt:lpstr>
      <vt:lpstr>Arial</vt:lpstr>
      <vt:lpstr>Arial Rounded MT Bold</vt:lpstr>
      <vt:lpstr>Calibri</vt:lpstr>
      <vt:lpstr>Calibri Light</vt:lpstr>
      <vt:lpstr>Inter</vt:lpstr>
      <vt:lpstr>Montserrat SemiBold</vt:lpstr>
      <vt:lpstr>Times New Roman</vt:lpstr>
      <vt:lpstr>Office 主题</vt:lpstr>
      <vt:lpstr>عرض تقديمي في PowerPoint</vt:lpstr>
      <vt:lpstr>عرض تقديمي في PowerPoint</vt:lpstr>
      <vt:lpstr>عرض تقديمي في PowerPoint</vt:lpstr>
      <vt:lpstr>Questions</vt:lpstr>
      <vt:lpstr>عرض تقديمي في PowerPoint</vt:lpstr>
      <vt:lpstr>عرض تقديمي في PowerPoint</vt:lpstr>
      <vt:lpstr>عرض تقديمي في PowerPoint</vt:lpstr>
      <vt:lpstr>عرض تقديمي في PowerPoint</vt:lpstr>
      <vt:lpstr>Results</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YAQEEN ABDULLAH mohammed ALHAWAJ</cp:lastModifiedBy>
  <cp:revision>75</cp:revision>
  <dcterms:created xsi:type="dcterms:W3CDTF">2015-03-24T02:37:00Z</dcterms:created>
  <dcterms:modified xsi:type="dcterms:W3CDTF">2021-11-17T23:05:13Z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