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4"/>
  </p:notesMasterIdLst>
  <p:sldIdLst>
    <p:sldId id="274" r:id="rId2"/>
    <p:sldId id="278" r:id="rId3"/>
    <p:sldId id="257" r:id="rId4"/>
    <p:sldId id="279" r:id="rId5"/>
    <p:sldId id="280" r:id="rId6"/>
    <p:sldId id="281" r:id="rId7"/>
    <p:sldId id="282" r:id="rId8"/>
    <p:sldId id="283" r:id="rId9"/>
    <p:sldId id="284" r:id="rId10"/>
    <p:sldId id="285" r:id="rId11"/>
    <p:sldId id="286" r:id="rId12"/>
    <p:sldId id="287" r:id="rId13"/>
    <p:sldId id="288" r:id="rId14"/>
    <p:sldId id="289" r:id="rId15"/>
    <p:sldId id="291" r:id="rId16"/>
    <p:sldId id="292" r:id="rId17"/>
    <p:sldId id="293" r:id="rId18"/>
    <p:sldId id="294" r:id="rId19"/>
    <p:sldId id="296" r:id="rId20"/>
    <p:sldId id="298" r:id="rId21"/>
    <p:sldId id="295"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4B5975-B752-49FA-94FB-9E504FA71C98}">
          <p14:sldIdLst>
            <p14:sldId id="274"/>
            <p14:sldId id="278"/>
            <p14:sldId id="257"/>
            <p14:sldId id="279"/>
            <p14:sldId id="280"/>
            <p14:sldId id="281"/>
            <p14:sldId id="282"/>
            <p14:sldId id="283"/>
            <p14:sldId id="284"/>
            <p14:sldId id="285"/>
            <p14:sldId id="286"/>
            <p14:sldId id="287"/>
            <p14:sldId id="288"/>
            <p14:sldId id="289"/>
          </p14:sldIdLst>
        </p14:section>
        <p14:section name="Untitled Section" id="{C44A1CD2-6848-426E-8055-515071958678}">
          <p14:sldIdLst>
            <p14:sldId id="291"/>
            <p14:sldId id="292"/>
            <p14:sldId id="293"/>
            <p14:sldId id="294"/>
            <p14:sldId id="296"/>
            <p14:sldId id="298"/>
            <p14:sldId id="295"/>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DA7BD5-25FD-0AD4-8CA0-91D370655668}" name="Yaqoob Mohammed" initials="YM" userId="S::ymohamm1@cbu.edu::8b25f53f-0e5b-49aa-9673-cfee868307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41" autoAdjust="0"/>
  </p:normalViewPr>
  <p:slideViewPr>
    <p:cSldViewPr>
      <p:cViewPr varScale="1">
        <p:scale>
          <a:sx n="78" d="100"/>
          <a:sy n="78" d="100"/>
        </p:scale>
        <p:origin x="160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CE640-6789-4558-9A02-0572502F513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C78F755-CC54-44D8-A0FF-5F9078BB5AC1}">
      <dgm:prSet/>
      <dgm:spPr/>
      <dgm:t>
        <a:bodyPr/>
        <a:lstStyle/>
        <a:p>
          <a:r>
            <a:rPr lang="en-US"/>
            <a:t>Posting the right products in the right place at right time.</a:t>
          </a:r>
        </a:p>
      </dgm:t>
    </dgm:pt>
    <dgm:pt modelId="{426FBFE1-8744-440C-91A0-CB866B554433}" type="parTrans" cxnId="{F4FD5C80-383A-4076-B0CA-274C334F8346}">
      <dgm:prSet/>
      <dgm:spPr/>
      <dgm:t>
        <a:bodyPr/>
        <a:lstStyle/>
        <a:p>
          <a:endParaRPr lang="en-US"/>
        </a:p>
      </dgm:t>
    </dgm:pt>
    <dgm:pt modelId="{E73590BC-F65F-4045-943E-B3B1E6E29F03}" type="sibTrans" cxnId="{F4FD5C80-383A-4076-B0CA-274C334F8346}">
      <dgm:prSet/>
      <dgm:spPr/>
      <dgm:t>
        <a:bodyPr/>
        <a:lstStyle/>
        <a:p>
          <a:endParaRPr lang="en-US"/>
        </a:p>
      </dgm:t>
    </dgm:pt>
    <dgm:pt modelId="{0EFC81F3-8F35-4614-AE8C-D3E76064A2D8}">
      <dgm:prSet/>
      <dgm:spPr/>
      <dgm:t>
        <a:bodyPr/>
        <a:lstStyle/>
        <a:p>
          <a:r>
            <a:rPr lang="en-US"/>
            <a:t>Effectively balance the Inventory coming in &amp; going out.</a:t>
          </a:r>
        </a:p>
      </dgm:t>
    </dgm:pt>
    <dgm:pt modelId="{16C91959-5BBC-419C-84B8-FED798F6B472}" type="parTrans" cxnId="{57DCC4DF-271D-4EF2-882F-FAF914684443}">
      <dgm:prSet/>
      <dgm:spPr/>
      <dgm:t>
        <a:bodyPr/>
        <a:lstStyle/>
        <a:p>
          <a:endParaRPr lang="en-US"/>
        </a:p>
      </dgm:t>
    </dgm:pt>
    <dgm:pt modelId="{C3D3F375-9AC9-40D5-9A6C-F91F6AB8E509}" type="sibTrans" cxnId="{57DCC4DF-271D-4EF2-882F-FAF914684443}">
      <dgm:prSet/>
      <dgm:spPr/>
      <dgm:t>
        <a:bodyPr/>
        <a:lstStyle/>
        <a:p>
          <a:endParaRPr lang="en-US"/>
        </a:p>
      </dgm:t>
    </dgm:pt>
    <dgm:pt modelId="{1C7E66E0-6A16-4354-8501-963EFBEF97A7}">
      <dgm:prSet/>
      <dgm:spPr/>
      <dgm:t>
        <a:bodyPr/>
        <a:lstStyle/>
        <a:p>
          <a:r>
            <a:rPr lang="en-US"/>
            <a:t>Better address customer demands.</a:t>
          </a:r>
        </a:p>
      </dgm:t>
    </dgm:pt>
    <dgm:pt modelId="{CF87C9D6-3E14-41C4-BA15-F07C37B44962}" type="parTrans" cxnId="{8BAE25AE-898B-49A3-B1E9-0F63A2BD011C}">
      <dgm:prSet/>
      <dgm:spPr/>
      <dgm:t>
        <a:bodyPr/>
        <a:lstStyle/>
        <a:p>
          <a:endParaRPr lang="en-US"/>
        </a:p>
      </dgm:t>
    </dgm:pt>
    <dgm:pt modelId="{400E7559-FB08-45B4-834D-D29C6733ED57}" type="sibTrans" cxnId="{8BAE25AE-898B-49A3-B1E9-0F63A2BD011C}">
      <dgm:prSet/>
      <dgm:spPr/>
      <dgm:t>
        <a:bodyPr/>
        <a:lstStyle/>
        <a:p>
          <a:endParaRPr lang="en-US"/>
        </a:p>
      </dgm:t>
    </dgm:pt>
    <dgm:pt modelId="{F6089951-8EC8-4D7C-AFA5-01FE196FD0C3}">
      <dgm:prSet/>
      <dgm:spPr/>
      <dgm:t>
        <a:bodyPr/>
        <a:lstStyle/>
        <a:p>
          <a:r>
            <a:rPr lang="en-US"/>
            <a:t>It improves cash flow.</a:t>
          </a:r>
        </a:p>
      </dgm:t>
    </dgm:pt>
    <dgm:pt modelId="{F5353875-319D-41B9-9D99-D1577F9137F1}" type="parTrans" cxnId="{64BE9E13-5B38-41E1-B38C-2F200D82C184}">
      <dgm:prSet/>
      <dgm:spPr/>
      <dgm:t>
        <a:bodyPr/>
        <a:lstStyle/>
        <a:p>
          <a:endParaRPr lang="en-US"/>
        </a:p>
      </dgm:t>
    </dgm:pt>
    <dgm:pt modelId="{B83F31E3-5B6B-425E-8A77-89ECAE875AFB}" type="sibTrans" cxnId="{64BE9E13-5B38-41E1-B38C-2F200D82C184}">
      <dgm:prSet/>
      <dgm:spPr/>
      <dgm:t>
        <a:bodyPr/>
        <a:lstStyle/>
        <a:p>
          <a:endParaRPr lang="en-US"/>
        </a:p>
      </dgm:t>
    </dgm:pt>
    <dgm:pt modelId="{361304D5-DEE4-4A76-8628-6FF79F22ADC5}">
      <dgm:prSet/>
      <dgm:spPr/>
      <dgm:t>
        <a:bodyPr/>
        <a:lstStyle/>
        <a:p>
          <a:r>
            <a:rPr lang="en-US"/>
            <a:t>It helps to save money while over-stocking the fewer demands of products.</a:t>
          </a:r>
        </a:p>
      </dgm:t>
    </dgm:pt>
    <dgm:pt modelId="{F9D9C60A-60C7-4A57-B87E-2682C894EF25}" type="parTrans" cxnId="{1792455C-3073-46E7-A809-90EA60BFC7E8}">
      <dgm:prSet/>
      <dgm:spPr/>
      <dgm:t>
        <a:bodyPr/>
        <a:lstStyle/>
        <a:p>
          <a:endParaRPr lang="en-US"/>
        </a:p>
      </dgm:t>
    </dgm:pt>
    <dgm:pt modelId="{4BB026D6-D4CC-4040-A3C9-54CE6DA3277F}" type="sibTrans" cxnId="{1792455C-3073-46E7-A809-90EA60BFC7E8}">
      <dgm:prSet/>
      <dgm:spPr/>
      <dgm:t>
        <a:bodyPr/>
        <a:lstStyle/>
        <a:p>
          <a:endParaRPr lang="en-US"/>
        </a:p>
      </dgm:t>
    </dgm:pt>
    <dgm:pt modelId="{6A02FA22-36FA-4DC6-8C8D-856E9C85814F}">
      <dgm:prSet/>
      <dgm:spPr/>
      <dgm:t>
        <a:bodyPr/>
        <a:lstStyle/>
        <a:p>
          <a:r>
            <a:rPr lang="en-US"/>
            <a:t>To protect against inflation</a:t>
          </a:r>
        </a:p>
      </dgm:t>
    </dgm:pt>
    <dgm:pt modelId="{4A9743C5-2BAA-444E-ACA0-A71B76D07328}" type="parTrans" cxnId="{116BA105-16E9-4C4E-817D-3B151B48476B}">
      <dgm:prSet/>
      <dgm:spPr/>
      <dgm:t>
        <a:bodyPr/>
        <a:lstStyle/>
        <a:p>
          <a:endParaRPr lang="en-US"/>
        </a:p>
      </dgm:t>
    </dgm:pt>
    <dgm:pt modelId="{228CC9F7-431F-4CE3-AA9F-92B51D06CC4F}" type="sibTrans" cxnId="{116BA105-16E9-4C4E-817D-3B151B48476B}">
      <dgm:prSet/>
      <dgm:spPr/>
      <dgm:t>
        <a:bodyPr/>
        <a:lstStyle/>
        <a:p>
          <a:endParaRPr lang="en-US"/>
        </a:p>
      </dgm:t>
    </dgm:pt>
    <dgm:pt modelId="{8222939B-74A8-4179-8AD1-711EEB258867}">
      <dgm:prSet/>
      <dgm:spPr/>
      <dgm:t>
        <a:bodyPr/>
        <a:lstStyle/>
        <a:p>
          <a:r>
            <a:rPr lang="en-US"/>
            <a:t>Effective Inventory management avoids the risk of spoilage, damage, or overstocked products.</a:t>
          </a:r>
        </a:p>
      </dgm:t>
    </dgm:pt>
    <dgm:pt modelId="{5F2DAE56-3EC6-409C-B5F8-E87D0D6F06DF}" type="parTrans" cxnId="{89A5AEB3-D60F-4753-9710-440B427C4A66}">
      <dgm:prSet/>
      <dgm:spPr/>
      <dgm:t>
        <a:bodyPr/>
        <a:lstStyle/>
        <a:p>
          <a:endParaRPr lang="en-US"/>
        </a:p>
      </dgm:t>
    </dgm:pt>
    <dgm:pt modelId="{85C0EC87-F099-48D5-AA55-F9D76ED29E25}" type="sibTrans" cxnId="{89A5AEB3-D60F-4753-9710-440B427C4A66}">
      <dgm:prSet/>
      <dgm:spPr/>
      <dgm:t>
        <a:bodyPr/>
        <a:lstStyle/>
        <a:p>
          <a:endParaRPr lang="en-US"/>
        </a:p>
      </dgm:t>
    </dgm:pt>
    <dgm:pt modelId="{C1C48AB0-0665-4FF0-A526-BA57F6ED450A}" type="pres">
      <dgm:prSet presAssocID="{C55CE640-6789-4558-9A02-0572502F513E}" presName="vert0" presStyleCnt="0">
        <dgm:presLayoutVars>
          <dgm:dir/>
          <dgm:animOne val="branch"/>
          <dgm:animLvl val="lvl"/>
        </dgm:presLayoutVars>
      </dgm:prSet>
      <dgm:spPr/>
    </dgm:pt>
    <dgm:pt modelId="{2D17E997-576A-425D-B2C1-F237F3DB4F67}" type="pres">
      <dgm:prSet presAssocID="{0C78F755-CC54-44D8-A0FF-5F9078BB5AC1}" presName="thickLine" presStyleLbl="alignNode1" presStyleIdx="0" presStyleCnt="7"/>
      <dgm:spPr/>
    </dgm:pt>
    <dgm:pt modelId="{4AAA83AF-E5B5-4F83-928D-D474C04C075D}" type="pres">
      <dgm:prSet presAssocID="{0C78F755-CC54-44D8-A0FF-5F9078BB5AC1}" presName="horz1" presStyleCnt="0"/>
      <dgm:spPr/>
    </dgm:pt>
    <dgm:pt modelId="{F62EF1A7-833C-40AA-A3C3-7D55ABFF5EE4}" type="pres">
      <dgm:prSet presAssocID="{0C78F755-CC54-44D8-A0FF-5F9078BB5AC1}" presName="tx1" presStyleLbl="revTx" presStyleIdx="0" presStyleCnt="7"/>
      <dgm:spPr/>
    </dgm:pt>
    <dgm:pt modelId="{84643C5A-713E-4939-8BE7-620CDD958700}" type="pres">
      <dgm:prSet presAssocID="{0C78F755-CC54-44D8-A0FF-5F9078BB5AC1}" presName="vert1" presStyleCnt="0"/>
      <dgm:spPr/>
    </dgm:pt>
    <dgm:pt modelId="{0CC45182-EA29-4259-9490-ABE5BD7B1918}" type="pres">
      <dgm:prSet presAssocID="{0EFC81F3-8F35-4614-AE8C-D3E76064A2D8}" presName="thickLine" presStyleLbl="alignNode1" presStyleIdx="1" presStyleCnt="7"/>
      <dgm:spPr/>
    </dgm:pt>
    <dgm:pt modelId="{E1422DE4-5A65-413E-B174-AEC430D39677}" type="pres">
      <dgm:prSet presAssocID="{0EFC81F3-8F35-4614-AE8C-D3E76064A2D8}" presName="horz1" presStyleCnt="0"/>
      <dgm:spPr/>
    </dgm:pt>
    <dgm:pt modelId="{45E768C3-4990-4333-83AB-ADE9AA87FB48}" type="pres">
      <dgm:prSet presAssocID="{0EFC81F3-8F35-4614-AE8C-D3E76064A2D8}" presName="tx1" presStyleLbl="revTx" presStyleIdx="1" presStyleCnt="7"/>
      <dgm:spPr/>
    </dgm:pt>
    <dgm:pt modelId="{18F33437-0172-4145-970A-1504C15285F4}" type="pres">
      <dgm:prSet presAssocID="{0EFC81F3-8F35-4614-AE8C-D3E76064A2D8}" presName="vert1" presStyleCnt="0"/>
      <dgm:spPr/>
    </dgm:pt>
    <dgm:pt modelId="{4C9FE42E-D363-44C5-BB8B-7B22B67DFC22}" type="pres">
      <dgm:prSet presAssocID="{1C7E66E0-6A16-4354-8501-963EFBEF97A7}" presName="thickLine" presStyleLbl="alignNode1" presStyleIdx="2" presStyleCnt="7"/>
      <dgm:spPr/>
    </dgm:pt>
    <dgm:pt modelId="{C5586C99-7D63-4E8C-918F-E9B5C1D8D12E}" type="pres">
      <dgm:prSet presAssocID="{1C7E66E0-6A16-4354-8501-963EFBEF97A7}" presName="horz1" presStyleCnt="0"/>
      <dgm:spPr/>
    </dgm:pt>
    <dgm:pt modelId="{6CD515E7-DC51-4B82-96EE-CDCB185A88C3}" type="pres">
      <dgm:prSet presAssocID="{1C7E66E0-6A16-4354-8501-963EFBEF97A7}" presName="tx1" presStyleLbl="revTx" presStyleIdx="2" presStyleCnt="7"/>
      <dgm:spPr/>
    </dgm:pt>
    <dgm:pt modelId="{01AF35DF-5251-4975-A011-1EC4DD0AA60B}" type="pres">
      <dgm:prSet presAssocID="{1C7E66E0-6A16-4354-8501-963EFBEF97A7}" presName="vert1" presStyleCnt="0"/>
      <dgm:spPr/>
    </dgm:pt>
    <dgm:pt modelId="{47D9F62F-7DEC-4CF6-8809-62A0D3104CEC}" type="pres">
      <dgm:prSet presAssocID="{F6089951-8EC8-4D7C-AFA5-01FE196FD0C3}" presName="thickLine" presStyleLbl="alignNode1" presStyleIdx="3" presStyleCnt="7"/>
      <dgm:spPr/>
    </dgm:pt>
    <dgm:pt modelId="{9B3DBA6C-A827-4C1D-AAAE-52A16BE81A26}" type="pres">
      <dgm:prSet presAssocID="{F6089951-8EC8-4D7C-AFA5-01FE196FD0C3}" presName="horz1" presStyleCnt="0"/>
      <dgm:spPr/>
    </dgm:pt>
    <dgm:pt modelId="{08D1E801-211E-40E5-8314-D0A8A7094BD1}" type="pres">
      <dgm:prSet presAssocID="{F6089951-8EC8-4D7C-AFA5-01FE196FD0C3}" presName="tx1" presStyleLbl="revTx" presStyleIdx="3" presStyleCnt="7"/>
      <dgm:spPr/>
    </dgm:pt>
    <dgm:pt modelId="{22D84FDA-8134-4ECD-B682-21A834FE6A83}" type="pres">
      <dgm:prSet presAssocID="{F6089951-8EC8-4D7C-AFA5-01FE196FD0C3}" presName="vert1" presStyleCnt="0"/>
      <dgm:spPr/>
    </dgm:pt>
    <dgm:pt modelId="{E0E77FFE-E0AC-4F49-8D4F-396EC6B6BACA}" type="pres">
      <dgm:prSet presAssocID="{361304D5-DEE4-4A76-8628-6FF79F22ADC5}" presName="thickLine" presStyleLbl="alignNode1" presStyleIdx="4" presStyleCnt="7"/>
      <dgm:spPr/>
    </dgm:pt>
    <dgm:pt modelId="{8457FA7F-E6D3-4476-B9F7-88604D5D5CC0}" type="pres">
      <dgm:prSet presAssocID="{361304D5-DEE4-4A76-8628-6FF79F22ADC5}" presName="horz1" presStyleCnt="0"/>
      <dgm:spPr/>
    </dgm:pt>
    <dgm:pt modelId="{AA027302-0163-47B9-9C64-9CF288054C44}" type="pres">
      <dgm:prSet presAssocID="{361304D5-DEE4-4A76-8628-6FF79F22ADC5}" presName="tx1" presStyleLbl="revTx" presStyleIdx="4" presStyleCnt="7"/>
      <dgm:spPr/>
    </dgm:pt>
    <dgm:pt modelId="{90614AB4-9C1C-4B2C-B748-DE6B9D746A7E}" type="pres">
      <dgm:prSet presAssocID="{361304D5-DEE4-4A76-8628-6FF79F22ADC5}" presName="vert1" presStyleCnt="0"/>
      <dgm:spPr/>
    </dgm:pt>
    <dgm:pt modelId="{3EAC6642-B52E-47E1-B7D0-1743B8394790}" type="pres">
      <dgm:prSet presAssocID="{6A02FA22-36FA-4DC6-8C8D-856E9C85814F}" presName="thickLine" presStyleLbl="alignNode1" presStyleIdx="5" presStyleCnt="7"/>
      <dgm:spPr/>
    </dgm:pt>
    <dgm:pt modelId="{8801F986-CE94-4767-8C92-9CF39CB34F96}" type="pres">
      <dgm:prSet presAssocID="{6A02FA22-36FA-4DC6-8C8D-856E9C85814F}" presName="horz1" presStyleCnt="0"/>
      <dgm:spPr/>
    </dgm:pt>
    <dgm:pt modelId="{D9C9CD23-2441-4964-B33C-2DFFBF1949FB}" type="pres">
      <dgm:prSet presAssocID="{6A02FA22-36FA-4DC6-8C8D-856E9C85814F}" presName="tx1" presStyleLbl="revTx" presStyleIdx="5" presStyleCnt="7"/>
      <dgm:spPr/>
    </dgm:pt>
    <dgm:pt modelId="{FBA282D3-5571-453F-9E3A-BB8D981CA5C8}" type="pres">
      <dgm:prSet presAssocID="{6A02FA22-36FA-4DC6-8C8D-856E9C85814F}" presName="vert1" presStyleCnt="0"/>
      <dgm:spPr/>
    </dgm:pt>
    <dgm:pt modelId="{C835E4BD-2ADA-4293-95C7-1039DAC11477}" type="pres">
      <dgm:prSet presAssocID="{8222939B-74A8-4179-8AD1-711EEB258867}" presName="thickLine" presStyleLbl="alignNode1" presStyleIdx="6" presStyleCnt="7"/>
      <dgm:spPr/>
    </dgm:pt>
    <dgm:pt modelId="{95ED172C-4BFF-4B9C-ADCD-1F7421C052A1}" type="pres">
      <dgm:prSet presAssocID="{8222939B-74A8-4179-8AD1-711EEB258867}" presName="horz1" presStyleCnt="0"/>
      <dgm:spPr/>
    </dgm:pt>
    <dgm:pt modelId="{0E15C8FF-FD1A-4911-9AB4-D2271A1DFBA7}" type="pres">
      <dgm:prSet presAssocID="{8222939B-74A8-4179-8AD1-711EEB258867}" presName="tx1" presStyleLbl="revTx" presStyleIdx="6" presStyleCnt="7"/>
      <dgm:spPr/>
    </dgm:pt>
    <dgm:pt modelId="{CCA0C6A9-3F70-4BFF-9225-ABEFA9254BDB}" type="pres">
      <dgm:prSet presAssocID="{8222939B-74A8-4179-8AD1-711EEB258867}" presName="vert1" presStyleCnt="0"/>
      <dgm:spPr/>
    </dgm:pt>
  </dgm:ptLst>
  <dgm:cxnLst>
    <dgm:cxn modelId="{116BA105-16E9-4C4E-817D-3B151B48476B}" srcId="{C55CE640-6789-4558-9A02-0572502F513E}" destId="{6A02FA22-36FA-4DC6-8C8D-856E9C85814F}" srcOrd="5" destOrd="0" parTransId="{4A9743C5-2BAA-444E-ACA0-A71B76D07328}" sibTransId="{228CC9F7-431F-4CE3-AA9F-92B51D06CC4F}"/>
    <dgm:cxn modelId="{64BE9E13-5B38-41E1-B38C-2F200D82C184}" srcId="{C55CE640-6789-4558-9A02-0572502F513E}" destId="{F6089951-8EC8-4D7C-AFA5-01FE196FD0C3}" srcOrd="3" destOrd="0" parTransId="{F5353875-319D-41B9-9D99-D1577F9137F1}" sibTransId="{B83F31E3-5B6B-425E-8A77-89ECAE875AFB}"/>
    <dgm:cxn modelId="{65AFD73C-2BA7-40E0-9650-F0D7DA025190}" type="presOf" srcId="{F6089951-8EC8-4D7C-AFA5-01FE196FD0C3}" destId="{08D1E801-211E-40E5-8314-D0A8A7094BD1}" srcOrd="0" destOrd="0" presId="urn:microsoft.com/office/officeart/2008/layout/LinedList"/>
    <dgm:cxn modelId="{1792455C-3073-46E7-A809-90EA60BFC7E8}" srcId="{C55CE640-6789-4558-9A02-0572502F513E}" destId="{361304D5-DEE4-4A76-8628-6FF79F22ADC5}" srcOrd="4" destOrd="0" parTransId="{F9D9C60A-60C7-4A57-B87E-2682C894EF25}" sibTransId="{4BB026D6-D4CC-4040-A3C9-54CE6DA3277F}"/>
    <dgm:cxn modelId="{38D5E550-A9C8-4A91-A8A7-FEAC8B1DB083}" type="presOf" srcId="{C55CE640-6789-4558-9A02-0572502F513E}" destId="{C1C48AB0-0665-4FF0-A526-BA57F6ED450A}" srcOrd="0" destOrd="0" presId="urn:microsoft.com/office/officeart/2008/layout/LinedList"/>
    <dgm:cxn modelId="{90E53151-8FF0-4E1A-805D-350E584C2CA8}" type="presOf" srcId="{8222939B-74A8-4179-8AD1-711EEB258867}" destId="{0E15C8FF-FD1A-4911-9AB4-D2271A1DFBA7}" srcOrd="0" destOrd="0" presId="urn:microsoft.com/office/officeart/2008/layout/LinedList"/>
    <dgm:cxn modelId="{F4FD5C80-383A-4076-B0CA-274C334F8346}" srcId="{C55CE640-6789-4558-9A02-0572502F513E}" destId="{0C78F755-CC54-44D8-A0FF-5F9078BB5AC1}" srcOrd="0" destOrd="0" parTransId="{426FBFE1-8744-440C-91A0-CB866B554433}" sibTransId="{E73590BC-F65F-4045-943E-B3B1E6E29F03}"/>
    <dgm:cxn modelId="{0E439A82-1A43-4B92-82C5-31BDD450D17D}" type="presOf" srcId="{361304D5-DEE4-4A76-8628-6FF79F22ADC5}" destId="{AA027302-0163-47B9-9C64-9CF288054C44}" srcOrd="0" destOrd="0" presId="urn:microsoft.com/office/officeart/2008/layout/LinedList"/>
    <dgm:cxn modelId="{4D61A689-9B98-4128-BB60-428087078F8A}" type="presOf" srcId="{1C7E66E0-6A16-4354-8501-963EFBEF97A7}" destId="{6CD515E7-DC51-4B82-96EE-CDCB185A88C3}" srcOrd="0" destOrd="0" presId="urn:microsoft.com/office/officeart/2008/layout/LinedList"/>
    <dgm:cxn modelId="{85A0F1A1-54A7-4F6E-9AE7-34A58D14F8DC}" type="presOf" srcId="{0EFC81F3-8F35-4614-AE8C-D3E76064A2D8}" destId="{45E768C3-4990-4333-83AB-ADE9AA87FB48}" srcOrd="0" destOrd="0" presId="urn:microsoft.com/office/officeart/2008/layout/LinedList"/>
    <dgm:cxn modelId="{8BAE25AE-898B-49A3-B1E9-0F63A2BD011C}" srcId="{C55CE640-6789-4558-9A02-0572502F513E}" destId="{1C7E66E0-6A16-4354-8501-963EFBEF97A7}" srcOrd="2" destOrd="0" parTransId="{CF87C9D6-3E14-41C4-BA15-F07C37B44962}" sibTransId="{400E7559-FB08-45B4-834D-D29C6733ED57}"/>
    <dgm:cxn modelId="{89A5AEB3-D60F-4753-9710-440B427C4A66}" srcId="{C55CE640-6789-4558-9A02-0572502F513E}" destId="{8222939B-74A8-4179-8AD1-711EEB258867}" srcOrd="6" destOrd="0" parTransId="{5F2DAE56-3EC6-409C-B5F8-E87D0D6F06DF}" sibTransId="{85C0EC87-F099-48D5-AA55-F9D76ED29E25}"/>
    <dgm:cxn modelId="{A537C1C4-F161-49F3-9403-25EB7B269D21}" type="presOf" srcId="{6A02FA22-36FA-4DC6-8C8D-856E9C85814F}" destId="{D9C9CD23-2441-4964-B33C-2DFFBF1949FB}" srcOrd="0" destOrd="0" presId="urn:microsoft.com/office/officeart/2008/layout/LinedList"/>
    <dgm:cxn modelId="{57DCC4DF-271D-4EF2-882F-FAF914684443}" srcId="{C55CE640-6789-4558-9A02-0572502F513E}" destId="{0EFC81F3-8F35-4614-AE8C-D3E76064A2D8}" srcOrd="1" destOrd="0" parTransId="{16C91959-5BBC-419C-84B8-FED798F6B472}" sibTransId="{C3D3F375-9AC9-40D5-9A6C-F91F6AB8E509}"/>
    <dgm:cxn modelId="{FA1AF8F8-757E-4C91-BE99-92938F857274}" type="presOf" srcId="{0C78F755-CC54-44D8-A0FF-5F9078BB5AC1}" destId="{F62EF1A7-833C-40AA-A3C3-7D55ABFF5EE4}" srcOrd="0" destOrd="0" presId="urn:microsoft.com/office/officeart/2008/layout/LinedList"/>
    <dgm:cxn modelId="{B834F110-6D2C-480C-A703-E14239991DE3}" type="presParOf" srcId="{C1C48AB0-0665-4FF0-A526-BA57F6ED450A}" destId="{2D17E997-576A-425D-B2C1-F237F3DB4F67}" srcOrd="0" destOrd="0" presId="urn:microsoft.com/office/officeart/2008/layout/LinedList"/>
    <dgm:cxn modelId="{3D42B905-3D55-425A-88FF-8A32ACDF39D8}" type="presParOf" srcId="{C1C48AB0-0665-4FF0-A526-BA57F6ED450A}" destId="{4AAA83AF-E5B5-4F83-928D-D474C04C075D}" srcOrd="1" destOrd="0" presId="urn:microsoft.com/office/officeart/2008/layout/LinedList"/>
    <dgm:cxn modelId="{F3C1C1E5-C593-47F5-8192-306D7C0EEA4F}" type="presParOf" srcId="{4AAA83AF-E5B5-4F83-928D-D474C04C075D}" destId="{F62EF1A7-833C-40AA-A3C3-7D55ABFF5EE4}" srcOrd="0" destOrd="0" presId="urn:microsoft.com/office/officeart/2008/layout/LinedList"/>
    <dgm:cxn modelId="{B82DE938-A36D-4CAE-A655-D2D23F8310C0}" type="presParOf" srcId="{4AAA83AF-E5B5-4F83-928D-D474C04C075D}" destId="{84643C5A-713E-4939-8BE7-620CDD958700}" srcOrd="1" destOrd="0" presId="urn:microsoft.com/office/officeart/2008/layout/LinedList"/>
    <dgm:cxn modelId="{5B94E4B7-EAE8-4A29-86CC-0165DC432928}" type="presParOf" srcId="{C1C48AB0-0665-4FF0-A526-BA57F6ED450A}" destId="{0CC45182-EA29-4259-9490-ABE5BD7B1918}" srcOrd="2" destOrd="0" presId="urn:microsoft.com/office/officeart/2008/layout/LinedList"/>
    <dgm:cxn modelId="{65671CC6-3EDA-4A8A-8004-347CDCE35D76}" type="presParOf" srcId="{C1C48AB0-0665-4FF0-A526-BA57F6ED450A}" destId="{E1422DE4-5A65-413E-B174-AEC430D39677}" srcOrd="3" destOrd="0" presId="urn:microsoft.com/office/officeart/2008/layout/LinedList"/>
    <dgm:cxn modelId="{AB32FA4B-634E-4AA3-8E76-BEC9233885FC}" type="presParOf" srcId="{E1422DE4-5A65-413E-B174-AEC430D39677}" destId="{45E768C3-4990-4333-83AB-ADE9AA87FB48}" srcOrd="0" destOrd="0" presId="urn:microsoft.com/office/officeart/2008/layout/LinedList"/>
    <dgm:cxn modelId="{508DDF90-710A-47E2-A115-68AB6398729D}" type="presParOf" srcId="{E1422DE4-5A65-413E-B174-AEC430D39677}" destId="{18F33437-0172-4145-970A-1504C15285F4}" srcOrd="1" destOrd="0" presId="urn:microsoft.com/office/officeart/2008/layout/LinedList"/>
    <dgm:cxn modelId="{8D5C414A-CEFC-482E-A883-F0CFC12F1A6F}" type="presParOf" srcId="{C1C48AB0-0665-4FF0-A526-BA57F6ED450A}" destId="{4C9FE42E-D363-44C5-BB8B-7B22B67DFC22}" srcOrd="4" destOrd="0" presId="urn:microsoft.com/office/officeart/2008/layout/LinedList"/>
    <dgm:cxn modelId="{42316DC5-E94D-4370-BEC9-F9A708656AA7}" type="presParOf" srcId="{C1C48AB0-0665-4FF0-A526-BA57F6ED450A}" destId="{C5586C99-7D63-4E8C-918F-E9B5C1D8D12E}" srcOrd="5" destOrd="0" presId="urn:microsoft.com/office/officeart/2008/layout/LinedList"/>
    <dgm:cxn modelId="{7C884F63-0B29-43C0-A61F-BE65855FF848}" type="presParOf" srcId="{C5586C99-7D63-4E8C-918F-E9B5C1D8D12E}" destId="{6CD515E7-DC51-4B82-96EE-CDCB185A88C3}" srcOrd="0" destOrd="0" presId="urn:microsoft.com/office/officeart/2008/layout/LinedList"/>
    <dgm:cxn modelId="{715EFE63-A3AC-484D-BDDD-932F14521893}" type="presParOf" srcId="{C5586C99-7D63-4E8C-918F-E9B5C1D8D12E}" destId="{01AF35DF-5251-4975-A011-1EC4DD0AA60B}" srcOrd="1" destOrd="0" presId="urn:microsoft.com/office/officeart/2008/layout/LinedList"/>
    <dgm:cxn modelId="{1BF187BE-33A2-4720-99E7-FAE7450E654C}" type="presParOf" srcId="{C1C48AB0-0665-4FF0-A526-BA57F6ED450A}" destId="{47D9F62F-7DEC-4CF6-8809-62A0D3104CEC}" srcOrd="6" destOrd="0" presId="urn:microsoft.com/office/officeart/2008/layout/LinedList"/>
    <dgm:cxn modelId="{11EB84A8-A5A2-4395-AF9D-259774CB6FD9}" type="presParOf" srcId="{C1C48AB0-0665-4FF0-A526-BA57F6ED450A}" destId="{9B3DBA6C-A827-4C1D-AAAE-52A16BE81A26}" srcOrd="7" destOrd="0" presId="urn:microsoft.com/office/officeart/2008/layout/LinedList"/>
    <dgm:cxn modelId="{D801FF22-8B02-4D74-80DE-3D840A37828C}" type="presParOf" srcId="{9B3DBA6C-A827-4C1D-AAAE-52A16BE81A26}" destId="{08D1E801-211E-40E5-8314-D0A8A7094BD1}" srcOrd="0" destOrd="0" presId="urn:microsoft.com/office/officeart/2008/layout/LinedList"/>
    <dgm:cxn modelId="{8A26AA02-24AB-41F2-A465-776AB3DD5015}" type="presParOf" srcId="{9B3DBA6C-A827-4C1D-AAAE-52A16BE81A26}" destId="{22D84FDA-8134-4ECD-B682-21A834FE6A83}" srcOrd="1" destOrd="0" presId="urn:microsoft.com/office/officeart/2008/layout/LinedList"/>
    <dgm:cxn modelId="{5666D871-0EAF-4917-BC92-5B45F21D8104}" type="presParOf" srcId="{C1C48AB0-0665-4FF0-A526-BA57F6ED450A}" destId="{E0E77FFE-E0AC-4F49-8D4F-396EC6B6BACA}" srcOrd="8" destOrd="0" presId="urn:microsoft.com/office/officeart/2008/layout/LinedList"/>
    <dgm:cxn modelId="{EBB3DEFB-7133-4EF2-9371-46D5BB1F1592}" type="presParOf" srcId="{C1C48AB0-0665-4FF0-A526-BA57F6ED450A}" destId="{8457FA7F-E6D3-4476-B9F7-88604D5D5CC0}" srcOrd="9" destOrd="0" presId="urn:microsoft.com/office/officeart/2008/layout/LinedList"/>
    <dgm:cxn modelId="{F443591E-5890-4ABF-91DC-332C467D882F}" type="presParOf" srcId="{8457FA7F-E6D3-4476-B9F7-88604D5D5CC0}" destId="{AA027302-0163-47B9-9C64-9CF288054C44}" srcOrd="0" destOrd="0" presId="urn:microsoft.com/office/officeart/2008/layout/LinedList"/>
    <dgm:cxn modelId="{FECE1792-8F6B-48FC-B497-84A0C5904EC0}" type="presParOf" srcId="{8457FA7F-E6D3-4476-B9F7-88604D5D5CC0}" destId="{90614AB4-9C1C-4B2C-B748-DE6B9D746A7E}" srcOrd="1" destOrd="0" presId="urn:microsoft.com/office/officeart/2008/layout/LinedList"/>
    <dgm:cxn modelId="{8C354665-CE01-43CC-9755-15507EBA1BED}" type="presParOf" srcId="{C1C48AB0-0665-4FF0-A526-BA57F6ED450A}" destId="{3EAC6642-B52E-47E1-B7D0-1743B8394790}" srcOrd="10" destOrd="0" presId="urn:microsoft.com/office/officeart/2008/layout/LinedList"/>
    <dgm:cxn modelId="{1A759309-68B0-43A4-A6FC-E90BA2D3AD17}" type="presParOf" srcId="{C1C48AB0-0665-4FF0-A526-BA57F6ED450A}" destId="{8801F986-CE94-4767-8C92-9CF39CB34F96}" srcOrd="11" destOrd="0" presId="urn:microsoft.com/office/officeart/2008/layout/LinedList"/>
    <dgm:cxn modelId="{A465B673-AD97-402A-AAEB-21C2A5A77217}" type="presParOf" srcId="{8801F986-CE94-4767-8C92-9CF39CB34F96}" destId="{D9C9CD23-2441-4964-B33C-2DFFBF1949FB}" srcOrd="0" destOrd="0" presId="urn:microsoft.com/office/officeart/2008/layout/LinedList"/>
    <dgm:cxn modelId="{AE1E5FCD-8253-4E57-9A3F-5D0604BD2174}" type="presParOf" srcId="{8801F986-CE94-4767-8C92-9CF39CB34F96}" destId="{FBA282D3-5571-453F-9E3A-BB8D981CA5C8}" srcOrd="1" destOrd="0" presId="urn:microsoft.com/office/officeart/2008/layout/LinedList"/>
    <dgm:cxn modelId="{C901DDE4-0546-41FD-AA78-D8C71FDC07F4}" type="presParOf" srcId="{C1C48AB0-0665-4FF0-A526-BA57F6ED450A}" destId="{C835E4BD-2ADA-4293-95C7-1039DAC11477}" srcOrd="12" destOrd="0" presId="urn:microsoft.com/office/officeart/2008/layout/LinedList"/>
    <dgm:cxn modelId="{8FEA3CB9-7D89-4949-84EF-E06BBC1B9AFA}" type="presParOf" srcId="{C1C48AB0-0665-4FF0-A526-BA57F6ED450A}" destId="{95ED172C-4BFF-4B9C-ADCD-1F7421C052A1}" srcOrd="13" destOrd="0" presId="urn:microsoft.com/office/officeart/2008/layout/LinedList"/>
    <dgm:cxn modelId="{DEFEE8CB-D78B-4D92-9AD5-3F8F1653AF42}" type="presParOf" srcId="{95ED172C-4BFF-4B9C-ADCD-1F7421C052A1}" destId="{0E15C8FF-FD1A-4911-9AB4-D2271A1DFBA7}" srcOrd="0" destOrd="0" presId="urn:microsoft.com/office/officeart/2008/layout/LinedList"/>
    <dgm:cxn modelId="{0B64C823-72AE-4962-A6DE-88193A404E7A}" type="presParOf" srcId="{95ED172C-4BFF-4B9C-ADCD-1F7421C052A1}" destId="{CCA0C6A9-3F70-4BFF-9225-ABEFA9254B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CA8A71-AB1E-4737-B6DF-F632ACB791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819BA0-CA0B-41B8-BF71-8677B51DC442}">
      <dgm:prSet/>
      <dgm:spPr/>
      <dgm:t>
        <a:bodyPr/>
        <a:lstStyle/>
        <a:p>
          <a:pPr>
            <a:lnSpc>
              <a:spcPct val="100000"/>
            </a:lnSpc>
          </a:pPr>
          <a:r>
            <a:rPr lang="en-US" b="1" i="0" baseline="0"/>
            <a:t>Problem Identification:</a:t>
          </a:r>
          <a:endParaRPr lang="en-US"/>
        </a:p>
      </dgm:t>
    </dgm:pt>
    <dgm:pt modelId="{4821786C-16B7-4075-86A5-9BDD74F86036}" type="parTrans" cxnId="{12973955-3B95-46F7-A640-704C5A99320A}">
      <dgm:prSet/>
      <dgm:spPr/>
      <dgm:t>
        <a:bodyPr/>
        <a:lstStyle/>
        <a:p>
          <a:endParaRPr lang="en-US"/>
        </a:p>
      </dgm:t>
    </dgm:pt>
    <dgm:pt modelId="{374BF998-D6F5-4709-BAE5-7E054AC55EC4}" type="sibTrans" cxnId="{12973955-3B95-46F7-A640-704C5A99320A}">
      <dgm:prSet/>
      <dgm:spPr/>
      <dgm:t>
        <a:bodyPr/>
        <a:lstStyle/>
        <a:p>
          <a:endParaRPr lang="en-US"/>
        </a:p>
      </dgm:t>
    </dgm:pt>
    <dgm:pt modelId="{3F37F069-9A59-40BB-AF76-DFA8F18F2FE5}">
      <dgm:prSet custT="1"/>
      <dgm:spPr/>
      <dgm:t>
        <a:bodyPr/>
        <a:lstStyle/>
        <a:p>
          <a:pPr>
            <a:lnSpc>
              <a:spcPct val="100000"/>
            </a:lnSpc>
          </a:pPr>
          <a:r>
            <a:rPr lang="en-US" sz="1200" b="0" i="0" baseline="0" dirty="0"/>
            <a:t>Local gas stations with unorganized and improperly managed inventory</a:t>
          </a:r>
          <a:endParaRPr lang="en-US" sz="1200" dirty="0"/>
        </a:p>
      </dgm:t>
    </dgm:pt>
    <dgm:pt modelId="{24D8288A-4A6D-4790-939E-3D1A67FAE5C5}" type="parTrans" cxnId="{CEBB31AA-06B0-4912-B794-A246F5909C63}">
      <dgm:prSet/>
      <dgm:spPr/>
      <dgm:t>
        <a:bodyPr/>
        <a:lstStyle/>
        <a:p>
          <a:endParaRPr lang="en-US"/>
        </a:p>
      </dgm:t>
    </dgm:pt>
    <dgm:pt modelId="{14214ABF-CADE-44E7-813A-B83FE0A24F15}" type="sibTrans" cxnId="{CEBB31AA-06B0-4912-B794-A246F5909C63}">
      <dgm:prSet/>
      <dgm:spPr/>
      <dgm:t>
        <a:bodyPr/>
        <a:lstStyle/>
        <a:p>
          <a:endParaRPr lang="en-US"/>
        </a:p>
      </dgm:t>
    </dgm:pt>
    <dgm:pt modelId="{69B0D904-818B-4E7B-BF49-60B0463D8089}">
      <dgm:prSet custT="1"/>
      <dgm:spPr/>
      <dgm:t>
        <a:bodyPr/>
        <a:lstStyle/>
        <a:p>
          <a:pPr>
            <a:lnSpc>
              <a:spcPct val="100000"/>
            </a:lnSpc>
          </a:pPr>
          <a:r>
            <a:rPr lang="en-US" sz="1200" b="0" i="0" baseline="0" dirty="0"/>
            <a:t>Excess stock, expired products, and stock-outs</a:t>
          </a:r>
          <a:endParaRPr lang="en-US" sz="1200" dirty="0"/>
        </a:p>
      </dgm:t>
    </dgm:pt>
    <dgm:pt modelId="{43D671F8-123A-4986-985E-2C85A9890B07}" type="parTrans" cxnId="{7FB806FC-5BB8-4560-A64C-7A2B39568D3F}">
      <dgm:prSet/>
      <dgm:spPr/>
      <dgm:t>
        <a:bodyPr/>
        <a:lstStyle/>
        <a:p>
          <a:endParaRPr lang="en-US"/>
        </a:p>
      </dgm:t>
    </dgm:pt>
    <dgm:pt modelId="{683D0865-B8A0-482A-AF95-67F563A3E207}" type="sibTrans" cxnId="{7FB806FC-5BB8-4560-A64C-7A2B39568D3F}">
      <dgm:prSet/>
      <dgm:spPr/>
      <dgm:t>
        <a:bodyPr/>
        <a:lstStyle/>
        <a:p>
          <a:endParaRPr lang="en-US"/>
        </a:p>
      </dgm:t>
    </dgm:pt>
    <dgm:pt modelId="{6BAB9645-CEC5-42B8-8305-79FE08685600}">
      <dgm:prSet/>
      <dgm:spPr/>
      <dgm:t>
        <a:bodyPr/>
        <a:lstStyle/>
        <a:p>
          <a:pPr>
            <a:lnSpc>
              <a:spcPct val="100000"/>
            </a:lnSpc>
          </a:pPr>
          <a:r>
            <a:rPr lang="en-US" b="1" i="0" baseline="0"/>
            <a:t>Solution Concept:</a:t>
          </a:r>
          <a:endParaRPr lang="en-US"/>
        </a:p>
      </dgm:t>
    </dgm:pt>
    <dgm:pt modelId="{F508280C-CD75-475E-8B74-833AE117671F}" type="parTrans" cxnId="{300AA578-D23A-44B6-B5DB-E047B63E1175}">
      <dgm:prSet/>
      <dgm:spPr/>
      <dgm:t>
        <a:bodyPr/>
        <a:lstStyle/>
        <a:p>
          <a:endParaRPr lang="en-US"/>
        </a:p>
      </dgm:t>
    </dgm:pt>
    <dgm:pt modelId="{0F35AB20-19EE-4927-AA8A-0B985E7C11F2}" type="sibTrans" cxnId="{300AA578-D23A-44B6-B5DB-E047B63E1175}">
      <dgm:prSet/>
      <dgm:spPr/>
      <dgm:t>
        <a:bodyPr/>
        <a:lstStyle/>
        <a:p>
          <a:endParaRPr lang="en-US"/>
        </a:p>
      </dgm:t>
    </dgm:pt>
    <dgm:pt modelId="{EA9839FE-10ED-4248-A2F4-6A289B4D4EDE}">
      <dgm:prSet custT="1"/>
      <dgm:spPr/>
      <dgm:t>
        <a:bodyPr/>
        <a:lstStyle/>
        <a:p>
          <a:pPr>
            <a:lnSpc>
              <a:spcPct val="100000"/>
            </a:lnSpc>
          </a:pPr>
          <a:r>
            <a:rPr lang="en-US" sz="1400" b="0" i="0" baseline="0" dirty="0"/>
            <a:t>Develop an application to help analyze and maintain inventory effectively</a:t>
          </a:r>
          <a:endParaRPr lang="en-US" sz="1400" dirty="0"/>
        </a:p>
      </dgm:t>
    </dgm:pt>
    <dgm:pt modelId="{538D227D-0789-427B-ACB8-5BD58B27CBF1}" type="parTrans" cxnId="{9AAB10CF-7725-4CBD-A90E-B4F1FE15F241}">
      <dgm:prSet/>
      <dgm:spPr/>
      <dgm:t>
        <a:bodyPr/>
        <a:lstStyle/>
        <a:p>
          <a:endParaRPr lang="en-US"/>
        </a:p>
      </dgm:t>
    </dgm:pt>
    <dgm:pt modelId="{D770612F-0DB4-443B-A897-F68D6419BD09}" type="sibTrans" cxnId="{9AAB10CF-7725-4CBD-A90E-B4F1FE15F241}">
      <dgm:prSet/>
      <dgm:spPr/>
      <dgm:t>
        <a:bodyPr/>
        <a:lstStyle/>
        <a:p>
          <a:endParaRPr lang="en-US"/>
        </a:p>
      </dgm:t>
    </dgm:pt>
    <dgm:pt modelId="{397B9779-8A89-49EF-9B66-AB05A10E7F77}">
      <dgm:prSet/>
      <dgm:spPr/>
      <dgm:t>
        <a:bodyPr/>
        <a:lstStyle/>
        <a:p>
          <a:pPr>
            <a:lnSpc>
              <a:spcPct val="100000"/>
            </a:lnSpc>
          </a:pPr>
          <a:r>
            <a:rPr lang="en-US" b="1" i="0" baseline="0"/>
            <a:t>Benefits:</a:t>
          </a:r>
          <a:endParaRPr lang="en-US"/>
        </a:p>
      </dgm:t>
    </dgm:pt>
    <dgm:pt modelId="{5BFFAC06-6577-45E9-8595-565BDC71E0B8}" type="parTrans" cxnId="{F0B63C68-3783-4244-A3CE-F1E2C81214BB}">
      <dgm:prSet/>
      <dgm:spPr/>
      <dgm:t>
        <a:bodyPr/>
        <a:lstStyle/>
        <a:p>
          <a:endParaRPr lang="en-US"/>
        </a:p>
      </dgm:t>
    </dgm:pt>
    <dgm:pt modelId="{05E46230-C2AA-405D-832B-732A3567D819}" type="sibTrans" cxnId="{F0B63C68-3783-4244-A3CE-F1E2C81214BB}">
      <dgm:prSet/>
      <dgm:spPr/>
      <dgm:t>
        <a:bodyPr/>
        <a:lstStyle/>
        <a:p>
          <a:endParaRPr lang="en-US"/>
        </a:p>
      </dgm:t>
    </dgm:pt>
    <dgm:pt modelId="{3B71CE8A-6452-4770-B8DC-78CAD38A1755}">
      <dgm:prSet custT="1"/>
      <dgm:spPr/>
      <dgm:t>
        <a:bodyPr/>
        <a:lstStyle/>
        <a:p>
          <a:pPr>
            <a:lnSpc>
              <a:spcPct val="100000"/>
            </a:lnSpc>
          </a:pPr>
          <a:r>
            <a:rPr lang="en-US" sz="1400" b="0" i="0" baseline="0" dirty="0"/>
            <a:t>Translate raw data into meaningful information for small organizations</a:t>
          </a:r>
          <a:endParaRPr lang="en-US" sz="1400" dirty="0"/>
        </a:p>
      </dgm:t>
    </dgm:pt>
    <dgm:pt modelId="{C8BCA74D-D92D-4D11-974E-D34FE9D6ED7C}" type="parTrans" cxnId="{17DCA716-F07D-49F8-A4CF-685878A3025E}">
      <dgm:prSet/>
      <dgm:spPr/>
      <dgm:t>
        <a:bodyPr/>
        <a:lstStyle/>
        <a:p>
          <a:endParaRPr lang="en-US"/>
        </a:p>
      </dgm:t>
    </dgm:pt>
    <dgm:pt modelId="{B98B81E1-114A-4B2D-A4C3-C0A7310EB304}" type="sibTrans" cxnId="{17DCA716-F07D-49F8-A4CF-685878A3025E}">
      <dgm:prSet/>
      <dgm:spPr/>
      <dgm:t>
        <a:bodyPr/>
        <a:lstStyle/>
        <a:p>
          <a:endParaRPr lang="en-US"/>
        </a:p>
      </dgm:t>
    </dgm:pt>
    <dgm:pt modelId="{14487766-A263-4A75-9224-5EE662087D98}">
      <dgm:prSet custT="1"/>
      <dgm:spPr/>
      <dgm:t>
        <a:bodyPr/>
        <a:lstStyle/>
        <a:p>
          <a:pPr>
            <a:lnSpc>
              <a:spcPct val="100000"/>
            </a:lnSpc>
          </a:pPr>
          <a:r>
            <a:rPr lang="en-US" sz="1400" b="0" i="0" baseline="0" dirty="0"/>
            <a:t>Organized and efficient stock management</a:t>
          </a:r>
          <a:endParaRPr lang="en-US" sz="1400" dirty="0"/>
        </a:p>
      </dgm:t>
    </dgm:pt>
    <dgm:pt modelId="{BDF74CFF-17EF-4693-8DFF-80CECA921FEB}" type="parTrans" cxnId="{9CEF0867-0533-429A-A480-6AFE6FD8DC47}">
      <dgm:prSet/>
      <dgm:spPr/>
      <dgm:t>
        <a:bodyPr/>
        <a:lstStyle/>
        <a:p>
          <a:endParaRPr lang="en-US"/>
        </a:p>
      </dgm:t>
    </dgm:pt>
    <dgm:pt modelId="{BC34283E-0E1C-480E-966D-D98EB272FE94}" type="sibTrans" cxnId="{9CEF0867-0533-429A-A480-6AFE6FD8DC47}">
      <dgm:prSet/>
      <dgm:spPr/>
      <dgm:t>
        <a:bodyPr/>
        <a:lstStyle/>
        <a:p>
          <a:endParaRPr lang="en-US"/>
        </a:p>
      </dgm:t>
    </dgm:pt>
    <dgm:pt modelId="{837D59C3-E5B5-405F-AECE-D84322421252}" type="pres">
      <dgm:prSet presAssocID="{A2CA8A71-AB1E-4737-B6DF-F632ACB79161}" presName="root" presStyleCnt="0">
        <dgm:presLayoutVars>
          <dgm:dir/>
          <dgm:resizeHandles val="exact"/>
        </dgm:presLayoutVars>
      </dgm:prSet>
      <dgm:spPr/>
    </dgm:pt>
    <dgm:pt modelId="{25C78927-3F1E-4185-8AD4-365B476FD74C}" type="pres">
      <dgm:prSet presAssocID="{65819BA0-CA0B-41B8-BF71-8677B51DC442}" presName="compNode" presStyleCnt="0"/>
      <dgm:spPr/>
    </dgm:pt>
    <dgm:pt modelId="{CDE442C3-3879-4846-A896-925FE317A8A1}" type="pres">
      <dgm:prSet presAssocID="{65819BA0-CA0B-41B8-BF71-8677B51DC442}" presName="bgRect" presStyleLbl="bgShp" presStyleIdx="0" presStyleCnt="3"/>
      <dgm:spPr/>
    </dgm:pt>
    <dgm:pt modelId="{68F5BED7-2507-47D6-8962-26A34ECDAD98}" type="pres">
      <dgm:prSet presAssocID="{65819BA0-CA0B-41B8-BF71-8677B51DC4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74E7597F-85EA-422A-A9CF-61F16BC178B4}" type="pres">
      <dgm:prSet presAssocID="{65819BA0-CA0B-41B8-BF71-8677B51DC442}" presName="spaceRect" presStyleCnt="0"/>
      <dgm:spPr/>
    </dgm:pt>
    <dgm:pt modelId="{7DD4A646-0148-4821-9EBF-9723BAB2CD11}" type="pres">
      <dgm:prSet presAssocID="{65819BA0-CA0B-41B8-BF71-8677B51DC442}" presName="parTx" presStyleLbl="revTx" presStyleIdx="0" presStyleCnt="6">
        <dgm:presLayoutVars>
          <dgm:chMax val="0"/>
          <dgm:chPref val="0"/>
        </dgm:presLayoutVars>
      </dgm:prSet>
      <dgm:spPr/>
    </dgm:pt>
    <dgm:pt modelId="{BA691DF4-9479-4908-8E0C-94B07C656391}" type="pres">
      <dgm:prSet presAssocID="{65819BA0-CA0B-41B8-BF71-8677B51DC442}" presName="desTx" presStyleLbl="revTx" presStyleIdx="1" presStyleCnt="6">
        <dgm:presLayoutVars/>
      </dgm:prSet>
      <dgm:spPr/>
    </dgm:pt>
    <dgm:pt modelId="{4EBBF91B-3E29-4F61-AF43-CEDFB5818A52}" type="pres">
      <dgm:prSet presAssocID="{374BF998-D6F5-4709-BAE5-7E054AC55EC4}" presName="sibTrans" presStyleCnt="0"/>
      <dgm:spPr/>
    </dgm:pt>
    <dgm:pt modelId="{9252E9B1-5328-4C69-A95E-C6C261BFFDAF}" type="pres">
      <dgm:prSet presAssocID="{6BAB9645-CEC5-42B8-8305-79FE08685600}" presName="compNode" presStyleCnt="0"/>
      <dgm:spPr/>
    </dgm:pt>
    <dgm:pt modelId="{3AEA982C-63F5-4382-A009-B825C1A287A7}" type="pres">
      <dgm:prSet presAssocID="{6BAB9645-CEC5-42B8-8305-79FE08685600}" presName="bgRect" presStyleLbl="bgShp" presStyleIdx="1" presStyleCnt="3"/>
      <dgm:spPr/>
    </dgm:pt>
    <dgm:pt modelId="{006C2F37-C402-44C4-9188-5281D2689756}" type="pres">
      <dgm:prSet presAssocID="{6BAB9645-CEC5-42B8-8305-79FE086856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94672F9-9924-496D-86C7-DE38EB4A3A1E}" type="pres">
      <dgm:prSet presAssocID="{6BAB9645-CEC5-42B8-8305-79FE08685600}" presName="spaceRect" presStyleCnt="0"/>
      <dgm:spPr/>
    </dgm:pt>
    <dgm:pt modelId="{CE2D29CF-4F48-47DE-84C3-F26B57488798}" type="pres">
      <dgm:prSet presAssocID="{6BAB9645-CEC5-42B8-8305-79FE08685600}" presName="parTx" presStyleLbl="revTx" presStyleIdx="2" presStyleCnt="6">
        <dgm:presLayoutVars>
          <dgm:chMax val="0"/>
          <dgm:chPref val="0"/>
        </dgm:presLayoutVars>
      </dgm:prSet>
      <dgm:spPr/>
    </dgm:pt>
    <dgm:pt modelId="{7283163D-FC08-4679-A1FE-6CC9AFB93052}" type="pres">
      <dgm:prSet presAssocID="{6BAB9645-CEC5-42B8-8305-79FE08685600}" presName="desTx" presStyleLbl="revTx" presStyleIdx="3" presStyleCnt="6" custScaleY="108482" custLinFactNeighborY="-18867">
        <dgm:presLayoutVars/>
      </dgm:prSet>
      <dgm:spPr/>
    </dgm:pt>
    <dgm:pt modelId="{9182DEA3-3E94-460B-B53C-2FBD6EF9AFB4}" type="pres">
      <dgm:prSet presAssocID="{0F35AB20-19EE-4927-AA8A-0B985E7C11F2}" presName="sibTrans" presStyleCnt="0"/>
      <dgm:spPr/>
    </dgm:pt>
    <dgm:pt modelId="{09779697-0A5E-491A-B0C9-4D39960B7BE8}" type="pres">
      <dgm:prSet presAssocID="{397B9779-8A89-49EF-9B66-AB05A10E7F77}" presName="compNode" presStyleCnt="0"/>
      <dgm:spPr/>
    </dgm:pt>
    <dgm:pt modelId="{849BA427-9ECB-46B1-8DFC-CAB2ABE09D80}" type="pres">
      <dgm:prSet presAssocID="{397B9779-8A89-49EF-9B66-AB05A10E7F77}" presName="bgRect" presStyleLbl="bgShp" presStyleIdx="2" presStyleCnt="3" custScaleY="114004" custLinFactNeighborY="-10072"/>
      <dgm:spPr/>
    </dgm:pt>
    <dgm:pt modelId="{DCDB2E3E-4C75-486A-B298-C7807F62A771}" type="pres">
      <dgm:prSet presAssocID="{397B9779-8A89-49EF-9B66-AB05A10E7F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59EF587-CBB1-490C-AF0B-7725E5914849}" type="pres">
      <dgm:prSet presAssocID="{397B9779-8A89-49EF-9B66-AB05A10E7F77}" presName="spaceRect" presStyleCnt="0"/>
      <dgm:spPr/>
    </dgm:pt>
    <dgm:pt modelId="{30BB8C7C-1F08-4E9B-AF27-7D77FC280E8F}" type="pres">
      <dgm:prSet presAssocID="{397B9779-8A89-49EF-9B66-AB05A10E7F77}" presName="parTx" presStyleLbl="revTx" presStyleIdx="4" presStyleCnt="6">
        <dgm:presLayoutVars>
          <dgm:chMax val="0"/>
          <dgm:chPref val="0"/>
        </dgm:presLayoutVars>
      </dgm:prSet>
      <dgm:spPr/>
    </dgm:pt>
    <dgm:pt modelId="{972D5AE2-A9F9-4E69-879D-5172C9AFDCFB}" type="pres">
      <dgm:prSet presAssocID="{397B9779-8A89-49EF-9B66-AB05A10E7F77}" presName="desTx" presStyleLbl="revTx" presStyleIdx="5" presStyleCnt="6" custLinFactNeighborY="-17074">
        <dgm:presLayoutVars/>
      </dgm:prSet>
      <dgm:spPr/>
    </dgm:pt>
  </dgm:ptLst>
  <dgm:cxnLst>
    <dgm:cxn modelId="{0E81950E-49C6-44A4-9F87-6B8C7ED9E487}" type="presOf" srcId="{69B0D904-818B-4E7B-BF49-60B0463D8089}" destId="{BA691DF4-9479-4908-8E0C-94B07C656391}" srcOrd="0" destOrd="1" presId="urn:microsoft.com/office/officeart/2018/2/layout/IconVerticalSolidList"/>
    <dgm:cxn modelId="{23403D12-508B-4869-B9E4-712816C09295}" type="presOf" srcId="{397B9779-8A89-49EF-9B66-AB05A10E7F77}" destId="{30BB8C7C-1F08-4E9B-AF27-7D77FC280E8F}" srcOrd="0" destOrd="0" presId="urn:microsoft.com/office/officeart/2018/2/layout/IconVerticalSolidList"/>
    <dgm:cxn modelId="{17DCA716-F07D-49F8-A4CF-685878A3025E}" srcId="{397B9779-8A89-49EF-9B66-AB05A10E7F77}" destId="{3B71CE8A-6452-4770-B8DC-78CAD38A1755}" srcOrd="0" destOrd="0" parTransId="{C8BCA74D-D92D-4D11-974E-D34FE9D6ED7C}" sibTransId="{B98B81E1-114A-4B2D-A4C3-C0A7310EB304}"/>
    <dgm:cxn modelId="{4FCAA219-9B61-4A3C-98C0-AE4FD283864F}" type="presOf" srcId="{A2CA8A71-AB1E-4737-B6DF-F632ACB79161}" destId="{837D59C3-E5B5-405F-AECE-D84322421252}" srcOrd="0" destOrd="0" presId="urn:microsoft.com/office/officeart/2018/2/layout/IconVerticalSolidList"/>
    <dgm:cxn modelId="{165CD320-53C4-4234-B5E3-939985C8667F}" type="presOf" srcId="{EA9839FE-10ED-4248-A2F4-6A289B4D4EDE}" destId="{7283163D-FC08-4679-A1FE-6CC9AFB93052}" srcOrd="0" destOrd="0" presId="urn:microsoft.com/office/officeart/2018/2/layout/IconVerticalSolidList"/>
    <dgm:cxn modelId="{9CEF0867-0533-429A-A480-6AFE6FD8DC47}" srcId="{397B9779-8A89-49EF-9B66-AB05A10E7F77}" destId="{14487766-A263-4A75-9224-5EE662087D98}" srcOrd="1" destOrd="0" parTransId="{BDF74CFF-17EF-4693-8DFF-80CECA921FEB}" sibTransId="{BC34283E-0E1C-480E-966D-D98EB272FE94}"/>
    <dgm:cxn modelId="{F0B63C68-3783-4244-A3CE-F1E2C81214BB}" srcId="{A2CA8A71-AB1E-4737-B6DF-F632ACB79161}" destId="{397B9779-8A89-49EF-9B66-AB05A10E7F77}" srcOrd="2" destOrd="0" parTransId="{5BFFAC06-6577-45E9-8595-565BDC71E0B8}" sibTransId="{05E46230-C2AA-405D-832B-732A3567D819}"/>
    <dgm:cxn modelId="{52CA396A-85A3-4052-B2BE-5EF762C8C9B9}" type="presOf" srcId="{6BAB9645-CEC5-42B8-8305-79FE08685600}" destId="{CE2D29CF-4F48-47DE-84C3-F26B57488798}" srcOrd="0" destOrd="0" presId="urn:microsoft.com/office/officeart/2018/2/layout/IconVerticalSolidList"/>
    <dgm:cxn modelId="{12973955-3B95-46F7-A640-704C5A99320A}" srcId="{A2CA8A71-AB1E-4737-B6DF-F632ACB79161}" destId="{65819BA0-CA0B-41B8-BF71-8677B51DC442}" srcOrd="0" destOrd="0" parTransId="{4821786C-16B7-4075-86A5-9BDD74F86036}" sibTransId="{374BF998-D6F5-4709-BAE5-7E054AC55EC4}"/>
    <dgm:cxn modelId="{300AA578-D23A-44B6-B5DB-E047B63E1175}" srcId="{A2CA8A71-AB1E-4737-B6DF-F632ACB79161}" destId="{6BAB9645-CEC5-42B8-8305-79FE08685600}" srcOrd="1" destOrd="0" parTransId="{F508280C-CD75-475E-8B74-833AE117671F}" sibTransId="{0F35AB20-19EE-4927-AA8A-0B985E7C11F2}"/>
    <dgm:cxn modelId="{47564A8A-5698-4732-923C-5A452BD0C541}" type="presOf" srcId="{3F37F069-9A59-40BB-AF76-DFA8F18F2FE5}" destId="{BA691DF4-9479-4908-8E0C-94B07C656391}" srcOrd="0" destOrd="0" presId="urn:microsoft.com/office/officeart/2018/2/layout/IconVerticalSolidList"/>
    <dgm:cxn modelId="{CEBB31AA-06B0-4912-B794-A246F5909C63}" srcId="{65819BA0-CA0B-41B8-BF71-8677B51DC442}" destId="{3F37F069-9A59-40BB-AF76-DFA8F18F2FE5}" srcOrd="0" destOrd="0" parTransId="{24D8288A-4A6D-4790-939E-3D1A67FAE5C5}" sibTransId="{14214ABF-CADE-44E7-813A-B83FE0A24F15}"/>
    <dgm:cxn modelId="{9AAB10CF-7725-4CBD-A90E-B4F1FE15F241}" srcId="{6BAB9645-CEC5-42B8-8305-79FE08685600}" destId="{EA9839FE-10ED-4248-A2F4-6A289B4D4EDE}" srcOrd="0" destOrd="0" parTransId="{538D227D-0789-427B-ACB8-5BD58B27CBF1}" sibTransId="{D770612F-0DB4-443B-A897-F68D6419BD09}"/>
    <dgm:cxn modelId="{8AC498D7-B5C0-416C-AD13-7705A2E65F7B}" type="presOf" srcId="{3B71CE8A-6452-4770-B8DC-78CAD38A1755}" destId="{972D5AE2-A9F9-4E69-879D-5172C9AFDCFB}" srcOrd="0" destOrd="0" presId="urn:microsoft.com/office/officeart/2018/2/layout/IconVerticalSolidList"/>
    <dgm:cxn modelId="{738812F7-4D62-41F8-81AB-66B2DF6BC0ED}" type="presOf" srcId="{14487766-A263-4A75-9224-5EE662087D98}" destId="{972D5AE2-A9F9-4E69-879D-5172C9AFDCFB}" srcOrd="0" destOrd="1" presId="urn:microsoft.com/office/officeart/2018/2/layout/IconVerticalSolidList"/>
    <dgm:cxn modelId="{7FB806FC-5BB8-4560-A64C-7A2B39568D3F}" srcId="{65819BA0-CA0B-41B8-BF71-8677B51DC442}" destId="{69B0D904-818B-4E7B-BF49-60B0463D8089}" srcOrd="1" destOrd="0" parTransId="{43D671F8-123A-4986-985E-2C85A9890B07}" sibTransId="{683D0865-B8A0-482A-AF95-67F563A3E207}"/>
    <dgm:cxn modelId="{B6BF63FD-6D96-41BC-A881-46988B73FF2D}" type="presOf" srcId="{65819BA0-CA0B-41B8-BF71-8677B51DC442}" destId="{7DD4A646-0148-4821-9EBF-9723BAB2CD11}" srcOrd="0" destOrd="0" presId="urn:microsoft.com/office/officeart/2018/2/layout/IconVerticalSolidList"/>
    <dgm:cxn modelId="{36E17D47-CE0C-4D96-9F27-5041B773D21A}" type="presParOf" srcId="{837D59C3-E5B5-405F-AECE-D84322421252}" destId="{25C78927-3F1E-4185-8AD4-365B476FD74C}" srcOrd="0" destOrd="0" presId="urn:microsoft.com/office/officeart/2018/2/layout/IconVerticalSolidList"/>
    <dgm:cxn modelId="{E0D15586-84C5-4AC8-BC4E-F0EC9A964BEF}" type="presParOf" srcId="{25C78927-3F1E-4185-8AD4-365B476FD74C}" destId="{CDE442C3-3879-4846-A896-925FE317A8A1}" srcOrd="0" destOrd="0" presId="urn:microsoft.com/office/officeart/2018/2/layout/IconVerticalSolidList"/>
    <dgm:cxn modelId="{9930196C-90FE-4EBF-ABC8-0A070AD94ADB}" type="presParOf" srcId="{25C78927-3F1E-4185-8AD4-365B476FD74C}" destId="{68F5BED7-2507-47D6-8962-26A34ECDAD98}" srcOrd="1" destOrd="0" presId="urn:microsoft.com/office/officeart/2018/2/layout/IconVerticalSolidList"/>
    <dgm:cxn modelId="{377D2B16-9C3D-4D85-A9E6-CB4B6106715D}" type="presParOf" srcId="{25C78927-3F1E-4185-8AD4-365B476FD74C}" destId="{74E7597F-85EA-422A-A9CF-61F16BC178B4}" srcOrd="2" destOrd="0" presId="urn:microsoft.com/office/officeart/2018/2/layout/IconVerticalSolidList"/>
    <dgm:cxn modelId="{490EFF8A-B150-404E-BA5E-90AE0DC9A0AD}" type="presParOf" srcId="{25C78927-3F1E-4185-8AD4-365B476FD74C}" destId="{7DD4A646-0148-4821-9EBF-9723BAB2CD11}" srcOrd="3" destOrd="0" presId="urn:microsoft.com/office/officeart/2018/2/layout/IconVerticalSolidList"/>
    <dgm:cxn modelId="{D29E9539-82CC-4C7A-ADB3-DEC0659F9ED6}" type="presParOf" srcId="{25C78927-3F1E-4185-8AD4-365B476FD74C}" destId="{BA691DF4-9479-4908-8E0C-94B07C656391}" srcOrd="4" destOrd="0" presId="urn:microsoft.com/office/officeart/2018/2/layout/IconVerticalSolidList"/>
    <dgm:cxn modelId="{C7A7E580-5047-4DB9-B8CE-3845EE6BC8B4}" type="presParOf" srcId="{837D59C3-E5B5-405F-AECE-D84322421252}" destId="{4EBBF91B-3E29-4F61-AF43-CEDFB5818A52}" srcOrd="1" destOrd="0" presId="urn:microsoft.com/office/officeart/2018/2/layout/IconVerticalSolidList"/>
    <dgm:cxn modelId="{DBE9F25E-0E9C-43AF-8660-3C2D3CB14912}" type="presParOf" srcId="{837D59C3-E5B5-405F-AECE-D84322421252}" destId="{9252E9B1-5328-4C69-A95E-C6C261BFFDAF}" srcOrd="2" destOrd="0" presId="urn:microsoft.com/office/officeart/2018/2/layout/IconVerticalSolidList"/>
    <dgm:cxn modelId="{89165CAD-3EAD-4A4C-80D6-AB189E2FA2A6}" type="presParOf" srcId="{9252E9B1-5328-4C69-A95E-C6C261BFFDAF}" destId="{3AEA982C-63F5-4382-A009-B825C1A287A7}" srcOrd="0" destOrd="0" presId="urn:microsoft.com/office/officeart/2018/2/layout/IconVerticalSolidList"/>
    <dgm:cxn modelId="{D17B97EE-19B0-4DB3-900F-27D5BB03A01D}" type="presParOf" srcId="{9252E9B1-5328-4C69-A95E-C6C261BFFDAF}" destId="{006C2F37-C402-44C4-9188-5281D2689756}" srcOrd="1" destOrd="0" presId="urn:microsoft.com/office/officeart/2018/2/layout/IconVerticalSolidList"/>
    <dgm:cxn modelId="{6EB09C66-92E6-4249-9ECC-6AF664EF1DE1}" type="presParOf" srcId="{9252E9B1-5328-4C69-A95E-C6C261BFFDAF}" destId="{394672F9-9924-496D-86C7-DE38EB4A3A1E}" srcOrd="2" destOrd="0" presId="urn:microsoft.com/office/officeart/2018/2/layout/IconVerticalSolidList"/>
    <dgm:cxn modelId="{30FEB42C-5759-4A32-ABE9-7E0CC363F1BF}" type="presParOf" srcId="{9252E9B1-5328-4C69-A95E-C6C261BFFDAF}" destId="{CE2D29CF-4F48-47DE-84C3-F26B57488798}" srcOrd="3" destOrd="0" presId="urn:microsoft.com/office/officeart/2018/2/layout/IconVerticalSolidList"/>
    <dgm:cxn modelId="{AC60CCDA-D78D-49A4-ACC9-3EDF0AD98808}" type="presParOf" srcId="{9252E9B1-5328-4C69-A95E-C6C261BFFDAF}" destId="{7283163D-FC08-4679-A1FE-6CC9AFB93052}" srcOrd="4" destOrd="0" presId="urn:microsoft.com/office/officeart/2018/2/layout/IconVerticalSolidList"/>
    <dgm:cxn modelId="{55AEACA8-15C8-4A90-B9CB-ECB23DC5F533}" type="presParOf" srcId="{837D59C3-E5B5-405F-AECE-D84322421252}" destId="{9182DEA3-3E94-460B-B53C-2FBD6EF9AFB4}" srcOrd="3" destOrd="0" presId="urn:microsoft.com/office/officeart/2018/2/layout/IconVerticalSolidList"/>
    <dgm:cxn modelId="{29CB016C-4CA8-4FDB-A60E-BF740D170DC3}" type="presParOf" srcId="{837D59C3-E5B5-405F-AECE-D84322421252}" destId="{09779697-0A5E-491A-B0C9-4D39960B7BE8}" srcOrd="4" destOrd="0" presId="urn:microsoft.com/office/officeart/2018/2/layout/IconVerticalSolidList"/>
    <dgm:cxn modelId="{DA2EE90E-4432-41A4-BE7A-A9DBC54D78E6}" type="presParOf" srcId="{09779697-0A5E-491A-B0C9-4D39960B7BE8}" destId="{849BA427-9ECB-46B1-8DFC-CAB2ABE09D80}" srcOrd="0" destOrd="0" presId="urn:microsoft.com/office/officeart/2018/2/layout/IconVerticalSolidList"/>
    <dgm:cxn modelId="{4AE35120-26FD-4B3B-AFE7-78FBCD119FA1}" type="presParOf" srcId="{09779697-0A5E-491A-B0C9-4D39960B7BE8}" destId="{DCDB2E3E-4C75-486A-B298-C7807F62A771}" srcOrd="1" destOrd="0" presId="urn:microsoft.com/office/officeart/2018/2/layout/IconVerticalSolidList"/>
    <dgm:cxn modelId="{9AFBB424-D419-42CA-A230-653C912B512B}" type="presParOf" srcId="{09779697-0A5E-491A-B0C9-4D39960B7BE8}" destId="{959EF587-CBB1-490C-AF0B-7725E5914849}" srcOrd="2" destOrd="0" presId="urn:microsoft.com/office/officeart/2018/2/layout/IconVerticalSolidList"/>
    <dgm:cxn modelId="{CF858F12-960B-47E7-AD2A-E013EA948046}" type="presParOf" srcId="{09779697-0A5E-491A-B0C9-4D39960B7BE8}" destId="{30BB8C7C-1F08-4E9B-AF27-7D77FC280E8F}" srcOrd="3" destOrd="0" presId="urn:microsoft.com/office/officeart/2018/2/layout/IconVerticalSolidList"/>
    <dgm:cxn modelId="{E50953CF-9153-429B-B247-65800E2AF408}" type="presParOf" srcId="{09779697-0A5E-491A-B0C9-4D39960B7BE8}" destId="{972D5AE2-A9F9-4E69-879D-5172C9AFDCF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5237BA-29B4-4B46-912F-C63C34B3329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63D6E0E-0430-43AE-87FA-8AE640B2F113}">
      <dgm:prSet/>
      <dgm:spPr/>
      <dgm:t>
        <a:bodyPr/>
        <a:lstStyle/>
        <a:p>
          <a:pPr>
            <a:lnSpc>
              <a:spcPct val="100000"/>
            </a:lnSpc>
            <a:defRPr b="1"/>
          </a:pPr>
          <a:r>
            <a:rPr lang="en-US"/>
            <a:t>User Registration Page:</a:t>
          </a:r>
        </a:p>
      </dgm:t>
    </dgm:pt>
    <dgm:pt modelId="{58B974AD-F2AF-4040-9AE5-301A2241F6B4}" type="parTrans" cxnId="{923F5FF7-004A-4721-9C14-7B6B5BC22C76}">
      <dgm:prSet/>
      <dgm:spPr/>
      <dgm:t>
        <a:bodyPr/>
        <a:lstStyle/>
        <a:p>
          <a:endParaRPr lang="en-US"/>
        </a:p>
      </dgm:t>
    </dgm:pt>
    <dgm:pt modelId="{37E1F81D-D050-415D-AD4D-F8EAC0577848}" type="sibTrans" cxnId="{923F5FF7-004A-4721-9C14-7B6B5BC22C76}">
      <dgm:prSet/>
      <dgm:spPr/>
      <dgm:t>
        <a:bodyPr/>
        <a:lstStyle/>
        <a:p>
          <a:endParaRPr lang="en-US"/>
        </a:p>
      </dgm:t>
    </dgm:pt>
    <dgm:pt modelId="{6CAFBCEB-B19E-419C-A869-540AED926EFA}">
      <dgm:prSet custT="1"/>
      <dgm:spPr/>
      <dgm:t>
        <a:bodyPr/>
        <a:lstStyle/>
        <a:p>
          <a:pPr algn="just">
            <a:lnSpc>
              <a:spcPct val="100000"/>
            </a:lnSpc>
          </a:pPr>
          <a:r>
            <a:rPr lang="en-US" sz="1600" dirty="0"/>
            <a:t>Registration form for user sign-up</a:t>
          </a:r>
        </a:p>
      </dgm:t>
    </dgm:pt>
    <dgm:pt modelId="{3A4839BA-33B2-4AA6-AFD7-FF89CA76FE76}" type="parTrans" cxnId="{CFFF5F0A-50D4-48DB-8269-981C990C6E31}">
      <dgm:prSet/>
      <dgm:spPr/>
      <dgm:t>
        <a:bodyPr/>
        <a:lstStyle/>
        <a:p>
          <a:endParaRPr lang="en-US"/>
        </a:p>
      </dgm:t>
    </dgm:pt>
    <dgm:pt modelId="{1C044816-80D4-45FE-8F2C-811493B73665}" type="sibTrans" cxnId="{CFFF5F0A-50D4-48DB-8269-981C990C6E31}">
      <dgm:prSet/>
      <dgm:spPr/>
      <dgm:t>
        <a:bodyPr/>
        <a:lstStyle/>
        <a:p>
          <a:endParaRPr lang="en-US"/>
        </a:p>
      </dgm:t>
    </dgm:pt>
    <dgm:pt modelId="{9926FF6F-849A-4DD5-A293-734568D1B7AC}">
      <dgm:prSet/>
      <dgm:spPr/>
      <dgm:t>
        <a:bodyPr/>
        <a:lstStyle/>
        <a:p>
          <a:pPr>
            <a:lnSpc>
              <a:spcPct val="100000"/>
            </a:lnSpc>
            <a:defRPr b="1"/>
          </a:pPr>
          <a:r>
            <a:rPr lang="en-US"/>
            <a:t>Contact Us Page:</a:t>
          </a:r>
        </a:p>
      </dgm:t>
    </dgm:pt>
    <dgm:pt modelId="{5109C3EF-5BF3-4B2C-A6D3-3DC808F3FA78}" type="parTrans" cxnId="{0E49FCAB-0B05-42DE-99A9-4EA626037AE1}">
      <dgm:prSet/>
      <dgm:spPr/>
      <dgm:t>
        <a:bodyPr/>
        <a:lstStyle/>
        <a:p>
          <a:endParaRPr lang="en-US"/>
        </a:p>
      </dgm:t>
    </dgm:pt>
    <dgm:pt modelId="{C3CF40E9-3AF6-4CB7-AC49-88A90D5E48DF}" type="sibTrans" cxnId="{0E49FCAB-0B05-42DE-99A9-4EA626037AE1}">
      <dgm:prSet/>
      <dgm:spPr/>
      <dgm:t>
        <a:bodyPr/>
        <a:lstStyle/>
        <a:p>
          <a:endParaRPr lang="en-US"/>
        </a:p>
      </dgm:t>
    </dgm:pt>
    <dgm:pt modelId="{D515B1C6-CF15-4598-99B2-F55F9715E324}">
      <dgm:prSet custT="1"/>
      <dgm:spPr/>
      <dgm:t>
        <a:bodyPr/>
        <a:lstStyle/>
        <a:p>
          <a:pPr>
            <a:lnSpc>
              <a:spcPct val="100000"/>
            </a:lnSpc>
          </a:pPr>
          <a:r>
            <a:rPr lang="en-US" sz="1600" dirty="0"/>
            <a:t>Address, contact numbers, email IDs, and location map</a:t>
          </a:r>
        </a:p>
      </dgm:t>
    </dgm:pt>
    <dgm:pt modelId="{187C60B4-AC2E-4946-97F9-A54E12529279}" type="parTrans" cxnId="{FA2F0750-08F0-4EC6-9AF5-888888F45095}">
      <dgm:prSet/>
      <dgm:spPr/>
      <dgm:t>
        <a:bodyPr/>
        <a:lstStyle/>
        <a:p>
          <a:endParaRPr lang="en-US"/>
        </a:p>
      </dgm:t>
    </dgm:pt>
    <dgm:pt modelId="{477ED20C-0D19-4B1A-8C6E-B38124B39EF5}" type="sibTrans" cxnId="{FA2F0750-08F0-4EC6-9AF5-888888F45095}">
      <dgm:prSet/>
      <dgm:spPr/>
      <dgm:t>
        <a:bodyPr/>
        <a:lstStyle/>
        <a:p>
          <a:endParaRPr lang="en-US"/>
        </a:p>
      </dgm:t>
    </dgm:pt>
    <dgm:pt modelId="{0820665C-76F8-4EE2-96B3-0670C38FB3CA}">
      <dgm:prSet/>
      <dgm:spPr/>
      <dgm:t>
        <a:bodyPr/>
        <a:lstStyle/>
        <a:p>
          <a:pPr>
            <a:lnSpc>
              <a:spcPct val="100000"/>
            </a:lnSpc>
            <a:defRPr b="1"/>
          </a:pPr>
          <a:r>
            <a:rPr lang="en-US"/>
            <a:t>About Us Page:</a:t>
          </a:r>
        </a:p>
      </dgm:t>
    </dgm:pt>
    <dgm:pt modelId="{0A20E377-7F1B-4E3F-AC6F-E31DF2AAD36E}" type="parTrans" cxnId="{94E36001-C18D-4447-A7BC-B7FC2AB73B8F}">
      <dgm:prSet/>
      <dgm:spPr/>
      <dgm:t>
        <a:bodyPr/>
        <a:lstStyle/>
        <a:p>
          <a:endParaRPr lang="en-US"/>
        </a:p>
      </dgm:t>
    </dgm:pt>
    <dgm:pt modelId="{4DA0DF58-A935-40A1-9D43-C21E244E9EB3}" type="sibTrans" cxnId="{94E36001-C18D-4447-A7BC-B7FC2AB73B8F}">
      <dgm:prSet/>
      <dgm:spPr/>
      <dgm:t>
        <a:bodyPr/>
        <a:lstStyle/>
        <a:p>
          <a:endParaRPr lang="en-US"/>
        </a:p>
      </dgm:t>
    </dgm:pt>
    <dgm:pt modelId="{38EF23A3-99B7-4726-B000-241B784E9328}">
      <dgm:prSet custT="1"/>
      <dgm:spPr/>
      <dgm:t>
        <a:bodyPr/>
        <a:lstStyle/>
        <a:p>
          <a:pPr>
            <a:lnSpc>
              <a:spcPct val="100000"/>
            </a:lnSpc>
          </a:pPr>
          <a:r>
            <a:rPr lang="en-US" sz="1600" dirty="0"/>
            <a:t>Project members' information</a:t>
          </a:r>
        </a:p>
      </dgm:t>
    </dgm:pt>
    <dgm:pt modelId="{C4BDC52A-1975-494F-AA55-1AED323F72E8}" type="parTrans" cxnId="{F8E47365-76EF-483B-914A-592709907246}">
      <dgm:prSet/>
      <dgm:spPr/>
      <dgm:t>
        <a:bodyPr/>
        <a:lstStyle/>
        <a:p>
          <a:endParaRPr lang="en-US"/>
        </a:p>
      </dgm:t>
    </dgm:pt>
    <dgm:pt modelId="{3F6D0FEA-1EAA-4EF5-9635-992A51B1B1FF}" type="sibTrans" cxnId="{F8E47365-76EF-483B-914A-592709907246}">
      <dgm:prSet/>
      <dgm:spPr/>
      <dgm:t>
        <a:bodyPr/>
        <a:lstStyle/>
        <a:p>
          <a:endParaRPr lang="en-US"/>
        </a:p>
      </dgm:t>
    </dgm:pt>
    <dgm:pt modelId="{B86357E8-7890-4905-9319-C730F3E4157D}" type="pres">
      <dgm:prSet presAssocID="{785237BA-29B4-4B46-912F-C63C34B3329F}" presName="root" presStyleCnt="0">
        <dgm:presLayoutVars>
          <dgm:dir/>
          <dgm:resizeHandles val="exact"/>
        </dgm:presLayoutVars>
      </dgm:prSet>
      <dgm:spPr/>
    </dgm:pt>
    <dgm:pt modelId="{A082AEE4-6B81-4164-852E-C0723CCE4A47}" type="pres">
      <dgm:prSet presAssocID="{A63D6E0E-0430-43AE-87FA-8AE640B2F113}" presName="compNode" presStyleCnt="0"/>
      <dgm:spPr/>
    </dgm:pt>
    <dgm:pt modelId="{C4F3CE16-C626-4741-8CD0-D8EA4D34F229}" type="pres">
      <dgm:prSet presAssocID="{A63D6E0E-0430-43AE-87FA-8AE640B2F1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per"/>
        </a:ext>
      </dgm:extLst>
    </dgm:pt>
    <dgm:pt modelId="{699AFFC3-58C0-4AC6-9878-E2F28F2004F2}" type="pres">
      <dgm:prSet presAssocID="{A63D6E0E-0430-43AE-87FA-8AE640B2F113}" presName="iconSpace" presStyleCnt="0"/>
      <dgm:spPr/>
    </dgm:pt>
    <dgm:pt modelId="{9102A287-E488-4C6B-8A99-202C21C72001}" type="pres">
      <dgm:prSet presAssocID="{A63D6E0E-0430-43AE-87FA-8AE640B2F113}" presName="parTx" presStyleLbl="revTx" presStyleIdx="0" presStyleCnt="6">
        <dgm:presLayoutVars>
          <dgm:chMax val="0"/>
          <dgm:chPref val="0"/>
        </dgm:presLayoutVars>
      </dgm:prSet>
      <dgm:spPr/>
    </dgm:pt>
    <dgm:pt modelId="{40896B38-7F72-4B45-8601-A7D7EBC1F6EA}" type="pres">
      <dgm:prSet presAssocID="{A63D6E0E-0430-43AE-87FA-8AE640B2F113}" presName="txSpace" presStyleCnt="0"/>
      <dgm:spPr/>
    </dgm:pt>
    <dgm:pt modelId="{173939C8-BFD6-49BC-99B1-151C171EB41F}" type="pres">
      <dgm:prSet presAssocID="{A63D6E0E-0430-43AE-87FA-8AE640B2F113}" presName="desTx" presStyleLbl="revTx" presStyleIdx="1" presStyleCnt="6">
        <dgm:presLayoutVars/>
      </dgm:prSet>
      <dgm:spPr/>
    </dgm:pt>
    <dgm:pt modelId="{37E0862D-1018-46F0-AEC5-9334F407B59B}" type="pres">
      <dgm:prSet presAssocID="{37E1F81D-D050-415D-AD4D-F8EAC0577848}" presName="sibTrans" presStyleCnt="0"/>
      <dgm:spPr/>
    </dgm:pt>
    <dgm:pt modelId="{E8F89798-ACA3-4BC8-AD54-9687BC8ECC72}" type="pres">
      <dgm:prSet presAssocID="{9926FF6F-849A-4DD5-A293-734568D1B7AC}" presName="compNode" presStyleCnt="0"/>
      <dgm:spPr/>
    </dgm:pt>
    <dgm:pt modelId="{A28BFA1C-8E57-4B9D-A48E-BA54CB73AE0A}" type="pres">
      <dgm:prSet presAssocID="{9926FF6F-849A-4DD5-A293-734568D1B7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46B1AB8D-20B4-426D-9520-BEBF7A44A531}" type="pres">
      <dgm:prSet presAssocID="{9926FF6F-849A-4DD5-A293-734568D1B7AC}" presName="iconSpace" presStyleCnt="0"/>
      <dgm:spPr/>
    </dgm:pt>
    <dgm:pt modelId="{09FF4A8A-8CDD-4679-88EF-064B3250C6A0}" type="pres">
      <dgm:prSet presAssocID="{9926FF6F-849A-4DD5-A293-734568D1B7AC}" presName="parTx" presStyleLbl="revTx" presStyleIdx="2" presStyleCnt="6">
        <dgm:presLayoutVars>
          <dgm:chMax val="0"/>
          <dgm:chPref val="0"/>
        </dgm:presLayoutVars>
      </dgm:prSet>
      <dgm:spPr/>
    </dgm:pt>
    <dgm:pt modelId="{931D0E41-9726-41E6-98C5-F3ECC34787B8}" type="pres">
      <dgm:prSet presAssocID="{9926FF6F-849A-4DD5-A293-734568D1B7AC}" presName="txSpace" presStyleCnt="0"/>
      <dgm:spPr/>
    </dgm:pt>
    <dgm:pt modelId="{660C72A8-8FF3-4496-A8C2-D5B5098F703B}" type="pres">
      <dgm:prSet presAssocID="{9926FF6F-849A-4DD5-A293-734568D1B7AC}" presName="desTx" presStyleLbl="revTx" presStyleIdx="3" presStyleCnt="6">
        <dgm:presLayoutVars/>
      </dgm:prSet>
      <dgm:spPr/>
    </dgm:pt>
    <dgm:pt modelId="{6AD3ED2C-B1C0-4EFA-8FC3-9EC0FD596DCF}" type="pres">
      <dgm:prSet presAssocID="{C3CF40E9-3AF6-4CB7-AC49-88A90D5E48DF}" presName="sibTrans" presStyleCnt="0"/>
      <dgm:spPr/>
    </dgm:pt>
    <dgm:pt modelId="{00A6A7DF-2AC0-4F6A-A5C9-5E2FF89D12A0}" type="pres">
      <dgm:prSet presAssocID="{0820665C-76F8-4EE2-96B3-0670C38FB3CA}" presName="compNode" presStyleCnt="0"/>
      <dgm:spPr/>
    </dgm:pt>
    <dgm:pt modelId="{3148BBA8-AB56-4270-9898-7C1540F5BA83}" type="pres">
      <dgm:prSet presAssocID="{0820665C-76F8-4EE2-96B3-0670C38FB3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2E13D926-DE2A-466D-8BCA-D7F5BA61A657}" type="pres">
      <dgm:prSet presAssocID="{0820665C-76F8-4EE2-96B3-0670C38FB3CA}" presName="iconSpace" presStyleCnt="0"/>
      <dgm:spPr/>
    </dgm:pt>
    <dgm:pt modelId="{171ED10D-1DB8-4ED8-9851-D4297AE63612}" type="pres">
      <dgm:prSet presAssocID="{0820665C-76F8-4EE2-96B3-0670C38FB3CA}" presName="parTx" presStyleLbl="revTx" presStyleIdx="4" presStyleCnt="6">
        <dgm:presLayoutVars>
          <dgm:chMax val="0"/>
          <dgm:chPref val="0"/>
        </dgm:presLayoutVars>
      </dgm:prSet>
      <dgm:spPr/>
    </dgm:pt>
    <dgm:pt modelId="{F2CD9927-5B91-4F03-9314-D3D282FC63B9}" type="pres">
      <dgm:prSet presAssocID="{0820665C-76F8-4EE2-96B3-0670C38FB3CA}" presName="txSpace" presStyleCnt="0"/>
      <dgm:spPr/>
    </dgm:pt>
    <dgm:pt modelId="{DF68C722-4704-4012-AC90-886E86B3A265}" type="pres">
      <dgm:prSet presAssocID="{0820665C-76F8-4EE2-96B3-0670C38FB3CA}" presName="desTx" presStyleLbl="revTx" presStyleIdx="5" presStyleCnt="6">
        <dgm:presLayoutVars/>
      </dgm:prSet>
      <dgm:spPr/>
    </dgm:pt>
  </dgm:ptLst>
  <dgm:cxnLst>
    <dgm:cxn modelId="{94E36001-C18D-4447-A7BC-B7FC2AB73B8F}" srcId="{785237BA-29B4-4B46-912F-C63C34B3329F}" destId="{0820665C-76F8-4EE2-96B3-0670C38FB3CA}" srcOrd="2" destOrd="0" parTransId="{0A20E377-7F1B-4E3F-AC6F-E31DF2AAD36E}" sibTransId="{4DA0DF58-A935-40A1-9D43-C21E244E9EB3}"/>
    <dgm:cxn modelId="{CFFF5F0A-50D4-48DB-8269-981C990C6E31}" srcId="{A63D6E0E-0430-43AE-87FA-8AE640B2F113}" destId="{6CAFBCEB-B19E-419C-A869-540AED926EFA}" srcOrd="0" destOrd="0" parTransId="{3A4839BA-33B2-4AA6-AFD7-FF89CA76FE76}" sibTransId="{1C044816-80D4-45FE-8F2C-811493B73665}"/>
    <dgm:cxn modelId="{F8E47365-76EF-483B-914A-592709907246}" srcId="{0820665C-76F8-4EE2-96B3-0670C38FB3CA}" destId="{38EF23A3-99B7-4726-B000-241B784E9328}" srcOrd="0" destOrd="0" parTransId="{C4BDC52A-1975-494F-AA55-1AED323F72E8}" sibTransId="{3F6D0FEA-1EAA-4EF5-9635-992A51B1B1FF}"/>
    <dgm:cxn modelId="{FA2F0750-08F0-4EC6-9AF5-888888F45095}" srcId="{9926FF6F-849A-4DD5-A293-734568D1B7AC}" destId="{D515B1C6-CF15-4598-99B2-F55F9715E324}" srcOrd="0" destOrd="0" parTransId="{187C60B4-AC2E-4946-97F9-A54E12529279}" sibTransId="{477ED20C-0D19-4B1A-8C6E-B38124B39EF5}"/>
    <dgm:cxn modelId="{05746B7A-5561-4611-9EE0-5D0C9D71EF0E}" type="presOf" srcId="{785237BA-29B4-4B46-912F-C63C34B3329F}" destId="{B86357E8-7890-4905-9319-C730F3E4157D}" srcOrd="0" destOrd="0" presId="urn:microsoft.com/office/officeart/2018/2/layout/IconLabelDescriptionList"/>
    <dgm:cxn modelId="{0E49FCAB-0B05-42DE-99A9-4EA626037AE1}" srcId="{785237BA-29B4-4B46-912F-C63C34B3329F}" destId="{9926FF6F-849A-4DD5-A293-734568D1B7AC}" srcOrd="1" destOrd="0" parTransId="{5109C3EF-5BF3-4B2C-A6D3-3DC808F3FA78}" sibTransId="{C3CF40E9-3AF6-4CB7-AC49-88A90D5E48DF}"/>
    <dgm:cxn modelId="{913BC9AC-4421-4371-ACB9-73B463D2E390}" type="presOf" srcId="{D515B1C6-CF15-4598-99B2-F55F9715E324}" destId="{660C72A8-8FF3-4496-A8C2-D5B5098F703B}" srcOrd="0" destOrd="0" presId="urn:microsoft.com/office/officeart/2018/2/layout/IconLabelDescriptionList"/>
    <dgm:cxn modelId="{1C0488BD-BC56-4D1B-8AD9-AA6C05086528}" type="presOf" srcId="{0820665C-76F8-4EE2-96B3-0670C38FB3CA}" destId="{171ED10D-1DB8-4ED8-9851-D4297AE63612}" srcOrd="0" destOrd="0" presId="urn:microsoft.com/office/officeart/2018/2/layout/IconLabelDescriptionList"/>
    <dgm:cxn modelId="{B512DFC3-131C-4297-810D-13CA4E4435AB}" type="presOf" srcId="{38EF23A3-99B7-4726-B000-241B784E9328}" destId="{DF68C722-4704-4012-AC90-886E86B3A265}" srcOrd="0" destOrd="0" presId="urn:microsoft.com/office/officeart/2018/2/layout/IconLabelDescriptionList"/>
    <dgm:cxn modelId="{A09D63E4-A2BA-4C8C-909B-D6F3BA8BF391}" type="presOf" srcId="{A63D6E0E-0430-43AE-87FA-8AE640B2F113}" destId="{9102A287-E488-4C6B-8A99-202C21C72001}" srcOrd="0" destOrd="0" presId="urn:microsoft.com/office/officeart/2018/2/layout/IconLabelDescriptionList"/>
    <dgm:cxn modelId="{837336E7-053D-4890-BE06-9AE103F92313}" type="presOf" srcId="{6CAFBCEB-B19E-419C-A869-540AED926EFA}" destId="{173939C8-BFD6-49BC-99B1-151C171EB41F}" srcOrd="0" destOrd="0" presId="urn:microsoft.com/office/officeart/2018/2/layout/IconLabelDescriptionList"/>
    <dgm:cxn modelId="{1288D9F2-EC45-4738-84ED-F2046B0E54EB}" type="presOf" srcId="{9926FF6F-849A-4DD5-A293-734568D1B7AC}" destId="{09FF4A8A-8CDD-4679-88EF-064B3250C6A0}" srcOrd="0" destOrd="0" presId="urn:microsoft.com/office/officeart/2018/2/layout/IconLabelDescriptionList"/>
    <dgm:cxn modelId="{923F5FF7-004A-4721-9C14-7B6B5BC22C76}" srcId="{785237BA-29B4-4B46-912F-C63C34B3329F}" destId="{A63D6E0E-0430-43AE-87FA-8AE640B2F113}" srcOrd="0" destOrd="0" parTransId="{58B974AD-F2AF-4040-9AE5-301A2241F6B4}" sibTransId="{37E1F81D-D050-415D-AD4D-F8EAC0577848}"/>
    <dgm:cxn modelId="{6587A9CA-A056-4E86-A6BB-5EECB032A6B7}" type="presParOf" srcId="{B86357E8-7890-4905-9319-C730F3E4157D}" destId="{A082AEE4-6B81-4164-852E-C0723CCE4A47}" srcOrd="0" destOrd="0" presId="urn:microsoft.com/office/officeart/2018/2/layout/IconLabelDescriptionList"/>
    <dgm:cxn modelId="{42D1E1C9-7AB0-4874-B467-0B14A7BC88FF}" type="presParOf" srcId="{A082AEE4-6B81-4164-852E-C0723CCE4A47}" destId="{C4F3CE16-C626-4741-8CD0-D8EA4D34F229}" srcOrd="0" destOrd="0" presId="urn:microsoft.com/office/officeart/2018/2/layout/IconLabelDescriptionList"/>
    <dgm:cxn modelId="{7B62100A-14DC-4DE7-BCF3-B2449BB2C77A}" type="presParOf" srcId="{A082AEE4-6B81-4164-852E-C0723CCE4A47}" destId="{699AFFC3-58C0-4AC6-9878-E2F28F2004F2}" srcOrd="1" destOrd="0" presId="urn:microsoft.com/office/officeart/2018/2/layout/IconLabelDescriptionList"/>
    <dgm:cxn modelId="{0B6193CB-D85F-4C29-9709-948DD85D2200}" type="presParOf" srcId="{A082AEE4-6B81-4164-852E-C0723CCE4A47}" destId="{9102A287-E488-4C6B-8A99-202C21C72001}" srcOrd="2" destOrd="0" presId="urn:microsoft.com/office/officeart/2018/2/layout/IconLabelDescriptionList"/>
    <dgm:cxn modelId="{DD8473CB-50ED-4100-802C-6C957AFAF677}" type="presParOf" srcId="{A082AEE4-6B81-4164-852E-C0723CCE4A47}" destId="{40896B38-7F72-4B45-8601-A7D7EBC1F6EA}" srcOrd="3" destOrd="0" presId="urn:microsoft.com/office/officeart/2018/2/layout/IconLabelDescriptionList"/>
    <dgm:cxn modelId="{23F73A27-162D-44C1-ACE9-57A2BDD3CD03}" type="presParOf" srcId="{A082AEE4-6B81-4164-852E-C0723CCE4A47}" destId="{173939C8-BFD6-49BC-99B1-151C171EB41F}" srcOrd="4" destOrd="0" presId="urn:microsoft.com/office/officeart/2018/2/layout/IconLabelDescriptionList"/>
    <dgm:cxn modelId="{6518CC13-8AA6-4392-88DB-C028EA300132}" type="presParOf" srcId="{B86357E8-7890-4905-9319-C730F3E4157D}" destId="{37E0862D-1018-46F0-AEC5-9334F407B59B}" srcOrd="1" destOrd="0" presId="urn:microsoft.com/office/officeart/2018/2/layout/IconLabelDescriptionList"/>
    <dgm:cxn modelId="{321A51E1-1579-4F97-BB26-AF1759959A62}" type="presParOf" srcId="{B86357E8-7890-4905-9319-C730F3E4157D}" destId="{E8F89798-ACA3-4BC8-AD54-9687BC8ECC72}" srcOrd="2" destOrd="0" presId="urn:microsoft.com/office/officeart/2018/2/layout/IconLabelDescriptionList"/>
    <dgm:cxn modelId="{E758F485-3957-4F3D-BC27-62943824AF41}" type="presParOf" srcId="{E8F89798-ACA3-4BC8-AD54-9687BC8ECC72}" destId="{A28BFA1C-8E57-4B9D-A48E-BA54CB73AE0A}" srcOrd="0" destOrd="0" presId="urn:microsoft.com/office/officeart/2018/2/layout/IconLabelDescriptionList"/>
    <dgm:cxn modelId="{ED3CD4A4-9C05-46BF-9139-1CA1C42D1050}" type="presParOf" srcId="{E8F89798-ACA3-4BC8-AD54-9687BC8ECC72}" destId="{46B1AB8D-20B4-426D-9520-BEBF7A44A531}" srcOrd="1" destOrd="0" presId="urn:microsoft.com/office/officeart/2018/2/layout/IconLabelDescriptionList"/>
    <dgm:cxn modelId="{148069E5-9D41-4B16-B53E-29809FBC8A9B}" type="presParOf" srcId="{E8F89798-ACA3-4BC8-AD54-9687BC8ECC72}" destId="{09FF4A8A-8CDD-4679-88EF-064B3250C6A0}" srcOrd="2" destOrd="0" presId="urn:microsoft.com/office/officeart/2018/2/layout/IconLabelDescriptionList"/>
    <dgm:cxn modelId="{8CBF88AD-D978-4DE5-9F7B-F5239A349A57}" type="presParOf" srcId="{E8F89798-ACA3-4BC8-AD54-9687BC8ECC72}" destId="{931D0E41-9726-41E6-98C5-F3ECC34787B8}" srcOrd="3" destOrd="0" presId="urn:microsoft.com/office/officeart/2018/2/layout/IconLabelDescriptionList"/>
    <dgm:cxn modelId="{D83DAEA9-9577-4499-9BF7-A33ADAE0A169}" type="presParOf" srcId="{E8F89798-ACA3-4BC8-AD54-9687BC8ECC72}" destId="{660C72A8-8FF3-4496-A8C2-D5B5098F703B}" srcOrd="4" destOrd="0" presId="urn:microsoft.com/office/officeart/2018/2/layout/IconLabelDescriptionList"/>
    <dgm:cxn modelId="{C3CB2815-FCA1-405E-A7B1-A6AAAB244449}" type="presParOf" srcId="{B86357E8-7890-4905-9319-C730F3E4157D}" destId="{6AD3ED2C-B1C0-4EFA-8FC3-9EC0FD596DCF}" srcOrd="3" destOrd="0" presId="urn:microsoft.com/office/officeart/2018/2/layout/IconLabelDescriptionList"/>
    <dgm:cxn modelId="{A0986883-2A93-4783-9665-F82AE5742115}" type="presParOf" srcId="{B86357E8-7890-4905-9319-C730F3E4157D}" destId="{00A6A7DF-2AC0-4F6A-A5C9-5E2FF89D12A0}" srcOrd="4" destOrd="0" presId="urn:microsoft.com/office/officeart/2018/2/layout/IconLabelDescriptionList"/>
    <dgm:cxn modelId="{E44425C2-E6C3-4567-B051-0AE5D87542A6}" type="presParOf" srcId="{00A6A7DF-2AC0-4F6A-A5C9-5E2FF89D12A0}" destId="{3148BBA8-AB56-4270-9898-7C1540F5BA83}" srcOrd="0" destOrd="0" presId="urn:microsoft.com/office/officeart/2018/2/layout/IconLabelDescriptionList"/>
    <dgm:cxn modelId="{4724A90F-8B0E-458E-BF91-CF58CF929FED}" type="presParOf" srcId="{00A6A7DF-2AC0-4F6A-A5C9-5E2FF89D12A0}" destId="{2E13D926-DE2A-466D-8BCA-D7F5BA61A657}" srcOrd="1" destOrd="0" presId="urn:microsoft.com/office/officeart/2018/2/layout/IconLabelDescriptionList"/>
    <dgm:cxn modelId="{37CF8EA5-9D4C-46AF-9799-02AAFA9367EC}" type="presParOf" srcId="{00A6A7DF-2AC0-4F6A-A5C9-5E2FF89D12A0}" destId="{171ED10D-1DB8-4ED8-9851-D4297AE63612}" srcOrd="2" destOrd="0" presId="urn:microsoft.com/office/officeart/2018/2/layout/IconLabelDescriptionList"/>
    <dgm:cxn modelId="{3CDFCF19-B0C2-48A2-98C1-D7F0A095EFB5}" type="presParOf" srcId="{00A6A7DF-2AC0-4F6A-A5C9-5E2FF89D12A0}" destId="{F2CD9927-5B91-4F03-9314-D3D282FC63B9}" srcOrd="3" destOrd="0" presId="urn:microsoft.com/office/officeart/2018/2/layout/IconLabelDescriptionList"/>
    <dgm:cxn modelId="{4A343E25-4C67-41DC-8E27-D820F9AACE10}" type="presParOf" srcId="{00A6A7DF-2AC0-4F6A-A5C9-5E2FF89D12A0}" destId="{DF68C722-4704-4012-AC90-886E86B3A26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E997-576A-425D-B2C1-F237F3DB4F67}">
      <dsp:nvSpPr>
        <dsp:cNvPr id="0" name=""/>
        <dsp:cNvSpPr/>
      </dsp:nvSpPr>
      <dsp:spPr>
        <a:xfrm>
          <a:off x="0" y="595"/>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2EF1A7-833C-40AA-A3C3-7D55ABFF5EE4}">
      <dsp:nvSpPr>
        <dsp:cNvPr id="0" name=""/>
        <dsp:cNvSpPr/>
      </dsp:nvSpPr>
      <dsp:spPr>
        <a:xfrm>
          <a:off x="0" y="595"/>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Posting the right products in the right place at right time.</a:t>
          </a:r>
        </a:p>
      </dsp:txBody>
      <dsp:txXfrm>
        <a:off x="0" y="595"/>
        <a:ext cx="4267200" cy="696515"/>
      </dsp:txXfrm>
    </dsp:sp>
    <dsp:sp modelId="{0CC45182-EA29-4259-9490-ABE5BD7B1918}">
      <dsp:nvSpPr>
        <dsp:cNvPr id="0" name=""/>
        <dsp:cNvSpPr/>
      </dsp:nvSpPr>
      <dsp:spPr>
        <a:xfrm>
          <a:off x="0" y="697110"/>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E768C3-4990-4333-83AB-ADE9AA87FB48}">
      <dsp:nvSpPr>
        <dsp:cNvPr id="0" name=""/>
        <dsp:cNvSpPr/>
      </dsp:nvSpPr>
      <dsp:spPr>
        <a:xfrm>
          <a:off x="0" y="697110"/>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Effectively balance the Inventory coming in &amp; going out.</a:t>
          </a:r>
        </a:p>
      </dsp:txBody>
      <dsp:txXfrm>
        <a:off x="0" y="697110"/>
        <a:ext cx="4267200" cy="696515"/>
      </dsp:txXfrm>
    </dsp:sp>
    <dsp:sp modelId="{4C9FE42E-D363-44C5-BB8B-7B22B67DFC22}">
      <dsp:nvSpPr>
        <dsp:cNvPr id="0" name=""/>
        <dsp:cNvSpPr/>
      </dsp:nvSpPr>
      <dsp:spPr>
        <a:xfrm>
          <a:off x="0" y="1393626"/>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515E7-DC51-4B82-96EE-CDCB185A88C3}">
      <dsp:nvSpPr>
        <dsp:cNvPr id="0" name=""/>
        <dsp:cNvSpPr/>
      </dsp:nvSpPr>
      <dsp:spPr>
        <a:xfrm>
          <a:off x="0" y="1393626"/>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Better address customer demands.</a:t>
          </a:r>
        </a:p>
      </dsp:txBody>
      <dsp:txXfrm>
        <a:off x="0" y="1393626"/>
        <a:ext cx="4267200" cy="696515"/>
      </dsp:txXfrm>
    </dsp:sp>
    <dsp:sp modelId="{47D9F62F-7DEC-4CF6-8809-62A0D3104CEC}">
      <dsp:nvSpPr>
        <dsp:cNvPr id="0" name=""/>
        <dsp:cNvSpPr/>
      </dsp:nvSpPr>
      <dsp:spPr>
        <a:xfrm>
          <a:off x="0" y="2090142"/>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1E801-211E-40E5-8314-D0A8A7094BD1}">
      <dsp:nvSpPr>
        <dsp:cNvPr id="0" name=""/>
        <dsp:cNvSpPr/>
      </dsp:nvSpPr>
      <dsp:spPr>
        <a:xfrm>
          <a:off x="0" y="2090142"/>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improves cash flow.</a:t>
          </a:r>
        </a:p>
      </dsp:txBody>
      <dsp:txXfrm>
        <a:off x="0" y="2090142"/>
        <a:ext cx="4267200" cy="696515"/>
      </dsp:txXfrm>
    </dsp:sp>
    <dsp:sp modelId="{E0E77FFE-E0AC-4F49-8D4F-396EC6B6BACA}">
      <dsp:nvSpPr>
        <dsp:cNvPr id="0" name=""/>
        <dsp:cNvSpPr/>
      </dsp:nvSpPr>
      <dsp:spPr>
        <a:xfrm>
          <a:off x="0" y="2786657"/>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27302-0163-47B9-9C64-9CF288054C44}">
      <dsp:nvSpPr>
        <dsp:cNvPr id="0" name=""/>
        <dsp:cNvSpPr/>
      </dsp:nvSpPr>
      <dsp:spPr>
        <a:xfrm>
          <a:off x="0" y="2786657"/>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helps to save money while over-stocking the fewer demands of products.</a:t>
          </a:r>
        </a:p>
      </dsp:txBody>
      <dsp:txXfrm>
        <a:off x="0" y="2786657"/>
        <a:ext cx="4267200" cy="696515"/>
      </dsp:txXfrm>
    </dsp:sp>
    <dsp:sp modelId="{3EAC6642-B52E-47E1-B7D0-1743B8394790}">
      <dsp:nvSpPr>
        <dsp:cNvPr id="0" name=""/>
        <dsp:cNvSpPr/>
      </dsp:nvSpPr>
      <dsp:spPr>
        <a:xfrm>
          <a:off x="0" y="3483173"/>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9CD23-2441-4964-B33C-2DFFBF1949FB}">
      <dsp:nvSpPr>
        <dsp:cNvPr id="0" name=""/>
        <dsp:cNvSpPr/>
      </dsp:nvSpPr>
      <dsp:spPr>
        <a:xfrm>
          <a:off x="0" y="3483173"/>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To protect against inflation</a:t>
          </a:r>
        </a:p>
      </dsp:txBody>
      <dsp:txXfrm>
        <a:off x="0" y="3483173"/>
        <a:ext cx="4267200" cy="696515"/>
      </dsp:txXfrm>
    </dsp:sp>
    <dsp:sp modelId="{C835E4BD-2ADA-4293-95C7-1039DAC11477}">
      <dsp:nvSpPr>
        <dsp:cNvPr id="0" name=""/>
        <dsp:cNvSpPr/>
      </dsp:nvSpPr>
      <dsp:spPr>
        <a:xfrm>
          <a:off x="0" y="4179689"/>
          <a:ext cx="4267200" cy="0"/>
        </a:xfrm>
        <a:prstGeom prst="line">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5C8FF-FD1A-4911-9AB4-D2271A1DFBA7}">
      <dsp:nvSpPr>
        <dsp:cNvPr id="0" name=""/>
        <dsp:cNvSpPr/>
      </dsp:nvSpPr>
      <dsp:spPr>
        <a:xfrm>
          <a:off x="0" y="4179689"/>
          <a:ext cx="4267200"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Effective Inventory management avoids the risk of spoilage, damage, or overstocked products.</a:t>
          </a:r>
        </a:p>
      </dsp:txBody>
      <dsp:txXfrm>
        <a:off x="0" y="4179689"/>
        <a:ext cx="4267200" cy="696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442C3-3879-4846-A896-925FE317A8A1}">
      <dsp:nvSpPr>
        <dsp:cNvPr id="0" name=""/>
        <dsp:cNvSpPr/>
      </dsp:nvSpPr>
      <dsp:spPr>
        <a:xfrm>
          <a:off x="0" y="1414"/>
          <a:ext cx="7467600" cy="5515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5BED7-2507-47D6-8962-26A34ECDAD98}">
      <dsp:nvSpPr>
        <dsp:cNvPr id="0" name=""/>
        <dsp:cNvSpPr/>
      </dsp:nvSpPr>
      <dsp:spPr>
        <a:xfrm>
          <a:off x="166853" y="125520"/>
          <a:ext cx="303370" cy="303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D4A646-0148-4821-9EBF-9723BAB2CD11}">
      <dsp:nvSpPr>
        <dsp:cNvPr id="0" name=""/>
        <dsp:cNvSpPr/>
      </dsp:nvSpPr>
      <dsp:spPr>
        <a:xfrm>
          <a:off x="637078" y="1414"/>
          <a:ext cx="3360420"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1111250">
            <a:lnSpc>
              <a:spcPct val="100000"/>
            </a:lnSpc>
            <a:spcBef>
              <a:spcPct val="0"/>
            </a:spcBef>
            <a:spcAft>
              <a:spcPct val="35000"/>
            </a:spcAft>
            <a:buNone/>
          </a:pPr>
          <a:r>
            <a:rPr lang="en-US" sz="2500" b="1" i="0" kern="1200" baseline="0"/>
            <a:t>Problem Identification:</a:t>
          </a:r>
          <a:endParaRPr lang="en-US" sz="2500" kern="1200"/>
        </a:p>
      </dsp:txBody>
      <dsp:txXfrm>
        <a:off x="637078" y="1414"/>
        <a:ext cx="3360420" cy="551583"/>
      </dsp:txXfrm>
    </dsp:sp>
    <dsp:sp modelId="{BA691DF4-9479-4908-8E0C-94B07C656391}">
      <dsp:nvSpPr>
        <dsp:cNvPr id="0" name=""/>
        <dsp:cNvSpPr/>
      </dsp:nvSpPr>
      <dsp:spPr>
        <a:xfrm>
          <a:off x="3997498" y="1414"/>
          <a:ext cx="3469478"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533400">
            <a:lnSpc>
              <a:spcPct val="100000"/>
            </a:lnSpc>
            <a:spcBef>
              <a:spcPct val="0"/>
            </a:spcBef>
            <a:spcAft>
              <a:spcPct val="35000"/>
            </a:spcAft>
            <a:buNone/>
          </a:pPr>
          <a:r>
            <a:rPr lang="en-US" sz="1200" b="0" i="0" kern="1200" baseline="0" dirty="0"/>
            <a:t>Local gas stations with unorganized and improperly managed inventory</a:t>
          </a:r>
          <a:endParaRPr lang="en-US" sz="1200" kern="1200" dirty="0"/>
        </a:p>
        <a:p>
          <a:pPr marL="0" lvl="0" indent="0" algn="l" defTabSz="533400">
            <a:lnSpc>
              <a:spcPct val="100000"/>
            </a:lnSpc>
            <a:spcBef>
              <a:spcPct val="0"/>
            </a:spcBef>
            <a:spcAft>
              <a:spcPct val="35000"/>
            </a:spcAft>
            <a:buNone/>
          </a:pPr>
          <a:r>
            <a:rPr lang="en-US" sz="1200" b="0" i="0" kern="1200" baseline="0" dirty="0"/>
            <a:t>Excess stock, expired products, and stock-outs</a:t>
          </a:r>
          <a:endParaRPr lang="en-US" sz="1200" kern="1200" dirty="0"/>
        </a:p>
      </dsp:txBody>
      <dsp:txXfrm>
        <a:off x="3997498" y="1414"/>
        <a:ext cx="3469478" cy="551583"/>
      </dsp:txXfrm>
    </dsp:sp>
    <dsp:sp modelId="{3AEA982C-63F5-4382-A009-B825C1A287A7}">
      <dsp:nvSpPr>
        <dsp:cNvPr id="0" name=""/>
        <dsp:cNvSpPr/>
      </dsp:nvSpPr>
      <dsp:spPr>
        <a:xfrm>
          <a:off x="0" y="714286"/>
          <a:ext cx="7467600" cy="5515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C2F37-C402-44C4-9188-5281D2689756}">
      <dsp:nvSpPr>
        <dsp:cNvPr id="0" name=""/>
        <dsp:cNvSpPr/>
      </dsp:nvSpPr>
      <dsp:spPr>
        <a:xfrm>
          <a:off x="166853" y="838392"/>
          <a:ext cx="303370" cy="303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D29CF-4F48-47DE-84C3-F26B57488798}">
      <dsp:nvSpPr>
        <dsp:cNvPr id="0" name=""/>
        <dsp:cNvSpPr/>
      </dsp:nvSpPr>
      <dsp:spPr>
        <a:xfrm>
          <a:off x="637078" y="714286"/>
          <a:ext cx="3360420"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1111250">
            <a:lnSpc>
              <a:spcPct val="100000"/>
            </a:lnSpc>
            <a:spcBef>
              <a:spcPct val="0"/>
            </a:spcBef>
            <a:spcAft>
              <a:spcPct val="35000"/>
            </a:spcAft>
            <a:buNone/>
          </a:pPr>
          <a:r>
            <a:rPr lang="en-US" sz="2500" b="1" i="0" kern="1200" baseline="0"/>
            <a:t>Solution Concept:</a:t>
          </a:r>
          <a:endParaRPr lang="en-US" sz="2500" kern="1200"/>
        </a:p>
      </dsp:txBody>
      <dsp:txXfrm>
        <a:off x="637078" y="714286"/>
        <a:ext cx="3360420" cy="551583"/>
      </dsp:txXfrm>
    </dsp:sp>
    <dsp:sp modelId="{7283163D-FC08-4679-A1FE-6CC9AFB93052}">
      <dsp:nvSpPr>
        <dsp:cNvPr id="0" name=""/>
        <dsp:cNvSpPr/>
      </dsp:nvSpPr>
      <dsp:spPr>
        <a:xfrm>
          <a:off x="3997498" y="586826"/>
          <a:ext cx="3469478" cy="598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Develop an application to help analyze and maintain inventory effectively</a:t>
          </a:r>
          <a:endParaRPr lang="en-US" sz="1400" kern="1200" dirty="0"/>
        </a:p>
      </dsp:txBody>
      <dsp:txXfrm>
        <a:off x="3997498" y="586826"/>
        <a:ext cx="3469478" cy="598368"/>
      </dsp:txXfrm>
    </dsp:sp>
    <dsp:sp modelId="{849BA427-9ECB-46B1-8DFC-CAB2ABE09D80}">
      <dsp:nvSpPr>
        <dsp:cNvPr id="0" name=""/>
        <dsp:cNvSpPr/>
      </dsp:nvSpPr>
      <dsp:spPr>
        <a:xfrm>
          <a:off x="0" y="1371602"/>
          <a:ext cx="7467600" cy="6288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DB2E3E-4C75-486A-B298-C7807F62A771}">
      <dsp:nvSpPr>
        <dsp:cNvPr id="0" name=""/>
        <dsp:cNvSpPr/>
      </dsp:nvSpPr>
      <dsp:spPr>
        <a:xfrm>
          <a:off x="166853" y="1589886"/>
          <a:ext cx="303370" cy="303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B8C7C-1F08-4E9B-AF27-7D77FC280E8F}">
      <dsp:nvSpPr>
        <dsp:cNvPr id="0" name=""/>
        <dsp:cNvSpPr/>
      </dsp:nvSpPr>
      <dsp:spPr>
        <a:xfrm>
          <a:off x="637078" y="1465780"/>
          <a:ext cx="3360420"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1111250">
            <a:lnSpc>
              <a:spcPct val="100000"/>
            </a:lnSpc>
            <a:spcBef>
              <a:spcPct val="0"/>
            </a:spcBef>
            <a:spcAft>
              <a:spcPct val="35000"/>
            </a:spcAft>
            <a:buNone/>
          </a:pPr>
          <a:r>
            <a:rPr lang="en-US" sz="2500" b="1" i="0" kern="1200" baseline="0"/>
            <a:t>Benefits:</a:t>
          </a:r>
          <a:endParaRPr lang="en-US" sz="2500" kern="1200"/>
        </a:p>
      </dsp:txBody>
      <dsp:txXfrm>
        <a:off x="637078" y="1465780"/>
        <a:ext cx="3360420" cy="551583"/>
      </dsp:txXfrm>
    </dsp:sp>
    <dsp:sp modelId="{972D5AE2-A9F9-4E69-879D-5172C9AFDCFB}">
      <dsp:nvSpPr>
        <dsp:cNvPr id="0" name=""/>
        <dsp:cNvSpPr/>
      </dsp:nvSpPr>
      <dsp:spPr>
        <a:xfrm>
          <a:off x="3997498" y="1371602"/>
          <a:ext cx="3469478" cy="551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76" tIns="58376" rIns="58376" bIns="58376"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Translate raw data into meaningful information for small organizations</a:t>
          </a:r>
          <a:endParaRPr lang="en-US" sz="1400" kern="1200" dirty="0"/>
        </a:p>
        <a:p>
          <a:pPr marL="0" lvl="0" indent="0" algn="l" defTabSz="622300">
            <a:lnSpc>
              <a:spcPct val="100000"/>
            </a:lnSpc>
            <a:spcBef>
              <a:spcPct val="0"/>
            </a:spcBef>
            <a:spcAft>
              <a:spcPct val="35000"/>
            </a:spcAft>
            <a:buNone/>
          </a:pPr>
          <a:r>
            <a:rPr lang="en-US" sz="1400" b="0" i="0" kern="1200" baseline="0" dirty="0"/>
            <a:t>Organized and efficient stock management</a:t>
          </a:r>
          <a:endParaRPr lang="en-US" sz="1400" kern="1200" dirty="0"/>
        </a:p>
      </dsp:txBody>
      <dsp:txXfrm>
        <a:off x="3997498" y="1371602"/>
        <a:ext cx="3469478" cy="551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3CE16-C626-4741-8CD0-D8EA4D34F229}">
      <dsp:nvSpPr>
        <dsp:cNvPr id="0" name=""/>
        <dsp:cNvSpPr/>
      </dsp:nvSpPr>
      <dsp:spPr>
        <a:xfrm>
          <a:off x="10424" y="625"/>
          <a:ext cx="849669" cy="849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2A287-E488-4C6B-8A99-202C21C72001}">
      <dsp:nvSpPr>
        <dsp:cNvPr id="0" name=""/>
        <dsp:cNvSpPr/>
      </dsp:nvSpPr>
      <dsp:spPr>
        <a:xfrm>
          <a:off x="10424" y="928879"/>
          <a:ext cx="2427626" cy="36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User Registration Page:</a:t>
          </a:r>
        </a:p>
      </dsp:txBody>
      <dsp:txXfrm>
        <a:off x="10424" y="928879"/>
        <a:ext cx="2427626" cy="364144"/>
      </dsp:txXfrm>
    </dsp:sp>
    <dsp:sp modelId="{173939C8-BFD6-49BC-99B1-151C171EB41F}">
      <dsp:nvSpPr>
        <dsp:cNvPr id="0" name=""/>
        <dsp:cNvSpPr/>
      </dsp:nvSpPr>
      <dsp:spPr>
        <a:xfrm>
          <a:off x="10424" y="1329574"/>
          <a:ext cx="2427626" cy="4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US" sz="1600" kern="1200" dirty="0"/>
            <a:t>Registration form for user sign-up</a:t>
          </a:r>
        </a:p>
      </dsp:txBody>
      <dsp:txXfrm>
        <a:off x="10424" y="1329574"/>
        <a:ext cx="2427626" cy="498600"/>
      </dsp:txXfrm>
    </dsp:sp>
    <dsp:sp modelId="{A28BFA1C-8E57-4B9D-A48E-BA54CB73AE0A}">
      <dsp:nvSpPr>
        <dsp:cNvPr id="0" name=""/>
        <dsp:cNvSpPr/>
      </dsp:nvSpPr>
      <dsp:spPr>
        <a:xfrm>
          <a:off x="2862886" y="625"/>
          <a:ext cx="849669" cy="849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F4A8A-8CDD-4679-88EF-064B3250C6A0}">
      <dsp:nvSpPr>
        <dsp:cNvPr id="0" name=""/>
        <dsp:cNvSpPr/>
      </dsp:nvSpPr>
      <dsp:spPr>
        <a:xfrm>
          <a:off x="2862886" y="928879"/>
          <a:ext cx="2427626" cy="36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Contact Us Page:</a:t>
          </a:r>
        </a:p>
      </dsp:txBody>
      <dsp:txXfrm>
        <a:off x="2862886" y="928879"/>
        <a:ext cx="2427626" cy="364144"/>
      </dsp:txXfrm>
    </dsp:sp>
    <dsp:sp modelId="{660C72A8-8FF3-4496-A8C2-D5B5098F703B}">
      <dsp:nvSpPr>
        <dsp:cNvPr id="0" name=""/>
        <dsp:cNvSpPr/>
      </dsp:nvSpPr>
      <dsp:spPr>
        <a:xfrm>
          <a:off x="2862886" y="1329574"/>
          <a:ext cx="2427626" cy="4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Address, contact numbers, email IDs, and location map</a:t>
          </a:r>
        </a:p>
      </dsp:txBody>
      <dsp:txXfrm>
        <a:off x="2862886" y="1329574"/>
        <a:ext cx="2427626" cy="498600"/>
      </dsp:txXfrm>
    </dsp:sp>
    <dsp:sp modelId="{3148BBA8-AB56-4270-9898-7C1540F5BA83}">
      <dsp:nvSpPr>
        <dsp:cNvPr id="0" name=""/>
        <dsp:cNvSpPr/>
      </dsp:nvSpPr>
      <dsp:spPr>
        <a:xfrm>
          <a:off x="5715348" y="625"/>
          <a:ext cx="849669" cy="849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ED10D-1DB8-4ED8-9851-D4297AE63612}">
      <dsp:nvSpPr>
        <dsp:cNvPr id="0" name=""/>
        <dsp:cNvSpPr/>
      </dsp:nvSpPr>
      <dsp:spPr>
        <a:xfrm>
          <a:off x="5715348" y="928879"/>
          <a:ext cx="2427626" cy="36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About Us Page:</a:t>
          </a:r>
        </a:p>
      </dsp:txBody>
      <dsp:txXfrm>
        <a:off x="5715348" y="928879"/>
        <a:ext cx="2427626" cy="364144"/>
      </dsp:txXfrm>
    </dsp:sp>
    <dsp:sp modelId="{DF68C722-4704-4012-AC90-886E86B3A265}">
      <dsp:nvSpPr>
        <dsp:cNvPr id="0" name=""/>
        <dsp:cNvSpPr/>
      </dsp:nvSpPr>
      <dsp:spPr>
        <a:xfrm>
          <a:off x="5715348" y="1329574"/>
          <a:ext cx="2427626" cy="4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Project members' information</a:t>
          </a:r>
        </a:p>
      </dsp:txBody>
      <dsp:txXfrm>
        <a:off x="5715348" y="1329574"/>
        <a:ext cx="2427626" cy="4986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45168E-21D8-4256-AB41-93255FFACDEC}" type="datetimeFigureOut">
              <a:rPr lang="en-US" smtClean="0"/>
              <a:pPr/>
              <a:t>4/25/2023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708CD1-C740-422A-BAF4-A0CC268501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6DE2F13-655D-450E-AB5E-F294CFF80AFF}"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8428142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874AF-F59B-4C14-A8BB-E188A4E3BD0F}"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89158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25746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7874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89558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4007167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9191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5433630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2307363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023118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74AF-F59B-4C14-A8BB-E188A4E3BD0F}"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5460813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874AF-F59B-4C14-A8BB-E188A4E3BD0F}"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168348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874AF-F59B-4C14-A8BB-E188A4E3BD0F}"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0595111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874AF-F59B-4C14-A8BB-E188A4E3BD0F}"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19058123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874AF-F59B-4C14-A8BB-E188A4E3BD0F}"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5024421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874AF-F59B-4C14-A8BB-E188A4E3BD0F}"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20568971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874AF-F59B-4C14-A8BB-E188A4E3BD0F}"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2F13-655D-450E-AB5E-F294CFF80AFF}" type="slidenum">
              <a:rPr lang="en-US" smtClean="0"/>
              <a:pPr/>
              <a:t>‹#›</a:t>
            </a:fld>
            <a:endParaRPr lang="en-US"/>
          </a:p>
        </p:txBody>
      </p:sp>
    </p:spTree>
    <p:extLst>
      <p:ext uri="{BB962C8B-B14F-4D97-AF65-F5344CB8AC3E}">
        <p14:creationId xmlns:p14="http://schemas.microsoft.com/office/powerpoint/2010/main" val="38564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A874AF-F59B-4C14-A8BB-E188A4E3BD0F}" type="datetimeFigureOut">
              <a:rPr lang="en-US" smtClean="0"/>
              <a:pPr/>
              <a:t>4/25/2023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E2F13-655D-450E-AB5E-F294CFF80AFF}" type="slidenum">
              <a:rPr lang="en-US" smtClean="0"/>
              <a:pPr/>
              <a:t>‹#›</a:t>
            </a:fld>
            <a:endParaRPr lang="en-US"/>
          </a:p>
        </p:txBody>
      </p:sp>
    </p:spTree>
    <p:extLst>
      <p:ext uri="{BB962C8B-B14F-4D97-AF65-F5344CB8AC3E}">
        <p14:creationId xmlns:p14="http://schemas.microsoft.com/office/powerpoint/2010/main" val="88231412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ransition>
    <p:fad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8.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www.forbes.com/advisor/business/software/best-free-invoice-software/" TargetMode="External"/><Relationship Id="rId5" Type="http://schemas.openxmlformats.org/officeDocument/2006/relationships/hyperlink" Target="https://pos.toasttab.com/" TargetMode="External"/><Relationship Id="rId4" Type="http://schemas.openxmlformats.org/officeDocument/2006/relationships/hyperlink" Target="https://www.zoho.com/us/inventor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kipkis.com/Programming_language_part_2"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pxhere.com/th/photo/1443941" TargetMode="External"/><Relationship Id="rId3" Type="http://schemas.openxmlformats.org/officeDocument/2006/relationships/diagramLayout" Target="../diagrams/layout2.xml"/><Relationship Id="rId7" Type="http://schemas.openxmlformats.org/officeDocument/2006/relationships/image" Target="../media/image1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strip1"/>
          <p:cNvPicPr>
            <a:picLocks noChangeAspect="1" noChangeArrowheads="1"/>
          </p:cNvPicPr>
          <p:nvPr/>
        </p:nvPicPr>
        <p:blipFill>
          <a:blip r:embed="rId3" cstate="print"/>
          <a:srcRect/>
          <a:stretch>
            <a:fillRect/>
          </a:stretch>
        </p:blipFill>
        <p:spPr bwMode="auto">
          <a:xfrm>
            <a:off x="1371600" y="593725"/>
            <a:ext cx="7620000" cy="76200"/>
          </a:xfrm>
          <a:prstGeom prst="rect">
            <a:avLst/>
          </a:prstGeom>
          <a:noFill/>
          <a:ln w="9525">
            <a:noFill/>
            <a:miter lim="800000"/>
            <a:headEnd/>
            <a:tailEnd/>
          </a:ln>
        </p:spPr>
      </p:pic>
      <p:sp>
        <p:nvSpPr>
          <p:cNvPr id="9220" name="Rectangle 5"/>
          <p:cNvSpPr>
            <a:spLocks noChangeArrowheads="1"/>
          </p:cNvSpPr>
          <p:nvPr/>
        </p:nvSpPr>
        <p:spPr bwMode="auto">
          <a:xfrm>
            <a:off x="-304800" y="533400"/>
            <a:ext cx="9677400" cy="1143000"/>
          </a:xfrm>
          <a:prstGeom prst="rect">
            <a:avLst/>
          </a:prstGeom>
          <a:noFill/>
          <a:ln w="9525">
            <a:noFill/>
            <a:miter lim="800000"/>
            <a:headEnd/>
            <a:tailEnd/>
          </a:ln>
        </p:spPr>
        <p:txBody>
          <a:bodyPr anchor="ctr"/>
          <a:lstStyle/>
          <a:p>
            <a:pPr algn="ctr"/>
            <a:r>
              <a:rPr lang="en-US" sz="2800" dirty="0">
                <a:latin typeface="Verdana" pitchFamily="34" charset="0"/>
              </a:rPr>
              <a:t>Invoice &amp; Inventory Management System </a:t>
            </a:r>
            <a:endParaRPr lang="en-US" sz="2800" dirty="0"/>
          </a:p>
        </p:txBody>
      </p:sp>
      <p:sp>
        <p:nvSpPr>
          <p:cNvPr id="11270" name="Rectangle 8"/>
          <p:cNvSpPr>
            <a:spLocks noChangeArrowheads="1"/>
          </p:cNvSpPr>
          <p:nvPr/>
        </p:nvSpPr>
        <p:spPr bwMode="auto">
          <a:xfrm>
            <a:off x="-685800" y="3099137"/>
            <a:ext cx="5181600" cy="1015663"/>
          </a:xfrm>
          <a:prstGeom prst="rect">
            <a:avLst/>
          </a:prstGeom>
          <a:noFill/>
          <a:ln w="9525">
            <a:noFill/>
            <a:miter lim="800000"/>
            <a:headEnd/>
            <a:tailEnd/>
          </a:ln>
        </p:spPr>
        <p:txBody>
          <a:bodyPr wrap="square">
            <a:spAutoFit/>
          </a:bodyPr>
          <a:lstStyle/>
          <a:p>
            <a:pPr algn="ctr">
              <a:defRPr/>
            </a:pPr>
            <a:r>
              <a:rPr lang="en-US" sz="2000" b="1" dirty="0"/>
              <a:t>BY :</a:t>
            </a:r>
          </a:p>
          <a:p>
            <a:pPr algn="ctr">
              <a:defRPr/>
            </a:pPr>
            <a:r>
              <a:rPr lang="en-US" sz="2000" b="1" dirty="0">
                <a:latin typeface="+mn-lt"/>
              </a:rPr>
              <a:t>Mohammed Yaqoo</a:t>
            </a:r>
            <a:r>
              <a:rPr lang="en-US" sz="2000" b="1" dirty="0"/>
              <a:t>b</a:t>
            </a:r>
          </a:p>
          <a:p>
            <a:pPr algn="ctr">
              <a:defRPr/>
            </a:pPr>
            <a:r>
              <a:rPr lang="en-US" sz="2000" b="1" dirty="0">
                <a:latin typeface="+mn-lt"/>
              </a:rPr>
              <a:t>Bala Rama Krishna </a:t>
            </a:r>
            <a:r>
              <a:rPr lang="en-US" sz="2000" b="1" dirty="0"/>
              <a:t>P</a:t>
            </a:r>
            <a:r>
              <a:rPr lang="en-US" sz="2000" b="1" dirty="0">
                <a:latin typeface="+mn-lt"/>
              </a:rPr>
              <a:t>eddi</a:t>
            </a:r>
          </a:p>
        </p:txBody>
      </p:sp>
      <p:pic>
        <p:nvPicPr>
          <p:cNvPr id="7" name="Picture 6" descr="iStock_Inventory-Pushed on Cart-XSmall-resized-600.jpg"/>
          <p:cNvPicPr>
            <a:picLocks noChangeAspect="1"/>
          </p:cNvPicPr>
          <p:nvPr/>
        </p:nvPicPr>
        <p:blipFill>
          <a:blip r:embed="rId4" cstate="print"/>
          <a:stretch>
            <a:fillRect/>
          </a:stretch>
        </p:blipFill>
        <p:spPr>
          <a:xfrm>
            <a:off x="3886200" y="1555354"/>
            <a:ext cx="5025632" cy="37472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 Placeholder 2">
            <a:extLst>
              <a:ext uri="{FF2B5EF4-FFF2-40B4-BE49-F238E27FC236}">
                <a16:creationId xmlns:a16="http://schemas.microsoft.com/office/drawing/2014/main" id="{03F09727-05A7-E6AF-C4FD-8EF11556CEA5}"/>
              </a:ext>
            </a:extLst>
          </p:cNvPr>
          <p:cNvSpPr>
            <a:spLocks noGrp="1"/>
          </p:cNvSpPr>
          <p:nvPr>
            <p:ph type="body" idx="1"/>
          </p:nvPr>
        </p:nvSpPr>
        <p:spPr>
          <a:xfrm>
            <a:off x="457200" y="5943600"/>
            <a:ext cx="8454632" cy="609600"/>
          </a:xfrm>
        </p:spPr>
        <p:txBody>
          <a:bodyPr>
            <a:normAutofit/>
          </a:bodyPr>
          <a:lstStyle/>
          <a:p>
            <a:r>
              <a:rPr lang="en-US" sz="2800" dirty="0"/>
              <a:t>ECIS </a:t>
            </a:r>
            <a:r>
              <a:rPr lang="en-US" sz="2800" dirty="0">
                <a:latin typeface="Arial" panose="020B0604020202020204" pitchFamily="34" charset="0"/>
                <a:cs typeface="Arial" panose="020B0604020202020204" pitchFamily="34" charset="0"/>
              </a:rPr>
              <a:t>690 Final Year Capstone Project IIMS</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E6E1A1B-66E2-BE60-E989-F2F4C237834B}"/>
              </a:ext>
            </a:extLst>
          </p:cNvPr>
          <p:cNvSpPr>
            <a:spLocks noGrp="1"/>
          </p:cNvSpPr>
          <p:nvPr>
            <p:ph type="title"/>
          </p:nvPr>
        </p:nvSpPr>
        <p:spPr>
          <a:xfrm>
            <a:off x="2971799" y="381000"/>
            <a:ext cx="5509418" cy="1460636"/>
          </a:xfrm>
        </p:spPr>
        <p:txBody>
          <a:bodyPr>
            <a:normAutofit/>
          </a:bodyPr>
          <a:lstStyle/>
          <a:p>
            <a:r>
              <a:rPr lang="en-US" b="1" dirty="0"/>
              <a:t>limitations</a:t>
            </a:r>
          </a:p>
        </p:txBody>
      </p:sp>
      <p:pic>
        <p:nvPicPr>
          <p:cNvPr id="5" name="Picture 4" descr="Calendar on table">
            <a:extLst>
              <a:ext uri="{FF2B5EF4-FFF2-40B4-BE49-F238E27FC236}">
                <a16:creationId xmlns:a16="http://schemas.microsoft.com/office/drawing/2014/main" id="{32FADBE5-E592-24EF-0977-564325D1A3C4}"/>
              </a:ext>
            </a:extLst>
          </p:cNvPr>
          <p:cNvPicPr>
            <a:picLocks noChangeAspect="1"/>
          </p:cNvPicPr>
          <p:nvPr/>
        </p:nvPicPr>
        <p:blipFill rotWithShape="1">
          <a:blip r:embed="rId3"/>
          <a:srcRect l="20291" r="54458" b="-1"/>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8A5B0B63-183E-A083-E261-3BAFBE980F2F}"/>
              </a:ext>
            </a:extLst>
          </p:cNvPr>
          <p:cNvSpPr>
            <a:spLocks noGrp="1"/>
          </p:cNvSpPr>
          <p:nvPr>
            <p:ph idx="1"/>
          </p:nvPr>
        </p:nvSpPr>
        <p:spPr>
          <a:xfrm>
            <a:off x="2882900" y="2048933"/>
            <a:ext cx="5744367" cy="3742267"/>
          </a:xfrm>
        </p:spPr>
        <p:txBody>
          <a:bodyPr>
            <a:normAutofit/>
          </a:bodyPr>
          <a:lstStyle/>
          <a:p>
            <a:pPr marL="0" indent="0">
              <a:lnSpc>
                <a:spcPct val="90000"/>
              </a:lnSpc>
              <a:buNone/>
            </a:pPr>
            <a:r>
              <a:rPr lang="en-US" sz="1700"/>
              <a:t>Since it’s our first project it has some limitations due to less time &amp; knowledge in a particular field and limited time we could not fulfill the project as per our expectations as we expected when we start the project. We hope this limitation is considerable. The limitations are:</a:t>
            </a:r>
          </a:p>
          <a:p>
            <a:pPr>
              <a:lnSpc>
                <a:spcPct val="90000"/>
              </a:lnSpc>
              <a:buFont typeface="Wingdings" panose="05000000000000000000" pitchFamily="2" charset="2"/>
              <a:buChar char="ü"/>
            </a:pPr>
            <a:r>
              <a:rPr lang="en-US" sz="1700"/>
              <a:t>It is not suitable for large organizations.</a:t>
            </a:r>
          </a:p>
          <a:p>
            <a:pPr>
              <a:lnSpc>
                <a:spcPct val="90000"/>
              </a:lnSpc>
              <a:buFont typeface="Wingdings" panose="05000000000000000000" pitchFamily="2" charset="2"/>
              <a:buChar char="ü"/>
            </a:pPr>
            <a:r>
              <a:rPr lang="en-US" sz="1700"/>
              <a:t>It’s not suitable for a large number of products.</a:t>
            </a:r>
          </a:p>
          <a:p>
            <a:pPr>
              <a:lnSpc>
                <a:spcPct val="90000"/>
              </a:lnSpc>
              <a:buFont typeface="Wingdings" panose="05000000000000000000" pitchFamily="2" charset="2"/>
              <a:buChar char="ü"/>
            </a:pPr>
            <a:r>
              <a:rPr lang="en-US" sz="1700"/>
              <a:t>Limited area is covered.</a:t>
            </a:r>
          </a:p>
          <a:p>
            <a:pPr>
              <a:lnSpc>
                <a:spcPct val="90000"/>
              </a:lnSpc>
              <a:buFont typeface="Wingdings" panose="05000000000000000000" pitchFamily="2" charset="2"/>
              <a:buChar char="ü"/>
            </a:pPr>
            <a:r>
              <a:rPr lang="en-US" sz="1700"/>
              <a:t>You must have a PC/Laptop.</a:t>
            </a:r>
          </a:p>
          <a:p>
            <a:pPr>
              <a:lnSpc>
                <a:spcPct val="90000"/>
              </a:lnSpc>
              <a:buFont typeface="Wingdings" panose="05000000000000000000" pitchFamily="2" charset="2"/>
              <a:buChar char="ü"/>
            </a:pPr>
            <a:r>
              <a:rPr lang="en-US" sz="1700"/>
              <a:t>Less secure.</a:t>
            </a:r>
          </a:p>
          <a:p>
            <a:pPr>
              <a:lnSpc>
                <a:spcPct val="90000"/>
              </a:lnSpc>
              <a:buFont typeface="Wingdings" panose="05000000000000000000" pitchFamily="2" charset="2"/>
              <a:buChar char="ü"/>
            </a:pPr>
            <a:r>
              <a:rPr lang="en-US" sz="1700"/>
              <a:t>Multi users are not supported.</a:t>
            </a:r>
          </a:p>
          <a:p>
            <a:pPr marL="0" indent="0">
              <a:lnSpc>
                <a:spcPct val="90000"/>
              </a:lnSpc>
              <a:buNone/>
            </a:pPr>
            <a:endParaRPr lang="en-US" sz="1700"/>
          </a:p>
          <a:p>
            <a:pPr>
              <a:lnSpc>
                <a:spcPct val="90000"/>
              </a:lnSpc>
              <a:buFont typeface="Wingdings" panose="05000000000000000000" pitchFamily="2" charset="2"/>
              <a:buChar char="ü"/>
            </a:pPr>
            <a:endParaRPr lang="en-US" sz="1700"/>
          </a:p>
          <a:p>
            <a:pPr>
              <a:lnSpc>
                <a:spcPct val="90000"/>
              </a:lnSpc>
              <a:buFont typeface="Wingdings" panose="05000000000000000000" pitchFamily="2" charset="2"/>
              <a:buChar char="ü"/>
            </a:pPr>
            <a:endParaRPr lang="en-US" sz="1700"/>
          </a:p>
          <a:p>
            <a:pPr>
              <a:lnSpc>
                <a:spcPct val="90000"/>
              </a:lnSpc>
              <a:buFont typeface="Wingdings" panose="05000000000000000000" pitchFamily="2" charset="2"/>
              <a:buChar char="ü"/>
            </a:pPr>
            <a:endParaRPr lang="en-US" sz="1700"/>
          </a:p>
        </p:txBody>
      </p:sp>
    </p:spTree>
    <p:extLst>
      <p:ext uri="{BB962C8B-B14F-4D97-AF65-F5344CB8AC3E}">
        <p14:creationId xmlns:p14="http://schemas.microsoft.com/office/powerpoint/2010/main" val="4860309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2A1E25D-508A-4EE7-9B89-71BC1BEEF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22">
            <a:extLst>
              <a:ext uri="{FF2B5EF4-FFF2-40B4-BE49-F238E27FC236}">
                <a16:creationId xmlns:a16="http://schemas.microsoft.com/office/drawing/2014/main" id="{6FD9ED33-B960-4F9D-8023-20D83062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2231229" y="-15832"/>
            <a:ext cx="6912770" cy="6889518"/>
          </a:xfrm>
          <a:custGeom>
            <a:avLst/>
            <a:gdLst>
              <a:gd name="connsiteX0" fmla="*/ 1087153 w 9217026"/>
              <a:gd name="connsiteY0" fmla="*/ 0 h 6889518"/>
              <a:gd name="connsiteX1" fmla="*/ 1087153 w 9217026"/>
              <a:gd name="connsiteY1" fmla="*/ 1098 h 6889518"/>
              <a:gd name="connsiteX2" fmla="*/ 0 w 9217026"/>
              <a:gd name="connsiteY2" fmla="*/ 0 h 6889518"/>
              <a:gd name="connsiteX3" fmla="*/ 0 w 9217026"/>
              <a:gd name="connsiteY3" fmla="*/ 6889518 h 6889518"/>
              <a:gd name="connsiteX4" fmla="*/ 1087153 w 9217026"/>
              <a:gd name="connsiteY4" fmla="*/ 6888254 h 6889518"/>
              <a:gd name="connsiteX5" fmla="*/ 1087153 w 9217026"/>
              <a:gd name="connsiteY5" fmla="*/ 6889518 h 6889518"/>
              <a:gd name="connsiteX6" fmla="*/ 7295095 w 9217026"/>
              <a:gd name="connsiteY6" fmla="*/ 6882299 h 6889518"/>
              <a:gd name="connsiteX7" fmla="*/ 9217026 w 9217026"/>
              <a:gd name="connsiteY7" fmla="*/ 5349831 h 6889518"/>
              <a:gd name="connsiteX8" fmla="*/ 8378827 w 9217026"/>
              <a:gd name="connsiteY8" fmla="*/ 7365 h 688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7026" h="6889518">
                <a:moveTo>
                  <a:pt x="1087153" y="0"/>
                </a:moveTo>
                <a:lnTo>
                  <a:pt x="1087153" y="1098"/>
                </a:lnTo>
                <a:lnTo>
                  <a:pt x="0" y="0"/>
                </a:lnTo>
                <a:lnTo>
                  <a:pt x="0" y="6889518"/>
                </a:lnTo>
                <a:lnTo>
                  <a:pt x="1087153" y="6888254"/>
                </a:lnTo>
                <a:lnTo>
                  <a:pt x="1087153" y="6889518"/>
                </a:lnTo>
                <a:lnTo>
                  <a:pt x="7295095" y="6882299"/>
                </a:lnTo>
                <a:lnTo>
                  <a:pt x="9217026" y="5349831"/>
                </a:lnTo>
                <a:lnTo>
                  <a:pt x="8378827"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4107" name="Group 4106">
            <a:extLst>
              <a:ext uri="{FF2B5EF4-FFF2-40B4-BE49-F238E27FC236}">
                <a16:creationId xmlns:a16="http://schemas.microsoft.com/office/drawing/2014/main" id="{48248BD7-AE40-49AB-844D-ABD40D80B2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4108" name="Freeform 6">
              <a:extLst>
                <a:ext uri="{FF2B5EF4-FFF2-40B4-BE49-F238E27FC236}">
                  <a16:creationId xmlns:a16="http://schemas.microsoft.com/office/drawing/2014/main" id="{977D6250-A0F3-4872-9969-3DB7ADE7C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09" name="Freeform 7">
              <a:extLst>
                <a:ext uri="{FF2B5EF4-FFF2-40B4-BE49-F238E27FC236}">
                  <a16:creationId xmlns:a16="http://schemas.microsoft.com/office/drawing/2014/main" id="{5796BEC7-5389-45D6-A0D4-F36405E5A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10" name="Freeform 8">
              <a:extLst>
                <a:ext uri="{FF2B5EF4-FFF2-40B4-BE49-F238E27FC236}">
                  <a16:creationId xmlns:a16="http://schemas.microsoft.com/office/drawing/2014/main" id="{BEA57FAB-D2EF-4F47-A986-4321D5148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111" name="Freeform 9">
              <a:extLst>
                <a:ext uri="{FF2B5EF4-FFF2-40B4-BE49-F238E27FC236}">
                  <a16:creationId xmlns:a16="http://schemas.microsoft.com/office/drawing/2014/main" id="{5E8C59C9-8A0C-4F01-A36F-1C6389554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12" name="Freeform 10">
              <a:extLst>
                <a:ext uri="{FF2B5EF4-FFF2-40B4-BE49-F238E27FC236}">
                  <a16:creationId xmlns:a16="http://schemas.microsoft.com/office/drawing/2014/main" id="{62D244EC-76FC-490A-8371-18E8C0624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13" name="Freeform 11">
              <a:extLst>
                <a:ext uri="{FF2B5EF4-FFF2-40B4-BE49-F238E27FC236}">
                  <a16:creationId xmlns:a16="http://schemas.microsoft.com/office/drawing/2014/main" id="{FA33782B-4F01-450E-A17D-F7C0335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99B8502-BDC0-EDA9-355C-FE0B0DF13FC3}"/>
              </a:ext>
            </a:extLst>
          </p:cNvPr>
          <p:cNvSpPr>
            <a:spLocks noGrp="1"/>
          </p:cNvSpPr>
          <p:nvPr>
            <p:ph type="title"/>
          </p:nvPr>
        </p:nvSpPr>
        <p:spPr>
          <a:xfrm>
            <a:off x="3042047" y="685800"/>
            <a:ext cx="5585221" cy="1752599"/>
          </a:xfrm>
        </p:spPr>
        <p:txBody>
          <a:bodyPr>
            <a:normAutofit/>
          </a:bodyPr>
          <a:lstStyle/>
          <a:p>
            <a:r>
              <a:rPr lang="en-US" b="1">
                <a:solidFill>
                  <a:schemeClr val="bg1"/>
                </a:solidFill>
              </a:rPr>
              <a:t>Future enhancements</a:t>
            </a:r>
          </a:p>
        </p:txBody>
      </p:sp>
      <p:pic>
        <p:nvPicPr>
          <p:cNvPr id="4" name="Google Shape;219;p36">
            <a:extLst>
              <a:ext uri="{FF2B5EF4-FFF2-40B4-BE49-F238E27FC236}">
                <a16:creationId xmlns:a16="http://schemas.microsoft.com/office/drawing/2014/main" id="{1A2A323C-8858-C4DA-0DAE-82DD98E6CCAB}"/>
              </a:ext>
            </a:extLst>
          </p:cNvPr>
          <p:cNvPicPr preferRelativeResize="0"/>
          <p:nvPr/>
        </p:nvPicPr>
        <p:blipFill rotWithShape="1">
          <a:blip r:embed="rId3"/>
          <a:srcRect l="37396" r="32414" b="2"/>
          <a:stretch/>
        </p:blipFill>
        <p:spPr>
          <a:xfrm>
            <a:off x="20" y="10"/>
            <a:ext cx="2381594" cy="5245940"/>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noFill/>
          <a:ln w="38100">
            <a:noFill/>
          </a:ln>
          <a:effectLst/>
        </p:spPr>
      </p:pic>
      <p:pic>
        <p:nvPicPr>
          <p:cNvPr id="4098" name="Picture 2" descr="Future Scope | Graduate | undergraduate Aptitude Test">
            <a:extLst>
              <a:ext uri="{FF2B5EF4-FFF2-40B4-BE49-F238E27FC236}">
                <a16:creationId xmlns:a16="http://schemas.microsoft.com/office/drawing/2014/main" id="{9BFDA8BC-F291-FC0F-C05B-F174A55986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164" r="28677" b="-2"/>
          <a:stretch/>
        </p:blipFill>
        <p:spPr bwMode="auto">
          <a:xfrm>
            <a:off x="20" y="4901964"/>
            <a:ext cx="2594352" cy="1956037"/>
          </a:xfrm>
          <a:custGeom>
            <a:avLst/>
            <a:gdLst/>
            <a:ahLst/>
            <a:cxnLst/>
            <a:rect l="l" t="t" r="r" b="b"/>
            <a:pathLst>
              <a:path w="3459163" h="1956037">
                <a:moveTo>
                  <a:pt x="0" y="0"/>
                </a:moveTo>
                <a:lnTo>
                  <a:pt x="2310547" y="343987"/>
                </a:lnTo>
                <a:lnTo>
                  <a:pt x="3459163" y="1951804"/>
                </a:lnTo>
                <a:lnTo>
                  <a:pt x="0" y="1956037"/>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7EE2CF1-908B-2D6A-8297-6236B752FB37}"/>
              </a:ext>
            </a:extLst>
          </p:cNvPr>
          <p:cNvSpPr>
            <a:spLocks noGrp="1"/>
          </p:cNvSpPr>
          <p:nvPr>
            <p:ph idx="1"/>
          </p:nvPr>
        </p:nvSpPr>
        <p:spPr>
          <a:xfrm>
            <a:off x="3042046" y="1981201"/>
            <a:ext cx="5585221" cy="3810000"/>
          </a:xfrm>
        </p:spPr>
        <p:txBody>
          <a:bodyPr>
            <a:noAutofit/>
          </a:bodyPr>
          <a:lstStyle/>
          <a:p>
            <a:pPr algn="just">
              <a:lnSpc>
                <a:spcPct val="90000"/>
              </a:lnSpc>
            </a:pPr>
            <a:endParaRPr lang="en-US" sz="1600" dirty="0">
              <a:solidFill>
                <a:schemeClr val="bg1"/>
              </a:solidFill>
            </a:endParaRPr>
          </a:p>
          <a:p>
            <a:pPr marL="0" indent="0" algn="just">
              <a:lnSpc>
                <a:spcPct val="90000"/>
              </a:lnSpc>
              <a:buNone/>
            </a:pPr>
            <a:endParaRPr lang="en-US" sz="1600" dirty="0">
              <a:solidFill>
                <a:schemeClr val="bg1"/>
              </a:solidFill>
            </a:endParaRPr>
          </a:p>
          <a:p>
            <a:pPr algn="just">
              <a:lnSpc>
                <a:spcPct val="90000"/>
              </a:lnSpc>
            </a:pPr>
            <a:r>
              <a:rPr lang="en-US" sz="1600" dirty="0">
                <a:solidFill>
                  <a:schemeClr val="bg1"/>
                </a:solidFill>
              </a:rPr>
              <a:t>Dashboard.</a:t>
            </a:r>
          </a:p>
          <a:p>
            <a:pPr algn="just">
              <a:lnSpc>
                <a:spcPct val="90000"/>
              </a:lnSpc>
            </a:pPr>
            <a:r>
              <a:rPr lang="en-US" sz="1600" dirty="0">
                <a:solidFill>
                  <a:schemeClr val="bg1"/>
                </a:solidFill>
              </a:rPr>
              <a:t>Multi language.</a:t>
            </a:r>
          </a:p>
          <a:p>
            <a:pPr algn="just">
              <a:lnSpc>
                <a:spcPct val="90000"/>
              </a:lnSpc>
            </a:pPr>
            <a:r>
              <a:rPr lang="en-US" sz="1600" dirty="0">
                <a:solidFill>
                  <a:schemeClr val="bg1"/>
                </a:solidFill>
              </a:rPr>
              <a:t>Barcode scanning.</a:t>
            </a:r>
          </a:p>
          <a:p>
            <a:pPr algn="just">
              <a:lnSpc>
                <a:spcPct val="90000"/>
              </a:lnSpc>
            </a:pPr>
            <a:r>
              <a:rPr lang="en-US" sz="1600" dirty="0">
                <a:solidFill>
                  <a:schemeClr val="bg1"/>
                </a:solidFill>
              </a:rPr>
              <a:t>Multiple users and their roles.</a:t>
            </a:r>
          </a:p>
          <a:p>
            <a:pPr algn="just">
              <a:lnSpc>
                <a:spcPct val="90000"/>
              </a:lnSpc>
            </a:pPr>
            <a:r>
              <a:rPr lang="en-US" sz="1600" dirty="0">
                <a:solidFill>
                  <a:schemeClr val="bg1"/>
                </a:solidFill>
              </a:rPr>
              <a:t>Employee management.</a:t>
            </a:r>
          </a:p>
          <a:p>
            <a:pPr algn="just">
              <a:lnSpc>
                <a:spcPct val="90000"/>
              </a:lnSpc>
            </a:pPr>
            <a:r>
              <a:rPr lang="en-US" sz="1600" dirty="0">
                <a:solidFill>
                  <a:schemeClr val="bg1"/>
                </a:solidFill>
              </a:rPr>
              <a:t>Manage stock store-wise.</a:t>
            </a:r>
          </a:p>
          <a:p>
            <a:pPr algn="just">
              <a:lnSpc>
                <a:spcPct val="90000"/>
              </a:lnSpc>
            </a:pPr>
            <a:r>
              <a:rPr lang="en-US" sz="1600" dirty="0">
                <a:solidFill>
                  <a:schemeClr val="bg1"/>
                </a:solidFill>
              </a:rPr>
              <a:t>Online banking system.</a:t>
            </a:r>
          </a:p>
          <a:p>
            <a:pPr algn="just">
              <a:lnSpc>
                <a:spcPct val="90000"/>
              </a:lnSpc>
            </a:pPr>
            <a:r>
              <a:rPr lang="en-US" sz="1600" dirty="0">
                <a:solidFill>
                  <a:schemeClr val="bg1"/>
                </a:solidFill>
              </a:rPr>
              <a:t>Lost and breakage.</a:t>
            </a:r>
          </a:p>
          <a:p>
            <a:pPr algn="just">
              <a:lnSpc>
                <a:spcPct val="90000"/>
              </a:lnSpc>
            </a:pPr>
            <a:r>
              <a:rPr lang="en-US" sz="1600" dirty="0">
                <a:solidFill>
                  <a:schemeClr val="bg1"/>
                </a:solidFill>
              </a:rPr>
              <a:t>Flexibility.</a:t>
            </a:r>
          </a:p>
          <a:p>
            <a:pPr algn="just">
              <a:lnSpc>
                <a:spcPct val="90000"/>
              </a:lnSpc>
            </a:pPr>
            <a:r>
              <a:rPr lang="en-US" sz="1600" dirty="0">
                <a:solidFill>
                  <a:schemeClr val="bg1"/>
                </a:solidFill>
              </a:rPr>
              <a:t>Return or exchange products.</a:t>
            </a:r>
          </a:p>
          <a:p>
            <a:pPr marL="0" indent="0" algn="just">
              <a:lnSpc>
                <a:spcPct val="90000"/>
              </a:lnSpc>
              <a:buNone/>
            </a:pPr>
            <a:endParaRPr lang="en-US" sz="1600" dirty="0">
              <a:solidFill>
                <a:schemeClr val="bg1"/>
              </a:solidFill>
            </a:endParaRPr>
          </a:p>
          <a:p>
            <a:pPr algn="just">
              <a:lnSpc>
                <a:spcPct val="90000"/>
              </a:lnSpc>
            </a:pPr>
            <a:endParaRPr lang="en-US" sz="1600" dirty="0">
              <a:solidFill>
                <a:schemeClr val="bg1"/>
              </a:solidFill>
            </a:endParaRPr>
          </a:p>
        </p:txBody>
      </p:sp>
    </p:spTree>
    <p:extLst>
      <p:ext uri="{BB962C8B-B14F-4D97-AF65-F5344CB8AC3E}">
        <p14:creationId xmlns:p14="http://schemas.microsoft.com/office/powerpoint/2010/main" val="2967048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098"/>
                                        </p:tgtEl>
                                      </p:cBhvr>
                                    </p:animEffect>
                                    <p:animScale>
                                      <p:cBhvr>
                                        <p:cTn id="12" dur="250" autoRev="1" fill="hold"/>
                                        <p:tgtEl>
                                          <p:spTgt spid="40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CEEF-579E-2D10-7E2D-099EFC34DA68}"/>
              </a:ext>
            </a:extLst>
          </p:cNvPr>
          <p:cNvSpPr>
            <a:spLocks noGrp="1"/>
          </p:cNvSpPr>
          <p:nvPr>
            <p:ph type="title"/>
          </p:nvPr>
        </p:nvSpPr>
        <p:spPr>
          <a:xfrm>
            <a:off x="457200" y="274638"/>
            <a:ext cx="7467600" cy="563562"/>
          </a:xfrm>
        </p:spPr>
        <p:txBody>
          <a:bodyPr>
            <a:normAutofit fontScale="90000"/>
          </a:bodyPr>
          <a:lstStyle/>
          <a:p>
            <a:r>
              <a:rPr lang="en-US" sz="3600" b="1" dirty="0">
                <a:solidFill>
                  <a:schemeClr val="tx1"/>
                </a:solidFill>
              </a:rPr>
              <a:t>Project features</a:t>
            </a:r>
          </a:p>
        </p:txBody>
      </p:sp>
      <p:graphicFrame>
        <p:nvGraphicFramePr>
          <p:cNvPr id="1028" name="Content Placeholder 2">
            <a:extLst>
              <a:ext uri="{FF2B5EF4-FFF2-40B4-BE49-F238E27FC236}">
                <a16:creationId xmlns:a16="http://schemas.microsoft.com/office/drawing/2014/main" id="{F5A31A7C-B773-B11A-5958-E39FDD886ECD}"/>
              </a:ext>
            </a:extLst>
          </p:cNvPr>
          <p:cNvGraphicFramePr>
            <a:graphicFrameLocks noGrp="1"/>
          </p:cNvGraphicFramePr>
          <p:nvPr>
            <p:ph idx="1"/>
            <p:extLst>
              <p:ext uri="{D42A27DB-BD31-4B8C-83A1-F6EECF244321}">
                <p14:modId xmlns:p14="http://schemas.microsoft.com/office/powerpoint/2010/main" val="3428268441"/>
              </p:ext>
            </p:extLst>
          </p:nvPr>
        </p:nvGraphicFramePr>
        <p:xfrm>
          <a:off x="457200" y="3048000"/>
          <a:ext cx="81534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78,949 Project Management Services Images, Stock Photos &amp; Vectors |  Shutterstock">
            <a:extLst>
              <a:ext uri="{FF2B5EF4-FFF2-40B4-BE49-F238E27FC236}">
                <a16:creationId xmlns:a16="http://schemas.microsoft.com/office/drawing/2014/main" id="{17CE933B-667E-E985-5610-6B8FFDB2119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1429"/>
          <a:stretch/>
        </p:blipFill>
        <p:spPr bwMode="auto">
          <a:xfrm>
            <a:off x="838200" y="806244"/>
            <a:ext cx="7620000" cy="208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595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9ED6-8B4A-C024-4CE8-7B4977E47E28}"/>
              </a:ext>
            </a:extLst>
          </p:cNvPr>
          <p:cNvSpPr>
            <a:spLocks noGrp="1"/>
          </p:cNvSpPr>
          <p:nvPr>
            <p:ph type="title"/>
          </p:nvPr>
        </p:nvSpPr>
        <p:spPr>
          <a:xfrm>
            <a:off x="1113233" y="685801"/>
            <a:ext cx="7514035" cy="990600"/>
          </a:xfrm>
        </p:spPr>
        <p:txBody>
          <a:bodyPr>
            <a:normAutofit/>
          </a:bodyPr>
          <a:lstStyle/>
          <a:p>
            <a:r>
              <a:rPr lang="en-US" b="1" dirty="0"/>
              <a:t>Project features(extension)</a:t>
            </a:r>
          </a:p>
        </p:txBody>
      </p:sp>
      <p:pic>
        <p:nvPicPr>
          <p:cNvPr id="4" name="Picture 3" descr="purchasing-300x300.jpg">
            <a:extLst>
              <a:ext uri="{FF2B5EF4-FFF2-40B4-BE49-F238E27FC236}">
                <a16:creationId xmlns:a16="http://schemas.microsoft.com/office/drawing/2014/main" id="{75547D73-0EB4-7DC3-04B4-FD127239B580}"/>
              </a:ext>
            </a:extLst>
          </p:cNvPr>
          <p:cNvPicPr>
            <a:picLocks noChangeAspect="1"/>
          </p:cNvPicPr>
          <p:nvPr/>
        </p:nvPicPr>
        <p:blipFill>
          <a:blip r:embed="rId3" cstate="print"/>
          <a:stretch>
            <a:fillRect/>
          </a:stretch>
        </p:blipFill>
        <p:spPr>
          <a:xfrm>
            <a:off x="1239116" y="2782494"/>
            <a:ext cx="2969408" cy="296940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75A3B425-A007-CA16-99ED-214D22F6EAA4}"/>
              </a:ext>
            </a:extLst>
          </p:cNvPr>
          <p:cNvSpPr>
            <a:spLocks noGrp="1"/>
          </p:cNvSpPr>
          <p:nvPr>
            <p:ph idx="1"/>
          </p:nvPr>
        </p:nvSpPr>
        <p:spPr>
          <a:xfrm>
            <a:off x="4512252" y="1676401"/>
            <a:ext cx="4115015" cy="4114800"/>
          </a:xfrm>
        </p:spPr>
        <p:txBody>
          <a:bodyPr anchor="t">
            <a:noAutofit/>
          </a:bodyPr>
          <a:lstStyle/>
          <a:p>
            <a:pPr marL="457200" lvl="0" indent="-342900" rtl="0">
              <a:lnSpc>
                <a:spcPct val="90000"/>
              </a:lnSpc>
              <a:spcBef>
                <a:spcPts val="0"/>
              </a:spcBef>
              <a:spcAft>
                <a:spcPts val="0"/>
              </a:spcAft>
              <a:buSzPts val="1800"/>
              <a:buFont typeface="Wingdings" panose="05000000000000000000" pitchFamily="2" charset="2"/>
              <a:buChar char="Ø"/>
            </a:pPr>
            <a:r>
              <a:rPr lang="en-US" sz="2800" b="1" dirty="0"/>
              <a:t>Admin Form:</a:t>
            </a:r>
          </a:p>
          <a:p>
            <a:pPr marL="114300" lvl="0" indent="0" rtl="0">
              <a:lnSpc>
                <a:spcPct val="90000"/>
              </a:lnSpc>
              <a:spcBef>
                <a:spcPts val="0"/>
              </a:spcBef>
              <a:spcAft>
                <a:spcPts val="0"/>
              </a:spcAft>
              <a:buSzPts val="1800"/>
              <a:buNone/>
            </a:pPr>
            <a:endParaRPr lang="en-US" sz="1550" b="1" dirty="0"/>
          </a:p>
          <a:p>
            <a:pPr marL="914400" lvl="1" indent="-317500" rtl="0">
              <a:lnSpc>
                <a:spcPct val="90000"/>
              </a:lnSpc>
              <a:spcBef>
                <a:spcPts val="0"/>
              </a:spcBef>
              <a:spcAft>
                <a:spcPts val="0"/>
              </a:spcAft>
              <a:buSzPts val="1400"/>
              <a:buChar char="○"/>
            </a:pPr>
            <a:r>
              <a:rPr lang="en-US" sz="1550" dirty="0"/>
              <a:t>View users: Accept user registration requests</a:t>
            </a:r>
          </a:p>
          <a:p>
            <a:pPr marL="914400" lvl="1" indent="-317500" rtl="0">
              <a:lnSpc>
                <a:spcPct val="90000"/>
              </a:lnSpc>
              <a:spcBef>
                <a:spcPts val="0"/>
              </a:spcBef>
              <a:spcAft>
                <a:spcPts val="0"/>
              </a:spcAft>
              <a:buSzPts val="1400"/>
              <a:buChar char="○"/>
            </a:pPr>
            <a:r>
              <a:rPr lang="en-US" sz="1550" dirty="0"/>
              <a:t>Add products: Form to add products to inventory</a:t>
            </a:r>
          </a:p>
          <a:p>
            <a:pPr marL="914400" lvl="1" indent="-317500" rtl="0">
              <a:lnSpc>
                <a:spcPct val="90000"/>
              </a:lnSpc>
              <a:spcBef>
                <a:spcPts val="0"/>
              </a:spcBef>
              <a:spcAft>
                <a:spcPts val="0"/>
              </a:spcAft>
              <a:buSzPts val="1400"/>
              <a:buChar char="○"/>
            </a:pPr>
            <a:r>
              <a:rPr lang="en-US" sz="1550" dirty="0"/>
              <a:t>Product list: View products in inventory</a:t>
            </a:r>
          </a:p>
          <a:p>
            <a:pPr marL="914400" lvl="1" indent="-317500" rtl="0">
              <a:lnSpc>
                <a:spcPct val="90000"/>
              </a:lnSpc>
              <a:spcBef>
                <a:spcPts val="0"/>
              </a:spcBef>
              <a:spcAft>
                <a:spcPts val="0"/>
              </a:spcAft>
              <a:buSzPts val="1400"/>
              <a:buChar char="○"/>
            </a:pPr>
            <a:r>
              <a:rPr lang="en-US" sz="1550" dirty="0"/>
              <a:t>Add stock: Add product quantities to inventory</a:t>
            </a:r>
          </a:p>
          <a:p>
            <a:pPr marL="914400" lvl="1" indent="-317500" rtl="0">
              <a:lnSpc>
                <a:spcPct val="90000"/>
              </a:lnSpc>
              <a:spcBef>
                <a:spcPts val="0"/>
              </a:spcBef>
              <a:spcAft>
                <a:spcPts val="0"/>
              </a:spcAft>
              <a:buSzPts val="1400"/>
              <a:buChar char="○"/>
            </a:pPr>
            <a:r>
              <a:rPr lang="en-US" sz="1550" dirty="0"/>
              <a:t>View Stock: Check stock availability</a:t>
            </a:r>
          </a:p>
          <a:p>
            <a:pPr marL="914400" lvl="1" indent="-317500" rtl="0">
              <a:lnSpc>
                <a:spcPct val="90000"/>
              </a:lnSpc>
              <a:spcBef>
                <a:spcPts val="0"/>
              </a:spcBef>
              <a:spcAft>
                <a:spcPts val="0"/>
              </a:spcAft>
              <a:buSzPts val="1400"/>
              <a:buChar char="○"/>
            </a:pPr>
            <a:r>
              <a:rPr lang="en-US" sz="1550" dirty="0"/>
              <a:t>Logout: Admin can log out</a:t>
            </a:r>
          </a:p>
          <a:p>
            <a:pPr marL="596900" lvl="1" indent="0" rtl="0">
              <a:lnSpc>
                <a:spcPct val="90000"/>
              </a:lnSpc>
              <a:spcBef>
                <a:spcPts val="0"/>
              </a:spcBef>
              <a:spcAft>
                <a:spcPts val="0"/>
              </a:spcAft>
              <a:buSzPts val="1400"/>
              <a:buNone/>
            </a:pPr>
            <a:endParaRPr lang="en-US" sz="1400" dirty="0"/>
          </a:p>
          <a:p>
            <a:pPr marL="457200" lvl="0" indent="-342900" rtl="0">
              <a:lnSpc>
                <a:spcPct val="90000"/>
              </a:lnSpc>
              <a:spcBef>
                <a:spcPts val="0"/>
              </a:spcBef>
              <a:spcAft>
                <a:spcPts val="0"/>
              </a:spcAft>
              <a:buSzPts val="1800"/>
              <a:buFont typeface="Wingdings" panose="05000000000000000000" pitchFamily="2" charset="2"/>
              <a:buChar char="Ø"/>
            </a:pPr>
            <a:r>
              <a:rPr lang="en-US" sz="2800" b="1" dirty="0"/>
              <a:t>User Form:</a:t>
            </a:r>
          </a:p>
          <a:p>
            <a:pPr marL="114300" lvl="0" indent="0" rtl="0">
              <a:lnSpc>
                <a:spcPct val="90000"/>
              </a:lnSpc>
              <a:spcBef>
                <a:spcPts val="0"/>
              </a:spcBef>
              <a:spcAft>
                <a:spcPts val="0"/>
              </a:spcAft>
              <a:buSzPts val="1800"/>
              <a:buNone/>
            </a:pPr>
            <a:endParaRPr lang="en-US" sz="1400" b="1" dirty="0"/>
          </a:p>
          <a:p>
            <a:pPr marL="914400" lvl="1" indent="-317500" rtl="0">
              <a:lnSpc>
                <a:spcPct val="90000"/>
              </a:lnSpc>
              <a:spcBef>
                <a:spcPts val="0"/>
              </a:spcBef>
              <a:spcAft>
                <a:spcPts val="0"/>
              </a:spcAft>
              <a:buSzPts val="1400"/>
              <a:buChar char="○"/>
            </a:pPr>
            <a:r>
              <a:rPr lang="en-US" sz="1550" dirty="0"/>
              <a:t>View profile: View the user or organization profile</a:t>
            </a:r>
          </a:p>
          <a:p>
            <a:pPr marL="914400" lvl="1" indent="-317500" rtl="0">
              <a:lnSpc>
                <a:spcPct val="90000"/>
              </a:lnSpc>
              <a:spcBef>
                <a:spcPts val="0"/>
              </a:spcBef>
              <a:spcAft>
                <a:spcPts val="0"/>
              </a:spcAft>
              <a:buSzPts val="1400"/>
              <a:buChar char="○"/>
            </a:pPr>
            <a:r>
              <a:rPr lang="en-US" sz="1550" dirty="0"/>
              <a:t>Change password: Update user password</a:t>
            </a:r>
          </a:p>
          <a:p>
            <a:pPr marL="914400" lvl="1" indent="-317500" rtl="0">
              <a:lnSpc>
                <a:spcPct val="90000"/>
              </a:lnSpc>
              <a:spcBef>
                <a:spcPts val="0"/>
              </a:spcBef>
              <a:spcAft>
                <a:spcPts val="0"/>
              </a:spcAft>
              <a:buSzPts val="1400"/>
              <a:buChar char="○"/>
            </a:pPr>
            <a:r>
              <a:rPr lang="en-US" sz="1550" dirty="0"/>
              <a:t>Logout: The user can log out</a:t>
            </a:r>
          </a:p>
          <a:p>
            <a:pPr marL="0" indent="0">
              <a:lnSpc>
                <a:spcPct val="90000"/>
              </a:lnSpc>
              <a:buNone/>
            </a:pPr>
            <a:endParaRPr lang="en-US" sz="1400" dirty="0"/>
          </a:p>
        </p:txBody>
      </p:sp>
    </p:spTree>
    <p:extLst>
      <p:ext uri="{BB962C8B-B14F-4D97-AF65-F5344CB8AC3E}">
        <p14:creationId xmlns:p14="http://schemas.microsoft.com/office/powerpoint/2010/main" val="23546069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F6368F1-FE62-644F-779B-ABC9F755105B}"/>
              </a:ext>
            </a:extLst>
          </p:cNvPr>
          <p:cNvSpPr>
            <a:spLocks noGrp="1"/>
          </p:cNvSpPr>
          <p:nvPr>
            <p:ph type="title"/>
          </p:nvPr>
        </p:nvSpPr>
        <p:spPr>
          <a:xfrm>
            <a:off x="3067049" y="4562856"/>
            <a:ext cx="5560217" cy="898149"/>
          </a:xfrm>
        </p:spPr>
        <p:txBody>
          <a:bodyPr vert="horz" lIns="91440" tIns="45720" rIns="91440" bIns="45720" rtlCol="0" anchor="b">
            <a:normAutofit/>
          </a:bodyPr>
          <a:lstStyle/>
          <a:p>
            <a:pPr algn="r"/>
            <a:r>
              <a:rPr lang="en-US" sz="4200" b="1" dirty="0"/>
              <a:t>Snapshots</a:t>
            </a:r>
          </a:p>
        </p:txBody>
      </p:sp>
      <p:sp>
        <p:nvSpPr>
          <p:cNvPr id="5" name="Content Placeholder 4">
            <a:extLst>
              <a:ext uri="{FF2B5EF4-FFF2-40B4-BE49-F238E27FC236}">
                <a16:creationId xmlns:a16="http://schemas.microsoft.com/office/drawing/2014/main" id="{2DA7E85B-C7D5-3676-D8A4-090B9570B1CF}"/>
              </a:ext>
            </a:extLst>
          </p:cNvPr>
          <p:cNvSpPr>
            <a:spLocks noGrp="1"/>
          </p:cNvSpPr>
          <p:nvPr>
            <p:ph sz="half" idx="2"/>
          </p:nvPr>
        </p:nvSpPr>
        <p:spPr>
          <a:xfrm>
            <a:off x="3386532" y="5461005"/>
            <a:ext cx="5240734" cy="423328"/>
          </a:xfrm>
        </p:spPr>
        <p:txBody>
          <a:bodyPr vert="horz" lIns="91440" tIns="45720" rIns="91440" bIns="45720" rtlCol="0" anchor="t">
            <a:normAutofit/>
          </a:bodyPr>
          <a:lstStyle/>
          <a:p>
            <a:pPr marL="0" indent="0" algn="r">
              <a:buNone/>
            </a:pPr>
            <a:r>
              <a:rPr lang="en-US" sz="1600"/>
              <a:t>Login form</a:t>
            </a:r>
          </a:p>
        </p:txBody>
      </p:sp>
      <p:sp>
        <p:nvSpPr>
          <p:cNvPr id="21" name="Rounded Rectangle 6">
            <a:extLst>
              <a:ext uri="{FF2B5EF4-FFF2-40B4-BE49-F238E27FC236}">
                <a16:creationId xmlns:a16="http://schemas.microsoft.com/office/drawing/2014/main" id="{56E390B6-47E3-4ADD-9C03-196F6434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609600"/>
            <a:ext cx="587502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50;p26">
            <a:extLst>
              <a:ext uri="{FF2B5EF4-FFF2-40B4-BE49-F238E27FC236}">
                <a16:creationId xmlns:a16="http://schemas.microsoft.com/office/drawing/2014/main" id="{8A5CD461-2B4A-8BD8-9A64-F1367CAB951A}"/>
              </a:ext>
            </a:extLst>
          </p:cNvPr>
          <p:cNvPicPr preferRelativeResize="0">
            <a:picLocks noGrp="1"/>
          </p:cNvPicPr>
          <p:nvPr>
            <p:ph sz="half" idx="1"/>
          </p:nvPr>
        </p:nvPicPr>
        <p:blipFill rotWithShape="1">
          <a:blip r:embed="rId3"/>
          <a:srcRect l="4333" r="715" b="-2"/>
          <a:stretch/>
        </p:blipFill>
        <p:spPr>
          <a:xfrm>
            <a:off x="3033848" y="975360"/>
            <a:ext cx="5381897" cy="2947416"/>
          </a:xfrm>
          <a:prstGeom prst="rect">
            <a:avLst/>
          </a:prstGeom>
          <a:noFill/>
        </p:spPr>
      </p:pic>
    </p:spTree>
    <p:extLst>
      <p:ext uri="{BB962C8B-B14F-4D97-AF65-F5344CB8AC3E}">
        <p14:creationId xmlns:p14="http://schemas.microsoft.com/office/powerpoint/2010/main" val="34657659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306B0C-AFA3-1DBF-6141-73DDBAC04C64}"/>
              </a:ext>
            </a:extLst>
          </p:cNvPr>
          <p:cNvSpPr>
            <a:spLocks noGrp="1"/>
          </p:cNvSpPr>
          <p:nvPr>
            <p:ph idx="1"/>
          </p:nvPr>
        </p:nvSpPr>
        <p:spPr>
          <a:xfrm>
            <a:off x="1113233" y="533401"/>
            <a:ext cx="2500122" cy="5257800"/>
          </a:xfrm>
        </p:spPr>
        <p:txBody>
          <a:bodyPr anchor="t">
            <a:normAutofit/>
          </a:bodyPr>
          <a:lstStyle/>
          <a:p>
            <a:r>
              <a:rPr lang="en-US" sz="1550" b="1" dirty="0"/>
              <a:t>Screen shot</a:t>
            </a:r>
          </a:p>
        </p:txBody>
      </p:sp>
      <p:pic>
        <p:nvPicPr>
          <p:cNvPr id="2" name="Google Shape;178;p30">
            <a:extLst>
              <a:ext uri="{FF2B5EF4-FFF2-40B4-BE49-F238E27FC236}">
                <a16:creationId xmlns:a16="http://schemas.microsoft.com/office/drawing/2014/main" id="{D6DECFFA-9C0D-5C71-3FC1-22E2A496D319}"/>
              </a:ext>
            </a:extLst>
          </p:cNvPr>
          <p:cNvPicPr preferRelativeResize="0"/>
          <p:nvPr/>
        </p:nvPicPr>
        <p:blipFill>
          <a:blip r:embed="rId3"/>
          <a:stretch>
            <a:fillRect/>
          </a:stretch>
        </p:blipFill>
        <p:spPr>
          <a:xfrm>
            <a:off x="1113234" y="1066799"/>
            <a:ext cx="7514034" cy="4724402"/>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063515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5;p31">
            <a:extLst>
              <a:ext uri="{FF2B5EF4-FFF2-40B4-BE49-F238E27FC236}">
                <a16:creationId xmlns:a16="http://schemas.microsoft.com/office/drawing/2014/main" id="{0E311255-EEB7-3085-2814-75179055A32F}"/>
              </a:ext>
            </a:extLst>
          </p:cNvPr>
          <p:cNvPicPr preferRelativeResize="0"/>
          <p:nvPr/>
        </p:nvPicPr>
        <p:blipFill>
          <a:blip r:embed="rId2">
            <a:alphaModFix/>
          </a:blip>
          <a:stretch>
            <a:fillRect/>
          </a:stretch>
        </p:blipFill>
        <p:spPr>
          <a:xfrm>
            <a:off x="152400" y="1143000"/>
            <a:ext cx="8839200" cy="5334000"/>
          </a:xfrm>
          <a:prstGeom prst="rect">
            <a:avLst/>
          </a:prstGeom>
          <a:noFill/>
          <a:ln>
            <a:noFill/>
          </a:ln>
        </p:spPr>
      </p:pic>
      <p:sp>
        <p:nvSpPr>
          <p:cNvPr id="5" name="Title 4">
            <a:extLst>
              <a:ext uri="{FF2B5EF4-FFF2-40B4-BE49-F238E27FC236}">
                <a16:creationId xmlns:a16="http://schemas.microsoft.com/office/drawing/2014/main" id="{61A59B0E-ADA2-4949-05AA-1536E92A9266}"/>
              </a:ext>
            </a:extLst>
          </p:cNvPr>
          <p:cNvSpPr>
            <a:spLocks noGrp="1"/>
          </p:cNvSpPr>
          <p:nvPr>
            <p:ph type="title"/>
          </p:nvPr>
        </p:nvSpPr>
        <p:spPr>
          <a:xfrm>
            <a:off x="982133" y="665816"/>
            <a:ext cx="3208867" cy="192368"/>
          </a:xfrm>
        </p:spPr>
        <p:txBody>
          <a:bodyPr>
            <a:noAutofit/>
          </a:bodyPr>
          <a:lstStyle/>
          <a:p>
            <a:pPr algn="l"/>
            <a:r>
              <a:rPr lang="en-US" sz="1550" b="1" dirty="0"/>
              <a:t>Screenshot</a:t>
            </a:r>
            <a:br>
              <a:rPr lang="en-US" sz="1550" b="1" dirty="0"/>
            </a:br>
            <a:endParaRPr lang="en-US" sz="1550" dirty="0"/>
          </a:p>
        </p:txBody>
      </p:sp>
    </p:spTree>
    <p:extLst>
      <p:ext uri="{BB962C8B-B14F-4D97-AF65-F5344CB8AC3E}">
        <p14:creationId xmlns:p14="http://schemas.microsoft.com/office/powerpoint/2010/main" val="39756765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92;p32">
            <a:extLst>
              <a:ext uri="{FF2B5EF4-FFF2-40B4-BE49-F238E27FC236}">
                <a16:creationId xmlns:a16="http://schemas.microsoft.com/office/drawing/2014/main" id="{62EF9FCE-64F0-BF89-C60B-C50803D11707}"/>
              </a:ext>
            </a:extLst>
          </p:cNvPr>
          <p:cNvPicPr preferRelativeResize="0"/>
          <p:nvPr/>
        </p:nvPicPr>
        <p:blipFill>
          <a:blip r:embed="rId2">
            <a:alphaModFix/>
          </a:blip>
          <a:stretch>
            <a:fillRect/>
          </a:stretch>
        </p:blipFill>
        <p:spPr>
          <a:xfrm>
            <a:off x="3733800" y="3581400"/>
            <a:ext cx="4876800" cy="2773230"/>
          </a:xfrm>
          <a:prstGeom prst="rect">
            <a:avLst/>
          </a:prstGeom>
          <a:noFill/>
          <a:ln>
            <a:noFill/>
          </a:ln>
        </p:spPr>
      </p:pic>
      <p:pic>
        <p:nvPicPr>
          <p:cNvPr id="3" name="Picture 2" descr="Graphical user interface, text, application, Word&#10;&#10;Description automatically generated">
            <a:extLst>
              <a:ext uri="{FF2B5EF4-FFF2-40B4-BE49-F238E27FC236}">
                <a16:creationId xmlns:a16="http://schemas.microsoft.com/office/drawing/2014/main" id="{A76370D8-9A1D-469E-BA9A-C4D697767FEF}"/>
              </a:ext>
            </a:extLst>
          </p:cNvPr>
          <p:cNvPicPr>
            <a:picLocks noChangeAspect="1"/>
          </p:cNvPicPr>
          <p:nvPr/>
        </p:nvPicPr>
        <p:blipFill>
          <a:blip r:embed="rId3"/>
          <a:stretch>
            <a:fillRect/>
          </a:stretch>
        </p:blipFill>
        <p:spPr>
          <a:xfrm>
            <a:off x="457200" y="144760"/>
            <a:ext cx="5943600" cy="3151505"/>
          </a:xfrm>
          <a:prstGeom prst="rect">
            <a:avLst/>
          </a:prstGeom>
        </p:spPr>
      </p:pic>
    </p:spTree>
    <p:extLst>
      <p:ext uri="{BB962C8B-B14F-4D97-AF65-F5344CB8AC3E}">
        <p14:creationId xmlns:p14="http://schemas.microsoft.com/office/powerpoint/2010/main" val="7437627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3BCA230-54C5-6285-76D4-47F21C4899E3}"/>
              </a:ext>
            </a:extLst>
          </p:cNvPr>
          <p:cNvSpPr>
            <a:spLocks noGrp="1"/>
          </p:cNvSpPr>
          <p:nvPr>
            <p:ph type="title"/>
          </p:nvPr>
        </p:nvSpPr>
        <p:spPr>
          <a:xfrm>
            <a:off x="2971799" y="685800"/>
            <a:ext cx="5509418" cy="1413933"/>
          </a:xfrm>
        </p:spPr>
        <p:txBody>
          <a:bodyPr>
            <a:normAutofit/>
          </a:bodyPr>
          <a:lstStyle/>
          <a:p>
            <a:r>
              <a:rPr lang="en-US" b="1"/>
              <a:t>conclusion</a:t>
            </a:r>
          </a:p>
        </p:txBody>
      </p:sp>
      <p:pic>
        <p:nvPicPr>
          <p:cNvPr id="5" name="Picture 4" descr="Cardboard boxes on conveyor belt">
            <a:extLst>
              <a:ext uri="{FF2B5EF4-FFF2-40B4-BE49-F238E27FC236}">
                <a16:creationId xmlns:a16="http://schemas.microsoft.com/office/drawing/2014/main" id="{1F49101E-F0F2-A009-3E13-6295DEC48B14}"/>
              </a:ext>
            </a:extLst>
          </p:cNvPr>
          <p:cNvPicPr>
            <a:picLocks noChangeAspect="1"/>
          </p:cNvPicPr>
          <p:nvPr/>
        </p:nvPicPr>
        <p:blipFill rotWithShape="1">
          <a:blip r:embed="rId3"/>
          <a:srcRect l="42448" r="32300" b="-1"/>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312D318E-2426-BD3A-EA55-382DE732CDE1}"/>
              </a:ext>
            </a:extLst>
          </p:cNvPr>
          <p:cNvSpPr>
            <a:spLocks noGrp="1"/>
          </p:cNvSpPr>
          <p:nvPr>
            <p:ph idx="1"/>
          </p:nvPr>
        </p:nvSpPr>
        <p:spPr>
          <a:xfrm>
            <a:off x="2882900" y="2048933"/>
            <a:ext cx="5744367" cy="3742267"/>
          </a:xfrm>
        </p:spPr>
        <p:txBody>
          <a:bodyPr>
            <a:noAutofit/>
          </a:bodyPr>
          <a:lstStyle/>
          <a:p>
            <a:pPr marL="0" indent="0" algn="just">
              <a:lnSpc>
                <a:spcPct val="90000"/>
              </a:lnSpc>
              <a:buNone/>
            </a:pPr>
            <a:endParaRPr lang="en-US" sz="1550" dirty="0"/>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550" b="0" i="0" u="none" strike="noStrike" kern="1200" cap="none" spc="0" normalizeH="0" baseline="0" noProof="0" dirty="0">
                <a:ln>
                  <a:noFill/>
                </a:ln>
                <a:effectLst/>
                <a:uLnTx/>
                <a:uFillTx/>
                <a:ea typeface="+mn-ea"/>
                <a:cs typeface="+mn-cs"/>
              </a:rPr>
              <a:t>Inventory management is an important function in controlling assets in the supply chain.  The invoice &amp; </a:t>
            </a:r>
            <a:r>
              <a:rPr lang="en-US" sz="1550" dirty="0"/>
              <a:t>Inventory Management system helps to organize the stock and arrange and Run the business in an efficient manner to get more profits. </a:t>
            </a:r>
            <a:r>
              <a:rPr kumimoji="0" lang="en-US" sz="1550" b="0" i="0" u="none" strike="noStrike" kern="1200" cap="none" spc="0" normalizeH="0" baseline="0" noProof="0" dirty="0">
                <a:ln>
                  <a:noFill/>
                </a:ln>
                <a:effectLst/>
                <a:uLnTx/>
                <a:uFillTx/>
                <a:ea typeface="+mn-ea"/>
                <a:cs typeface="+mn-cs"/>
              </a:rPr>
              <a:t>Individuals working in the supply chain should have at least a basic understanding of inventories’ roles, costs, and benefits. Understanding the basics of inventory management enables them to effectively contribute to an organization. </a:t>
            </a:r>
          </a:p>
          <a:p>
            <a:pPr marR="0" lvl="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550" b="0" i="0" u="none" strike="noStrike" kern="1200" cap="none" spc="0" normalizeH="0" baseline="0" noProof="0" dirty="0">
                <a:ln>
                  <a:noFill/>
                </a:ln>
                <a:effectLst/>
                <a:uLnTx/>
                <a:uFillTx/>
                <a:ea typeface="+mn-ea"/>
                <a:cs typeface="+mn-cs"/>
              </a:rPr>
              <a:t>Inventory is a function in an organization's overall supply chain processes. Inventory is often obtained from suppliers in the form of raw materials and other goods and materials through the procurement department. Inventory also includes work in process and finished products from manufacturing operations.</a:t>
            </a:r>
          </a:p>
          <a:p>
            <a:pPr algn="just">
              <a:lnSpc>
                <a:spcPct val="90000"/>
              </a:lnSpc>
              <a:spcBef>
                <a:spcPts val="1000"/>
              </a:spcBef>
              <a:buClrTx/>
              <a:buSzTx/>
              <a:buFont typeface="Wingdings" panose="05000000000000000000" pitchFamily="2" charset="2"/>
              <a:buChar char="Ø"/>
              <a:defRPr/>
            </a:pPr>
            <a:r>
              <a:rPr lang="en-US" sz="1550" dirty="0"/>
              <a:t>Firms hold inventory to meet the needs of their customers.</a:t>
            </a:r>
          </a:p>
          <a:p>
            <a:pPr marL="0" indent="0" algn="just">
              <a:lnSpc>
                <a:spcPct val="90000"/>
              </a:lnSpc>
              <a:spcBef>
                <a:spcPts val="1000"/>
              </a:spcBef>
              <a:buClrTx/>
              <a:buSzTx/>
              <a:buNone/>
              <a:defRPr/>
            </a:pPr>
            <a:endParaRPr lang="en-US" sz="1550" dirty="0"/>
          </a:p>
          <a:p>
            <a:pPr marL="0" marR="0" lvl="0" indent="0" algn="just" defTabSz="914400" rtl="0" eaLnBrk="1" fontAlgn="auto" latinLnBrk="0" hangingPunct="1">
              <a:lnSpc>
                <a:spcPct val="90000"/>
              </a:lnSpc>
              <a:spcBef>
                <a:spcPts val="1000"/>
              </a:spcBef>
              <a:spcAft>
                <a:spcPts val="0"/>
              </a:spcAft>
              <a:buClrTx/>
              <a:buSzTx/>
              <a:buNone/>
              <a:tabLst/>
              <a:defRPr/>
            </a:pPr>
            <a:endParaRPr kumimoji="0" lang="en-US" sz="1550" b="0" i="0" u="none" strike="noStrike" kern="1200" cap="none" spc="0" normalizeH="0" baseline="0" noProof="0" dirty="0">
              <a:ln>
                <a:noFill/>
              </a:ln>
              <a:effectLst/>
              <a:uLnTx/>
              <a:uFillTx/>
              <a:ea typeface="+mn-ea"/>
              <a:cs typeface="+mn-cs"/>
            </a:endParaRPr>
          </a:p>
          <a:p>
            <a:pPr algn="just">
              <a:lnSpc>
                <a:spcPct val="90000"/>
              </a:lnSpc>
            </a:pPr>
            <a:endParaRPr lang="en-US" sz="1550" dirty="0"/>
          </a:p>
          <a:p>
            <a:pPr algn="just">
              <a:lnSpc>
                <a:spcPct val="90000"/>
              </a:lnSpc>
            </a:pPr>
            <a:endParaRPr lang="en-US" sz="1550" dirty="0"/>
          </a:p>
        </p:txBody>
      </p:sp>
    </p:spTree>
    <p:extLst>
      <p:ext uri="{BB962C8B-B14F-4D97-AF65-F5344CB8AC3E}">
        <p14:creationId xmlns:p14="http://schemas.microsoft.com/office/powerpoint/2010/main" val="1737158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47B8-C669-CA05-080F-C37C5A7829BE}"/>
              </a:ext>
            </a:extLst>
          </p:cNvPr>
          <p:cNvSpPr>
            <a:spLocks noGrp="1"/>
          </p:cNvSpPr>
          <p:nvPr>
            <p:ph type="title"/>
          </p:nvPr>
        </p:nvSpPr>
        <p:spPr>
          <a:xfrm>
            <a:off x="982133" y="-76199"/>
            <a:ext cx="5875867" cy="614513"/>
          </a:xfrm>
        </p:spPr>
        <p:txBody>
          <a:bodyPr>
            <a:normAutofit fontScale="90000"/>
          </a:bodyPr>
          <a:lstStyle/>
          <a:p>
            <a:pPr algn="l"/>
            <a:r>
              <a:rPr lang="en-US" dirty="0"/>
              <a:t>RACI CHART</a:t>
            </a:r>
          </a:p>
        </p:txBody>
      </p:sp>
      <p:sp>
        <p:nvSpPr>
          <p:cNvPr id="5" name="Rectangle 1">
            <a:extLst>
              <a:ext uri="{FF2B5EF4-FFF2-40B4-BE49-F238E27FC236}">
                <a16:creationId xmlns:a16="http://schemas.microsoft.com/office/drawing/2014/main" id="{70D871A7-FDA9-96B4-ED1C-500512615AC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Content Placeholder 15">
            <a:extLst>
              <a:ext uri="{FF2B5EF4-FFF2-40B4-BE49-F238E27FC236}">
                <a16:creationId xmlns:a16="http://schemas.microsoft.com/office/drawing/2014/main" id="{764BCD83-7A48-94D3-02D9-26367153E808}"/>
              </a:ext>
            </a:extLst>
          </p:cNvPr>
          <p:cNvGraphicFramePr>
            <a:graphicFrameLocks noGrp="1"/>
          </p:cNvGraphicFramePr>
          <p:nvPr>
            <p:ph idx="1"/>
            <p:extLst>
              <p:ext uri="{D42A27DB-BD31-4B8C-83A1-F6EECF244321}">
                <p14:modId xmlns:p14="http://schemas.microsoft.com/office/powerpoint/2010/main" val="2313693329"/>
              </p:ext>
            </p:extLst>
          </p:nvPr>
        </p:nvGraphicFramePr>
        <p:xfrm>
          <a:off x="1676401" y="533400"/>
          <a:ext cx="6476999" cy="6131189"/>
        </p:xfrm>
        <a:graphic>
          <a:graphicData uri="http://schemas.openxmlformats.org/drawingml/2006/table">
            <a:tbl>
              <a:tblPr firstRow="1" firstCol="1" bandRow="1">
                <a:tableStyleId>{5C22544A-7EE6-4342-B048-85BDC9FD1C3A}</a:tableStyleId>
              </a:tblPr>
              <a:tblGrid>
                <a:gridCol w="832657">
                  <a:extLst>
                    <a:ext uri="{9D8B030D-6E8A-4147-A177-3AD203B41FA5}">
                      <a16:colId xmlns:a16="http://schemas.microsoft.com/office/drawing/2014/main" val="3761550061"/>
                    </a:ext>
                  </a:extLst>
                </a:gridCol>
                <a:gridCol w="2966951">
                  <a:extLst>
                    <a:ext uri="{9D8B030D-6E8A-4147-A177-3AD203B41FA5}">
                      <a16:colId xmlns:a16="http://schemas.microsoft.com/office/drawing/2014/main" val="2196876679"/>
                    </a:ext>
                  </a:extLst>
                </a:gridCol>
                <a:gridCol w="872836">
                  <a:extLst>
                    <a:ext uri="{9D8B030D-6E8A-4147-A177-3AD203B41FA5}">
                      <a16:colId xmlns:a16="http://schemas.microsoft.com/office/drawing/2014/main" val="4289837469"/>
                    </a:ext>
                  </a:extLst>
                </a:gridCol>
                <a:gridCol w="1804555">
                  <a:extLst>
                    <a:ext uri="{9D8B030D-6E8A-4147-A177-3AD203B41FA5}">
                      <a16:colId xmlns:a16="http://schemas.microsoft.com/office/drawing/2014/main" val="3880679638"/>
                    </a:ext>
                  </a:extLst>
                </a:gridCol>
              </a:tblGrid>
              <a:tr h="428252">
                <a:tc>
                  <a:txBody>
                    <a:bodyPr/>
                    <a:lstStyle/>
                    <a:p>
                      <a:pPr marL="6350" marR="635" indent="-6350" algn="ctr">
                        <a:lnSpc>
                          <a:spcPct val="103000"/>
                        </a:lnSpc>
                        <a:spcBef>
                          <a:spcPts val="0"/>
                        </a:spcBef>
                        <a:spcAft>
                          <a:spcPts val="25"/>
                        </a:spcAft>
                      </a:pPr>
                      <a:r>
                        <a:rPr lang="en-US" sz="1400" kern="100">
                          <a:effectLst/>
                        </a:rPr>
                        <a:t>Index</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Tasks</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Rama Krishna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Mohammed Yaqoob</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269688839"/>
                  </a:ext>
                </a:extLst>
              </a:tr>
              <a:tr h="212419">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Invoice and Inventory Management</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Role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Role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400535953"/>
                  </a:ext>
                </a:extLst>
              </a:tr>
              <a:tr h="212419">
                <a:tc>
                  <a:txBody>
                    <a:bodyPr/>
                    <a:lstStyle/>
                    <a:p>
                      <a:pPr marL="6350" marR="635" indent="-6350" algn="ctr">
                        <a:lnSpc>
                          <a:spcPct val="103000"/>
                        </a:lnSpc>
                        <a:spcBef>
                          <a:spcPts val="0"/>
                        </a:spcBef>
                        <a:spcAft>
                          <a:spcPts val="25"/>
                        </a:spcAft>
                      </a:pPr>
                      <a:r>
                        <a:rPr lang="en-US" sz="1400" kern="100">
                          <a:effectLst/>
                        </a:rPr>
                        <a:t>1.0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Capstone Project Registration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857511782"/>
                  </a:ext>
                </a:extLst>
              </a:tr>
              <a:tr h="209448">
                <a:tc>
                  <a:txBody>
                    <a:bodyPr/>
                    <a:lstStyle/>
                    <a:p>
                      <a:pPr marL="6350" marR="635" indent="-6350" algn="ctr">
                        <a:lnSpc>
                          <a:spcPct val="103000"/>
                        </a:lnSpc>
                        <a:spcBef>
                          <a:spcPts val="0"/>
                        </a:spcBef>
                        <a:spcAft>
                          <a:spcPts val="25"/>
                        </a:spcAft>
                      </a:pPr>
                      <a:r>
                        <a:rPr lang="en-US" sz="1400" kern="100">
                          <a:effectLst/>
                        </a:rPr>
                        <a:t>1.1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Submit proposal</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97689804"/>
                  </a:ext>
                </a:extLst>
              </a:tr>
              <a:tr h="209448">
                <a:tc>
                  <a:txBody>
                    <a:bodyPr/>
                    <a:lstStyle/>
                    <a:p>
                      <a:pPr marL="6350" marR="635" indent="-6350" algn="ctr">
                        <a:lnSpc>
                          <a:spcPct val="103000"/>
                        </a:lnSpc>
                        <a:spcBef>
                          <a:spcPts val="0"/>
                        </a:spcBef>
                        <a:spcAft>
                          <a:spcPts val="25"/>
                        </a:spcAft>
                      </a:pPr>
                      <a:r>
                        <a:rPr lang="en-US" sz="1400" kern="100">
                          <a:effectLst/>
                        </a:rPr>
                        <a:t>1.2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Topical approval</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4234754011"/>
                  </a:ext>
                </a:extLst>
              </a:tr>
              <a:tr h="209448">
                <a:tc>
                  <a:txBody>
                    <a:bodyPr/>
                    <a:lstStyle/>
                    <a:p>
                      <a:pPr marL="6350" marR="635" indent="-6350" algn="ctr">
                        <a:lnSpc>
                          <a:spcPct val="103000"/>
                        </a:lnSpc>
                        <a:spcBef>
                          <a:spcPts val="0"/>
                        </a:spcBef>
                        <a:spcAft>
                          <a:spcPts val="25"/>
                        </a:spcAft>
                      </a:pPr>
                      <a:r>
                        <a:rPr lang="en-US" sz="1400" kern="100">
                          <a:effectLst/>
                        </a:rPr>
                        <a:t>1.3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Course Registration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242199569"/>
                  </a:ext>
                </a:extLst>
              </a:tr>
              <a:tr h="212419">
                <a:tc>
                  <a:txBody>
                    <a:bodyPr/>
                    <a:lstStyle/>
                    <a:p>
                      <a:pPr marL="6350" marR="635" indent="-6350" algn="ctr">
                        <a:lnSpc>
                          <a:spcPct val="103000"/>
                        </a:lnSpc>
                        <a:spcBef>
                          <a:spcPts val="0"/>
                        </a:spcBef>
                        <a:spcAft>
                          <a:spcPts val="25"/>
                        </a:spcAft>
                      </a:pPr>
                      <a:r>
                        <a:rPr lang="en-US" sz="1400" kern="100">
                          <a:effectLst/>
                        </a:rPr>
                        <a:t>2.0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Orientation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1636443962"/>
                  </a:ext>
                </a:extLst>
              </a:tr>
              <a:tr h="212419">
                <a:tc>
                  <a:txBody>
                    <a:bodyPr/>
                    <a:lstStyle/>
                    <a:p>
                      <a:pPr marL="6350" marR="635" indent="-6350" algn="ctr">
                        <a:lnSpc>
                          <a:spcPct val="103000"/>
                        </a:lnSpc>
                        <a:spcBef>
                          <a:spcPts val="0"/>
                        </a:spcBef>
                        <a:spcAft>
                          <a:spcPts val="25"/>
                        </a:spcAft>
                      </a:pPr>
                      <a:r>
                        <a:rPr lang="en-US" sz="1400" kern="100">
                          <a:effectLst/>
                        </a:rPr>
                        <a:t>2.1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Attend Orientation class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900484326"/>
                  </a:ext>
                </a:extLst>
              </a:tr>
              <a:tr h="209448">
                <a:tc>
                  <a:txBody>
                    <a:bodyPr/>
                    <a:lstStyle/>
                    <a:p>
                      <a:pPr marL="6350" marR="635" indent="-6350" algn="ctr">
                        <a:lnSpc>
                          <a:spcPct val="103000"/>
                        </a:lnSpc>
                        <a:spcBef>
                          <a:spcPts val="0"/>
                        </a:spcBef>
                        <a:spcAft>
                          <a:spcPts val="25"/>
                        </a:spcAft>
                      </a:pPr>
                      <a:r>
                        <a:rPr lang="en-US" sz="1400" kern="100">
                          <a:effectLst/>
                        </a:rPr>
                        <a:t>2.2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Complete Orientations class</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788960620"/>
                  </a:ext>
                </a:extLst>
              </a:tr>
              <a:tr h="209448">
                <a:tc>
                  <a:txBody>
                    <a:bodyPr/>
                    <a:lstStyle/>
                    <a:p>
                      <a:pPr marL="6350" marR="635" indent="-6350" algn="ctr">
                        <a:lnSpc>
                          <a:spcPct val="103000"/>
                        </a:lnSpc>
                        <a:spcBef>
                          <a:spcPts val="0"/>
                        </a:spcBef>
                        <a:spcAft>
                          <a:spcPts val="25"/>
                        </a:spcAft>
                      </a:pPr>
                      <a:r>
                        <a:rPr lang="en-US" sz="1400" kern="100">
                          <a:effectLst/>
                        </a:rPr>
                        <a:t>2.3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Read all canvas Information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07066899"/>
                  </a:ext>
                </a:extLst>
              </a:tr>
              <a:tr h="212419">
                <a:tc>
                  <a:txBody>
                    <a:bodyPr/>
                    <a:lstStyle/>
                    <a:p>
                      <a:pPr marL="6350" marR="635" indent="-6350" algn="ctr">
                        <a:lnSpc>
                          <a:spcPct val="103000"/>
                        </a:lnSpc>
                        <a:spcBef>
                          <a:spcPts val="0"/>
                        </a:spcBef>
                        <a:spcAft>
                          <a:spcPts val="25"/>
                        </a:spcAft>
                      </a:pPr>
                      <a:r>
                        <a:rPr lang="en-US" sz="1400" kern="100">
                          <a:effectLst/>
                        </a:rPr>
                        <a:t>3.0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Assignments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1630101478"/>
                  </a:ext>
                </a:extLst>
              </a:tr>
              <a:tr h="209448">
                <a:tc>
                  <a:txBody>
                    <a:bodyPr/>
                    <a:lstStyle/>
                    <a:p>
                      <a:pPr marL="6350" marR="635" indent="-6350" algn="ctr">
                        <a:lnSpc>
                          <a:spcPct val="103000"/>
                        </a:lnSpc>
                        <a:spcBef>
                          <a:spcPts val="0"/>
                        </a:spcBef>
                        <a:spcAft>
                          <a:spcPts val="25"/>
                        </a:spcAft>
                      </a:pPr>
                      <a:r>
                        <a:rPr lang="en-US" sz="1400" kern="100">
                          <a:effectLst/>
                        </a:rPr>
                        <a:t>3.1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Final proposal</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A</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032863659"/>
                  </a:ext>
                </a:extLst>
              </a:tr>
              <a:tr h="209448">
                <a:tc>
                  <a:txBody>
                    <a:bodyPr/>
                    <a:lstStyle/>
                    <a:p>
                      <a:pPr marL="6350" marR="635" indent="-6350" algn="ctr">
                        <a:lnSpc>
                          <a:spcPct val="103000"/>
                        </a:lnSpc>
                        <a:spcBef>
                          <a:spcPts val="0"/>
                        </a:spcBef>
                        <a:spcAft>
                          <a:spcPts val="25"/>
                        </a:spcAft>
                      </a:pPr>
                      <a:r>
                        <a:rPr lang="en-US" sz="1400" kern="100">
                          <a:effectLst/>
                        </a:rPr>
                        <a:t>3.2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Complete outline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70815004"/>
                  </a:ext>
                </a:extLst>
              </a:tr>
              <a:tr h="209448">
                <a:tc>
                  <a:txBody>
                    <a:bodyPr/>
                    <a:lstStyle/>
                    <a:p>
                      <a:pPr marL="6350" marR="635" indent="-6350" algn="ctr">
                        <a:lnSpc>
                          <a:spcPct val="103000"/>
                        </a:lnSpc>
                        <a:spcBef>
                          <a:spcPts val="0"/>
                        </a:spcBef>
                        <a:spcAft>
                          <a:spcPts val="25"/>
                        </a:spcAft>
                      </a:pPr>
                      <a:r>
                        <a:rPr lang="en-US" sz="1400" kern="100">
                          <a:effectLst/>
                        </a:rPr>
                        <a:t>3.3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Weekly status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2896811405"/>
                  </a:ext>
                </a:extLst>
              </a:tr>
              <a:tr h="209448">
                <a:tc>
                  <a:txBody>
                    <a:bodyPr/>
                    <a:lstStyle/>
                    <a:p>
                      <a:pPr marL="6350" marR="635" indent="-6350" algn="ctr">
                        <a:lnSpc>
                          <a:spcPct val="103000"/>
                        </a:lnSpc>
                        <a:spcBef>
                          <a:spcPts val="0"/>
                        </a:spcBef>
                        <a:spcAft>
                          <a:spcPts val="25"/>
                        </a:spcAft>
                      </a:pPr>
                      <a:r>
                        <a:rPr lang="en-US" sz="1400" kern="100">
                          <a:effectLst/>
                        </a:rPr>
                        <a:t>3.4</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Interm report</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385992277"/>
                  </a:ext>
                </a:extLst>
              </a:tr>
              <a:tr h="209448">
                <a:tc>
                  <a:txBody>
                    <a:bodyPr/>
                    <a:lstStyle/>
                    <a:p>
                      <a:pPr marL="6350" marR="635" indent="-6350" algn="ctr">
                        <a:lnSpc>
                          <a:spcPct val="103000"/>
                        </a:lnSpc>
                        <a:spcBef>
                          <a:spcPts val="0"/>
                        </a:spcBef>
                        <a:spcAft>
                          <a:spcPts val="25"/>
                        </a:spcAft>
                      </a:pPr>
                      <a:r>
                        <a:rPr lang="en-US" sz="1400" kern="100">
                          <a:effectLst/>
                        </a:rPr>
                        <a:t>3.5</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final report</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772931504"/>
                  </a:ext>
                </a:extLst>
              </a:tr>
              <a:tr h="209448">
                <a:tc>
                  <a:txBody>
                    <a:bodyPr/>
                    <a:lstStyle/>
                    <a:p>
                      <a:pPr marL="6350" marR="635" indent="-6350" algn="ctr">
                        <a:lnSpc>
                          <a:spcPct val="103000"/>
                        </a:lnSpc>
                        <a:spcBef>
                          <a:spcPts val="0"/>
                        </a:spcBef>
                        <a:spcAft>
                          <a:spcPts val="25"/>
                        </a:spcAft>
                      </a:pPr>
                      <a:r>
                        <a:rPr lang="en-US" sz="1400" kern="100">
                          <a:effectLst/>
                        </a:rPr>
                        <a:t>3.6</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Final presentation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903272563"/>
                  </a:ext>
                </a:extLst>
              </a:tr>
              <a:tr h="209448">
                <a:tc>
                  <a:txBody>
                    <a:bodyPr/>
                    <a:lstStyle/>
                    <a:p>
                      <a:pPr marL="6350" marR="635" indent="-6350" algn="ctr">
                        <a:lnSpc>
                          <a:spcPct val="103000"/>
                        </a:lnSpc>
                        <a:spcBef>
                          <a:spcPts val="0"/>
                        </a:spcBef>
                        <a:spcAft>
                          <a:spcPts val="25"/>
                        </a:spcAft>
                      </a:pPr>
                      <a:r>
                        <a:rPr lang="en-US" sz="1400" kern="100">
                          <a:effectLst/>
                        </a:rPr>
                        <a:t>3.7</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dirty="0">
                          <a:effectLst/>
                        </a:rPr>
                        <a:t>Oral Presentation</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203271944"/>
                  </a:ext>
                </a:extLst>
              </a:tr>
              <a:tr h="212419">
                <a:tc>
                  <a:txBody>
                    <a:bodyPr/>
                    <a:lstStyle/>
                    <a:p>
                      <a:pPr marL="6350" marR="635" indent="-6350" algn="ctr">
                        <a:lnSpc>
                          <a:spcPct val="103000"/>
                        </a:lnSpc>
                        <a:spcBef>
                          <a:spcPts val="0"/>
                        </a:spcBef>
                        <a:spcAft>
                          <a:spcPts val="25"/>
                        </a:spcAft>
                      </a:pPr>
                      <a:r>
                        <a:rPr lang="en-US" sz="1400" kern="100">
                          <a:effectLst/>
                        </a:rPr>
                        <a:t>4.0</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Development</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3036020568"/>
                  </a:ext>
                </a:extLst>
              </a:tr>
              <a:tr h="212419">
                <a:tc>
                  <a:txBody>
                    <a:bodyPr/>
                    <a:lstStyle/>
                    <a:p>
                      <a:pPr marL="6350" marR="635" indent="-6350" algn="ctr">
                        <a:lnSpc>
                          <a:spcPct val="103000"/>
                        </a:lnSpc>
                        <a:spcBef>
                          <a:spcPts val="0"/>
                        </a:spcBef>
                        <a:spcAft>
                          <a:spcPts val="25"/>
                        </a:spcAft>
                      </a:pPr>
                      <a:r>
                        <a:rPr lang="en-US" sz="1400" kern="100">
                          <a:effectLst/>
                        </a:rPr>
                        <a:t>4.1</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Authentication page</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34960" marR="34960" marT="0" marB="0"/>
                </a:tc>
                <a:extLst>
                  <a:ext uri="{0D108BD9-81ED-4DB2-BD59-A6C34878D82A}">
                    <a16:rowId xmlns:a16="http://schemas.microsoft.com/office/drawing/2014/main" val="1591465040"/>
                  </a:ext>
                </a:extLst>
              </a:tr>
              <a:tr h="209448">
                <a:tc>
                  <a:txBody>
                    <a:bodyPr/>
                    <a:lstStyle/>
                    <a:p>
                      <a:pPr marL="6350" marR="635" indent="-6350" algn="ctr">
                        <a:lnSpc>
                          <a:spcPct val="103000"/>
                        </a:lnSpc>
                        <a:spcBef>
                          <a:spcPts val="0"/>
                        </a:spcBef>
                        <a:spcAft>
                          <a:spcPts val="25"/>
                        </a:spcAft>
                      </a:pPr>
                      <a:r>
                        <a:rPr lang="en-US" sz="1400" kern="100">
                          <a:effectLst/>
                        </a:rPr>
                        <a:t>4.2</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Navbar for admin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C</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944384264"/>
                  </a:ext>
                </a:extLst>
              </a:tr>
              <a:tr h="209448">
                <a:tc>
                  <a:txBody>
                    <a:bodyPr/>
                    <a:lstStyle/>
                    <a:p>
                      <a:pPr marL="6350" marR="635" indent="-6350" algn="ctr">
                        <a:lnSpc>
                          <a:spcPct val="103000"/>
                        </a:lnSpc>
                        <a:spcBef>
                          <a:spcPts val="0"/>
                        </a:spcBef>
                        <a:spcAft>
                          <a:spcPts val="25"/>
                        </a:spcAft>
                      </a:pPr>
                      <a:r>
                        <a:rPr lang="en-US" sz="1400" kern="100">
                          <a:effectLst/>
                        </a:rPr>
                        <a:t>4.3</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Login for admin</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C</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355445216"/>
                  </a:ext>
                </a:extLst>
              </a:tr>
              <a:tr h="209448">
                <a:tc>
                  <a:txBody>
                    <a:bodyPr/>
                    <a:lstStyle/>
                    <a:p>
                      <a:pPr marL="6350" marR="635" indent="-6350" algn="ctr">
                        <a:lnSpc>
                          <a:spcPct val="103000"/>
                        </a:lnSpc>
                        <a:spcBef>
                          <a:spcPts val="0"/>
                        </a:spcBef>
                        <a:spcAft>
                          <a:spcPts val="25"/>
                        </a:spcAft>
                      </a:pPr>
                      <a:r>
                        <a:rPr lang="en-US" sz="1400" kern="100">
                          <a:effectLst/>
                        </a:rPr>
                        <a:t>4.4</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Logout Functionality</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C</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167063629"/>
                  </a:ext>
                </a:extLst>
              </a:tr>
              <a:tr h="209448">
                <a:tc>
                  <a:txBody>
                    <a:bodyPr/>
                    <a:lstStyle/>
                    <a:p>
                      <a:pPr marL="6350" marR="635" indent="-6350" algn="ctr">
                        <a:lnSpc>
                          <a:spcPct val="103000"/>
                        </a:lnSpc>
                        <a:spcBef>
                          <a:spcPts val="0"/>
                        </a:spcBef>
                        <a:spcAft>
                          <a:spcPts val="25"/>
                        </a:spcAft>
                      </a:pPr>
                      <a:r>
                        <a:rPr lang="en-US" sz="1400" kern="100">
                          <a:effectLst/>
                        </a:rPr>
                        <a:t>4.5</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Registration Page for users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549346083"/>
                  </a:ext>
                </a:extLst>
              </a:tr>
              <a:tr h="209448">
                <a:tc>
                  <a:txBody>
                    <a:bodyPr/>
                    <a:lstStyle/>
                    <a:p>
                      <a:pPr marL="6350" marR="635" indent="-6350" algn="ctr">
                        <a:lnSpc>
                          <a:spcPct val="103000"/>
                        </a:lnSpc>
                        <a:spcBef>
                          <a:spcPts val="0"/>
                        </a:spcBef>
                        <a:spcAft>
                          <a:spcPts val="25"/>
                        </a:spcAft>
                      </a:pPr>
                      <a:r>
                        <a:rPr lang="en-US" sz="1400" kern="100">
                          <a:effectLst/>
                        </a:rPr>
                        <a:t>4.6</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Login for Users</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374765595"/>
                  </a:ext>
                </a:extLst>
              </a:tr>
              <a:tr h="209448">
                <a:tc>
                  <a:txBody>
                    <a:bodyPr/>
                    <a:lstStyle/>
                    <a:p>
                      <a:pPr marL="6350" marR="635" indent="-6350" algn="ctr">
                        <a:lnSpc>
                          <a:spcPct val="103000"/>
                        </a:lnSpc>
                        <a:spcBef>
                          <a:spcPts val="0"/>
                        </a:spcBef>
                        <a:spcAft>
                          <a:spcPts val="25"/>
                        </a:spcAft>
                      </a:pPr>
                      <a:r>
                        <a:rPr lang="en-US" sz="1400" kern="100">
                          <a:effectLst/>
                        </a:rPr>
                        <a:t>4.7</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View the profile of the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967414519"/>
                  </a:ext>
                </a:extLst>
              </a:tr>
              <a:tr h="209448">
                <a:tc>
                  <a:txBody>
                    <a:bodyPr/>
                    <a:lstStyle/>
                    <a:p>
                      <a:pPr marL="6350" marR="635" indent="-6350" algn="ctr">
                        <a:lnSpc>
                          <a:spcPct val="103000"/>
                        </a:lnSpc>
                        <a:spcBef>
                          <a:spcPts val="0"/>
                        </a:spcBef>
                        <a:spcAft>
                          <a:spcPts val="25"/>
                        </a:spcAft>
                      </a:pPr>
                      <a:r>
                        <a:rPr lang="en-US" sz="1400" kern="100">
                          <a:effectLst/>
                        </a:rPr>
                        <a:t>4.8</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Change the password for the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844581242"/>
                  </a:ext>
                </a:extLst>
              </a:tr>
              <a:tr h="209448">
                <a:tc>
                  <a:txBody>
                    <a:bodyPr/>
                    <a:lstStyle/>
                    <a:p>
                      <a:pPr marL="6350" marR="635" indent="-6350" algn="ctr">
                        <a:lnSpc>
                          <a:spcPct val="103000"/>
                        </a:lnSpc>
                        <a:spcBef>
                          <a:spcPts val="0"/>
                        </a:spcBef>
                        <a:spcAft>
                          <a:spcPts val="25"/>
                        </a:spcAft>
                      </a:pPr>
                      <a:r>
                        <a:rPr lang="en-US" sz="1400" kern="100">
                          <a:effectLst/>
                        </a:rPr>
                        <a:t>4.9</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nSpc>
                          <a:spcPct val="103000"/>
                        </a:lnSpc>
                        <a:spcBef>
                          <a:spcPts val="0"/>
                        </a:spcBef>
                        <a:spcAft>
                          <a:spcPts val="25"/>
                        </a:spcAft>
                      </a:pPr>
                      <a:r>
                        <a:rPr lang="en-US" sz="1400" kern="100">
                          <a:effectLst/>
                        </a:rPr>
                        <a:t>Logout Functionality for User</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a:effectLst/>
                        </a:rPr>
                        <a:t>A</a:t>
                      </a:r>
                      <a:endParaRPr lang="en-US" sz="14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tc>
                  <a:txBody>
                    <a:bodyPr/>
                    <a:lstStyle/>
                    <a:p>
                      <a:pPr marL="6350" marR="635" indent="-6350" algn="ctr">
                        <a:lnSpc>
                          <a:spcPct val="103000"/>
                        </a:lnSpc>
                        <a:spcBef>
                          <a:spcPts val="0"/>
                        </a:spcBef>
                        <a:spcAft>
                          <a:spcPts val="25"/>
                        </a:spcAft>
                      </a:pPr>
                      <a:r>
                        <a:rPr lang="en-US" sz="1400" kern="100" dirty="0">
                          <a:effectLst/>
                        </a:rPr>
                        <a:t>R</a:t>
                      </a:r>
                      <a:endParaRPr lang="en-US" sz="14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34960" marR="34960" marT="0" marB="0"/>
                </a:tc>
                <a:extLst>
                  <a:ext uri="{0D108BD9-81ED-4DB2-BD59-A6C34878D82A}">
                    <a16:rowId xmlns:a16="http://schemas.microsoft.com/office/drawing/2014/main" val="3734416894"/>
                  </a:ext>
                </a:extLst>
              </a:tr>
            </a:tbl>
          </a:graphicData>
        </a:graphic>
      </p:graphicFrame>
      <p:sp>
        <p:nvSpPr>
          <p:cNvPr id="17" name="Rectangle 5">
            <a:extLst>
              <a:ext uri="{FF2B5EF4-FFF2-40B4-BE49-F238E27FC236}">
                <a16:creationId xmlns:a16="http://schemas.microsoft.com/office/drawing/2014/main" id="{F183C258-06D5-7840-DBFA-68B3F3B59F8F}"/>
              </a:ext>
            </a:extLst>
          </p:cNvPr>
          <p:cNvSpPr>
            <a:spLocks noChangeArrowheads="1"/>
          </p:cNvSpPr>
          <p:nvPr/>
        </p:nvSpPr>
        <p:spPr bwMode="auto">
          <a:xfrm>
            <a:off x="1142643" y="53831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567461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co Warehouses">
            <a:extLst>
              <a:ext uri="{FF2B5EF4-FFF2-40B4-BE49-F238E27FC236}">
                <a16:creationId xmlns:a16="http://schemas.microsoft.com/office/drawing/2014/main" id="{0FAFF64C-CC2A-8D8D-93C3-9703C382AC5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79387"/>
            <a:ext cx="3200399" cy="64500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7C5462E7-289D-DA00-04FF-38B5FBDDBAD8}"/>
              </a:ext>
            </a:extLst>
          </p:cNvPr>
          <p:cNvSpPr>
            <a:spLocks noGrp="1"/>
          </p:cNvSpPr>
          <p:nvPr>
            <p:ph type="body" sz="half" idx="2"/>
          </p:nvPr>
        </p:nvSpPr>
        <p:spPr>
          <a:xfrm>
            <a:off x="3657600" y="274319"/>
            <a:ext cx="4681728" cy="6328093"/>
          </a:xfrm>
        </p:spPr>
        <p:txBody>
          <a:bodyPr>
            <a:normAutofit lnSpcReduction="10000"/>
          </a:bodyPr>
          <a:lstStyle/>
          <a:p>
            <a:r>
              <a:rPr lang="en-US" sz="3600" dirty="0">
                <a:latin typeface="Arial Black" panose="020B0A04020102020204" pitchFamily="34" charset="0"/>
              </a:rPr>
              <a:t>Content :</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Introduction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Inventory control</a:t>
            </a:r>
            <a:endParaRPr kumimoji="0" lang="en-US" sz="2300" b="0" i="0" u="none" strike="noStrike" kern="1200" cap="none" spc="0" normalizeH="0" baseline="0" noProof="0" dirty="0">
              <a:ln>
                <a:noFill/>
              </a:ln>
              <a:solidFill>
                <a:prstClr val="black"/>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Objectives &amp; Purpose</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Hardware &amp; Software Application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Data flow diagram</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 Data Analysis</a:t>
            </a:r>
            <a:endParaRPr kumimoji="0" lang="en-US" sz="2300" b="0" i="0" u="none" strike="noStrike" kern="1200" cap="none" spc="0" normalizeH="0" baseline="0" noProof="0" dirty="0">
              <a:ln>
                <a:noFill/>
              </a:ln>
              <a:solidFill>
                <a:prstClr val="black"/>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Limitations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Future Enhancements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Project features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Snapshots</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Conclusion</a:t>
            </a: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RACI Chart</a:t>
            </a:r>
            <a:endParaRPr kumimoji="0" lang="en-US" sz="2300" b="0" i="0" u="none" strike="noStrike" kern="1200" cap="none" spc="0" normalizeH="0" baseline="0" noProof="0" dirty="0">
              <a:ln>
                <a:noFill/>
              </a:ln>
              <a:solidFill>
                <a:prstClr val="black"/>
              </a:solidFill>
              <a:effectLst/>
              <a:uLnTx/>
              <a:uFillTx/>
              <a:latin typeface="Century Schoolbook"/>
              <a:ea typeface="+mn-ea"/>
              <a:cs typeface="+mn-cs"/>
            </a:endParaRPr>
          </a:p>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lang="en-US" sz="2300" dirty="0">
                <a:solidFill>
                  <a:prstClr val="black"/>
                </a:solidFill>
                <a:latin typeface="Century Schoolbook"/>
              </a:rPr>
              <a:t>Bibliography</a:t>
            </a:r>
            <a:r>
              <a:rPr kumimoji="0" lang="en-US" sz="2300" b="0" i="0" u="none" strike="noStrike" kern="1200" cap="none" spc="0" normalizeH="0" baseline="0" noProof="0" dirty="0">
                <a:ln>
                  <a:noFill/>
                </a:ln>
                <a:solidFill>
                  <a:prstClr val="black"/>
                </a:solidFill>
                <a:effectLst/>
                <a:uLnTx/>
                <a:uFillTx/>
                <a:latin typeface="Century Schoolbook"/>
                <a:ea typeface="+mn-ea"/>
                <a:cs typeface="+mn-cs"/>
              </a:rPr>
              <a:t> </a:t>
            </a:r>
            <a:br>
              <a:rPr kumimoji="0" lang="en-US" sz="1800" b="0" i="0" u="none" strike="noStrike" kern="1200" cap="none" spc="0" normalizeH="0" baseline="0" noProof="0" dirty="0">
                <a:ln>
                  <a:noFill/>
                </a:ln>
                <a:solidFill>
                  <a:prstClr val="black"/>
                </a:solidFill>
                <a:effectLst/>
                <a:uLnTx/>
                <a:uFillTx/>
                <a:latin typeface="Century Schoolbook"/>
                <a:ea typeface="+mn-ea"/>
                <a:cs typeface="+mn-cs"/>
              </a:rPr>
            </a:br>
            <a:endParaRPr kumimoji="0" lang="en-US" sz="1800" b="0" i="0" u="none" strike="noStrike" kern="1200" cap="none" spc="0" normalizeH="0" baseline="0" noProof="0" dirty="0">
              <a:ln>
                <a:noFill/>
              </a:ln>
              <a:solidFill>
                <a:prstClr val="black"/>
              </a:solidFill>
              <a:effectLst/>
              <a:uLnTx/>
              <a:uFillTx/>
              <a:latin typeface="Century Schoolbook"/>
              <a:ea typeface="+mn-ea"/>
              <a:cs typeface="+mn-cs"/>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61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250" fill="hold"/>
                                        <p:tgtEl>
                                          <p:spTgt spid="1026"/>
                                        </p:tgtEl>
                                        <p:attrNameLst>
                                          <p:attrName>ppt_w</p:attrName>
                                        </p:attrNameLst>
                                      </p:cBhvr>
                                      <p:tavLst>
                                        <p:tav tm="0">
                                          <p:val>
                                            <p:fltVal val="0"/>
                                          </p:val>
                                        </p:tav>
                                        <p:tav tm="100000">
                                          <p:val>
                                            <p:strVal val="#ppt_w"/>
                                          </p:val>
                                        </p:tav>
                                      </p:tavLst>
                                    </p:anim>
                                    <p:anim calcmode="lin" valueType="num">
                                      <p:cBhvr>
                                        <p:cTn id="8" dur="250" fill="hold"/>
                                        <p:tgtEl>
                                          <p:spTgt spid="1026"/>
                                        </p:tgtEl>
                                        <p:attrNameLst>
                                          <p:attrName>ppt_h</p:attrName>
                                        </p:attrNameLst>
                                      </p:cBhvr>
                                      <p:tavLst>
                                        <p:tav tm="0">
                                          <p:val>
                                            <p:fltVal val="0"/>
                                          </p:val>
                                        </p:tav>
                                        <p:tav tm="100000">
                                          <p:val>
                                            <p:strVal val="#ppt_h"/>
                                          </p:val>
                                        </p:tav>
                                      </p:tavLst>
                                    </p:anim>
                                    <p:anim calcmode="lin" valueType="num">
                                      <p:cBhvr>
                                        <p:cTn id="9" dur="250" fill="hold"/>
                                        <p:tgtEl>
                                          <p:spTgt spid="1026"/>
                                        </p:tgtEl>
                                        <p:attrNameLst>
                                          <p:attrName>style.rotation</p:attrName>
                                        </p:attrNameLst>
                                      </p:cBhvr>
                                      <p:tavLst>
                                        <p:tav tm="0">
                                          <p:val>
                                            <p:fltVal val="90"/>
                                          </p:val>
                                        </p:tav>
                                        <p:tav tm="100000">
                                          <p:val>
                                            <p:fltVal val="0"/>
                                          </p:val>
                                        </p:tav>
                                      </p:tavLst>
                                    </p:anim>
                                    <p:animEffect transition="in" filter="fade">
                                      <p:cBhvr>
                                        <p:cTn id="10"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F451FD8-F5B7-1CE6-D29A-02091F3833AE}"/>
              </a:ext>
            </a:extLst>
          </p:cNvPr>
          <p:cNvSpPr>
            <a:spLocks noChangeArrowheads="1"/>
          </p:cNvSpPr>
          <p:nvPr/>
        </p:nvSpPr>
        <p:spPr bwMode="auto">
          <a:xfrm>
            <a:off x="2455069" y="21339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530801B8-E901-00A6-EF16-E15297C98941}"/>
              </a:ext>
            </a:extLst>
          </p:cNvPr>
          <p:cNvGraphicFramePr>
            <a:graphicFrameLocks noGrp="1"/>
          </p:cNvGraphicFramePr>
          <p:nvPr>
            <p:extLst>
              <p:ext uri="{D42A27DB-BD31-4B8C-83A1-F6EECF244321}">
                <p14:modId xmlns:p14="http://schemas.microsoft.com/office/powerpoint/2010/main" val="1062376936"/>
              </p:ext>
            </p:extLst>
          </p:nvPr>
        </p:nvGraphicFramePr>
        <p:xfrm>
          <a:off x="1600200" y="381000"/>
          <a:ext cx="6383030" cy="4913666"/>
        </p:xfrm>
        <a:graphic>
          <a:graphicData uri="http://schemas.openxmlformats.org/drawingml/2006/table">
            <a:tbl>
              <a:tblPr firstRow="1" firstCol="1" bandRow="1">
                <a:tableStyleId>{5C22544A-7EE6-4342-B048-85BDC9FD1C3A}</a:tableStyleId>
              </a:tblPr>
              <a:tblGrid>
                <a:gridCol w="831738">
                  <a:extLst>
                    <a:ext uri="{9D8B030D-6E8A-4147-A177-3AD203B41FA5}">
                      <a16:colId xmlns:a16="http://schemas.microsoft.com/office/drawing/2014/main" val="3817826476"/>
                    </a:ext>
                  </a:extLst>
                </a:gridCol>
                <a:gridCol w="4259820">
                  <a:extLst>
                    <a:ext uri="{9D8B030D-6E8A-4147-A177-3AD203B41FA5}">
                      <a16:colId xmlns:a16="http://schemas.microsoft.com/office/drawing/2014/main" val="905668928"/>
                    </a:ext>
                  </a:extLst>
                </a:gridCol>
                <a:gridCol w="645736">
                  <a:extLst>
                    <a:ext uri="{9D8B030D-6E8A-4147-A177-3AD203B41FA5}">
                      <a16:colId xmlns:a16="http://schemas.microsoft.com/office/drawing/2014/main" val="3050022498"/>
                    </a:ext>
                  </a:extLst>
                </a:gridCol>
                <a:gridCol w="645736">
                  <a:extLst>
                    <a:ext uri="{9D8B030D-6E8A-4147-A177-3AD203B41FA5}">
                      <a16:colId xmlns:a16="http://schemas.microsoft.com/office/drawing/2014/main" val="412778690"/>
                    </a:ext>
                  </a:extLst>
                </a:gridCol>
              </a:tblGrid>
              <a:tr h="258614">
                <a:tc>
                  <a:txBody>
                    <a:bodyPr/>
                    <a:lstStyle/>
                    <a:p>
                      <a:pPr marL="6350" marR="635" indent="-6350" algn="ctr">
                        <a:lnSpc>
                          <a:spcPct val="103000"/>
                        </a:lnSpc>
                        <a:spcBef>
                          <a:spcPts val="0"/>
                        </a:spcBef>
                        <a:spcAft>
                          <a:spcPts val="25"/>
                        </a:spcAft>
                      </a:pPr>
                      <a:r>
                        <a:rPr lang="en-US" sz="1500" kern="100">
                          <a:effectLst/>
                        </a:rPr>
                        <a:t>5.0</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User and admin Functionality</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extLst>
                  <a:ext uri="{0D108BD9-81ED-4DB2-BD59-A6C34878D82A}">
                    <a16:rowId xmlns:a16="http://schemas.microsoft.com/office/drawing/2014/main" val="3249134453"/>
                  </a:ext>
                </a:extLst>
              </a:tr>
              <a:tr h="258614">
                <a:tc>
                  <a:txBody>
                    <a:bodyPr/>
                    <a:lstStyle/>
                    <a:p>
                      <a:pPr marL="6350" marR="635" indent="-6350" algn="ctr">
                        <a:lnSpc>
                          <a:spcPct val="103000"/>
                        </a:lnSpc>
                        <a:spcBef>
                          <a:spcPts val="0"/>
                        </a:spcBef>
                        <a:spcAft>
                          <a:spcPts val="25"/>
                        </a:spcAft>
                      </a:pPr>
                      <a:r>
                        <a:rPr lang="en-US" sz="1500" kern="100">
                          <a:effectLst/>
                        </a:rPr>
                        <a:t>5.1</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Add product from</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259060896"/>
                  </a:ext>
                </a:extLst>
              </a:tr>
              <a:tr h="258614">
                <a:tc>
                  <a:txBody>
                    <a:bodyPr/>
                    <a:lstStyle/>
                    <a:p>
                      <a:pPr marL="6350" marR="635" indent="-6350" algn="ctr">
                        <a:lnSpc>
                          <a:spcPct val="103000"/>
                        </a:lnSpc>
                        <a:spcBef>
                          <a:spcPts val="0"/>
                        </a:spcBef>
                        <a:spcAft>
                          <a:spcPts val="25"/>
                        </a:spcAft>
                      </a:pPr>
                      <a:r>
                        <a:rPr lang="en-US" sz="1500" kern="100">
                          <a:effectLst/>
                        </a:rPr>
                        <a:t>5.2</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Accept user request by admin when created user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388139899"/>
                  </a:ext>
                </a:extLst>
              </a:tr>
              <a:tr h="258614">
                <a:tc>
                  <a:txBody>
                    <a:bodyPr/>
                    <a:lstStyle/>
                    <a:p>
                      <a:pPr marL="6350" marR="635" indent="-6350" algn="ctr">
                        <a:lnSpc>
                          <a:spcPct val="103000"/>
                        </a:lnSpc>
                        <a:spcBef>
                          <a:spcPts val="0"/>
                        </a:spcBef>
                        <a:spcAft>
                          <a:spcPts val="25"/>
                        </a:spcAft>
                      </a:pPr>
                      <a:r>
                        <a:rPr lang="en-US" sz="1500" kern="100">
                          <a:effectLst/>
                        </a:rPr>
                        <a:t>5.3</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Contact Us page on the cover page</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2544341721"/>
                  </a:ext>
                </a:extLst>
              </a:tr>
              <a:tr h="258614">
                <a:tc>
                  <a:txBody>
                    <a:bodyPr/>
                    <a:lstStyle/>
                    <a:p>
                      <a:pPr marL="6350" marR="635" indent="-6350" algn="ctr">
                        <a:lnSpc>
                          <a:spcPct val="103000"/>
                        </a:lnSpc>
                        <a:spcBef>
                          <a:spcPts val="0"/>
                        </a:spcBef>
                        <a:spcAft>
                          <a:spcPts val="25"/>
                        </a:spcAft>
                      </a:pPr>
                      <a:r>
                        <a:rPr lang="en-US" sz="1500" kern="100">
                          <a:effectLst/>
                        </a:rPr>
                        <a:t>5.4</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About us Page on a cover page</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341458793"/>
                  </a:ext>
                </a:extLst>
              </a:tr>
              <a:tr h="258614">
                <a:tc>
                  <a:txBody>
                    <a:bodyPr/>
                    <a:lstStyle/>
                    <a:p>
                      <a:pPr marL="6350" marR="635" indent="-6350" algn="ctr">
                        <a:lnSpc>
                          <a:spcPct val="103000"/>
                        </a:lnSpc>
                        <a:spcBef>
                          <a:spcPts val="0"/>
                        </a:spcBef>
                        <a:spcAft>
                          <a:spcPts val="25"/>
                        </a:spcAft>
                      </a:pPr>
                      <a:r>
                        <a:rPr lang="en-US" sz="1500" kern="100">
                          <a:effectLst/>
                        </a:rPr>
                        <a:t>5.5</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Adding stock</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881850734"/>
                  </a:ext>
                </a:extLst>
              </a:tr>
              <a:tr h="258614">
                <a:tc>
                  <a:txBody>
                    <a:bodyPr/>
                    <a:lstStyle/>
                    <a:p>
                      <a:pPr marL="6350" marR="635" indent="-6350" algn="ctr">
                        <a:lnSpc>
                          <a:spcPct val="103000"/>
                        </a:lnSpc>
                        <a:spcBef>
                          <a:spcPts val="0"/>
                        </a:spcBef>
                        <a:spcAft>
                          <a:spcPts val="25"/>
                        </a:spcAft>
                      </a:pPr>
                      <a:r>
                        <a:rPr lang="en-US" sz="1500" kern="100">
                          <a:effectLst/>
                        </a:rPr>
                        <a:t>5.6</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Viewing Stock</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849706723"/>
                  </a:ext>
                </a:extLst>
              </a:tr>
              <a:tr h="258614">
                <a:tc>
                  <a:txBody>
                    <a:bodyPr/>
                    <a:lstStyle/>
                    <a:p>
                      <a:pPr marL="6350" marR="635" indent="-6350" algn="ctr">
                        <a:lnSpc>
                          <a:spcPct val="103000"/>
                        </a:lnSpc>
                        <a:spcBef>
                          <a:spcPts val="0"/>
                        </a:spcBef>
                        <a:spcAft>
                          <a:spcPts val="25"/>
                        </a:spcAft>
                      </a:pPr>
                      <a:r>
                        <a:rPr lang="en-US" sz="1500" kern="100">
                          <a:effectLst/>
                        </a:rPr>
                        <a:t>5.7</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Generating Invoices</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620250226"/>
                  </a:ext>
                </a:extLst>
              </a:tr>
              <a:tr h="258614">
                <a:tc>
                  <a:txBody>
                    <a:bodyPr/>
                    <a:lstStyle/>
                    <a:p>
                      <a:pPr marL="6350" marR="635" indent="-6350" algn="ctr">
                        <a:lnSpc>
                          <a:spcPct val="103000"/>
                        </a:lnSpc>
                        <a:spcBef>
                          <a:spcPts val="0"/>
                        </a:spcBef>
                        <a:spcAft>
                          <a:spcPts val="25"/>
                        </a:spcAft>
                      </a:pPr>
                      <a:r>
                        <a:rPr lang="en-US" sz="1500" kern="100">
                          <a:effectLst/>
                        </a:rPr>
                        <a:t>6.0</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Documentation</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tc>
                  <a:txBody>
                    <a:bodyPr/>
                    <a:lstStyle/>
                    <a:p>
                      <a:endParaRPr lang="en-US" sz="1400" kern="100">
                        <a:effectLst/>
                        <a:latin typeface="Calibri" panose="020F0502020204030204" pitchFamily="34" charset="0"/>
                        <a:cs typeface="Times New Roman" panose="02020603050405020304" pitchFamily="18" charset="0"/>
                      </a:endParaRPr>
                    </a:p>
                  </a:txBody>
                  <a:tcPr marL="74732" marR="74732" marT="0" marB="0"/>
                </a:tc>
                <a:extLst>
                  <a:ext uri="{0D108BD9-81ED-4DB2-BD59-A6C34878D82A}">
                    <a16:rowId xmlns:a16="http://schemas.microsoft.com/office/drawing/2014/main" val="1817789951"/>
                  </a:ext>
                </a:extLst>
              </a:tr>
              <a:tr h="258614">
                <a:tc>
                  <a:txBody>
                    <a:bodyPr/>
                    <a:lstStyle/>
                    <a:p>
                      <a:pPr marL="6350" marR="635" indent="-6350" algn="ctr">
                        <a:lnSpc>
                          <a:spcPct val="103000"/>
                        </a:lnSpc>
                        <a:spcBef>
                          <a:spcPts val="0"/>
                        </a:spcBef>
                        <a:spcAft>
                          <a:spcPts val="25"/>
                        </a:spcAft>
                      </a:pPr>
                      <a:r>
                        <a:rPr lang="en-US" sz="1500" kern="100">
                          <a:effectLst/>
                        </a:rPr>
                        <a:t>6.1</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The idea of the project</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39493694"/>
                  </a:ext>
                </a:extLst>
              </a:tr>
              <a:tr h="258614">
                <a:tc>
                  <a:txBody>
                    <a:bodyPr/>
                    <a:lstStyle/>
                    <a:p>
                      <a:pPr marL="6350" marR="635" indent="-6350" algn="ctr">
                        <a:lnSpc>
                          <a:spcPct val="103000"/>
                        </a:lnSpc>
                        <a:spcBef>
                          <a:spcPts val="0"/>
                        </a:spcBef>
                        <a:spcAft>
                          <a:spcPts val="25"/>
                        </a:spcAft>
                      </a:pPr>
                      <a:r>
                        <a:rPr lang="en-US" sz="1500" kern="100">
                          <a:effectLst/>
                        </a:rPr>
                        <a:t>6.2</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Research on project</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734814684"/>
                  </a:ext>
                </a:extLst>
              </a:tr>
              <a:tr h="258614">
                <a:tc>
                  <a:txBody>
                    <a:bodyPr/>
                    <a:lstStyle/>
                    <a:p>
                      <a:pPr marL="6350" marR="635" indent="-6350" algn="ctr">
                        <a:lnSpc>
                          <a:spcPct val="103000"/>
                        </a:lnSpc>
                        <a:spcBef>
                          <a:spcPts val="0"/>
                        </a:spcBef>
                        <a:spcAft>
                          <a:spcPts val="25"/>
                        </a:spcAft>
                      </a:pPr>
                      <a:r>
                        <a:rPr lang="en-US" sz="1500" kern="100">
                          <a:effectLst/>
                        </a:rPr>
                        <a:t>6.3</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Making draft paper</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91127976"/>
                  </a:ext>
                </a:extLst>
              </a:tr>
              <a:tr h="258614">
                <a:tc>
                  <a:txBody>
                    <a:bodyPr/>
                    <a:lstStyle/>
                    <a:p>
                      <a:pPr marL="6350" marR="635" indent="-6350" algn="ctr">
                        <a:lnSpc>
                          <a:spcPct val="103000"/>
                        </a:lnSpc>
                        <a:spcBef>
                          <a:spcPts val="0"/>
                        </a:spcBef>
                        <a:spcAft>
                          <a:spcPts val="25"/>
                        </a:spcAft>
                      </a:pPr>
                      <a:r>
                        <a:rPr lang="en-US" sz="1500" kern="100">
                          <a:effectLst/>
                        </a:rPr>
                        <a:t>6.4</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Submitting draft paper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299387473"/>
                  </a:ext>
                </a:extLst>
              </a:tr>
              <a:tr h="258614">
                <a:tc>
                  <a:txBody>
                    <a:bodyPr/>
                    <a:lstStyle/>
                    <a:p>
                      <a:pPr marL="6350" marR="635" indent="-6350" algn="ctr">
                        <a:lnSpc>
                          <a:spcPct val="103000"/>
                        </a:lnSpc>
                        <a:spcBef>
                          <a:spcPts val="0"/>
                        </a:spcBef>
                        <a:spcAft>
                          <a:spcPts val="25"/>
                        </a:spcAft>
                      </a:pPr>
                      <a:r>
                        <a:rPr lang="en-US" sz="1500" kern="100">
                          <a:effectLst/>
                        </a:rPr>
                        <a:t>6.5</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Interm report</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993649922"/>
                  </a:ext>
                </a:extLst>
              </a:tr>
              <a:tr h="258614">
                <a:tc>
                  <a:txBody>
                    <a:bodyPr/>
                    <a:lstStyle/>
                    <a:p>
                      <a:pPr marL="6350" marR="635" indent="-6350" algn="ctr">
                        <a:lnSpc>
                          <a:spcPct val="103000"/>
                        </a:lnSpc>
                        <a:spcBef>
                          <a:spcPts val="0"/>
                        </a:spcBef>
                        <a:spcAft>
                          <a:spcPts val="25"/>
                        </a:spcAft>
                      </a:pPr>
                      <a:r>
                        <a:rPr lang="en-US" sz="1500" kern="100">
                          <a:effectLst/>
                        </a:rPr>
                        <a:t>6.6</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Writing and communication center(appointment)</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674878245"/>
                  </a:ext>
                </a:extLst>
              </a:tr>
              <a:tr h="258614">
                <a:tc>
                  <a:txBody>
                    <a:bodyPr/>
                    <a:lstStyle/>
                    <a:p>
                      <a:pPr marL="6350" marR="635" indent="-6350" algn="ctr">
                        <a:lnSpc>
                          <a:spcPct val="103000"/>
                        </a:lnSpc>
                        <a:spcBef>
                          <a:spcPts val="0"/>
                        </a:spcBef>
                        <a:spcAft>
                          <a:spcPts val="25"/>
                        </a:spcAft>
                      </a:pPr>
                      <a:r>
                        <a:rPr lang="en-US" sz="1500" kern="100">
                          <a:effectLst/>
                        </a:rPr>
                        <a:t>6.7</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Making documentation</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3979707430"/>
                  </a:ext>
                </a:extLst>
              </a:tr>
              <a:tr h="258614">
                <a:tc>
                  <a:txBody>
                    <a:bodyPr/>
                    <a:lstStyle/>
                    <a:p>
                      <a:pPr marL="6350" marR="635" indent="-6350" algn="ctr">
                        <a:lnSpc>
                          <a:spcPct val="103000"/>
                        </a:lnSpc>
                        <a:spcBef>
                          <a:spcPts val="0"/>
                        </a:spcBef>
                        <a:spcAft>
                          <a:spcPts val="25"/>
                        </a:spcAft>
                      </a:pPr>
                      <a:r>
                        <a:rPr lang="en-US" sz="1500" kern="100">
                          <a:effectLst/>
                        </a:rPr>
                        <a:t>6.8</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Finalizing Documentation</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A</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764188874"/>
                  </a:ext>
                </a:extLst>
              </a:tr>
              <a:tr h="258614">
                <a:tc>
                  <a:txBody>
                    <a:bodyPr/>
                    <a:lstStyle/>
                    <a:p>
                      <a:pPr marL="6350" marR="635" indent="-6350" algn="ctr">
                        <a:lnSpc>
                          <a:spcPct val="103000"/>
                        </a:lnSpc>
                        <a:spcBef>
                          <a:spcPts val="0"/>
                        </a:spcBef>
                        <a:spcAft>
                          <a:spcPts val="25"/>
                        </a:spcAft>
                      </a:pPr>
                      <a:r>
                        <a:rPr lang="en-US" sz="1500" kern="100">
                          <a:effectLst/>
                        </a:rPr>
                        <a:t>6.9</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a:effectLst/>
                        </a:rPr>
                        <a:t>Making PPT</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dirty="0">
                          <a:solidFill>
                            <a:srgbClr val="000000"/>
                          </a:solidFill>
                          <a:effectLst/>
                          <a:latin typeface="+mn-lt"/>
                          <a:ea typeface="Garamond" panose="02020404030301010803" pitchFamily="18" charset="0"/>
                          <a:cs typeface="Garamond" panose="02020404030301010803" pitchFamily="18" charset="0"/>
                        </a:rPr>
                        <a:t>A</a:t>
                      </a:r>
                    </a:p>
                  </a:txBody>
                  <a:tcPr marL="74732" marR="74732" marT="0" marB="0"/>
                </a:tc>
                <a:tc>
                  <a:txBody>
                    <a:bodyPr/>
                    <a:lstStyle/>
                    <a:p>
                      <a:pPr marL="6350" marR="635" indent="-6350" algn="ctr">
                        <a:lnSpc>
                          <a:spcPct val="103000"/>
                        </a:lnSpc>
                        <a:spcBef>
                          <a:spcPts val="0"/>
                        </a:spcBef>
                        <a:spcAft>
                          <a:spcPts val="25"/>
                        </a:spcAft>
                      </a:pPr>
                      <a:r>
                        <a:rPr lang="en-US" sz="1500" kern="100">
                          <a:effectLst/>
                        </a:rPr>
                        <a:t>R</a:t>
                      </a:r>
                      <a:endParaRPr lang="en-US" sz="1500" kern="10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1085656501"/>
                  </a:ext>
                </a:extLst>
              </a:tr>
              <a:tr h="258614">
                <a:tc>
                  <a:txBody>
                    <a:bodyPr/>
                    <a:lstStyle/>
                    <a:p>
                      <a:pPr marL="6350" marR="635" indent="-6350" algn="ctr">
                        <a:lnSpc>
                          <a:spcPct val="103000"/>
                        </a:lnSpc>
                        <a:spcBef>
                          <a:spcPts val="0"/>
                        </a:spcBef>
                        <a:spcAft>
                          <a:spcPts val="25"/>
                        </a:spcAft>
                      </a:pPr>
                      <a:r>
                        <a:rPr lang="en-US" sz="1500" kern="100">
                          <a:effectLst/>
                        </a:rPr>
                        <a:t>7.0</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nSpc>
                          <a:spcPct val="103000"/>
                        </a:lnSpc>
                        <a:spcBef>
                          <a:spcPts val="0"/>
                        </a:spcBef>
                        <a:spcAft>
                          <a:spcPts val="25"/>
                        </a:spcAft>
                      </a:pPr>
                      <a:r>
                        <a:rPr lang="en-US" sz="1500" kern="100" dirty="0">
                          <a:effectLst/>
                        </a:rPr>
                        <a:t>Oral Presentation</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tc>
                  <a:txBody>
                    <a:bodyPr/>
                    <a:lstStyle/>
                    <a:p>
                      <a:pPr marL="6350" marR="635" indent="-6350" algn="ctr">
                        <a:lnSpc>
                          <a:spcPct val="103000"/>
                        </a:lnSpc>
                        <a:spcBef>
                          <a:spcPts val="0"/>
                        </a:spcBef>
                        <a:spcAft>
                          <a:spcPts val="25"/>
                        </a:spcAft>
                      </a:pPr>
                      <a:r>
                        <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rPr>
                        <a:t>A</a:t>
                      </a:r>
                    </a:p>
                  </a:txBody>
                  <a:tcPr marL="74732" marR="74732" marT="0" marB="0"/>
                </a:tc>
                <a:tc>
                  <a:txBody>
                    <a:bodyPr/>
                    <a:lstStyle/>
                    <a:p>
                      <a:pPr marL="6350" marR="635" indent="-6350" algn="ctr">
                        <a:lnSpc>
                          <a:spcPct val="103000"/>
                        </a:lnSpc>
                        <a:spcBef>
                          <a:spcPts val="0"/>
                        </a:spcBef>
                        <a:spcAft>
                          <a:spcPts val="25"/>
                        </a:spcAft>
                      </a:pPr>
                      <a:r>
                        <a:rPr lang="en-US" sz="1500" kern="100" dirty="0">
                          <a:effectLst/>
                        </a:rPr>
                        <a:t>R</a:t>
                      </a:r>
                      <a:endParaRPr lang="en-US" sz="1500" kern="100" dirty="0">
                        <a:solidFill>
                          <a:srgbClr val="000000"/>
                        </a:solidFill>
                        <a:effectLst/>
                        <a:latin typeface="Arial" panose="020B0604020202020204" pitchFamily="34" charset="0"/>
                        <a:ea typeface="Garamond" panose="02020404030301010803" pitchFamily="18" charset="0"/>
                        <a:cs typeface="Garamond" panose="02020404030301010803" pitchFamily="18" charset="0"/>
                      </a:endParaRPr>
                    </a:p>
                  </a:txBody>
                  <a:tcPr marL="74732" marR="74732" marT="0" marB="0"/>
                </a:tc>
                <a:extLst>
                  <a:ext uri="{0D108BD9-81ED-4DB2-BD59-A6C34878D82A}">
                    <a16:rowId xmlns:a16="http://schemas.microsoft.com/office/drawing/2014/main" val="2178869794"/>
                  </a:ext>
                </a:extLst>
              </a:tr>
            </a:tbl>
          </a:graphicData>
        </a:graphic>
      </p:graphicFrame>
      <p:sp>
        <p:nvSpPr>
          <p:cNvPr id="4" name="Title 3">
            <a:extLst>
              <a:ext uri="{FF2B5EF4-FFF2-40B4-BE49-F238E27FC236}">
                <a16:creationId xmlns:a16="http://schemas.microsoft.com/office/drawing/2014/main" id="{6B9B5F7C-3030-8F8F-A649-BB9514C0F90F}"/>
              </a:ext>
            </a:extLst>
          </p:cNvPr>
          <p:cNvSpPr>
            <a:spLocks noGrp="1"/>
          </p:cNvSpPr>
          <p:nvPr>
            <p:ph type="ctrTitle"/>
          </p:nvPr>
        </p:nvSpPr>
        <p:spPr>
          <a:xfrm>
            <a:off x="1968273" y="6324600"/>
            <a:ext cx="6947127" cy="457200"/>
          </a:xfrm>
        </p:spPr>
        <p:txBody>
          <a:bodyPr>
            <a:noAutofit/>
          </a:bodyPr>
          <a:lstStyle/>
          <a:p>
            <a:pPr marL="6350" marR="635" indent="-6350" algn="l">
              <a:lnSpc>
                <a:spcPct val="103000"/>
              </a:lnSpc>
              <a:spcBef>
                <a:spcPts val="0"/>
              </a:spcBef>
              <a:spcAft>
                <a:spcPts val="25"/>
              </a:spcAft>
            </a:pPr>
            <a:br>
              <a:rPr lang="en-US" sz="1400" b="1" dirty="0">
                <a:solidFill>
                  <a:srgbClr val="000000"/>
                </a:solidFill>
                <a:latin typeface="+mn-lt"/>
                <a:ea typeface="Garamond" panose="02020404030301010803" pitchFamily="18" charset="0"/>
                <a:cs typeface="Garamond" panose="02020404030301010803" pitchFamily="18" charset="0"/>
              </a:rPr>
            </a:br>
            <a:r>
              <a:rPr lang="en-US" sz="1400" b="1" dirty="0">
                <a:ln w="22225">
                  <a:solidFill>
                    <a:schemeClr val="accent2"/>
                  </a:solidFill>
                  <a:prstDash val="solid"/>
                </a:ln>
                <a:solidFill>
                  <a:schemeClr val="accent2">
                    <a:lumMod val="40000"/>
                    <a:lumOff val="60000"/>
                  </a:schemeClr>
                </a:solidFill>
                <a:latin typeface="+mn-lt"/>
                <a:ea typeface="Garamond" panose="02020404030301010803" pitchFamily="18" charset="0"/>
                <a:cs typeface="Garamond" panose="02020404030301010803" pitchFamily="18" charset="0"/>
              </a:rPr>
              <a:t>R</a:t>
            </a:r>
            <a:r>
              <a:rPr lang="en-US" sz="1400" b="1" dirty="0">
                <a:solidFill>
                  <a:srgbClr val="000000"/>
                </a:solidFill>
                <a:latin typeface="+mn-lt"/>
                <a:ea typeface="Garamond" panose="02020404030301010803" pitchFamily="18" charset="0"/>
                <a:cs typeface="Garamond" panose="02020404030301010803" pitchFamily="18" charset="0"/>
              </a:rPr>
              <a:t> = Responsible – those who do the work to complete the task</a:t>
            </a:r>
            <a:br>
              <a:rPr lang="en-US" sz="1400" b="1" dirty="0">
                <a:solidFill>
                  <a:srgbClr val="000000"/>
                </a:solidFill>
                <a:latin typeface="+mn-lt"/>
                <a:ea typeface="Garamond" panose="02020404030301010803" pitchFamily="18" charset="0"/>
                <a:cs typeface="Garamond" panose="02020404030301010803" pitchFamily="18" charset="0"/>
              </a:rPr>
            </a:br>
            <a:r>
              <a:rPr lang="en-US" sz="1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Garamond" panose="02020404030301010803" pitchFamily="18" charset="0"/>
                <a:cs typeface="Garamond" panose="02020404030301010803" pitchFamily="18" charset="0"/>
              </a:rPr>
              <a:t>A</a:t>
            </a:r>
            <a:r>
              <a:rPr lang="en-US" sz="1400" b="1" dirty="0">
                <a:solidFill>
                  <a:srgbClr val="000000"/>
                </a:solidFill>
                <a:latin typeface="+mn-lt"/>
                <a:ea typeface="Garamond" panose="02020404030301010803" pitchFamily="18" charset="0"/>
                <a:cs typeface="Garamond" panose="02020404030301010803" pitchFamily="18" charset="0"/>
              </a:rPr>
              <a:t> = Accountable – one person answerable for completion of the task (approves R’s work)</a:t>
            </a:r>
            <a:br>
              <a:rPr lang="en-US" sz="1400" b="1" dirty="0">
                <a:solidFill>
                  <a:srgbClr val="000000"/>
                </a:solidFill>
                <a:latin typeface="+mn-lt"/>
                <a:ea typeface="Garamond" panose="02020404030301010803" pitchFamily="18" charset="0"/>
                <a:cs typeface="Garamond" panose="02020404030301010803" pitchFamily="18" charset="0"/>
              </a:rPr>
            </a:br>
            <a:r>
              <a:rPr 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Garamond" panose="02020404030301010803" pitchFamily="18" charset="0"/>
                <a:cs typeface="Garamond" panose="02020404030301010803" pitchFamily="18" charset="0"/>
              </a:rPr>
              <a:t>C</a:t>
            </a:r>
            <a:r>
              <a:rPr lang="en-US" sz="1400" b="1" dirty="0">
                <a:solidFill>
                  <a:srgbClr val="000000"/>
                </a:solidFill>
                <a:latin typeface="+mn-lt"/>
                <a:ea typeface="Garamond" panose="02020404030301010803" pitchFamily="18" charset="0"/>
                <a:cs typeface="Garamond" panose="02020404030301010803" pitchFamily="18" charset="0"/>
              </a:rPr>
              <a:t> = Consulted – Look for the opinions, Such as subject matter experts (SMEs) </a:t>
            </a:r>
            <a:br>
              <a:rPr lang="en-US" sz="1400" b="1" dirty="0">
                <a:solidFill>
                  <a:srgbClr val="000000"/>
                </a:solidFill>
                <a:latin typeface="+mn-lt"/>
                <a:ea typeface="Garamond" panose="02020404030301010803" pitchFamily="18" charset="0"/>
                <a:cs typeface="Garamond" panose="02020404030301010803" pitchFamily="18" charset="0"/>
              </a:rPr>
            </a:b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lt"/>
                <a:ea typeface="Garamond" panose="02020404030301010803" pitchFamily="18" charset="0"/>
                <a:cs typeface="Garamond" panose="02020404030301010803" pitchFamily="18" charset="0"/>
              </a:rPr>
              <a:t>I</a:t>
            </a:r>
            <a:r>
              <a:rPr lang="en-US" sz="1400" b="1" dirty="0">
                <a:solidFill>
                  <a:srgbClr val="000000"/>
                </a:solidFill>
                <a:latin typeface="+mn-lt"/>
                <a:ea typeface="Garamond" panose="02020404030301010803" pitchFamily="18" charset="0"/>
                <a:cs typeface="Garamond" panose="02020404030301010803" pitchFamily="18" charset="0"/>
              </a:rPr>
              <a:t> = Informed – Those to keep up-to-date</a:t>
            </a:r>
            <a:br>
              <a:rPr lang="en-US" sz="1050" dirty="0">
                <a:solidFill>
                  <a:srgbClr val="000000"/>
                </a:solidFill>
                <a:latin typeface="+mn-lt"/>
                <a:ea typeface="Garamond" panose="02020404030301010803" pitchFamily="18" charset="0"/>
                <a:cs typeface="Garamond" panose="02020404030301010803" pitchFamily="18" charset="0"/>
              </a:rPr>
            </a:br>
            <a:r>
              <a:rPr lang="en-US" sz="1050" dirty="0">
                <a:solidFill>
                  <a:srgbClr val="000000"/>
                </a:solidFill>
                <a:latin typeface="+mn-lt"/>
                <a:ea typeface="Garamond" panose="02020404030301010803" pitchFamily="18" charset="0"/>
                <a:cs typeface="Garamond" panose="02020404030301010803" pitchFamily="18" charset="0"/>
              </a:rPr>
              <a:t> </a:t>
            </a:r>
            <a:br>
              <a:rPr lang="en-US" sz="1050" dirty="0">
                <a:solidFill>
                  <a:srgbClr val="000000"/>
                </a:solidFill>
                <a:latin typeface="+mn-lt"/>
                <a:ea typeface="Garamond" panose="02020404030301010803" pitchFamily="18" charset="0"/>
                <a:cs typeface="Garamond" panose="02020404030301010803" pitchFamily="18" charset="0"/>
              </a:rPr>
            </a:br>
            <a:r>
              <a:rPr lang="en-US" sz="1050" dirty="0">
                <a:solidFill>
                  <a:srgbClr val="000000"/>
                </a:solidFill>
                <a:latin typeface="+mn-lt"/>
                <a:ea typeface="Garamond" panose="02020404030301010803" pitchFamily="18" charset="0"/>
                <a:cs typeface="Garamond" panose="02020404030301010803" pitchFamily="18" charset="0"/>
              </a:rPr>
              <a:t> </a:t>
            </a:r>
            <a:br>
              <a:rPr lang="en-US" sz="1050" dirty="0">
                <a:solidFill>
                  <a:srgbClr val="000000"/>
                </a:solidFill>
                <a:latin typeface="+mn-lt"/>
                <a:ea typeface="Garamond" panose="02020404030301010803" pitchFamily="18" charset="0"/>
                <a:cs typeface="Garamond" panose="02020404030301010803" pitchFamily="18" charset="0"/>
              </a:rPr>
            </a:br>
            <a:endParaRPr lang="en-US" sz="1050" dirty="0">
              <a:latin typeface="+mn-lt"/>
            </a:endParaRPr>
          </a:p>
        </p:txBody>
      </p:sp>
    </p:spTree>
    <p:extLst>
      <p:ext uri="{BB962C8B-B14F-4D97-AF65-F5344CB8AC3E}">
        <p14:creationId xmlns:p14="http://schemas.microsoft.com/office/powerpoint/2010/main" val="39058177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4,064 Bibliography Stock Photos - Free &amp; Royalty-Free Stock Photos from  Dreamstime">
            <a:extLst>
              <a:ext uri="{FF2B5EF4-FFF2-40B4-BE49-F238E27FC236}">
                <a16:creationId xmlns:a16="http://schemas.microsoft.com/office/drawing/2014/main" id="{F5E6784D-47A5-93E0-2358-6282C2DBD2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59" r="22811" b="-1"/>
          <a:stretch/>
        </p:blipFill>
        <p:spPr bwMode="auto">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205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5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6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6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6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4E204FD-A00E-CE4F-4F16-B24B4EA16EEA}"/>
              </a:ext>
            </a:extLst>
          </p:cNvPr>
          <p:cNvSpPr>
            <a:spLocks noGrp="1"/>
          </p:cNvSpPr>
          <p:nvPr>
            <p:ph type="title"/>
          </p:nvPr>
        </p:nvSpPr>
        <p:spPr>
          <a:xfrm>
            <a:off x="729060" y="685800"/>
            <a:ext cx="3945510" cy="1752599"/>
          </a:xfrm>
        </p:spPr>
        <p:txBody>
          <a:bodyPr>
            <a:normAutofit/>
          </a:bodyPr>
          <a:lstStyle/>
          <a:p>
            <a:pPr algn="l"/>
            <a:r>
              <a:rPr lang="en-US" dirty="0"/>
              <a:t>BIBLIOGRAPHY</a:t>
            </a:r>
          </a:p>
        </p:txBody>
      </p:sp>
      <p:sp>
        <p:nvSpPr>
          <p:cNvPr id="3" name="Content Placeholder 2">
            <a:extLst>
              <a:ext uri="{FF2B5EF4-FFF2-40B4-BE49-F238E27FC236}">
                <a16:creationId xmlns:a16="http://schemas.microsoft.com/office/drawing/2014/main" id="{AC62BEAF-FD21-8D5D-AE81-F7A642B9CAE9}"/>
              </a:ext>
            </a:extLst>
          </p:cNvPr>
          <p:cNvSpPr>
            <a:spLocks noGrp="1"/>
          </p:cNvSpPr>
          <p:nvPr>
            <p:ph idx="1"/>
          </p:nvPr>
        </p:nvSpPr>
        <p:spPr>
          <a:xfrm>
            <a:off x="482601" y="2666999"/>
            <a:ext cx="3945510" cy="3124201"/>
          </a:xfrm>
        </p:spPr>
        <p:txBody>
          <a:bodyPr>
            <a:normAutofit/>
          </a:bodyPr>
          <a:lstStyle/>
          <a:p>
            <a:pPr>
              <a:buFont typeface="Wingdings" panose="05000000000000000000" pitchFamily="2" charset="2"/>
              <a:buChar char="v"/>
            </a:pPr>
            <a:r>
              <a:rPr lang="en-US" sz="1700" u="sng" dirty="0">
                <a:hlinkClick r:id="rId4">
                  <a:extLst>
                    <a:ext uri="{A12FA001-AC4F-418D-AE19-62706E023703}">
                      <ahyp:hlinkClr xmlns:ahyp="http://schemas.microsoft.com/office/drawing/2018/hyperlinkcolor" val="tx"/>
                    </a:ext>
                  </a:extLst>
                </a:hlinkClick>
              </a:rPr>
              <a:t>https://www.zoho.com/us/inventory/</a:t>
            </a:r>
            <a:endParaRPr lang="en-US" sz="1700" u="sng" dirty="0"/>
          </a:p>
          <a:p>
            <a:pPr>
              <a:buFont typeface="Wingdings" panose="05000000000000000000" pitchFamily="2" charset="2"/>
              <a:buChar char="v"/>
            </a:pPr>
            <a:r>
              <a:rPr lang="en-US" sz="1700" u="sng" dirty="0">
                <a:hlinkClick r:id="rId5">
                  <a:extLst>
                    <a:ext uri="{A12FA001-AC4F-418D-AE19-62706E023703}">
                      <ahyp:hlinkClr xmlns:ahyp="http://schemas.microsoft.com/office/drawing/2018/hyperlinkcolor" val="tx"/>
                    </a:ext>
                  </a:extLst>
                </a:hlinkClick>
              </a:rPr>
              <a:t>https://pos.toasttab.com/</a:t>
            </a:r>
            <a:endParaRPr lang="en-US" sz="1700" u="sng" dirty="0"/>
          </a:p>
          <a:p>
            <a:pPr>
              <a:buFont typeface="Wingdings" panose="05000000000000000000" pitchFamily="2" charset="2"/>
              <a:buChar char="v"/>
            </a:pPr>
            <a:r>
              <a:rPr lang="en-US" sz="1700" u="sng" dirty="0">
                <a:hlinkClick r:id="rId6">
                  <a:extLst>
                    <a:ext uri="{A12FA001-AC4F-418D-AE19-62706E023703}">
                      <ahyp:hlinkClr xmlns:ahyp="http://schemas.microsoft.com/office/drawing/2018/hyperlinkcolor" val="tx"/>
                    </a:ext>
                  </a:extLst>
                </a:hlinkClick>
              </a:rPr>
              <a:t>https://www.forbes.com/advisor/business/software/best-free-invoice-software/</a:t>
            </a:r>
            <a:endParaRPr lang="en-US" sz="1700" u="sng" dirty="0"/>
          </a:p>
          <a:p>
            <a:pPr>
              <a:buFont typeface="Wingdings" panose="05000000000000000000" pitchFamily="2" charset="2"/>
              <a:buChar char="v"/>
            </a:pPr>
            <a:r>
              <a:rPr lang="en-US" sz="1700" u="sng" dirty="0"/>
              <a:t>Supply chain Analytics (ECIS-634-R)</a:t>
            </a:r>
          </a:p>
          <a:p>
            <a:pPr>
              <a:buFont typeface="Wingdings" panose="05000000000000000000" pitchFamily="2" charset="2"/>
              <a:buChar char="v"/>
            </a:pPr>
            <a:r>
              <a:rPr lang="en-US" sz="1700" u="sng" dirty="0"/>
              <a:t>Data Science( ECIS-638-U)</a:t>
            </a:r>
          </a:p>
          <a:p>
            <a:pPr>
              <a:buFont typeface="Wingdings" panose="05000000000000000000" pitchFamily="2" charset="2"/>
              <a:buChar char="v"/>
            </a:pPr>
            <a:endParaRPr lang="en-US" sz="1700" u="sng" dirty="0"/>
          </a:p>
        </p:txBody>
      </p:sp>
    </p:spTree>
    <p:extLst>
      <p:ext uri="{BB962C8B-B14F-4D97-AF65-F5344CB8AC3E}">
        <p14:creationId xmlns:p14="http://schemas.microsoft.com/office/powerpoint/2010/main" val="4251293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7"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8"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p:cNvSpPr>
            <a:spLocks noGrp="1"/>
          </p:cNvSpPr>
          <p:nvPr>
            <p:ph type="title"/>
          </p:nvPr>
        </p:nvSpPr>
        <p:spPr>
          <a:xfrm>
            <a:off x="3637803" y="1396180"/>
            <a:ext cx="5023596" cy="3842570"/>
          </a:xfrm>
        </p:spPr>
        <p:txBody>
          <a:bodyPr vert="horz" lIns="91440" tIns="45720" rIns="91440" bIns="45720" rtlCol="0" anchor="ctr">
            <a:normAutofit/>
          </a:bodyPr>
          <a:lstStyle/>
          <a:p>
            <a:pPr algn="l"/>
            <a:r>
              <a:rPr lang="en-US" sz="6000"/>
              <a:t>Thanks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03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113233" y="685800"/>
            <a:ext cx="7514035" cy="1185333"/>
          </a:xfrm>
        </p:spPr>
        <p:txBody>
          <a:bodyPr vert="horz" lIns="91440" tIns="45720" rIns="91440" bIns="45720" rtlCol="0" anchor="ctr">
            <a:normAutofit/>
          </a:bodyPr>
          <a:lstStyle/>
          <a:p>
            <a:r>
              <a:rPr lang="en-US" b="1" u="sng" dirty="0"/>
              <a:t>INTRODUCTION</a:t>
            </a:r>
          </a:p>
        </p:txBody>
      </p:sp>
      <p:sp>
        <p:nvSpPr>
          <p:cNvPr id="3" name="TextBox 2"/>
          <p:cNvSpPr txBox="1"/>
          <p:nvPr/>
        </p:nvSpPr>
        <p:spPr>
          <a:xfrm>
            <a:off x="1113233" y="1676400"/>
            <a:ext cx="5141517" cy="4338637"/>
          </a:xfrm>
          <a:prstGeom prst="rect">
            <a:avLst/>
          </a:prstGeom>
        </p:spPr>
        <p:txBody>
          <a:bodyPr vert="horz" lIns="91440" tIns="45720" rIns="91440" bIns="45720" rtlCol="0" anchor="ctr">
            <a:normAutofit lnSpcReduction="10000"/>
          </a:bodyPr>
          <a:lstStyle/>
          <a:p>
            <a:pPr marL="457200" indent="-45720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2800" b="1" dirty="0"/>
              <a:t>What is inventory?</a:t>
            </a:r>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r>
              <a:rPr lang="en-US" sz="1550" dirty="0"/>
              <a:t>Inventory means goods that we are handling for the purpose of selling profits.</a:t>
            </a:r>
          </a:p>
          <a:p>
            <a:pPr>
              <a:lnSpc>
                <a:spcPct val="90000"/>
              </a:lnSpc>
              <a:spcBef>
                <a:spcPct val="20000"/>
              </a:spcBef>
              <a:spcAft>
                <a:spcPts val="600"/>
              </a:spcAft>
              <a:buClr>
                <a:schemeClr val="accent1">
                  <a:lumMod val="75000"/>
                </a:schemeClr>
              </a:buClr>
              <a:buSzPct val="145000"/>
              <a:buFont typeface="Arial"/>
              <a:buChar char="•"/>
            </a:pPr>
            <a:endParaRPr lang="en-US" sz="1300" dirty="0"/>
          </a:p>
          <a:p>
            <a:pPr>
              <a:lnSpc>
                <a:spcPct val="90000"/>
              </a:lnSpc>
              <a:spcBef>
                <a:spcPct val="20000"/>
              </a:spcBef>
              <a:spcAft>
                <a:spcPts val="600"/>
              </a:spcAft>
              <a:buClr>
                <a:schemeClr val="accent1">
                  <a:lumMod val="75000"/>
                </a:schemeClr>
              </a:buClr>
              <a:buSzPct val="145000"/>
              <a:buFont typeface="Arial"/>
              <a:buChar char="•"/>
            </a:pPr>
            <a:r>
              <a:rPr lang="en-US" sz="2800" dirty="0"/>
              <a:t>Example:</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300" dirty="0"/>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Raw materials used in production.</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Finished goods(Items ready for sale/Distribution).</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Unfinished goods(goods which are in process).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Stock of finished goods.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550" dirty="0"/>
              <a:t>Sparer of critical equipment to ensure continuity of production.</a:t>
            </a:r>
          </a:p>
          <a:p>
            <a:pPr>
              <a:lnSpc>
                <a:spcPct val="90000"/>
              </a:lnSpc>
              <a:spcBef>
                <a:spcPct val="20000"/>
              </a:spcBef>
              <a:spcAft>
                <a:spcPts val="600"/>
              </a:spcAft>
              <a:buClr>
                <a:schemeClr val="accent1">
                  <a:lumMod val="75000"/>
                </a:schemeClr>
              </a:buClr>
              <a:buSzPct val="145000"/>
              <a:buFont typeface="Arial"/>
              <a:buChar char="•"/>
            </a:pPr>
            <a:endParaRPr lang="en-US" sz="1300" dirty="0"/>
          </a:p>
        </p:txBody>
      </p:sp>
      <p:pic>
        <p:nvPicPr>
          <p:cNvPr id="1026" name="Picture 2" descr="Warehouse Icon, Simple Style Stock Vector - Illustration of package,  industrial: 213407370">
            <a:extLst>
              <a:ext uri="{FF2B5EF4-FFF2-40B4-BE49-F238E27FC236}">
                <a16:creationId xmlns:a16="http://schemas.microsoft.com/office/drawing/2014/main" id="{0393B5B6-A529-C895-0BC0-54A469F298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9430" y="2874971"/>
            <a:ext cx="2037837" cy="2037837"/>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oxes On Rack In Warehouse">
            <a:extLst>
              <a:ext uri="{FF2B5EF4-FFF2-40B4-BE49-F238E27FC236}">
                <a16:creationId xmlns:a16="http://schemas.microsoft.com/office/drawing/2014/main" id="{3A08BFD4-6A13-459F-D212-642A4FC5334D}"/>
              </a:ext>
            </a:extLst>
          </p:cNvPr>
          <p:cNvPicPr>
            <a:picLocks noChangeAspect="1"/>
          </p:cNvPicPr>
          <p:nvPr/>
        </p:nvPicPr>
        <p:blipFill rotWithShape="1">
          <a:blip r:embed="rId2">
            <a:alphaModFix amt="25000"/>
          </a:blip>
          <a:srcRect l="10196" r="803" b="-1"/>
          <a:stretch/>
        </p:blipFill>
        <p:spPr>
          <a:xfrm>
            <a:off x="20" y="10"/>
            <a:ext cx="9143980" cy="6857990"/>
          </a:xfrm>
          <a:prstGeom prst="rect">
            <a:avLst/>
          </a:prstGeom>
        </p:spPr>
      </p:pic>
      <p:sp>
        <p:nvSpPr>
          <p:cNvPr id="3" name="Title 2">
            <a:extLst>
              <a:ext uri="{FF2B5EF4-FFF2-40B4-BE49-F238E27FC236}">
                <a16:creationId xmlns:a16="http://schemas.microsoft.com/office/drawing/2014/main" id="{5D2B75E8-9008-7432-05B6-A4128816BC06}"/>
              </a:ext>
            </a:extLst>
          </p:cNvPr>
          <p:cNvSpPr>
            <a:spLocks noGrp="1"/>
          </p:cNvSpPr>
          <p:nvPr>
            <p:ph type="title"/>
          </p:nvPr>
        </p:nvSpPr>
        <p:spPr>
          <a:xfrm>
            <a:off x="1113233" y="685800"/>
            <a:ext cx="7514035" cy="1752599"/>
          </a:xfrm>
        </p:spPr>
        <p:txBody>
          <a:bodyPr anchor="b">
            <a:normAutofit/>
          </a:bodyPr>
          <a:lstStyle/>
          <a:p>
            <a:pPr algn="l"/>
            <a:r>
              <a:rPr lang="en-US" dirty="0"/>
              <a:t>Definition:</a:t>
            </a:r>
          </a:p>
        </p:txBody>
      </p:sp>
      <p:sp>
        <p:nvSpPr>
          <p:cNvPr id="4" name="Content Placeholder 3">
            <a:extLst>
              <a:ext uri="{FF2B5EF4-FFF2-40B4-BE49-F238E27FC236}">
                <a16:creationId xmlns:a16="http://schemas.microsoft.com/office/drawing/2014/main" id="{E9222213-1FF4-262E-3875-6263BECA0759}"/>
              </a:ext>
            </a:extLst>
          </p:cNvPr>
          <p:cNvSpPr>
            <a:spLocks noGrp="1"/>
          </p:cNvSpPr>
          <p:nvPr>
            <p:ph idx="1"/>
          </p:nvPr>
        </p:nvSpPr>
        <p:spPr>
          <a:xfrm>
            <a:off x="952051" y="2666999"/>
            <a:ext cx="7675216" cy="3124201"/>
          </a:xfrm>
        </p:spPr>
        <p:txBody>
          <a:bodyPr anchor="t">
            <a:normAutofit/>
          </a:bodyPr>
          <a:lstStyle/>
          <a:p>
            <a:pPr>
              <a:lnSpc>
                <a:spcPct val="90000"/>
              </a:lnSpc>
            </a:pPr>
            <a:endParaRPr lang="en-US" sz="1550" dirty="0"/>
          </a:p>
          <a:p>
            <a:pPr>
              <a:lnSpc>
                <a:spcPct val="90000"/>
              </a:lnSpc>
            </a:pPr>
            <a:r>
              <a:rPr lang="en-US" sz="1550" dirty="0"/>
              <a:t>Inventory Management is defined as the process of maintaining company stocks at an optimum level to meet customer demands with minimum Inventory costs.</a:t>
            </a:r>
          </a:p>
          <a:p>
            <a:pPr marL="0" indent="0">
              <a:lnSpc>
                <a:spcPct val="90000"/>
              </a:lnSpc>
              <a:buNone/>
            </a:pPr>
            <a:r>
              <a:rPr lang="en-US" sz="1550" dirty="0"/>
              <a:t>Importance of Inventory :</a:t>
            </a:r>
          </a:p>
          <a:p>
            <a:pPr>
              <a:lnSpc>
                <a:spcPct val="90000"/>
              </a:lnSpc>
              <a:buFont typeface="Wingdings" panose="05000000000000000000" pitchFamily="2" charset="2"/>
              <a:buChar char="q"/>
            </a:pPr>
            <a:r>
              <a:rPr lang="en-US" sz="1550" dirty="0"/>
              <a:t>It helps to achieve customer satisfaction.</a:t>
            </a:r>
          </a:p>
          <a:p>
            <a:pPr>
              <a:lnSpc>
                <a:spcPct val="90000"/>
              </a:lnSpc>
              <a:buFont typeface="Wingdings" panose="05000000000000000000" pitchFamily="2" charset="2"/>
              <a:buChar char="q"/>
            </a:pPr>
            <a:r>
              <a:rPr lang="en-US" sz="1550" dirty="0"/>
              <a:t> It ensures cash flow.</a:t>
            </a:r>
          </a:p>
          <a:p>
            <a:pPr>
              <a:lnSpc>
                <a:spcPct val="90000"/>
              </a:lnSpc>
              <a:buFont typeface="Wingdings" panose="05000000000000000000" pitchFamily="2" charset="2"/>
              <a:buChar char="q"/>
            </a:pPr>
            <a:r>
              <a:rPr lang="en-US" sz="1550" dirty="0"/>
              <a:t>It ensures better warehouse space utilization.</a:t>
            </a:r>
          </a:p>
          <a:p>
            <a:pPr>
              <a:lnSpc>
                <a:spcPct val="90000"/>
              </a:lnSpc>
              <a:buFont typeface="Wingdings" panose="05000000000000000000" pitchFamily="2" charset="2"/>
              <a:buChar char="q"/>
            </a:pPr>
            <a:r>
              <a:rPr lang="en-US" sz="1550" dirty="0"/>
              <a:t>It helps better human resource utilization.</a:t>
            </a:r>
          </a:p>
        </p:txBody>
      </p:sp>
    </p:spTree>
    <p:extLst>
      <p:ext uri="{BB962C8B-B14F-4D97-AF65-F5344CB8AC3E}">
        <p14:creationId xmlns:p14="http://schemas.microsoft.com/office/powerpoint/2010/main" val="2778731437"/>
      </p:ext>
    </p:extLst>
  </p:cSld>
  <p:clrMapOvr>
    <a:overrideClrMapping bg1="dk1" tx1="lt1" bg2="dk2" tx2="lt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nventory control system concept, professional manager and worker are  checking goods and stock supply, Inventory management with goods demand  12494550 Vector Art at Vecteezy">
            <a:extLst>
              <a:ext uri="{FF2B5EF4-FFF2-40B4-BE49-F238E27FC236}">
                <a16:creationId xmlns:a16="http://schemas.microsoft.com/office/drawing/2014/main" id="{72BDBB45-7AC1-862F-921D-568431AB17A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82" r="22186"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99" y="-16933"/>
            <a:ext cx="7118349"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70A23-F04E-0505-BA00-6801860D1C7D}"/>
              </a:ext>
            </a:extLst>
          </p:cNvPr>
          <p:cNvSpPr>
            <a:spLocks noGrp="1"/>
          </p:cNvSpPr>
          <p:nvPr>
            <p:ph type="title"/>
          </p:nvPr>
        </p:nvSpPr>
        <p:spPr>
          <a:xfrm>
            <a:off x="514350" y="685800"/>
            <a:ext cx="5543550" cy="1176867"/>
          </a:xfrm>
        </p:spPr>
        <p:txBody>
          <a:bodyPr>
            <a:normAutofit/>
          </a:bodyPr>
          <a:lstStyle/>
          <a:p>
            <a:r>
              <a:rPr lang="en-US" b="1" dirty="0">
                <a:solidFill>
                  <a:schemeClr val="bg1"/>
                </a:solidFill>
              </a:rPr>
              <a:t>Inventory control</a:t>
            </a:r>
          </a:p>
        </p:txBody>
      </p:sp>
      <p:sp>
        <p:nvSpPr>
          <p:cNvPr id="3" name="Content Placeholder 2">
            <a:extLst>
              <a:ext uri="{FF2B5EF4-FFF2-40B4-BE49-F238E27FC236}">
                <a16:creationId xmlns:a16="http://schemas.microsoft.com/office/drawing/2014/main" id="{45CB9259-D27B-85CC-930D-7174B7510904}"/>
              </a:ext>
            </a:extLst>
          </p:cNvPr>
          <p:cNvSpPr>
            <a:spLocks noGrp="1"/>
          </p:cNvSpPr>
          <p:nvPr>
            <p:ph idx="1"/>
          </p:nvPr>
        </p:nvSpPr>
        <p:spPr>
          <a:xfrm>
            <a:off x="514349" y="1888067"/>
            <a:ext cx="5543551" cy="3970866"/>
          </a:xfrm>
        </p:spPr>
        <p:txBody>
          <a:bodyPr>
            <a:normAutofit/>
          </a:bodyPr>
          <a:lstStyle/>
          <a:p>
            <a:r>
              <a:rPr lang="en-US" dirty="0">
                <a:solidFill>
                  <a:schemeClr val="bg1"/>
                </a:solidFill>
              </a:rPr>
              <a:t>Inventory control helps in the continuity of supplies during gluts &amp; storage.</a:t>
            </a:r>
          </a:p>
          <a:p>
            <a:r>
              <a:rPr lang="en-US" dirty="0">
                <a:solidFill>
                  <a:schemeClr val="bg1"/>
                </a:solidFill>
              </a:rPr>
              <a:t>Inventory control maintains a balance between out-of-stock and over-stock.</a:t>
            </a:r>
          </a:p>
          <a:p>
            <a:r>
              <a:rPr lang="en-US" dirty="0">
                <a:solidFill>
                  <a:schemeClr val="bg1"/>
                </a:solidFill>
              </a:rPr>
              <a:t>Maintain the company’s stock to meet customer demands.</a:t>
            </a:r>
          </a:p>
          <a:p>
            <a:r>
              <a:rPr lang="en-US" dirty="0">
                <a:solidFill>
                  <a:schemeClr val="bg1"/>
                </a:solidFill>
              </a:rPr>
              <a:t>To ensure continuity of production &amp; distribution.</a:t>
            </a:r>
          </a:p>
        </p:txBody>
      </p:sp>
      <p:grpSp>
        <p:nvGrpSpPr>
          <p:cNvPr id="2061" name="Group 206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4359" y="0"/>
            <a:ext cx="1827609" cy="6858001"/>
            <a:chOff x="1320800" y="0"/>
            <a:chExt cx="2436813" cy="6858001"/>
          </a:xfrm>
        </p:grpSpPr>
        <p:sp>
          <p:nvSpPr>
            <p:cNvPr id="206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6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6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6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6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6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1403236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C1B8-D14E-F3B5-5A10-28510706B5A7}"/>
              </a:ext>
            </a:extLst>
          </p:cNvPr>
          <p:cNvSpPr>
            <a:spLocks noGrp="1"/>
          </p:cNvSpPr>
          <p:nvPr>
            <p:ph type="title"/>
          </p:nvPr>
        </p:nvSpPr>
        <p:spPr>
          <a:xfrm>
            <a:off x="457200" y="274638"/>
            <a:ext cx="7467600" cy="639762"/>
          </a:xfrm>
        </p:spPr>
        <p:txBody>
          <a:bodyPr>
            <a:noAutofit/>
          </a:bodyPr>
          <a:lstStyle/>
          <a:p>
            <a:r>
              <a:rPr lang="en-US" sz="3600" b="1">
                <a:solidFill>
                  <a:schemeClr val="tx1"/>
                </a:solidFill>
              </a:rPr>
              <a:t>Objectives &amp; purposes</a:t>
            </a:r>
            <a:endParaRPr lang="en-US" sz="3600" b="1" dirty="0">
              <a:solidFill>
                <a:schemeClr val="tx1"/>
              </a:solidFill>
            </a:endParaRPr>
          </a:p>
        </p:txBody>
      </p:sp>
      <p:graphicFrame>
        <p:nvGraphicFramePr>
          <p:cNvPr id="10" name="Content Placeholder 2">
            <a:extLst>
              <a:ext uri="{FF2B5EF4-FFF2-40B4-BE49-F238E27FC236}">
                <a16:creationId xmlns:a16="http://schemas.microsoft.com/office/drawing/2014/main" id="{21777AF3-6366-A883-1B3A-87020208A9A6}"/>
              </a:ext>
            </a:extLst>
          </p:cNvPr>
          <p:cNvGraphicFramePr>
            <a:graphicFrameLocks noGrp="1"/>
          </p:cNvGraphicFramePr>
          <p:nvPr>
            <p:ph idx="1"/>
            <p:extLst>
              <p:ext uri="{D42A27DB-BD31-4B8C-83A1-F6EECF244321}">
                <p14:modId xmlns:p14="http://schemas.microsoft.com/office/powerpoint/2010/main" val="492071988"/>
              </p:ext>
            </p:extLst>
          </p:nvPr>
        </p:nvGraphicFramePr>
        <p:xfrm>
          <a:off x="457200" y="1295400"/>
          <a:ext cx="4267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utoShape 2" descr="Objectives of Inventory Control – Financial Yard">
            <a:extLst>
              <a:ext uri="{FF2B5EF4-FFF2-40B4-BE49-F238E27FC236}">
                <a16:creationId xmlns:a16="http://schemas.microsoft.com/office/drawing/2014/main" id="{62880CFB-E8BA-B825-F8EB-903B791A07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3672961-AE8E-0EEE-2466-A7D038CD5D3D}"/>
              </a:ext>
            </a:extLst>
          </p:cNvPr>
          <p:cNvPicPr>
            <a:picLocks noChangeAspect="1"/>
          </p:cNvPicPr>
          <p:nvPr/>
        </p:nvPicPr>
        <p:blipFill>
          <a:blip r:embed="rId7"/>
          <a:stretch>
            <a:fillRect/>
          </a:stretch>
        </p:blipFill>
        <p:spPr>
          <a:xfrm>
            <a:off x="4574458" y="762000"/>
            <a:ext cx="4112342" cy="3886200"/>
          </a:xfrm>
          <a:prstGeom prst="rect">
            <a:avLst/>
          </a:prstGeom>
        </p:spPr>
      </p:pic>
    </p:spTree>
    <p:extLst>
      <p:ext uri="{BB962C8B-B14F-4D97-AF65-F5344CB8AC3E}">
        <p14:creationId xmlns:p14="http://schemas.microsoft.com/office/powerpoint/2010/main" val="1503739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F0ADFD0F-90E2-BF1E-07BD-46CF4C0A052C}"/>
              </a:ext>
            </a:extLst>
          </p:cNvPr>
          <p:cNvPicPr>
            <a:picLocks noChangeAspect="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824" r="18176" b="-1"/>
          <a:stretch/>
        </p:blipFill>
        <p:spPr>
          <a:xfrm>
            <a:off x="20" y="10"/>
            <a:ext cx="9143980" cy="6857990"/>
          </a:xfrm>
          <a:prstGeom prst="rect">
            <a:avLst/>
          </a:prstGeom>
        </p:spPr>
      </p:pic>
      <p:grpSp>
        <p:nvGrpSpPr>
          <p:cNvPr id="10" name="Group 9">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95AD987-7CF3-E9F1-365E-E40CD34AAC50}"/>
              </a:ext>
            </a:extLst>
          </p:cNvPr>
          <p:cNvSpPr>
            <a:spLocks noGrp="1"/>
          </p:cNvSpPr>
          <p:nvPr>
            <p:ph type="title"/>
          </p:nvPr>
        </p:nvSpPr>
        <p:spPr>
          <a:xfrm>
            <a:off x="1113233" y="685800"/>
            <a:ext cx="7514035" cy="1752599"/>
          </a:xfrm>
        </p:spPr>
        <p:txBody>
          <a:bodyPr>
            <a:normAutofit/>
          </a:bodyPr>
          <a:lstStyle/>
          <a:p>
            <a:r>
              <a:rPr lang="en-US" b="1"/>
              <a:t>Hardware &amp; software application</a:t>
            </a:r>
          </a:p>
        </p:txBody>
      </p:sp>
      <p:sp>
        <p:nvSpPr>
          <p:cNvPr id="3" name="Content Placeholder 2">
            <a:extLst>
              <a:ext uri="{FF2B5EF4-FFF2-40B4-BE49-F238E27FC236}">
                <a16:creationId xmlns:a16="http://schemas.microsoft.com/office/drawing/2014/main" id="{87E3155E-89FF-6094-CDC4-CCF114E5B80E}"/>
              </a:ext>
            </a:extLst>
          </p:cNvPr>
          <p:cNvSpPr>
            <a:spLocks noGrp="1"/>
          </p:cNvSpPr>
          <p:nvPr>
            <p:ph idx="1"/>
          </p:nvPr>
        </p:nvSpPr>
        <p:spPr>
          <a:xfrm>
            <a:off x="1113232" y="2666999"/>
            <a:ext cx="7514035" cy="3124201"/>
          </a:xfrm>
        </p:spPr>
        <p:txBody>
          <a:bodyPr>
            <a:normAutofit/>
          </a:bodyPr>
          <a:lstStyle/>
          <a:p>
            <a:pPr marL="0" marR="635" lvl="0" indent="0">
              <a:spcBef>
                <a:spcPts val="0"/>
              </a:spcBef>
              <a:spcAft>
                <a:spcPts val="0"/>
              </a:spcAft>
              <a:buNone/>
            </a:pPr>
            <a:r>
              <a:rPr lang="en-US" dirty="0">
                <a:effectLst/>
                <a:ea typeface="Garamond" panose="02020404030301010803" pitchFamily="18" charset="0"/>
                <a:cs typeface="Arial" panose="020B0604020202020204" pitchFamily="34" charset="0"/>
              </a:rPr>
              <a:t>These are the tools and languages which we used in the making </a:t>
            </a:r>
            <a:r>
              <a:rPr lang="en-US" dirty="0">
                <a:ea typeface="Garamond" panose="02020404030301010803" pitchFamily="18" charset="0"/>
                <a:cs typeface="Arial" panose="020B0604020202020204" pitchFamily="34" charset="0"/>
              </a:rPr>
              <a:t>of the Invoice &amp; Inventory Management System.</a:t>
            </a:r>
            <a:endParaRPr lang="en-US" dirty="0">
              <a:effectLst/>
              <a:ea typeface="Garamond" panose="02020404030301010803" pitchFamily="18" charset="0"/>
              <a:cs typeface="Arial" panose="020B0604020202020204" pitchFamily="34" charset="0"/>
            </a:endParaRPr>
          </a:p>
          <a:p>
            <a:pPr marL="342900" marR="635" lvl="0" indent="-342900">
              <a:spcBef>
                <a:spcPts val="0"/>
              </a:spcBef>
              <a:spcAft>
                <a:spcPts val="0"/>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MySQL workbench 8.0CE</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0"/>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Eclipse IDE for java Devlopers-2022-12</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0"/>
              </a:spcAft>
              <a:buFont typeface="Wingdings" panose="05000000000000000000" pitchFamily="2" charset="2"/>
              <a:buChar char=""/>
            </a:pPr>
            <a:r>
              <a:rPr lang="en-US" dirty="0" err="1">
                <a:effectLst/>
                <a:ea typeface="Garamond" panose="02020404030301010803" pitchFamily="18" charset="0"/>
                <a:cs typeface="Arial" panose="020B0604020202020204" pitchFamily="34" charset="0"/>
              </a:rPr>
              <a:t>Jdk</a:t>
            </a:r>
            <a:r>
              <a:rPr lang="en-US" dirty="0">
                <a:effectLst/>
                <a:ea typeface="Garamond" panose="02020404030301010803" pitchFamily="18" charset="0"/>
                <a:cs typeface="Arial" panose="020B0604020202020204" pitchFamily="34" charset="0"/>
              </a:rPr>
              <a:t> 7u21-windows-x64.exe</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0"/>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Java Jit compiler </a:t>
            </a:r>
            <a:endParaRPr lang="en-US" dirty="0">
              <a:effectLst/>
              <a:ea typeface="Garamond" panose="02020404030301010803" pitchFamily="18" charset="0"/>
              <a:cs typeface="Garamond" panose="02020404030301010803" pitchFamily="18" charset="0"/>
            </a:endParaRPr>
          </a:p>
          <a:p>
            <a:pPr marL="342900" marR="635" lvl="0" indent="-342900">
              <a:spcBef>
                <a:spcPts val="0"/>
              </a:spcBef>
              <a:spcAft>
                <a:spcPts val="25"/>
              </a:spcAft>
              <a:buFont typeface="Wingdings" panose="05000000000000000000" pitchFamily="2" charset="2"/>
              <a:buChar char=""/>
            </a:pPr>
            <a:r>
              <a:rPr lang="en-US" dirty="0">
                <a:effectLst/>
                <a:ea typeface="Garamond" panose="02020404030301010803" pitchFamily="18" charset="0"/>
                <a:cs typeface="Arial" panose="020B0604020202020204" pitchFamily="34" charset="0"/>
              </a:rPr>
              <a:t>HTML (hypertext markup language)</a:t>
            </a:r>
            <a:endParaRPr lang="en-US" dirty="0">
              <a:effectLst/>
              <a:ea typeface="Garamond" panose="02020404030301010803" pitchFamily="18" charset="0"/>
              <a:cs typeface="Garamond" panose="02020404030301010803" pitchFamily="18" charset="0"/>
            </a:endParaRPr>
          </a:p>
          <a:p>
            <a:pPr marL="0" indent="0">
              <a:buNone/>
            </a:pPr>
            <a:endParaRPr lang="en-US" dirty="0"/>
          </a:p>
        </p:txBody>
      </p:sp>
    </p:spTree>
    <p:extLst>
      <p:ext uri="{BB962C8B-B14F-4D97-AF65-F5344CB8AC3E}">
        <p14:creationId xmlns:p14="http://schemas.microsoft.com/office/powerpoint/2010/main" val="2657892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44D4-C60B-3426-367E-68CF91E4722D}"/>
              </a:ext>
            </a:extLst>
          </p:cNvPr>
          <p:cNvSpPr>
            <a:spLocks noGrp="1"/>
          </p:cNvSpPr>
          <p:nvPr>
            <p:ph type="title"/>
          </p:nvPr>
        </p:nvSpPr>
        <p:spPr>
          <a:xfrm>
            <a:off x="457200" y="274638"/>
            <a:ext cx="7467600" cy="868362"/>
          </a:xfrm>
        </p:spPr>
        <p:txBody>
          <a:bodyPr>
            <a:normAutofit/>
          </a:bodyPr>
          <a:lstStyle/>
          <a:p>
            <a:r>
              <a:rPr lang="en-US" sz="3600" b="1" dirty="0">
                <a:solidFill>
                  <a:schemeClr val="tx1"/>
                </a:solidFill>
              </a:rPr>
              <a:t>Data flow diagram</a:t>
            </a:r>
          </a:p>
        </p:txBody>
      </p:sp>
      <p:pic>
        <p:nvPicPr>
          <p:cNvPr id="5" name="Content Placeholder 4" descr="Diagram">
            <a:extLst>
              <a:ext uri="{FF2B5EF4-FFF2-40B4-BE49-F238E27FC236}">
                <a16:creationId xmlns:a16="http://schemas.microsoft.com/office/drawing/2014/main" id="{E763624E-4374-213E-3D09-367A76EFE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95400"/>
            <a:ext cx="7856393" cy="49342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74374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4A5B-DDEE-4597-C669-3E9D75A599ED}"/>
              </a:ext>
            </a:extLst>
          </p:cNvPr>
          <p:cNvSpPr>
            <a:spLocks noGrp="1"/>
          </p:cNvSpPr>
          <p:nvPr>
            <p:ph type="title"/>
          </p:nvPr>
        </p:nvSpPr>
        <p:spPr>
          <a:xfrm>
            <a:off x="457200" y="274638"/>
            <a:ext cx="7467600" cy="792162"/>
          </a:xfrm>
        </p:spPr>
        <p:txBody>
          <a:bodyPr>
            <a:normAutofit/>
          </a:bodyPr>
          <a:lstStyle/>
          <a:p>
            <a:r>
              <a:rPr lang="en-US" b="1" dirty="0">
                <a:solidFill>
                  <a:schemeClr val="tx1"/>
                </a:solidFill>
              </a:rPr>
              <a:t> DATA ANALYSIS</a:t>
            </a:r>
          </a:p>
        </p:txBody>
      </p:sp>
      <p:graphicFrame>
        <p:nvGraphicFramePr>
          <p:cNvPr id="11" name="Content Placeholder 2">
            <a:extLst>
              <a:ext uri="{FF2B5EF4-FFF2-40B4-BE49-F238E27FC236}">
                <a16:creationId xmlns:a16="http://schemas.microsoft.com/office/drawing/2014/main" id="{58975921-400C-AB86-0212-10A543F27517}"/>
              </a:ext>
            </a:extLst>
          </p:cNvPr>
          <p:cNvGraphicFramePr>
            <a:graphicFrameLocks noGrp="1"/>
          </p:cNvGraphicFramePr>
          <p:nvPr>
            <p:ph idx="1"/>
            <p:extLst>
              <p:ext uri="{D42A27DB-BD31-4B8C-83A1-F6EECF244321}">
                <p14:modId xmlns:p14="http://schemas.microsoft.com/office/powerpoint/2010/main" val="394568383"/>
              </p:ext>
            </p:extLst>
          </p:nvPr>
        </p:nvGraphicFramePr>
        <p:xfrm>
          <a:off x="457200" y="1219200"/>
          <a:ext cx="74676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7B9F46F-0F92-AFBA-0FBE-B359E813142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057400" y="3429000"/>
            <a:ext cx="3962400" cy="2667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9098650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837</TotalTime>
  <Words>1148</Words>
  <Application>Microsoft Office PowerPoint</Application>
  <PresentationFormat>On-screen Show (4:3)</PresentationFormat>
  <Paragraphs>309</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Century Schoolbook</vt:lpstr>
      <vt:lpstr>Corbel</vt:lpstr>
      <vt:lpstr>Verdana</vt:lpstr>
      <vt:lpstr>Wingdings</vt:lpstr>
      <vt:lpstr>Parallax</vt:lpstr>
      <vt:lpstr>PowerPoint Presentation</vt:lpstr>
      <vt:lpstr>PowerPoint Presentation</vt:lpstr>
      <vt:lpstr>INTRODUCTION</vt:lpstr>
      <vt:lpstr>Definition:</vt:lpstr>
      <vt:lpstr>Inventory control</vt:lpstr>
      <vt:lpstr>Objectives &amp; purposes</vt:lpstr>
      <vt:lpstr>Hardware &amp; software application</vt:lpstr>
      <vt:lpstr>Data flow diagram</vt:lpstr>
      <vt:lpstr> DATA ANALYSIS</vt:lpstr>
      <vt:lpstr>limitations</vt:lpstr>
      <vt:lpstr>Future enhancements</vt:lpstr>
      <vt:lpstr>Project features</vt:lpstr>
      <vt:lpstr>Project features(extension)</vt:lpstr>
      <vt:lpstr>Snapshots</vt:lpstr>
      <vt:lpstr>PowerPoint Presentation</vt:lpstr>
      <vt:lpstr>Screenshot </vt:lpstr>
      <vt:lpstr>PowerPoint Presentation</vt:lpstr>
      <vt:lpstr>conclusion</vt:lpstr>
      <vt:lpstr>RACI CHART</vt:lpstr>
      <vt:lpstr> R = Responsible – those who do the work to complete the task A = Accountable – one person answerable for completion of the task (approves R’s work) C = Consulted – Look for the opinions, Such as subject matter experts (SMEs)  I = Informed – Those to keep up-to-date     </vt:lpstr>
      <vt:lpstr>BIBLIOGRAPHY</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Mohammed Yaqoob</dc:creator>
  <cp:lastModifiedBy>Yaqoob Mohammed</cp:lastModifiedBy>
  <cp:revision>140</cp:revision>
  <dcterms:created xsi:type="dcterms:W3CDTF">2011-09-15T14:46:40Z</dcterms:created>
  <dcterms:modified xsi:type="dcterms:W3CDTF">2023-04-26T01:44:11Z</dcterms:modified>
</cp:coreProperties>
</file>