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39"/>
  </p:notesMasterIdLst>
  <p:sldIdLst>
    <p:sldId id="256" r:id="rId2"/>
    <p:sldId id="259" r:id="rId3"/>
    <p:sldId id="262" r:id="rId4"/>
    <p:sldId id="342" r:id="rId5"/>
    <p:sldId id="271" r:id="rId6"/>
    <p:sldId id="270" r:id="rId7"/>
    <p:sldId id="279" r:id="rId8"/>
    <p:sldId id="280" r:id="rId9"/>
    <p:sldId id="281" r:id="rId10"/>
    <p:sldId id="282" r:id="rId11"/>
    <p:sldId id="376" r:id="rId12"/>
    <p:sldId id="377" r:id="rId13"/>
    <p:sldId id="378" r:id="rId14"/>
    <p:sldId id="356" r:id="rId15"/>
    <p:sldId id="379" r:id="rId16"/>
    <p:sldId id="360" r:id="rId17"/>
    <p:sldId id="363" r:id="rId18"/>
    <p:sldId id="364" r:id="rId19"/>
    <p:sldId id="365" r:id="rId20"/>
    <p:sldId id="366" r:id="rId21"/>
    <p:sldId id="367" r:id="rId22"/>
    <p:sldId id="368" r:id="rId23"/>
    <p:sldId id="285" r:id="rId24"/>
    <p:sldId id="380" r:id="rId25"/>
    <p:sldId id="357" r:id="rId26"/>
    <p:sldId id="369" r:id="rId27"/>
    <p:sldId id="370" r:id="rId28"/>
    <p:sldId id="371" r:id="rId29"/>
    <p:sldId id="372" r:id="rId30"/>
    <p:sldId id="373" r:id="rId31"/>
    <p:sldId id="340" r:id="rId32"/>
    <p:sldId id="374" r:id="rId33"/>
    <p:sldId id="339" r:id="rId34"/>
    <p:sldId id="338" r:id="rId35"/>
    <p:sldId id="284" r:id="rId36"/>
    <p:sldId id="333" r:id="rId37"/>
    <p:sldId id="33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50" autoAdjust="0"/>
    <p:restoredTop sz="94660"/>
  </p:normalViewPr>
  <p:slideViewPr>
    <p:cSldViewPr snapToGrid="0">
      <p:cViewPr varScale="1">
        <p:scale>
          <a:sx n="75" d="100"/>
          <a:sy n="75" d="100"/>
        </p:scale>
        <p:origin x="-588"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478DC-F51A-4F9C-AE4F-3116A1CC6F01}" type="datetimeFigureOut">
              <a:rPr lang="en-US" smtClean="0"/>
              <a:pPr/>
              <a:t>11/9/2014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F1B0F-9599-40F9-BF23-588C84843F38}" type="slidenum">
              <a:rPr lang="en-US" smtClean="0"/>
              <a:pPr/>
              <a:t>‹#›</a:t>
            </a:fld>
            <a:endParaRPr lang="en-US"/>
          </a:p>
        </p:txBody>
      </p:sp>
    </p:spTree>
    <p:extLst>
      <p:ext uri="{BB962C8B-B14F-4D97-AF65-F5344CB8AC3E}">
        <p14:creationId xmlns:p14="http://schemas.microsoft.com/office/powerpoint/2010/main" xmlns="" val="163851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1E40E-9328-454B-A17B-06C90296E680}" type="slidenum">
              <a:rPr lang="en-US"/>
              <a:pPr/>
              <a:t>2</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r>
              <a:rPr lang="en-US"/>
              <a:t>Object-Oriented Analysis And Design can offer an approach that facilitates logical, rapid, and thorough methods for creating new systems responsive to a changing business landscape.</a:t>
            </a:r>
          </a:p>
          <a:p>
            <a:endParaRPr lang="en-US"/>
          </a:p>
          <a:p>
            <a:r>
              <a:rPr lang="en-US"/>
              <a:t>Object-oriented systems describe entities as objects where objects are part of a general concept called classes.</a:t>
            </a:r>
          </a:p>
          <a:p>
            <a:endParaRPr lang="en-US"/>
          </a:p>
          <a:p>
            <a:r>
              <a:rPr lang="en-US"/>
              <a:t>Reusable – means you can become more efficient, because you do not have to start at the beginning to describe an object every time it is needed for software development.</a:t>
            </a:r>
          </a:p>
          <a:p>
            <a:endParaRPr lang="en-US"/>
          </a:p>
          <a:p>
            <a:r>
              <a:rPr lang="en-US"/>
              <a:t>UML is a powerful tool that can greatly improve the quality of your systems analysis and design, and thereby help create higher-quality information systems.</a:t>
            </a:r>
          </a:p>
        </p:txBody>
      </p:sp>
    </p:spTree>
    <p:extLst>
      <p:ext uri="{BB962C8B-B14F-4D97-AF65-F5344CB8AC3E}">
        <p14:creationId xmlns:p14="http://schemas.microsoft.com/office/powerpoint/2010/main" xmlns="" val="176897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8BAE2-6714-416E-87D9-F7E6F814BCF4}" type="slidenum">
              <a:rPr lang="en-US"/>
              <a:pPr/>
              <a:t>3</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en-US"/>
              <a:t>Object-oriented programming differs from traditional programming by examining the objects that are part of a system.</a:t>
            </a:r>
          </a:p>
        </p:txBody>
      </p:sp>
    </p:spTree>
    <p:extLst>
      <p:ext uri="{BB962C8B-B14F-4D97-AF65-F5344CB8AC3E}">
        <p14:creationId xmlns:p14="http://schemas.microsoft.com/office/powerpoint/2010/main" xmlns="" val="1944145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E617F-146C-4A5C-8692-B089CE76811E}" type="slidenum">
              <a:rPr lang="en-US"/>
              <a:pPr/>
              <a:t>5</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en-US"/>
              <a:t>UML provides a standardized set of tools to document the analysis and design of a software system.</a:t>
            </a:r>
          </a:p>
          <a:p>
            <a:endParaRPr lang="en-US"/>
          </a:p>
          <a:p>
            <a:r>
              <a:rPr lang="en-US"/>
              <a:t>Things - the objects.</a:t>
            </a:r>
          </a:p>
          <a:p>
            <a:endParaRPr lang="en-US"/>
          </a:p>
          <a:p>
            <a:r>
              <a:rPr lang="en-US"/>
              <a:t>Relationships - the glue that holds things together.</a:t>
            </a:r>
          </a:p>
          <a:p>
            <a:endParaRPr lang="en-US"/>
          </a:p>
          <a:p>
            <a:r>
              <a:rPr lang="en-US"/>
              <a:t>Diagrams - categorized as either structure or behavioral.</a:t>
            </a:r>
          </a:p>
          <a:p>
            <a:endParaRPr lang="en-US"/>
          </a:p>
        </p:txBody>
      </p:sp>
    </p:spTree>
    <p:extLst>
      <p:ext uri="{BB962C8B-B14F-4D97-AF65-F5344CB8AC3E}">
        <p14:creationId xmlns:p14="http://schemas.microsoft.com/office/powerpoint/2010/main" xmlns="" val="149632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78761-E111-4A0F-AB92-D90C29A4C47C}" type="slidenum">
              <a:rPr lang="en-US"/>
              <a:pPr/>
              <a:t>6</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r>
              <a:rPr lang="en-US"/>
              <a:t>Identify all the classes you can – when all classes have been identified, the analysts can then compile them, weed out the illogical ones, and write each one on its own card.</a:t>
            </a:r>
          </a:p>
          <a:p>
            <a:endParaRPr lang="en-US"/>
          </a:p>
          <a:p>
            <a:r>
              <a:rPr lang="en-US"/>
              <a:t>Creating scenarios – actually walkthroughs of system functions.</a:t>
            </a:r>
          </a:p>
          <a:p>
            <a:endParaRPr lang="en-US"/>
          </a:p>
          <a:p>
            <a:r>
              <a:rPr lang="en-US"/>
              <a:t>The responsibilities will eventually evolve into methods in the UML.</a:t>
            </a:r>
          </a:p>
          <a:p>
            <a:endParaRPr lang="en-US"/>
          </a:p>
          <a:p>
            <a:r>
              <a:rPr lang="en-US"/>
              <a:t>The think statements can later be converted to attributes in the UML.</a:t>
            </a:r>
          </a:p>
        </p:txBody>
      </p:sp>
    </p:spTree>
    <p:extLst>
      <p:ext uri="{BB962C8B-B14F-4D97-AF65-F5344CB8AC3E}">
        <p14:creationId xmlns:p14="http://schemas.microsoft.com/office/powerpoint/2010/main" xmlns="" val="238246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F4FAD-B0D5-4A0B-A41C-80272CFF60E1}" type="slidenum">
              <a:rPr lang="en-US"/>
              <a:pPr/>
              <a:t>9</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r>
              <a:rPr lang="en-US"/>
              <a:t>Each use case may create one or more sequence diagrams.</a:t>
            </a:r>
          </a:p>
          <a:p>
            <a:endParaRPr lang="en-US"/>
          </a:p>
          <a:p>
            <a:r>
              <a:rPr lang="en-US"/>
              <a:t>Statechart diagrams – useful for determining class methods.</a:t>
            </a:r>
          </a:p>
        </p:txBody>
      </p:sp>
    </p:spTree>
    <p:extLst>
      <p:ext uri="{BB962C8B-B14F-4D97-AF65-F5344CB8AC3E}">
        <p14:creationId xmlns:p14="http://schemas.microsoft.com/office/powerpoint/2010/main" xmlns="" val="1636309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1AD96-646F-416D-841F-5A484033D7D4}" type="slidenum">
              <a:rPr lang="en-US"/>
              <a:pPr/>
              <a:t>11</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r>
              <a:rPr lang="en-US"/>
              <a:t>In a use case, an actor using the system initiates an event that begins a related series of interactions in the system.</a:t>
            </a:r>
          </a:p>
          <a:p>
            <a:endParaRPr lang="en-US"/>
          </a:p>
          <a:p>
            <a:r>
              <a:rPr lang="en-US"/>
              <a:t>Use cases are used to document a single transaction or event.</a:t>
            </a:r>
          </a:p>
        </p:txBody>
      </p:sp>
    </p:spTree>
    <p:extLst>
      <p:ext uri="{BB962C8B-B14F-4D97-AF65-F5344CB8AC3E}">
        <p14:creationId xmlns:p14="http://schemas.microsoft.com/office/powerpoint/2010/main" xmlns="" val="360114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56C3A-45BE-4B02-BD1E-2D668D8BAD48}" type="slidenum">
              <a:rPr lang="en-US"/>
              <a:pPr/>
              <a:t>23</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r>
              <a:rPr lang="en-US"/>
              <a:t>Use case scenarios are helpful in drawing sequence diagrams.</a:t>
            </a:r>
          </a:p>
        </p:txBody>
      </p:sp>
    </p:spTree>
    <p:extLst>
      <p:ext uri="{BB962C8B-B14F-4D97-AF65-F5344CB8AC3E}">
        <p14:creationId xmlns:p14="http://schemas.microsoft.com/office/powerpoint/2010/main" xmlns="" val="253770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A4E523-6E41-4C9F-8AF9-95334C7FF0BC}" type="slidenum">
              <a:rPr lang="en-US"/>
              <a:pPr/>
              <a:t>35</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r>
              <a:rPr lang="en-US"/>
              <a:t>Use case diagrams provide the basis for creating other types of diagrams such as class diagrams and activity diagrams.</a:t>
            </a:r>
          </a:p>
        </p:txBody>
      </p:sp>
    </p:spTree>
    <p:extLst>
      <p:ext uri="{BB962C8B-B14F-4D97-AF65-F5344CB8AC3E}">
        <p14:creationId xmlns:p14="http://schemas.microsoft.com/office/powerpoint/2010/main" xmlns="" val="144188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0577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2355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26688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7640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93262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20509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233909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9850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015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309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80240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332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228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7279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261513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3486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645984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nabdak@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464" y="1883834"/>
            <a:ext cx="7766936" cy="1646302"/>
          </a:xfrm>
        </p:spPr>
        <p:txBody>
          <a:bodyPr/>
          <a:lstStyle/>
          <a:p>
            <a:r>
              <a:rPr lang="tr-TR" dirty="0" smtClean="0"/>
              <a:t>UML 1</a:t>
            </a:r>
            <a:br>
              <a:rPr lang="tr-TR" dirty="0" smtClean="0"/>
            </a:br>
            <a:r>
              <a:rPr lang="tr-TR" dirty="0" smtClean="0"/>
              <a:t>USE CASE DIAGRAMS </a:t>
            </a:r>
            <a:endParaRPr lang="en-US" dirty="0"/>
          </a:p>
        </p:txBody>
      </p:sp>
      <p:sp>
        <p:nvSpPr>
          <p:cNvPr id="4" name="Rectangle 2"/>
          <p:cNvSpPr txBox="1">
            <a:spLocks noChangeArrowheads="1"/>
          </p:cNvSpPr>
          <p:nvPr/>
        </p:nvSpPr>
        <p:spPr>
          <a:xfrm>
            <a:off x="2971800" y="2209801"/>
            <a:ext cx="6553200" cy="1470025"/>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4400" dirty="0"/>
          </a:p>
        </p:txBody>
      </p:sp>
      <p:sp>
        <p:nvSpPr>
          <p:cNvPr id="5" name="Rectangle 3"/>
          <p:cNvSpPr txBox="1">
            <a:spLocks noChangeArrowheads="1"/>
          </p:cNvSpPr>
          <p:nvPr/>
        </p:nvSpPr>
        <p:spPr>
          <a:xfrm>
            <a:off x="1529464" y="3856102"/>
            <a:ext cx="7766936" cy="2062097"/>
          </a:xfrm>
          <a:prstGeom prst="rect">
            <a:avLst/>
          </a:prstGeom>
        </p:spPr>
        <p:txBody>
          <a:bodyPr vert="horz" lIns="91440" tIns="45720" rIns="91440" bIns="45720" rtlCol="0" anchor="t">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200" dirty="0">
                <a:latin typeface="Arabic Typesetting" panose="03020402040406030203" pitchFamily="66" charset="-78"/>
                <a:cs typeface="Arabic Typesetting" panose="03020402040406030203" pitchFamily="66" charset="-78"/>
              </a:rPr>
              <a:t>offer an approach that </a:t>
            </a:r>
            <a:r>
              <a:rPr lang="en-US" sz="3200" dirty="0" smtClean="0">
                <a:latin typeface="Arabic Typesetting" panose="03020402040406030203" pitchFamily="66" charset="-78"/>
                <a:cs typeface="Arabic Typesetting" panose="03020402040406030203" pitchFamily="66" charset="-78"/>
              </a:rPr>
              <a:t>facilitates</a:t>
            </a:r>
            <a:r>
              <a:rPr lang="tr-TR" sz="3200" dirty="0" smtClean="0">
                <a:latin typeface="Arabic Typesetting" panose="03020402040406030203" pitchFamily="66" charset="-78"/>
                <a:cs typeface="Arabic Typesetting" panose="03020402040406030203" pitchFamily="66" charset="-78"/>
              </a:rPr>
              <a:t> </a:t>
            </a:r>
            <a:r>
              <a:rPr lang="en-US" sz="3200" dirty="0" smtClean="0">
                <a:latin typeface="Arabic Typesetting" panose="03020402040406030203" pitchFamily="66" charset="-78"/>
                <a:cs typeface="Arabic Typesetting" panose="03020402040406030203" pitchFamily="66" charset="-78"/>
              </a:rPr>
              <a:t>logical</a:t>
            </a:r>
            <a:r>
              <a:rPr lang="en-US" sz="3200" dirty="0">
                <a:latin typeface="Arabic Typesetting" panose="03020402040406030203" pitchFamily="66" charset="-78"/>
                <a:cs typeface="Arabic Typesetting" panose="03020402040406030203" pitchFamily="66" charset="-78"/>
              </a:rPr>
              <a:t>, rapid, and thorough methods for creating new systems </a:t>
            </a:r>
            <a:r>
              <a:rPr lang="en-US" sz="3200" dirty="0" smtClean="0">
                <a:latin typeface="Arabic Typesetting" panose="03020402040406030203" pitchFamily="66" charset="-78"/>
                <a:cs typeface="Arabic Typesetting" panose="03020402040406030203" pitchFamily="66" charset="-78"/>
              </a:rPr>
              <a:t>responsive</a:t>
            </a:r>
            <a:r>
              <a:rPr lang="tr-TR" sz="3200" dirty="0" smtClean="0">
                <a:latin typeface="Arabic Typesetting" panose="03020402040406030203" pitchFamily="66" charset="-78"/>
                <a:cs typeface="Arabic Typesetting" panose="03020402040406030203" pitchFamily="66" charset="-78"/>
              </a:rPr>
              <a:t> </a:t>
            </a:r>
            <a:r>
              <a:rPr lang="en-US" sz="3200" dirty="0" smtClean="0">
                <a:latin typeface="Arabic Typesetting" panose="03020402040406030203" pitchFamily="66" charset="-78"/>
                <a:cs typeface="Arabic Typesetting" panose="03020402040406030203" pitchFamily="66" charset="-78"/>
              </a:rPr>
              <a:t>to </a:t>
            </a:r>
            <a:r>
              <a:rPr lang="en-US" sz="3200" dirty="0">
                <a:latin typeface="Arabic Typesetting" panose="03020402040406030203" pitchFamily="66" charset="-78"/>
                <a:cs typeface="Arabic Typesetting" panose="03020402040406030203" pitchFamily="66" charset="-78"/>
              </a:rPr>
              <a:t>a changing business landscape</a:t>
            </a:r>
            <a:r>
              <a:rPr lang="en-US" sz="3200" dirty="0" smtClean="0">
                <a:latin typeface="Arabic Typesetting" panose="03020402040406030203" pitchFamily="66" charset="-78"/>
                <a:cs typeface="Arabic Typesetting" panose="03020402040406030203" pitchFamily="66" charset="-78"/>
              </a:rPr>
              <a:t>.</a:t>
            </a:r>
          </a:p>
          <a:p>
            <a:pPr algn="l"/>
            <a:r>
              <a:rPr lang="en-US" sz="3200" dirty="0" err="1" smtClean="0">
                <a:solidFill>
                  <a:srgbClr val="7030A0"/>
                </a:solidFill>
                <a:latin typeface="Arabic Typesetting" panose="03020402040406030203" pitchFamily="66" charset="-78"/>
                <a:cs typeface="Arabic Typesetting" panose="03020402040406030203" pitchFamily="66" charset="-78"/>
              </a:rPr>
              <a:t>Neama</a:t>
            </a:r>
            <a:r>
              <a:rPr lang="en-US" sz="3200" dirty="0" smtClean="0">
                <a:solidFill>
                  <a:srgbClr val="7030A0"/>
                </a:solidFill>
                <a:latin typeface="Arabic Typesetting" panose="03020402040406030203" pitchFamily="66" charset="-78"/>
                <a:cs typeface="Arabic Typesetting" panose="03020402040406030203" pitchFamily="66" charset="-78"/>
              </a:rPr>
              <a:t> </a:t>
            </a:r>
            <a:r>
              <a:rPr lang="en-US" sz="3200" dirty="0" err="1" smtClean="0">
                <a:solidFill>
                  <a:srgbClr val="7030A0"/>
                </a:solidFill>
                <a:latin typeface="Arabic Typesetting" panose="03020402040406030203" pitchFamily="66" charset="-78"/>
                <a:cs typeface="Arabic Typesetting" panose="03020402040406030203" pitchFamily="66" charset="-78"/>
              </a:rPr>
              <a:t>Abdulaziz</a:t>
            </a:r>
            <a:r>
              <a:rPr lang="en-US" sz="3200" dirty="0" smtClean="0">
                <a:solidFill>
                  <a:srgbClr val="7030A0"/>
                </a:solidFill>
                <a:latin typeface="Arabic Typesetting" panose="03020402040406030203" pitchFamily="66" charset="-78"/>
                <a:cs typeface="Arabic Typesetting" panose="03020402040406030203" pitchFamily="66" charset="-78"/>
              </a:rPr>
              <a:t> – Systems Analysis instructor, Sana’a University</a:t>
            </a:r>
            <a:endParaRPr lang="en-US" sz="3200" dirty="0">
              <a:solidFill>
                <a:srgbClr val="7030A0"/>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xmlns="" val="9279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77334" y="241300"/>
            <a:ext cx="8596668" cy="1320800"/>
          </a:xfrm>
        </p:spPr>
        <p:txBody>
          <a:bodyPr/>
          <a:lstStyle/>
          <a:p>
            <a:r>
              <a:rPr lang="en-US" sz="2400" dirty="0"/>
              <a:t>An Overview of UML Diagrams Showing How Each Diagram Leads to the Development of Other UML Diagrams (Figure 10.5)</a:t>
            </a:r>
          </a:p>
        </p:txBody>
      </p:sp>
      <p:pic>
        <p:nvPicPr>
          <p:cNvPr id="26624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7334" y="1460499"/>
            <a:ext cx="7272866" cy="5041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3561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Use Case Modeling</a:t>
            </a:r>
          </a:p>
        </p:txBody>
      </p:sp>
      <p:sp>
        <p:nvSpPr>
          <p:cNvPr id="267267" name="Rectangle 3"/>
          <p:cNvSpPr>
            <a:spLocks noGrp="1" noChangeArrowheads="1"/>
          </p:cNvSpPr>
          <p:nvPr>
            <p:ph idx="1"/>
          </p:nvPr>
        </p:nvSpPr>
        <p:spPr/>
        <p:txBody>
          <a:bodyPr>
            <a:normAutofit fontScale="70000" lnSpcReduction="20000"/>
          </a:bodyPr>
          <a:lstStyle/>
          <a:p>
            <a:r>
              <a:rPr lang="en-US" sz="2800" dirty="0"/>
              <a:t>Describes what the system does, without describing how the system does </a:t>
            </a:r>
            <a:r>
              <a:rPr lang="en-US" sz="2800" dirty="0" smtClean="0"/>
              <a:t>it</a:t>
            </a:r>
            <a:endParaRPr lang="tr-TR" sz="2800" dirty="0" smtClean="0"/>
          </a:p>
          <a:p>
            <a:pPr lvl="1"/>
            <a:r>
              <a:rPr lang="en-US" sz="2600" dirty="0"/>
              <a:t> </a:t>
            </a:r>
            <a:r>
              <a:rPr lang="en-US" sz="2400" dirty="0"/>
              <a:t>it only summarizes some of the relationships between use cases, actors, and systems</a:t>
            </a:r>
            <a:r>
              <a:rPr lang="en-US" sz="2400" dirty="0" smtClean="0"/>
              <a:t>.</a:t>
            </a:r>
            <a:endParaRPr lang="tr-TR" sz="2400" dirty="0" smtClean="0"/>
          </a:p>
          <a:p>
            <a:pPr lvl="1"/>
            <a:r>
              <a:rPr lang="tr-TR" sz="2400" dirty="0"/>
              <a:t>t</a:t>
            </a:r>
            <a:r>
              <a:rPr lang="en-US" sz="2400" dirty="0"/>
              <a:t>he diagram does not show the order in which steps are performed to achieve the goals of each use case.</a:t>
            </a:r>
          </a:p>
          <a:p>
            <a:r>
              <a:rPr lang="en-US" sz="2800" dirty="0"/>
              <a:t>Based on the interactions and relationships of individual use </a:t>
            </a:r>
            <a:r>
              <a:rPr lang="en-US" sz="2800" dirty="0" smtClean="0"/>
              <a:t>cases</a:t>
            </a:r>
            <a:endParaRPr lang="tr-TR" sz="2800" dirty="0" smtClean="0"/>
          </a:p>
          <a:p>
            <a:r>
              <a:rPr lang="en-US" sz="2900" dirty="0"/>
              <a:t> deal only in the functional requirements for a system.</a:t>
            </a:r>
          </a:p>
          <a:p>
            <a:r>
              <a:rPr lang="en-US" sz="2800" dirty="0"/>
              <a:t>Use case describes</a:t>
            </a:r>
          </a:p>
          <a:p>
            <a:pPr lvl="1"/>
            <a:r>
              <a:rPr lang="en-US" sz="2400" dirty="0"/>
              <a:t>Actor</a:t>
            </a:r>
          </a:p>
          <a:p>
            <a:pPr lvl="1"/>
            <a:r>
              <a:rPr lang="en-US" sz="2400" dirty="0"/>
              <a:t>Event</a:t>
            </a:r>
          </a:p>
          <a:p>
            <a:pPr lvl="1"/>
            <a:r>
              <a:rPr lang="en-US" sz="2400" dirty="0"/>
              <a:t>Use case</a:t>
            </a:r>
          </a:p>
        </p:txBody>
      </p:sp>
    </p:spTree>
    <p:extLst>
      <p:ext uri="{BB962C8B-B14F-4D97-AF65-F5344CB8AC3E}">
        <p14:creationId xmlns:p14="http://schemas.microsoft.com/office/powerpoint/2010/main" xmlns="" val="3429641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 case example</a:t>
            </a:r>
            <a:endParaRPr lang="en-US" dirty="0"/>
          </a:p>
        </p:txBody>
      </p:sp>
      <p:pic>
        <p:nvPicPr>
          <p:cNvPr id="4" name="Picture 3"/>
          <p:cNvPicPr>
            <a:picLocks noChangeAspect="1"/>
          </p:cNvPicPr>
          <p:nvPr/>
        </p:nvPicPr>
        <p:blipFill>
          <a:blip r:embed="rId2"/>
          <a:stretch>
            <a:fillRect/>
          </a:stretch>
        </p:blipFill>
        <p:spPr>
          <a:xfrm>
            <a:off x="977900" y="1706562"/>
            <a:ext cx="6635750" cy="4717153"/>
          </a:xfrm>
          <a:prstGeom prst="rect">
            <a:avLst/>
          </a:prstGeom>
        </p:spPr>
      </p:pic>
    </p:spTree>
    <p:extLst>
      <p:ext uri="{BB962C8B-B14F-4D97-AF65-F5344CB8AC3E}">
        <p14:creationId xmlns:p14="http://schemas.microsoft.com/office/powerpoint/2010/main" xmlns="" val="3451417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 case diagram notations</a:t>
            </a:r>
            <a:endParaRPr lang="en-US" dirty="0"/>
          </a:p>
        </p:txBody>
      </p:sp>
      <p:sp>
        <p:nvSpPr>
          <p:cNvPr id="4" name="Rectangle 1"/>
          <p:cNvSpPr>
            <a:spLocks noGrp="1" noChangeArrowheads="1"/>
          </p:cNvSpPr>
          <p:nvPr>
            <p:ph idx="1"/>
          </p:nvPr>
        </p:nvSpPr>
        <p:spPr bwMode="auto">
          <a:xfrm>
            <a:off x="428638" y="1702794"/>
            <a:ext cx="9611734" cy="3508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An actor (1) is a class of person, organization, device, or external </a:t>
            </a:r>
            <a:r>
              <a:rPr lang="en-US" dirty="0" smtClean="0"/>
              <a:t>software</a:t>
            </a:r>
            <a:endParaRPr lang="tr-TR" dirty="0" smtClean="0"/>
          </a:p>
          <a:p>
            <a:pPr marL="0" marR="0" lvl="0" indent="0" algn="l" defTabSz="914400" rtl="0" eaLnBrk="0" fontAlgn="base" latinLnBrk="0" hangingPunct="0">
              <a:lnSpc>
                <a:spcPct val="100000"/>
              </a:lnSpc>
              <a:spcBef>
                <a:spcPct val="0"/>
              </a:spcBef>
              <a:spcAft>
                <a:spcPct val="0"/>
              </a:spcAft>
              <a:buClrTx/>
              <a:buSzTx/>
              <a:buNone/>
              <a:tabLst/>
            </a:pPr>
            <a:r>
              <a:rPr lang="en-US" dirty="0" smtClean="0"/>
              <a:t> component.</a:t>
            </a:r>
          </a:p>
          <a:p>
            <a:pPr lvl="1" defTabSz="914400" eaLnBrk="0" fontAlgn="base" hangingPunct="0">
              <a:spcBef>
                <a:spcPct val="0"/>
              </a:spcBef>
              <a:spcAft>
                <a:spcPct val="0"/>
              </a:spcAft>
              <a:buClrTx/>
              <a:buSzTx/>
              <a:buFont typeface="Arial" panose="020B0604020202020204" pitchFamily="34" charset="0"/>
              <a:buChar char="•"/>
            </a:pPr>
            <a:r>
              <a:rPr lang="en-US" dirty="0" smtClean="0"/>
              <a:t>interacts </a:t>
            </a:r>
            <a:r>
              <a:rPr lang="en-US" dirty="0"/>
              <a:t>with your system. Example actors are Customer, </a:t>
            </a:r>
            <a:r>
              <a:rPr lang="en-US" dirty="0" smtClean="0"/>
              <a:t>Restaurant, Temperature</a:t>
            </a:r>
          </a:p>
          <a:p>
            <a:pPr marL="457200" lvl="1" indent="0" defTabSz="914400" eaLnBrk="0" fontAlgn="base" hangingPunct="0">
              <a:spcBef>
                <a:spcPct val="0"/>
              </a:spcBef>
              <a:spcAft>
                <a:spcPct val="0"/>
              </a:spcAft>
              <a:buClrTx/>
              <a:buSzTx/>
              <a:buNone/>
            </a:pPr>
            <a:r>
              <a:rPr lang="en-US" dirty="0" smtClean="0"/>
              <a:t> </a:t>
            </a:r>
            <a:r>
              <a:rPr lang="en-US" dirty="0"/>
              <a:t>Sensor, Credit Card Authorizer.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A use case (2) represents the actions that are performed by one or more </a:t>
            </a:r>
            <a:endParaRPr lang="tr-TR" dirty="0" smtClean="0"/>
          </a:p>
          <a:p>
            <a:pPr marL="0" marR="0" lvl="0" indent="0" algn="l" defTabSz="914400" rtl="0" eaLnBrk="0" fontAlgn="base" latinLnBrk="0" hangingPunct="0">
              <a:lnSpc>
                <a:spcPct val="100000"/>
              </a:lnSpc>
              <a:spcBef>
                <a:spcPct val="0"/>
              </a:spcBef>
              <a:spcAft>
                <a:spcPct val="0"/>
              </a:spcAft>
              <a:buClrTx/>
              <a:buSzTx/>
              <a:buNone/>
              <a:tabLst/>
            </a:pPr>
            <a:r>
              <a:rPr lang="en-US" dirty="0" smtClean="0"/>
              <a:t>actors </a:t>
            </a:r>
            <a:r>
              <a:rPr lang="en-US" dirty="0"/>
              <a:t>in the pursuit of a particular goal. </a:t>
            </a:r>
            <a:endParaRPr lang="en-US" dirty="0" smtClean="0"/>
          </a:p>
          <a:p>
            <a:pPr defTabSz="914400" eaLnBrk="0" fontAlgn="base" hangingPunct="0">
              <a:spcBef>
                <a:spcPct val="0"/>
              </a:spcBef>
              <a:spcAft>
                <a:spcPct val="0"/>
              </a:spcAft>
              <a:buClrTx/>
              <a:buSzTx/>
              <a:buFont typeface="Wingdings" panose="05000000000000000000" pitchFamily="2" charset="2"/>
              <a:buChar char="Ø"/>
            </a:pPr>
            <a:r>
              <a:rPr lang="en-US" dirty="0"/>
              <a:t>On a use case diagram, use cases are associated (3) with the actors that </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lang="en-US" dirty="0" smtClean="0"/>
              <a:t>perform </a:t>
            </a:r>
            <a:r>
              <a:rPr lang="en-US" dirty="0"/>
              <a:t>them.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Your system (4) is whatever you are developing</a:t>
            </a:r>
            <a:r>
              <a:rPr kumimoji="0" lang="en-US"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 </a:t>
            </a:r>
            <a:endParaRPr kumimoji="0" lang="tr-TR"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endParaRPr>
          </a:p>
          <a:p>
            <a:pPr marR="0" lvl="1" defTabSz="914400" eaLnBrk="0" fontAlgn="base" hangingPunct="0">
              <a:lnSpc>
                <a:spcPct val="100000"/>
              </a:lnSpc>
              <a:spcBef>
                <a:spcPct val="0"/>
              </a:spcBef>
              <a:spcAft>
                <a:spcPct val="0"/>
              </a:spcAft>
              <a:buClrTx/>
              <a:buSzTx/>
              <a:buFont typeface="Arial" panose="020B0604020202020204" pitchFamily="34" charset="0"/>
              <a:buChar char="•"/>
              <a:tabLst/>
            </a:pPr>
            <a:r>
              <a:rPr lang="en-US" dirty="0"/>
              <a:t>small software component, whose actors are just other software components;</a:t>
            </a:r>
          </a:p>
          <a:p>
            <a:pPr marR="0" lvl="1" defTabSz="914400" eaLnBrk="0" fontAlgn="base" hangingPunct="0">
              <a:lnSpc>
                <a:spcPct val="100000"/>
              </a:lnSpc>
              <a:spcBef>
                <a:spcPct val="0"/>
              </a:spcBef>
              <a:spcAft>
                <a:spcPct val="0"/>
              </a:spcAft>
              <a:buClrTx/>
              <a:buSzTx/>
              <a:buFont typeface="Arial" panose="020B0604020202020204" pitchFamily="34" charset="0"/>
              <a:buChar char="•"/>
              <a:tabLst/>
            </a:pPr>
            <a:r>
              <a:rPr lang="en-US" dirty="0"/>
              <a:t>or it might be a complete application; or it </a:t>
            </a:r>
            <a:endParaRPr lang="tr-TR" dirty="0"/>
          </a:p>
          <a:p>
            <a:pPr marR="0" lvl="1" defTabSz="914400" eaLnBrk="0" fontAlgn="base" hangingPunct="0">
              <a:lnSpc>
                <a:spcPct val="100000"/>
              </a:lnSpc>
              <a:spcBef>
                <a:spcPct val="0"/>
              </a:spcBef>
              <a:spcAft>
                <a:spcPct val="0"/>
              </a:spcAft>
              <a:buClrTx/>
              <a:buSzTx/>
              <a:buFont typeface="Arial" panose="020B0604020202020204" pitchFamily="34" charset="0"/>
              <a:buChar char="•"/>
              <a:tabLst/>
            </a:pPr>
            <a:r>
              <a:rPr lang="en-US" dirty="0"/>
              <a:t>might be a large distributed suite of applications deployed over </a:t>
            </a:r>
            <a:r>
              <a:rPr kumimoji="0" lang="en-US"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many computers and devices. </a:t>
            </a:r>
          </a:p>
          <a:p>
            <a:pPr marL="457200" marR="0" lvl="1" indent="0" defTabSz="914400" eaLnBrk="0" fontAlgn="base"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Example subsystems are </a:t>
            </a:r>
            <a:r>
              <a:rPr kumimoji="0" lang="en-US" b="1"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Meal Ordering Website</a:t>
            </a:r>
            <a:r>
              <a:rPr kumimoji="0" lang="en-US"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 </a:t>
            </a:r>
            <a:r>
              <a:rPr kumimoji="0" lang="en-US" b="1"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rPr>
              <a:t>Meal Delivery Business</a:t>
            </a:r>
            <a:r>
              <a:rPr lang="en-US" dirty="0" smtClean="0">
                <a:solidFill>
                  <a:srgbClr val="2A2A2A"/>
                </a:solidFill>
                <a:latin typeface="Segoe UI" panose="020B0502040204020203" pitchFamily="34" charset="0"/>
                <a:cs typeface="Segoe UI" panose="020B0502040204020203" pitchFamily="34" charset="0"/>
              </a:rPr>
              <a:t>.</a:t>
            </a:r>
            <a:endParaRPr kumimoji="0" lang="tr-TR" b="0" i="0" u="none" strike="noStrike" cap="none" normalizeH="0" baseline="0" dirty="0" smtClean="0">
              <a:ln>
                <a:noFill/>
              </a:ln>
              <a:solidFill>
                <a:srgbClr val="2A2A2A"/>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05433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848544" y="836712"/>
            <a:ext cx="8229600" cy="5472608"/>
          </a:xfrm>
        </p:spPr>
        <p:txBody>
          <a:bodyPr>
            <a:normAutofit lnSpcReduction="10000"/>
          </a:bodyPr>
          <a:lstStyle/>
          <a:p>
            <a:pPr algn="l" rtl="0"/>
            <a:r>
              <a:rPr lang="en-US" sz="3600" b="1" dirty="0"/>
              <a:t>Use Case</a:t>
            </a:r>
          </a:p>
          <a:p>
            <a:pPr algn="l" rtl="0">
              <a:buNone/>
            </a:pPr>
            <a:r>
              <a:rPr lang="en-US" sz="3600" dirty="0"/>
              <a:t>   </a:t>
            </a:r>
            <a:r>
              <a:rPr lang="en-US" sz="3200" dirty="0"/>
              <a:t>Draw use cases using ovals. Label with ovals with verbs that represent the system's functions.</a:t>
            </a:r>
          </a:p>
          <a:p>
            <a:pPr algn="l" rtl="0">
              <a:buNone/>
            </a:pPr>
            <a:endParaRPr lang="en-US" sz="3600" dirty="0"/>
          </a:p>
          <a:p>
            <a:pPr algn="l" rtl="0"/>
            <a:r>
              <a:rPr lang="en-US" sz="3600" b="1" dirty="0"/>
              <a:t>Actors</a:t>
            </a:r>
          </a:p>
          <a:p>
            <a:pPr algn="l" rtl="0">
              <a:buNone/>
            </a:pPr>
            <a:r>
              <a:rPr lang="en-US" sz="3600" dirty="0"/>
              <a:t>   </a:t>
            </a:r>
            <a:r>
              <a:rPr lang="en-US" sz="3200" dirty="0"/>
              <a:t>Actors are the users of a system. When one system is the actor of another system, label the actor system with the actor stereotype</a:t>
            </a:r>
            <a:r>
              <a:rPr lang="en-US" sz="3600" dirty="0"/>
              <a:t>.</a:t>
            </a:r>
          </a:p>
        </p:txBody>
      </p:sp>
      <p:pic>
        <p:nvPicPr>
          <p:cNvPr id="22530" name="Picture 2" descr="Use Case"/>
          <p:cNvPicPr>
            <a:picLocks noChangeAspect="1" noChangeArrowheads="1"/>
          </p:cNvPicPr>
          <p:nvPr/>
        </p:nvPicPr>
        <p:blipFill>
          <a:blip r:embed="rId2" cstate="print"/>
          <a:srcRect/>
          <a:stretch>
            <a:fillRect/>
          </a:stretch>
        </p:blipFill>
        <p:spPr bwMode="auto">
          <a:xfrm>
            <a:off x="4558432" y="368660"/>
            <a:ext cx="2880320" cy="936104"/>
          </a:xfrm>
          <a:prstGeom prst="rect">
            <a:avLst/>
          </a:prstGeom>
          <a:noFill/>
        </p:spPr>
      </p:pic>
      <p:pic>
        <p:nvPicPr>
          <p:cNvPr id="22532" name="Picture 4" descr="Actors"/>
          <p:cNvPicPr>
            <a:picLocks noChangeAspect="1" noChangeArrowheads="1"/>
          </p:cNvPicPr>
          <p:nvPr/>
        </p:nvPicPr>
        <p:blipFill>
          <a:blip r:embed="rId3" cstate="print"/>
          <a:srcRect/>
          <a:stretch>
            <a:fillRect/>
          </a:stretch>
        </p:blipFill>
        <p:spPr bwMode="auto">
          <a:xfrm>
            <a:off x="4824549" y="2484760"/>
            <a:ext cx="2348086" cy="1728192"/>
          </a:xfrm>
          <a:prstGeom prst="rect">
            <a:avLst/>
          </a:prstGeom>
          <a:noFill/>
        </p:spPr>
      </p:pic>
    </p:spTree>
    <p:extLst>
      <p:ext uri="{BB962C8B-B14F-4D97-AF65-F5344CB8AC3E}">
        <p14:creationId xmlns:p14="http://schemas.microsoft.com/office/powerpoint/2010/main" xmlns="" val="1225262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between Actors</a:t>
            </a:r>
            <a:endParaRPr lang="en-US" dirty="0"/>
          </a:p>
        </p:txBody>
      </p:sp>
      <p:pic>
        <p:nvPicPr>
          <p:cNvPr id="4" name="Picture 3"/>
          <p:cNvPicPr>
            <a:picLocks noChangeAspect="1"/>
          </p:cNvPicPr>
          <p:nvPr/>
        </p:nvPicPr>
        <p:blipFill>
          <a:blip r:embed="rId2"/>
          <a:stretch>
            <a:fillRect/>
          </a:stretch>
        </p:blipFill>
        <p:spPr>
          <a:xfrm>
            <a:off x="1240971" y="1930400"/>
            <a:ext cx="7094493" cy="4222206"/>
          </a:xfrm>
          <a:prstGeom prst="rect">
            <a:avLst/>
          </a:prstGeom>
        </p:spPr>
      </p:pic>
    </p:spTree>
    <p:extLst>
      <p:ext uri="{BB962C8B-B14F-4D97-AF65-F5344CB8AC3E}">
        <p14:creationId xmlns:p14="http://schemas.microsoft.com/office/powerpoint/2010/main" xmlns="" val="695856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i="1"/>
              <a:t>Actors:</a:t>
            </a:r>
            <a:endParaRPr lang="en-US"/>
          </a:p>
        </p:txBody>
      </p:sp>
      <p:sp>
        <p:nvSpPr>
          <p:cNvPr id="15363" name="Rectangle 3"/>
          <p:cNvSpPr>
            <a:spLocks noGrp="1" noChangeArrowheads="1"/>
          </p:cNvSpPr>
          <p:nvPr>
            <p:ph type="body" idx="1"/>
          </p:nvPr>
        </p:nvSpPr>
        <p:spPr>
          <a:xfrm>
            <a:off x="677334" y="1612900"/>
            <a:ext cx="9165166" cy="4114800"/>
          </a:xfrm>
        </p:spPr>
        <p:txBody>
          <a:bodyPr>
            <a:normAutofit fontScale="77500" lnSpcReduction="20000"/>
          </a:bodyPr>
          <a:lstStyle/>
          <a:p>
            <a:pPr marL="552450" indent="-552450">
              <a:lnSpc>
                <a:spcPct val="90000"/>
              </a:lnSpc>
            </a:pPr>
            <a:r>
              <a:rPr lang="en-US" sz="3300" dirty="0"/>
              <a:t>external entities that interact with the system, </a:t>
            </a:r>
            <a:r>
              <a:rPr lang="en-US" sz="3300" dirty="0" smtClean="0"/>
              <a:t>or </a:t>
            </a:r>
            <a:r>
              <a:rPr lang="en-US" sz="3300" dirty="0"/>
              <a:t>another system </a:t>
            </a:r>
            <a:r>
              <a:rPr lang="en-US" sz="3300" dirty="0" smtClean="0"/>
              <a:t>where each </a:t>
            </a:r>
            <a:r>
              <a:rPr lang="en-US" sz="3300" dirty="0"/>
              <a:t>actor has a unique name and description. </a:t>
            </a:r>
            <a:endParaRPr lang="en-US" sz="3300" dirty="0" smtClean="0"/>
          </a:p>
          <a:p>
            <a:pPr marL="552450" indent="-552450">
              <a:lnSpc>
                <a:spcPct val="90000"/>
              </a:lnSpc>
            </a:pPr>
            <a:r>
              <a:rPr lang="en-US" sz="3300" dirty="0" smtClean="0"/>
              <a:t>Types:</a:t>
            </a:r>
          </a:p>
          <a:p>
            <a:pPr lvl="1">
              <a:lnSpc>
                <a:spcPct val="80000"/>
              </a:lnSpc>
            </a:pPr>
            <a:r>
              <a:rPr lang="en-US" sz="2400" b="1" i="1" dirty="0">
                <a:latin typeface="Arial" panose="020B0604020202020204" pitchFamily="34" charset="0"/>
                <a:cs typeface="Arial" panose="020B0604020202020204" pitchFamily="34" charset="0"/>
              </a:rPr>
              <a:t>Primary business actor:</a:t>
            </a:r>
            <a:r>
              <a:rPr lang="en-US" sz="2400" dirty="0">
                <a:latin typeface="Arial" panose="020B0604020202020204" pitchFamily="34" charset="0"/>
                <a:cs typeface="Arial" panose="020B0604020202020204" pitchFamily="34" charset="0"/>
              </a:rPr>
              <a:t> a stakeholder that primarily benefits from the execution of the use case by receiving something of measurable or observable value, it may or may not initiate the business events, example: bank customer</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1">
              <a:lnSpc>
                <a:spcPct val="80000"/>
              </a:lnSpc>
            </a:pPr>
            <a:r>
              <a:rPr lang="en-US" sz="2400" b="1" i="1" dirty="0">
                <a:latin typeface="Arial" panose="020B0604020202020204" pitchFamily="34" charset="0"/>
                <a:cs typeface="Arial" panose="020B0604020202020204" pitchFamily="34" charset="0"/>
              </a:rPr>
              <a:t>Primary system actor:</a:t>
            </a:r>
            <a:r>
              <a:rPr lang="en-US" sz="2400" dirty="0">
                <a:latin typeface="Arial" panose="020B0604020202020204" pitchFamily="34" charset="0"/>
                <a:cs typeface="Arial" panose="020B0604020202020204" pitchFamily="34" charset="0"/>
              </a:rPr>
              <a:t> a stakeholder that directly interfaces with the system to initiate or trigger the business or system events. Primary system actors may interact with primary business actors for the purpose of using the actual system, example: bank teller who processes a banking transactions</a:t>
            </a:r>
            <a:r>
              <a:rPr lang="en-US" sz="2400" dirty="0" smtClean="0">
                <a:latin typeface="Arial" panose="020B0604020202020204" pitchFamily="34" charset="0"/>
                <a:cs typeface="Arial" panose="020B0604020202020204" pitchFamily="34" charset="0"/>
              </a:rPr>
              <a:t>.</a:t>
            </a:r>
          </a:p>
          <a:p>
            <a:pPr lvl="1">
              <a:lnSpc>
                <a:spcPct val="80000"/>
              </a:lnSpc>
            </a:pPr>
            <a:r>
              <a:rPr lang="en-US" sz="2400" b="1" i="1" dirty="0">
                <a:latin typeface="Arial" panose="020B0604020202020204" pitchFamily="34" charset="0"/>
                <a:cs typeface="Arial" panose="020B0604020202020204" pitchFamily="34" charset="0"/>
              </a:rPr>
              <a:t>External server actor: </a:t>
            </a:r>
            <a:r>
              <a:rPr lang="en-US" sz="2400" dirty="0">
                <a:latin typeface="Arial" panose="020B0604020202020204" pitchFamily="34" charset="0"/>
                <a:cs typeface="Arial" panose="020B0604020202020204" pitchFamily="34" charset="0"/>
              </a:rPr>
              <a:t>the stakeholder that responds to a request from a use case, example credit card authorization system.</a:t>
            </a:r>
          </a:p>
          <a:p>
            <a:pPr lvl="1">
              <a:lnSpc>
                <a:spcPct val="80000"/>
              </a:lnSpc>
            </a:pPr>
            <a:r>
              <a:rPr lang="en-US" sz="2400" b="1" i="1" dirty="0">
                <a:latin typeface="Arial" panose="020B0604020202020204" pitchFamily="34" charset="0"/>
                <a:cs typeface="Arial" panose="020B0604020202020204" pitchFamily="34" charset="0"/>
              </a:rPr>
              <a:t>External receiver actor: </a:t>
            </a:r>
            <a:r>
              <a:rPr lang="en-US" sz="2400" dirty="0">
                <a:latin typeface="Arial" panose="020B0604020202020204" pitchFamily="34" charset="0"/>
                <a:cs typeface="Arial" panose="020B0604020202020204" pitchFamily="34" charset="0"/>
              </a:rPr>
              <a:t>the stakeholder that is not primary actor but receive something of measurable value (output) from the use case, example: database management system. </a:t>
            </a:r>
          </a:p>
          <a:p>
            <a:pPr>
              <a:lnSpc>
                <a:spcPct val="80000"/>
              </a:lnSpc>
              <a:buFont typeface="Wingdings" pitchFamily="2" charset="2"/>
              <a:buNone/>
            </a:pPr>
            <a:endParaRPr lang="en-US" dirty="0"/>
          </a:p>
          <a:p>
            <a:pPr lvl="1">
              <a:lnSpc>
                <a:spcPct val="80000"/>
              </a:lnSpc>
            </a:pPr>
            <a:endParaRPr lang="en-US" sz="2400" dirty="0" smtClean="0">
              <a:latin typeface="Arial" panose="020B0604020202020204" pitchFamily="34" charset="0"/>
              <a:cs typeface="Arial" panose="020B0604020202020204" pitchFamily="34" charset="0"/>
            </a:endParaRPr>
          </a:p>
          <a:p>
            <a:pPr lvl="1">
              <a:lnSpc>
                <a:spcPct val="80000"/>
              </a:lnSpc>
            </a:pPr>
            <a:endParaRPr lang="en-US" sz="2400" dirty="0">
              <a:latin typeface="Arial" panose="020B0604020202020204" pitchFamily="34" charset="0"/>
              <a:cs typeface="Arial" panose="020B0604020202020204" pitchFamily="34" charset="0"/>
            </a:endParaRPr>
          </a:p>
          <a:p>
            <a:pPr marL="552450" indent="-552450">
              <a:lnSpc>
                <a:spcPct val="90000"/>
              </a:lnSpc>
            </a:pPr>
            <a:endParaRPr lang="en-US" sz="3300" dirty="0"/>
          </a:p>
        </p:txBody>
      </p:sp>
    </p:spTree>
    <p:extLst>
      <p:ext uri="{BB962C8B-B14F-4D97-AF65-F5344CB8AC3E}">
        <p14:creationId xmlns:p14="http://schemas.microsoft.com/office/powerpoint/2010/main" xmlns="" val="3936491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i="1"/>
              <a:t>Use Case</a:t>
            </a:r>
            <a:r>
              <a:rPr lang="en-US"/>
              <a:t> </a:t>
            </a:r>
          </a:p>
        </p:txBody>
      </p:sp>
      <p:sp>
        <p:nvSpPr>
          <p:cNvPr id="16387" name="Rectangle 3"/>
          <p:cNvSpPr>
            <a:spLocks noGrp="1" noChangeArrowheads="1"/>
          </p:cNvSpPr>
          <p:nvPr>
            <p:ph type="body" idx="1"/>
          </p:nvPr>
        </p:nvSpPr>
        <p:spPr>
          <a:xfrm>
            <a:off x="677334" y="1817689"/>
            <a:ext cx="8596668" cy="3880773"/>
          </a:xfrm>
        </p:spPr>
        <p:txBody>
          <a:bodyPr>
            <a:noAutofit/>
          </a:bodyPr>
          <a:lstStyle/>
          <a:p>
            <a:pPr marL="552450" indent="-552450">
              <a:lnSpc>
                <a:spcPct val="90000"/>
              </a:lnSpc>
            </a:pPr>
            <a:r>
              <a:rPr lang="en-US" sz="2800" dirty="0"/>
              <a:t>a behaviorally related sequence of steps (a scenario), both automated or manual, for the purpose of completing a single business task, it describes the behavior of the system as seen from actor’s point of view. It describes a function provided by the system as a set of events that yields a visible result from the actors.</a:t>
            </a:r>
          </a:p>
          <a:p>
            <a:pPr marL="933450" lvl="1" indent="-476250">
              <a:lnSpc>
                <a:spcPct val="90000"/>
              </a:lnSpc>
            </a:pPr>
            <a:r>
              <a:rPr lang="en-US" dirty="0"/>
              <a:t>Actor initiate a use case to access system functionality, the use case can then initiate other use case and gather more information form actors, when the actor and use case exchange information they said to communicate.</a:t>
            </a:r>
          </a:p>
        </p:txBody>
      </p:sp>
    </p:spTree>
    <p:extLst>
      <p:ext uri="{BB962C8B-B14F-4D97-AF65-F5344CB8AC3E}">
        <p14:creationId xmlns:p14="http://schemas.microsoft.com/office/powerpoint/2010/main" xmlns="" val="2895782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400" b="1" i="1"/>
              <a:t>Any use case diagram has to be described using use case description table which contains six fields as follows:</a:t>
            </a:r>
            <a:endParaRPr lang="en-US" sz="2400" b="1"/>
          </a:p>
        </p:txBody>
      </p:sp>
      <p:sp>
        <p:nvSpPr>
          <p:cNvPr id="19459" name="Rectangle 3"/>
          <p:cNvSpPr>
            <a:spLocks noGrp="1" noChangeArrowheads="1"/>
          </p:cNvSpPr>
          <p:nvPr>
            <p:ph type="body" idx="1"/>
          </p:nvPr>
        </p:nvSpPr>
        <p:spPr/>
        <p:txBody>
          <a:bodyPr>
            <a:normAutofit/>
          </a:bodyPr>
          <a:lstStyle/>
          <a:p>
            <a:pPr marL="552450" indent="-552450"/>
            <a:r>
              <a:rPr lang="en-US" sz="2800" b="1" dirty="0"/>
              <a:t>Name:</a:t>
            </a:r>
            <a:r>
              <a:rPr lang="en-US" sz="2800" dirty="0"/>
              <a:t> each use case has a unique name across the system, so the stakeholders can unambiguously refer to the use case.</a:t>
            </a:r>
            <a:endParaRPr lang="en-US" sz="2800" b="1" dirty="0"/>
          </a:p>
          <a:p>
            <a:pPr marL="552450" indent="-552450"/>
            <a:r>
              <a:rPr lang="en-US" sz="2800" b="1" dirty="0"/>
              <a:t>Participating actors:</a:t>
            </a:r>
            <a:r>
              <a:rPr lang="en-US" sz="2800" dirty="0"/>
              <a:t> are actor interacting with the use case.</a:t>
            </a:r>
            <a:endParaRPr lang="en-US" sz="2800" b="1" dirty="0"/>
          </a:p>
          <a:p>
            <a:pPr marL="552450" indent="-552450"/>
            <a:r>
              <a:rPr lang="en-US" sz="2800" b="1" dirty="0"/>
              <a:t>Entry condition:</a:t>
            </a:r>
            <a:r>
              <a:rPr lang="en-US" sz="2800" dirty="0"/>
              <a:t> describe the conditions that needed to be satisfied before the use case is initiated.</a:t>
            </a:r>
            <a:endParaRPr lang="en-US" sz="2800" b="1" dirty="0"/>
          </a:p>
        </p:txBody>
      </p:sp>
    </p:spTree>
    <p:extLst>
      <p:ext uri="{BB962C8B-B14F-4D97-AF65-F5344CB8AC3E}">
        <p14:creationId xmlns:p14="http://schemas.microsoft.com/office/powerpoint/2010/main" xmlns="" val="110931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400" b="1" i="1"/>
              <a:t>Any use case diagram has to be described using use case description table which contains six fields as follows:</a:t>
            </a:r>
          </a:p>
        </p:txBody>
      </p:sp>
      <p:sp>
        <p:nvSpPr>
          <p:cNvPr id="20483" name="Rectangle 3"/>
          <p:cNvSpPr>
            <a:spLocks noGrp="1" noChangeArrowheads="1"/>
          </p:cNvSpPr>
          <p:nvPr>
            <p:ph type="body" idx="1"/>
          </p:nvPr>
        </p:nvSpPr>
        <p:spPr/>
        <p:txBody>
          <a:bodyPr>
            <a:normAutofit lnSpcReduction="10000"/>
          </a:bodyPr>
          <a:lstStyle/>
          <a:p>
            <a:pPr marL="552450" indent="-552450">
              <a:lnSpc>
                <a:spcPct val="80000"/>
              </a:lnSpc>
            </a:pPr>
            <a:r>
              <a:rPr lang="en-US" sz="2400" b="1" dirty="0"/>
              <a:t>Flow of events:</a:t>
            </a:r>
            <a:r>
              <a:rPr lang="en-US" sz="2400" dirty="0"/>
              <a:t> describe the sequence of interactions of the use case, they must be numbered for reference.</a:t>
            </a:r>
          </a:p>
          <a:p>
            <a:pPr marL="933450" lvl="1" indent="-476250">
              <a:lnSpc>
                <a:spcPct val="80000"/>
              </a:lnSpc>
            </a:pPr>
            <a:r>
              <a:rPr lang="en-US" sz="2000" dirty="0"/>
              <a:t>The steps in the flow of events are organized in the two columns, the left column representing steps accomplished by the actor, the right column representing steps accomplished by the system (response) (reaction), each pair of actor –system step represent an interaction.</a:t>
            </a:r>
            <a:endParaRPr lang="en-US" sz="2000" b="1" dirty="0"/>
          </a:p>
          <a:p>
            <a:pPr marL="552450" indent="-552450">
              <a:lnSpc>
                <a:spcPct val="80000"/>
              </a:lnSpc>
            </a:pPr>
            <a:r>
              <a:rPr lang="en-US" sz="2400" b="1" dirty="0"/>
              <a:t>Exit condition:</a:t>
            </a:r>
            <a:r>
              <a:rPr lang="en-US" sz="2400" dirty="0"/>
              <a:t> describe the conditions that are satisfied after the completion of the use case.</a:t>
            </a:r>
            <a:endParaRPr lang="en-US" sz="2400" b="1" dirty="0"/>
          </a:p>
          <a:p>
            <a:pPr marL="552450" indent="-552450">
              <a:lnSpc>
                <a:spcPct val="80000"/>
              </a:lnSpc>
            </a:pPr>
            <a:r>
              <a:rPr lang="en-US" sz="2400" b="1" dirty="0"/>
              <a:t>Quality requirement:</a:t>
            </a:r>
            <a:r>
              <a:rPr lang="en-US" sz="2400" dirty="0"/>
              <a:t> are requirements that are not related to the functionality of the system. These include constraints on the performance of the system, its implementation, the hardware platform it runs on, and so on.</a:t>
            </a:r>
          </a:p>
        </p:txBody>
      </p:sp>
    </p:spTree>
    <p:extLst>
      <p:ext uri="{BB962C8B-B14F-4D97-AF65-F5344CB8AC3E}">
        <p14:creationId xmlns:p14="http://schemas.microsoft.com/office/powerpoint/2010/main" xmlns="" val="314479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sz="4000"/>
              <a:t>Object-Oriented Analysis and Design</a:t>
            </a:r>
          </a:p>
        </p:txBody>
      </p:sp>
      <p:sp>
        <p:nvSpPr>
          <p:cNvPr id="244739" name="Rectangle 3"/>
          <p:cNvSpPr>
            <a:spLocks noGrp="1" noChangeArrowheads="1"/>
          </p:cNvSpPr>
          <p:nvPr>
            <p:ph idx="1"/>
          </p:nvPr>
        </p:nvSpPr>
        <p:spPr>
          <a:xfrm>
            <a:off x="677334" y="1689100"/>
            <a:ext cx="8596668" cy="4533899"/>
          </a:xfrm>
        </p:spPr>
        <p:txBody>
          <a:bodyPr>
            <a:normAutofit/>
          </a:bodyPr>
          <a:lstStyle/>
          <a:p>
            <a:pPr>
              <a:lnSpc>
                <a:spcPct val="90000"/>
              </a:lnSpc>
            </a:pPr>
            <a:r>
              <a:rPr lang="en-US" sz="2400" dirty="0"/>
              <a:t>Works well in situations where complicated systems are undergoing continuous maintenance, adaptation, and design</a:t>
            </a:r>
          </a:p>
          <a:p>
            <a:pPr>
              <a:lnSpc>
                <a:spcPct val="90000"/>
              </a:lnSpc>
            </a:pPr>
            <a:r>
              <a:rPr lang="en-US" sz="2400" dirty="0"/>
              <a:t>Objects, classes are reusable</a:t>
            </a:r>
          </a:p>
          <a:p>
            <a:pPr>
              <a:lnSpc>
                <a:spcPct val="90000"/>
              </a:lnSpc>
            </a:pPr>
            <a:r>
              <a:rPr lang="en-US" sz="2400" dirty="0"/>
              <a:t>The Unified Modeling Language (UML) is an industry standard for modeling object-oriented systems.</a:t>
            </a:r>
            <a:endParaRPr lang="tr-TR" sz="2400" dirty="0"/>
          </a:p>
          <a:p>
            <a:r>
              <a:rPr lang="en-US" sz="2400" dirty="0"/>
              <a:t>Reusability</a:t>
            </a:r>
          </a:p>
          <a:p>
            <a:pPr lvl="1"/>
            <a:r>
              <a:rPr lang="en-US" sz="1800" dirty="0"/>
              <a:t>Recycling of program parts should reduce the costs of development in computer-based systems.</a:t>
            </a:r>
          </a:p>
          <a:p>
            <a:r>
              <a:rPr lang="en-US" sz="2400" dirty="0"/>
              <a:t>Maintaining systems</a:t>
            </a:r>
          </a:p>
          <a:p>
            <a:pPr lvl="1"/>
            <a:r>
              <a:rPr lang="en-US" sz="1800" dirty="0"/>
              <a:t>Making a change in one object has a minimal impact on other objects.</a:t>
            </a:r>
          </a:p>
          <a:p>
            <a:pPr>
              <a:lnSpc>
                <a:spcPct val="90000"/>
              </a:lnSpc>
            </a:pPr>
            <a:endParaRPr lang="en-US" sz="3200" dirty="0"/>
          </a:p>
        </p:txBody>
      </p:sp>
    </p:spTree>
    <p:extLst>
      <p:ext uri="{BB962C8B-B14F-4D97-AF65-F5344CB8AC3E}">
        <p14:creationId xmlns:p14="http://schemas.microsoft.com/office/powerpoint/2010/main" xmlns="" val="2184299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200" b="1" i="1"/>
              <a:t>The use case written in natural language this:</a:t>
            </a:r>
          </a:p>
        </p:txBody>
      </p:sp>
      <p:sp>
        <p:nvSpPr>
          <p:cNvPr id="21507" name="Rectangle 3"/>
          <p:cNvSpPr>
            <a:spLocks noGrp="1" noChangeArrowheads="1"/>
          </p:cNvSpPr>
          <p:nvPr>
            <p:ph type="body" idx="1"/>
          </p:nvPr>
        </p:nvSpPr>
        <p:spPr/>
        <p:txBody>
          <a:bodyPr>
            <a:normAutofit lnSpcReduction="10000"/>
          </a:bodyPr>
          <a:lstStyle/>
          <a:p>
            <a:pPr marL="552450" indent="-552450"/>
            <a:r>
              <a:rPr lang="en-US" sz="2800" dirty="0"/>
              <a:t>enables developers to use them for communicating with the clients and users, who do not have extensive knowledge of the software engineering notation.</a:t>
            </a:r>
          </a:p>
          <a:p>
            <a:pPr marL="552450" indent="-552450"/>
            <a:r>
              <a:rPr lang="en-US" sz="2800" dirty="0"/>
              <a:t>enables participants to understand the requirements of the system.</a:t>
            </a:r>
          </a:p>
          <a:p>
            <a:pPr marL="552450" indent="-552450"/>
            <a:r>
              <a:rPr lang="en-US" sz="2800" dirty="0"/>
              <a:t>allow developers to capture things, special requirements that cannot easily be captures in diagrams.</a:t>
            </a:r>
          </a:p>
        </p:txBody>
      </p:sp>
    </p:spTree>
    <p:extLst>
      <p:ext uri="{BB962C8B-B14F-4D97-AF65-F5344CB8AC3E}">
        <p14:creationId xmlns:p14="http://schemas.microsoft.com/office/powerpoint/2010/main" xmlns="" val="2139402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a:t>Scenarios:</a:t>
            </a:r>
          </a:p>
        </p:txBody>
      </p:sp>
      <p:sp>
        <p:nvSpPr>
          <p:cNvPr id="22531" name="Rectangle 3"/>
          <p:cNvSpPr>
            <a:spLocks noGrp="1" noChangeArrowheads="1"/>
          </p:cNvSpPr>
          <p:nvPr>
            <p:ph type="body" idx="1"/>
          </p:nvPr>
        </p:nvSpPr>
        <p:spPr/>
        <p:txBody>
          <a:bodyPr>
            <a:normAutofit/>
          </a:bodyPr>
          <a:lstStyle/>
          <a:p>
            <a:pPr marL="598488" indent="-598488">
              <a:lnSpc>
                <a:spcPct val="90000"/>
              </a:lnSpc>
            </a:pPr>
            <a:r>
              <a:rPr lang="en-US" sz="3200" dirty="0"/>
              <a:t>A use case is an abstraction that describes all possible scenarios involving the described functionality, it focus on (completeness).</a:t>
            </a:r>
          </a:p>
          <a:p>
            <a:pPr marL="598488" indent="-598488">
              <a:lnSpc>
                <a:spcPct val="90000"/>
              </a:lnSpc>
            </a:pPr>
            <a:r>
              <a:rPr lang="en-US" sz="3200" dirty="0"/>
              <a:t>A scenarios is an instance of a use case describing a concrete set of actions, it focus on (understandability).</a:t>
            </a:r>
          </a:p>
        </p:txBody>
      </p:sp>
    </p:spTree>
    <p:extLst>
      <p:ext uri="{BB962C8B-B14F-4D97-AF65-F5344CB8AC3E}">
        <p14:creationId xmlns:p14="http://schemas.microsoft.com/office/powerpoint/2010/main" xmlns="" val="2210090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b="1" i="1"/>
              <a:t>We describe a scenario using a template with three fields:</a:t>
            </a:r>
          </a:p>
        </p:txBody>
      </p:sp>
      <p:sp>
        <p:nvSpPr>
          <p:cNvPr id="26627" name="Rectangle 3"/>
          <p:cNvSpPr>
            <a:spLocks noGrp="1" noChangeArrowheads="1"/>
          </p:cNvSpPr>
          <p:nvPr>
            <p:ph type="body" idx="1"/>
          </p:nvPr>
        </p:nvSpPr>
        <p:spPr>
          <a:xfrm>
            <a:off x="677334" y="2173289"/>
            <a:ext cx="8596668" cy="3880773"/>
          </a:xfrm>
        </p:spPr>
        <p:txBody>
          <a:bodyPr>
            <a:noAutofit/>
          </a:bodyPr>
          <a:lstStyle/>
          <a:p>
            <a:pPr algn="l" rtl="0">
              <a:lnSpc>
                <a:spcPct val="90000"/>
              </a:lnSpc>
            </a:pPr>
            <a:r>
              <a:rPr lang="en-US" sz="2800" b="1" dirty="0"/>
              <a:t>Name of the scenario</a:t>
            </a:r>
            <a:r>
              <a:rPr lang="en-US" sz="2800" dirty="0"/>
              <a:t> enables us to refer to it unambiguously. The name of a scenario is underlined to indicates that it is an instance.</a:t>
            </a:r>
          </a:p>
          <a:p>
            <a:pPr algn="l" rtl="0">
              <a:lnSpc>
                <a:spcPct val="90000"/>
              </a:lnSpc>
            </a:pPr>
            <a:r>
              <a:rPr lang="en-US" sz="2800" b="1" dirty="0"/>
              <a:t>The participating actor</a:t>
            </a:r>
            <a:r>
              <a:rPr lang="en-US" sz="2800" dirty="0"/>
              <a:t> instances field indicates which actor instances are involved in this scenario. Actor instances also have underlined names.</a:t>
            </a:r>
          </a:p>
          <a:p>
            <a:pPr algn="l" rtl="0">
              <a:lnSpc>
                <a:spcPct val="90000"/>
              </a:lnSpc>
            </a:pPr>
            <a:r>
              <a:rPr lang="en-US" sz="2800" b="1" dirty="0"/>
              <a:t>The flow of events</a:t>
            </a:r>
            <a:r>
              <a:rPr lang="en-US" sz="2800" dirty="0"/>
              <a:t> of a scenario describes the sequence of events step by step.</a:t>
            </a:r>
          </a:p>
        </p:txBody>
      </p:sp>
    </p:spTree>
    <p:extLst>
      <p:ext uri="{BB962C8B-B14F-4D97-AF65-F5344CB8AC3E}">
        <p14:creationId xmlns:p14="http://schemas.microsoft.com/office/powerpoint/2010/main" xmlns="" val="3257642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7350" y="279400"/>
            <a:ext cx="7651750" cy="6172200"/>
          </a:xfrm>
          <a:prstGeom prst="rect">
            <a:avLst/>
          </a:prstGeom>
        </p:spPr>
      </p:pic>
    </p:spTree>
    <p:extLst>
      <p:ext uri="{BB962C8B-B14F-4D97-AF65-F5344CB8AC3E}">
        <p14:creationId xmlns:p14="http://schemas.microsoft.com/office/powerpoint/2010/main" xmlns="" val="1670236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81000" y="63500"/>
            <a:ext cx="7327900" cy="666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5400" b="1" dirty="0"/>
              <a:t>Relationships</a:t>
            </a:r>
            <a:endParaRPr lang="ar-SA" dirty="0"/>
          </a:p>
        </p:txBody>
      </p:sp>
      <p:sp>
        <p:nvSpPr>
          <p:cNvPr id="3" name="عنصر نائب للمحتوى 2"/>
          <p:cNvSpPr>
            <a:spLocks noGrp="1"/>
          </p:cNvSpPr>
          <p:nvPr>
            <p:ph idx="1"/>
          </p:nvPr>
        </p:nvSpPr>
        <p:spPr/>
        <p:txBody>
          <a:bodyPr>
            <a:normAutofit fontScale="92500"/>
          </a:bodyPr>
          <a:lstStyle/>
          <a:p>
            <a:pPr algn="l" rtl="0"/>
            <a:r>
              <a:rPr lang="en-US" sz="3200" dirty="0"/>
              <a:t>Illustrate relationships between an actor and a use case with a simple line. For relationships among use cases, use arrows labeled either "uses" or "extends." A "uses" relationship indicates that one use case is needed by another in order to perform a task. An "extends" relationship indicates alternative options under a certain use case.</a:t>
            </a:r>
          </a:p>
          <a:p>
            <a:pPr algn="l" rtl="0"/>
            <a:endParaRPr lang="ar-SA" sz="3200" dirty="0"/>
          </a:p>
        </p:txBody>
      </p:sp>
    </p:spTree>
    <p:extLst>
      <p:ext uri="{BB962C8B-B14F-4D97-AF65-F5344CB8AC3E}">
        <p14:creationId xmlns:p14="http://schemas.microsoft.com/office/powerpoint/2010/main" xmlns="" val="1635261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a:t>Use case relationships:</a:t>
            </a:r>
          </a:p>
        </p:txBody>
      </p:sp>
      <p:sp>
        <p:nvSpPr>
          <p:cNvPr id="28675" name="Rectangle 3"/>
          <p:cNvSpPr>
            <a:spLocks noGrp="1" noChangeArrowheads="1"/>
          </p:cNvSpPr>
          <p:nvPr>
            <p:ph type="body" idx="1"/>
          </p:nvPr>
        </p:nvSpPr>
        <p:spPr/>
        <p:txBody>
          <a:bodyPr>
            <a:normAutofit/>
          </a:bodyPr>
          <a:lstStyle/>
          <a:p>
            <a:pPr marL="933450" lvl="1" indent="-476250"/>
            <a:r>
              <a:rPr lang="en-US" sz="3200" b="1" dirty="0"/>
              <a:t>Communication relationship (association):</a:t>
            </a:r>
            <a:r>
              <a:rPr lang="en-US" sz="3200" dirty="0"/>
              <a:t> actors and use cases or use case and use case communicate when information is exchanged between them. Communication relationship is depicted by a solid line.</a:t>
            </a:r>
          </a:p>
        </p:txBody>
      </p:sp>
    </p:spTree>
    <p:extLst>
      <p:ext uri="{BB962C8B-B14F-4D97-AF65-F5344CB8AC3E}">
        <p14:creationId xmlns:p14="http://schemas.microsoft.com/office/powerpoint/2010/main" xmlns="" val="1443326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a:t>Use case relationships: … cont</a:t>
            </a:r>
          </a:p>
        </p:txBody>
      </p:sp>
      <p:sp>
        <p:nvSpPr>
          <p:cNvPr id="23555" name="Rectangle 3"/>
          <p:cNvSpPr>
            <a:spLocks noGrp="1" noChangeArrowheads="1"/>
          </p:cNvSpPr>
          <p:nvPr>
            <p:ph type="body" idx="1"/>
          </p:nvPr>
        </p:nvSpPr>
        <p:spPr>
          <a:xfrm>
            <a:off x="270934" y="1576389"/>
            <a:ext cx="8596668" cy="3880773"/>
          </a:xfrm>
        </p:spPr>
        <p:txBody>
          <a:bodyPr>
            <a:noAutofit/>
          </a:bodyPr>
          <a:lstStyle/>
          <a:p>
            <a:pPr marL="933450" lvl="1" indent="-476250"/>
            <a:r>
              <a:rPr lang="en-US" sz="2800" b="1" i="1" dirty="0"/>
              <a:t>Inclusion relationship (uses): </a:t>
            </a:r>
            <a:r>
              <a:rPr lang="en-US" sz="2800" dirty="0"/>
              <a:t>when describing a complex system, its use case model can become quite complex and can contains redundancy. We reduce the complexity of the model by identifying commonalities in the different use cases. Two use cases are related by an include relationship if one of them includes the second one in its flow of events. Include relationships are depicted by a dashed open arrow originating from the including use case.</a:t>
            </a:r>
          </a:p>
        </p:txBody>
      </p:sp>
    </p:spTree>
    <p:extLst>
      <p:ext uri="{BB962C8B-B14F-4D97-AF65-F5344CB8AC3E}">
        <p14:creationId xmlns:p14="http://schemas.microsoft.com/office/powerpoint/2010/main" xmlns="" val="3211147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400" b="1" i="1"/>
              <a:t>We represent include relationship in the use case itself with one of two ways:</a:t>
            </a:r>
          </a:p>
        </p:txBody>
      </p:sp>
      <p:sp>
        <p:nvSpPr>
          <p:cNvPr id="24579" name="Rectangle 3"/>
          <p:cNvSpPr>
            <a:spLocks noGrp="1" noChangeArrowheads="1"/>
          </p:cNvSpPr>
          <p:nvPr>
            <p:ph type="body" idx="1"/>
          </p:nvPr>
        </p:nvSpPr>
        <p:spPr/>
        <p:txBody>
          <a:bodyPr>
            <a:normAutofit/>
          </a:bodyPr>
          <a:lstStyle/>
          <a:p>
            <a:pPr lvl="2" algn="l" rtl="0"/>
            <a:r>
              <a:rPr lang="en-US" sz="2800" dirty="0"/>
              <a:t>If the use case can be included at any point in the flow of events we indicate the inclusion in the quality requirements section of the use case.</a:t>
            </a:r>
          </a:p>
          <a:p>
            <a:pPr lvl="2" algn="l" rtl="0">
              <a:buFont typeface="Wingdings" pitchFamily="2" charset="2"/>
              <a:buNone/>
            </a:pPr>
            <a:endParaRPr lang="en-US" sz="2800" dirty="0"/>
          </a:p>
          <a:p>
            <a:pPr lvl="2" algn="l" rtl="0"/>
            <a:r>
              <a:rPr lang="en-US" sz="2800" dirty="0"/>
              <a:t>If the include use case is invoked during an event, we indicate the inclusion in the flow of events.</a:t>
            </a:r>
          </a:p>
        </p:txBody>
      </p:sp>
    </p:spTree>
    <p:extLst>
      <p:ext uri="{BB962C8B-B14F-4D97-AF65-F5344CB8AC3E}">
        <p14:creationId xmlns:p14="http://schemas.microsoft.com/office/powerpoint/2010/main" xmlns="" val="1973159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a:t>Use case relationships: … cont</a:t>
            </a:r>
          </a:p>
        </p:txBody>
      </p:sp>
      <p:sp>
        <p:nvSpPr>
          <p:cNvPr id="25603" name="Rectangle 3"/>
          <p:cNvSpPr>
            <a:spLocks noGrp="1" noChangeArrowheads="1"/>
          </p:cNvSpPr>
          <p:nvPr>
            <p:ph type="body" idx="1"/>
          </p:nvPr>
        </p:nvSpPr>
        <p:spPr/>
        <p:txBody>
          <a:bodyPr>
            <a:normAutofit/>
          </a:bodyPr>
          <a:lstStyle/>
          <a:p>
            <a:pPr marL="552450" indent="-552450">
              <a:buFont typeface="Wingdings" pitchFamily="2" charset="2"/>
              <a:buChar char="l"/>
            </a:pPr>
            <a:r>
              <a:rPr lang="en-US" sz="3200" b="1" dirty="0"/>
              <a:t>Extension relationship: </a:t>
            </a:r>
            <a:r>
              <a:rPr lang="en-US" sz="3200" dirty="0"/>
              <a:t>a use case consisting of steps extracted from a more complex use case in order to simplify the original case and functionality. The extension use case extends the functionality of the original use case.</a:t>
            </a:r>
          </a:p>
        </p:txBody>
      </p:sp>
    </p:spTree>
    <p:extLst>
      <p:ext uri="{BB962C8B-B14F-4D97-AF65-F5344CB8AC3E}">
        <p14:creationId xmlns:p14="http://schemas.microsoft.com/office/powerpoint/2010/main" xmlns="" val="1187918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Object-Oriented Concepts</a:t>
            </a:r>
          </a:p>
        </p:txBody>
      </p:sp>
      <p:sp>
        <p:nvSpPr>
          <p:cNvPr id="246787" name="Rectangle 3"/>
          <p:cNvSpPr>
            <a:spLocks noGrp="1" noChangeArrowheads="1"/>
          </p:cNvSpPr>
          <p:nvPr>
            <p:ph idx="1"/>
          </p:nvPr>
        </p:nvSpPr>
        <p:spPr>
          <a:xfrm>
            <a:off x="677334" y="1639889"/>
            <a:ext cx="8596668" cy="4252911"/>
          </a:xfrm>
        </p:spPr>
        <p:txBody>
          <a:bodyPr>
            <a:normAutofit fontScale="92500" lnSpcReduction="10000"/>
          </a:bodyPr>
          <a:lstStyle/>
          <a:p>
            <a:r>
              <a:rPr lang="en-US" sz="2400" dirty="0" smtClean="0"/>
              <a:t>Objects</a:t>
            </a:r>
            <a:endParaRPr lang="tr-TR" sz="2400" dirty="0" smtClean="0"/>
          </a:p>
          <a:p>
            <a:pPr>
              <a:buFont typeface="Arial" panose="020B0604020202020204" pitchFamily="34" charset="0"/>
              <a:buChar char="•"/>
            </a:pPr>
            <a:r>
              <a:rPr lang="en-US" dirty="0"/>
              <a:t>Persons, places, or things that are relevant to the system being analyzed</a:t>
            </a:r>
          </a:p>
          <a:p>
            <a:pPr>
              <a:buFont typeface="Arial" panose="020B0604020202020204" pitchFamily="34" charset="0"/>
              <a:buChar char="•"/>
            </a:pPr>
            <a:r>
              <a:rPr lang="en-US" dirty="0"/>
              <a:t>May be customers, items, orders, and so on</a:t>
            </a:r>
          </a:p>
          <a:p>
            <a:pPr>
              <a:buFont typeface="Arial" panose="020B0604020202020204" pitchFamily="34" charset="0"/>
              <a:buChar char="•"/>
            </a:pPr>
            <a:r>
              <a:rPr lang="en-US" dirty="0"/>
              <a:t>May be GUI displays or text areas on a </a:t>
            </a:r>
            <a:r>
              <a:rPr lang="en-US" dirty="0" smtClean="0"/>
              <a:t>display</a:t>
            </a:r>
            <a:endParaRPr lang="en-US" dirty="0"/>
          </a:p>
          <a:p>
            <a:r>
              <a:rPr lang="en-US" sz="2400" dirty="0" smtClean="0"/>
              <a:t>Classes</a:t>
            </a:r>
            <a:endParaRPr lang="tr-TR" sz="2400" dirty="0" smtClean="0"/>
          </a:p>
          <a:p>
            <a:pPr>
              <a:lnSpc>
                <a:spcPct val="80000"/>
              </a:lnSpc>
              <a:buFont typeface="Arial" panose="020B0604020202020204" pitchFamily="34" charset="0"/>
              <a:buChar char="•"/>
            </a:pPr>
            <a:r>
              <a:rPr lang="en-US" dirty="0"/>
              <a:t>Defines the set of shared attributes and behaviors found in each object in the class</a:t>
            </a:r>
          </a:p>
          <a:p>
            <a:pPr>
              <a:lnSpc>
                <a:spcPct val="80000"/>
              </a:lnSpc>
              <a:buFont typeface="Arial" panose="020B0604020202020204" pitchFamily="34" charset="0"/>
              <a:buChar char="•"/>
            </a:pPr>
            <a:r>
              <a:rPr lang="en-US" dirty="0"/>
              <a:t>Instantiate is when an object is created from a class.</a:t>
            </a:r>
          </a:p>
          <a:p>
            <a:pPr>
              <a:lnSpc>
                <a:spcPct val="80000"/>
              </a:lnSpc>
              <a:buFont typeface="Arial" panose="020B0604020202020204" pitchFamily="34" charset="0"/>
              <a:buChar char="•"/>
            </a:pPr>
            <a:r>
              <a:rPr lang="tr-TR" dirty="0"/>
              <a:t>Should have</a:t>
            </a:r>
            <a:r>
              <a:rPr lang="en-US" dirty="0"/>
              <a:t> attribute</a:t>
            </a:r>
            <a:r>
              <a:rPr lang="tr-TR" dirty="0"/>
              <a:t>s and </a:t>
            </a:r>
            <a:r>
              <a:rPr lang="en-US" dirty="0"/>
              <a:t>method</a:t>
            </a:r>
            <a:r>
              <a:rPr lang="tr-TR" dirty="0"/>
              <a:t>s</a:t>
            </a:r>
            <a:r>
              <a:rPr lang="tr-TR" dirty="0" smtClean="0"/>
              <a:t>.</a:t>
            </a:r>
            <a:endParaRPr lang="en-US" sz="2400" dirty="0"/>
          </a:p>
          <a:p>
            <a:r>
              <a:rPr lang="en-US" sz="2400" dirty="0" smtClean="0"/>
              <a:t>Inheritance</a:t>
            </a:r>
            <a:endParaRPr lang="tr-TR" sz="2400" dirty="0" smtClean="0"/>
          </a:p>
          <a:p>
            <a:pPr>
              <a:buFont typeface="Arial" panose="020B0604020202020204" pitchFamily="34" charset="0"/>
              <a:buChar char="•"/>
            </a:pPr>
            <a:r>
              <a:rPr lang="en-US" dirty="0"/>
              <a:t>When a derived class inherits all the attributes and behaviors of the base class</a:t>
            </a:r>
          </a:p>
          <a:p>
            <a:pPr>
              <a:buFont typeface="Arial" panose="020B0604020202020204" pitchFamily="34" charset="0"/>
              <a:buChar char="•"/>
            </a:pPr>
            <a:r>
              <a:rPr lang="en-US" dirty="0"/>
              <a:t>Reduces programming labor by using common objects easily</a:t>
            </a:r>
          </a:p>
          <a:p>
            <a:pPr marL="0" indent="0">
              <a:buNone/>
            </a:pPr>
            <a:endParaRPr lang="tr-TR" sz="2400" dirty="0" smtClean="0"/>
          </a:p>
          <a:p>
            <a:endParaRPr lang="en-US" sz="2400" dirty="0"/>
          </a:p>
          <a:p>
            <a:endParaRPr lang="en-US" dirty="0"/>
          </a:p>
        </p:txBody>
      </p:sp>
    </p:spTree>
    <p:extLst>
      <p:ext uri="{BB962C8B-B14F-4D97-AF65-F5344CB8AC3E}">
        <p14:creationId xmlns:p14="http://schemas.microsoft.com/office/powerpoint/2010/main" xmlns="" val="1662206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Use case relationships: … cont</a:t>
            </a:r>
          </a:p>
        </p:txBody>
      </p:sp>
      <p:sp>
        <p:nvSpPr>
          <p:cNvPr id="29699" name="Rectangle 3"/>
          <p:cNvSpPr>
            <a:spLocks noGrp="1" noChangeArrowheads="1"/>
          </p:cNvSpPr>
          <p:nvPr>
            <p:ph type="body" idx="1"/>
          </p:nvPr>
        </p:nvSpPr>
        <p:spPr/>
        <p:txBody>
          <a:bodyPr>
            <a:normAutofit/>
          </a:bodyPr>
          <a:lstStyle/>
          <a:p>
            <a:pPr marL="552450" indent="-552450"/>
            <a:r>
              <a:rPr lang="en-US" sz="3200" b="1" dirty="0"/>
              <a:t>Depends on relationship: </a:t>
            </a:r>
            <a:r>
              <a:rPr lang="en-US" sz="3200" dirty="0"/>
              <a:t>a relationship between use cases indicating that one use case cannot be performed until another use case has been performed.</a:t>
            </a:r>
          </a:p>
        </p:txBody>
      </p:sp>
    </p:spTree>
    <p:extLst>
      <p:ext uri="{BB962C8B-B14F-4D97-AF65-F5344CB8AC3E}">
        <p14:creationId xmlns:p14="http://schemas.microsoft.com/office/powerpoint/2010/main" xmlns="" val="3410060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system versions</a:t>
            </a:r>
            <a:endParaRPr lang="en-US" dirty="0"/>
          </a:p>
        </p:txBody>
      </p:sp>
      <p:pic>
        <p:nvPicPr>
          <p:cNvPr id="4" name="Picture 3"/>
          <p:cNvPicPr>
            <a:picLocks noChangeAspect="1"/>
          </p:cNvPicPr>
          <p:nvPr/>
        </p:nvPicPr>
        <p:blipFill>
          <a:blip r:embed="rId2"/>
          <a:stretch>
            <a:fillRect/>
          </a:stretch>
        </p:blipFill>
        <p:spPr>
          <a:xfrm>
            <a:off x="381000" y="1397000"/>
            <a:ext cx="8497887" cy="4927600"/>
          </a:xfrm>
          <a:prstGeom prst="rect">
            <a:avLst/>
          </a:prstGeom>
        </p:spPr>
      </p:pic>
    </p:spTree>
    <p:extLst>
      <p:ext uri="{BB962C8B-B14F-4D97-AF65-F5344CB8AC3E}">
        <p14:creationId xmlns:p14="http://schemas.microsoft.com/office/powerpoint/2010/main" xmlns="" val="1683955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a:t>Use case relationships: … cont</a:t>
            </a:r>
          </a:p>
        </p:txBody>
      </p:sp>
      <p:sp>
        <p:nvSpPr>
          <p:cNvPr id="30723" name="Rectangle 3"/>
          <p:cNvSpPr>
            <a:spLocks noGrp="1" noChangeArrowheads="1"/>
          </p:cNvSpPr>
          <p:nvPr>
            <p:ph type="body" idx="1"/>
          </p:nvPr>
        </p:nvSpPr>
        <p:spPr/>
        <p:txBody>
          <a:bodyPr>
            <a:normAutofit/>
          </a:bodyPr>
          <a:lstStyle/>
          <a:p>
            <a:pPr marL="933450" lvl="1" indent="-476250">
              <a:buFont typeface="Wingdings" pitchFamily="2" charset="2"/>
              <a:buChar char="¡"/>
            </a:pPr>
            <a:r>
              <a:rPr lang="en-US" sz="3600" b="1" dirty="0"/>
              <a:t>Inheritance relationship:</a:t>
            </a:r>
            <a:r>
              <a:rPr lang="en-US" sz="3600" dirty="0"/>
              <a:t> one use case can specialize another more general one by adding more details.</a:t>
            </a:r>
          </a:p>
        </p:txBody>
      </p:sp>
    </p:spTree>
    <p:extLst>
      <p:ext uri="{BB962C8B-B14F-4D97-AF65-F5344CB8AC3E}">
        <p14:creationId xmlns:p14="http://schemas.microsoft.com/office/powerpoint/2010/main" xmlns="" val="3222034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goals with generalization</a:t>
            </a:r>
            <a:endParaRPr lang="en-US" dirty="0"/>
          </a:p>
        </p:txBody>
      </p:sp>
      <p:sp>
        <p:nvSpPr>
          <p:cNvPr id="4" name="Content Placeholder 3"/>
          <p:cNvSpPr>
            <a:spLocks noGrp="1"/>
          </p:cNvSpPr>
          <p:nvPr>
            <p:ph idx="1"/>
          </p:nvPr>
        </p:nvSpPr>
        <p:spPr>
          <a:xfrm>
            <a:off x="677334" y="1741489"/>
            <a:ext cx="8596668" cy="3880773"/>
          </a:xfrm>
        </p:spPr>
        <p:txBody>
          <a:bodyPr/>
          <a:lstStyle/>
          <a:p>
            <a:r>
              <a:rPr lang="en-US" dirty="0"/>
              <a:t>Use a Generalization relation to show that a </a:t>
            </a:r>
            <a:r>
              <a:rPr lang="en-US" i="1" dirty="0"/>
              <a:t>specialized</a:t>
            </a:r>
            <a:r>
              <a:rPr lang="en-US" dirty="0"/>
              <a:t> use case is a particular way to achieve the goals expressed by another </a:t>
            </a:r>
            <a:r>
              <a:rPr lang="en-US" i="1" dirty="0"/>
              <a:t>general</a:t>
            </a:r>
            <a:r>
              <a:rPr lang="en-US" dirty="0"/>
              <a:t> use case. The open arrowhead should point at the more general use case.</a:t>
            </a:r>
          </a:p>
        </p:txBody>
      </p:sp>
      <p:sp>
        <p:nvSpPr>
          <p:cNvPr id="15" name="Rectangle 1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a:picLocks noChangeAspect="1"/>
          </p:cNvPicPr>
          <p:nvPr/>
        </p:nvPicPr>
        <p:blipFill>
          <a:blip r:embed="rId2"/>
          <a:stretch>
            <a:fillRect/>
          </a:stretch>
        </p:blipFill>
        <p:spPr>
          <a:xfrm>
            <a:off x="1498601" y="2755958"/>
            <a:ext cx="5840412" cy="3718793"/>
          </a:xfrm>
          <a:prstGeom prst="rect">
            <a:avLst/>
          </a:prstGeom>
        </p:spPr>
      </p:pic>
    </p:spTree>
    <p:extLst>
      <p:ext uri="{BB962C8B-B14F-4D97-AF65-F5344CB8AC3E}">
        <p14:creationId xmlns:p14="http://schemas.microsoft.com/office/powerpoint/2010/main" xmlns="" val="2378291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Multiplicities between Actors and Use Cases</a:t>
            </a:r>
          </a:p>
        </p:txBody>
      </p:sp>
      <p:pic>
        <p:nvPicPr>
          <p:cNvPr id="4" name="Picture 3"/>
          <p:cNvPicPr>
            <a:picLocks noChangeAspect="1"/>
          </p:cNvPicPr>
          <p:nvPr/>
        </p:nvPicPr>
        <p:blipFill>
          <a:blip r:embed="rId2"/>
          <a:stretch>
            <a:fillRect/>
          </a:stretch>
        </p:blipFill>
        <p:spPr>
          <a:xfrm>
            <a:off x="4570064" y="1526251"/>
            <a:ext cx="4038357" cy="2222549"/>
          </a:xfrm>
          <a:prstGeom prst="rect">
            <a:avLst/>
          </a:prstGeom>
        </p:spPr>
      </p:pic>
      <p:pic>
        <p:nvPicPr>
          <p:cNvPr id="5" name="Picture 4"/>
          <p:cNvPicPr>
            <a:picLocks noChangeAspect="1"/>
          </p:cNvPicPr>
          <p:nvPr/>
        </p:nvPicPr>
        <p:blipFill>
          <a:blip r:embed="rId3"/>
          <a:stretch>
            <a:fillRect/>
          </a:stretch>
        </p:blipFill>
        <p:spPr>
          <a:xfrm>
            <a:off x="4715690" y="3748800"/>
            <a:ext cx="4092895" cy="2194799"/>
          </a:xfrm>
          <a:prstGeom prst="rect">
            <a:avLst/>
          </a:prstGeom>
        </p:spPr>
      </p:pic>
      <p:sp>
        <p:nvSpPr>
          <p:cNvPr id="6" name="Content Placeholder 2"/>
          <p:cNvSpPr>
            <a:spLocks noGrp="1"/>
          </p:cNvSpPr>
          <p:nvPr>
            <p:ph idx="1"/>
          </p:nvPr>
        </p:nvSpPr>
        <p:spPr>
          <a:xfrm>
            <a:off x="677334" y="2062826"/>
            <a:ext cx="4038356" cy="3880773"/>
          </a:xfrm>
        </p:spPr>
        <p:txBody>
          <a:bodyPr/>
          <a:lstStyle/>
          <a:p>
            <a:r>
              <a:rPr lang="en-US" dirty="0" smtClean="0"/>
              <a:t>Set the Multiplicity property, choosing from the list:</a:t>
            </a:r>
          </a:p>
          <a:p>
            <a:pPr lvl="1"/>
            <a:r>
              <a:rPr lang="en-US" b="1" dirty="0" smtClean="0"/>
              <a:t>1</a:t>
            </a:r>
            <a:r>
              <a:rPr lang="en-US" dirty="0"/>
              <a:t> to state that exactly one instance of this role participates in each link.</a:t>
            </a:r>
          </a:p>
          <a:p>
            <a:pPr lvl="1"/>
            <a:r>
              <a:rPr lang="en-US" b="1" dirty="0"/>
              <a:t>1..*</a:t>
            </a:r>
            <a:r>
              <a:rPr lang="en-US" dirty="0"/>
              <a:t> to state that one or more instance of this role participate in each link.</a:t>
            </a:r>
          </a:p>
          <a:p>
            <a:pPr lvl="1"/>
            <a:r>
              <a:rPr lang="en-US" b="1" dirty="0"/>
              <a:t>0..1</a:t>
            </a:r>
            <a:r>
              <a:rPr lang="en-US" dirty="0"/>
              <a:t> to state that participation is optional.</a:t>
            </a:r>
          </a:p>
          <a:p>
            <a:pPr lvl="1"/>
            <a:r>
              <a:rPr lang="en-US" b="1" dirty="0"/>
              <a:t>*</a:t>
            </a:r>
            <a:r>
              <a:rPr lang="en-US" dirty="0"/>
              <a:t> to state that zero or more instances of this role participate in the link.</a:t>
            </a:r>
          </a:p>
          <a:p>
            <a:endParaRPr lang="en-US" dirty="0"/>
          </a:p>
        </p:txBody>
      </p:sp>
    </p:spTree>
    <p:extLst>
      <p:ext uri="{BB962C8B-B14F-4D97-AF65-F5344CB8AC3E}">
        <p14:creationId xmlns:p14="http://schemas.microsoft.com/office/powerpoint/2010/main" xmlns="" val="1329489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77334" y="152400"/>
            <a:ext cx="8596668" cy="1320800"/>
          </a:xfrm>
        </p:spPr>
        <p:txBody>
          <a:bodyPr/>
          <a:lstStyle/>
          <a:p>
            <a:r>
              <a:rPr lang="en-US" dirty="0"/>
              <a:t>A Use Case Example of Student Enrollment (Figure 10.6)</a:t>
            </a:r>
          </a:p>
        </p:txBody>
      </p:sp>
      <p:pic>
        <p:nvPicPr>
          <p:cNvPr id="33894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7334" y="1473200"/>
            <a:ext cx="7414154" cy="4948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50997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sz="4000"/>
              <a:t>Use Cases Can Be Grouped into Packages (Figure 10.23)</a:t>
            </a:r>
          </a:p>
        </p:txBody>
      </p:sp>
      <p:pic>
        <p:nvPicPr>
          <p:cNvPr id="316421"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800" y="1905000"/>
            <a:ext cx="7581900" cy="4503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30132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Homework</a:t>
            </a:r>
            <a:endParaRPr lang="en-US" dirty="0"/>
          </a:p>
        </p:txBody>
      </p:sp>
      <p:sp>
        <p:nvSpPr>
          <p:cNvPr id="3" name="Content Placeholder 2"/>
          <p:cNvSpPr>
            <a:spLocks noGrp="1"/>
          </p:cNvSpPr>
          <p:nvPr>
            <p:ph idx="1"/>
          </p:nvPr>
        </p:nvSpPr>
        <p:spPr/>
        <p:txBody>
          <a:bodyPr/>
          <a:lstStyle/>
          <a:p>
            <a:r>
              <a:rPr lang="tr-TR" dirty="0" smtClean="0"/>
              <a:t>Do a use case diagram for your projects.</a:t>
            </a:r>
          </a:p>
          <a:p>
            <a:r>
              <a:rPr lang="tr-TR" dirty="0" smtClean="0"/>
              <a:t>How can you explain this sentence: </a:t>
            </a:r>
          </a:p>
          <a:p>
            <a:pPr marL="0" indent="0">
              <a:buNone/>
            </a:pPr>
            <a:r>
              <a:rPr lang="tr-TR" dirty="0"/>
              <a:t> </a:t>
            </a:r>
            <a:r>
              <a:rPr lang="en-US" dirty="0" smtClean="0"/>
              <a:t>“Use case diagram describes </a:t>
            </a:r>
            <a:r>
              <a:rPr lang="en-US" dirty="0"/>
              <a:t>what the system does, without describing how the system does </a:t>
            </a:r>
            <a:r>
              <a:rPr lang="en-US" dirty="0" smtClean="0"/>
              <a:t>it”</a:t>
            </a:r>
          </a:p>
          <a:p>
            <a:pPr marL="0" indent="0">
              <a:buNone/>
            </a:pPr>
            <a:endParaRPr lang="en-US" dirty="0"/>
          </a:p>
          <a:p>
            <a:pPr marL="0" indent="0">
              <a:buNone/>
            </a:pPr>
            <a:endParaRPr lang="en-US" dirty="0"/>
          </a:p>
          <a:p>
            <a:r>
              <a:rPr lang="en-US" dirty="0"/>
              <a:t>Your homework must be delivered manually</a:t>
            </a:r>
            <a:r>
              <a:rPr lang="tr-TR" dirty="0"/>
              <a:t>. Don’t forget to </a:t>
            </a:r>
            <a:r>
              <a:rPr lang="en-US" dirty="0" smtClean="0"/>
              <a:t>send </a:t>
            </a:r>
            <a:r>
              <a:rPr lang="en-US" dirty="0"/>
              <a:t>a copy to: </a:t>
            </a:r>
            <a:r>
              <a:rPr lang="en-US" dirty="0">
                <a:hlinkClick r:id="rId2"/>
              </a:rPr>
              <a:t>nabdak@gmail.com</a:t>
            </a:r>
            <a:endParaRPr lang="en-US" dirty="0"/>
          </a:p>
          <a:p>
            <a:r>
              <a:rPr lang="en-US" dirty="0"/>
              <a:t>Good luck</a:t>
            </a:r>
          </a:p>
          <a:p>
            <a:pPr marL="0" indent="0">
              <a:buNone/>
            </a:pPr>
            <a:endParaRPr lang="en-US" dirty="0"/>
          </a:p>
        </p:txBody>
      </p:sp>
    </p:spTree>
    <p:extLst>
      <p:ext uri="{BB962C8B-B14F-4D97-AF65-F5344CB8AC3E}">
        <p14:creationId xmlns:p14="http://schemas.microsoft.com/office/powerpoint/2010/main" xmlns="" val="3617317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856928" y="1847088"/>
            <a:ext cx="8229600" cy="1944215"/>
          </a:xfrm>
        </p:spPr>
        <p:txBody>
          <a:bodyPr>
            <a:noAutofit/>
          </a:bodyPr>
          <a:lstStyle/>
          <a:p>
            <a:pPr algn="l" rtl="0"/>
            <a:r>
              <a:rPr lang="en-US" sz="2800" dirty="0"/>
              <a:t>UML stands for Unified Modeling Language. This object-oriented system of notation has evolved from the work of Grady </a:t>
            </a:r>
            <a:r>
              <a:rPr lang="en-US" sz="2800" dirty="0" err="1"/>
              <a:t>Booch</a:t>
            </a:r>
            <a:r>
              <a:rPr lang="en-US" sz="2800" dirty="0"/>
              <a:t>, James </a:t>
            </a:r>
            <a:r>
              <a:rPr lang="en-US" sz="2800" dirty="0" err="1"/>
              <a:t>Rumbaugh</a:t>
            </a:r>
            <a:r>
              <a:rPr lang="en-US" sz="2800" dirty="0"/>
              <a:t>, </a:t>
            </a:r>
            <a:r>
              <a:rPr lang="en-US" sz="2800" dirty="0" err="1"/>
              <a:t>Ivar</a:t>
            </a:r>
            <a:r>
              <a:rPr lang="en-US" sz="2800" dirty="0"/>
              <a:t> Jacobson, and the Rational Software Corporation. These renowned computer scientists fused their respective technologies into a single, standardized model. Today, UML is accepted by the Object Management Group (OMG) as the standard for modeling object oriented programs.</a:t>
            </a:r>
          </a:p>
        </p:txBody>
      </p:sp>
      <p:sp>
        <p:nvSpPr>
          <p:cNvPr id="4" name="عنوان 1"/>
          <p:cNvSpPr>
            <a:spLocks noGrp="1"/>
          </p:cNvSpPr>
          <p:nvPr>
            <p:ph type="title"/>
          </p:nvPr>
        </p:nvSpPr>
        <p:spPr>
          <a:xfrm>
            <a:off x="856928" y="475488"/>
            <a:ext cx="8229600" cy="1143000"/>
          </a:xfrm>
        </p:spPr>
        <p:txBody>
          <a:bodyPr>
            <a:normAutofit/>
          </a:bodyPr>
          <a:lstStyle/>
          <a:p>
            <a:r>
              <a:rPr lang="en-US" sz="5400" b="1" dirty="0"/>
              <a:t>What is UML?</a:t>
            </a:r>
            <a:endParaRPr lang="ar-SA" dirty="0"/>
          </a:p>
        </p:txBody>
      </p:sp>
    </p:spTree>
    <p:extLst>
      <p:ext uri="{BB962C8B-B14F-4D97-AF65-F5344CB8AC3E}">
        <p14:creationId xmlns:p14="http://schemas.microsoft.com/office/powerpoint/2010/main" xmlns="" val="2509145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z="4000"/>
              <a:t>The Unified Modeling Language (UML) Concepts and Diagrams</a:t>
            </a:r>
          </a:p>
        </p:txBody>
      </p:sp>
      <p:sp>
        <p:nvSpPr>
          <p:cNvPr id="253955" name="Rectangle 3"/>
          <p:cNvSpPr>
            <a:spLocks noGrp="1" noChangeArrowheads="1"/>
          </p:cNvSpPr>
          <p:nvPr>
            <p:ph idx="1"/>
          </p:nvPr>
        </p:nvSpPr>
        <p:spPr/>
        <p:txBody>
          <a:bodyPr/>
          <a:lstStyle/>
          <a:p>
            <a:r>
              <a:rPr lang="en-US"/>
              <a:t>Things</a:t>
            </a:r>
          </a:p>
          <a:p>
            <a:r>
              <a:rPr lang="en-US"/>
              <a:t>Relationships</a:t>
            </a:r>
          </a:p>
          <a:p>
            <a:r>
              <a:rPr lang="en-US"/>
              <a:t>Diagrams</a:t>
            </a:r>
          </a:p>
        </p:txBody>
      </p:sp>
    </p:spTree>
    <p:extLst>
      <p:ext uri="{BB962C8B-B14F-4D97-AF65-F5344CB8AC3E}">
        <p14:creationId xmlns:p14="http://schemas.microsoft.com/office/powerpoint/2010/main" xmlns="" val="2950629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z="4000"/>
              <a:t>Interacting during a CRC Session</a:t>
            </a:r>
          </a:p>
        </p:txBody>
      </p:sp>
      <p:sp>
        <p:nvSpPr>
          <p:cNvPr id="251907" name="Rectangle 3"/>
          <p:cNvSpPr>
            <a:spLocks noGrp="1" noChangeArrowheads="1"/>
          </p:cNvSpPr>
          <p:nvPr>
            <p:ph idx="1"/>
          </p:nvPr>
        </p:nvSpPr>
        <p:spPr/>
        <p:txBody>
          <a:bodyPr/>
          <a:lstStyle/>
          <a:p>
            <a:r>
              <a:rPr lang="en-US"/>
              <a:t>Identify all the classes you can.</a:t>
            </a:r>
          </a:p>
          <a:p>
            <a:r>
              <a:rPr lang="en-US"/>
              <a:t>Create scenarios.</a:t>
            </a:r>
          </a:p>
          <a:p>
            <a:r>
              <a:rPr lang="en-US"/>
              <a:t>Identify and refine responsibilities.</a:t>
            </a:r>
          </a:p>
        </p:txBody>
      </p:sp>
    </p:spTree>
    <p:extLst>
      <p:ext uri="{BB962C8B-B14F-4D97-AF65-F5344CB8AC3E}">
        <p14:creationId xmlns:p14="http://schemas.microsoft.com/office/powerpoint/2010/main" xmlns="" val="3398481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48734" y="342900"/>
            <a:ext cx="8596668" cy="1320800"/>
          </a:xfrm>
        </p:spPr>
        <p:txBody>
          <a:bodyPr/>
          <a:lstStyle/>
          <a:p>
            <a:r>
              <a:rPr lang="en-US" sz="2400"/>
              <a:t>An Overall View of UML and its Components: Things, Relationships, and Diagrams (Figure 10.4)</a:t>
            </a:r>
          </a:p>
        </p:txBody>
      </p:sp>
      <p:pic>
        <p:nvPicPr>
          <p:cNvPr id="336902"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9800" y="1498600"/>
            <a:ext cx="7188199" cy="486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6353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sz="4000" dirty="0"/>
              <a:t>Commonly Used UML Diagrams</a:t>
            </a:r>
          </a:p>
        </p:txBody>
      </p:sp>
      <p:sp>
        <p:nvSpPr>
          <p:cNvPr id="263171" name="Rectangle 3"/>
          <p:cNvSpPr>
            <a:spLocks noGrp="1" noChangeArrowheads="1"/>
          </p:cNvSpPr>
          <p:nvPr>
            <p:ph idx="1"/>
          </p:nvPr>
        </p:nvSpPr>
        <p:spPr/>
        <p:txBody>
          <a:bodyPr>
            <a:normAutofit lnSpcReduction="10000"/>
          </a:bodyPr>
          <a:lstStyle/>
          <a:p>
            <a:r>
              <a:rPr lang="en-US" sz="2800" dirty="0"/>
              <a:t>Use case diagram</a:t>
            </a:r>
          </a:p>
          <a:p>
            <a:pPr lvl="1"/>
            <a:r>
              <a:rPr lang="en-US" sz="2400" dirty="0"/>
              <a:t>Describing how the system is used</a:t>
            </a:r>
          </a:p>
          <a:p>
            <a:pPr lvl="1"/>
            <a:r>
              <a:rPr lang="en-US" sz="2400" dirty="0"/>
              <a:t>The starting point for UML modeling</a:t>
            </a:r>
          </a:p>
          <a:p>
            <a:r>
              <a:rPr lang="en-US" sz="2800" dirty="0"/>
              <a:t>Use case scenario</a:t>
            </a:r>
          </a:p>
          <a:p>
            <a:pPr lvl="1"/>
            <a:r>
              <a:rPr lang="en-US" sz="2400" dirty="0"/>
              <a:t>A verbal articulation of exceptions to the main behavior described by the primary use case</a:t>
            </a:r>
          </a:p>
          <a:p>
            <a:r>
              <a:rPr lang="en-US" sz="2800" dirty="0"/>
              <a:t>Activity diagram</a:t>
            </a:r>
          </a:p>
          <a:p>
            <a:pPr lvl="1"/>
            <a:r>
              <a:rPr lang="en-US" sz="2400" dirty="0"/>
              <a:t>Illustrates the overall flow of activities</a:t>
            </a:r>
          </a:p>
        </p:txBody>
      </p:sp>
    </p:spTree>
    <p:extLst>
      <p:ext uri="{BB962C8B-B14F-4D97-AF65-F5344CB8AC3E}">
        <p14:creationId xmlns:p14="http://schemas.microsoft.com/office/powerpoint/2010/main" xmlns="" val="422563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sz="4000"/>
              <a:t>Commonly Used UML Diagrams (Continued)</a:t>
            </a:r>
          </a:p>
        </p:txBody>
      </p:sp>
      <p:sp>
        <p:nvSpPr>
          <p:cNvPr id="264195" name="Rectangle 3"/>
          <p:cNvSpPr>
            <a:spLocks noGrp="1" noChangeArrowheads="1"/>
          </p:cNvSpPr>
          <p:nvPr>
            <p:ph idx="1"/>
          </p:nvPr>
        </p:nvSpPr>
        <p:spPr/>
        <p:txBody>
          <a:bodyPr>
            <a:normAutofit/>
          </a:bodyPr>
          <a:lstStyle/>
          <a:p>
            <a:r>
              <a:rPr lang="en-US" sz="2400" dirty="0" smtClean="0"/>
              <a:t>Sequence diagrams</a:t>
            </a:r>
          </a:p>
          <a:p>
            <a:pPr lvl="1"/>
            <a:r>
              <a:rPr lang="en-US" sz="2000" dirty="0" smtClean="0"/>
              <a:t>Show the sequence of activities and class relationships.</a:t>
            </a:r>
          </a:p>
          <a:p>
            <a:r>
              <a:rPr lang="en-US" sz="2400" dirty="0" smtClean="0"/>
              <a:t>Class diagrams</a:t>
            </a:r>
          </a:p>
          <a:p>
            <a:pPr lvl="1"/>
            <a:r>
              <a:rPr lang="en-US" sz="2000" dirty="0" smtClean="0"/>
              <a:t>Show classes and relationships.</a:t>
            </a:r>
          </a:p>
          <a:p>
            <a:r>
              <a:rPr lang="en-US" sz="2400" dirty="0" err="1" smtClean="0"/>
              <a:t>Statechart</a:t>
            </a:r>
            <a:r>
              <a:rPr lang="en-US" sz="2400" dirty="0" smtClean="0"/>
              <a:t> diagrams</a:t>
            </a:r>
          </a:p>
          <a:p>
            <a:pPr lvl="1"/>
            <a:r>
              <a:rPr lang="en-US" sz="2000" dirty="0" smtClean="0"/>
              <a:t>Show the state transitions.</a:t>
            </a:r>
            <a:endParaRPr lang="en-US" sz="2000" dirty="0"/>
          </a:p>
        </p:txBody>
      </p:sp>
    </p:spTree>
    <p:extLst>
      <p:ext uri="{BB962C8B-B14F-4D97-AF65-F5344CB8AC3E}">
        <p14:creationId xmlns:p14="http://schemas.microsoft.com/office/powerpoint/2010/main" xmlns="" val="397914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950</TotalTime>
  <Words>1919</Words>
  <Application>Microsoft Office PowerPoint</Application>
  <PresentationFormat>مخصص</PresentationFormat>
  <Paragraphs>187</Paragraphs>
  <Slides>37</Slides>
  <Notes>8</Notes>
  <HiddenSlides>0</HiddenSlides>
  <MMClips>0</MMClips>
  <ScaleCrop>false</ScaleCrop>
  <HeadingPairs>
    <vt:vector size="4" baseType="variant">
      <vt:variant>
        <vt:lpstr>سمة</vt:lpstr>
      </vt:variant>
      <vt:variant>
        <vt:i4>1</vt:i4>
      </vt:variant>
      <vt:variant>
        <vt:lpstr>عناوين الشرائح</vt:lpstr>
      </vt:variant>
      <vt:variant>
        <vt:i4>37</vt:i4>
      </vt:variant>
    </vt:vector>
  </HeadingPairs>
  <TitlesOfParts>
    <vt:vector size="38" baseType="lpstr">
      <vt:lpstr>Facet</vt:lpstr>
      <vt:lpstr>UML 1 USE CASE DIAGRAMS </vt:lpstr>
      <vt:lpstr>Object-Oriented Analysis and Design</vt:lpstr>
      <vt:lpstr>Object-Oriented Concepts</vt:lpstr>
      <vt:lpstr>What is UML?</vt:lpstr>
      <vt:lpstr>The Unified Modeling Language (UML) Concepts and Diagrams</vt:lpstr>
      <vt:lpstr>Interacting during a CRC Session</vt:lpstr>
      <vt:lpstr>An Overall View of UML and its Components: Things, Relationships, and Diagrams (Figure 10.4)</vt:lpstr>
      <vt:lpstr>Commonly Used UML Diagrams</vt:lpstr>
      <vt:lpstr>Commonly Used UML Diagrams (Continued)</vt:lpstr>
      <vt:lpstr>An Overview of UML Diagrams Showing How Each Diagram Leads to the Development of Other UML Diagrams (Figure 10.5)</vt:lpstr>
      <vt:lpstr>Use Case Modeling</vt:lpstr>
      <vt:lpstr>Use case example</vt:lpstr>
      <vt:lpstr>Use case diagram notations</vt:lpstr>
      <vt:lpstr>الشريحة 14</vt:lpstr>
      <vt:lpstr>Inheritance between Actors</vt:lpstr>
      <vt:lpstr>Actors:</vt:lpstr>
      <vt:lpstr>Use Case </vt:lpstr>
      <vt:lpstr>Any use case diagram has to be described using use case description table which contains six fields as follows:</vt:lpstr>
      <vt:lpstr>Any use case diagram has to be described using use case description table which contains six fields as follows:</vt:lpstr>
      <vt:lpstr>The use case written in natural language this:</vt:lpstr>
      <vt:lpstr>Scenarios:</vt:lpstr>
      <vt:lpstr>We describe a scenario using a template with three fields:</vt:lpstr>
      <vt:lpstr>الشريحة 23</vt:lpstr>
      <vt:lpstr>الشريحة 24</vt:lpstr>
      <vt:lpstr>Relationships</vt:lpstr>
      <vt:lpstr>Use case relationships:</vt:lpstr>
      <vt:lpstr>Use case relationships: … cont</vt:lpstr>
      <vt:lpstr>We represent include relationship in the use case itself with one of two ways:</vt:lpstr>
      <vt:lpstr>Use case relationships: … cont</vt:lpstr>
      <vt:lpstr>Use case relationships: … cont</vt:lpstr>
      <vt:lpstr>Showing system versions</vt:lpstr>
      <vt:lpstr>Use case relationships: … cont</vt:lpstr>
      <vt:lpstr>Sharing goals with generalization</vt:lpstr>
      <vt:lpstr>Multiplicities between Actors and Use Cases</vt:lpstr>
      <vt:lpstr>A Use Case Example of Student Enrollment (Figure 10.6)</vt:lpstr>
      <vt:lpstr>Use Cases Can Be Grouped into Packages (Figure 10.23)</vt:lpstr>
      <vt:lpstr>Homework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infancy voice</dc:creator>
  <cp:lastModifiedBy>infancy voice</cp:lastModifiedBy>
  <cp:revision>48</cp:revision>
  <dcterms:created xsi:type="dcterms:W3CDTF">2013-11-08T16:01:19Z</dcterms:created>
  <dcterms:modified xsi:type="dcterms:W3CDTF">2014-11-09T20:47:50Z</dcterms:modified>
</cp:coreProperties>
</file>