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emf" ContentType="image/x-emf"/>
  <Override PartName="/ppt/activeX/activeX1.xml" ContentType="application/vnd.ms-office.activeX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activeX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80" r:id="rId10"/>
    <p:sldId id="275" r:id="rId11"/>
    <p:sldId id="267" r:id="rId12"/>
    <p:sldId id="268" r:id="rId13"/>
    <p:sldId id="288" r:id="rId14"/>
    <p:sldId id="269" r:id="rId15"/>
    <p:sldId id="281" r:id="rId16"/>
    <p:sldId id="282" r:id="rId17"/>
    <p:sldId id="286" r:id="rId18"/>
    <p:sldId id="290" r:id="rId19"/>
    <p:sldId id="284" r:id="rId20"/>
    <p:sldId id="287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66" d="100"/>
          <a:sy n="66" d="100"/>
        </p:scale>
        <p:origin x="-9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Honza\Documents\Semin&#225;rka\V&#253;b&#283;r%20profil&#367;\V&#253;b&#283;r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cs-CZ"/>
  <c:clrMapOvr bg1="lt1" tx1="dk1" bg2="lt2" tx2="dk2" accent1="accent1" accent2="accent2" accent3="accent3" accent4="accent4" accent5="accent5" accent6="accent6" hlink="hlink" folHlink="folHlink"/>
  <c:chart>
    <c:plotArea>
      <c:layout/>
      <c:scatterChart>
        <c:scatterStyle val="smoothMarker"/>
        <c:ser>
          <c:idx val="0"/>
          <c:order val="0"/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'SG6043'!$O$22:$O$103</c:f>
              <c:numCache>
                <c:formatCode>General</c:formatCode>
                <c:ptCount val="82"/>
                <c:pt idx="0">
                  <c:v>1</c:v>
                </c:pt>
                <c:pt idx="1">
                  <c:v>0.99810500000000002</c:v>
                </c:pt>
                <c:pt idx="2">
                  <c:v>0.99273500000000003</c:v>
                </c:pt>
                <c:pt idx="3">
                  <c:v>0.98438699999999235</c:v>
                </c:pt>
                <c:pt idx="4">
                  <c:v>0.97343400000000002</c:v>
                </c:pt>
                <c:pt idx="5">
                  <c:v>0.96007100000000489</c:v>
                </c:pt>
                <c:pt idx="6">
                  <c:v>0.94428800000000002</c:v>
                </c:pt>
                <c:pt idx="7">
                  <c:v>0.92596599999999996</c:v>
                </c:pt>
                <c:pt idx="8">
                  <c:v>0.90516099999999566</c:v>
                </c:pt>
                <c:pt idx="9">
                  <c:v>0.88207199999999997</c:v>
                </c:pt>
                <c:pt idx="10">
                  <c:v>0.85688399999999998</c:v>
                </c:pt>
                <c:pt idx="11">
                  <c:v>0.82979400000000558</c:v>
                </c:pt>
                <c:pt idx="12">
                  <c:v>0.80100800000000005</c:v>
                </c:pt>
                <c:pt idx="13">
                  <c:v>0.77074100000000956</c:v>
                </c:pt>
                <c:pt idx="14">
                  <c:v>0.73921499999999996</c:v>
                </c:pt>
                <c:pt idx="15">
                  <c:v>0.70666300000000004</c:v>
                </c:pt>
                <c:pt idx="16">
                  <c:v>0.67319500000000776</c:v>
                </c:pt>
                <c:pt idx="17">
                  <c:v>0.6388920000000049</c:v>
                </c:pt>
                <c:pt idx="18">
                  <c:v>0.603962</c:v>
                </c:pt>
                <c:pt idx="19">
                  <c:v>0.5685369999999943</c:v>
                </c:pt>
                <c:pt idx="20">
                  <c:v>0.53276100000000004</c:v>
                </c:pt>
                <c:pt idx="21">
                  <c:v>0.49684700000000032</c:v>
                </c:pt>
                <c:pt idx="22">
                  <c:v>0.460955</c:v>
                </c:pt>
                <c:pt idx="23">
                  <c:v>0.42527600000000032</c:v>
                </c:pt>
                <c:pt idx="24">
                  <c:v>0.38999500000000031</c:v>
                </c:pt>
                <c:pt idx="25">
                  <c:v>0.35527200000000031</c:v>
                </c:pt>
                <c:pt idx="26">
                  <c:v>0.32130600000000326</c:v>
                </c:pt>
                <c:pt idx="27">
                  <c:v>0.288269</c:v>
                </c:pt>
                <c:pt idx="28">
                  <c:v>0.25633</c:v>
                </c:pt>
                <c:pt idx="29">
                  <c:v>0.22567099999999987</c:v>
                </c:pt>
                <c:pt idx="30">
                  <c:v>0.19644700000000151</c:v>
                </c:pt>
                <c:pt idx="31">
                  <c:v>0.16881699999999999</c:v>
                </c:pt>
                <c:pt idx="32">
                  <c:v>0.14292600000000041</c:v>
                </c:pt>
                <c:pt idx="33">
                  <c:v>0.11889500000000019</c:v>
                </c:pt>
                <c:pt idx="34">
                  <c:v>9.6866000000000063E-2</c:v>
                </c:pt>
                <c:pt idx="35">
                  <c:v>7.6936000000000004E-2</c:v>
                </c:pt>
                <c:pt idx="36">
                  <c:v>5.9198000000000132E-2</c:v>
                </c:pt>
                <c:pt idx="37">
                  <c:v>4.3757000000000004E-2</c:v>
                </c:pt>
                <c:pt idx="38">
                  <c:v>3.0622E-2</c:v>
                </c:pt>
                <c:pt idx="39">
                  <c:v>1.9828000000000141E-2</c:v>
                </c:pt>
                <c:pt idx="40">
                  <c:v>1.1416000000000001E-2</c:v>
                </c:pt>
                <c:pt idx="41">
                  <c:v>5.2770000000000429E-3</c:v>
                </c:pt>
                <c:pt idx="42">
                  <c:v>1.4959999999999978E-3</c:v>
                </c:pt>
                <c:pt idx="43">
                  <c:v>2.4000000000000255E-5</c:v>
                </c:pt>
                <c:pt idx="44">
                  <c:v>2.4000000000000255E-5</c:v>
                </c:pt>
                <c:pt idx="45">
                  <c:v>5.8800000000000193E-4</c:v>
                </c:pt>
                <c:pt idx="46">
                  <c:v>3.9300000000000012E-3</c:v>
                </c:pt>
                <c:pt idx="47">
                  <c:v>1.0772E-2</c:v>
                </c:pt>
                <c:pt idx="48">
                  <c:v>2.0868000000000001E-2</c:v>
                </c:pt>
                <c:pt idx="49">
                  <c:v>3.4086000000000005E-2</c:v>
                </c:pt>
                <c:pt idx="50">
                  <c:v>5.0504E-2</c:v>
                </c:pt>
                <c:pt idx="51">
                  <c:v>7.0144999999999999E-2</c:v>
                </c:pt>
                <c:pt idx="52">
                  <c:v>9.2915000000000025E-2</c:v>
                </c:pt>
                <c:pt idx="53">
                  <c:v>0.11863700000000002</c:v>
                </c:pt>
                <c:pt idx="54">
                  <c:v>0.14711700000000041</c:v>
                </c:pt>
                <c:pt idx="55">
                  <c:v>0.17814700000000044</c:v>
                </c:pt>
                <c:pt idx="56">
                  <c:v>0.21149800000000177</c:v>
                </c:pt>
                <c:pt idx="57">
                  <c:v>0.24692700000000131</c:v>
                </c:pt>
                <c:pt idx="58">
                  <c:v>0.28417200000000031</c:v>
                </c:pt>
                <c:pt idx="59">
                  <c:v>0.32296000000000286</c:v>
                </c:pt>
                <c:pt idx="60">
                  <c:v>0.36300800000000188</c:v>
                </c:pt>
                <c:pt idx="61">
                  <c:v>0.40401400000000032</c:v>
                </c:pt>
                <c:pt idx="62">
                  <c:v>0.44570499999999996</c:v>
                </c:pt>
                <c:pt idx="63">
                  <c:v>0.48784900000000031</c:v>
                </c:pt>
                <c:pt idx="64">
                  <c:v>0.53029000000000004</c:v>
                </c:pt>
                <c:pt idx="65">
                  <c:v>0.57286199999999998</c:v>
                </c:pt>
                <c:pt idx="66">
                  <c:v>0.61525200000000002</c:v>
                </c:pt>
                <c:pt idx="67">
                  <c:v>0.65704100000000776</c:v>
                </c:pt>
                <c:pt idx="68">
                  <c:v>0.69784900000000571</c:v>
                </c:pt>
                <c:pt idx="69">
                  <c:v>0.73734699999999997</c:v>
                </c:pt>
                <c:pt idx="70">
                  <c:v>0.77520100000000558</c:v>
                </c:pt>
                <c:pt idx="71">
                  <c:v>0.8110849999999995</c:v>
                </c:pt>
                <c:pt idx="72">
                  <c:v>0.8446780000000057</c:v>
                </c:pt>
                <c:pt idx="73">
                  <c:v>0.87567100000000775</c:v>
                </c:pt>
                <c:pt idx="74">
                  <c:v>0.90377300000000005</c:v>
                </c:pt>
                <c:pt idx="75">
                  <c:v>0.92871199999999998</c:v>
                </c:pt>
                <c:pt idx="76">
                  <c:v>0.95024100000000478</c:v>
                </c:pt>
                <c:pt idx="77">
                  <c:v>0.96814100000000558</c:v>
                </c:pt>
                <c:pt idx="78">
                  <c:v>0.98214599999999996</c:v>
                </c:pt>
                <c:pt idx="79">
                  <c:v>0.99208799999999508</c:v>
                </c:pt>
                <c:pt idx="80">
                  <c:v>0.99802599999999997</c:v>
                </c:pt>
                <c:pt idx="81">
                  <c:v>0.99999899999999997</c:v>
                </c:pt>
              </c:numCache>
            </c:numRef>
          </c:xVal>
          <c:yVal>
            <c:numRef>
              <c:f>'SG6043'!$P$22:$P$103</c:f>
              <c:numCache>
                <c:formatCode>General</c:formatCode>
                <c:ptCount val="82"/>
                <c:pt idx="0">
                  <c:v>0</c:v>
                </c:pt>
                <c:pt idx="1">
                  <c:v>6.5600000000000033E-4</c:v>
                </c:pt>
                <c:pt idx="2">
                  <c:v>2.712E-3</c:v>
                </c:pt>
                <c:pt idx="3">
                  <c:v>6.0720000000000114E-3</c:v>
                </c:pt>
                <c:pt idx="4">
                  <c:v>1.0465E-2</c:v>
                </c:pt>
                <c:pt idx="5">
                  <c:v>1.5523000000000021E-2</c:v>
                </c:pt>
                <c:pt idx="6">
                  <c:v>2.0916000000000001E-2</c:v>
                </c:pt>
                <c:pt idx="7">
                  <c:v>2.6547000000000012E-2</c:v>
                </c:pt>
                <c:pt idx="8">
                  <c:v>3.2475000000000358E-2</c:v>
                </c:pt>
                <c:pt idx="9">
                  <c:v>3.8683000000000002E-2</c:v>
                </c:pt>
                <c:pt idx="10">
                  <c:v>4.5099000000000014E-2</c:v>
                </c:pt>
                <c:pt idx="11">
                  <c:v>5.1647999999999986E-2</c:v>
                </c:pt>
                <c:pt idx="12">
                  <c:v>5.8239999999999986E-2</c:v>
                </c:pt>
                <c:pt idx="13">
                  <c:v>6.4777000000000112E-2</c:v>
                </c:pt>
                <c:pt idx="14">
                  <c:v>7.1138000000000007E-2</c:v>
                </c:pt>
                <c:pt idx="15">
                  <c:v>7.7173000000000019E-2</c:v>
                </c:pt>
                <c:pt idx="16">
                  <c:v>8.2684000000000007E-2</c:v>
                </c:pt>
                <c:pt idx="17">
                  <c:v>8.7606000000000045E-2</c:v>
                </c:pt>
                <c:pt idx="18">
                  <c:v>9.190300000000004E-2</c:v>
                </c:pt>
                <c:pt idx="19">
                  <c:v>9.5505000000000728E-2</c:v>
                </c:pt>
                <c:pt idx="20">
                  <c:v>9.8415000000000044E-2</c:v>
                </c:pt>
                <c:pt idx="21">
                  <c:v>0.10059200000000022</c:v>
                </c:pt>
                <c:pt idx="22">
                  <c:v>0.10201</c:v>
                </c:pt>
                <c:pt idx="23">
                  <c:v>0.10269000000000029</c:v>
                </c:pt>
                <c:pt idx="24">
                  <c:v>0.10259900000000002</c:v>
                </c:pt>
                <c:pt idx="25">
                  <c:v>0.10175200000000002</c:v>
                </c:pt>
                <c:pt idx="26">
                  <c:v>0.10017400000000012</c:v>
                </c:pt>
                <c:pt idx="27">
                  <c:v>9.7880000000000009E-2</c:v>
                </c:pt>
                <c:pt idx="28">
                  <c:v>9.4905000000000225E-2</c:v>
                </c:pt>
                <c:pt idx="29">
                  <c:v>9.1274000000000008E-2</c:v>
                </c:pt>
                <c:pt idx="30">
                  <c:v>8.7021000000000001E-2</c:v>
                </c:pt>
                <c:pt idx="31">
                  <c:v>8.2199000000000022E-2</c:v>
                </c:pt>
                <c:pt idx="32">
                  <c:v>7.6839000000000018E-2</c:v>
                </c:pt>
                <c:pt idx="33">
                  <c:v>7.0995000000000003E-2</c:v>
                </c:pt>
                <c:pt idx="34">
                  <c:v>6.4730000000000523E-2</c:v>
                </c:pt>
                <c:pt idx="35">
                  <c:v>5.8094000000000014E-2</c:v>
                </c:pt>
                <c:pt idx="36">
                  <c:v>5.1169999999999986E-2</c:v>
                </c:pt>
                <c:pt idx="37">
                  <c:v>4.3980999999999999E-2</c:v>
                </c:pt>
                <c:pt idx="38">
                  <c:v>3.6590000000000004E-2</c:v>
                </c:pt>
                <c:pt idx="39">
                  <c:v>2.9159000000000001E-2</c:v>
                </c:pt>
                <c:pt idx="40">
                  <c:v>2.1706E-2</c:v>
                </c:pt>
                <c:pt idx="41">
                  <c:v>1.4355E-2</c:v>
                </c:pt>
                <c:pt idx="42">
                  <c:v>7.4100000000000528E-3</c:v>
                </c:pt>
                <c:pt idx="43">
                  <c:v>9.4200000000000566E-4</c:v>
                </c:pt>
                <c:pt idx="44">
                  <c:v>9.4200000000000566E-4</c:v>
                </c:pt>
                <c:pt idx="45">
                  <c:v>-4.6770000000000023E-3</c:v>
                </c:pt>
                <c:pt idx="46">
                  <c:v>-8.5950000000000228E-3</c:v>
                </c:pt>
                <c:pt idx="47">
                  <c:v>-1.1195E-2</c:v>
                </c:pt>
                <c:pt idx="48">
                  <c:v>-1.3164000000000021E-2</c:v>
                </c:pt>
                <c:pt idx="49">
                  <c:v>-1.4302E-2</c:v>
                </c:pt>
                <c:pt idx="50">
                  <c:v>-1.4598E-2</c:v>
                </c:pt>
                <c:pt idx="51">
                  <c:v>-1.4214999999999978E-2</c:v>
                </c:pt>
                <c:pt idx="52">
                  <c:v>-1.3292999999999999E-2</c:v>
                </c:pt>
                <c:pt idx="53">
                  <c:v>-1.1970000000000001E-2</c:v>
                </c:pt>
                <c:pt idx="54">
                  <c:v>-1.0343000000000001E-2</c:v>
                </c:pt>
                <c:pt idx="55">
                  <c:v>-8.4770000000000227E-3</c:v>
                </c:pt>
                <c:pt idx="56">
                  <c:v>-6.4460000000000671E-3</c:v>
                </c:pt>
                <c:pt idx="57">
                  <c:v>-4.3030000000000004E-3</c:v>
                </c:pt>
                <c:pt idx="58">
                  <c:v>-2.1040000000000052E-3</c:v>
                </c:pt>
                <c:pt idx="59">
                  <c:v>1.140000000000017E-4</c:v>
                </c:pt>
                <c:pt idx="60">
                  <c:v>2.3189999999999999E-3</c:v>
                </c:pt>
                <c:pt idx="61">
                  <c:v>4.4980000000000124E-3</c:v>
                </c:pt>
                <c:pt idx="62">
                  <c:v>6.6890000000000465E-3</c:v>
                </c:pt>
                <c:pt idx="63">
                  <c:v>8.9330000000000208E-3</c:v>
                </c:pt>
                <c:pt idx="64">
                  <c:v>1.1167000000000003E-2</c:v>
                </c:pt>
                <c:pt idx="65">
                  <c:v>1.3270000000000001E-2</c:v>
                </c:pt>
                <c:pt idx="66">
                  <c:v>1.5037E-2</c:v>
                </c:pt>
                <c:pt idx="67">
                  <c:v>1.6351000000000001E-2</c:v>
                </c:pt>
                <c:pt idx="68">
                  <c:v>1.7212000000000002E-2</c:v>
                </c:pt>
                <c:pt idx="69">
                  <c:v>1.7604000000000005E-2</c:v>
                </c:pt>
                <c:pt idx="70">
                  <c:v>1.7513999999999998E-2</c:v>
                </c:pt>
                <c:pt idx="71">
                  <c:v>1.6945000000000141E-2</c:v>
                </c:pt>
                <c:pt idx="72">
                  <c:v>1.5916E-2</c:v>
                </c:pt>
                <c:pt idx="73">
                  <c:v>1.4467000000000001E-2</c:v>
                </c:pt>
                <c:pt idx="74">
                  <c:v>1.2654E-2</c:v>
                </c:pt>
                <c:pt idx="75">
                  <c:v>1.0558E-2</c:v>
                </c:pt>
                <c:pt idx="76">
                  <c:v>8.2760000000000004E-3</c:v>
                </c:pt>
                <c:pt idx="77">
                  <c:v>5.9080000000000538E-3</c:v>
                </c:pt>
                <c:pt idx="78">
                  <c:v>3.6130000000000263E-3</c:v>
                </c:pt>
                <c:pt idx="79">
                  <c:v>1.7000000000000081E-3</c:v>
                </c:pt>
                <c:pt idx="80">
                  <c:v>4.5300000000000494E-4</c:v>
                </c:pt>
                <c:pt idx="81">
                  <c:v>0</c:v>
                </c:pt>
              </c:numCache>
            </c:numRef>
          </c:yVal>
          <c:smooth val="1"/>
        </c:ser>
        <c:axId val="113025792"/>
        <c:axId val="113027328"/>
      </c:scatterChart>
      <c:valAx>
        <c:axId val="113025792"/>
        <c:scaling>
          <c:orientation val="minMax"/>
          <c:max val="1"/>
          <c:min val="0"/>
        </c:scaling>
        <c:axPos val="b"/>
        <c:numFmt formatCode="General" sourceLinked="1"/>
        <c:tickLblPos val="low"/>
        <c:txPr>
          <a:bodyPr/>
          <a:lstStyle/>
          <a:p>
            <a:pPr>
              <a:defRPr sz="800" baseline="0">
                <a:latin typeface="LM Roman 8" pitchFamily="50" charset="-18"/>
              </a:defRPr>
            </a:pPr>
            <a:endParaRPr lang="cs-CZ"/>
          </a:p>
        </c:txPr>
        <c:crossAx val="113027328"/>
        <c:crosses val="autoZero"/>
        <c:crossBetween val="midCat"/>
        <c:majorUnit val="0.1"/>
      </c:valAx>
      <c:valAx>
        <c:axId val="11302732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800" baseline="0">
                <a:latin typeface="LM Roman 8" pitchFamily="50" charset="-18"/>
              </a:defRPr>
            </a:pPr>
            <a:endParaRPr lang="cs-CZ"/>
          </a:p>
        </c:txPr>
        <c:crossAx val="113025792"/>
        <c:crosses val="autoZero"/>
        <c:crossBetween val="midCat"/>
      </c:valAx>
    </c:plotArea>
    <c:plotVisOnly val="1"/>
  </c:chart>
  <c:externalData r:id="rId2"/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2004-D2F4-47D5-9474-3A5F8BA41412}" type="datetimeFigureOut">
              <a:rPr lang="cs-CZ" smtClean="0"/>
              <a:pPr/>
              <a:t>2.4.2012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B97F-3F3B-4208-87E0-0F39B0A3EE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2004-D2F4-47D5-9474-3A5F8BA41412}" type="datetimeFigureOut">
              <a:rPr lang="cs-CZ" smtClean="0"/>
              <a:pPr/>
              <a:t>2.4.2012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B97F-3F3B-4208-87E0-0F39B0A3EE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2004-D2F4-47D5-9474-3A5F8BA41412}" type="datetimeFigureOut">
              <a:rPr lang="cs-CZ" smtClean="0"/>
              <a:pPr/>
              <a:t>2.4.2012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B97F-3F3B-4208-87E0-0F39B0A3EE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2004-D2F4-47D5-9474-3A5F8BA41412}" type="datetimeFigureOut">
              <a:rPr lang="cs-CZ" smtClean="0"/>
              <a:pPr/>
              <a:t>2.4.2012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B97F-3F3B-4208-87E0-0F39B0A3EE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2004-D2F4-47D5-9474-3A5F8BA41412}" type="datetimeFigureOut">
              <a:rPr lang="cs-CZ" smtClean="0"/>
              <a:pPr/>
              <a:t>2.4.2012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B97F-3F3B-4208-87E0-0F39B0A3EE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2004-D2F4-47D5-9474-3A5F8BA41412}" type="datetimeFigureOut">
              <a:rPr lang="cs-CZ" smtClean="0"/>
              <a:pPr/>
              <a:t>2.4.2012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B97F-3F3B-4208-87E0-0F39B0A3EE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2004-D2F4-47D5-9474-3A5F8BA41412}" type="datetimeFigureOut">
              <a:rPr lang="cs-CZ" smtClean="0"/>
              <a:pPr/>
              <a:t>2.4.2012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B97F-3F3B-4208-87E0-0F39B0A3EE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2004-D2F4-47D5-9474-3A5F8BA41412}" type="datetimeFigureOut">
              <a:rPr lang="cs-CZ" smtClean="0"/>
              <a:pPr/>
              <a:t>2.4.2012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B97F-3F3B-4208-87E0-0F39B0A3EE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2004-D2F4-47D5-9474-3A5F8BA41412}" type="datetimeFigureOut">
              <a:rPr lang="cs-CZ" smtClean="0"/>
              <a:pPr/>
              <a:t>2.4.2012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B97F-3F3B-4208-87E0-0F39B0A3EE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2004-D2F4-47D5-9474-3A5F8BA41412}" type="datetimeFigureOut">
              <a:rPr lang="cs-CZ" smtClean="0"/>
              <a:pPr/>
              <a:t>2.4.2012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B97F-3F3B-4208-87E0-0F39B0A3EE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2004-D2F4-47D5-9474-3A5F8BA41412}" type="datetimeFigureOut">
              <a:rPr lang="cs-CZ" smtClean="0"/>
              <a:pPr/>
              <a:t>2.4.2012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B97F-3F3B-4208-87E0-0F39B0A3EE4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B2004-D2F4-47D5-9474-3A5F8BA41412}" type="datetimeFigureOut">
              <a:rPr lang="cs-CZ" smtClean="0"/>
              <a:pPr/>
              <a:t>2.4.2012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B97F-3F3B-4208-87E0-0F39B0A3EE48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aplikace_Microsoft_Office_Word1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Dokument_aplikace_Microsoft_Office_Word4.docx"/><Relationship Id="rId5" Type="http://schemas.openxmlformats.org/officeDocument/2006/relationships/package" Target="../embeddings/Dokument_aplikace_Microsoft_Office_Word3.docx"/><Relationship Id="rId4" Type="http://schemas.openxmlformats.org/officeDocument/2006/relationships/package" Target="../embeddings/Dokument_aplikace_Microsoft_Office_Word2.doc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7200" dirty="0" smtClean="0"/>
              <a:t>Návrh malé větrné turbíny</a:t>
            </a:r>
            <a:endParaRPr lang="cs-CZ" sz="7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Jan Mrázek</a:t>
            </a:r>
            <a:endParaRPr lang="cs-CZ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Problematické oblasti</a:t>
            </a:r>
            <a:endParaRPr lang="cs-CZ" dirty="0"/>
          </a:p>
        </p:txBody>
      </p:sp>
      <p:pic>
        <p:nvPicPr>
          <p:cNvPr id="3" name="Obrázek 2" descr="F:\Seminárka\Návrh nového rotoru\Nový rotor\brázky\Výstřižek6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776864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lipsa 3"/>
          <p:cNvSpPr/>
          <p:nvPr/>
        </p:nvSpPr>
        <p:spPr>
          <a:xfrm>
            <a:off x="7812360" y="2348880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Elipsa 4"/>
          <p:cNvSpPr/>
          <p:nvPr/>
        </p:nvSpPr>
        <p:spPr>
          <a:xfrm>
            <a:off x="1475656" y="1556792"/>
            <a:ext cx="2232248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539552" y="4077072"/>
            <a:ext cx="4032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s-CZ" sz="2800" dirty="0" smtClean="0"/>
              <a:t>Velká spotřeba materiálu za malý zisk energie</a:t>
            </a:r>
          </a:p>
          <a:p>
            <a:pPr>
              <a:buFont typeface="Arial" pitchFamily="34" charset="0"/>
              <a:buChar char="•"/>
            </a:pPr>
            <a:r>
              <a:rPr lang="cs-CZ" sz="2800" dirty="0" smtClean="0"/>
              <a:t>Zlepšuje </a:t>
            </a:r>
            <a:r>
              <a:rPr lang="cs-CZ" sz="2800" dirty="0" err="1" smtClean="0"/>
              <a:t>startovatelnost</a:t>
            </a:r>
            <a:r>
              <a:rPr lang="cs-CZ" sz="2800" dirty="0" smtClean="0"/>
              <a:t> turbíny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716016" y="558924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 smtClean="0"/>
              <a:t>Vznik indukovaných ztrát</a:t>
            </a:r>
          </a:p>
        </p:txBody>
      </p:sp>
      <p:cxnSp>
        <p:nvCxnSpPr>
          <p:cNvPr id="11" name="Přímá spojovací šipka 10"/>
          <p:cNvCxnSpPr/>
          <p:nvPr/>
        </p:nvCxnSpPr>
        <p:spPr>
          <a:xfrm flipV="1">
            <a:off x="1259632" y="2996952"/>
            <a:ext cx="936104" cy="100811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/>
          <p:cNvCxnSpPr/>
          <p:nvPr/>
        </p:nvCxnSpPr>
        <p:spPr>
          <a:xfrm flipV="1">
            <a:off x="6804248" y="2708920"/>
            <a:ext cx="1296144" cy="288032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Výsledek simulací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Osvědčilo se pětimilimetrové odsazení</a:t>
            </a:r>
          </a:p>
          <a:p>
            <a:r>
              <a:rPr lang="cs-CZ" dirty="0" smtClean="0"/>
              <a:t>Ostatní zakončení mají potenciál, ale je u nich příliš mnoho  parametrů</a:t>
            </a:r>
          </a:p>
          <a:p>
            <a:endParaRPr lang="cs-CZ" dirty="0"/>
          </a:p>
        </p:txBody>
      </p:sp>
      <p:pic>
        <p:nvPicPr>
          <p:cNvPr id="21508" name="Picture 4" descr="H:\Seminárka\Návrh nového rotoru\Nový rotor\Výsledky\osazení 5mm\Výstřiže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212976"/>
            <a:ext cx="6480720" cy="33633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Finální model</a:t>
            </a:r>
            <a:endParaRPr lang="cs-CZ" dirty="0"/>
          </a:p>
        </p:txBody>
      </p:sp>
      <p:pic>
        <p:nvPicPr>
          <p:cNvPr id="3" name="Picture 2" descr="C:\Users\Honza\Documents\Seminárka\Obázky\Výstřiže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4533329" cy="4392488"/>
          </a:xfrm>
          <a:prstGeom prst="rect">
            <a:avLst/>
          </a:prstGeom>
          <a:noFill/>
        </p:spPr>
      </p:pic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5148064" y="1412776"/>
          <a:ext cx="3672408" cy="4574947"/>
        </p:xfrm>
        <a:graphic>
          <a:graphicData uri="http://schemas.openxmlformats.org/drawingml/2006/table">
            <a:tbl>
              <a:tblPr/>
              <a:tblGrid>
                <a:gridCol w="1917698"/>
                <a:gridCol w="1754710"/>
              </a:tblGrid>
              <a:tr h="54906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 dirty="0">
                          <a:latin typeface="+mj-lt"/>
                          <a:ea typeface="Times New Roman"/>
                          <a:cs typeface="Times New Roman"/>
                        </a:rPr>
                        <a:t>Rychlost větru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>
                          <a:latin typeface="+mj-lt"/>
                          <a:ea typeface="Times New Roman"/>
                          <a:cs typeface="Times New Roman"/>
                        </a:rPr>
                        <a:t>5 ms</a:t>
                      </a:r>
                      <a:r>
                        <a:rPr lang="cs-CZ" sz="1600" kern="1100" spc="-10" baseline="30000">
                          <a:latin typeface="+mj-lt"/>
                          <a:ea typeface="Times New Roman"/>
                          <a:cs typeface="Times New Roman"/>
                        </a:rPr>
                        <a:t>-1</a:t>
                      </a:r>
                      <a:endParaRPr lang="cs-CZ" sz="1600" kern="1100" spc="-1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06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 dirty="0">
                          <a:latin typeface="+mj-lt"/>
                          <a:ea typeface="Times New Roman"/>
                          <a:cs typeface="Times New Roman"/>
                        </a:rPr>
                        <a:t>Výkon vzduchu procházejícího turbínou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 dirty="0">
                          <a:latin typeface="+mj-lt"/>
                          <a:ea typeface="Times New Roman"/>
                          <a:cs typeface="Times New Roman"/>
                        </a:rPr>
                        <a:t>441 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06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 dirty="0">
                          <a:latin typeface="+mj-lt"/>
                          <a:ea typeface="Times New Roman"/>
                          <a:cs typeface="Times New Roman"/>
                        </a:rPr>
                        <a:t>Axiální síla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 dirty="0">
                          <a:latin typeface="+mj-lt"/>
                          <a:ea typeface="Times New Roman"/>
                          <a:cs typeface="Times New Roman"/>
                        </a:rPr>
                        <a:t>69 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06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>
                          <a:latin typeface="+mj-lt"/>
                          <a:ea typeface="Times New Roman"/>
                          <a:cs typeface="Times New Roman"/>
                        </a:rPr>
                        <a:t>Moment síly ohýbající list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 dirty="0">
                          <a:latin typeface="+mj-lt"/>
                          <a:ea typeface="Times New Roman"/>
                          <a:cs typeface="Times New Roman"/>
                        </a:rPr>
                        <a:t>32 </a:t>
                      </a:r>
                      <a:r>
                        <a:rPr lang="cs-CZ" sz="1600" kern="1100" spc="-10" dirty="0" err="1">
                          <a:latin typeface="+mj-lt"/>
                          <a:ea typeface="Times New Roman"/>
                          <a:cs typeface="Times New Roman"/>
                        </a:rPr>
                        <a:t>Nm</a:t>
                      </a:r>
                      <a:endParaRPr lang="cs-CZ" sz="1600" kern="1100" spc="-1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06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>
                          <a:latin typeface="+mj-lt"/>
                          <a:ea typeface="Times New Roman"/>
                          <a:cs typeface="Times New Roman"/>
                        </a:rPr>
                        <a:t>Síla roztáčející turbínu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 dirty="0">
                          <a:latin typeface="+mj-lt"/>
                          <a:ea typeface="Times New Roman"/>
                          <a:cs typeface="Times New Roman"/>
                        </a:rPr>
                        <a:t>15 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06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>
                          <a:latin typeface="+mj-lt"/>
                          <a:ea typeface="Times New Roman"/>
                          <a:cs typeface="Times New Roman"/>
                        </a:rPr>
                        <a:t>Krouticí moment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 dirty="0">
                          <a:latin typeface="+mj-lt"/>
                          <a:ea typeface="Times New Roman"/>
                          <a:cs typeface="Times New Roman"/>
                        </a:rPr>
                        <a:t>11 </a:t>
                      </a:r>
                      <a:r>
                        <a:rPr lang="cs-CZ" sz="1600" kern="1100" spc="-10" dirty="0" err="1">
                          <a:latin typeface="+mj-lt"/>
                          <a:ea typeface="Times New Roman"/>
                          <a:cs typeface="Times New Roman"/>
                        </a:rPr>
                        <a:t>Nm</a:t>
                      </a:r>
                      <a:endParaRPr lang="cs-CZ" sz="1600" kern="1100" spc="-1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06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 dirty="0">
                          <a:latin typeface="+mj-lt"/>
                          <a:ea typeface="Times New Roman"/>
                          <a:cs typeface="Times New Roman"/>
                        </a:rPr>
                        <a:t>Otáčky rotoru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 dirty="0">
                          <a:latin typeface="+mj-lt"/>
                          <a:ea typeface="Times New Roman"/>
                          <a:cs typeface="Times New Roman"/>
                        </a:rPr>
                        <a:t>160 min</a:t>
                      </a:r>
                      <a:r>
                        <a:rPr lang="cs-CZ" sz="1600" kern="1100" spc="-10" baseline="30000" dirty="0">
                          <a:latin typeface="+mj-lt"/>
                          <a:ea typeface="Times New Roman"/>
                          <a:cs typeface="Times New Roman"/>
                        </a:rPr>
                        <a:t>-1</a:t>
                      </a:r>
                      <a:endParaRPr lang="cs-CZ" sz="1600" kern="1100" spc="-1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9061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 dirty="0">
                          <a:latin typeface="+mj-lt"/>
                          <a:ea typeface="Times New Roman"/>
                          <a:cs typeface="Times New Roman"/>
                        </a:rPr>
                        <a:t>Užitný výkon turbíny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cs-CZ" sz="1600" kern="1100" spc="-10" dirty="0">
                          <a:latin typeface="+mj-lt"/>
                          <a:ea typeface="Times New Roman"/>
                          <a:cs typeface="Times New Roman"/>
                        </a:rPr>
                        <a:t>176 </a:t>
                      </a:r>
                      <a:r>
                        <a:rPr lang="cs-CZ" sz="1600" kern="1100" spc="-10" dirty="0" smtClean="0">
                          <a:latin typeface="+mj-lt"/>
                          <a:ea typeface="Times New Roman"/>
                          <a:cs typeface="Times New Roman"/>
                        </a:rPr>
                        <a:t>W (</a:t>
                      </a:r>
                      <a:r>
                        <a:rPr lang="cs-CZ" sz="1600" kern="1100" spc="-10" dirty="0" err="1" smtClean="0">
                          <a:latin typeface="+mj-lt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cs-CZ" sz="1600" kern="1100" spc="-10" baseline="-25000" dirty="0" err="1" smtClean="0">
                          <a:latin typeface="+mj-lt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cs-CZ" sz="1600" kern="1100" spc="-10" dirty="0" smtClean="0">
                          <a:latin typeface="+mj-lt"/>
                          <a:ea typeface="Times New Roman"/>
                          <a:cs typeface="Times New Roman"/>
                        </a:rPr>
                        <a:t> = 40 %)</a:t>
                      </a:r>
                      <a:endParaRPr lang="cs-CZ" sz="1600" kern="1100" spc="-1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Možnosti vylepšení návrhu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Vylepšit zakončení listu:</a:t>
            </a:r>
          </a:p>
          <a:p>
            <a:pPr lvl="1"/>
            <a:r>
              <a:rPr lang="cs-CZ" dirty="0" smtClean="0"/>
              <a:t>Najít vhodné teoretické podklady</a:t>
            </a:r>
          </a:p>
          <a:p>
            <a:pPr lvl="1"/>
            <a:r>
              <a:rPr lang="cs-CZ" dirty="0" smtClean="0"/>
              <a:t>Realizovat iterační optimalizaci pomocí CFD simulace</a:t>
            </a:r>
          </a:p>
          <a:p>
            <a:r>
              <a:rPr lang="cs-CZ" dirty="0" smtClean="0"/>
              <a:t>Najít profil, který</a:t>
            </a:r>
          </a:p>
          <a:p>
            <a:pPr lvl="1"/>
            <a:r>
              <a:rPr lang="cs-CZ" dirty="0" smtClean="0"/>
              <a:t>Dosahuje vyšší jemnosti na stejném nebo větším rozsahu náběhových úhlů</a:t>
            </a:r>
          </a:p>
          <a:p>
            <a:pPr lvl="1"/>
            <a:r>
              <a:rPr lang="cs-CZ" dirty="0" smtClean="0"/>
              <a:t>Má větší </a:t>
            </a:r>
            <a:r>
              <a:rPr lang="cs-CZ" dirty="0" smtClean="0"/>
              <a:t>tloušťku</a:t>
            </a:r>
          </a:p>
          <a:p>
            <a:r>
              <a:rPr lang="cs-CZ" dirty="0" smtClean="0"/>
              <a:t>Rozšířit teorie o další parametry (nestejnoměrné zpomalování vzduchu)</a:t>
            </a:r>
            <a:endParaRPr lang="cs-CZ" dirty="0" smtClean="0"/>
          </a:p>
          <a:p>
            <a:pPr lvl="1">
              <a:buNone/>
            </a:pP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První prototyp</a:t>
            </a:r>
            <a:endParaRPr lang="cs-CZ" dirty="0"/>
          </a:p>
        </p:txBody>
      </p:sp>
      <p:pic>
        <p:nvPicPr>
          <p:cNvPr id="27650" name="Picture 2" descr="C:\Users\Honza\Documents\Seminárka\Obázky\DSC_511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1268760"/>
            <a:ext cx="7589233" cy="50405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První prototyp</a:t>
            </a:r>
            <a:endParaRPr lang="cs-CZ" dirty="0"/>
          </a:p>
        </p:txBody>
      </p:sp>
      <p:pic>
        <p:nvPicPr>
          <p:cNvPr id="3" name="Obrázek 2" descr="F:\Seminárka\Návrh nového rotoru\Nový rotor\brázky\starý lis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96872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Model listu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1080120"/>
          </a:xfrm>
        </p:spPr>
        <p:txBody>
          <a:bodyPr/>
          <a:lstStyle/>
          <a:p>
            <a:r>
              <a:rPr lang="cs-CZ" dirty="0" smtClean="0"/>
              <a:t>Zde je patrná největší chyba – záměna tlakové a podtlakové strany</a:t>
            </a:r>
            <a:endParaRPr lang="cs-CZ" dirty="0"/>
          </a:p>
        </p:txBody>
      </p:sp>
      <p:pic>
        <p:nvPicPr>
          <p:cNvPr id="3" name="Obrázek 2" descr="F:\Seminárka\Návrh nového rotoru\Nový rotor\brázky\starý list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83264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První prototyp</a:t>
            </a:r>
            <a:endParaRPr lang="cs-CZ" dirty="0"/>
          </a:p>
        </p:txBody>
      </p:sp>
      <p:pic>
        <p:nvPicPr>
          <p:cNvPr id="3" name="Obrázek 2" descr="C:\Users\Honza\Desktop\vrtule\DSC_5082.jpg"/>
          <p:cNvPicPr/>
          <p:nvPr/>
        </p:nvPicPr>
        <p:blipFill>
          <a:blip r:embed="rId2" cstate="print"/>
          <a:srcRect l="19774" t="5869" r="19011" b="17156"/>
          <a:stretch>
            <a:fillRect/>
          </a:stretch>
        </p:blipFill>
        <p:spPr bwMode="auto">
          <a:xfrm>
            <a:off x="1475656" y="1196752"/>
            <a:ext cx="6120680" cy="511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První prototyp</a:t>
            </a:r>
            <a:endParaRPr lang="cs-CZ" dirty="0"/>
          </a:p>
        </p:txBody>
      </p:sp>
    </p:spTree>
    <p:controls>
      <p:control spid="36866" name="ShockwaveFlash1" r:id="rId2" imgW="7777601" imgH="5111581"/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Zkušenosti s prvním prototypem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Dobrá </a:t>
            </a:r>
            <a:r>
              <a:rPr lang="cs-CZ" dirty="0" err="1" smtClean="0"/>
              <a:t>startovatelnost</a:t>
            </a:r>
            <a:endParaRPr lang="cs-CZ" dirty="0" smtClean="0"/>
          </a:p>
          <a:p>
            <a:r>
              <a:rPr lang="cs-CZ" dirty="0" smtClean="0"/>
              <a:t>Tichost</a:t>
            </a:r>
          </a:p>
          <a:p>
            <a:r>
              <a:rPr lang="cs-CZ" dirty="0" smtClean="0"/>
              <a:t>Osvědčila se výrobní technologie</a:t>
            </a:r>
          </a:p>
          <a:p>
            <a:r>
              <a:rPr lang="cs-CZ" dirty="0" smtClean="0"/>
              <a:t>Nejsou na něj žádné stížnosti</a:t>
            </a:r>
          </a:p>
          <a:p>
            <a:r>
              <a:rPr lang="cs-CZ" dirty="0" smtClean="0"/>
              <a:t>Nedodává téměř žádnou energii díky otočení profilu</a:t>
            </a:r>
          </a:p>
          <a:p>
            <a:r>
              <a:rPr lang="cs-CZ" dirty="0" smtClean="0"/>
              <a:t>Dle simulace není zakončení listu ideální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Cíle práce</a:t>
            </a:r>
            <a:endParaRPr lang="cs-CZ" dirty="0"/>
          </a:p>
        </p:txBody>
      </p:sp>
      <p:pic>
        <p:nvPicPr>
          <p:cNvPr id="1026" name="Picture 2" descr="C:\Users\Honza\Documents\Seminárka\Obázky\Výstřiže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4248472" cy="4116481"/>
          </a:xfrm>
          <a:prstGeom prst="rect">
            <a:avLst/>
          </a:prstGeom>
          <a:noFill/>
        </p:spPr>
      </p:pic>
      <p:pic>
        <p:nvPicPr>
          <p:cNvPr id="1027" name="Picture 3" descr="C:\Users\Honza\Documents\Seminárka\Obázky\DSC_5131.jpg"/>
          <p:cNvPicPr>
            <a:picLocks noChangeAspect="1" noChangeArrowheads="1"/>
          </p:cNvPicPr>
          <p:nvPr/>
        </p:nvPicPr>
        <p:blipFill>
          <a:blip r:embed="rId3" cstate="print"/>
          <a:srcRect l="17666" r="18738"/>
          <a:stretch>
            <a:fillRect/>
          </a:stretch>
        </p:blipFill>
        <p:spPr bwMode="auto">
          <a:xfrm>
            <a:off x="4860032" y="1628800"/>
            <a:ext cx="3888432" cy="4060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Cíle do budoucna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Vyrobit zde navrženou turbínu</a:t>
            </a:r>
          </a:p>
          <a:p>
            <a:r>
              <a:rPr lang="cs-CZ" dirty="0" smtClean="0"/>
              <a:t>Postavit nový, pevnější stožár</a:t>
            </a:r>
          </a:p>
          <a:p>
            <a:r>
              <a:rPr lang="cs-CZ" dirty="0" smtClean="0"/>
              <a:t>Dokončit vývoj generátoru</a:t>
            </a:r>
          </a:p>
          <a:p>
            <a:r>
              <a:rPr lang="cs-CZ" dirty="0" smtClean="0"/>
              <a:t>Dát dohromady novou gondolu se všemi bezpečnostními prvky (jak mechanickými, tak i elektronickými)</a:t>
            </a:r>
          </a:p>
          <a:p>
            <a:r>
              <a:rPr lang="cs-CZ" dirty="0" smtClean="0"/>
              <a:t>Získanou energii využívat k </a:t>
            </a:r>
            <a:r>
              <a:rPr lang="cs-CZ" dirty="0" smtClean="0"/>
              <a:t>topení</a:t>
            </a:r>
            <a:endParaRPr lang="cs-CZ" dirty="0" smtClean="0"/>
          </a:p>
          <a:p>
            <a:r>
              <a:rPr lang="cs-CZ" dirty="0" smtClean="0"/>
              <a:t>Přidat telemetrii s webovým rozhraním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turbíny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Podle principu</a:t>
            </a:r>
          </a:p>
          <a:p>
            <a:pPr lvl="1"/>
            <a:r>
              <a:rPr lang="cs-CZ" dirty="0" smtClean="0"/>
              <a:t>Odporové</a:t>
            </a:r>
          </a:p>
          <a:p>
            <a:pPr lvl="1"/>
            <a:r>
              <a:rPr lang="cs-CZ" dirty="0" smtClean="0"/>
              <a:t>Vztlakové</a:t>
            </a:r>
          </a:p>
          <a:p>
            <a:r>
              <a:rPr lang="cs-CZ" dirty="0" smtClean="0"/>
              <a:t>Rozdělení </a:t>
            </a:r>
            <a:r>
              <a:rPr lang="cs-CZ" dirty="0" smtClean="0"/>
              <a:t>podle umístění osy rotace:</a:t>
            </a:r>
            <a:endParaRPr lang="cs-CZ" dirty="0"/>
          </a:p>
          <a:p>
            <a:pPr lvl="1"/>
            <a:r>
              <a:rPr lang="cs-CZ" dirty="0" smtClean="0"/>
              <a:t>Horizontální</a:t>
            </a:r>
          </a:p>
          <a:p>
            <a:pPr lvl="1"/>
            <a:r>
              <a:rPr lang="cs-CZ" dirty="0" smtClean="0"/>
              <a:t>Vertikální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1691680" y="3645024"/>
            <a:ext cx="5616624" cy="2880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teorie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Hlavním principem je určit směr ofukování aerodynamického profilu na rotoru</a:t>
            </a:r>
          </a:p>
          <a:p>
            <a:r>
              <a:rPr lang="cs-CZ" dirty="0" smtClean="0"/>
              <a:t>Uvažuje 2 pohyby – pohyb proudu vzduchu (větru) a samotnou rotaci rotoru</a:t>
            </a:r>
            <a:endParaRPr lang="cs-CZ" dirty="0"/>
          </a:p>
        </p:txBody>
      </p:sp>
      <p:pic>
        <p:nvPicPr>
          <p:cNvPr id="2050" name="Picture 2" descr="C:\Users\Honza\Desktop\IPE\Vysledky\profil na vrtuli.e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789040"/>
            <a:ext cx="5256584" cy="2688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Rozšířená teorie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Uvažuje třetí pohyb – vír vznikající za rotorem</a:t>
            </a:r>
            <a:endParaRPr lang="cs-CZ" dirty="0"/>
          </a:p>
        </p:txBody>
      </p:sp>
      <p:pic>
        <p:nvPicPr>
          <p:cNvPr id="3075" name="Picture 3" descr="C:\Users\Honza\Documents\Seminárka\Obázky\Výstřižek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4864"/>
            <a:ext cx="6411913" cy="430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/>
          <p:nvPr/>
        </p:nvSpPr>
        <p:spPr>
          <a:xfrm>
            <a:off x="755576" y="1340768"/>
            <a:ext cx="7920880" cy="3024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Výpočet rozšířené teorie</a:t>
            </a:r>
            <a:endParaRPr lang="cs-CZ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39552" y="2276872"/>
          <a:ext cx="8085138" cy="1872208"/>
        </p:xfrm>
        <a:graphic>
          <a:graphicData uri="http://schemas.openxmlformats.org/presentationml/2006/ole">
            <p:oleObj spid="_x0000_s4101" name="Dokument" r:id="rId3" imgW="8367680" imgH="2208517" progId="Word.Document.12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755576" y="3284984"/>
          <a:ext cx="8085138" cy="1712913"/>
        </p:xfrm>
        <a:graphic>
          <a:graphicData uri="http://schemas.openxmlformats.org/presentationml/2006/ole">
            <p:oleObj spid="_x0000_s4102" name="Dokument" r:id="rId4" imgW="8443439" imgH="1792054" progId="Word.Document.12">
              <p:embed/>
            </p:oleObj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683568" y="465313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cs-CZ" sz="3200" dirty="0" smtClean="0"/>
              <a:t>Pravděpodobně nelze řešit jinak než iteračně</a:t>
            </a: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1907704" y="2708920"/>
          <a:ext cx="5676900" cy="431800"/>
        </p:xfrm>
        <a:graphic>
          <a:graphicData uri="http://schemas.openxmlformats.org/presentationml/2006/ole">
            <p:oleObj spid="_x0000_s4105" name="Dokument" r:id="rId5" imgW="5745933" imgH="502640" progId="Word.Document.12">
              <p:embed/>
            </p:oleObj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547664" y="1484784"/>
          <a:ext cx="5707062" cy="792088"/>
        </p:xfrm>
        <a:graphic>
          <a:graphicData uri="http://schemas.openxmlformats.org/presentationml/2006/ole">
            <p:oleObj spid="_x0000_s4106" name="Dokument" r:id="rId6" imgW="5745933" imgH="856724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Parametry turbíny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Pro turbínu byly zvoleny následující parametry:</a:t>
            </a:r>
          </a:p>
          <a:p>
            <a:pPr lvl="1"/>
            <a:r>
              <a:rPr lang="cs-CZ" dirty="0" smtClean="0"/>
              <a:t>Průměr 2,5 m</a:t>
            </a:r>
          </a:p>
          <a:p>
            <a:pPr lvl="1"/>
            <a:r>
              <a:rPr lang="cs-CZ" dirty="0" smtClean="0"/>
              <a:t>Neregulovaná (konstantní rychloběžnost)</a:t>
            </a:r>
          </a:p>
          <a:p>
            <a:pPr lvl="1"/>
            <a:r>
              <a:rPr lang="cs-CZ" dirty="0" smtClean="0"/>
              <a:t>Rychloběžnost 5</a:t>
            </a:r>
          </a:p>
          <a:p>
            <a:pPr lvl="1"/>
            <a:r>
              <a:rPr lang="cs-CZ" dirty="0" smtClean="0"/>
              <a:t>Tři listy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67544" y="2780928"/>
            <a:ext cx="8136904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profilu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Zvolen profil SG6043 díky velkému rozsahu použitelných úhlů náběhu.</a:t>
            </a:r>
            <a:endParaRPr lang="cs-CZ" dirty="0"/>
          </a:p>
        </p:txBody>
      </p:sp>
      <p:graphicFrame>
        <p:nvGraphicFramePr>
          <p:cNvPr id="4" name="Graf 3"/>
          <p:cNvGraphicFramePr/>
          <p:nvPr/>
        </p:nvGraphicFramePr>
        <p:xfrm>
          <a:off x="467544" y="2780928"/>
          <a:ext cx="8136904" cy="151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model listu</a:t>
            </a:r>
            <a:endParaRPr lang="cs-CZ" dirty="0"/>
          </a:p>
        </p:txBody>
      </p:sp>
      <p:pic>
        <p:nvPicPr>
          <p:cNvPr id="3" name="Obrázek 2" descr="C:\Users\Honza\Documents\Seminárka\Návrh nového rotoru\Nový rotor\Nový list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219251" cy="406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celář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Kancelář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Kancelář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</TotalTime>
  <Words>313</Words>
  <Application>Microsoft Office PowerPoint</Application>
  <PresentationFormat>Předvádění na obrazovce (4:3)</PresentationFormat>
  <Paragraphs>78</Paragraphs>
  <Slides>20</Slides>
  <Notes>0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2" baseType="lpstr">
      <vt:lpstr>Motiv sady Office</vt:lpstr>
      <vt:lpstr>Dokument</vt:lpstr>
      <vt:lpstr>Návrh malé větrné turbíny</vt:lpstr>
      <vt:lpstr>Cíle práce</vt:lpstr>
      <vt:lpstr>Výběr turbíny</vt:lpstr>
      <vt:lpstr>Základní teorie</vt:lpstr>
      <vt:lpstr>Rozšířená teorie</vt:lpstr>
      <vt:lpstr>Výpočet rozšířené teorie</vt:lpstr>
      <vt:lpstr>Parametry turbíny</vt:lpstr>
      <vt:lpstr>Výběr profilu </vt:lpstr>
      <vt:lpstr>Základní model listu</vt:lpstr>
      <vt:lpstr>Problematické oblasti</vt:lpstr>
      <vt:lpstr>Výsledek simulací</vt:lpstr>
      <vt:lpstr>Finální model</vt:lpstr>
      <vt:lpstr>Možnosti vylepšení návrhu</vt:lpstr>
      <vt:lpstr>První prototyp</vt:lpstr>
      <vt:lpstr>První prototyp</vt:lpstr>
      <vt:lpstr>Model listu</vt:lpstr>
      <vt:lpstr>První prototyp</vt:lpstr>
      <vt:lpstr>První prototyp</vt:lpstr>
      <vt:lpstr>Zkušenosti s prvním prototypem</vt:lpstr>
      <vt:lpstr>Cíle do budoucna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Honza</dc:creator>
  <cp:lastModifiedBy>Honza</cp:lastModifiedBy>
  <cp:revision>95</cp:revision>
  <dcterms:created xsi:type="dcterms:W3CDTF">2012-03-11T18:21:24Z</dcterms:created>
  <dcterms:modified xsi:type="dcterms:W3CDTF">2012-04-02T20:16:00Z</dcterms:modified>
</cp:coreProperties>
</file>