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4" r:id="rId6"/>
    <p:sldId id="285" r:id="rId7"/>
    <p:sldId id="260" r:id="rId8"/>
    <p:sldId id="261" r:id="rId9"/>
    <p:sldId id="262" r:id="rId10"/>
    <p:sldId id="276" r:id="rId11"/>
    <p:sldId id="277" r:id="rId12"/>
    <p:sldId id="278" r:id="rId13"/>
    <p:sldId id="283" r:id="rId14"/>
    <p:sldId id="263" r:id="rId15"/>
    <p:sldId id="279" r:id="rId16"/>
    <p:sldId id="270" r:id="rId17"/>
    <p:sldId id="281" r:id="rId18"/>
    <p:sldId id="267" r:id="rId19"/>
    <p:sldId id="271" r:id="rId20"/>
    <p:sldId id="282" r:id="rId21"/>
    <p:sldId id="268" r:id="rId22"/>
    <p:sldId id="269" r:id="rId23"/>
    <p:sldId id="265" r:id="rId24"/>
    <p:sldId id="272" r:id="rId25"/>
    <p:sldId id="274" r:id="rId26"/>
    <p:sldId id="275" r:id="rId27"/>
    <p:sldId id="266" r:id="rId28"/>
  </p:sldIdLst>
  <p:sldSz cx="18288000" cy="10287000"/>
  <p:notesSz cx="6858000" cy="9144000"/>
  <p:embeddedFontLst>
    <p:embeddedFont>
      <p:font typeface="Aptos Narrow" panose="020B0004020202020204" pitchFamily="34" charset="0"/>
      <p:regular r:id="rId30"/>
      <p:bold r:id="rId31"/>
      <p:italic r:id="rId32"/>
      <p:boldItalic r:id="rId33"/>
    </p:embeddedFont>
    <p:embeddedFont>
      <p:font typeface="Clear Sans Regular Bold" panose="020B0604020202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00BAFF"/>
    <a:srgbClr val="883C84"/>
    <a:srgbClr val="461B49"/>
    <a:srgbClr val="963488"/>
    <a:srgbClr val="2831A2"/>
    <a:srgbClr val="2086AA"/>
    <a:srgbClr val="199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87190" autoAdjust="0"/>
  </p:normalViewPr>
  <p:slideViewPr>
    <p:cSldViewPr>
      <p:cViewPr varScale="1">
        <p:scale>
          <a:sx n="48" d="100"/>
          <a:sy n="48" d="100"/>
        </p:scale>
        <p:origin x="269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iva\OneDrive\Desktop\Accenture%20Data%20Anlaysis%20Intern%20virtual\nee\Reac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iva\OneDrive\Desktop\Accenture%20Data%20Anlaysis%20Intern%20virtual\nee\Reac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iva\OneDrive\Desktop\Accenture%20Data%20Anlaysis%20Intern%20virtual\nee\Reac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iva\OneDrive\Desktop\Accenture%20Data%20Anlaysis%20Intern%20virtual\nee\Reacti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iva\OneDrive\Desktop\Accenture%20Data%20Anlaysis%20Intern%20virtual\nee\Reaction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iva\OneDrive\Desktop\Accenture%20Data%20Anlaysis%20Intern%20virtual\nee\Reaction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14445381418836"/>
          <c:y val="0.12742588262748197"/>
          <c:w val="0.83075798030645742"/>
          <c:h val="0.689060381875342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'Top categories'!$C$4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rgbClr val="00BAFF"/>
            </a:solidFill>
            <a:ln w="25400"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100FF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1CDD-470C-AEA3-8E8974921DE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1CDD-470C-AEA3-8E8974921D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categories'!$B$5:$B$9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categories'!$C$5:$C$9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2F-48FB-90A2-8CE5B4A6D2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4"/>
        <c:overlap val="-27"/>
        <c:axId val="1537322320"/>
        <c:axId val="1537322800"/>
      </c:barChart>
      <c:catAx>
        <c:axId val="153732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7322800"/>
        <c:crosses val="autoZero"/>
        <c:auto val="1"/>
        <c:lblAlgn val="ctr"/>
        <c:lblOffset val="100"/>
        <c:noMultiLvlLbl val="0"/>
      </c:catAx>
      <c:valAx>
        <c:axId val="15373228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7322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00BAFF"/>
            </a:solidFill>
            <a:ln w="25400">
              <a:solidFill>
                <a:schemeClr val="tx1"/>
              </a:solidFill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A100FF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D761-4BFF-8798-9B71217354DB}"/>
              </c:ext>
            </c:extLst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761-4BFF-8798-9B71217354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'Least Reaction Category'!$B$18:$B$22</c:f>
              <c:strCache>
                <c:ptCount val="5"/>
                <c:pt idx="0">
                  <c:v>Culture</c:v>
                </c:pt>
                <c:pt idx="1">
                  <c:v>Technology</c:v>
                </c:pt>
                <c:pt idx="2">
                  <c:v>Healthy Eating</c:v>
                </c:pt>
                <c:pt idx="3">
                  <c:v>Science</c:v>
                </c:pt>
                <c:pt idx="4">
                  <c:v>Animals</c:v>
                </c:pt>
              </c:strCache>
            </c:strRef>
          </c:cat>
          <c:val>
            <c:numRef>
              <c:f>'Least Reaction Category'!$E$18:$E$22</c:f>
              <c:numCache>
                <c:formatCode>General</c:formatCode>
                <c:ptCount val="5"/>
                <c:pt idx="0">
                  <c:v>943</c:v>
                </c:pt>
                <c:pt idx="1">
                  <c:v>974</c:v>
                </c:pt>
                <c:pt idx="2">
                  <c:v>985</c:v>
                </c:pt>
                <c:pt idx="3">
                  <c:v>1015</c:v>
                </c:pt>
                <c:pt idx="4">
                  <c:v>1050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86-4691-BEB5-298C559AB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axId val="2110701696"/>
        <c:axId val="2110704576"/>
      </c:barChart>
      <c:catAx>
        <c:axId val="2110701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704576"/>
        <c:crosses val="autoZero"/>
        <c:auto val="1"/>
        <c:lblAlgn val="ctr"/>
        <c:lblOffset val="100"/>
        <c:noMultiLvlLbl val="0"/>
      </c:catAx>
      <c:valAx>
        <c:axId val="211070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701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tx1">
                  <a:alpha val="96000"/>
                </a:schemeClr>
              </a:solidFill>
            </a:ln>
            <a:effectLst>
              <a:outerShdw blurRad="50800" dist="50800" dir="5400000" algn="ctr" rotWithShape="0">
                <a:schemeClr val="bg1"/>
              </a:outerShdw>
            </a:effectLst>
          </c:spPr>
          <c:dPt>
            <c:idx val="0"/>
            <c:bubble3D val="0"/>
            <c:explosion val="18"/>
            <c:spPr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>
                    <a:alpha val="96000"/>
                  </a:schemeClr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67B-42D2-B5D3-D6C94E30C4A3}"/>
              </c:ext>
            </c:extLst>
          </c:dPt>
          <c:dPt>
            <c:idx val="1"/>
            <c:bubble3D val="0"/>
            <c:explosion val="11"/>
            <c:spPr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chemeClr val="tx1">
                    <a:alpha val="96000"/>
                  </a:schemeClr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67B-42D2-B5D3-D6C94E30C4A3}"/>
              </c:ext>
            </c:extLst>
          </c:dPt>
          <c:dPt>
            <c:idx val="2"/>
            <c:bubble3D val="0"/>
            <c:spPr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>
                    <a:alpha val="96000"/>
                  </a:schemeClr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67B-42D2-B5D3-D6C94E30C4A3}"/>
              </c:ext>
            </c:extLst>
          </c:dPt>
          <c:dPt>
            <c:idx val="3"/>
            <c:bubble3D val="0"/>
            <c:spPr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>
                    <a:alpha val="96000"/>
                  </a:schemeClr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67B-42D2-B5D3-D6C94E30C4A3}"/>
              </c:ext>
            </c:extLst>
          </c:dPt>
          <c:dPt>
            <c:idx val="4"/>
            <c:bubble3D val="0"/>
            <c:spPr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1">
                    <a:alpha val="96000"/>
                  </a:schemeClr>
                </a:solidFill>
              </a:ln>
              <a:effectLst>
                <a:outerShdw blurRad="50800" dist="50800" dir="5400000" algn="ctr" rotWithShape="0">
                  <a:schemeClr val="bg1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67B-42D2-B5D3-D6C94E30C4A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3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67B-42D2-B5D3-D6C94E30C4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categories'!$B$32:$B$36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categories'!$C$32:$C$36</c:f>
              <c:numCache>
                <c:formatCode>General</c:formatCode>
                <c:ptCount val="5"/>
                <c:pt idx="0">
                  <c:v>1897</c:v>
                </c:pt>
                <c:pt idx="1">
                  <c:v>1796</c:v>
                </c:pt>
                <c:pt idx="2">
                  <c:v>1717</c:v>
                </c:pt>
                <c:pt idx="3">
                  <c:v>1698</c:v>
                </c:pt>
                <c:pt idx="4">
                  <c:v>1699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67B-42D2-B5D3-D6C94E30C4A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>
          <a:outerShdw blurRad="50800" dist="50800" dir="5400000" algn="ctr" rotWithShape="0">
            <a:schemeClr val="bg1"/>
          </a:outerShdw>
        </a:effectLst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198332797782652"/>
          <c:y val="3.6725694459487411E-3"/>
          <c:w val="0.81245126349863628"/>
          <c:h val="0.77938278274458828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'Least Reaction Category'!$B$17:$B$22</c:f>
              <c:strCache>
                <c:ptCount val="6"/>
                <c:pt idx="0">
                  <c:v>Fitness</c:v>
                </c:pt>
                <c:pt idx="1">
                  <c:v>Studying</c:v>
                </c:pt>
                <c:pt idx="2">
                  <c:v>Dogs</c:v>
                </c:pt>
                <c:pt idx="3">
                  <c:v>Tennis</c:v>
                </c:pt>
                <c:pt idx="4">
                  <c:v>Veganism</c:v>
                </c:pt>
                <c:pt idx="5">
                  <c:v>Public Speaking</c:v>
                </c:pt>
              </c:strCache>
            </c:strRef>
          </c:cat>
          <c:val>
            <c:numRef>
              <c:f>'Least Reaction Category'!$B$17:$B$22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9F-4F55-A40B-C69BC6B4A44A}"/>
            </c:ext>
          </c:extLst>
        </c:ser>
        <c:ser>
          <c:idx val="1"/>
          <c:order val="1"/>
          <c:spPr>
            <a:solidFill>
              <a:srgbClr val="00BAFF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A1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9F-4F55-A40B-C69BC6B4A44A}"/>
              </c:ext>
            </c:extLst>
          </c:dPt>
          <c:dPt>
            <c:idx val="5"/>
            <c:invertIfNegative val="0"/>
            <c:bubble3D val="0"/>
            <c:spPr>
              <a:solidFill>
                <a:srgbClr val="A1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19F-4F55-A40B-C69BC6B4A44A}"/>
              </c:ext>
            </c:extLst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19F-4F55-A40B-C69BC6B4A44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19F-4F55-A40B-C69BC6B4A44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'Least Reaction Category'!$B$17:$B$22</c:f>
              <c:strCache>
                <c:ptCount val="6"/>
                <c:pt idx="0">
                  <c:v>Fitness</c:v>
                </c:pt>
                <c:pt idx="1">
                  <c:v>Studying</c:v>
                </c:pt>
                <c:pt idx="2">
                  <c:v>Dogs</c:v>
                </c:pt>
                <c:pt idx="3">
                  <c:v>Tennis</c:v>
                </c:pt>
                <c:pt idx="4">
                  <c:v>Veganism</c:v>
                </c:pt>
                <c:pt idx="5">
                  <c:v>Public Speaking</c:v>
                </c:pt>
              </c:strCache>
            </c:strRef>
          </c:cat>
          <c:val>
            <c:numRef>
              <c:f>'Least Reaction Category'!$F$17:$F$22</c:f>
              <c:numCache>
                <c:formatCode>General</c:formatCode>
                <c:ptCount val="6"/>
                <c:pt idx="0">
                  <c:v>1395</c:v>
                </c:pt>
                <c:pt idx="1">
                  <c:v>1363</c:v>
                </c:pt>
                <c:pt idx="2">
                  <c:v>1338</c:v>
                </c:pt>
                <c:pt idx="3">
                  <c:v>1328</c:v>
                </c:pt>
                <c:pt idx="4">
                  <c:v>1248</c:v>
                </c:pt>
                <c:pt idx="5">
                  <c:v>1217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9F-4F55-A40B-C69BC6B4A4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176930880"/>
        <c:axId val="1176924160"/>
      </c:barChart>
      <c:catAx>
        <c:axId val="1176930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924160"/>
        <c:crosses val="autoZero"/>
        <c:auto val="1"/>
        <c:lblAlgn val="ctr"/>
        <c:lblOffset val="100"/>
        <c:noMultiLvlLbl val="0"/>
      </c:catAx>
      <c:valAx>
        <c:axId val="1176924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4000" dirty="0"/>
                  <a:t>Total</a:t>
                </a:r>
                <a:r>
                  <a:rPr lang="en-IN" sz="4000" baseline="0" dirty="0"/>
                  <a:t> Reaction Count</a:t>
                </a:r>
                <a:endParaRPr lang="en-IN" sz="4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93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[Reactions.xlsx]month with the most posts!PivotTable12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6">
                <a:lumMod val="7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'month with the most posts'!$C$5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AFF"/>
            </a:solidFill>
            <a:ln w="25400"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100FF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08-4AE5-93A3-4B001EE1A37D}"/>
              </c:ext>
            </c:extLst>
          </c:dPt>
          <c:dPt>
            <c:idx val="4"/>
            <c:invertIfNegative val="0"/>
            <c:bubble3D val="0"/>
            <c:spPr>
              <a:solidFill>
                <a:srgbClr val="A100FF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F08-4AE5-93A3-4B001EE1A37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F08-4AE5-93A3-4B001EE1A37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1F08-4AE5-93A3-4B001EE1A3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'month with the most posts'!$B$6:$B$18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'month with the most posts'!$C$6:$C$18</c:f>
              <c:numCache>
                <c:formatCode>General</c:formatCode>
                <c:ptCount val="12"/>
                <c:pt idx="0">
                  <c:v>2126</c:v>
                </c:pt>
                <c:pt idx="1">
                  <c:v>1914</c:v>
                </c:pt>
                <c:pt idx="2">
                  <c:v>2012</c:v>
                </c:pt>
                <c:pt idx="3">
                  <c:v>1974</c:v>
                </c:pt>
                <c:pt idx="4">
                  <c:v>2138</c:v>
                </c:pt>
                <c:pt idx="5">
                  <c:v>2021</c:v>
                </c:pt>
                <c:pt idx="6">
                  <c:v>2070</c:v>
                </c:pt>
                <c:pt idx="7">
                  <c:v>2114</c:v>
                </c:pt>
                <c:pt idx="8">
                  <c:v>2022</c:v>
                </c:pt>
                <c:pt idx="9">
                  <c:v>2056</c:v>
                </c:pt>
                <c:pt idx="10">
                  <c:v>2034</c:v>
                </c:pt>
                <c:pt idx="11">
                  <c:v>2092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08-4AE5-93A3-4B001EE1A37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3"/>
        <c:axId val="1026582608"/>
        <c:axId val="1026580688"/>
      </c:barChart>
      <c:catAx>
        <c:axId val="1026582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580688"/>
        <c:crosses val="autoZero"/>
        <c:auto val="1"/>
        <c:lblAlgn val="ctr"/>
        <c:lblOffset val="100"/>
        <c:noMultiLvlLbl val="0"/>
      </c:catAx>
      <c:valAx>
        <c:axId val="102658068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6582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7434092604103689E-2"/>
          <c:y val="4.3164550725450897E-2"/>
          <c:w val="0.89575076158361477"/>
          <c:h val="0.83573701883236717"/>
        </c:manualLayout>
      </c:layout>
      <c:lineChart>
        <c:grouping val="standard"/>
        <c:varyColors val="0"/>
        <c:ser>
          <c:idx val="0"/>
          <c:order val="0"/>
          <c:tx>
            <c:v>Series1</c:v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0">
                <a:solidFill>
                  <a:schemeClr val="accent1"/>
                </a:solidFill>
              </a:ln>
              <a:effectLst/>
            </c:spPr>
          </c:marker>
          <c:cat>
            <c:numLit>
              <c:formatCode>General</c:formatCode>
              <c:ptCount val="2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</c:numLit>
          </c:cat>
          <c:val>
            <c:numLit>
              <c:formatCode>General</c:formatCode>
              <c:ptCount val="24"/>
              <c:pt idx="0">
                <c:v>1017</c:v>
              </c:pt>
              <c:pt idx="1">
                <c:v>975</c:v>
              </c:pt>
              <c:pt idx="2">
                <c:v>1024</c:v>
              </c:pt>
              <c:pt idx="3">
                <c:v>1011</c:v>
              </c:pt>
              <c:pt idx="4">
                <c:v>1038</c:v>
              </c:pt>
              <c:pt idx="5">
                <c:v>1087</c:v>
              </c:pt>
              <c:pt idx="6">
                <c:v>1044</c:v>
              </c:pt>
              <c:pt idx="7">
                <c:v>1060</c:v>
              </c:pt>
              <c:pt idx="8">
                <c:v>1075</c:v>
              </c:pt>
              <c:pt idx="9">
                <c:v>1001</c:v>
              </c:pt>
              <c:pt idx="10">
                <c:v>1026</c:v>
              </c:pt>
              <c:pt idx="11">
                <c:v>960</c:v>
              </c:pt>
              <c:pt idx="12">
                <c:v>1013</c:v>
              </c:pt>
              <c:pt idx="13">
                <c:v>1001</c:v>
              </c:pt>
              <c:pt idx="14">
                <c:v>1021</c:v>
              </c:pt>
              <c:pt idx="15">
                <c:v>1044</c:v>
              </c:pt>
              <c:pt idx="16">
                <c:v>988</c:v>
              </c:pt>
              <c:pt idx="17">
                <c:v>1013</c:v>
              </c:pt>
              <c:pt idx="18">
                <c:v>1010</c:v>
              </c:pt>
              <c:pt idx="19">
                <c:v>1024</c:v>
              </c:pt>
              <c:pt idx="20">
                <c:v>1019</c:v>
              </c:pt>
              <c:pt idx="21">
                <c:v>1021</c:v>
              </c:pt>
              <c:pt idx="22">
                <c:v>1072</c:v>
              </c:pt>
              <c:pt idx="23">
                <c:v>1029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DAFC-4125-B68C-0BB3F9407B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5816367"/>
        <c:axId val="1155816847"/>
      </c:lineChart>
      <c:catAx>
        <c:axId val="1155816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816847"/>
        <c:crosses val="autoZero"/>
        <c:auto val="1"/>
        <c:lblAlgn val="ctr"/>
        <c:lblOffset val="100"/>
        <c:noMultiLvlLbl val="0"/>
      </c:catAx>
      <c:valAx>
        <c:axId val="11558168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800"/>
                  <a:t>Post</a:t>
                </a:r>
                <a:r>
                  <a:rPr lang="en-IN" sz="2800" baseline="0"/>
                  <a:t> Count</a:t>
                </a:r>
                <a:endParaRPr lang="en-IN" sz="2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5816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36E28-DE93-79E9-3B58-4AA84AA6B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4A951C-6309-CD9D-E67B-F16B4A4E72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ECBCA-541E-E8D8-C356-A4824BA949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E6400C1-8C0B-C63C-B26A-A54E534B38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CC9DC2C-5EF2-69BF-7228-F354DFE3D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35844-645B-2A10-3738-0A23E8CDB3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A0ED7-2628-E2BB-BEE8-4DE2E0B42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9952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89CF6-BF32-D337-B3D1-32DA65419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0B38B7-40BB-36A3-B83B-48A8B36D15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7C3EF-BFB2-61EA-B1CB-801560B29CC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ABCDBF4-2EB9-5134-2471-241611EB5C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10C876A-DAF0-D95F-4698-94FAD9BFE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79C27-51C9-BBA7-E961-BEA32EC54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D8783-05BF-F0F9-4DDD-1D11AA04EA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0666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62FDB-E64B-629B-AC66-C21E2343C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883930-85FC-7F7B-D758-1283BBB743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DE8A-C70A-CBAF-3909-AB3A1258B0F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049EFE7-FDA9-5BA9-B5C4-DAC4D24CB4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F619C34-5904-EF4B-E72B-59449365E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BF280-9291-BEA6-39F3-EF7BE29C22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C1A70-803E-48D1-E7E3-7ECDEC348C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2573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CE7BB-5862-26C5-D484-B8B37BBD0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052056-5178-E484-BDAC-DBE8B5B82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AC849-4868-1D35-D960-6325B45D906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8333631-09FB-8539-2D45-289E035856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36B60DD-44CF-AEE6-CA32-7C4C68821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15C41-E4F1-1C86-886D-8E78A8BC70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D2740-E78C-C28D-BDF7-C60257262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84257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3EEFC-629F-FD42-20F5-D1212080D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12BE92-D119-FCD5-EF09-449F2F1B7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C0C78-2C6C-2282-FA52-8A9C940A8B1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FD19CC9-A2BD-74C5-02FD-4504B90DB4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AB09ACF-0F1E-34BF-DB75-56DC26A63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429C5-918B-3C85-9A43-C3910DCA4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4C5AE-62B9-6F18-9B4F-D50330FF8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2259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9A59D-D6AD-9AAF-40B3-1F3B605A5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286835-E026-34B3-F193-17F6F5AC19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87E27-B8FB-3E0E-47EE-97EF38B82CA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ECC1355-5D1D-760A-2330-069FE96563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E4D23EC-7F81-26AB-4C5C-3D9ABE365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42324-BAB0-6225-DA81-06EF37330C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21BBA-9210-D698-CD63-38C31A914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9521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A753A-9C91-5442-A62E-9BD92CAC6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6991EE-FD0D-4611-575A-7ED75C6643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72F84-3549-5A6B-302F-C24720ED1A2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612E664-A250-7D0A-01D0-3AC21A5F48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D6EF47B-485C-90BD-6DB7-7053532C9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146CB-88BF-3DE1-C948-DBE9B26991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91480-53B4-48EA-BD54-D126CDC2C1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1840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EB29F-E23E-07A2-E6D7-6DDDB4636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0C87E5-2F76-5841-B8AA-274FB5E1FA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1E94A-1300-0311-F2EC-D614E63E353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176BA9E-1EE1-3866-ECEB-63BABE1BA6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1F28A61-B54B-0980-CEB6-CAE1C12E5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A7E69-6934-0877-52BF-AE5B32D7F0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4811F-0E65-D770-49E9-7B86FB6C2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50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6AB52-BA50-36B6-D6C1-BCA3E007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1E4DD1-A0E0-F0E0-3B3F-48BA4FD80D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6869A-6667-9D81-28BC-5730B167C1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71483F8-B8A4-145B-9D5A-D5C6108639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D9577AB-9E16-2064-EFA7-78A7C8419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E6DFF-152C-1840-3C1A-EAA565014D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B4141-1D6D-0247-12CC-84D9A83A7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9048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45A37-AC2E-24E4-34B7-D80EC555A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7EDD74-82A5-9C6B-CFF4-5323AF171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FBE4C-2BC1-171D-8263-56781559B64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828FEA-6A92-1106-34AA-07C0BAC261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4667519-EF81-D05A-F4D5-50EABF46A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3F96A-26F1-96C5-4033-43B000ACB8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55B6A-CAD4-87E6-F128-7C22C422EA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0187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EE7C7-78DC-440F-7625-44E180608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352D4C-0130-E60B-9282-2375A0A6D3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4FFD7-34A2-EF24-067E-5DD90341A9A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97AE998-3CDD-8465-D976-A227165C0C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99B870B-5A3E-56CB-13B7-25072E4B2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DAAFB-61B3-ACFE-D652-64E14FA444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5A58A-7BD3-E3C5-484A-2568809AEC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952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23</a:t>
            </a:fld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FD969-BE3F-EBFA-935D-76D78ECC8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80694C-6C7F-9F10-62EE-801CE228D9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2413A-A74B-BEFA-32C9-CF3C20A4EAE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7F74B26-9F44-EE2B-A40E-93FE909265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585222F-1629-DB76-C02F-C8604A206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B6D3B-4851-570D-93C6-2624B77C92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0849C-2005-2531-DC75-16089E4F3A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95734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90C12-4393-18AE-E758-26191D3D9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8DF92E-4EBB-E51A-748F-3A5E5184E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643DE-656A-D0E1-08EB-766B0B87963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CC5A1BF-383C-87DF-7413-E5AE305FEF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DF5CCDA-97DB-7887-9DB4-7B1B81182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2C969-C1E4-C50D-CC0C-31C9001DDD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3D989-60DF-2F6F-5594-0DC7F9316E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6006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80E5B-554E-7E0D-395C-8650FA244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FD2395-AAFD-E3C6-FCE7-22D8487496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B304E-4A53-852C-FC02-27CE8F8FF71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0FE8DA4-C406-5FDA-4D8A-D51B6E4A86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3066391-041A-B561-7285-1E6A5B5F0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62F24-DFFC-87C8-B022-1318A5DF68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D9D73-3C54-A168-EEF0-6F5CD38DB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30138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27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900E2-8A0E-FCBE-3CE0-2A9A0A1C1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977C1C-7055-A420-F17D-A21CB7A075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ED015-7FFC-7D73-BCFA-15B77B5E558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8B426E8-66CB-309F-400F-A672CD1EE8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9D1007A-1A99-65E1-2E3B-5FAA7E400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A3DC9-7228-9A90-FD4A-5DD4C9E717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37F52-CD5B-D2F4-09F6-F8C214DFA4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1454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C97EB-B9CA-36F9-5B61-A36B8AC36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C2F4A0-FC32-ABE3-ED92-69E8728B1D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1E9EF-2595-7189-BAA6-EFCCC7298F0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F0008D0-BD40-4714-8A85-0009923A1E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76CD48E-4D93-6C81-F561-141C79CF4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0E2B3-C74F-A158-8142-2662643359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01A95-EA32-A65C-4FFF-D9446E1D3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8380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287651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623240" y="3293935"/>
            <a:ext cx="7176294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IN" sz="8000" b="1" dirty="0">
                <a:solidFill>
                  <a:schemeClr val="bg1"/>
                </a:solidFill>
              </a:rPr>
              <a:t>Social Media Content Trends</a:t>
            </a:r>
            <a:endParaRPr lang="en-US" sz="8800" b="1" spc="-105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D571B-B623-4354-F945-DCDD9ABD1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4E48789-8401-4489-05A7-83A9DE11FCC4}"/>
              </a:ext>
            </a:extLst>
          </p:cNvPr>
          <p:cNvSpPr txBox="1"/>
          <p:nvPr/>
        </p:nvSpPr>
        <p:spPr>
          <a:xfrm>
            <a:off x="685800" y="8001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There are about 16 content categories. </a:t>
            </a:r>
            <a:endParaRPr lang="en-IN" sz="3600" b="1" dirty="0">
              <a:solidFill>
                <a:srgbClr val="A1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45C532-714D-2150-02D2-819DA1B23631}"/>
              </a:ext>
            </a:extLst>
          </p:cNvPr>
          <p:cNvSpPr txBox="1"/>
          <p:nvPr/>
        </p:nvSpPr>
        <p:spPr>
          <a:xfrm>
            <a:off x="685800" y="1667887"/>
            <a:ext cx="5410200" cy="797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Animals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Science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Healthy Eating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Food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Technology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Culture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Cooking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Travel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Soccer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Education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Fitness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Studying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Dogs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Tennis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Veganism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Public Speaking</a:t>
            </a:r>
          </a:p>
        </p:txBody>
      </p:sp>
    </p:spTree>
    <p:extLst>
      <p:ext uri="{BB962C8B-B14F-4D97-AF65-F5344CB8AC3E}">
        <p14:creationId xmlns:p14="http://schemas.microsoft.com/office/powerpoint/2010/main" val="272591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D2A22-F2F0-DF4C-945E-E2F86CB44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FAED76A-E6EE-287C-4E13-51AD89F9EE02}"/>
              </a:ext>
            </a:extLst>
          </p:cNvPr>
          <p:cNvSpPr txBox="1"/>
          <p:nvPr/>
        </p:nvSpPr>
        <p:spPr>
          <a:xfrm>
            <a:off x="685800" y="8001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There are about 16 categories. </a:t>
            </a:r>
            <a:endParaRPr lang="en-IN" sz="3600" b="1" dirty="0">
              <a:solidFill>
                <a:srgbClr val="A1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AD0783-6EAE-D859-FC59-4DB6BE3D9D8C}"/>
              </a:ext>
            </a:extLst>
          </p:cNvPr>
          <p:cNvSpPr txBox="1"/>
          <p:nvPr/>
        </p:nvSpPr>
        <p:spPr>
          <a:xfrm>
            <a:off x="685800" y="1667887"/>
            <a:ext cx="5410200" cy="797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Animals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Science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Healthy Eating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Food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Technology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Culture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Cooking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Travel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Soccer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Education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Fitness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Studying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Dogs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Tennis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Veganism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Public Speaking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768F3-A9AE-B7BA-A133-B992CD2A35A8}"/>
              </a:ext>
            </a:extLst>
          </p:cNvPr>
          <p:cNvSpPr txBox="1"/>
          <p:nvPr/>
        </p:nvSpPr>
        <p:spPr>
          <a:xfrm>
            <a:off x="9601200" y="2469775"/>
            <a:ext cx="8686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Reaction</a:t>
            </a:r>
            <a:endParaRPr lang="en-US" sz="4000" dirty="0"/>
          </a:p>
          <a:p>
            <a:endParaRPr lang="en-US" sz="2800" dirty="0"/>
          </a:p>
          <a:p>
            <a:r>
              <a:rPr lang="en-US" sz="2800" dirty="0"/>
              <a:t>A string detailing the type of reaction this user gave.</a:t>
            </a:r>
          </a:p>
          <a:p>
            <a:r>
              <a:rPr lang="en-US" sz="2800" dirty="0"/>
              <a:t>There are about 16 types.</a:t>
            </a:r>
          </a:p>
          <a:p>
            <a:r>
              <a:rPr lang="en-US" sz="2800" dirty="0"/>
              <a:t>Example: “Disgust”, “Cherish”, “Love”, “Scared” etc.</a:t>
            </a:r>
            <a:endParaRPr lang="en-IN" sz="2800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FBDF63E-D610-E983-6ABE-A795E1DAEF53}"/>
              </a:ext>
            </a:extLst>
          </p:cNvPr>
          <p:cNvSpPr/>
          <p:nvPr/>
        </p:nvSpPr>
        <p:spPr>
          <a:xfrm rot="16200000">
            <a:off x="7449233" y="1123267"/>
            <a:ext cx="646330" cy="3352795"/>
          </a:xfrm>
          <a:prstGeom prst="downArrow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66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73CCA-B922-D6D8-F618-DA986AF97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5E51617-64ED-87A7-498E-63AEC750972E}"/>
              </a:ext>
            </a:extLst>
          </p:cNvPr>
          <p:cNvSpPr txBox="1"/>
          <p:nvPr/>
        </p:nvSpPr>
        <p:spPr>
          <a:xfrm>
            <a:off x="685800" y="8001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There are about 16 categories. </a:t>
            </a:r>
            <a:endParaRPr lang="en-IN" sz="3600" b="1" dirty="0">
              <a:solidFill>
                <a:srgbClr val="A1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0EC65B-6ABC-ABAE-383A-D7F1B4C054DD}"/>
              </a:ext>
            </a:extLst>
          </p:cNvPr>
          <p:cNvSpPr txBox="1"/>
          <p:nvPr/>
        </p:nvSpPr>
        <p:spPr>
          <a:xfrm>
            <a:off x="685800" y="1667887"/>
            <a:ext cx="5410200" cy="797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Animals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Science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Healthy Eating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Food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Technology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Culture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Cooking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Travel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Soccer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Education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Fitness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Studying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Dogs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Tennis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Veganism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Public Speaking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5FE7F-4B0F-E8F1-BC92-362EC8B1176B}"/>
              </a:ext>
            </a:extLst>
          </p:cNvPr>
          <p:cNvSpPr txBox="1"/>
          <p:nvPr/>
        </p:nvSpPr>
        <p:spPr>
          <a:xfrm>
            <a:off x="9601200" y="5947645"/>
            <a:ext cx="8686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Score</a:t>
            </a:r>
            <a:endParaRPr lang="en-US" sz="4000" dirty="0"/>
          </a:p>
          <a:p>
            <a:endParaRPr lang="en-US" sz="2800" dirty="0"/>
          </a:p>
          <a:p>
            <a:r>
              <a:rPr lang="en-US" sz="2800" dirty="0"/>
              <a:t>This is a number calculated by Social Buzz that quantifies how “</a:t>
            </a:r>
            <a:r>
              <a:rPr lang="en-US" sz="2800" b="1" dirty="0"/>
              <a:t>popular</a:t>
            </a:r>
            <a:r>
              <a:rPr lang="en-US" sz="2800" dirty="0"/>
              <a:t>” each reaction is. 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F1A4722-F52A-A59D-F32F-42D8532316E0}"/>
              </a:ext>
            </a:extLst>
          </p:cNvPr>
          <p:cNvSpPr/>
          <p:nvPr/>
        </p:nvSpPr>
        <p:spPr>
          <a:xfrm rot="16200000">
            <a:off x="7449234" y="4533902"/>
            <a:ext cx="646330" cy="3352795"/>
          </a:xfrm>
          <a:prstGeom prst="downArrow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2705B09-50D0-7E80-61C5-F51C64B79CFE}"/>
              </a:ext>
            </a:extLst>
          </p:cNvPr>
          <p:cNvSpPr/>
          <p:nvPr/>
        </p:nvSpPr>
        <p:spPr>
          <a:xfrm rot="16200000">
            <a:off x="7449233" y="1123267"/>
            <a:ext cx="646330" cy="3352795"/>
          </a:xfrm>
          <a:prstGeom prst="downArrow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3F8BA-6AE7-0642-87E8-666A20BC60CB}"/>
              </a:ext>
            </a:extLst>
          </p:cNvPr>
          <p:cNvSpPr txBox="1"/>
          <p:nvPr/>
        </p:nvSpPr>
        <p:spPr>
          <a:xfrm>
            <a:off x="9601200" y="2469775"/>
            <a:ext cx="8686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Reaction</a:t>
            </a:r>
            <a:endParaRPr lang="en-US" sz="4000" dirty="0"/>
          </a:p>
          <a:p>
            <a:endParaRPr lang="en-US" sz="2800" dirty="0"/>
          </a:p>
          <a:p>
            <a:r>
              <a:rPr lang="en-US" sz="2800" dirty="0"/>
              <a:t>A string detailing the type of reaction this user gave.</a:t>
            </a:r>
          </a:p>
          <a:p>
            <a:r>
              <a:rPr lang="en-US" sz="2800" dirty="0"/>
              <a:t>There are about 16 types.</a:t>
            </a:r>
          </a:p>
          <a:p>
            <a:r>
              <a:rPr lang="en-US" sz="2800" dirty="0"/>
              <a:t>Example: “Disgust”, “Cherish”, “Love”, “Scared” etc.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5966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FF060-AA63-954B-1BF0-61F2D5CC0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F511BC2-F2BD-B577-A53B-A738B197ADD3}"/>
              </a:ext>
            </a:extLst>
          </p:cNvPr>
          <p:cNvSpPr txBox="1"/>
          <p:nvPr/>
        </p:nvSpPr>
        <p:spPr>
          <a:xfrm>
            <a:off x="685800" y="80010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There are about 16 categories. </a:t>
            </a:r>
            <a:endParaRPr lang="en-IN" sz="3600" b="1" dirty="0">
              <a:solidFill>
                <a:srgbClr val="A1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DF36E-108E-0F7D-8203-CA77516EDB35}"/>
              </a:ext>
            </a:extLst>
          </p:cNvPr>
          <p:cNvSpPr txBox="1"/>
          <p:nvPr/>
        </p:nvSpPr>
        <p:spPr>
          <a:xfrm>
            <a:off x="685800" y="1667887"/>
            <a:ext cx="5410200" cy="797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Animals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Science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Healthy Eating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Food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Technology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Culture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Cooking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Travel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Soccer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Education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Fitness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Studying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Dogs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Tennis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Veganism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Public Speaking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8A65E3-E826-E575-CADC-835A2DF65B31}"/>
              </a:ext>
            </a:extLst>
          </p:cNvPr>
          <p:cNvSpPr txBox="1"/>
          <p:nvPr/>
        </p:nvSpPr>
        <p:spPr>
          <a:xfrm>
            <a:off x="9601200" y="5947645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Score</a:t>
            </a:r>
            <a:endParaRPr lang="en-US" sz="4000" dirty="0"/>
          </a:p>
          <a:p>
            <a:endParaRPr lang="en-US" sz="2800" dirty="0"/>
          </a:p>
          <a:p>
            <a:r>
              <a:rPr lang="en-US" sz="2800" dirty="0"/>
              <a:t>This is a number calculated by Social Buzz that quantifies how “</a:t>
            </a:r>
            <a:r>
              <a:rPr lang="en-US" sz="2800" b="1" dirty="0"/>
              <a:t>popular</a:t>
            </a:r>
            <a:r>
              <a:rPr lang="en-US" sz="2800" dirty="0"/>
              <a:t>” each reaction is. </a:t>
            </a:r>
          </a:p>
          <a:p>
            <a:endParaRPr lang="en-US" sz="2800" dirty="0"/>
          </a:p>
          <a:p>
            <a:r>
              <a:rPr lang="en-US" sz="2800" dirty="0"/>
              <a:t>Example: Disgust = 0, Like = 50, Super Love = 75.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8F74AC1-C96A-E51F-FD5D-4640B22C0B80}"/>
              </a:ext>
            </a:extLst>
          </p:cNvPr>
          <p:cNvSpPr/>
          <p:nvPr/>
        </p:nvSpPr>
        <p:spPr>
          <a:xfrm rot="16200000">
            <a:off x="7449234" y="4533902"/>
            <a:ext cx="646330" cy="3352795"/>
          </a:xfrm>
          <a:prstGeom prst="downArrow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1A76916-F1AF-9657-2580-2470615A1CD5}"/>
              </a:ext>
            </a:extLst>
          </p:cNvPr>
          <p:cNvSpPr/>
          <p:nvPr/>
        </p:nvSpPr>
        <p:spPr>
          <a:xfrm rot="16200000">
            <a:off x="7449233" y="1123267"/>
            <a:ext cx="646330" cy="3352795"/>
          </a:xfrm>
          <a:prstGeom prst="downArrow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B47E0-3DE8-D792-7202-FEE89A943FEC}"/>
              </a:ext>
            </a:extLst>
          </p:cNvPr>
          <p:cNvSpPr txBox="1"/>
          <p:nvPr/>
        </p:nvSpPr>
        <p:spPr>
          <a:xfrm>
            <a:off x="9601200" y="2469775"/>
            <a:ext cx="8686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Reaction</a:t>
            </a:r>
            <a:endParaRPr lang="en-US" sz="4000" dirty="0"/>
          </a:p>
          <a:p>
            <a:endParaRPr lang="en-US" sz="2800" dirty="0"/>
          </a:p>
          <a:p>
            <a:r>
              <a:rPr lang="en-US" sz="2800" dirty="0"/>
              <a:t>A string detailing the type of reaction this user gave.</a:t>
            </a:r>
          </a:p>
          <a:p>
            <a:r>
              <a:rPr lang="en-US" sz="2800" dirty="0"/>
              <a:t>There are about 16 types.</a:t>
            </a:r>
          </a:p>
          <a:p>
            <a:r>
              <a:rPr lang="en-US" sz="2800" dirty="0"/>
              <a:t>Example: “Disgust”, “Cherish”, “Love”, “Scared” etc.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10311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8556" y="8774326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32E1D36-A747-5CE4-2492-002AB88961EF}"/>
              </a:ext>
            </a:extLst>
          </p:cNvPr>
          <p:cNvSpPr txBox="1"/>
          <p:nvPr/>
        </p:nvSpPr>
        <p:spPr>
          <a:xfrm>
            <a:off x="4197152" y="4153987"/>
            <a:ext cx="10814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indent="-1371600">
              <a:buFont typeface="+mj-lt"/>
              <a:buAutoNum type="arabicPeriod"/>
            </a:pPr>
            <a:r>
              <a:rPr lang="en-IN" sz="8000" b="1" dirty="0"/>
              <a:t>Engagement Patterns</a:t>
            </a:r>
            <a:endParaRPr lang="en-IN" sz="8000" b="1" dirty="0">
              <a:solidFill>
                <a:srgbClr val="A1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224C8-BCE7-AB6F-B367-0074A6498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F4A54E3-F8B7-D8E0-92CB-F6AC0CA35FC6}"/>
              </a:ext>
            </a:extLst>
          </p:cNvPr>
          <p:cNvGrpSpPr/>
          <p:nvPr/>
        </p:nvGrpSpPr>
        <p:grpSpPr>
          <a:xfrm>
            <a:off x="598556" y="8774326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8C245EBD-E875-8CF4-2FD0-AA6048EF5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9A3E2A44-69D5-BF5D-62F7-BBBE80FBE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0C878457-9DD3-79A8-902D-A51C1F218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86D845B4-6C5D-4260-ADCF-4E7E758AB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C9E31E87-04A3-5C85-1144-A2740DDA8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0C53F4D3-0F4A-F9C2-F1D5-6EB25CE97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4A7933A5-8F5D-47FF-F16D-73DB324BF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C7793F4-A0A4-2BCE-9901-46B308F3CC44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51BFB67A-10CC-0F03-34C3-66B2407DF44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FA0F5365-38C0-944B-11A3-3C17741FD3D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F6517FB8-965F-1BD6-7D58-589478718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37B0DC26-8064-7508-CE8A-541741899251}"/>
              </a:ext>
            </a:extLst>
          </p:cNvPr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EF629E95-0F20-938E-A37D-106021F6A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433D1011-0249-3A0C-85B8-7F24C083B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83A38465-4269-9424-576B-87E6F81CA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1D14570A-69A0-5503-3871-E7D9B6730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657C8F9A-19C3-82C4-C49B-8C122700A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CD365924-D036-9BAA-21A6-BE08EEF66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0AF99018-C46B-99FC-F127-E6E0026FE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A7B258DE-F0F9-009E-FEB8-F5FEAD929064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DAD0C19C-4E12-92D6-075A-8258676931F3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F039557B-8BAC-0A48-E819-E26838868D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A64FBB99-7259-2041-8EA2-656E995F840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67311E4A-DED4-8B6A-0CA8-433027553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AA2EEB3C-2B2F-DCA9-22BC-FDF54091C27B}"/>
              </a:ext>
            </a:extLst>
          </p:cNvPr>
          <p:cNvGraphicFramePr>
            <a:graphicFrameLocks/>
          </p:cNvGraphicFramePr>
          <p:nvPr/>
        </p:nvGraphicFramePr>
        <p:xfrm>
          <a:off x="1828220" y="3790784"/>
          <a:ext cx="15245288" cy="4868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EAA0E63E-080C-ABB4-BC77-5D7735F4C7BE}"/>
              </a:ext>
            </a:extLst>
          </p:cNvPr>
          <p:cNvSpPr txBox="1"/>
          <p:nvPr/>
        </p:nvSpPr>
        <p:spPr>
          <a:xfrm>
            <a:off x="2806725" y="2351825"/>
            <a:ext cx="8549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Top 5 Categories.</a:t>
            </a:r>
          </a:p>
        </p:txBody>
      </p:sp>
    </p:spTree>
    <p:extLst>
      <p:ext uri="{BB962C8B-B14F-4D97-AF65-F5344CB8AC3E}">
        <p14:creationId xmlns:p14="http://schemas.microsoft.com/office/powerpoint/2010/main" val="3699842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F17CF-8268-70F9-02CB-270BA88E5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DED7870-8541-8CCC-47A5-F4F7D5CC86F1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77746795-A090-4BD7-63A6-D439D5BFC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0FDC29E7-C149-3880-95B2-77F6E9DF4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FC1ADC8B-AAC9-16A4-05E8-EB97BC606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FA24B0E5-237C-ED63-2B7B-A1A38DDB6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B2985A7E-EF4B-D70A-FC3F-5A89931A9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50F1BA6C-4C60-899D-2F4D-0AFCFE0E7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B8CE57AD-35C6-67D2-7ABE-FE755663B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381265BA-9CE5-84FC-83B0-2D96568D4C03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96E9388D-FB09-6665-CA29-16B2A957331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446DA59C-B679-ECC5-9ED7-F7882F77C4E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B82A5E60-C186-B116-5817-2AD88E6F4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A3D26EBD-12AD-1BA9-5B05-A1A4A8C22E82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A3E0942A-6A3D-3377-0D6D-6E3EC6E27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9ADE9DC0-0097-9808-2A89-4CDBE352D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C2110EDD-960E-80C9-6B3B-4EB0C0488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A2C17205-216A-2F97-B815-E11F7FEBB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88A8C863-D928-3BA5-6E2B-08D627636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9402C2C9-7CD0-4BFD-721D-DCBB57C96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237F109E-E778-6AEE-37AE-8307C21BF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8E17978B-02E3-5D64-29E8-3957E691E3E6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6A37D394-EC58-6F0D-5F89-65F6E9A8B7ED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5321827B-7EED-4A03-E189-4B593F2818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CBEEE7EC-D43F-ECE3-64E3-E46E2FD114E0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A8F4A94F-ACEF-4CDF-378A-C2A763341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2A394BD-8EE3-B8CB-85E5-65CF78770A22}"/>
              </a:ext>
            </a:extLst>
          </p:cNvPr>
          <p:cNvSpPr txBox="1"/>
          <p:nvPr/>
        </p:nvSpPr>
        <p:spPr>
          <a:xfrm>
            <a:off x="2573769" y="1338435"/>
            <a:ext cx="13941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Positive reactions compare across top content types.</a:t>
            </a:r>
            <a:endParaRPr lang="en-IN" sz="4000" b="1" dirty="0"/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9507960F-4768-434A-B6D7-2BA0E63AB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808790"/>
              </p:ext>
            </p:extLst>
          </p:nvPr>
        </p:nvGraphicFramePr>
        <p:xfrm>
          <a:off x="2368553" y="2603060"/>
          <a:ext cx="13795612" cy="5448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77009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CA32F-B349-1C02-BB78-390AA6FA4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E5EB9C6-E095-5B39-A5AB-22C5089C571B}"/>
              </a:ext>
            </a:extLst>
          </p:cNvPr>
          <p:cNvGrpSpPr/>
          <p:nvPr/>
        </p:nvGrpSpPr>
        <p:grpSpPr>
          <a:xfrm>
            <a:off x="598556" y="8774326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90470365-1B85-AE9F-1D8A-F440C8DB3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778D50CF-B76D-D740-40FD-F25F76C3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45D51F58-D679-71B0-FB9D-1F47022F1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9ED58888-8461-DD94-7C28-DE37CD9CA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7E4F8BB7-CDD1-48AF-9B71-E6CE5F1B8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92B239A5-4A18-3D8E-1ACD-2D33E89FB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90377118-275C-B101-EE0E-D1ED60264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8A97634-19EF-1646-1634-BEB4D15E57F8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4D2A2BA2-AE95-396B-B3F3-A3B5456B59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C339D821-B247-DE50-6FF3-4281760F79A3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2628A619-6AE8-4D4B-E2F7-3CD6D0E2B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4C7E5746-3C0E-00B7-CA67-2262FACAD4F3}"/>
              </a:ext>
            </a:extLst>
          </p:cNvPr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27705224-C351-248C-2D6D-546E848C9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B3971646-F2B1-ACBB-7557-850B306C4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4FD4A27D-0835-B0D0-9DB6-465769C4F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2E64FE0B-BA61-88D0-2E76-36B6BB100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5552A57F-DEFD-6B55-B7E0-FBC6165A7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4E81873C-1A91-9A29-2D2F-AC80FFCBB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9CEEFC50-7D65-46BF-32E2-7A54582FC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BED6CC68-5A3C-EDD9-BA3D-B5A9291494A4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CD7FADBC-AFB2-7A71-6FAE-76BCCAABE0A3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4D400BAC-83F9-06C3-9EBC-FFCBAAF402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FF88D03A-76FD-2B9F-9BAE-57AC5051AA2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5E5A2A93-2CB6-03F0-63C6-1F7CAEF77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98469FC-A851-D95F-82D0-CF952F4A0770}"/>
              </a:ext>
            </a:extLst>
          </p:cNvPr>
          <p:cNvSpPr txBox="1"/>
          <p:nvPr/>
        </p:nvSpPr>
        <p:spPr>
          <a:xfrm>
            <a:off x="4197152" y="4153987"/>
            <a:ext cx="10814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/>
              <a:t>2.  Content Impact</a:t>
            </a:r>
            <a:endParaRPr lang="en-IN" sz="8000" b="1" dirty="0">
              <a:solidFill>
                <a:srgbClr val="A1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041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6A7F1E06-0C80-2952-0DB1-7D25A44287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734585"/>
              </p:ext>
            </p:extLst>
          </p:nvPr>
        </p:nvGraphicFramePr>
        <p:xfrm>
          <a:off x="3966610" y="4099266"/>
          <a:ext cx="8914627" cy="4657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DCD3EF4-4D80-0F34-7326-58BA102475D6}"/>
              </a:ext>
            </a:extLst>
          </p:cNvPr>
          <p:cNvSpPr txBox="1"/>
          <p:nvPr/>
        </p:nvSpPr>
        <p:spPr>
          <a:xfrm>
            <a:off x="2815090" y="1605591"/>
            <a:ext cx="149029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Reactions count for the top-performing category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DD082-2B37-BF97-AB8C-C6E013B49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D1B43D9-37E1-AD7F-8A8B-44991182D23E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46EADE9D-A14F-2E60-CD18-DE410BA13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33D9BB82-0F52-0F57-5BEA-60CE882957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CE1ECCDC-741B-A7BC-BF03-AC36B0476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128061FE-F57B-8A7B-1FA4-E00CCE92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EB733F4B-0AB1-E32F-1176-738E16851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0A5E4AE2-B185-BC92-D688-35A39358B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B1E5E2D3-3E64-D274-21E1-E2CFD6901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041873F-9E4A-0FAB-371F-FF72A5C477A3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1436F310-AF2D-C6F7-E1BB-406302F2395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0EA32D7C-E30D-FFBE-202C-B43BED01357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DA123B57-0316-74CE-43F0-D9311B03C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402DEA6D-8D4A-2A03-22CF-8FFE668D90E6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5AADEF93-68A5-C7AF-EC12-7A096AB35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87A3EBB3-E4E6-753A-279F-99C1E7AF0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A55564DD-FFC9-C4FD-01BD-CB7D5629F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52FA8B16-D01E-B1B1-5D19-06CBDFA38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19C54AE3-EA43-7077-F6F0-0C61887C1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D5376858-B35A-7E7A-DEB5-5D36DD893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18502EE2-AD72-144C-1F84-CD8735378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87C88ED5-8011-F150-8D85-42154525747F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053C2075-C2AF-0607-23A2-1B26E5AB84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1E74B0D4-5F3F-411D-FB75-144A2349C58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CEBE4B68-FCAE-EC81-DCC0-731540DCD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92BC73E-8882-DF1F-8A27-817BFA562DA0}"/>
              </a:ext>
            </a:extLst>
          </p:cNvPr>
          <p:cNvSpPr txBox="1"/>
          <p:nvPr/>
        </p:nvSpPr>
        <p:spPr>
          <a:xfrm>
            <a:off x="2965708" y="1560471"/>
            <a:ext cx="13941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latin typeface="Aptos Narrow" panose="020B0004020202020204" pitchFamily="34" charset="0"/>
              </a:rPr>
              <a:t>C</a:t>
            </a: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ategory </a:t>
            </a:r>
            <a:r>
              <a:rPr lang="en-US" sz="4000" b="1" dirty="0">
                <a:solidFill>
                  <a:srgbClr val="000000"/>
                </a:solidFill>
                <a:latin typeface="Aptos Narrow" panose="020B0004020202020204" pitchFamily="34" charset="0"/>
              </a:rPr>
              <a:t>t</a:t>
            </a: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hat had the least amount of engagement overall</a:t>
            </a:r>
            <a:r>
              <a:rPr lang="en-IN" sz="4000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.</a:t>
            </a:r>
            <a:endParaRPr lang="en-US" sz="4000" b="1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7AE3A004-33E9-E30E-ED66-97C028110D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514280"/>
              </p:ext>
            </p:extLst>
          </p:nvPr>
        </p:nvGraphicFramePr>
        <p:xfrm>
          <a:off x="3153607" y="2536014"/>
          <a:ext cx="13610393" cy="6352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AutoShape 22">
            <a:extLst>
              <a:ext uri="{FF2B5EF4-FFF2-40B4-BE49-F238E27FC236}">
                <a16:creationId xmlns:a16="http://schemas.microsoft.com/office/drawing/2014/main" id="{7278B11D-0386-F1F9-7E66-B8E420539BB1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01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17317" y="712185"/>
            <a:ext cx="8797448" cy="9408052"/>
            <a:chOff x="-165340" y="0"/>
            <a:chExt cx="11729931" cy="772484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65340" y="1073257"/>
              <a:ext cx="11564591" cy="66515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Overview</a:t>
              </a:r>
            </a:p>
            <a:p>
              <a:pPr marL="457200" indent="-4572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457200" indent="-4572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 marL="457200" indent="-4572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Approach</a:t>
              </a:r>
            </a:p>
            <a:p>
              <a:pPr marL="457200" indent="-4572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Key Findings &amp; Insights</a:t>
              </a:r>
            </a:p>
            <a:p>
              <a:pPr marL="457200" indent="-4572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40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32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457200" indent="-4572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endParaRPr lang="en-US" sz="32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3B75E-CFF6-40F1-68B9-7DDB12935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0928498-B769-72D2-E089-90D1D8621CE3}"/>
              </a:ext>
            </a:extLst>
          </p:cNvPr>
          <p:cNvGrpSpPr/>
          <p:nvPr/>
        </p:nvGrpSpPr>
        <p:grpSpPr>
          <a:xfrm>
            <a:off x="598556" y="8774326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7BF69795-6DA8-B593-2A5B-EABF6488C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AF814C0-97C1-21C9-6621-8E66C6B3E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6815EE35-5BB1-628A-B9BE-EFADD4945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AC2E4EB6-1AE2-E9BE-0A99-F02B31C17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A2DE38E5-B38F-EB77-099D-ED116DB43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35C308B6-0468-397F-BC4C-EC71A5D6E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AB98E879-16F3-8427-B21C-6F8FAA324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55A3D0B-099E-DE19-D88C-E741AFFF7ACA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881337C7-0878-CF48-DFC8-FE067F9744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5BF6F2B8-97BE-B083-2B06-68600C63475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0B9FE638-7C54-E5D5-8D3B-6C67A2A76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845545CC-89B8-F367-2A43-98777E81903F}"/>
              </a:ext>
            </a:extLst>
          </p:cNvPr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77EEAE13-A6E8-21D0-E724-41CAB6D4D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E4FB58B4-8CAD-69E5-821E-41A8021D6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76A7B582-BB44-7616-9231-1D40C6281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6EB9D043-4CC4-7220-8576-EB8BD867F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DE8838F3-83FF-4AC2-856C-0084DAAA1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90455D46-164D-AB99-2443-BEC1F9781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C6928DF8-28E9-1046-CB0E-982762C85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78705A77-1C5B-0F41-03E0-6AAE3E4D68F6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AF6AECAC-00C4-4A82-E88E-1F8048549BEF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5C441022-3FC3-B428-DF51-60DEDF5259D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38C7B5ED-4D76-6C7B-652F-A007FF412E2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76DFEA0E-FD4A-E67E-AB39-C96938BD9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EEBB9FE-5ABF-E1CF-C542-E5CA42AB0497}"/>
              </a:ext>
            </a:extLst>
          </p:cNvPr>
          <p:cNvSpPr txBox="1"/>
          <p:nvPr/>
        </p:nvSpPr>
        <p:spPr>
          <a:xfrm>
            <a:off x="4197152" y="4153987"/>
            <a:ext cx="108142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/>
              <a:t>3.  Optimal Timing</a:t>
            </a:r>
            <a:endParaRPr lang="en-IN" sz="8000" b="1" dirty="0">
              <a:solidFill>
                <a:srgbClr val="A1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331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BEE2D-A481-2DE9-00E7-51BDE674E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598A309-94C4-D4D0-5750-BA3082B31AA4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B46FBF23-3CE2-4C7C-F7FF-C0B8165A5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F22279-1B0F-C26F-62A5-D54F182E5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B61E1F6D-6F42-72DD-9471-1DC1B4915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910512A2-C4BF-79A0-E814-5DD9180E0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69022109-3A49-68A6-4285-5075F45CE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8BFEDFF3-C56E-D1B1-793D-D69FDCB6B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5A1ED03F-D202-3F62-E607-C7F465E29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9A37A77-CE65-95B3-DC32-5F94DA4F4EE0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BA3B18EB-E4FD-45BD-5F50-62EF197C10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8683DE3D-749C-2795-6C4E-3DA223AA6F10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7EE4A60C-6D20-C7D0-0430-FBBB2EE4A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CFE098F2-78FB-8962-066B-58FD9A912B8E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905C8ABA-C019-C4C9-F417-FBFC693D7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A22015E4-D6D0-56BB-5063-1E1C72A50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3EF69A42-3FCC-504B-AF68-FE491A1C5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7E9B8CDB-AD7F-D714-0F6B-4901C61A1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4F167A38-1C77-F701-EA4C-A3FC827FF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BAF890D9-8634-121B-A171-9D39CC318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7E78C402-E5DA-E600-3FC0-DD01CA7B0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CDF268C1-2BBA-59C4-94B6-A14FE07F869F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0E812B91-932D-A89B-5022-4D8A0406595E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E8F7E2CE-0974-80F0-37F3-9D37D857201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305A5F8F-8D7E-374F-5221-6A283AD46E58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C426D2D9-5886-1A00-A302-F1ED52711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406BC72-254D-FAB5-3EDF-EBA7C23DAE9F}"/>
              </a:ext>
            </a:extLst>
          </p:cNvPr>
          <p:cNvSpPr txBox="1"/>
          <p:nvPr/>
        </p:nvSpPr>
        <p:spPr>
          <a:xfrm>
            <a:off x="2573769" y="977265"/>
            <a:ext cx="13941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What was the month with the most posts?</a:t>
            </a:r>
            <a:r>
              <a:rPr lang="en-US" sz="6000" dirty="0"/>
              <a:t> </a:t>
            </a:r>
            <a:endParaRPr lang="en-IN" sz="6000" b="1" dirty="0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5A18DE07-881D-40C0-8A08-4621D2357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018712"/>
              </p:ext>
            </p:extLst>
          </p:nvPr>
        </p:nvGraphicFramePr>
        <p:xfrm>
          <a:off x="2573769" y="2120751"/>
          <a:ext cx="14941265" cy="6525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811429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D4E29-3D39-9733-795A-1B8B9C732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6BEB109-AE2C-2593-D711-941E9900A51A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B292073D-3FF0-B77E-7F33-96DA70B4F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A2B1FA26-C1DE-9BA7-9122-5F79D2DFD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A0A30EC0-2197-7DE9-26DE-04B5DAACD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68193905-3293-165E-8A5D-1E9B4694F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4CC5FDB0-705B-70BE-158A-A0E67C397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3D93F342-1D72-5FF3-BE31-B1C89DAE3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60556653-B062-D292-D859-EC68BD55E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878882BD-A9BF-0324-F47C-E44769388AB0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893282DF-36A7-16C7-1BCF-C175ED521B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1F4816F7-5D49-114C-6E3D-337AB3C171D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B35F13B8-1D14-4042-DEBF-86EB7D29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B8756513-DC75-A672-B321-12597D8F9AA6}"/>
              </a:ext>
            </a:extLst>
          </p:cNvPr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DB4E468C-8571-9B04-36F6-631F09193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0CBE7E14-9FB4-61AD-81EE-C92CB3EB0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45CD22F4-2D0D-5A92-D2F6-1F89DDAD8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D8D9E4FB-36BA-CFE9-EC34-AAE751A6D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ECE0E85B-6DFC-1D8D-990E-8F7C3B755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C26BA989-4A2E-0F0F-FCFA-49D63F469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417DDC59-4033-AE75-2D51-9386012AD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D64F0526-C657-4E76-61CC-20C90D43D978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1CF280B8-DA13-29F4-8989-5B36F690E3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42DA4E73-5208-4CE8-9BD6-918E2A123D5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4823753D-3C0A-EF41-27BF-AE22D34FD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481F118-BA20-25F9-9F9E-24069BDD9DD5}"/>
              </a:ext>
            </a:extLst>
          </p:cNvPr>
          <p:cNvSpPr txBox="1"/>
          <p:nvPr/>
        </p:nvSpPr>
        <p:spPr>
          <a:xfrm>
            <a:off x="2573769" y="977265"/>
            <a:ext cx="13941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Peak posting hour</a:t>
            </a:r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9078475C-CD4B-495A-8599-DA002D4EEE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677552"/>
              </p:ext>
            </p:extLst>
          </p:nvPr>
        </p:nvGraphicFramePr>
        <p:xfrm>
          <a:off x="2724116" y="2401810"/>
          <a:ext cx="15084872" cy="6014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AutoShape 22">
            <a:extLst>
              <a:ext uri="{FF2B5EF4-FFF2-40B4-BE49-F238E27FC236}">
                <a16:creationId xmlns:a16="http://schemas.microsoft.com/office/drawing/2014/main" id="{6288336D-96E7-84A4-80E2-B9CBA971C982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899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4069" t="1617" r="4069" b="1617"/>
          <a:stretch>
            <a:fillRect/>
          </a:stretch>
        </p:blipFill>
        <p:spPr>
          <a:xfrm>
            <a:off x="12915036" y="1028700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546384" y="4313104"/>
            <a:ext cx="6629400" cy="13126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115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  <a:endParaRPr lang="en-US" sz="8000" b="1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499653" y="7530785"/>
            <a:ext cx="11768547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499654" y="402217"/>
            <a:ext cx="11768546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1C892-2BD5-A8F4-EC82-0431E270C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36113B1-B017-5962-857D-3F10E3D6D9E7}"/>
              </a:ext>
            </a:extLst>
          </p:cNvPr>
          <p:cNvSpPr txBox="1"/>
          <p:nvPr/>
        </p:nvSpPr>
        <p:spPr>
          <a:xfrm>
            <a:off x="304800" y="3950288"/>
            <a:ext cx="464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Animals</a:t>
            </a:r>
            <a:r>
              <a:rPr lang="en-US" sz="2800" dirty="0"/>
              <a:t> category is the most popular, also focus on similar content category like </a:t>
            </a:r>
            <a:r>
              <a:rPr lang="en-US" sz="2800" b="1" dirty="0"/>
              <a:t>Science, Healthy Eating </a:t>
            </a:r>
            <a:r>
              <a:rPr lang="en-US" sz="2800" dirty="0"/>
              <a:t>and </a:t>
            </a:r>
            <a:r>
              <a:rPr lang="en-US" sz="2800" b="1" dirty="0"/>
              <a:t>Technology</a:t>
            </a:r>
            <a:r>
              <a:rPr lang="en-US" sz="2800" dirty="0"/>
              <a:t>  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86C18D-B268-8E35-F03E-A370173890E0}"/>
              </a:ext>
            </a:extLst>
          </p:cNvPr>
          <p:cNvSpPr txBox="1"/>
          <p:nvPr/>
        </p:nvSpPr>
        <p:spPr>
          <a:xfrm>
            <a:off x="324853" y="6364056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Prioritizing these topics can boost engagement.</a:t>
            </a:r>
            <a:endParaRPr lang="en-IN" sz="3600" b="1" dirty="0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71E5FE07-D559-B2D8-588B-0D936C16FC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760610" y="3645237"/>
            <a:ext cx="942466" cy="2795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0B500E5-4BFE-865C-F11D-8C7DB9933D6C}"/>
              </a:ext>
            </a:extLst>
          </p:cNvPr>
          <p:cNvSpPr txBox="1"/>
          <p:nvPr/>
        </p:nvSpPr>
        <p:spPr>
          <a:xfrm>
            <a:off x="1760610" y="1915225"/>
            <a:ext cx="109560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b="1" dirty="0">
                <a:solidFill>
                  <a:srgbClr val="FF0000"/>
                </a:solidFill>
              </a:rPr>
              <a:t>1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36" name="AutoShape 22">
            <a:extLst>
              <a:ext uri="{FF2B5EF4-FFF2-40B4-BE49-F238E27FC236}">
                <a16:creationId xmlns:a16="http://schemas.microsoft.com/office/drawing/2014/main" id="{E1283549-53F7-BE83-B410-CACB34C1FF85}"/>
              </a:ext>
            </a:extLst>
          </p:cNvPr>
          <p:cNvSpPr/>
          <p:nvPr/>
        </p:nvSpPr>
        <p:spPr>
          <a:xfrm rot="5400000">
            <a:off x="8353054" y="-8354517"/>
            <a:ext cx="1572928" cy="18296968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A5D8992D-6118-7274-A594-4E6F1F82D33B}"/>
              </a:ext>
            </a:extLst>
          </p:cNvPr>
          <p:cNvSpPr txBox="1"/>
          <p:nvPr/>
        </p:nvSpPr>
        <p:spPr>
          <a:xfrm>
            <a:off x="854268" y="176373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66303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D21EC-A37B-000B-3C77-6999CDAAC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B011822-BCE8-A685-EF5C-BDC086D35201}"/>
              </a:ext>
            </a:extLst>
          </p:cNvPr>
          <p:cNvSpPr txBox="1"/>
          <p:nvPr/>
        </p:nvSpPr>
        <p:spPr>
          <a:xfrm>
            <a:off x="304800" y="639213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Prioritizing these topics can boost engagement.</a:t>
            </a:r>
            <a:endParaRPr lang="en-IN" sz="3600" b="1" dirty="0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FC5FB3E7-14F9-B39E-33D6-C7DF38845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760610" y="3645237"/>
            <a:ext cx="942466" cy="2795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E596B04-6DB1-4571-B25B-3CCFED65E085}"/>
              </a:ext>
            </a:extLst>
          </p:cNvPr>
          <p:cNvSpPr txBox="1"/>
          <p:nvPr/>
        </p:nvSpPr>
        <p:spPr>
          <a:xfrm>
            <a:off x="1760610" y="1915225"/>
            <a:ext cx="109560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b="1" dirty="0">
                <a:solidFill>
                  <a:srgbClr val="FF0000"/>
                </a:solidFill>
              </a:rPr>
              <a:t>1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883DD4-CB63-B2FD-8A05-4FCB39F50E66}"/>
              </a:ext>
            </a:extLst>
          </p:cNvPr>
          <p:cNvSpPr txBox="1"/>
          <p:nvPr/>
        </p:nvSpPr>
        <p:spPr>
          <a:xfrm>
            <a:off x="6516007" y="3939073"/>
            <a:ext cx="52470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highest interactions occur in </a:t>
            </a:r>
            <a:r>
              <a:rPr lang="en-US" sz="2800" b="1" dirty="0"/>
              <a:t>January</a:t>
            </a:r>
            <a:r>
              <a:rPr lang="en-US" sz="2800" dirty="0"/>
              <a:t> and May, while engagement declines from </a:t>
            </a:r>
            <a:r>
              <a:rPr lang="en-US" sz="2800" b="1" dirty="0"/>
              <a:t>August to November</a:t>
            </a:r>
            <a:endParaRPr lang="en-IN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E8340B-2C62-C295-46FF-C98DF34FF58C}"/>
              </a:ext>
            </a:extLst>
          </p:cNvPr>
          <p:cNvSpPr txBox="1"/>
          <p:nvPr/>
        </p:nvSpPr>
        <p:spPr>
          <a:xfrm>
            <a:off x="6529741" y="6068523"/>
            <a:ext cx="5403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Posting content during peak months can maximize reach.</a:t>
            </a:r>
          </a:p>
        </p:txBody>
      </p:sp>
      <p:sp>
        <p:nvSpPr>
          <p:cNvPr id="36" name="AutoShape 22">
            <a:extLst>
              <a:ext uri="{FF2B5EF4-FFF2-40B4-BE49-F238E27FC236}">
                <a16:creationId xmlns:a16="http://schemas.microsoft.com/office/drawing/2014/main" id="{794468DA-2DF8-2332-309E-AB9715C3DEE7}"/>
              </a:ext>
            </a:extLst>
          </p:cNvPr>
          <p:cNvSpPr/>
          <p:nvPr/>
        </p:nvSpPr>
        <p:spPr>
          <a:xfrm rot="5400000">
            <a:off x="8353054" y="-8354517"/>
            <a:ext cx="1572928" cy="18296968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A748E1-180B-8E2E-F182-7CDEFFB0E8C8}"/>
              </a:ext>
            </a:extLst>
          </p:cNvPr>
          <p:cNvSpPr txBox="1"/>
          <p:nvPr/>
        </p:nvSpPr>
        <p:spPr>
          <a:xfrm>
            <a:off x="8467962" y="1915225"/>
            <a:ext cx="109560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b="1" dirty="0">
                <a:solidFill>
                  <a:srgbClr val="FF0000"/>
                </a:solidFill>
              </a:rPr>
              <a:t>2</a:t>
            </a:r>
            <a:endParaRPr lang="en-IN" sz="3600" b="1" dirty="0">
              <a:solidFill>
                <a:srgbClr val="FF0000"/>
              </a:solidFill>
            </a:endParaRPr>
          </a:p>
        </p:txBody>
      </p:sp>
      <p:pic>
        <p:nvPicPr>
          <p:cNvPr id="39" name="Picture 3">
            <a:extLst>
              <a:ext uri="{FF2B5EF4-FFF2-40B4-BE49-F238E27FC236}">
                <a16:creationId xmlns:a16="http://schemas.microsoft.com/office/drawing/2014/main" id="{E07B20C2-0846-D1D3-3D98-F6EBC7A2D4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467962" y="3645237"/>
            <a:ext cx="942466" cy="279598"/>
          </a:xfrm>
          <a:prstGeom prst="rect">
            <a:avLst/>
          </a:prstGeom>
        </p:spPr>
      </p:pic>
      <p:sp>
        <p:nvSpPr>
          <p:cNvPr id="40" name="TextBox 6">
            <a:extLst>
              <a:ext uri="{FF2B5EF4-FFF2-40B4-BE49-F238E27FC236}">
                <a16:creationId xmlns:a16="http://schemas.microsoft.com/office/drawing/2014/main" id="{258B54A2-9100-8F1F-7EFD-30F2CF67B564}"/>
              </a:ext>
            </a:extLst>
          </p:cNvPr>
          <p:cNvSpPr txBox="1"/>
          <p:nvPr/>
        </p:nvSpPr>
        <p:spPr>
          <a:xfrm>
            <a:off x="854268" y="176373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F19AF-DE99-28EC-284F-1648AF3EC9AA}"/>
              </a:ext>
            </a:extLst>
          </p:cNvPr>
          <p:cNvSpPr txBox="1"/>
          <p:nvPr/>
        </p:nvSpPr>
        <p:spPr>
          <a:xfrm>
            <a:off x="304800" y="3950288"/>
            <a:ext cx="464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Animals</a:t>
            </a:r>
            <a:r>
              <a:rPr lang="en-US" sz="2800" dirty="0"/>
              <a:t> category is the most popular, also focus on similar content category like </a:t>
            </a:r>
            <a:r>
              <a:rPr lang="en-US" sz="2800" b="1" dirty="0"/>
              <a:t>Science</a:t>
            </a:r>
            <a:r>
              <a:rPr lang="en-US" sz="2800" dirty="0"/>
              <a:t>, </a:t>
            </a:r>
            <a:r>
              <a:rPr lang="en-US" sz="2800" b="1" dirty="0"/>
              <a:t>Healthy</a:t>
            </a:r>
            <a:r>
              <a:rPr lang="en-US" sz="2800" dirty="0"/>
              <a:t> </a:t>
            </a:r>
            <a:r>
              <a:rPr lang="en-US" sz="2800" b="1" dirty="0"/>
              <a:t>Eating</a:t>
            </a:r>
            <a:r>
              <a:rPr lang="en-US" sz="2800" dirty="0"/>
              <a:t> and </a:t>
            </a:r>
            <a:r>
              <a:rPr lang="en-US" sz="2800" b="1" dirty="0"/>
              <a:t>Technology</a:t>
            </a:r>
            <a:r>
              <a:rPr lang="en-US" sz="2800" dirty="0"/>
              <a:t>  .</a:t>
            </a:r>
          </a:p>
        </p:txBody>
      </p:sp>
    </p:spTree>
    <p:extLst>
      <p:ext uri="{BB962C8B-B14F-4D97-AF65-F5344CB8AC3E}">
        <p14:creationId xmlns:p14="http://schemas.microsoft.com/office/powerpoint/2010/main" val="2276621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C3EB9-A23B-5456-52C2-A8D25E6A6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DB9D0CA-F6AC-F0F2-C530-4A1CD76156CB}"/>
              </a:ext>
            </a:extLst>
          </p:cNvPr>
          <p:cNvSpPr txBox="1"/>
          <p:nvPr/>
        </p:nvSpPr>
        <p:spPr>
          <a:xfrm>
            <a:off x="304800" y="6315538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Prioritizing these topics can boost engagement.</a:t>
            </a:r>
            <a:endParaRPr lang="en-IN" sz="3600" b="1" dirty="0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3AFCBE1D-1556-4552-7FB1-36168620F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760610" y="3645237"/>
            <a:ext cx="942466" cy="27959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CEAB26-9989-090B-AE53-1D5A654CC032}"/>
              </a:ext>
            </a:extLst>
          </p:cNvPr>
          <p:cNvSpPr txBox="1"/>
          <p:nvPr/>
        </p:nvSpPr>
        <p:spPr>
          <a:xfrm>
            <a:off x="1760610" y="1915225"/>
            <a:ext cx="109560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b="1" dirty="0">
                <a:solidFill>
                  <a:srgbClr val="FF0000"/>
                </a:solidFill>
              </a:rPr>
              <a:t>1</a:t>
            </a:r>
            <a:endParaRPr lang="en-IN" sz="36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D2B3CA-F28F-074B-4FEE-34AE5A890B57}"/>
              </a:ext>
            </a:extLst>
          </p:cNvPr>
          <p:cNvSpPr txBox="1"/>
          <p:nvPr/>
        </p:nvSpPr>
        <p:spPr>
          <a:xfrm>
            <a:off x="6516007" y="3939073"/>
            <a:ext cx="52470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highest interactions occur in </a:t>
            </a:r>
            <a:r>
              <a:rPr lang="en-US" sz="2800" b="1" dirty="0"/>
              <a:t>January</a:t>
            </a:r>
            <a:r>
              <a:rPr lang="en-US" sz="2800" dirty="0"/>
              <a:t> and May, while engagement declines from </a:t>
            </a:r>
            <a:r>
              <a:rPr lang="en-US" sz="2800" b="1" dirty="0"/>
              <a:t>August to November</a:t>
            </a:r>
            <a:endParaRPr lang="en-IN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D3B114-7923-06AB-11A9-D7A6121640CB}"/>
              </a:ext>
            </a:extLst>
          </p:cNvPr>
          <p:cNvSpPr txBox="1"/>
          <p:nvPr/>
        </p:nvSpPr>
        <p:spPr>
          <a:xfrm>
            <a:off x="6529741" y="6068523"/>
            <a:ext cx="5403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Posting content during peak months can maximize reach.</a:t>
            </a:r>
          </a:p>
        </p:txBody>
      </p:sp>
      <p:sp>
        <p:nvSpPr>
          <p:cNvPr id="36" name="AutoShape 22">
            <a:extLst>
              <a:ext uri="{FF2B5EF4-FFF2-40B4-BE49-F238E27FC236}">
                <a16:creationId xmlns:a16="http://schemas.microsoft.com/office/drawing/2014/main" id="{E5F6D3EB-61A0-8419-2EBE-130CD222ED0A}"/>
              </a:ext>
            </a:extLst>
          </p:cNvPr>
          <p:cNvSpPr/>
          <p:nvPr/>
        </p:nvSpPr>
        <p:spPr>
          <a:xfrm rot="5400000">
            <a:off x="8353054" y="-8354517"/>
            <a:ext cx="1572928" cy="18296968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0A1775-87A5-856B-0FFA-2D528556ADCB}"/>
              </a:ext>
            </a:extLst>
          </p:cNvPr>
          <p:cNvSpPr txBox="1"/>
          <p:nvPr/>
        </p:nvSpPr>
        <p:spPr>
          <a:xfrm>
            <a:off x="8467962" y="1915225"/>
            <a:ext cx="109560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b="1" dirty="0">
                <a:solidFill>
                  <a:srgbClr val="FF0000"/>
                </a:solidFill>
              </a:rPr>
              <a:t>2</a:t>
            </a:r>
            <a:endParaRPr lang="en-IN" sz="3600" b="1" dirty="0">
              <a:solidFill>
                <a:srgbClr val="FF0000"/>
              </a:solidFill>
            </a:endParaRPr>
          </a:p>
        </p:txBody>
      </p:sp>
      <p:pic>
        <p:nvPicPr>
          <p:cNvPr id="39" name="Picture 3">
            <a:extLst>
              <a:ext uri="{FF2B5EF4-FFF2-40B4-BE49-F238E27FC236}">
                <a16:creationId xmlns:a16="http://schemas.microsoft.com/office/drawing/2014/main" id="{AA76C0E3-5A3A-39AA-3F9F-F053478A5D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8467962" y="3645237"/>
            <a:ext cx="942466" cy="279598"/>
          </a:xfrm>
          <a:prstGeom prst="rect">
            <a:avLst/>
          </a:prstGeom>
        </p:spPr>
      </p:pic>
      <p:sp>
        <p:nvSpPr>
          <p:cNvPr id="40" name="TextBox 6">
            <a:extLst>
              <a:ext uri="{FF2B5EF4-FFF2-40B4-BE49-F238E27FC236}">
                <a16:creationId xmlns:a16="http://schemas.microsoft.com/office/drawing/2014/main" id="{BFBA6C3F-3D5F-50F7-6F48-504ACCF144A0}"/>
              </a:ext>
            </a:extLst>
          </p:cNvPr>
          <p:cNvSpPr txBox="1"/>
          <p:nvPr/>
        </p:nvSpPr>
        <p:spPr>
          <a:xfrm>
            <a:off x="854268" y="176373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chemeClr val="bg1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D2F5BE-A883-EFEF-7FA7-50B9B2FE217A}"/>
              </a:ext>
            </a:extLst>
          </p:cNvPr>
          <p:cNvSpPr txBox="1"/>
          <p:nvPr/>
        </p:nvSpPr>
        <p:spPr>
          <a:xfrm>
            <a:off x="14935200" y="1915225"/>
            <a:ext cx="109560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b="1" dirty="0">
                <a:solidFill>
                  <a:srgbClr val="FF0000"/>
                </a:solidFill>
              </a:rPr>
              <a:t>3</a:t>
            </a:r>
            <a:endParaRPr lang="en-IN" sz="3600" b="1" dirty="0">
              <a:solidFill>
                <a:srgbClr val="FF0000"/>
              </a:solidFill>
            </a:endParaRPr>
          </a:p>
        </p:txBody>
      </p:sp>
      <p:pic>
        <p:nvPicPr>
          <p:cNvPr id="44" name="Picture 3">
            <a:extLst>
              <a:ext uri="{FF2B5EF4-FFF2-40B4-BE49-F238E27FC236}">
                <a16:creationId xmlns:a16="http://schemas.microsoft.com/office/drawing/2014/main" id="{927F271B-8BC2-9170-FF2E-D5184D5B7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4935200" y="3645237"/>
            <a:ext cx="942466" cy="27959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679CED7-375F-7050-3497-A7CB51CD9927}"/>
              </a:ext>
            </a:extLst>
          </p:cNvPr>
          <p:cNvSpPr txBox="1"/>
          <p:nvPr/>
        </p:nvSpPr>
        <p:spPr>
          <a:xfrm>
            <a:off x="12877800" y="3950288"/>
            <a:ext cx="48832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most posts are made during </a:t>
            </a:r>
            <a:r>
              <a:rPr lang="en-US" sz="2800" b="1" dirty="0"/>
              <a:t>Early Morning</a:t>
            </a:r>
            <a:r>
              <a:rPr lang="en-US" sz="2800" dirty="0"/>
              <a:t> and </a:t>
            </a:r>
            <a:r>
              <a:rPr lang="en-US" sz="2800" b="1" dirty="0"/>
              <a:t>Midnight</a:t>
            </a:r>
            <a:r>
              <a:rPr lang="en-US" sz="2800" dirty="0"/>
              <a:t>, indicating an active audience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8E9FCE-24E7-213D-EA94-DE009FA05F1C}"/>
              </a:ext>
            </a:extLst>
          </p:cNvPr>
          <p:cNvSpPr txBox="1"/>
          <p:nvPr/>
        </p:nvSpPr>
        <p:spPr>
          <a:xfrm>
            <a:off x="12877800" y="6073297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Scheduling content releases during these times can improve visibility.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4B4ACF-5B7A-573B-4CC0-A690A20950BB}"/>
              </a:ext>
            </a:extLst>
          </p:cNvPr>
          <p:cNvSpPr txBox="1"/>
          <p:nvPr/>
        </p:nvSpPr>
        <p:spPr>
          <a:xfrm>
            <a:off x="304800" y="3950288"/>
            <a:ext cx="464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Animals</a:t>
            </a:r>
            <a:r>
              <a:rPr lang="en-US" sz="2800" dirty="0"/>
              <a:t> category is the most popular, also focus on similar content category like </a:t>
            </a:r>
            <a:r>
              <a:rPr lang="en-US" sz="2800" b="1" dirty="0"/>
              <a:t>Science</a:t>
            </a:r>
            <a:r>
              <a:rPr lang="en-US" sz="2800" dirty="0"/>
              <a:t>, </a:t>
            </a:r>
            <a:r>
              <a:rPr lang="en-US" sz="2800" b="1" dirty="0"/>
              <a:t>Healthy</a:t>
            </a:r>
            <a:r>
              <a:rPr lang="en-US" sz="2800" dirty="0"/>
              <a:t> </a:t>
            </a:r>
            <a:r>
              <a:rPr lang="en-US" sz="2800" b="1" dirty="0"/>
              <a:t>Eating</a:t>
            </a:r>
            <a:r>
              <a:rPr lang="en-US" sz="2800" dirty="0"/>
              <a:t> and </a:t>
            </a:r>
            <a:r>
              <a:rPr lang="en-US" sz="2800" b="1" dirty="0"/>
              <a:t>Technology</a:t>
            </a:r>
            <a:r>
              <a:rPr lang="en-US" sz="2800" dirty="0"/>
              <a:t>  .</a:t>
            </a:r>
          </a:p>
        </p:txBody>
      </p:sp>
    </p:spTree>
    <p:extLst>
      <p:ext uri="{BB962C8B-B14F-4D97-AF65-F5344CB8AC3E}">
        <p14:creationId xmlns:p14="http://schemas.microsoft.com/office/powerpoint/2010/main" val="2345137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3368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434013" y="1593141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163969" y="332717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Overview</a:t>
            </a:r>
          </a:p>
        </p:txBody>
      </p:sp>
      <p:sp>
        <p:nvSpPr>
          <p:cNvPr id="31" name="AutoShape 31"/>
          <p:cNvSpPr/>
          <p:nvPr/>
        </p:nvSpPr>
        <p:spPr>
          <a:xfrm>
            <a:off x="5755343" y="1730020"/>
            <a:ext cx="11770657" cy="682696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Social Buzz was founded in </a:t>
            </a:r>
            <a:r>
              <a:rPr lang="en-US" sz="2800" b="1" dirty="0"/>
              <a:t>2008</a:t>
            </a:r>
            <a:r>
              <a:rPr lang="en-US" sz="2800" dirty="0"/>
              <a:t> by two former engineers from a major social media company, based in </a:t>
            </a:r>
            <a:r>
              <a:rPr lang="en-US" sz="2800" b="1" dirty="0"/>
              <a:t>London</a:t>
            </a:r>
            <a:r>
              <a:rPr lang="en-US" sz="2800" dirty="0"/>
              <a:t> and </a:t>
            </a:r>
            <a:r>
              <a:rPr lang="en-US" sz="2800" b="1" dirty="0"/>
              <a:t>San Francisco</a:t>
            </a:r>
            <a:r>
              <a:rPr lang="en-US" sz="2800" dirty="0"/>
              <a:t>. Their vision was to create a </a:t>
            </a:r>
            <a:r>
              <a:rPr lang="en-US" sz="2800" b="1" dirty="0"/>
              <a:t>content-driven</a:t>
            </a:r>
            <a:r>
              <a:rPr lang="en-US" sz="2800" dirty="0"/>
              <a:t> platform where user interactions are </a:t>
            </a:r>
            <a:r>
              <a:rPr lang="en-US" sz="2800" b="1" dirty="0"/>
              <a:t>anonymous</a:t>
            </a:r>
            <a:r>
              <a:rPr lang="en-US" sz="2800" dirty="0"/>
              <a:t>, ensuring that content, rather than individual users, takes center stage.</a:t>
            </a:r>
          </a:p>
          <a:p>
            <a:pPr algn="ctr"/>
            <a:endParaRPr lang="en-US" sz="2800" dirty="0"/>
          </a:p>
          <a:p>
            <a:endParaRPr lang="en-US" sz="2800" dirty="0"/>
          </a:p>
          <a:p>
            <a:pPr lvl="1"/>
            <a:r>
              <a:rPr lang="en-US" sz="2800" b="1" dirty="0"/>
              <a:t>Challenges &amp; Need for Advisory Support:</a:t>
            </a:r>
          </a:p>
          <a:p>
            <a:pPr lvl="1"/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An audit of their big data practice.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Recommendations for a successful IPO.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An analysis of their content categories that highlights the</a:t>
            </a:r>
          </a:p>
          <a:p>
            <a:pPr lvl="1"/>
            <a:r>
              <a:rPr lang="en-US" sz="2800" dirty="0"/>
              <a:t>	 top 5 categories with the largest aggregate popularity.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90279" y="8112607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29890" y="-1237"/>
            <a:ext cx="10640819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0" y="323064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398436" y="114761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6132546" y="-1144437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153763" y="945611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688994" y="1059067"/>
            <a:ext cx="368029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90F169-EF09-92ED-69B5-A7A823AA8FC9}"/>
              </a:ext>
            </a:extLst>
          </p:cNvPr>
          <p:cNvSpPr txBox="1"/>
          <p:nvPr/>
        </p:nvSpPr>
        <p:spPr>
          <a:xfrm>
            <a:off x="2249132" y="3055630"/>
            <a:ext cx="8421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Scalability Issues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– Rapid growth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(500M+  users, 100K+ daily posts)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exceeds Social Buzz’s internal resource capacity.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7BEE-D576-3D50-8F70-D0742FABD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8ADA5CE-BAD1-2F3A-9732-F70BC71380A2}"/>
              </a:ext>
            </a:extLst>
          </p:cNvPr>
          <p:cNvGrpSpPr/>
          <p:nvPr/>
        </p:nvGrpSpPr>
        <p:grpSpPr>
          <a:xfrm>
            <a:off x="9290279" y="8112607"/>
            <a:ext cx="3545508" cy="3370302"/>
            <a:chOff x="0" y="0"/>
            <a:chExt cx="4727344" cy="4493736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247E23E5-3D3B-B4AD-8DAB-CC961DC757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>
                <a:extLst>
                  <a:ext uri="{FF2B5EF4-FFF2-40B4-BE49-F238E27FC236}">
                    <a16:creationId xmlns:a16="http://schemas.microsoft.com/office/drawing/2014/main" id="{8451671B-B1F5-4621-16F6-EA5CB0795BB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D41A7BF1-C7A6-918F-0FF4-14B1808FB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136297D6-8102-8302-482B-EA388E642905}"/>
              </a:ext>
            </a:extLst>
          </p:cNvPr>
          <p:cNvSpPr/>
          <p:nvPr/>
        </p:nvSpPr>
        <p:spPr>
          <a:xfrm>
            <a:off x="29890" y="-1237"/>
            <a:ext cx="10640819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5857E76F-3959-CBE9-69E0-2E5A255B32BA}"/>
              </a:ext>
            </a:extLst>
          </p:cNvPr>
          <p:cNvGrpSpPr/>
          <p:nvPr/>
        </p:nvGrpSpPr>
        <p:grpSpPr>
          <a:xfrm>
            <a:off x="0" y="323064"/>
            <a:ext cx="2253799" cy="9474693"/>
            <a:chOff x="0" y="0"/>
            <a:chExt cx="3005065" cy="12632924"/>
          </a:xfrm>
        </p:grpSpPr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C7AF3A77-B147-702A-2D27-3F463CC9A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E8DF627B-D3B0-2DA6-DBE0-925250BA7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D9FD8248-666E-461C-2067-0A6FCA610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79036450-2D65-F87B-8D75-7576A9D4D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5B9E46F5-4D45-6A6D-745C-F5D9F38B390E}"/>
              </a:ext>
            </a:extLst>
          </p:cNvPr>
          <p:cNvGrpSpPr/>
          <p:nvPr/>
        </p:nvGrpSpPr>
        <p:grpSpPr>
          <a:xfrm>
            <a:off x="1398436" y="114761"/>
            <a:ext cx="3438614" cy="3297100"/>
            <a:chOff x="0" y="154662"/>
            <a:chExt cx="4584818" cy="4396135"/>
          </a:xfrm>
        </p:grpSpPr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B4580518-257F-6B01-A67E-24A0241B2D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>
                <a:extLst>
                  <a:ext uri="{FF2B5EF4-FFF2-40B4-BE49-F238E27FC236}">
                    <a16:creationId xmlns:a16="http://schemas.microsoft.com/office/drawing/2014/main" id="{18EC377B-460B-14B9-7BB7-CEED16DF1F5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44811561-EA06-09F1-F57B-84CA7CF2F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14CBB6CC-0EA4-5D1A-EFD7-ECB5BB5F2951}"/>
              </a:ext>
            </a:extLst>
          </p:cNvPr>
          <p:cNvGrpSpPr/>
          <p:nvPr/>
        </p:nvGrpSpPr>
        <p:grpSpPr>
          <a:xfrm>
            <a:off x="16132546" y="-1144437"/>
            <a:ext cx="3545508" cy="3370302"/>
            <a:chOff x="0" y="0"/>
            <a:chExt cx="4727344" cy="4493736"/>
          </a:xfrm>
        </p:grpSpPr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0CBFF87D-3FEC-EEC6-5FEA-D65E9F19906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65D8EEBF-CEBE-E670-0454-C475938EDDC4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5082E698-90B6-4B20-014C-9BAFCA985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>
            <a:extLst>
              <a:ext uri="{FF2B5EF4-FFF2-40B4-BE49-F238E27FC236}">
                <a16:creationId xmlns:a16="http://schemas.microsoft.com/office/drawing/2014/main" id="{50F872E5-E872-D2DC-3BC0-9D129940C59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153763" y="945611"/>
            <a:ext cx="6251816" cy="8229600"/>
          </a:xfrm>
          <a:prstGeom prst="rect">
            <a:avLst/>
          </a:prstGeom>
        </p:spPr>
      </p:pic>
      <p:sp>
        <p:nvSpPr>
          <p:cNvPr id="21" name="TextBox 21">
            <a:extLst>
              <a:ext uri="{FF2B5EF4-FFF2-40B4-BE49-F238E27FC236}">
                <a16:creationId xmlns:a16="http://schemas.microsoft.com/office/drawing/2014/main" id="{1A3FDE39-D7BA-34C3-6005-83FABF28D6EA}"/>
              </a:ext>
            </a:extLst>
          </p:cNvPr>
          <p:cNvSpPr txBox="1"/>
          <p:nvPr/>
        </p:nvSpPr>
        <p:spPr>
          <a:xfrm>
            <a:off x="2688994" y="1059067"/>
            <a:ext cx="368029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44A56D-9AF5-8948-68AB-AD6ADE085E1C}"/>
              </a:ext>
            </a:extLst>
          </p:cNvPr>
          <p:cNvSpPr txBox="1"/>
          <p:nvPr/>
        </p:nvSpPr>
        <p:spPr>
          <a:xfrm>
            <a:off x="2249132" y="3055630"/>
            <a:ext cx="84215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Scalability Issues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– Rapid growth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(500M+ users, 100K+ daily posts)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exceeds Social Buzz’s internal resource capacity.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Big Data Challenges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– Managing vast unstructured data strains their complex technology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165002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5E30B-251F-E7BE-22A3-575B2C720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CADD5B5-8561-7073-138E-808A92E454A4}"/>
              </a:ext>
            </a:extLst>
          </p:cNvPr>
          <p:cNvGrpSpPr/>
          <p:nvPr/>
        </p:nvGrpSpPr>
        <p:grpSpPr>
          <a:xfrm>
            <a:off x="9290279" y="8112607"/>
            <a:ext cx="3545508" cy="3370302"/>
            <a:chOff x="0" y="0"/>
            <a:chExt cx="4727344" cy="4493736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DCE37A82-F5DD-AD3A-D28C-B32900B85D3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>
                <a:extLst>
                  <a:ext uri="{FF2B5EF4-FFF2-40B4-BE49-F238E27FC236}">
                    <a16:creationId xmlns:a16="http://schemas.microsoft.com/office/drawing/2014/main" id="{151E7F9E-2BB3-1355-5DBF-BA78306C9DE0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4F00088C-0881-97E7-9B48-80864CC4D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6759E982-0651-8E19-5126-B1F284AD2E66}"/>
              </a:ext>
            </a:extLst>
          </p:cNvPr>
          <p:cNvSpPr/>
          <p:nvPr/>
        </p:nvSpPr>
        <p:spPr>
          <a:xfrm>
            <a:off x="29890" y="-1237"/>
            <a:ext cx="10640819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692F000E-EA34-1F46-C67C-802B8268DBBC}"/>
              </a:ext>
            </a:extLst>
          </p:cNvPr>
          <p:cNvGrpSpPr/>
          <p:nvPr/>
        </p:nvGrpSpPr>
        <p:grpSpPr>
          <a:xfrm>
            <a:off x="0" y="323064"/>
            <a:ext cx="2253799" cy="9474693"/>
            <a:chOff x="0" y="0"/>
            <a:chExt cx="3005065" cy="12632924"/>
          </a:xfrm>
        </p:grpSpPr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7E4F8BA7-A012-9D28-8D84-0E507D68F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A4EC2D3D-72EC-C374-DAB6-B947D327C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50E55FD1-872A-084B-7DA6-C3637610C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D8ED490C-BAFA-EA9D-CED9-2CA325B8B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01E5BD16-D4C6-DBB1-1D2A-2B2668E758D8}"/>
              </a:ext>
            </a:extLst>
          </p:cNvPr>
          <p:cNvGrpSpPr/>
          <p:nvPr/>
        </p:nvGrpSpPr>
        <p:grpSpPr>
          <a:xfrm>
            <a:off x="1398436" y="114761"/>
            <a:ext cx="3438614" cy="3297100"/>
            <a:chOff x="0" y="154662"/>
            <a:chExt cx="4584818" cy="4396135"/>
          </a:xfrm>
        </p:grpSpPr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A91A40AE-0083-936F-684E-462C54CA29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>
                <a:extLst>
                  <a:ext uri="{FF2B5EF4-FFF2-40B4-BE49-F238E27FC236}">
                    <a16:creationId xmlns:a16="http://schemas.microsoft.com/office/drawing/2014/main" id="{BD86E2FF-85AB-95C7-2874-EF21298064C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888A252D-5840-322B-4EBC-D76338BB3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303102E6-F92B-059E-397A-C28C734B5577}"/>
              </a:ext>
            </a:extLst>
          </p:cNvPr>
          <p:cNvGrpSpPr/>
          <p:nvPr/>
        </p:nvGrpSpPr>
        <p:grpSpPr>
          <a:xfrm>
            <a:off x="16132546" y="-1144437"/>
            <a:ext cx="3545508" cy="3370302"/>
            <a:chOff x="0" y="0"/>
            <a:chExt cx="4727344" cy="4493736"/>
          </a:xfrm>
        </p:grpSpPr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CE4BD0C7-DB29-895A-09E3-4F3009AF25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EBFE3D8F-BC55-9FBA-634B-BCD66E85859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42E10D4D-75FD-C0EC-ECC4-5921E8EFA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>
            <a:extLst>
              <a:ext uri="{FF2B5EF4-FFF2-40B4-BE49-F238E27FC236}">
                <a16:creationId xmlns:a16="http://schemas.microsoft.com/office/drawing/2014/main" id="{9A989567-AB58-C314-8472-6F4F7CC913F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153763" y="945611"/>
            <a:ext cx="6251816" cy="8229600"/>
          </a:xfrm>
          <a:prstGeom prst="rect">
            <a:avLst/>
          </a:prstGeom>
        </p:spPr>
      </p:pic>
      <p:sp>
        <p:nvSpPr>
          <p:cNvPr id="21" name="TextBox 21">
            <a:extLst>
              <a:ext uri="{FF2B5EF4-FFF2-40B4-BE49-F238E27FC236}">
                <a16:creationId xmlns:a16="http://schemas.microsoft.com/office/drawing/2014/main" id="{96F02316-7ED0-0992-0B0B-D7E499426F70}"/>
              </a:ext>
            </a:extLst>
          </p:cNvPr>
          <p:cNvSpPr txBox="1"/>
          <p:nvPr/>
        </p:nvSpPr>
        <p:spPr>
          <a:xfrm>
            <a:off x="2688994" y="1059067"/>
            <a:ext cx="368029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719A78-703A-CE89-F749-23363BA2CE85}"/>
              </a:ext>
            </a:extLst>
          </p:cNvPr>
          <p:cNvSpPr txBox="1"/>
          <p:nvPr/>
        </p:nvSpPr>
        <p:spPr>
          <a:xfrm>
            <a:off x="2249132" y="3055630"/>
            <a:ext cx="842157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Scalability Issues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– Rapid growth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(500M+ users, 100K+ daily posts)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exceeds Social Buzz’s internal resource capacity.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Big Data Challenges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– Managing vast unstructured data strains their complex technology infrastructure.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 IPO Readiness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– Lacks expertise in financial, technical, and operational planning for a successful public offering.</a:t>
            </a:r>
          </a:p>
        </p:txBody>
      </p:sp>
    </p:spTree>
    <p:extLst>
      <p:ext uri="{BB962C8B-B14F-4D97-AF65-F5344CB8AC3E}">
        <p14:creationId xmlns:p14="http://schemas.microsoft.com/office/powerpoint/2010/main" val="187390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1065" y="403224"/>
            <a:ext cx="8127349" cy="9540876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1503359" y="2114387"/>
            <a:ext cx="5811995" cy="602027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1" name="TextBox 31"/>
          <p:cNvSpPr txBox="1"/>
          <p:nvPr/>
        </p:nvSpPr>
        <p:spPr>
          <a:xfrm>
            <a:off x="1981902" y="3791553"/>
            <a:ext cx="5057689" cy="23981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7200" b="1" spc="-80" dirty="0">
                <a:solidFill>
                  <a:srgbClr val="000000"/>
                </a:solidFill>
                <a:latin typeface="Calibri (Body)"/>
              </a:rPr>
              <a:t>The Analytics Team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0816D70-581B-0C7C-755B-F0BB8EE0218D}"/>
              </a:ext>
            </a:extLst>
          </p:cNvPr>
          <p:cNvSpPr/>
          <p:nvPr/>
        </p:nvSpPr>
        <p:spPr>
          <a:xfrm>
            <a:off x="9309038" y="7271457"/>
            <a:ext cx="8377471" cy="1639364"/>
          </a:xfrm>
          <a:prstGeom prst="roundRect">
            <a:avLst/>
          </a:prstGeom>
          <a:solidFill>
            <a:srgbClr val="A1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4844F4-C44B-8B6C-40AF-6EEFE786C2F8}"/>
              </a:ext>
            </a:extLst>
          </p:cNvPr>
          <p:cNvSpPr txBox="1"/>
          <p:nvPr/>
        </p:nvSpPr>
        <p:spPr>
          <a:xfrm>
            <a:off x="10321628" y="7458166"/>
            <a:ext cx="6123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>
                    <a:lumMod val="95000"/>
                  </a:schemeClr>
                </a:solidFill>
              </a:rPr>
              <a:t>Yarthem Muivah</a:t>
            </a:r>
          </a:p>
          <a:p>
            <a:pPr algn="ctr"/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Data Analyst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BB30680-0136-508B-7B03-749020A22FE7}"/>
              </a:ext>
            </a:extLst>
          </p:cNvPr>
          <p:cNvSpPr/>
          <p:nvPr/>
        </p:nvSpPr>
        <p:spPr>
          <a:xfrm>
            <a:off x="9309038" y="4170948"/>
            <a:ext cx="8377471" cy="1639364"/>
          </a:xfrm>
          <a:prstGeom prst="roundRect">
            <a:avLst/>
          </a:prstGeom>
          <a:solidFill>
            <a:srgbClr val="A1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FF00"/>
              </a:highligh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DC5D0F-3BB4-5786-4138-1448C3D72B96}"/>
              </a:ext>
            </a:extLst>
          </p:cNvPr>
          <p:cNvSpPr txBox="1"/>
          <p:nvPr/>
        </p:nvSpPr>
        <p:spPr>
          <a:xfrm>
            <a:off x="9257171" y="4328911"/>
            <a:ext cx="8377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>
                    <a:lumMod val="95000"/>
                  </a:schemeClr>
                </a:solidFill>
              </a:rPr>
              <a:t>Marcus </a:t>
            </a:r>
            <a:r>
              <a:rPr lang="en-IN" sz="4000" b="1" dirty="0" err="1">
                <a:solidFill>
                  <a:schemeClr val="bg1">
                    <a:lumMod val="95000"/>
                  </a:schemeClr>
                </a:solidFill>
              </a:rPr>
              <a:t>Rompton</a:t>
            </a:r>
            <a:endParaRPr lang="en-IN" sz="40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IN" sz="4000" dirty="0">
                <a:solidFill>
                  <a:schemeClr val="bg1"/>
                </a:solidFill>
              </a:rPr>
              <a:t>Senior Principal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4B2B951-4C69-65C9-DE82-D6F784019897}"/>
              </a:ext>
            </a:extLst>
          </p:cNvPr>
          <p:cNvSpPr/>
          <p:nvPr/>
        </p:nvSpPr>
        <p:spPr>
          <a:xfrm>
            <a:off x="9257172" y="1066765"/>
            <a:ext cx="8377471" cy="1639364"/>
          </a:xfrm>
          <a:prstGeom prst="roundRect">
            <a:avLst/>
          </a:prstGeom>
          <a:solidFill>
            <a:srgbClr val="A1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FF0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4BDE00-D0DC-95BA-9EB9-79B99372E051}"/>
              </a:ext>
            </a:extLst>
          </p:cNvPr>
          <p:cNvSpPr txBox="1"/>
          <p:nvPr/>
        </p:nvSpPr>
        <p:spPr>
          <a:xfrm>
            <a:off x="10712385" y="1252014"/>
            <a:ext cx="534211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Andrew Fleming</a:t>
            </a:r>
          </a:p>
          <a:p>
            <a:pPr algn="ctr"/>
            <a:r>
              <a:rPr lang="en-IN" sz="3600" dirty="0">
                <a:solidFill>
                  <a:schemeClr val="bg1"/>
                </a:solidFill>
              </a:rPr>
              <a:t>Chief Technology Architect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174025" y="7631943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3101474" y="456201"/>
            <a:ext cx="420036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b="1" spc="-19" dirty="0">
                <a:solidFill>
                  <a:schemeClr val="bg1"/>
                </a:solidFill>
                <a:latin typeface="Graphik Regular" panose="020B0503030202060203" pitchFamily="34" charset="0"/>
              </a:rPr>
              <a:t>Approach</a:t>
            </a:r>
            <a:endParaRPr lang="en-US" sz="8000" b="1" spc="-80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951186" y="805599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5D8B48-894C-D443-A9D5-941AE22B990B}"/>
              </a:ext>
            </a:extLst>
          </p:cNvPr>
          <p:cNvSpPr txBox="1"/>
          <p:nvPr/>
        </p:nvSpPr>
        <p:spPr>
          <a:xfrm>
            <a:off x="4109874" y="1143534"/>
            <a:ext cx="420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Understanding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869D8F-BE0B-C617-F120-7F031C81BE58}"/>
              </a:ext>
            </a:extLst>
          </p:cNvPr>
          <p:cNvSpPr txBox="1"/>
          <p:nvPr/>
        </p:nvSpPr>
        <p:spPr>
          <a:xfrm>
            <a:off x="5832973" y="2741205"/>
            <a:ext cx="316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Cleaning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A9571B-F533-5950-5572-99ABA4A71EA6}"/>
              </a:ext>
            </a:extLst>
          </p:cNvPr>
          <p:cNvSpPr txBox="1"/>
          <p:nvPr/>
        </p:nvSpPr>
        <p:spPr>
          <a:xfrm>
            <a:off x="7778893" y="4320384"/>
            <a:ext cx="3250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Modelling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82081D-7601-CE2B-A645-C40C5D503082}"/>
              </a:ext>
            </a:extLst>
          </p:cNvPr>
          <p:cNvSpPr txBox="1"/>
          <p:nvPr/>
        </p:nvSpPr>
        <p:spPr>
          <a:xfrm>
            <a:off x="9575455" y="6121080"/>
            <a:ext cx="2235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Analysis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338401-389E-2088-0670-D33F6E5D7FD7}"/>
              </a:ext>
            </a:extLst>
          </p:cNvPr>
          <p:cNvSpPr txBox="1"/>
          <p:nvPr/>
        </p:nvSpPr>
        <p:spPr>
          <a:xfrm>
            <a:off x="11170552" y="8131476"/>
            <a:ext cx="483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Insights &amp; Visualization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65741" y="5527278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72027" y="1053518"/>
            <a:ext cx="12370570" cy="21175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0" b="1" spc="-19" dirty="0">
                <a:solidFill>
                  <a:srgbClr val="000000"/>
                </a:solidFill>
                <a:latin typeface="Graphik Regular" panose="020B0503030202060203" pitchFamily="34" charset="0"/>
              </a:rPr>
              <a:t>Key Findings &amp; 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6743700"/>
            <a:ext cx="17253775" cy="30838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4840" y="5527278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087839" y="5527278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8C34DF-89F1-3437-917C-748907660C84}"/>
              </a:ext>
            </a:extLst>
          </p:cNvPr>
          <p:cNvSpPr txBox="1"/>
          <p:nvPr/>
        </p:nvSpPr>
        <p:spPr>
          <a:xfrm>
            <a:off x="1066800" y="4174004"/>
            <a:ext cx="428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Engagement Patterns</a:t>
            </a:r>
            <a:endParaRPr lang="en-IN" sz="3600" b="1" dirty="0">
              <a:solidFill>
                <a:srgbClr val="A1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FB3746-3536-52E2-3D82-76A5C6B8C5FD}"/>
              </a:ext>
            </a:extLst>
          </p:cNvPr>
          <p:cNvSpPr txBox="1"/>
          <p:nvPr/>
        </p:nvSpPr>
        <p:spPr>
          <a:xfrm>
            <a:off x="13087839" y="4174004"/>
            <a:ext cx="321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Optimal Timing</a:t>
            </a:r>
            <a:endParaRPr lang="en-IN" sz="3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4ED860-DC26-C758-A683-185E47659CA4}"/>
              </a:ext>
            </a:extLst>
          </p:cNvPr>
          <p:cNvSpPr txBox="1"/>
          <p:nvPr/>
        </p:nvSpPr>
        <p:spPr>
          <a:xfrm>
            <a:off x="7101315" y="4174004"/>
            <a:ext cx="3319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Content Impact</a:t>
            </a:r>
            <a:endParaRPr lang="en-IN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813</Words>
  <Application>Microsoft Office PowerPoint</Application>
  <PresentationFormat>Custom</PresentationFormat>
  <Paragraphs>235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Graphik Regular</vt:lpstr>
      <vt:lpstr>Calibri (Body)</vt:lpstr>
      <vt:lpstr>Clear Sans Regular Bold</vt:lpstr>
      <vt:lpstr>Aptos Narrow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Yarthem Muivah</cp:lastModifiedBy>
  <cp:revision>30</cp:revision>
  <dcterms:created xsi:type="dcterms:W3CDTF">2006-08-16T00:00:00Z</dcterms:created>
  <dcterms:modified xsi:type="dcterms:W3CDTF">2025-02-25T09:41:14Z</dcterms:modified>
  <dc:identifier>DAEhDyfaYKE</dc:identifier>
</cp:coreProperties>
</file>