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71" r:id="rId11"/>
    <p:sldId id="265" r:id="rId12"/>
    <p:sldId id="266" r:id="rId13"/>
    <p:sldId id="273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4FB1392-A6C0-48A0-B221-4EADDB34A08E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3"/>
            <p14:sldId id="272"/>
            <p14:sldId id="271"/>
            <p14:sldId id="265"/>
            <p14:sldId id="266"/>
            <p14:sldId id="273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4802"/>
    <a:srgbClr val="FCA342"/>
    <a:srgbClr val="724202"/>
    <a:srgbClr val="FDBB59"/>
    <a:srgbClr val="512C03"/>
    <a:srgbClr val="3C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42" autoAdjust="0"/>
    <p:restoredTop sz="94628" autoAdjust="0"/>
  </p:normalViewPr>
  <p:slideViewPr>
    <p:cSldViewPr>
      <p:cViewPr>
        <p:scale>
          <a:sx n="75" d="100"/>
          <a:sy n="75" d="100"/>
        </p:scale>
        <p:origin x="-74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E696-EF79-48C4-9CFF-05EA430723E4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06D06-1706-457B-B8C6-9B5CD2316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6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06D06-1706-457B-B8C6-9B5CD23165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4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8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2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1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EB86-610E-4762-97D2-F37053E6E392}" type="datetimeFigureOut">
              <a:rPr lang="ru-RU" smtClean="0"/>
              <a:t>27.10.2011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4F65-7A8E-403B-9C36-D225C5686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0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DBB59"/>
                </a:solidFill>
              </a:rPr>
              <a:t>Современные подходы </a:t>
            </a:r>
            <a:r>
              <a:rPr lang="en-US" dirty="0" smtClean="0">
                <a:solidFill>
                  <a:srgbClr val="FDBB59"/>
                </a:solidFill>
              </a:rPr>
              <a:t/>
            </a:r>
            <a:br>
              <a:rPr lang="en-US" dirty="0" smtClean="0">
                <a:solidFill>
                  <a:srgbClr val="FDBB59"/>
                </a:solidFill>
              </a:rPr>
            </a:br>
            <a:r>
              <a:rPr lang="ru-RU" dirty="0" smtClean="0">
                <a:solidFill>
                  <a:srgbClr val="FDBB59"/>
                </a:solidFill>
              </a:rPr>
              <a:t>к созданию </a:t>
            </a:r>
            <a:r>
              <a:rPr lang="ru-RU" dirty="0" err="1" smtClean="0">
                <a:solidFill>
                  <a:srgbClr val="FDBB59"/>
                </a:solidFill>
              </a:rPr>
              <a:t>web</a:t>
            </a:r>
            <a:r>
              <a:rPr lang="ru-RU" dirty="0" smtClean="0">
                <a:solidFill>
                  <a:srgbClr val="FDBB59"/>
                </a:solidFill>
              </a:rPr>
              <a:t>-фреймворков </a:t>
            </a:r>
            <a:r>
              <a:rPr lang="en-US" dirty="0" smtClean="0">
                <a:solidFill>
                  <a:srgbClr val="FDBB59"/>
                </a:solidFill>
              </a:rPr>
              <a:t/>
            </a:r>
            <a:br>
              <a:rPr lang="en-US" dirty="0" smtClean="0">
                <a:solidFill>
                  <a:srgbClr val="FDBB59"/>
                </a:solidFill>
              </a:rPr>
            </a:br>
            <a:r>
              <a:rPr lang="ru-RU" dirty="0" smtClean="0">
                <a:solidFill>
                  <a:srgbClr val="FDBB59"/>
                </a:solidFill>
              </a:rPr>
              <a:t>на примере </a:t>
            </a:r>
            <a:r>
              <a:rPr lang="en-US" dirty="0" smtClean="0">
                <a:solidFill>
                  <a:srgbClr val="FDBB59"/>
                </a:solidFill>
              </a:rPr>
              <a:t>Ha</a:t>
            </a:r>
            <a:r>
              <a:rPr lang="ru-RU" dirty="0" err="1" smtClean="0">
                <a:solidFill>
                  <a:srgbClr val="FDBB59"/>
                </a:solidFill>
              </a:rPr>
              <a:t>Query</a:t>
            </a:r>
            <a:endParaRPr lang="ru-RU" dirty="0">
              <a:solidFill>
                <a:srgbClr val="FD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10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Разделяемый код клиента и сервера</a:t>
            </a:r>
            <a:endParaRPr lang="ru-RU" sz="3200" b="1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pic>
        <p:nvPicPr>
          <p:cNvPr id="1028" name="Picture 4" descr="D:\2\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6820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11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83671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Компоненты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pic>
        <p:nvPicPr>
          <p:cNvPr id="19" name="Picture 3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8" t="1750" b="84474"/>
          <a:stretch/>
        </p:blipFill>
        <p:spPr bwMode="auto">
          <a:xfrm>
            <a:off x="3131840" y="1412776"/>
            <a:ext cx="2592288" cy="13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70734"/>
          <a:stretch/>
        </p:blipFill>
        <p:spPr bwMode="auto">
          <a:xfrm>
            <a:off x="1799389" y="2636912"/>
            <a:ext cx="5617229" cy="7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8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12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Обработчики </a:t>
            </a:r>
            <a:r>
              <a:rPr lang="ru-RU" sz="3200" b="1" dirty="0" smtClean="0"/>
              <a:t>событий - </a:t>
            </a:r>
            <a:r>
              <a:rPr lang="ru-RU" sz="3200" b="1" dirty="0" smtClean="0"/>
              <a:t>Клиент</a:t>
            </a:r>
            <a:endParaRPr lang="ru-RU" sz="3200" b="1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58900" y="2133826"/>
            <a:ext cx="4923811" cy="39347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259632" y="6311900"/>
            <a:ext cx="5449716" cy="18563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8" t="1750" b="84474"/>
          <a:stretch/>
        </p:blipFill>
        <p:spPr bwMode="auto">
          <a:xfrm>
            <a:off x="3131840" y="1412776"/>
            <a:ext cx="2592288" cy="13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70734"/>
          <a:stretch/>
        </p:blipFill>
        <p:spPr bwMode="auto">
          <a:xfrm>
            <a:off x="1799389" y="2636912"/>
            <a:ext cx="5617229" cy="7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1" b="35601"/>
          <a:stretch/>
        </p:blipFill>
        <p:spPr bwMode="auto">
          <a:xfrm>
            <a:off x="1747980" y="3717032"/>
            <a:ext cx="5720046" cy="18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9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13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Обработчики </a:t>
            </a:r>
            <a:r>
              <a:rPr lang="ru-RU" sz="3200" b="1" dirty="0" smtClean="0"/>
              <a:t>событий - Сервер</a:t>
            </a:r>
            <a:endParaRPr lang="ru-RU" sz="3200" b="1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58900" y="2133826"/>
            <a:ext cx="4923811" cy="39347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259632" y="6311900"/>
            <a:ext cx="5449716" cy="18563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8" t="1750" b="84474"/>
          <a:stretch/>
        </p:blipFill>
        <p:spPr bwMode="auto">
          <a:xfrm>
            <a:off x="3131840" y="1412776"/>
            <a:ext cx="2592288" cy="13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70734"/>
          <a:stretch/>
        </p:blipFill>
        <p:spPr bwMode="auto">
          <a:xfrm>
            <a:off x="1799389" y="2636912"/>
            <a:ext cx="5617229" cy="7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2\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0"/>
          <a:stretch/>
        </p:blipFill>
        <p:spPr bwMode="auto">
          <a:xfrm>
            <a:off x="1747979" y="3717032"/>
            <a:ext cx="577665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8478" y="2123564"/>
            <a:ext cx="18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pressed on server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56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14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908720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ORM</a:t>
            </a:r>
            <a:endParaRPr lang="ru-RU" sz="3200" b="1" dirty="0" smtClean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1624162"/>
            <a:ext cx="2110174" cy="2160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users</a:t>
            </a:r>
            <a:br>
              <a:rPr lang="en-US" sz="2400" b="1" u="sng" dirty="0" smtClean="0">
                <a:solidFill>
                  <a:schemeClr val="tx1"/>
                </a:solidFill>
              </a:rPr>
            </a:br>
            <a:endParaRPr lang="en-US" sz="1100" b="1" u="sng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id         </a:t>
            </a:r>
            <a:r>
              <a:rPr lang="en-US" sz="2000" b="1" i="1" dirty="0" smtClean="0">
                <a:solidFill>
                  <a:schemeClr val="tx1"/>
                </a:solidFill>
              </a:rPr>
              <a:t>PKEY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login   </a:t>
            </a:r>
            <a:r>
              <a:rPr lang="en-US" sz="2000" b="1" i="1" dirty="0" smtClean="0">
                <a:solidFill>
                  <a:schemeClr val="tx1"/>
                </a:solidFill>
              </a:rPr>
              <a:t>UNIQUE</a:t>
            </a:r>
            <a:endParaRPr lang="en-US" sz="3200" b="1" i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password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1880" y="1484784"/>
            <a:ext cx="460754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</a:t>
            </a:r>
            <a:r>
              <a:rPr lang="en-US" b="1" dirty="0" smtClean="0"/>
              <a:t>Users</a:t>
            </a:r>
            <a:endParaRPr lang="en-US" dirty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sz="1600" dirty="0" smtClean="0"/>
              <a:t>public</a:t>
            </a:r>
            <a:r>
              <a:rPr lang="en-US" dirty="0" smtClean="0"/>
              <a:t> </a:t>
            </a:r>
            <a:r>
              <a:rPr lang="en-US" dirty="0" smtClean="0"/>
              <a:t>var </a:t>
            </a:r>
            <a:r>
              <a:rPr lang="en-US" b="1" dirty="0" smtClean="0"/>
              <a:t>id</a:t>
            </a:r>
            <a:r>
              <a:rPr lang="en-US" dirty="0"/>
              <a:t>;</a:t>
            </a:r>
          </a:p>
          <a:p>
            <a:r>
              <a:rPr lang="ru-RU" dirty="0" smtClean="0"/>
              <a:t>    </a:t>
            </a:r>
            <a:r>
              <a:rPr lang="en-US" sz="1600" dirty="0" smtClean="0"/>
              <a:t>public</a:t>
            </a:r>
            <a:r>
              <a:rPr lang="en-US" dirty="0" smtClean="0"/>
              <a:t> </a:t>
            </a:r>
            <a:r>
              <a:rPr lang="en-US" dirty="0"/>
              <a:t>var </a:t>
            </a:r>
            <a:r>
              <a:rPr lang="en-US" b="1" dirty="0" smtClean="0"/>
              <a:t>login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sz="1600" dirty="0"/>
              <a:t>public</a:t>
            </a:r>
            <a:r>
              <a:rPr lang="en-US" dirty="0"/>
              <a:t> </a:t>
            </a:r>
            <a:r>
              <a:rPr lang="en-US" dirty="0"/>
              <a:t>var </a:t>
            </a:r>
            <a:r>
              <a:rPr lang="en-US" b="1" dirty="0" smtClean="0"/>
              <a:t>password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sz="1600" dirty="0"/>
              <a:t>public</a:t>
            </a:r>
            <a:r>
              <a:rPr lang="en-US" dirty="0"/>
              <a:t> </a:t>
            </a:r>
            <a:r>
              <a:rPr lang="en-US" dirty="0" smtClean="0"/>
              <a:t>var </a:t>
            </a:r>
            <a:r>
              <a:rPr lang="en-US" b="1" dirty="0" smtClean="0"/>
              <a:t>email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ru-RU" sz="1600" dirty="0" smtClean="0"/>
              <a:t>    </a:t>
            </a:r>
            <a:r>
              <a:rPr lang="en-US" sz="1600" dirty="0" smtClean="0"/>
              <a:t>static </a:t>
            </a:r>
            <a:r>
              <a:rPr lang="en-US" sz="1600" dirty="0"/>
              <a:t>function </a:t>
            </a:r>
            <a:r>
              <a:rPr lang="en-US" b="1" dirty="0" smtClean="0"/>
              <a:t>create</a:t>
            </a:r>
            <a:r>
              <a:rPr lang="en-US" dirty="0" smtClean="0"/>
              <a:t>(login</a:t>
            </a:r>
            <a:r>
              <a:rPr lang="en-US" dirty="0"/>
              <a:t>, </a:t>
            </a:r>
            <a:r>
              <a:rPr lang="en-US" dirty="0" smtClean="0"/>
              <a:t>password</a:t>
            </a:r>
            <a:r>
              <a:rPr lang="en-US" dirty="0"/>
              <a:t>, </a:t>
            </a:r>
            <a:r>
              <a:rPr lang="en-US" dirty="0" smtClean="0"/>
              <a:t>email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sz="1600" dirty="0"/>
              <a:t>static function </a:t>
            </a:r>
            <a:r>
              <a:rPr lang="en-US" b="1" dirty="0" smtClean="0"/>
              <a:t>delete</a:t>
            </a:r>
            <a:r>
              <a:rPr lang="en-US" dirty="0" smtClean="0"/>
              <a:t>(id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sz="1600" dirty="0"/>
              <a:t>static function </a:t>
            </a:r>
            <a:r>
              <a:rPr lang="en-US" b="1" dirty="0" smtClean="0"/>
              <a:t>get</a:t>
            </a:r>
            <a:r>
              <a:rPr lang="en-US" dirty="0" smtClean="0"/>
              <a:t>(id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sz="1600" dirty="0" smtClean="0"/>
              <a:t>static </a:t>
            </a:r>
            <a:r>
              <a:rPr lang="en-US" sz="1600" dirty="0"/>
              <a:t>function </a:t>
            </a:r>
            <a:r>
              <a:rPr lang="en-US" b="1" dirty="0" err="1" smtClean="0"/>
              <a:t>getAll</a:t>
            </a:r>
            <a:r>
              <a:rPr lang="en-US" dirty="0" smtClean="0"/>
              <a:t>(order=null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sz="1600" dirty="0"/>
              <a:t>static function </a:t>
            </a:r>
            <a:r>
              <a:rPr lang="en-US" b="1" dirty="0" err="1" smtClean="0"/>
              <a:t>getByLogin</a:t>
            </a:r>
            <a:r>
              <a:rPr lang="en-US" dirty="0" smtClean="0"/>
              <a:t>(login</a:t>
            </a:r>
            <a:r>
              <a:rPr lang="en-US" dirty="0" smtClean="0"/>
              <a:t>);</a:t>
            </a:r>
          </a:p>
          <a:p>
            <a:endParaRPr lang="ru-RU" dirty="0"/>
          </a:p>
          <a:p>
            <a:r>
              <a:rPr lang="en-US" dirty="0" smtClean="0"/>
              <a:t>    </a:t>
            </a:r>
            <a:r>
              <a:rPr lang="en-US" sz="1600" dirty="0" smtClean="0"/>
              <a:t>function </a:t>
            </a:r>
            <a:r>
              <a:rPr lang="en-US" b="1" dirty="0"/>
              <a:t>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7120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15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Использование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1" y="3460938"/>
            <a:ext cx="180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HaQuery.com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05434" y="6021288"/>
            <a:ext cx="212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StolOboev</a:t>
            </a:r>
            <a:r>
              <a:rPr lang="en-US" sz="2000" b="1" dirty="0" smtClean="0"/>
              <a:t>.ru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6033514"/>
            <a:ext cx="301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Magazin-Planshetov.ru</a:t>
            </a:r>
            <a:endParaRPr lang="ru-RU" b="1" dirty="0"/>
          </a:p>
        </p:txBody>
      </p:sp>
      <p:pic>
        <p:nvPicPr>
          <p:cNvPr id="5122" name="Picture 2" descr="D:\2\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54" y="1444714"/>
            <a:ext cx="2876522" cy="203899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5898" r="17097" b="6423"/>
          <a:stretch/>
        </p:blipFill>
        <p:spPr bwMode="auto">
          <a:xfrm>
            <a:off x="1479454" y="4008324"/>
            <a:ext cx="2876522" cy="2044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D:\2\планшетники_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2000" r="7445" b="4834"/>
          <a:stretch/>
        </p:blipFill>
        <p:spPr bwMode="auto">
          <a:xfrm>
            <a:off x="4716017" y="1444714"/>
            <a:ext cx="3151602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rgbClr val="FDBB59"/>
                </a:solidFill>
              </a:rPr>
              <a:t>О </a:t>
            </a:r>
            <a:r>
              <a:rPr lang="ru-RU" sz="3600" dirty="0" smtClean="0">
                <a:solidFill>
                  <a:srgbClr val="FDBB59"/>
                </a:solidFill>
              </a:rPr>
              <a:t>современных</a:t>
            </a:r>
            <a:r>
              <a:rPr lang="ru-RU" sz="3200" dirty="0" smtClean="0">
                <a:solidFill>
                  <a:srgbClr val="FDBB59"/>
                </a:solidFill>
              </a:rPr>
              <a:t> фреймворках</a:t>
            </a:r>
            <a:endParaRPr lang="ru-RU" sz="3200" dirty="0">
              <a:solidFill>
                <a:srgbClr val="FDBB5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325" y="2348880"/>
            <a:ext cx="4404931" cy="1944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Типичные решения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Надёжность</a:t>
            </a:r>
          </a:p>
          <a:p>
            <a:pPr marL="514350" indent="-514350">
              <a:buAutoNum type="arabicPeriod"/>
            </a:pPr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2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85318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90897" y="2663739"/>
            <a:ext cx="2664296" cy="138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Web Forms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97699" y="2093566"/>
            <a:ext cx="2835385" cy="252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Model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View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Controller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rgbClr val="FDBB59"/>
                </a:solidFill>
              </a:rPr>
              <a:t>О </a:t>
            </a:r>
            <a:r>
              <a:rPr lang="ru-RU" sz="3600" dirty="0" smtClean="0">
                <a:solidFill>
                  <a:srgbClr val="FDBB59"/>
                </a:solidFill>
              </a:rPr>
              <a:t>современных</a:t>
            </a:r>
            <a:r>
              <a:rPr lang="ru-RU" sz="3200" dirty="0" smtClean="0">
                <a:solidFill>
                  <a:srgbClr val="FDBB59"/>
                </a:solidFill>
              </a:rPr>
              <a:t> фреймворках</a:t>
            </a:r>
            <a:endParaRPr lang="ru-RU" sz="3200" dirty="0">
              <a:solidFill>
                <a:srgbClr val="FDBB5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3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Архитектура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rgbClr val="FDBB59"/>
                </a:solidFill>
              </a:rPr>
              <a:t>О </a:t>
            </a:r>
            <a:r>
              <a:rPr lang="ru-RU" sz="3600" dirty="0" smtClean="0">
                <a:solidFill>
                  <a:srgbClr val="FDBB59"/>
                </a:solidFill>
              </a:rPr>
              <a:t>современных</a:t>
            </a:r>
            <a:r>
              <a:rPr lang="ru-RU" sz="3200" dirty="0" smtClean="0">
                <a:solidFill>
                  <a:srgbClr val="FDBB59"/>
                </a:solidFill>
              </a:rPr>
              <a:t> фреймворках</a:t>
            </a:r>
            <a:endParaRPr lang="ru-RU" sz="3200" dirty="0">
              <a:solidFill>
                <a:srgbClr val="FDBB5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4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Web Forms / ASP.NET</a:t>
            </a:r>
            <a:endParaRPr lang="ru-RU" sz="3200" b="1" dirty="0" smtClean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619672" y="1772816"/>
            <a:ext cx="5904656" cy="4176464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Сайт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979712" y="2492896"/>
            <a:ext cx="5184576" cy="316835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Страница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267744" y="3140968"/>
            <a:ext cx="4608512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631976" y="3789040"/>
            <a:ext cx="3880048" cy="64807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HTML-</a:t>
            </a:r>
            <a:r>
              <a:rPr lang="ru-RU" dirty="0" smtClean="0"/>
              <a:t>элемент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631976" y="4616522"/>
            <a:ext cx="3880048" cy="54067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Обработчик 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34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rgbClr val="FDBB59"/>
                </a:solidFill>
              </a:rPr>
              <a:t>О </a:t>
            </a:r>
            <a:r>
              <a:rPr lang="ru-RU" sz="3600" dirty="0" smtClean="0">
                <a:solidFill>
                  <a:srgbClr val="FDBB59"/>
                </a:solidFill>
              </a:rPr>
              <a:t>современных</a:t>
            </a:r>
            <a:r>
              <a:rPr lang="ru-RU" sz="3200" dirty="0" smtClean="0">
                <a:solidFill>
                  <a:srgbClr val="FDBB59"/>
                </a:solidFill>
              </a:rPr>
              <a:t> фреймворках</a:t>
            </a:r>
            <a:endParaRPr lang="ru-RU" sz="3200" dirty="0">
              <a:solidFill>
                <a:srgbClr val="FDBB5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5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MVC / Zend Framework</a:t>
            </a:r>
            <a:endParaRPr lang="ru-RU" sz="3200" b="1" dirty="0" smtClean="0"/>
          </a:p>
        </p:txBody>
      </p:sp>
      <p:sp>
        <p:nvSpPr>
          <p:cNvPr id="13" name="Овал 12"/>
          <p:cNvSpPr/>
          <p:nvPr/>
        </p:nvSpPr>
        <p:spPr>
          <a:xfrm>
            <a:off x="1666896" y="1628800"/>
            <a:ext cx="5713416" cy="4417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55357" y="1717613"/>
            <a:ext cx="18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Controller</a:t>
            </a:r>
            <a:endParaRPr lang="ru-RU" sz="2800" b="1" dirty="0"/>
          </a:p>
        </p:txBody>
      </p:sp>
      <p:sp>
        <p:nvSpPr>
          <p:cNvPr id="15" name="Овал 14"/>
          <p:cNvSpPr/>
          <p:nvPr/>
        </p:nvSpPr>
        <p:spPr>
          <a:xfrm>
            <a:off x="2386976" y="2291633"/>
            <a:ext cx="4273256" cy="3092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3801109" y="3162079"/>
            <a:ext cx="1444987" cy="14451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5736" y="3625860"/>
            <a:ext cx="18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Mapper</a:t>
            </a:r>
            <a:endParaRPr lang="ru-RU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46096" y="3625860"/>
            <a:ext cx="13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View</a:t>
            </a:r>
            <a:endParaRPr lang="ru-RU" sz="2800" b="1" dirty="0"/>
          </a:p>
        </p:txBody>
      </p:sp>
      <p:cxnSp>
        <p:nvCxnSpPr>
          <p:cNvPr id="20" name="Прямая соединительная линия 19"/>
          <p:cNvCxnSpPr>
            <a:stCxn id="15" idx="0"/>
            <a:endCxn id="16" idx="0"/>
          </p:cNvCxnSpPr>
          <p:nvPr/>
        </p:nvCxnSpPr>
        <p:spPr>
          <a:xfrm flipH="1">
            <a:off x="4523603" y="2291633"/>
            <a:ext cx="1" cy="870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6" idx="4"/>
            <a:endCxn id="15" idx="4"/>
          </p:cNvCxnSpPr>
          <p:nvPr/>
        </p:nvCxnSpPr>
        <p:spPr>
          <a:xfrm>
            <a:off x="4523603" y="4607227"/>
            <a:ext cx="1" cy="776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ирог 23"/>
          <p:cNvSpPr/>
          <p:nvPr/>
        </p:nvSpPr>
        <p:spPr>
          <a:xfrm>
            <a:off x="1763688" y="1628800"/>
            <a:ext cx="5616624" cy="4464496"/>
          </a:xfrm>
          <a:prstGeom prst="pie">
            <a:avLst>
              <a:gd name="adj1" fmla="val 17568341"/>
              <a:gd name="adj2" fmla="val 20315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2430666"/>
            <a:ext cx="18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Компонент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937000" y="3625860"/>
            <a:ext cx="120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Model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52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rgbClr val="FDBB59"/>
                </a:solidFill>
              </a:rPr>
              <a:t>О </a:t>
            </a:r>
            <a:r>
              <a:rPr lang="ru-RU" sz="3600" dirty="0" smtClean="0">
                <a:solidFill>
                  <a:srgbClr val="FDBB59"/>
                </a:solidFill>
              </a:rPr>
              <a:t>современных</a:t>
            </a:r>
            <a:r>
              <a:rPr lang="ru-RU" sz="3200" dirty="0" smtClean="0">
                <a:solidFill>
                  <a:srgbClr val="FDBB59"/>
                </a:solidFill>
              </a:rPr>
              <a:t> фреймворках</a:t>
            </a:r>
            <a:endParaRPr lang="ru-RU" sz="3200" dirty="0">
              <a:solidFill>
                <a:srgbClr val="FDBB5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6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Технологии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73721"/>
              </p:ext>
            </p:extLst>
          </p:nvPr>
        </p:nvGraphicFramePr>
        <p:xfrm>
          <a:off x="1679848" y="1628800"/>
          <a:ext cx="578430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81"/>
                <a:gridCol w="1961783"/>
                <a:gridCol w="2160240"/>
              </a:tblGrid>
              <a:tr h="662474">
                <a:tc>
                  <a:txBody>
                    <a:bodyPr/>
                    <a:lstStyle/>
                    <a:p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DBB59"/>
                          </a:solidFill>
                        </a:rPr>
                        <a:t>Web Forms</a:t>
                      </a: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DBB59"/>
                          </a:solidFill>
                        </a:rPr>
                        <a:t>MVC</a:t>
                      </a:r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FDBB59"/>
                          </a:solidFill>
                        </a:rPr>
                        <a:t>Шаблоны</a:t>
                      </a:r>
                      <a:r>
                        <a:rPr lang="ru-RU" sz="2800" baseline="0" dirty="0" smtClean="0">
                          <a:solidFill>
                            <a:srgbClr val="FDBB59"/>
                          </a:solidFill>
                        </a:rPr>
                        <a:t> </a:t>
                      </a:r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DBB59"/>
                          </a:solidFill>
                        </a:rPr>
                        <a:t>ORM</a:t>
                      </a:r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DBB59"/>
                          </a:solidFill>
                        </a:rPr>
                        <a:t>Ajax</a:t>
                      </a:r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FDBB59"/>
                          </a:solidFill>
                        </a:rPr>
                        <a:t>ЧПУ</a:t>
                      </a:r>
                      <a:endParaRPr lang="ru-RU" sz="2800" dirty="0">
                        <a:solidFill>
                          <a:srgbClr val="FDBB59"/>
                        </a:solidFill>
                      </a:endParaRPr>
                    </a:p>
                  </a:txBody>
                  <a:tcPr>
                    <a:solidFill>
                      <a:srgbClr val="512C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619672" y="5214474"/>
            <a:ext cx="5040560" cy="116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ORM = Object-relative mapping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ЧПУ = Человеко-понятные </a:t>
            </a:r>
            <a:r>
              <a:rPr lang="en-US" sz="2800" dirty="0" smtClean="0"/>
              <a:t>URL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73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7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Что хотелось бы получить?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187624" y="1810177"/>
            <a:ext cx="6984776" cy="3938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+ Легковесность кода сайта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Минимум кода – максимум результата</a:t>
            </a:r>
            <a:br>
              <a:rPr lang="ru-RU" sz="2800" dirty="0" smtClean="0"/>
            </a:b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+ Собираемость сайта из компонентов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sz="2800" dirty="0" smtClean="0"/>
              <a:t>Простота повторного использования</a:t>
            </a:r>
            <a:br>
              <a:rPr lang="ru-RU" sz="28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>+ Лёгкость программирования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800" dirty="0" err="1" smtClean="0"/>
              <a:t>Автодополнение</a:t>
            </a:r>
            <a:r>
              <a:rPr lang="ru-RU" sz="2800" dirty="0" smtClean="0"/>
              <a:t> в </a:t>
            </a:r>
            <a:r>
              <a:rPr lang="en-US" sz="2800" dirty="0" smtClean="0"/>
              <a:t>IDE</a:t>
            </a:r>
            <a:endParaRPr lang="ru-RU" sz="2800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31640" y="4365104"/>
            <a:ext cx="6285780" cy="141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5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8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4586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Требования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331640" y="1628800"/>
            <a:ext cx="7344816" cy="4752528"/>
          </a:xfrm>
        </p:spPr>
        <p:txBody>
          <a:bodyPr>
            <a:noAutofit/>
          </a:bodyPr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Web Forms + </a:t>
            </a:r>
            <a:r>
              <a:rPr lang="en-US" dirty="0" smtClean="0"/>
              <a:t>Models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2800" dirty="0" smtClean="0"/>
              <a:t>Шаблоны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ORM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Ajax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ru-RU" sz="2800" dirty="0" smtClean="0"/>
              <a:t>Цельность компонентов</a:t>
            </a:r>
          </a:p>
          <a:p>
            <a:r>
              <a:rPr lang="ru-RU" dirty="0" smtClean="0"/>
              <a:t>Целевая платформа –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	Низкая </a:t>
            </a:r>
            <a:r>
              <a:rPr lang="ru-RU" sz="2800" dirty="0"/>
              <a:t>цена хостингов</a:t>
            </a:r>
            <a:endParaRPr lang="en-US" dirty="0" smtClean="0"/>
          </a:p>
          <a:p>
            <a:r>
              <a:rPr lang="ru-RU" dirty="0" smtClean="0"/>
              <a:t>Магии </a:t>
            </a:r>
            <a:r>
              <a:rPr lang="ru-RU" dirty="0" smtClean="0"/>
              <a:t>– необходимый минимум</a:t>
            </a:r>
            <a:endParaRPr lang="en-US" dirty="0" smtClean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5936" y="1604446"/>
            <a:ext cx="3744416" cy="639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33056"/>
            <a:ext cx="1143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7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912768" cy="3741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DBB59"/>
                </a:solidFill>
              </a:rPr>
              <a:t>HaQuery</a:t>
            </a:r>
            <a:r>
              <a:rPr lang="en-US" sz="3200" dirty="0" smtClean="0">
                <a:solidFill>
                  <a:srgbClr val="884802"/>
                </a:solidFill>
              </a:rPr>
              <a:t>.com</a:t>
            </a:r>
            <a:endParaRPr lang="ru-RU" sz="3200" dirty="0">
              <a:solidFill>
                <a:srgbClr val="884802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40352" y="130714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8FFED051-4D46-4102-A1EC-7C037258A55A}" type="slidenum">
              <a:rPr lang="ru-RU" b="1" smtClean="0">
                <a:solidFill>
                  <a:srgbClr val="FDBB59"/>
                </a:solidFill>
              </a:rPr>
              <a:pPr algn="r"/>
              <a:t>9</a:t>
            </a:fld>
            <a:endParaRPr lang="ru-RU" b="1" dirty="0">
              <a:solidFill>
                <a:srgbClr val="FDBB5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836712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Фреймворк </a:t>
            </a:r>
            <a:r>
              <a:rPr lang="en-US" sz="3200" b="1" dirty="0" err="1" smtClean="0"/>
              <a:t>HaQuery</a:t>
            </a:r>
            <a:endParaRPr lang="ru-RU" sz="3200" b="1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0" y="4581128"/>
            <a:ext cx="1872208" cy="1605454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endParaRPr lang="ru-RU" dirty="0"/>
          </a:p>
        </p:txBody>
      </p:sp>
      <p:pic>
        <p:nvPicPr>
          <p:cNvPr id="1027" name="Picture 3" descr="D:\2\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976664" cy="47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86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192</Words>
  <Application>Microsoft Office PowerPoint</Application>
  <PresentationFormat>Экран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Современные подходы  к созданию web-фреймворков  на примере HaQuery</vt:lpstr>
      <vt:lpstr>О современных фреймворках</vt:lpstr>
      <vt:lpstr>О современных фреймворках</vt:lpstr>
      <vt:lpstr>О современных фреймворках</vt:lpstr>
      <vt:lpstr>О современных фреймворках</vt:lpstr>
      <vt:lpstr>О современных фреймворках</vt:lpstr>
      <vt:lpstr>HaQuery.com</vt:lpstr>
      <vt:lpstr>HaQuery.com</vt:lpstr>
      <vt:lpstr>HaQuery.com</vt:lpstr>
      <vt:lpstr>HaQuery.com</vt:lpstr>
      <vt:lpstr>HaQuery.com</vt:lpstr>
      <vt:lpstr>HaQuery.com</vt:lpstr>
      <vt:lpstr>HaQuery.com</vt:lpstr>
      <vt:lpstr>HaQuery.com</vt:lpstr>
      <vt:lpstr>HaQuery.com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</dc:creator>
  <cp:lastModifiedBy>Yaroslav</cp:lastModifiedBy>
  <cp:revision>54</cp:revision>
  <dcterms:created xsi:type="dcterms:W3CDTF">2011-05-22T08:20:05Z</dcterms:created>
  <dcterms:modified xsi:type="dcterms:W3CDTF">2011-10-27T12:01:36Z</dcterms:modified>
</cp:coreProperties>
</file>