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FFFF"/>
    <a:srgbClr val="F04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11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C7CB1-B74E-4BE5-89A8-86486FF1926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01F41-4E44-4BBB-ABE3-C9245629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8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2368-33FB-4899-83BB-49C845776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815D2-C3E0-4249-A59D-3D607C05F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BE91-D7A9-4658-BBEB-A2B5ADFC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FD90-A892-4F69-AAAE-0890A493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190B-F26E-4D91-97DF-BB85C21E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C522-A082-492B-BCE6-303CDF22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15D13-0AB5-4CE5-BC3A-A4C8BC0B0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94F3-40CB-4BED-8912-70F502E6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1417-4863-46BB-9DEF-18830162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5DC6-F434-4BAF-822D-065280CA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4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141E2-2199-4B57-AD7C-217110D4A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52F05-E59B-4747-A297-1374A0A84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FE809-B05A-4556-9017-E5BEC301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F91F-EC39-4282-B2B7-9EE07B42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363E-E989-4294-BE36-81B08E6A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A1A7-70A9-4F88-A397-501EA936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93A1-D521-4FF2-9AEB-70A157A0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AB4-D63F-4BE0-8380-3DD1360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EFB0-FDC3-48BF-AC22-A1643270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2776B-9C40-4F96-ABA4-C08BB6AF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5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79F1-0390-4CE1-BE62-D8B5AF17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08C58-BCC8-484A-85B4-20905A82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7408-0D6B-4974-A452-E3A0381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00B4-1A9E-47D3-AEF7-DF875D89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5921-4AC7-45CE-B78B-903DE98E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C30B-910A-45F4-8523-D39EBB8E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FB38-23C2-4799-8BC2-8EFD5AC3C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C6D3C-3F8A-4700-AAAC-0D3F2B51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BD30B-B9AF-4458-BA47-F96D51CA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576D7-6FA0-4B18-9121-26694C8C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4D40-ECE3-4E3E-BF89-F0AD6C1E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CE7F-9813-46F0-BCF9-EC47FEE1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A7FED-D88F-4763-B12B-7747CB35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752FC-5072-4B01-A652-2F13163E8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81562-3204-43A7-979A-7D5B103D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68111-F246-4C45-89B3-CB60F843B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27451-CAF9-4EE5-9C59-8DEBAF00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8AF50-2449-4EEA-B9E2-F3479A30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95A63-AF38-4928-B5CA-03E561AB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5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45E4-DD1D-47DF-A4CB-3AAC1312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1D66E-9F73-465C-BC5A-81A95BC2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3FDA-60C0-4A64-AA5A-65F24590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3CBC0-6155-43EF-8955-F9F4964B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E6669-6BE5-40B3-B158-C7294206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C9183-6AC4-4151-A3A8-ED136639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2DA59-D107-4EFD-80AA-E422D9AA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7FF9-D5FE-4967-A6DD-96629473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9858-B06D-4A2D-9118-13131E3E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BD9FF-5B67-46AC-8FCB-14887996D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F02C-F884-4C1C-BBAA-99AA0256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64D3E-D0A5-484F-ACB2-475397E7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C172-AC95-45BC-804E-F5F4C666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A679-BC1E-46DD-AC9B-75C61C42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C0694-E3A8-451E-972C-5B3FC5001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001FD-1D8B-48B3-954F-637612FFD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66563-65C8-4BE7-AE7E-6A32457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0FE5E-2830-4263-BFE9-AA79E865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1A509-31A9-4B83-BB8C-4BE7D407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F4D5C-6848-4E11-BCDB-CDAC7FCF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1F04-2679-40FD-93A0-CCADEDDC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49D7E-8347-4DDC-981E-74A827342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A3CA7-CD04-4429-86B6-196955F6879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1132C-2539-4BA1-8C49-6CF74074E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7181-C988-455F-A2B2-6C9232A9B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AE99AA4B-228B-31E9-79CF-25DF6A343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0782"/>
          </a:xfrm>
          <a:prstGeom prst="rect">
            <a:avLst/>
          </a:prstGeom>
        </p:spPr>
      </p:pic>
      <p:pic>
        <p:nvPicPr>
          <p:cNvPr id="3" name="Picture 2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4A6B2BF8-EE67-7542-A2FF-9B7D7EC58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439" y="6093224"/>
            <a:ext cx="1943100" cy="1828800"/>
          </a:xfrm>
          <a:prstGeom prst="rect">
            <a:avLst/>
          </a:prstGeom>
        </p:spPr>
      </p:pic>
      <p:sp>
        <p:nvSpPr>
          <p:cNvPr id="6" name="object 3"/>
          <p:cNvSpPr txBox="1">
            <a:spLocks/>
          </p:cNvSpPr>
          <p:nvPr/>
        </p:nvSpPr>
        <p:spPr>
          <a:xfrm>
            <a:off x="461057" y="2509731"/>
            <a:ext cx="5378269" cy="1033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34110" marR="5080" indent="-1122045"/>
            <a:r>
              <a:rPr lang="en-US" sz="9600" b="1" spc="-170" dirty="0">
                <a:solidFill>
                  <a:schemeClr val="accent5">
                    <a:lumMod val="50000"/>
                  </a:schemeClr>
                </a:solidFill>
              </a:rPr>
              <a:t>Superstore</a:t>
            </a:r>
            <a:endParaRPr lang="en-US" sz="9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BA8E93F-5B9E-6AB5-374C-AA288BD1EA7F}"/>
              </a:ext>
            </a:extLst>
          </p:cNvPr>
          <p:cNvSpPr txBox="1">
            <a:spLocks/>
          </p:cNvSpPr>
          <p:nvPr/>
        </p:nvSpPr>
        <p:spPr>
          <a:xfrm>
            <a:off x="2875395" y="3543504"/>
            <a:ext cx="5378269" cy="1033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34110" marR="5080" indent="-1122045"/>
            <a:r>
              <a:rPr lang="en-US" sz="9600" b="1" spc="-170" dirty="0">
                <a:solidFill>
                  <a:schemeClr val="accent5">
                    <a:lumMod val="50000"/>
                  </a:schemeClr>
                </a:solidFill>
              </a:rPr>
              <a:t>Analysis</a:t>
            </a:r>
            <a:endParaRPr lang="en-US" sz="9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5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6897739-CE8F-4829-CFBB-147F2AF97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3" y="1279106"/>
            <a:ext cx="9986168" cy="4972148"/>
          </a:xfrm>
          <a:prstGeom prst="rect">
            <a:avLst/>
          </a:prstGeom>
        </p:spPr>
      </p:pic>
      <p:sp>
        <p:nvSpPr>
          <p:cNvPr id="4" name="object 8">
            <a:extLst>
              <a:ext uri="{FF2B5EF4-FFF2-40B4-BE49-F238E27FC236}">
                <a16:creationId xmlns:a16="http://schemas.microsoft.com/office/drawing/2014/main" id="{26EF14A3-5BF0-A3EB-6E91-B292B7C4573E}"/>
              </a:ext>
            </a:extLst>
          </p:cNvPr>
          <p:cNvSpPr txBox="1">
            <a:spLocks/>
          </p:cNvSpPr>
          <p:nvPr/>
        </p:nvSpPr>
        <p:spPr>
          <a:xfrm>
            <a:off x="856083" y="355776"/>
            <a:ext cx="4421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b="1" spc="-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Data Modeling</a:t>
            </a:r>
          </a:p>
        </p:txBody>
      </p:sp>
      <p:pic>
        <p:nvPicPr>
          <p:cNvPr id="5" name="Picture 4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B02B5268-9A20-9A6B-1EA2-3B66D0144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3" y="5623234"/>
            <a:ext cx="1120734" cy="10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4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3B400-61CC-F6F6-57C6-F2802B77B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B0C309-A7C8-E25A-E786-9E03CD1E46F0}"/>
              </a:ext>
            </a:extLst>
          </p:cNvPr>
          <p:cNvSpPr txBox="1"/>
          <p:nvPr/>
        </p:nvSpPr>
        <p:spPr>
          <a:xfrm>
            <a:off x="9063787" y="2447671"/>
            <a:ext cx="253465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b="1" spc="-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4400" dirty="0"/>
              <a:t>Overview </a:t>
            </a:r>
          </a:p>
          <a:p>
            <a:r>
              <a:rPr lang="en-US" sz="4400" dirty="0"/>
              <a:t> Insights</a:t>
            </a:r>
          </a:p>
        </p:txBody>
      </p:sp>
      <p:pic>
        <p:nvPicPr>
          <p:cNvPr id="4" name="Picture 3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930C088D-BDFE-70EB-3A15-6437FF394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3" y="5623234"/>
            <a:ext cx="1120734" cy="1054809"/>
          </a:xfrm>
          <a:prstGeom prst="rect">
            <a:avLst/>
          </a:prstGeom>
        </p:spPr>
      </p:pic>
      <p:pic>
        <p:nvPicPr>
          <p:cNvPr id="2" name="Picture 1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A97B16FF-A77F-1741-EDA1-000B8907C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1" y="135296"/>
            <a:ext cx="8418414" cy="65874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908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E7E3E10-E65D-0E73-96F1-60608DF5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" y="232279"/>
            <a:ext cx="8118655" cy="6393442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C1951-811D-838A-8AF5-98516F7B5C52}"/>
              </a:ext>
            </a:extLst>
          </p:cNvPr>
          <p:cNvSpPr txBox="1"/>
          <p:nvPr/>
        </p:nvSpPr>
        <p:spPr>
          <a:xfrm>
            <a:off x="9063787" y="2447671"/>
            <a:ext cx="253465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b="1" spc="-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4400" dirty="0"/>
              <a:t> Product</a:t>
            </a:r>
          </a:p>
          <a:p>
            <a:r>
              <a:rPr lang="en-US" sz="4400" dirty="0"/>
              <a:t> Insights</a:t>
            </a:r>
          </a:p>
        </p:txBody>
      </p:sp>
      <p:pic>
        <p:nvPicPr>
          <p:cNvPr id="4" name="Picture 3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5177B9A7-E7EE-B555-DEF6-E0FD45AA0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3" y="5623234"/>
            <a:ext cx="1120734" cy="10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16BA2-DF6E-9782-BD63-3CBFCA39A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AA1E21-0535-8ACF-F12C-00FD177B26F1}"/>
              </a:ext>
            </a:extLst>
          </p:cNvPr>
          <p:cNvSpPr txBox="1"/>
          <p:nvPr/>
        </p:nvSpPr>
        <p:spPr>
          <a:xfrm>
            <a:off x="9063787" y="2447671"/>
            <a:ext cx="253465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b="1" spc="-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4400" dirty="0"/>
              <a:t>Customer</a:t>
            </a:r>
          </a:p>
          <a:p>
            <a:r>
              <a:rPr lang="en-US" sz="4400" dirty="0"/>
              <a:t> Insights</a:t>
            </a:r>
          </a:p>
        </p:txBody>
      </p:sp>
      <p:pic>
        <p:nvPicPr>
          <p:cNvPr id="4" name="Picture 3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A7CA007E-2E60-3910-D918-F12775C1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3" y="5623234"/>
            <a:ext cx="1120734" cy="1054809"/>
          </a:xfrm>
          <a:prstGeom prst="rect">
            <a:avLst/>
          </a:prstGeom>
        </p:spPr>
      </p:pic>
      <p:pic>
        <p:nvPicPr>
          <p:cNvPr id="5" name="Picture 4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D37B92D2-71C3-5CFE-B856-1A138DB6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9" b="-2"/>
          <a:stretch/>
        </p:blipFill>
        <p:spPr>
          <a:xfrm>
            <a:off x="169367" y="131422"/>
            <a:ext cx="8124401" cy="65951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35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4DBDE-E10B-245E-0ADB-4531B9EB7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5AF923-B9ED-DEAB-B86E-F9DD2A4248CE}"/>
              </a:ext>
            </a:extLst>
          </p:cNvPr>
          <p:cNvSpPr txBox="1"/>
          <p:nvPr/>
        </p:nvSpPr>
        <p:spPr>
          <a:xfrm>
            <a:off x="9063787" y="2447671"/>
            <a:ext cx="253465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b="1" spc="-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4400" dirty="0"/>
              <a:t>    Sales</a:t>
            </a:r>
          </a:p>
          <a:p>
            <a:r>
              <a:rPr lang="en-US" sz="4400" dirty="0"/>
              <a:t>  Insights</a:t>
            </a:r>
          </a:p>
        </p:txBody>
      </p:sp>
      <p:pic>
        <p:nvPicPr>
          <p:cNvPr id="4" name="Picture 3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9108CFEB-9180-CD4B-8E07-B14168B71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3" y="5623234"/>
            <a:ext cx="1120734" cy="105480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98E2E6B-36F2-9D98-8EFC-987347CE3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8" y="190262"/>
            <a:ext cx="8573495" cy="65158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857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86AA9D-CE1B-BAFD-F6B0-1CA9908B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19" y="782416"/>
            <a:ext cx="9660737" cy="5361710"/>
          </a:xfrm>
          <a:prstGeom prst="rect">
            <a:avLst/>
          </a:prstGeom>
          <a:effectLst/>
        </p:spPr>
      </p:pic>
      <p:pic>
        <p:nvPicPr>
          <p:cNvPr id="2" name="Picture 1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0D90B972-20E8-B2EA-237E-0FE1A41C1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3" y="5623234"/>
            <a:ext cx="1120734" cy="10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19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6C5CA6-DD5D-5DE6-7F19-ACE7A56E6A62}"/>
              </a:ext>
            </a:extLst>
          </p:cNvPr>
          <p:cNvSpPr txBox="1"/>
          <p:nvPr/>
        </p:nvSpPr>
        <p:spPr>
          <a:xfrm>
            <a:off x="3048000" y="264417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spc="-15" dirty="0">
                <a:solidFill>
                  <a:schemeClr val="accent5">
                    <a:lumMod val="50000"/>
                  </a:schemeClr>
                </a:solidFill>
              </a:rPr>
              <a:t>Thank</a:t>
            </a:r>
            <a:r>
              <a:rPr lang="en-US" sz="9600" b="1" spc="-9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9600" b="1" spc="-265" dirty="0">
                <a:solidFill>
                  <a:schemeClr val="accent5">
                    <a:lumMod val="50000"/>
                  </a:schemeClr>
                </a:solidFill>
              </a:rPr>
              <a:t>You</a:t>
            </a:r>
            <a:endParaRPr lang="en-US" sz="9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61402-864F-51A3-00AB-20E390AD4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4493E8A6-7503-BB56-EC1E-57041A49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984" y="5329833"/>
            <a:ext cx="1382666" cy="1301333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1F9DF639-2694-4B65-98C6-E87C06A0C9E5}"/>
              </a:ext>
            </a:extLst>
          </p:cNvPr>
          <p:cNvSpPr txBox="1">
            <a:spLocks/>
          </p:cNvSpPr>
          <p:nvPr/>
        </p:nvSpPr>
        <p:spPr>
          <a:xfrm>
            <a:off x="408768" y="639362"/>
            <a:ext cx="5378269" cy="1033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34110" marR="5080" indent="-1122045"/>
            <a:r>
              <a:rPr lang="en-US" sz="6000" b="1" spc="-170" dirty="0">
                <a:solidFill>
                  <a:schemeClr val="accent5">
                    <a:lumMod val="50000"/>
                  </a:schemeClr>
                </a:solidFill>
              </a:rPr>
              <a:t>Meet Our Team</a:t>
            </a:r>
            <a:endParaRPr lang="en-US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B67A32A-6C31-C047-935D-4DA90B68E139}"/>
              </a:ext>
            </a:extLst>
          </p:cNvPr>
          <p:cNvSpPr txBox="1">
            <a:spLocks/>
          </p:cNvSpPr>
          <p:nvPr/>
        </p:nvSpPr>
        <p:spPr>
          <a:xfrm>
            <a:off x="286524" y="1901104"/>
            <a:ext cx="3653742" cy="7360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34110" marR="5080" indent="-1122045"/>
            <a:r>
              <a:rPr lang="en-US" dirty="0"/>
              <a:t>Ahmed Osama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49DF99D-BFCF-6FFC-B3E5-E4D89FD8D49D}"/>
              </a:ext>
            </a:extLst>
          </p:cNvPr>
          <p:cNvSpPr txBox="1">
            <a:spLocks/>
          </p:cNvSpPr>
          <p:nvPr/>
        </p:nvSpPr>
        <p:spPr>
          <a:xfrm>
            <a:off x="4290958" y="1915077"/>
            <a:ext cx="3653742" cy="7360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34110" marR="5080" indent="-1122045"/>
            <a:r>
              <a:rPr lang="en-US" dirty="0"/>
              <a:t>Yara Mahmoud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F233E9F-F05D-BA84-771A-8D0A3C344919}"/>
              </a:ext>
            </a:extLst>
          </p:cNvPr>
          <p:cNvSpPr txBox="1">
            <a:spLocks/>
          </p:cNvSpPr>
          <p:nvPr/>
        </p:nvSpPr>
        <p:spPr>
          <a:xfrm>
            <a:off x="8295392" y="1844687"/>
            <a:ext cx="3766037" cy="848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34110" marR="5080" indent="-1122045"/>
            <a:r>
              <a:rPr lang="en-US" dirty="0"/>
              <a:t>Mostafa </a:t>
            </a:r>
            <a:r>
              <a:rPr lang="en-US" dirty="0" err="1"/>
              <a:t>Yacoup</a:t>
            </a:r>
            <a:endParaRPr lang="en-US" dirty="0"/>
          </a:p>
        </p:txBody>
      </p:sp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B1A01FF2-5E15-82C3-E802-975E4B125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6" y="3111862"/>
            <a:ext cx="2217974" cy="22179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 descr="A person wearing a head scarf&#10;&#10;Description automatically generated">
            <a:extLst>
              <a:ext uri="{FF2B5EF4-FFF2-40B4-BE49-F238E27FC236}">
                <a16:creationId xmlns:a16="http://schemas.microsoft.com/office/drawing/2014/main" id="{123DD077-C6D1-7305-7887-79855A73D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15" y="3111856"/>
            <a:ext cx="2217977" cy="22179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 descr="A person with short black hair&#10;&#10;Description automatically generated">
            <a:extLst>
              <a:ext uri="{FF2B5EF4-FFF2-40B4-BE49-F238E27FC236}">
                <a16:creationId xmlns:a16="http://schemas.microsoft.com/office/drawing/2014/main" id="{41F45DA8-B30B-C016-DDD1-8964DF507A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997" y="3111859"/>
            <a:ext cx="2217974" cy="22179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2821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EED05-DB19-408A-FF3C-139D2900D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98A8C324-B356-B858-1824-9666C55D0C3B}"/>
              </a:ext>
            </a:extLst>
          </p:cNvPr>
          <p:cNvSpPr txBox="1">
            <a:spLocks/>
          </p:cNvSpPr>
          <p:nvPr/>
        </p:nvSpPr>
        <p:spPr>
          <a:xfrm>
            <a:off x="649080" y="546716"/>
            <a:ext cx="5378269" cy="1033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34110" marR="5080" indent="-1122045"/>
            <a:r>
              <a:rPr lang="en-US" sz="6600" b="1" spc="-170" dirty="0">
                <a:solidFill>
                  <a:schemeClr val="accent5">
                    <a:lumMod val="50000"/>
                  </a:schemeClr>
                </a:solidFill>
              </a:rPr>
              <a:t>Table of content</a:t>
            </a:r>
            <a:endParaRPr lang="en-US" sz="6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139AE1E6-40E1-5D49-17EB-EBB82BE50BE0}"/>
              </a:ext>
            </a:extLst>
          </p:cNvPr>
          <p:cNvSpPr/>
          <p:nvPr/>
        </p:nvSpPr>
        <p:spPr>
          <a:xfrm>
            <a:off x="6394649" y="1993885"/>
            <a:ext cx="866083" cy="880839"/>
          </a:xfrm>
          <a:custGeom>
            <a:avLst/>
            <a:gdLst/>
            <a:ahLst/>
            <a:cxnLst/>
            <a:rect l="l" t="t" r="r" b="b"/>
            <a:pathLst>
              <a:path w="808990" h="884555">
                <a:moveTo>
                  <a:pt x="404281" y="884367"/>
                </a:moveTo>
                <a:lnTo>
                  <a:pt x="357133" y="881392"/>
                </a:lnTo>
                <a:lnTo>
                  <a:pt x="311582" y="872688"/>
                </a:lnTo>
                <a:lnTo>
                  <a:pt x="267933" y="858588"/>
                </a:lnTo>
                <a:lnTo>
                  <a:pt x="226487" y="839422"/>
                </a:lnTo>
                <a:lnTo>
                  <a:pt x="187549" y="815523"/>
                </a:lnTo>
                <a:lnTo>
                  <a:pt x="151422" y="787222"/>
                </a:lnTo>
                <a:lnTo>
                  <a:pt x="118410" y="754852"/>
                </a:lnTo>
                <a:lnTo>
                  <a:pt x="88815" y="718744"/>
                </a:lnTo>
                <a:lnTo>
                  <a:pt x="62941" y="679230"/>
                </a:lnTo>
                <a:lnTo>
                  <a:pt x="41091" y="636642"/>
                </a:lnTo>
                <a:lnTo>
                  <a:pt x="23568" y="591311"/>
                </a:lnTo>
                <a:lnTo>
                  <a:pt x="10677" y="543570"/>
                </a:lnTo>
                <a:lnTo>
                  <a:pt x="2719" y="493750"/>
                </a:lnTo>
                <a:lnTo>
                  <a:pt x="0" y="442183"/>
                </a:lnTo>
                <a:lnTo>
                  <a:pt x="2719" y="390615"/>
                </a:lnTo>
                <a:lnTo>
                  <a:pt x="10677" y="340793"/>
                </a:lnTo>
                <a:lnTo>
                  <a:pt x="23568" y="293052"/>
                </a:lnTo>
                <a:lnTo>
                  <a:pt x="41091" y="247721"/>
                </a:lnTo>
                <a:lnTo>
                  <a:pt x="62941" y="205132"/>
                </a:lnTo>
                <a:lnTo>
                  <a:pt x="88815" y="165619"/>
                </a:lnTo>
                <a:lnTo>
                  <a:pt x="118410" y="129511"/>
                </a:lnTo>
                <a:lnTo>
                  <a:pt x="151422" y="97141"/>
                </a:lnTo>
                <a:lnTo>
                  <a:pt x="187549" y="68841"/>
                </a:lnTo>
                <a:lnTo>
                  <a:pt x="226487" y="44943"/>
                </a:lnTo>
                <a:lnTo>
                  <a:pt x="267933" y="25778"/>
                </a:lnTo>
                <a:lnTo>
                  <a:pt x="311582" y="11678"/>
                </a:lnTo>
                <a:lnTo>
                  <a:pt x="357133" y="2974"/>
                </a:lnTo>
                <a:lnTo>
                  <a:pt x="404281" y="0"/>
                </a:lnTo>
                <a:lnTo>
                  <a:pt x="451428" y="2974"/>
                </a:lnTo>
                <a:lnTo>
                  <a:pt x="496978" y="11678"/>
                </a:lnTo>
                <a:lnTo>
                  <a:pt x="540627" y="25778"/>
                </a:lnTo>
                <a:lnTo>
                  <a:pt x="582072" y="44943"/>
                </a:lnTo>
                <a:lnTo>
                  <a:pt x="621010" y="68841"/>
                </a:lnTo>
                <a:lnTo>
                  <a:pt x="657137" y="97141"/>
                </a:lnTo>
                <a:lnTo>
                  <a:pt x="690150" y="129511"/>
                </a:lnTo>
                <a:lnTo>
                  <a:pt x="719746" y="165619"/>
                </a:lnTo>
                <a:lnTo>
                  <a:pt x="745621" y="205132"/>
                </a:lnTo>
                <a:lnTo>
                  <a:pt x="767471" y="247721"/>
                </a:lnTo>
                <a:lnTo>
                  <a:pt x="784994" y="293052"/>
                </a:lnTo>
                <a:lnTo>
                  <a:pt x="797886" y="340793"/>
                </a:lnTo>
                <a:lnTo>
                  <a:pt x="805844" y="390615"/>
                </a:lnTo>
                <a:lnTo>
                  <a:pt x="808563" y="442183"/>
                </a:lnTo>
                <a:lnTo>
                  <a:pt x="805844" y="493750"/>
                </a:lnTo>
                <a:lnTo>
                  <a:pt x="797886" y="543570"/>
                </a:lnTo>
                <a:lnTo>
                  <a:pt x="784994" y="591311"/>
                </a:lnTo>
                <a:lnTo>
                  <a:pt x="767471" y="636642"/>
                </a:lnTo>
                <a:lnTo>
                  <a:pt x="745621" y="679230"/>
                </a:lnTo>
                <a:lnTo>
                  <a:pt x="719746" y="718744"/>
                </a:lnTo>
                <a:lnTo>
                  <a:pt x="690150" y="754852"/>
                </a:lnTo>
                <a:lnTo>
                  <a:pt x="657137" y="787222"/>
                </a:lnTo>
                <a:lnTo>
                  <a:pt x="621010" y="815523"/>
                </a:lnTo>
                <a:lnTo>
                  <a:pt x="582072" y="839422"/>
                </a:lnTo>
                <a:lnTo>
                  <a:pt x="540627" y="858588"/>
                </a:lnTo>
                <a:lnTo>
                  <a:pt x="496978" y="872688"/>
                </a:lnTo>
                <a:lnTo>
                  <a:pt x="451428" y="881392"/>
                </a:lnTo>
                <a:lnTo>
                  <a:pt x="404281" y="88436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494B005B-0B18-4147-F42E-F46022DE2E05}"/>
              </a:ext>
            </a:extLst>
          </p:cNvPr>
          <p:cNvSpPr/>
          <p:nvPr/>
        </p:nvSpPr>
        <p:spPr>
          <a:xfrm>
            <a:off x="6451742" y="3359076"/>
            <a:ext cx="808990" cy="884555"/>
          </a:xfrm>
          <a:custGeom>
            <a:avLst/>
            <a:gdLst/>
            <a:ahLst/>
            <a:cxnLst/>
            <a:rect l="l" t="t" r="r" b="b"/>
            <a:pathLst>
              <a:path w="808990" h="884554">
                <a:moveTo>
                  <a:pt x="404282" y="884366"/>
                </a:moveTo>
                <a:lnTo>
                  <a:pt x="357133" y="881392"/>
                </a:lnTo>
                <a:lnTo>
                  <a:pt x="311583" y="872688"/>
                </a:lnTo>
                <a:lnTo>
                  <a:pt x="267933" y="858587"/>
                </a:lnTo>
                <a:lnTo>
                  <a:pt x="226487" y="839422"/>
                </a:lnTo>
                <a:lnTo>
                  <a:pt x="187549" y="815523"/>
                </a:lnTo>
                <a:lnTo>
                  <a:pt x="151423" y="787222"/>
                </a:lnTo>
                <a:lnTo>
                  <a:pt x="118410" y="754852"/>
                </a:lnTo>
                <a:lnTo>
                  <a:pt x="88815" y="718744"/>
                </a:lnTo>
                <a:lnTo>
                  <a:pt x="62941" y="679230"/>
                </a:lnTo>
                <a:lnTo>
                  <a:pt x="41091" y="636642"/>
                </a:lnTo>
                <a:lnTo>
                  <a:pt x="23568" y="591311"/>
                </a:lnTo>
                <a:lnTo>
                  <a:pt x="10677" y="543570"/>
                </a:lnTo>
                <a:lnTo>
                  <a:pt x="2719" y="493750"/>
                </a:lnTo>
                <a:lnTo>
                  <a:pt x="0" y="442183"/>
                </a:lnTo>
                <a:lnTo>
                  <a:pt x="2719" y="390614"/>
                </a:lnTo>
                <a:lnTo>
                  <a:pt x="10677" y="340793"/>
                </a:lnTo>
                <a:lnTo>
                  <a:pt x="23568" y="293051"/>
                </a:lnTo>
                <a:lnTo>
                  <a:pt x="41091" y="247720"/>
                </a:lnTo>
                <a:lnTo>
                  <a:pt x="62941" y="205132"/>
                </a:lnTo>
                <a:lnTo>
                  <a:pt x="88815" y="165618"/>
                </a:lnTo>
                <a:lnTo>
                  <a:pt x="118410" y="129511"/>
                </a:lnTo>
                <a:lnTo>
                  <a:pt x="151423" y="97141"/>
                </a:lnTo>
                <a:lnTo>
                  <a:pt x="187549" y="68841"/>
                </a:lnTo>
                <a:lnTo>
                  <a:pt x="226487" y="44943"/>
                </a:lnTo>
                <a:lnTo>
                  <a:pt x="267933" y="25778"/>
                </a:lnTo>
                <a:lnTo>
                  <a:pt x="311583" y="11678"/>
                </a:lnTo>
                <a:lnTo>
                  <a:pt x="357133" y="2974"/>
                </a:lnTo>
                <a:lnTo>
                  <a:pt x="404282" y="0"/>
                </a:lnTo>
                <a:lnTo>
                  <a:pt x="451429" y="2974"/>
                </a:lnTo>
                <a:lnTo>
                  <a:pt x="496978" y="11678"/>
                </a:lnTo>
                <a:lnTo>
                  <a:pt x="540628" y="25778"/>
                </a:lnTo>
                <a:lnTo>
                  <a:pt x="582073" y="44943"/>
                </a:lnTo>
                <a:lnTo>
                  <a:pt x="621011" y="68841"/>
                </a:lnTo>
                <a:lnTo>
                  <a:pt x="657138" y="97141"/>
                </a:lnTo>
                <a:lnTo>
                  <a:pt x="690151" y="129511"/>
                </a:lnTo>
                <a:lnTo>
                  <a:pt x="719746" y="165618"/>
                </a:lnTo>
                <a:lnTo>
                  <a:pt x="745621" y="205132"/>
                </a:lnTo>
                <a:lnTo>
                  <a:pt x="767471" y="247720"/>
                </a:lnTo>
                <a:lnTo>
                  <a:pt x="784994" y="293051"/>
                </a:lnTo>
                <a:lnTo>
                  <a:pt x="797886" y="340793"/>
                </a:lnTo>
                <a:lnTo>
                  <a:pt x="805844" y="390614"/>
                </a:lnTo>
                <a:lnTo>
                  <a:pt x="808564" y="442183"/>
                </a:lnTo>
                <a:lnTo>
                  <a:pt x="805844" y="493750"/>
                </a:lnTo>
                <a:lnTo>
                  <a:pt x="797886" y="543570"/>
                </a:lnTo>
                <a:lnTo>
                  <a:pt x="784994" y="591311"/>
                </a:lnTo>
                <a:lnTo>
                  <a:pt x="767471" y="636642"/>
                </a:lnTo>
                <a:lnTo>
                  <a:pt x="745621" y="679230"/>
                </a:lnTo>
                <a:lnTo>
                  <a:pt x="719746" y="718744"/>
                </a:lnTo>
                <a:lnTo>
                  <a:pt x="690151" y="754852"/>
                </a:lnTo>
                <a:lnTo>
                  <a:pt x="657138" y="787222"/>
                </a:lnTo>
                <a:lnTo>
                  <a:pt x="621011" y="815523"/>
                </a:lnTo>
                <a:lnTo>
                  <a:pt x="582073" y="839422"/>
                </a:lnTo>
                <a:lnTo>
                  <a:pt x="540628" y="858587"/>
                </a:lnTo>
                <a:lnTo>
                  <a:pt x="496978" y="872688"/>
                </a:lnTo>
                <a:lnTo>
                  <a:pt x="451429" y="881392"/>
                </a:lnTo>
                <a:lnTo>
                  <a:pt x="404282" y="88436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3C18A13-3555-7C9C-21EA-FBF148594491}"/>
              </a:ext>
            </a:extLst>
          </p:cNvPr>
          <p:cNvSpPr/>
          <p:nvPr/>
        </p:nvSpPr>
        <p:spPr>
          <a:xfrm>
            <a:off x="6414975" y="4721935"/>
            <a:ext cx="808990" cy="884555"/>
          </a:xfrm>
          <a:custGeom>
            <a:avLst/>
            <a:gdLst/>
            <a:ahLst/>
            <a:cxnLst/>
            <a:rect l="l" t="t" r="r" b="b"/>
            <a:pathLst>
              <a:path w="808990" h="884554">
                <a:moveTo>
                  <a:pt x="404281" y="884367"/>
                </a:moveTo>
                <a:lnTo>
                  <a:pt x="357133" y="881392"/>
                </a:lnTo>
                <a:lnTo>
                  <a:pt x="311582" y="872688"/>
                </a:lnTo>
                <a:lnTo>
                  <a:pt x="267933" y="858588"/>
                </a:lnTo>
                <a:lnTo>
                  <a:pt x="226487" y="839422"/>
                </a:lnTo>
                <a:lnTo>
                  <a:pt x="187549" y="815523"/>
                </a:lnTo>
                <a:lnTo>
                  <a:pt x="151422" y="787222"/>
                </a:lnTo>
                <a:lnTo>
                  <a:pt x="118410" y="754852"/>
                </a:lnTo>
                <a:lnTo>
                  <a:pt x="88815" y="718744"/>
                </a:lnTo>
                <a:lnTo>
                  <a:pt x="62941" y="679230"/>
                </a:lnTo>
                <a:lnTo>
                  <a:pt x="41091" y="636642"/>
                </a:lnTo>
                <a:lnTo>
                  <a:pt x="23568" y="591311"/>
                </a:lnTo>
                <a:lnTo>
                  <a:pt x="10677" y="543570"/>
                </a:lnTo>
                <a:lnTo>
                  <a:pt x="2719" y="493750"/>
                </a:lnTo>
                <a:lnTo>
                  <a:pt x="0" y="442183"/>
                </a:lnTo>
                <a:lnTo>
                  <a:pt x="2719" y="390614"/>
                </a:lnTo>
                <a:lnTo>
                  <a:pt x="10677" y="340793"/>
                </a:lnTo>
                <a:lnTo>
                  <a:pt x="23568" y="293052"/>
                </a:lnTo>
                <a:lnTo>
                  <a:pt x="41091" y="247721"/>
                </a:lnTo>
                <a:lnTo>
                  <a:pt x="62941" y="205132"/>
                </a:lnTo>
                <a:lnTo>
                  <a:pt x="88815" y="165618"/>
                </a:lnTo>
                <a:lnTo>
                  <a:pt x="118410" y="129511"/>
                </a:lnTo>
                <a:lnTo>
                  <a:pt x="151422" y="97141"/>
                </a:lnTo>
                <a:lnTo>
                  <a:pt x="187549" y="68841"/>
                </a:lnTo>
                <a:lnTo>
                  <a:pt x="226487" y="44943"/>
                </a:lnTo>
                <a:lnTo>
                  <a:pt x="267933" y="25778"/>
                </a:lnTo>
                <a:lnTo>
                  <a:pt x="311582" y="11678"/>
                </a:lnTo>
                <a:lnTo>
                  <a:pt x="357133" y="2974"/>
                </a:lnTo>
                <a:lnTo>
                  <a:pt x="404281" y="0"/>
                </a:lnTo>
                <a:lnTo>
                  <a:pt x="451429" y="2974"/>
                </a:lnTo>
                <a:lnTo>
                  <a:pt x="496978" y="11678"/>
                </a:lnTo>
                <a:lnTo>
                  <a:pt x="540628" y="25778"/>
                </a:lnTo>
                <a:lnTo>
                  <a:pt x="582073" y="44943"/>
                </a:lnTo>
                <a:lnTo>
                  <a:pt x="621011" y="68841"/>
                </a:lnTo>
                <a:lnTo>
                  <a:pt x="657138" y="97141"/>
                </a:lnTo>
                <a:lnTo>
                  <a:pt x="690151" y="129511"/>
                </a:lnTo>
                <a:lnTo>
                  <a:pt x="719746" y="165618"/>
                </a:lnTo>
                <a:lnTo>
                  <a:pt x="745621" y="205132"/>
                </a:lnTo>
                <a:lnTo>
                  <a:pt x="767471" y="247721"/>
                </a:lnTo>
                <a:lnTo>
                  <a:pt x="784994" y="293052"/>
                </a:lnTo>
                <a:lnTo>
                  <a:pt x="797886" y="340793"/>
                </a:lnTo>
                <a:lnTo>
                  <a:pt x="805844" y="390614"/>
                </a:lnTo>
                <a:lnTo>
                  <a:pt x="808564" y="442183"/>
                </a:lnTo>
                <a:lnTo>
                  <a:pt x="805844" y="493750"/>
                </a:lnTo>
                <a:lnTo>
                  <a:pt x="797886" y="543570"/>
                </a:lnTo>
                <a:lnTo>
                  <a:pt x="784994" y="591311"/>
                </a:lnTo>
                <a:lnTo>
                  <a:pt x="767471" y="636642"/>
                </a:lnTo>
                <a:lnTo>
                  <a:pt x="745621" y="679230"/>
                </a:lnTo>
                <a:lnTo>
                  <a:pt x="719746" y="718744"/>
                </a:lnTo>
                <a:lnTo>
                  <a:pt x="690151" y="754852"/>
                </a:lnTo>
                <a:lnTo>
                  <a:pt x="657138" y="787222"/>
                </a:lnTo>
                <a:lnTo>
                  <a:pt x="621011" y="815523"/>
                </a:lnTo>
                <a:lnTo>
                  <a:pt x="582073" y="839422"/>
                </a:lnTo>
                <a:lnTo>
                  <a:pt x="540628" y="858588"/>
                </a:lnTo>
                <a:lnTo>
                  <a:pt x="496978" y="872688"/>
                </a:lnTo>
                <a:lnTo>
                  <a:pt x="451429" y="881392"/>
                </a:lnTo>
                <a:lnTo>
                  <a:pt x="404281" y="88436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78057827-420B-4CD1-B5E4-C89B596F24BD}"/>
              </a:ext>
            </a:extLst>
          </p:cNvPr>
          <p:cNvSpPr/>
          <p:nvPr/>
        </p:nvSpPr>
        <p:spPr>
          <a:xfrm>
            <a:off x="1014681" y="1990169"/>
            <a:ext cx="808990" cy="884555"/>
          </a:xfrm>
          <a:custGeom>
            <a:avLst/>
            <a:gdLst/>
            <a:ahLst/>
            <a:cxnLst/>
            <a:rect l="l" t="t" r="r" b="b"/>
            <a:pathLst>
              <a:path w="808989" h="884555">
                <a:moveTo>
                  <a:pt x="404282" y="884367"/>
                </a:moveTo>
                <a:lnTo>
                  <a:pt x="357133" y="881392"/>
                </a:lnTo>
                <a:lnTo>
                  <a:pt x="311583" y="872688"/>
                </a:lnTo>
                <a:lnTo>
                  <a:pt x="267933" y="858588"/>
                </a:lnTo>
                <a:lnTo>
                  <a:pt x="226487" y="839422"/>
                </a:lnTo>
                <a:lnTo>
                  <a:pt x="187549" y="815523"/>
                </a:lnTo>
                <a:lnTo>
                  <a:pt x="151423" y="787222"/>
                </a:lnTo>
                <a:lnTo>
                  <a:pt x="118410" y="754852"/>
                </a:lnTo>
                <a:lnTo>
                  <a:pt x="88815" y="718744"/>
                </a:lnTo>
                <a:lnTo>
                  <a:pt x="62941" y="679230"/>
                </a:lnTo>
                <a:lnTo>
                  <a:pt x="41091" y="636642"/>
                </a:lnTo>
                <a:lnTo>
                  <a:pt x="23568" y="591311"/>
                </a:lnTo>
                <a:lnTo>
                  <a:pt x="10677" y="543570"/>
                </a:lnTo>
                <a:lnTo>
                  <a:pt x="2719" y="493750"/>
                </a:lnTo>
                <a:lnTo>
                  <a:pt x="0" y="442183"/>
                </a:lnTo>
                <a:lnTo>
                  <a:pt x="2719" y="390615"/>
                </a:lnTo>
                <a:lnTo>
                  <a:pt x="10677" y="340793"/>
                </a:lnTo>
                <a:lnTo>
                  <a:pt x="23568" y="293052"/>
                </a:lnTo>
                <a:lnTo>
                  <a:pt x="41091" y="247721"/>
                </a:lnTo>
                <a:lnTo>
                  <a:pt x="62941" y="205132"/>
                </a:lnTo>
                <a:lnTo>
                  <a:pt x="88815" y="165618"/>
                </a:lnTo>
                <a:lnTo>
                  <a:pt x="118410" y="129511"/>
                </a:lnTo>
                <a:lnTo>
                  <a:pt x="151423" y="97141"/>
                </a:lnTo>
                <a:lnTo>
                  <a:pt x="187549" y="68841"/>
                </a:lnTo>
                <a:lnTo>
                  <a:pt x="226487" y="44943"/>
                </a:lnTo>
                <a:lnTo>
                  <a:pt x="267933" y="25778"/>
                </a:lnTo>
                <a:lnTo>
                  <a:pt x="311583" y="11678"/>
                </a:lnTo>
                <a:lnTo>
                  <a:pt x="357133" y="2974"/>
                </a:lnTo>
                <a:lnTo>
                  <a:pt x="404282" y="0"/>
                </a:lnTo>
                <a:lnTo>
                  <a:pt x="451429" y="2974"/>
                </a:lnTo>
                <a:lnTo>
                  <a:pt x="496978" y="11678"/>
                </a:lnTo>
                <a:lnTo>
                  <a:pt x="540628" y="25778"/>
                </a:lnTo>
                <a:lnTo>
                  <a:pt x="582073" y="44943"/>
                </a:lnTo>
                <a:lnTo>
                  <a:pt x="621011" y="68841"/>
                </a:lnTo>
                <a:lnTo>
                  <a:pt x="657138" y="97141"/>
                </a:lnTo>
                <a:lnTo>
                  <a:pt x="690151" y="129511"/>
                </a:lnTo>
                <a:lnTo>
                  <a:pt x="719746" y="165618"/>
                </a:lnTo>
                <a:lnTo>
                  <a:pt x="745621" y="205132"/>
                </a:lnTo>
                <a:lnTo>
                  <a:pt x="767471" y="247721"/>
                </a:lnTo>
                <a:lnTo>
                  <a:pt x="784994" y="293052"/>
                </a:lnTo>
                <a:lnTo>
                  <a:pt x="797886" y="340793"/>
                </a:lnTo>
                <a:lnTo>
                  <a:pt x="805844" y="390615"/>
                </a:lnTo>
                <a:lnTo>
                  <a:pt x="808564" y="442183"/>
                </a:lnTo>
                <a:lnTo>
                  <a:pt x="805844" y="493750"/>
                </a:lnTo>
                <a:lnTo>
                  <a:pt x="797886" y="543570"/>
                </a:lnTo>
                <a:lnTo>
                  <a:pt x="784994" y="591311"/>
                </a:lnTo>
                <a:lnTo>
                  <a:pt x="767471" y="636642"/>
                </a:lnTo>
                <a:lnTo>
                  <a:pt x="745621" y="679230"/>
                </a:lnTo>
                <a:lnTo>
                  <a:pt x="719746" y="718744"/>
                </a:lnTo>
                <a:lnTo>
                  <a:pt x="690151" y="754852"/>
                </a:lnTo>
                <a:lnTo>
                  <a:pt x="657138" y="787222"/>
                </a:lnTo>
                <a:lnTo>
                  <a:pt x="621011" y="815523"/>
                </a:lnTo>
                <a:lnTo>
                  <a:pt x="582073" y="839422"/>
                </a:lnTo>
                <a:lnTo>
                  <a:pt x="540628" y="858588"/>
                </a:lnTo>
                <a:lnTo>
                  <a:pt x="496978" y="872688"/>
                </a:lnTo>
                <a:lnTo>
                  <a:pt x="451429" y="881392"/>
                </a:lnTo>
                <a:lnTo>
                  <a:pt x="404282" y="88436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373CC548-9AC8-DF74-4149-587970585725}"/>
              </a:ext>
            </a:extLst>
          </p:cNvPr>
          <p:cNvSpPr txBox="1"/>
          <p:nvPr/>
        </p:nvSpPr>
        <p:spPr>
          <a:xfrm>
            <a:off x="1286000" y="2183199"/>
            <a:ext cx="179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80" dirty="0">
                <a:solidFill>
                  <a:srgbClr val="F3F3F3"/>
                </a:solidFill>
                <a:latin typeface="Tahoma"/>
                <a:cs typeface="Tahoma"/>
              </a:rPr>
              <a:t>1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BF6F645C-2084-FDA6-FAAA-06D0D0A3B494}"/>
              </a:ext>
            </a:extLst>
          </p:cNvPr>
          <p:cNvSpPr txBox="1"/>
          <p:nvPr/>
        </p:nvSpPr>
        <p:spPr>
          <a:xfrm>
            <a:off x="6676461" y="2213679"/>
            <a:ext cx="28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14" dirty="0">
                <a:solidFill>
                  <a:srgbClr val="F3F3F3"/>
                </a:solidFill>
                <a:latin typeface="Tahoma"/>
                <a:cs typeface="Tahoma"/>
              </a:rPr>
              <a:t>4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F3E22BD9-652D-2C33-239C-6CDB2AD9A136}"/>
              </a:ext>
            </a:extLst>
          </p:cNvPr>
          <p:cNvSpPr txBox="1"/>
          <p:nvPr/>
        </p:nvSpPr>
        <p:spPr>
          <a:xfrm>
            <a:off x="6733554" y="3548137"/>
            <a:ext cx="262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45" dirty="0">
                <a:solidFill>
                  <a:srgbClr val="F3F3F3"/>
                </a:solidFill>
                <a:latin typeface="Tahoma"/>
                <a:cs typeface="Tahoma"/>
              </a:rPr>
              <a:t>5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D0AD9E54-D9DD-EE50-29E4-C6AC2B901FA3}"/>
              </a:ext>
            </a:extLst>
          </p:cNvPr>
          <p:cNvSpPr txBox="1"/>
          <p:nvPr/>
        </p:nvSpPr>
        <p:spPr>
          <a:xfrm>
            <a:off x="1938357" y="2213679"/>
            <a:ext cx="18472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latin typeface="Tahoma"/>
                <a:cs typeface="Tahoma"/>
              </a:rPr>
              <a:t>Introduction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0601346A-0150-8C22-4B84-4430191757CD}"/>
              </a:ext>
            </a:extLst>
          </p:cNvPr>
          <p:cNvSpPr txBox="1"/>
          <p:nvPr/>
        </p:nvSpPr>
        <p:spPr>
          <a:xfrm>
            <a:off x="7381660" y="2244159"/>
            <a:ext cx="2840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Tahoma"/>
                <a:cs typeface="Tahoma"/>
              </a:rPr>
              <a:t>Insigh</a:t>
            </a:r>
            <a:r>
              <a:rPr sz="2400" b="1" spc="-95" dirty="0">
                <a:latin typeface="Tahoma"/>
                <a:cs typeface="Tahoma"/>
              </a:rPr>
              <a:t>t</a:t>
            </a:r>
            <a:r>
              <a:rPr sz="2400" b="1" spc="105" dirty="0">
                <a:latin typeface="Tahoma"/>
                <a:cs typeface="Tahoma"/>
              </a:rPr>
              <a:t>s</a:t>
            </a:r>
            <a:r>
              <a:rPr sz="2400" b="1" spc="-140" dirty="0">
                <a:latin typeface="Tahoma"/>
                <a:cs typeface="Tahoma"/>
              </a:rPr>
              <a:t> </a:t>
            </a:r>
            <a:r>
              <a:rPr sz="2400" b="1" spc="-265" dirty="0">
                <a:latin typeface="Tahoma"/>
                <a:cs typeface="Tahoma"/>
              </a:rPr>
              <a:t>&amp;</a:t>
            </a:r>
            <a:r>
              <a:rPr sz="2400" b="1" spc="-145" dirty="0">
                <a:latin typeface="Tahoma"/>
                <a:cs typeface="Tahoma"/>
              </a:rPr>
              <a:t> </a:t>
            </a:r>
            <a:r>
              <a:rPr sz="2400" b="1" spc="-20" dirty="0">
                <a:latin typeface="Tahoma"/>
                <a:cs typeface="Tahoma"/>
              </a:rPr>
              <a:t>Findings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9A3AF0B1-763F-987C-F699-3228D2D263B7}"/>
              </a:ext>
            </a:extLst>
          </p:cNvPr>
          <p:cNvSpPr txBox="1"/>
          <p:nvPr/>
        </p:nvSpPr>
        <p:spPr>
          <a:xfrm>
            <a:off x="1938310" y="4968633"/>
            <a:ext cx="2235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ahoma"/>
                <a:cs typeface="Tahoma"/>
              </a:rPr>
              <a:t>Ana</a:t>
            </a:r>
            <a:r>
              <a:rPr sz="2400" b="1" spc="15" dirty="0">
                <a:latin typeface="Tahoma"/>
                <a:cs typeface="Tahoma"/>
              </a:rPr>
              <a:t>l</a:t>
            </a:r>
            <a:r>
              <a:rPr sz="2400" b="1" spc="45" dirty="0">
                <a:latin typeface="Tahoma"/>
                <a:cs typeface="Tahoma"/>
              </a:rPr>
              <a:t>ysi</a:t>
            </a:r>
            <a:r>
              <a:rPr sz="2400" b="1" spc="55" dirty="0">
                <a:latin typeface="Tahoma"/>
                <a:cs typeface="Tahoma"/>
              </a:rPr>
              <a:t>s</a:t>
            </a:r>
            <a:r>
              <a:rPr sz="2400" b="1" spc="-140" dirty="0">
                <a:latin typeface="Tahoma"/>
                <a:cs typeface="Tahoma"/>
              </a:rPr>
              <a:t> </a:t>
            </a:r>
            <a:r>
              <a:rPr sz="2400" b="1" spc="-50" dirty="0">
                <a:latin typeface="Tahoma"/>
                <a:cs typeface="Tahoma"/>
              </a:rPr>
              <a:t>S</a:t>
            </a:r>
            <a:r>
              <a:rPr sz="2400" b="1" spc="-55" dirty="0">
                <a:latin typeface="Tahoma"/>
                <a:cs typeface="Tahoma"/>
              </a:rPr>
              <a:t>t</a:t>
            </a:r>
            <a:r>
              <a:rPr sz="2400" b="1" spc="30" dirty="0">
                <a:latin typeface="Tahoma"/>
                <a:cs typeface="Tahoma"/>
              </a:rPr>
              <a:t>eps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4A385DE5-83D8-0340-22D7-C60A3ADA2A63}"/>
              </a:ext>
            </a:extLst>
          </p:cNvPr>
          <p:cNvSpPr txBox="1"/>
          <p:nvPr/>
        </p:nvSpPr>
        <p:spPr>
          <a:xfrm>
            <a:off x="7542544" y="3639577"/>
            <a:ext cx="19583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ahoma"/>
                <a:cs typeface="Tahoma"/>
              </a:rPr>
              <a:t>Visualization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5115572F-CBB1-182F-1F6D-D30879434A11}"/>
              </a:ext>
            </a:extLst>
          </p:cNvPr>
          <p:cNvSpPr txBox="1"/>
          <p:nvPr/>
        </p:nvSpPr>
        <p:spPr>
          <a:xfrm>
            <a:off x="6676461" y="5001055"/>
            <a:ext cx="353441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0"/>
              </a:lnSpc>
              <a:tabLst>
                <a:tab pos="741045" algn="l"/>
              </a:tabLst>
            </a:pPr>
            <a:r>
              <a:rPr sz="3000" b="1" spc="35" dirty="0">
                <a:solidFill>
                  <a:srgbClr val="F3F3F3"/>
                </a:solidFill>
                <a:latin typeface="Tahoma"/>
                <a:cs typeface="Tahoma"/>
              </a:rPr>
              <a:t>6	</a:t>
            </a:r>
            <a:r>
              <a:rPr sz="2400" b="1" spc="-40" dirty="0">
                <a:latin typeface="Tahoma"/>
                <a:cs typeface="Tahoma"/>
              </a:rPr>
              <a:t>Recommendations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6879BDD3-75CD-3168-4185-E19DA1137D01}"/>
              </a:ext>
            </a:extLst>
          </p:cNvPr>
          <p:cNvSpPr txBox="1"/>
          <p:nvPr/>
        </p:nvSpPr>
        <p:spPr>
          <a:xfrm>
            <a:off x="1938358" y="3531405"/>
            <a:ext cx="279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Tahoma"/>
                <a:cs typeface="Tahoma"/>
              </a:rPr>
              <a:t>Busines</a:t>
            </a:r>
            <a:r>
              <a:rPr sz="2400" b="1" spc="10" dirty="0">
                <a:latin typeface="Tahoma"/>
                <a:cs typeface="Tahoma"/>
              </a:rPr>
              <a:t>s</a:t>
            </a:r>
            <a:r>
              <a:rPr sz="2400" b="1" spc="-140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Question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E3C5BE0D-EBA3-2966-CD2E-E25A70815EEA}"/>
              </a:ext>
            </a:extLst>
          </p:cNvPr>
          <p:cNvSpPr/>
          <p:nvPr/>
        </p:nvSpPr>
        <p:spPr>
          <a:xfrm>
            <a:off x="1014681" y="3344857"/>
            <a:ext cx="808990" cy="884555"/>
          </a:xfrm>
          <a:custGeom>
            <a:avLst/>
            <a:gdLst/>
            <a:ahLst/>
            <a:cxnLst/>
            <a:rect l="l" t="t" r="r" b="b"/>
            <a:pathLst>
              <a:path w="808989" h="884555">
                <a:moveTo>
                  <a:pt x="404282" y="884367"/>
                </a:moveTo>
                <a:lnTo>
                  <a:pt x="357133" y="881392"/>
                </a:lnTo>
                <a:lnTo>
                  <a:pt x="311583" y="872688"/>
                </a:lnTo>
                <a:lnTo>
                  <a:pt x="267933" y="858588"/>
                </a:lnTo>
                <a:lnTo>
                  <a:pt x="226487" y="839422"/>
                </a:lnTo>
                <a:lnTo>
                  <a:pt x="187549" y="815523"/>
                </a:lnTo>
                <a:lnTo>
                  <a:pt x="151423" y="787222"/>
                </a:lnTo>
                <a:lnTo>
                  <a:pt x="118410" y="754852"/>
                </a:lnTo>
                <a:lnTo>
                  <a:pt x="88815" y="718744"/>
                </a:lnTo>
                <a:lnTo>
                  <a:pt x="62941" y="679230"/>
                </a:lnTo>
                <a:lnTo>
                  <a:pt x="41091" y="636642"/>
                </a:lnTo>
                <a:lnTo>
                  <a:pt x="23568" y="591311"/>
                </a:lnTo>
                <a:lnTo>
                  <a:pt x="10677" y="543570"/>
                </a:lnTo>
                <a:lnTo>
                  <a:pt x="2719" y="493750"/>
                </a:lnTo>
                <a:lnTo>
                  <a:pt x="0" y="442183"/>
                </a:lnTo>
                <a:lnTo>
                  <a:pt x="2719" y="390615"/>
                </a:lnTo>
                <a:lnTo>
                  <a:pt x="10677" y="340793"/>
                </a:lnTo>
                <a:lnTo>
                  <a:pt x="23568" y="293052"/>
                </a:lnTo>
                <a:lnTo>
                  <a:pt x="41091" y="247721"/>
                </a:lnTo>
                <a:lnTo>
                  <a:pt x="62941" y="205132"/>
                </a:lnTo>
                <a:lnTo>
                  <a:pt x="88815" y="165618"/>
                </a:lnTo>
                <a:lnTo>
                  <a:pt x="118410" y="129511"/>
                </a:lnTo>
                <a:lnTo>
                  <a:pt x="151423" y="97141"/>
                </a:lnTo>
                <a:lnTo>
                  <a:pt x="187549" y="68841"/>
                </a:lnTo>
                <a:lnTo>
                  <a:pt x="226487" y="44943"/>
                </a:lnTo>
                <a:lnTo>
                  <a:pt x="267933" y="25778"/>
                </a:lnTo>
                <a:lnTo>
                  <a:pt x="311583" y="11678"/>
                </a:lnTo>
                <a:lnTo>
                  <a:pt x="357133" y="2974"/>
                </a:lnTo>
                <a:lnTo>
                  <a:pt x="404282" y="0"/>
                </a:lnTo>
                <a:lnTo>
                  <a:pt x="451429" y="2974"/>
                </a:lnTo>
                <a:lnTo>
                  <a:pt x="496978" y="11678"/>
                </a:lnTo>
                <a:lnTo>
                  <a:pt x="540628" y="25778"/>
                </a:lnTo>
                <a:lnTo>
                  <a:pt x="582073" y="44943"/>
                </a:lnTo>
                <a:lnTo>
                  <a:pt x="621011" y="68841"/>
                </a:lnTo>
                <a:lnTo>
                  <a:pt x="657138" y="97141"/>
                </a:lnTo>
                <a:lnTo>
                  <a:pt x="690151" y="129511"/>
                </a:lnTo>
                <a:lnTo>
                  <a:pt x="719746" y="165618"/>
                </a:lnTo>
                <a:lnTo>
                  <a:pt x="745621" y="205132"/>
                </a:lnTo>
                <a:lnTo>
                  <a:pt x="767471" y="247721"/>
                </a:lnTo>
                <a:lnTo>
                  <a:pt x="784994" y="293052"/>
                </a:lnTo>
                <a:lnTo>
                  <a:pt x="797886" y="340793"/>
                </a:lnTo>
                <a:lnTo>
                  <a:pt x="805844" y="390615"/>
                </a:lnTo>
                <a:lnTo>
                  <a:pt x="808564" y="442183"/>
                </a:lnTo>
                <a:lnTo>
                  <a:pt x="805844" y="493750"/>
                </a:lnTo>
                <a:lnTo>
                  <a:pt x="797886" y="543570"/>
                </a:lnTo>
                <a:lnTo>
                  <a:pt x="784994" y="591311"/>
                </a:lnTo>
                <a:lnTo>
                  <a:pt x="767471" y="636642"/>
                </a:lnTo>
                <a:lnTo>
                  <a:pt x="745621" y="679230"/>
                </a:lnTo>
                <a:lnTo>
                  <a:pt x="719746" y="718744"/>
                </a:lnTo>
                <a:lnTo>
                  <a:pt x="690151" y="754852"/>
                </a:lnTo>
                <a:lnTo>
                  <a:pt x="657138" y="787222"/>
                </a:lnTo>
                <a:lnTo>
                  <a:pt x="621011" y="815523"/>
                </a:lnTo>
                <a:lnTo>
                  <a:pt x="582073" y="839422"/>
                </a:lnTo>
                <a:lnTo>
                  <a:pt x="540628" y="858588"/>
                </a:lnTo>
                <a:lnTo>
                  <a:pt x="496978" y="872688"/>
                </a:lnTo>
                <a:lnTo>
                  <a:pt x="451429" y="881392"/>
                </a:lnTo>
                <a:lnTo>
                  <a:pt x="404282" y="88436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id="{7DBA5AB9-5669-E0A7-6EE3-382A6D12996F}"/>
              </a:ext>
            </a:extLst>
          </p:cNvPr>
          <p:cNvSpPr txBox="1"/>
          <p:nvPr/>
        </p:nvSpPr>
        <p:spPr>
          <a:xfrm>
            <a:off x="1247158" y="3548137"/>
            <a:ext cx="2736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25" dirty="0">
                <a:solidFill>
                  <a:srgbClr val="F3F3F3"/>
                </a:solidFill>
                <a:latin typeface="Tahoma"/>
                <a:cs typeface="Tahoma"/>
              </a:rPr>
              <a:t>2</a:t>
            </a:r>
            <a:endParaRPr sz="3100" dirty="0">
              <a:latin typeface="Tahoma"/>
              <a:cs typeface="Tahoma"/>
            </a:endParaRPr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76F9CD1B-E3C6-153C-49A4-56BDB741625D}"/>
              </a:ext>
            </a:extLst>
          </p:cNvPr>
          <p:cNvSpPr/>
          <p:nvPr/>
        </p:nvSpPr>
        <p:spPr>
          <a:xfrm>
            <a:off x="1012682" y="4699545"/>
            <a:ext cx="808990" cy="884555"/>
          </a:xfrm>
          <a:custGeom>
            <a:avLst/>
            <a:gdLst/>
            <a:ahLst/>
            <a:cxnLst/>
            <a:rect l="l" t="t" r="r" b="b"/>
            <a:pathLst>
              <a:path w="808989" h="884555">
                <a:moveTo>
                  <a:pt x="404282" y="884367"/>
                </a:moveTo>
                <a:lnTo>
                  <a:pt x="357133" y="881392"/>
                </a:lnTo>
                <a:lnTo>
                  <a:pt x="311583" y="872688"/>
                </a:lnTo>
                <a:lnTo>
                  <a:pt x="267933" y="858588"/>
                </a:lnTo>
                <a:lnTo>
                  <a:pt x="226487" y="839422"/>
                </a:lnTo>
                <a:lnTo>
                  <a:pt x="187549" y="815523"/>
                </a:lnTo>
                <a:lnTo>
                  <a:pt x="151423" y="787222"/>
                </a:lnTo>
                <a:lnTo>
                  <a:pt x="118410" y="754852"/>
                </a:lnTo>
                <a:lnTo>
                  <a:pt x="88815" y="718744"/>
                </a:lnTo>
                <a:lnTo>
                  <a:pt x="62941" y="679230"/>
                </a:lnTo>
                <a:lnTo>
                  <a:pt x="41091" y="636642"/>
                </a:lnTo>
                <a:lnTo>
                  <a:pt x="23568" y="591311"/>
                </a:lnTo>
                <a:lnTo>
                  <a:pt x="10677" y="543570"/>
                </a:lnTo>
                <a:lnTo>
                  <a:pt x="2719" y="493750"/>
                </a:lnTo>
                <a:lnTo>
                  <a:pt x="0" y="442183"/>
                </a:lnTo>
                <a:lnTo>
                  <a:pt x="2719" y="390615"/>
                </a:lnTo>
                <a:lnTo>
                  <a:pt x="10677" y="340793"/>
                </a:lnTo>
                <a:lnTo>
                  <a:pt x="23568" y="293052"/>
                </a:lnTo>
                <a:lnTo>
                  <a:pt x="41091" y="247721"/>
                </a:lnTo>
                <a:lnTo>
                  <a:pt x="62941" y="205132"/>
                </a:lnTo>
                <a:lnTo>
                  <a:pt x="88815" y="165618"/>
                </a:lnTo>
                <a:lnTo>
                  <a:pt x="118410" y="129511"/>
                </a:lnTo>
                <a:lnTo>
                  <a:pt x="151423" y="97141"/>
                </a:lnTo>
                <a:lnTo>
                  <a:pt x="187549" y="68841"/>
                </a:lnTo>
                <a:lnTo>
                  <a:pt x="226487" y="44943"/>
                </a:lnTo>
                <a:lnTo>
                  <a:pt x="267933" y="25778"/>
                </a:lnTo>
                <a:lnTo>
                  <a:pt x="311583" y="11678"/>
                </a:lnTo>
                <a:lnTo>
                  <a:pt x="357133" y="2974"/>
                </a:lnTo>
                <a:lnTo>
                  <a:pt x="404282" y="0"/>
                </a:lnTo>
                <a:lnTo>
                  <a:pt x="451429" y="2974"/>
                </a:lnTo>
                <a:lnTo>
                  <a:pt x="496978" y="11678"/>
                </a:lnTo>
                <a:lnTo>
                  <a:pt x="540628" y="25778"/>
                </a:lnTo>
                <a:lnTo>
                  <a:pt x="582073" y="44943"/>
                </a:lnTo>
                <a:lnTo>
                  <a:pt x="621011" y="68841"/>
                </a:lnTo>
                <a:lnTo>
                  <a:pt x="657138" y="97141"/>
                </a:lnTo>
                <a:lnTo>
                  <a:pt x="690151" y="129511"/>
                </a:lnTo>
                <a:lnTo>
                  <a:pt x="719746" y="165618"/>
                </a:lnTo>
                <a:lnTo>
                  <a:pt x="745621" y="205132"/>
                </a:lnTo>
                <a:lnTo>
                  <a:pt x="767471" y="247721"/>
                </a:lnTo>
                <a:lnTo>
                  <a:pt x="784994" y="293052"/>
                </a:lnTo>
                <a:lnTo>
                  <a:pt x="797886" y="340793"/>
                </a:lnTo>
                <a:lnTo>
                  <a:pt x="805844" y="390615"/>
                </a:lnTo>
                <a:lnTo>
                  <a:pt x="808564" y="442183"/>
                </a:lnTo>
                <a:lnTo>
                  <a:pt x="805844" y="493750"/>
                </a:lnTo>
                <a:lnTo>
                  <a:pt x="797886" y="543570"/>
                </a:lnTo>
                <a:lnTo>
                  <a:pt x="784994" y="591311"/>
                </a:lnTo>
                <a:lnTo>
                  <a:pt x="767471" y="636642"/>
                </a:lnTo>
                <a:lnTo>
                  <a:pt x="745621" y="679230"/>
                </a:lnTo>
                <a:lnTo>
                  <a:pt x="719746" y="718744"/>
                </a:lnTo>
                <a:lnTo>
                  <a:pt x="690151" y="754852"/>
                </a:lnTo>
                <a:lnTo>
                  <a:pt x="657138" y="787222"/>
                </a:lnTo>
                <a:lnTo>
                  <a:pt x="621011" y="815523"/>
                </a:lnTo>
                <a:lnTo>
                  <a:pt x="582073" y="839422"/>
                </a:lnTo>
                <a:lnTo>
                  <a:pt x="540628" y="858588"/>
                </a:lnTo>
                <a:lnTo>
                  <a:pt x="496978" y="872688"/>
                </a:lnTo>
                <a:lnTo>
                  <a:pt x="451429" y="881392"/>
                </a:lnTo>
                <a:lnTo>
                  <a:pt x="404282" y="88436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DFE8A1CF-7F20-9C77-0884-4FB22711C4B2}"/>
              </a:ext>
            </a:extLst>
          </p:cNvPr>
          <p:cNvSpPr txBox="1"/>
          <p:nvPr/>
        </p:nvSpPr>
        <p:spPr>
          <a:xfrm>
            <a:off x="1285414" y="4886757"/>
            <a:ext cx="2635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25" dirty="0">
                <a:solidFill>
                  <a:srgbClr val="F3F3F3"/>
                </a:solidFill>
                <a:latin typeface="Tahoma"/>
                <a:cs typeface="Tahoma"/>
              </a:rPr>
              <a:t>3</a:t>
            </a:r>
            <a:endParaRPr sz="2900" dirty="0">
              <a:latin typeface="Tahoma"/>
              <a:cs typeface="Tahoma"/>
            </a:endParaRPr>
          </a:p>
        </p:txBody>
      </p:sp>
      <p:pic>
        <p:nvPicPr>
          <p:cNvPr id="45" name="Picture 44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3A7E09AE-71C0-65F2-50F7-EAE9C822E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735529"/>
            <a:ext cx="1120734" cy="10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E5BC2-1ED3-F01F-667F-2AC1B13BD38E}"/>
              </a:ext>
            </a:extLst>
          </p:cNvPr>
          <p:cNvSpPr txBox="1"/>
          <p:nvPr/>
        </p:nvSpPr>
        <p:spPr>
          <a:xfrm>
            <a:off x="625643" y="7136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spc="-5" dirty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5400" b="1" spc="-65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sz="5400" b="1" spc="-5" dirty="0">
                <a:solidFill>
                  <a:schemeClr val="accent5">
                    <a:lumMod val="50000"/>
                  </a:schemeClr>
                </a:solidFill>
              </a:rPr>
              <a:t>oduction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25643" y="2104278"/>
            <a:ext cx="9561094" cy="2649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25" dirty="0">
                <a:latin typeface="Verdana"/>
                <a:cs typeface="Verdana"/>
              </a:rPr>
              <a:t>This analysis focuses on exploring key performance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25" dirty="0">
                <a:latin typeface="Verdana"/>
                <a:cs typeface="Verdana"/>
              </a:rPr>
              <a:t>    metrics for customer behavior and sales trends over 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25" dirty="0">
                <a:latin typeface="Verdana"/>
                <a:cs typeface="Verdana"/>
              </a:rPr>
              <a:t>    time.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25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25" dirty="0">
                <a:latin typeface="Verdana"/>
                <a:cs typeface="Verdana"/>
              </a:rPr>
              <a:t>By leveraging data analytics techniques, the analysis aims to provide insights into customer retention, growth, and operational efficiency in order fulfillment.</a:t>
            </a:r>
            <a:endParaRPr lang="en-US" sz="2400" dirty="0">
              <a:latin typeface="Verdana"/>
              <a:cs typeface="Verdana"/>
            </a:endParaRPr>
          </a:p>
        </p:txBody>
      </p:sp>
      <p:pic>
        <p:nvPicPr>
          <p:cNvPr id="6" name="Picture 5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7AC4D1C6-4E4D-59D0-576D-C6CE1A4BE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735529"/>
            <a:ext cx="1120734" cy="10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5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3890-8BD8-C56C-B0F9-3790AA3E2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9C012-B331-C743-6EC2-BCFC2A37655C}"/>
              </a:ext>
            </a:extLst>
          </p:cNvPr>
          <p:cNvSpPr txBox="1"/>
          <p:nvPr/>
        </p:nvSpPr>
        <p:spPr>
          <a:xfrm>
            <a:off x="494006" y="57751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spc="-5">
                <a:solidFill>
                  <a:schemeClr val="accent5">
                    <a:lumMod val="50000"/>
                  </a:schemeClr>
                </a:solidFill>
              </a:rPr>
              <a:t>Project</a:t>
            </a:r>
            <a:r>
              <a:rPr lang="en-US" sz="9600" b="1" spc="-65">
                <a:solidFill>
                  <a:srgbClr val="D96941"/>
                </a:solidFill>
              </a:rPr>
              <a:t> </a:t>
            </a:r>
            <a:r>
              <a:rPr lang="en-US" sz="5400" b="1" spc="-5">
                <a:solidFill>
                  <a:schemeClr val="accent5">
                    <a:lumMod val="50000"/>
                  </a:schemeClr>
                </a:solidFill>
              </a:rPr>
              <a:t>Objective</a:t>
            </a:r>
            <a:endParaRPr lang="en-US" sz="5400" b="1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113EB0E-6723-18F0-2CE9-B7012EC89BBB}"/>
              </a:ext>
            </a:extLst>
          </p:cNvPr>
          <p:cNvSpPr txBox="1"/>
          <p:nvPr/>
        </p:nvSpPr>
        <p:spPr>
          <a:xfrm>
            <a:off x="494006" y="2594316"/>
            <a:ext cx="9897978" cy="1669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z="2400" spc="30">
                <a:latin typeface="Verdana"/>
                <a:cs typeface="Verdana"/>
              </a:rPr>
              <a:t>This project's objective is to analyze sales trends, product performance, and customer behaviors to provide insight into data-driven decision-making for executives and decision-makers.</a:t>
            </a:r>
            <a:endParaRPr lang="en-GB" sz="2000" b="1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2" name="Picture 1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443CB7F8-D077-9410-E8AF-25A526BD7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735529"/>
            <a:ext cx="1120734" cy="10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0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A0462-9B66-794F-9A5F-BEE08C30C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F9EB82-7AB2-81AA-E89F-9069CF536A55}"/>
              </a:ext>
            </a:extLst>
          </p:cNvPr>
          <p:cNvSpPr txBox="1"/>
          <p:nvPr/>
        </p:nvSpPr>
        <p:spPr>
          <a:xfrm>
            <a:off x="365669" y="45671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b="1" spc="-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Business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A8301-9BEE-3BF0-B700-A714FAB08D65}"/>
              </a:ext>
            </a:extLst>
          </p:cNvPr>
          <p:cNvSpPr txBox="1"/>
          <p:nvPr/>
        </p:nvSpPr>
        <p:spPr>
          <a:xfrm>
            <a:off x="494006" y="1380048"/>
            <a:ext cx="9930928" cy="5251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diverse is our product offering across different categories 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many unique customers have we served so far 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is the total number of products we currently offer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is the total number of transactions processed over time?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is the average time taken to ship an order? Are there any delays or efficiency issues in our 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fulfillment of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process?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is our customer base growing or shrinking year over year?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much have our sales grown (or declined) compared to previous years?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regions contribute the most to our order volume?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states have the most customers?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has the number of customers in different segments (Consumer, Corporate, Home Office) grown from 2015 to 2018?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Who are our top 5 customers based on their total purchase value?</a:t>
            </a: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CAF31558-2858-D0EF-63BD-059C15C1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735529"/>
            <a:ext cx="1120734" cy="10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2B584-921E-662A-AF39-AD701088232C}"/>
              </a:ext>
            </a:extLst>
          </p:cNvPr>
          <p:cNvSpPr txBox="1"/>
          <p:nvPr/>
        </p:nvSpPr>
        <p:spPr>
          <a:xfrm>
            <a:off x="561472" y="535846"/>
            <a:ext cx="4219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b="1" spc="-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Analysis Steps</a:t>
            </a:r>
          </a:p>
        </p:txBody>
      </p:sp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7635" y="1816146"/>
            <a:ext cx="6178850" cy="45848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74038" y="1658666"/>
            <a:ext cx="18192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80" dirty="0">
                <a:solidFill>
                  <a:srgbClr val="1B1B1B"/>
                </a:solidFill>
                <a:latin typeface="Tahoma"/>
                <a:cs typeface="Tahoma"/>
              </a:rPr>
              <a:t>Da</a:t>
            </a:r>
            <a:r>
              <a:rPr sz="1900" b="1" spc="-45" dirty="0">
                <a:solidFill>
                  <a:srgbClr val="1B1B1B"/>
                </a:solidFill>
                <a:latin typeface="Tahoma"/>
                <a:cs typeface="Tahoma"/>
              </a:rPr>
              <a:t>t</a:t>
            </a:r>
            <a:r>
              <a:rPr sz="1900" b="1" spc="-35" dirty="0">
                <a:solidFill>
                  <a:srgbClr val="1B1B1B"/>
                </a:solidFill>
                <a:latin typeface="Tahoma"/>
                <a:cs typeface="Tahoma"/>
              </a:rPr>
              <a:t>a</a:t>
            </a:r>
            <a:r>
              <a:rPr sz="1900" b="1" spc="-114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1900" b="1" spc="-15" dirty="0">
                <a:solidFill>
                  <a:srgbClr val="1B1B1B"/>
                </a:solidFill>
                <a:latin typeface="Tahoma"/>
                <a:cs typeface="Tahoma"/>
              </a:rPr>
              <a:t>Collection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8642622" y="3295451"/>
            <a:ext cx="16732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80" dirty="0">
                <a:solidFill>
                  <a:srgbClr val="1B1B1B"/>
                </a:solidFill>
                <a:latin typeface="Tahoma"/>
                <a:cs typeface="Tahoma"/>
              </a:rPr>
              <a:t>Da</a:t>
            </a:r>
            <a:r>
              <a:rPr sz="1900" b="1" spc="-45" dirty="0">
                <a:solidFill>
                  <a:srgbClr val="1B1B1B"/>
                </a:solidFill>
                <a:latin typeface="Tahoma"/>
                <a:cs typeface="Tahoma"/>
              </a:rPr>
              <a:t>t</a:t>
            </a:r>
            <a:r>
              <a:rPr sz="1900" b="1" spc="-35" dirty="0">
                <a:solidFill>
                  <a:srgbClr val="1B1B1B"/>
                </a:solidFill>
                <a:latin typeface="Tahoma"/>
                <a:cs typeface="Tahoma"/>
              </a:rPr>
              <a:t>a</a:t>
            </a:r>
            <a:r>
              <a:rPr sz="1900" b="1" spc="-114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1900" b="1" spc="20" dirty="0">
                <a:solidFill>
                  <a:srgbClr val="1B1B1B"/>
                </a:solidFill>
                <a:latin typeface="Tahoma"/>
                <a:cs typeface="Tahoma"/>
              </a:rPr>
              <a:t>Cl</a:t>
            </a:r>
            <a:r>
              <a:rPr sz="1900" b="1" spc="45" dirty="0">
                <a:solidFill>
                  <a:srgbClr val="1B1B1B"/>
                </a:solidFill>
                <a:latin typeface="Tahoma"/>
                <a:cs typeface="Tahoma"/>
              </a:rPr>
              <a:t>e</a:t>
            </a:r>
            <a:r>
              <a:rPr sz="1900" b="1" spc="-40" dirty="0">
                <a:solidFill>
                  <a:srgbClr val="1B1B1B"/>
                </a:solidFill>
                <a:latin typeface="Tahoma"/>
                <a:cs typeface="Tahoma"/>
              </a:rPr>
              <a:t>aning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7336999" y="5199334"/>
            <a:ext cx="30549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975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Arial"/>
                <a:cs typeface="Arial"/>
              </a:rPr>
              <a:t>Exploratory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Data</a:t>
            </a:r>
            <a:r>
              <a:rPr sz="1900" b="1" spc="-114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Analysis </a:t>
            </a:r>
            <a:r>
              <a:rPr sz="1900" b="1" spc="-51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(EDA)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742985" y="3114040"/>
            <a:ext cx="16446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80" dirty="0">
                <a:solidFill>
                  <a:srgbClr val="1B1B1B"/>
                </a:solidFill>
                <a:latin typeface="Tahoma"/>
                <a:cs typeface="Tahoma"/>
              </a:rPr>
              <a:t>Da</a:t>
            </a:r>
            <a:r>
              <a:rPr sz="1900" b="1" spc="-45" dirty="0">
                <a:solidFill>
                  <a:srgbClr val="1B1B1B"/>
                </a:solidFill>
                <a:latin typeface="Tahoma"/>
                <a:cs typeface="Tahoma"/>
              </a:rPr>
              <a:t>t</a:t>
            </a:r>
            <a:r>
              <a:rPr sz="1900" b="1" spc="-35" dirty="0">
                <a:solidFill>
                  <a:srgbClr val="1B1B1B"/>
                </a:solidFill>
                <a:latin typeface="Tahoma"/>
                <a:cs typeface="Tahoma"/>
              </a:rPr>
              <a:t>a</a:t>
            </a:r>
            <a:r>
              <a:rPr sz="1900" b="1" spc="-114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1B1B1B"/>
                </a:solidFill>
                <a:latin typeface="Tahoma"/>
                <a:cs typeface="Tahoma"/>
              </a:rPr>
              <a:t>Ana</a:t>
            </a:r>
            <a:r>
              <a:rPr sz="1900" b="1" spc="10" dirty="0">
                <a:solidFill>
                  <a:srgbClr val="1B1B1B"/>
                </a:solidFill>
                <a:latin typeface="Tahoma"/>
                <a:cs typeface="Tahoma"/>
              </a:rPr>
              <a:t>l</a:t>
            </a:r>
            <a:r>
              <a:rPr sz="1900" b="1" spc="35" dirty="0">
                <a:solidFill>
                  <a:srgbClr val="1B1B1B"/>
                </a:solidFill>
                <a:latin typeface="Tahoma"/>
                <a:cs typeface="Tahoma"/>
              </a:rPr>
              <a:t>ysis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672942" y="5815399"/>
            <a:ext cx="142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1B1B1B"/>
                </a:solidFill>
                <a:latin typeface="Tahoma"/>
                <a:cs typeface="Tahoma"/>
              </a:rPr>
              <a:t>Da</a:t>
            </a:r>
            <a:r>
              <a:rPr sz="2000" b="1" spc="-45" dirty="0">
                <a:solidFill>
                  <a:srgbClr val="1B1B1B"/>
                </a:solidFill>
                <a:latin typeface="Tahoma"/>
                <a:cs typeface="Tahoma"/>
              </a:rPr>
              <a:t>t</a:t>
            </a:r>
            <a:r>
              <a:rPr sz="2000" b="1" spc="-40" dirty="0">
                <a:solidFill>
                  <a:srgbClr val="1B1B1B"/>
                </a:solidFill>
                <a:latin typeface="Tahoma"/>
                <a:cs typeface="Tahoma"/>
              </a:rPr>
              <a:t>a</a:t>
            </a:r>
            <a:r>
              <a:rPr sz="2000" b="1" spc="-12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1B1B1B"/>
                </a:solidFill>
                <a:latin typeface="Tahoma"/>
                <a:cs typeface="Tahoma"/>
              </a:rPr>
              <a:t>Model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11" name="Picture 10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8CA37CEC-07A4-CBAE-83EC-E7FBF42F2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735529"/>
            <a:ext cx="1120734" cy="10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1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/>
          </p:cNvSpPr>
          <p:nvPr/>
        </p:nvSpPr>
        <p:spPr>
          <a:xfrm>
            <a:off x="327236" y="298063"/>
            <a:ext cx="4421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b="1" spc="-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394A5-F6BA-936F-0130-35F111A9A960}"/>
              </a:ext>
            </a:extLst>
          </p:cNvPr>
          <p:cNvSpPr txBox="1"/>
          <p:nvPr/>
        </p:nvSpPr>
        <p:spPr>
          <a:xfrm>
            <a:off x="561474" y="1585818"/>
            <a:ext cx="6096000" cy="456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32080">
              <a:lnSpc>
                <a:spcPct val="100000"/>
              </a:lnSpc>
              <a:spcBef>
                <a:spcPts val="100"/>
              </a:spcBef>
              <a:tabLst>
                <a:tab pos="2336165" algn="l"/>
              </a:tabLst>
            </a:pPr>
            <a:r>
              <a:rPr lang="en-GB" sz="1800" b="1" spc="70">
                <a:solidFill>
                  <a:srgbClr val="0070C0"/>
                </a:solidFill>
                <a:latin typeface="Tahoma"/>
                <a:cs typeface="Tahoma"/>
              </a:rPr>
              <a:t>Data</a:t>
            </a:r>
            <a:r>
              <a:rPr lang="en-GB" sz="1800" b="1" spc="-2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GB" sz="1800" b="1" spc="45">
                <a:solidFill>
                  <a:srgbClr val="0070C0"/>
                </a:solidFill>
                <a:latin typeface="Tahoma"/>
                <a:cs typeface="Tahoma"/>
              </a:rPr>
              <a:t>: </a:t>
            </a:r>
          </a:p>
          <a:p>
            <a:pPr marL="298450" marR="132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336165" algn="l"/>
              </a:tabLst>
            </a:pPr>
            <a:r>
              <a:rPr lang="en-GB" sz="1800" b="1" spc="80">
                <a:latin typeface="Tahoma"/>
                <a:cs typeface="Tahoma"/>
              </a:rPr>
              <a:t>The columns Order Date and Ship Date were converted to datetime format.</a:t>
            </a:r>
          </a:p>
          <a:p>
            <a:pPr marL="12700" marR="132080">
              <a:lnSpc>
                <a:spcPct val="100000"/>
              </a:lnSpc>
              <a:spcBef>
                <a:spcPts val="100"/>
              </a:spcBef>
              <a:tabLst>
                <a:tab pos="2336165" algn="l"/>
              </a:tabLst>
            </a:pPr>
            <a:endParaRPr lang="en-GB" sz="1800" b="1" spc="80">
              <a:latin typeface="Tahoma"/>
              <a:cs typeface="Tahoma"/>
            </a:endParaRPr>
          </a:p>
          <a:p>
            <a:pPr marL="298450" marR="132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336165" algn="l"/>
              </a:tabLst>
            </a:pPr>
            <a:r>
              <a:rPr lang="en-GB" sz="1800" b="1" spc="80">
                <a:latin typeface="Tahoma"/>
                <a:cs typeface="Tahoma"/>
              </a:rPr>
              <a:t>The missing values in the Postal Code column were filled in by grouping on City and using the mode.</a:t>
            </a:r>
            <a:r>
              <a:rPr lang="en-GB" sz="1800" b="1" spc="45">
                <a:latin typeface="Tahoma"/>
                <a:cs typeface="Tahoma"/>
              </a:rPr>
              <a:t>.</a:t>
            </a:r>
            <a:endParaRPr lang="en-GB"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GB" sz="1800">
              <a:solidFill>
                <a:srgbClr val="D96941"/>
              </a:solidFill>
              <a:latin typeface="Tahoma"/>
              <a:cs typeface="Tahoma"/>
            </a:endParaRPr>
          </a:p>
          <a:p>
            <a:pPr marL="98425">
              <a:lnSpc>
                <a:spcPct val="100000"/>
              </a:lnSpc>
            </a:pPr>
            <a:r>
              <a:rPr lang="en-GB" sz="1800" b="1" spc="145">
                <a:solidFill>
                  <a:srgbClr val="0070C0"/>
                </a:solidFill>
                <a:latin typeface="Tahoma"/>
                <a:cs typeface="Tahoma"/>
              </a:rPr>
              <a:t>Common</a:t>
            </a:r>
            <a:r>
              <a:rPr lang="en-GB" sz="1800" b="1" spc="-5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GB" sz="1800" b="1" spc="-10">
                <a:solidFill>
                  <a:srgbClr val="0070C0"/>
                </a:solidFill>
                <a:latin typeface="Tahoma"/>
                <a:cs typeface="Tahoma"/>
              </a:rPr>
              <a:t>Issues</a:t>
            </a:r>
            <a:r>
              <a:rPr lang="en-GB" sz="1800" b="1" spc="-5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GB" sz="1800" b="1" spc="55">
                <a:solidFill>
                  <a:srgbClr val="0070C0"/>
                </a:solidFill>
                <a:latin typeface="Tahoma"/>
                <a:cs typeface="Tahoma"/>
              </a:rPr>
              <a:t>Detected:</a:t>
            </a:r>
            <a:endParaRPr lang="en-GB" sz="1800">
              <a:solidFill>
                <a:srgbClr val="0070C0"/>
              </a:solidFill>
              <a:latin typeface="Tahoma"/>
              <a:cs typeface="Tahoma"/>
            </a:endParaRPr>
          </a:p>
          <a:p>
            <a:pPr marL="469900" indent="-412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GB" sz="1800" b="1" spc="70">
                <a:latin typeface="Tahoma"/>
                <a:cs typeface="Tahoma"/>
              </a:rPr>
              <a:t>Missing</a:t>
            </a:r>
            <a:r>
              <a:rPr lang="en-GB" sz="1800" b="1" spc="-50">
                <a:latin typeface="Tahoma"/>
                <a:cs typeface="Tahoma"/>
              </a:rPr>
              <a:t> </a:t>
            </a:r>
            <a:r>
              <a:rPr lang="en-GB" sz="1800" b="1" spc="70">
                <a:latin typeface="Tahoma"/>
                <a:cs typeface="Tahoma"/>
              </a:rPr>
              <a:t>Data</a:t>
            </a:r>
            <a:endParaRPr lang="en-GB" sz="1800">
              <a:latin typeface="Tahoma"/>
              <a:cs typeface="Tahoma"/>
            </a:endParaRPr>
          </a:p>
          <a:p>
            <a:pPr marL="469900" indent="-412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GB" sz="1800" b="1" spc="35">
                <a:latin typeface="Tahoma"/>
                <a:cs typeface="Tahoma"/>
              </a:rPr>
              <a:t>Errors</a:t>
            </a:r>
            <a:endParaRPr lang="en-GB" sz="1800">
              <a:latin typeface="Tahoma"/>
              <a:cs typeface="Tahoma"/>
            </a:endParaRPr>
          </a:p>
          <a:p>
            <a:pPr marL="469900" indent="-412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GB" sz="1800" b="1" spc="70">
                <a:latin typeface="Tahoma"/>
                <a:cs typeface="Tahoma"/>
              </a:rPr>
              <a:t>Duplicates</a:t>
            </a:r>
            <a:endParaRPr lang="en-GB"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GB" sz="1800">
              <a:solidFill>
                <a:srgbClr val="D96941"/>
              </a:solidFill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lang="en-GB" sz="1800" b="1" spc="70">
                <a:solidFill>
                  <a:srgbClr val="0070C0"/>
                </a:solidFill>
                <a:latin typeface="Tahoma"/>
                <a:cs typeface="Tahoma"/>
              </a:rPr>
              <a:t>Data</a:t>
            </a:r>
            <a:r>
              <a:rPr lang="en-GB" sz="1800" b="1" spc="-3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GB" sz="1800" b="1" spc="55">
                <a:solidFill>
                  <a:srgbClr val="0070C0"/>
                </a:solidFill>
                <a:latin typeface="Tahoma"/>
                <a:cs typeface="Tahoma"/>
              </a:rPr>
              <a:t>Type</a:t>
            </a:r>
            <a:r>
              <a:rPr lang="en-GB" sz="1800" b="1" spc="-25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GB" sz="1800" b="1" spc="55">
                <a:solidFill>
                  <a:srgbClr val="0070C0"/>
                </a:solidFill>
                <a:latin typeface="Tahoma"/>
                <a:cs typeface="Tahoma"/>
              </a:rPr>
              <a:t>Mismatches:</a:t>
            </a:r>
          </a:p>
          <a:p>
            <a:pPr marL="298450" marR="508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b="1" spc="-25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GB" sz="1800" b="1" spc="60">
                <a:latin typeface="Tahoma"/>
                <a:cs typeface="Tahoma"/>
              </a:rPr>
              <a:t>Certain</a:t>
            </a:r>
            <a:r>
              <a:rPr lang="en-GB" sz="1800" b="1" spc="-25">
                <a:latin typeface="Tahoma"/>
                <a:cs typeface="Tahoma"/>
              </a:rPr>
              <a:t> </a:t>
            </a:r>
            <a:r>
              <a:rPr lang="en-GB" sz="1800" b="1" spc="100">
                <a:latin typeface="Tahoma"/>
                <a:cs typeface="Tahoma"/>
              </a:rPr>
              <a:t>columns</a:t>
            </a:r>
            <a:r>
              <a:rPr lang="en-GB" sz="1800" b="1" spc="-30">
                <a:latin typeface="Tahoma"/>
                <a:cs typeface="Tahoma"/>
              </a:rPr>
              <a:t> </a:t>
            </a:r>
            <a:r>
              <a:rPr lang="en-GB" sz="1800" b="1" spc="100">
                <a:latin typeface="Tahoma"/>
                <a:cs typeface="Tahoma"/>
              </a:rPr>
              <a:t>may</a:t>
            </a:r>
            <a:r>
              <a:rPr lang="en-GB" sz="1800" b="1" spc="-25">
                <a:latin typeface="Tahoma"/>
                <a:cs typeface="Tahoma"/>
              </a:rPr>
              <a:t> </a:t>
            </a:r>
            <a:r>
              <a:rPr lang="en-GB" sz="1800" b="1" spc="55">
                <a:latin typeface="Tahoma"/>
                <a:cs typeface="Tahoma"/>
              </a:rPr>
              <a:t>have </a:t>
            </a:r>
            <a:r>
              <a:rPr lang="en-GB" sz="1800" b="1" spc="-690">
                <a:latin typeface="Tahoma"/>
                <a:cs typeface="Tahoma"/>
              </a:rPr>
              <a:t> </a:t>
            </a:r>
            <a:r>
              <a:rPr lang="en-GB" sz="1800" b="1" spc="65">
                <a:latin typeface="Tahoma"/>
                <a:cs typeface="Tahoma"/>
              </a:rPr>
              <a:t>incorrect</a:t>
            </a:r>
            <a:r>
              <a:rPr lang="en-GB" sz="1800" b="1" spc="-25">
                <a:latin typeface="Tahoma"/>
                <a:cs typeface="Tahoma"/>
              </a:rPr>
              <a:t> </a:t>
            </a:r>
            <a:r>
              <a:rPr lang="en-GB" sz="1800" b="1" spc="70">
                <a:latin typeface="Tahoma"/>
                <a:cs typeface="Tahoma"/>
              </a:rPr>
              <a:t>data</a:t>
            </a:r>
            <a:r>
              <a:rPr lang="en-GB" sz="1800" b="1" spc="-25">
                <a:latin typeface="Tahoma"/>
                <a:cs typeface="Tahoma"/>
              </a:rPr>
              <a:t> </a:t>
            </a:r>
            <a:r>
              <a:rPr lang="en-GB" sz="1800" b="1" spc="65">
                <a:latin typeface="Tahoma"/>
                <a:cs typeface="Tahoma"/>
              </a:rPr>
              <a:t>types</a:t>
            </a:r>
            <a:r>
              <a:rPr lang="en-GB" sz="1800" b="1" spc="-25">
                <a:latin typeface="Tahoma"/>
                <a:cs typeface="Tahoma"/>
              </a:rPr>
              <a:t> </a:t>
            </a:r>
            <a:r>
              <a:rPr lang="en-GB" sz="1800" b="1" spc="-60">
                <a:latin typeface="Tahoma"/>
                <a:cs typeface="Tahoma"/>
              </a:rPr>
              <a:t>(e.g.,</a:t>
            </a:r>
            <a:r>
              <a:rPr lang="en-GB" sz="1800" b="1" spc="-25">
                <a:latin typeface="Tahoma"/>
                <a:cs typeface="Tahoma"/>
              </a:rPr>
              <a:t> </a:t>
            </a:r>
            <a:r>
              <a:rPr lang="en-GB" sz="1800" b="1" spc="80">
                <a:latin typeface="Tahoma"/>
                <a:cs typeface="Tahoma"/>
              </a:rPr>
              <a:t>times</a:t>
            </a:r>
            <a:r>
              <a:rPr lang="en-GB" sz="1800" b="1" spc="-20">
                <a:latin typeface="Tahoma"/>
                <a:cs typeface="Tahoma"/>
              </a:rPr>
              <a:t> </a:t>
            </a:r>
            <a:r>
              <a:rPr lang="en-GB" sz="1800" b="1" spc="55">
                <a:latin typeface="Tahoma"/>
                <a:cs typeface="Tahoma"/>
              </a:rPr>
              <a:t>stored</a:t>
            </a:r>
            <a:r>
              <a:rPr lang="en-GB" sz="1800" b="1" spc="-25">
                <a:latin typeface="Tahoma"/>
                <a:cs typeface="Tahoma"/>
              </a:rPr>
              <a:t> </a:t>
            </a:r>
            <a:r>
              <a:rPr lang="en-GB" sz="1800" b="1" spc="40">
                <a:latin typeface="Tahoma"/>
                <a:cs typeface="Tahoma"/>
              </a:rPr>
              <a:t>as</a:t>
            </a:r>
            <a:r>
              <a:rPr lang="en-GB" sz="1800" b="1" spc="-25">
                <a:latin typeface="Tahoma"/>
                <a:cs typeface="Tahoma"/>
              </a:rPr>
              <a:t> </a:t>
            </a:r>
            <a:r>
              <a:rPr lang="en-GB" sz="1800" b="1" spc="-50">
                <a:latin typeface="Tahoma"/>
                <a:cs typeface="Tahoma"/>
              </a:rPr>
              <a:t>text).</a:t>
            </a:r>
            <a:endParaRPr lang="en-GB" sz="1800" dirty="0">
              <a:latin typeface="Tahoma"/>
              <a:cs typeface="Tahoma"/>
            </a:endParaRPr>
          </a:p>
        </p:txBody>
      </p:sp>
      <p:pic>
        <p:nvPicPr>
          <p:cNvPr id="5" name="Picture 4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5EAA559A-FE4F-23D1-F8DF-98D8987B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735529"/>
            <a:ext cx="1120734" cy="10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0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globe with a graduation cap on top&#10;&#10;Description automatically generated">
            <a:extLst>
              <a:ext uri="{FF2B5EF4-FFF2-40B4-BE49-F238E27FC236}">
                <a16:creationId xmlns:a16="http://schemas.microsoft.com/office/drawing/2014/main" id="{D2CE34BD-6E56-40F7-B1EF-0308D6F4F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735529"/>
            <a:ext cx="1120734" cy="1054809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DFA75A29-283B-5728-B218-4FC097FAEC4C}"/>
              </a:ext>
            </a:extLst>
          </p:cNvPr>
          <p:cNvSpPr txBox="1">
            <a:spLocks/>
          </p:cNvSpPr>
          <p:nvPr/>
        </p:nvSpPr>
        <p:spPr>
          <a:xfrm>
            <a:off x="341311" y="47262"/>
            <a:ext cx="46798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b="1" spc="-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Data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DF434-D471-9AD1-6143-6A9A56F97A80}"/>
              </a:ext>
            </a:extLst>
          </p:cNvPr>
          <p:cNvSpPr txBox="1"/>
          <p:nvPr/>
        </p:nvSpPr>
        <p:spPr>
          <a:xfrm>
            <a:off x="242845" y="1122471"/>
            <a:ext cx="11706310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en-GB" sz="2000" b="1" spc="114" dirty="0">
                <a:solidFill>
                  <a:srgbClr val="0070C0"/>
                </a:solidFill>
                <a:latin typeface="Tahoma"/>
                <a:cs typeface="Tahoma"/>
              </a:rPr>
              <a:t>We</a:t>
            </a:r>
            <a:r>
              <a:rPr lang="en-GB" sz="2000" b="1" spc="-3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GB" sz="2000" b="1" spc="65" dirty="0">
                <a:solidFill>
                  <a:srgbClr val="0070C0"/>
                </a:solidFill>
                <a:latin typeface="Tahoma"/>
                <a:cs typeface="Tahoma"/>
              </a:rPr>
              <a:t>divided</a:t>
            </a:r>
            <a:r>
              <a:rPr lang="en-GB" sz="2000" b="1" spc="-2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GB" sz="2000" b="1" spc="70" dirty="0">
                <a:solidFill>
                  <a:srgbClr val="0070C0"/>
                </a:solidFill>
                <a:latin typeface="Tahoma"/>
                <a:cs typeface="Tahoma"/>
              </a:rPr>
              <a:t>the</a:t>
            </a:r>
            <a:r>
              <a:rPr lang="en-GB" sz="2000" b="1" spc="-2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GB" sz="2000" b="1" spc="55" dirty="0">
                <a:solidFill>
                  <a:srgbClr val="0070C0"/>
                </a:solidFill>
                <a:latin typeface="Tahoma"/>
                <a:cs typeface="Tahoma"/>
              </a:rPr>
              <a:t>data</a:t>
            </a:r>
            <a:r>
              <a:rPr lang="en-GB" sz="2000" b="1" spc="-3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GB" sz="2000" b="1" spc="-5" dirty="0">
                <a:solidFill>
                  <a:srgbClr val="0070C0"/>
                </a:solidFill>
                <a:latin typeface="Tahoma"/>
                <a:cs typeface="Tahoma"/>
              </a:rPr>
              <a:t>into:</a:t>
            </a:r>
            <a:endParaRPr lang="en-GB" sz="1900" b="1" spc="-5" dirty="0">
              <a:solidFill>
                <a:srgbClr val="0070C0"/>
              </a:solidFill>
              <a:latin typeface="Tahoma"/>
              <a:cs typeface="Tahoma"/>
            </a:endParaRPr>
          </a:p>
          <a:p>
            <a:pPr marL="285750" marR="0" lvl="0" indent="-28575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Fact table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Contains detailed sales transaction data, including Row ID, Order ID, Order Date , Ship Date, Customer ID, Product ID, Region ID, Ship ID, Sales.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lvl="0" indent="-28575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Dim Products table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Contains product-related columns such as Product ID, Product    </a:t>
            </a:r>
          </a:p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Name, Category, and Sub-Category.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Dim Date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Contains date-related columns such as Date, Day, Month, Quarter, and Year.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Dim Regions table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Contains region-related columns such as Region ID, Region, Country, State, City, and Postal Code.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b="1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Dim Ship table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Contains shipping-related columns such as Ship ID and Ship Mode.</a:t>
            </a:r>
          </a:p>
          <a:p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Dim Customers table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Contains customer-related columns such as Customer ID, Customer Name, and Segment</a:t>
            </a:r>
            <a:endParaRPr lang="en-GB" sz="2000" dirty="0">
              <a:solidFill>
                <a:srgbClr val="D9694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179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492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Symbol</vt:lpstr>
      <vt:lpstr>Tahoma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m10404</dc:creator>
  <cp:lastModifiedBy>Yara Mahmoud</cp:lastModifiedBy>
  <cp:revision>2</cp:revision>
  <dcterms:created xsi:type="dcterms:W3CDTF">2021-01-22T12:24:01Z</dcterms:created>
  <dcterms:modified xsi:type="dcterms:W3CDTF">2024-10-20T14:36:21Z</dcterms:modified>
</cp:coreProperties>
</file>