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4"/>
  </p:notesMasterIdLst>
  <p:sldIdLst>
    <p:sldId id="256" r:id="rId2"/>
    <p:sldId id="263" r:id="rId3"/>
    <p:sldId id="265" r:id="rId4"/>
    <p:sldId id="266" r:id="rId5"/>
    <p:sldId id="272" r:id="rId6"/>
    <p:sldId id="273" r:id="rId7"/>
    <p:sldId id="274" r:id="rId8"/>
    <p:sldId id="275" r:id="rId9"/>
    <p:sldId id="284" r:id="rId10"/>
    <p:sldId id="279" r:id="rId11"/>
    <p:sldId id="285" r:id="rId12"/>
    <p:sldId id="286" r:id="rId13"/>
    <p:sldId id="267" r:id="rId14"/>
    <p:sldId id="276" r:id="rId15"/>
    <p:sldId id="271" r:id="rId16"/>
    <p:sldId id="269" r:id="rId17"/>
    <p:sldId id="270" r:id="rId18"/>
    <p:sldId id="268" r:id="rId19"/>
    <p:sldId id="277" r:id="rId20"/>
    <p:sldId id="278" r:id="rId21"/>
    <p:sldId id="280" r:id="rId22"/>
    <p:sldId id="281" r:id="rId23"/>
    <p:sldId id="282" r:id="rId24"/>
    <p:sldId id="283" r:id="rId25"/>
    <p:sldId id="287" r:id="rId26"/>
    <p:sldId id="288" r:id="rId27"/>
    <p:sldId id="289" r:id="rId28"/>
    <p:sldId id="258" r:id="rId29"/>
    <p:sldId id="259" r:id="rId30"/>
    <p:sldId id="261" r:id="rId31"/>
    <p:sldId id="262" r:id="rId32"/>
    <p:sldId id="260" r:id="rId33"/>
    <p:sldId id="296" r:id="rId34"/>
    <p:sldId id="264" r:id="rId35"/>
    <p:sldId id="257" r:id="rId36"/>
    <p:sldId id="295" r:id="rId37"/>
    <p:sldId id="294" r:id="rId38"/>
    <p:sldId id="290" r:id="rId39"/>
    <p:sldId id="291" r:id="rId40"/>
    <p:sldId id="292" r:id="rId41"/>
    <p:sldId id="293" r:id="rId42"/>
    <p:sldId id="297"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847" autoAdjust="0"/>
  </p:normalViewPr>
  <p:slideViewPr>
    <p:cSldViewPr snapToGrid="0">
      <p:cViewPr varScale="1">
        <p:scale>
          <a:sx n="61" d="100"/>
          <a:sy n="61" d="100"/>
        </p:scale>
        <p:origin x="10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har Magdy" userId="5d86af1761d5dcd0" providerId="LiveId" clId="{F5467118-46F7-4364-8FBF-B13D32BD7DD9}"/>
    <pc:docChg chg="undo custSel modSld">
      <pc:chgData name="Sahar Magdy" userId="5d86af1761d5dcd0" providerId="LiveId" clId="{F5467118-46F7-4364-8FBF-B13D32BD7DD9}" dt="2021-12-14T09:04:24.103" v="40" actId="1076"/>
      <pc:docMkLst>
        <pc:docMk/>
      </pc:docMkLst>
      <pc:sldChg chg="modSp mod">
        <pc:chgData name="Sahar Magdy" userId="5d86af1761d5dcd0" providerId="LiveId" clId="{F5467118-46F7-4364-8FBF-B13D32BD7DD9}" dt="2021-12-14T08:56:37.940" v="4" actId="14100"/>
        <pc:sldMkLst>
          <pc:docMk/>
          <pc:sldMk cId="794726496" sldId="263"/>
        </pc:sldMkLst>
        <pc:spChg chg="mod">
          <ac:chgData name="Sahar Magdy" userId="5d86af1761d5dcd0" providerId="LiveId" clId="{F5467118-46F7-4364-8FBF-B13D32BD7DD9}" dt="2021-12-14T08:56:21.631" v="0" actId="115"/>
          <ac:spMkLst>
            <pc:docMk/>
            <pc:sldMk cId="794726496" sldId="263"/>
            <ac:spMk id="2" creationId="{00000000-0000-0000-0000-000000000000}"/>
          </ac:spMkLst>
        </pc:spChg>
        <pc:spChg chg="mod">
          <ac:chgData name="Sahar Magdy" userId="5d86af1761d5dcd0" providerId="LiveId" clId="{F5467118-46F7-4364-8FBF-B13D32BD7DD9}" dt="2021-12-14T08:56:32.044" v="1" actId="1076"/>
          <ac:spMkLst>
            <pc:docMk/>
            <pc:sldMk cId="794726496" sldId="263"/>
            <ac:spMk id="3" creationId="{00000000-0000-0000-0000-000000000000}"/>
          </ac:spMkLst>
        </pc:spChg>
        <pc:picChg chg="mod">
          <ac:chgData name="Sahar Magdy" userId="5d86af1761d5dcd0" providerId="LiveId" clId="{F5467118-46F7-4364-8FBF-B13D32BD7DD9}" dt="2021-12-14T08:56:37.940" v="4" actId="14100"/>
          <ac:picMkLst>
            <pc:docMk/>
            <pc:sldMk cId="794726496" sldId="263"/>
            <ac:picMk id="4" creationId="{00000000-0000-0000-0000-000000000000}"/>
          </ac:picMkLst>
        </pc:picChg>
      </pc:sldChg>
      <pc:sldChg chg="modSp mod">
        <pc:chgData name="Sahar Magdy" userId="5d86af1761d5dcd0" providerId="LiveId" clId="{F5467118-46F7-4364-8FBF-B13D32BD7DD9}" dt="2021-12-14T09:01:06.197" v="24" actId="115"/>
        <pc:sldMkLst>
          <pc:docMk/>
          <pc:sldMk cId="1811044137" sldId="265"/>
        </pc:sldMkLst>
        <pc:spChg chg="mod">
          <ac:chgData name="Sahar Magdy" userId="5d86af1761d5dcd0" providerId="LiveId" clId="{F5467118-46F7-4364-8FBF-B13D32BD7DD9}" dt="2021-12-14T09:01:06.197" v="24" actId="115"/>
          <ac:spMkLst>
            <pc:docMk/>
            <pc:sldMk cId="1811044137" sldId="265"/>
            <ac:spMk id="2" creationId="{00000000-0000-0000-0000-000000000000}"/>
          </ac:spMkLst>
        </pc:spChg>
        <pc:spChg chg="mod">
          <ac:chgData name="Sahar Magdy" userId="5d86af1761d5dcd0" providerId="LiveId" clId="{F5467118-46F7-4364-8FBF-B13D32BD7DD9}" dt="2021-12-14T08:59:09.174" v="18" actId="313"/>
          <ac:spMkLst>
            <pc:docMk/>
            <pc:sldMk cId="1811044137" sldId="265"/>
            <ac:spMk id="4" creationId="{00000000-0000-0000-0000-000000000000}"/>
          </ac:spMkLst>
        </pc:spChg>
        <pc:picChg chg="mod">
          <ac:chgData name="Sahar Magdy" userId="5d86af1761d5dcd0" providerId="LiveId" clId="{F5467118-46F7-4364-8FBF-B13D32BD7DD9}" dt="2021-12-14T09:00:53.871" v="20" actId="14100"/>
          <ac:picMkLst>
            <pc:docMk/>
            <pc:sldMk cId="1811044137" sldId="265"/>
            <ac:picMk id="5" creationId="{00000000-0000-0000-0000-000000000000}"/>
          </ac:picMkLst>
        </pc:picChg>
      </pc:sldChg>
      <pc:sldChg chg="modSp mod">
        <pc:chgData name="Sahar Magdy" userId="5d86af1761d5dcd0" providerId="LiveId" clId="{F5467118-46F7-4364-8FBF-B13D32BD7DD9}" dt="2021-12-14T09:02:07.015" v="32" actId="14100"/>
        <pc:sldMkLst>
          <pc:docMk/>
          <pc:sldMk cId="1087604231" sldId="266"/>
        </pc:sldMkLst>
        <pc:spChg chg="mod">
          <ac:chgData name="Sahar Magdy" userId="5d86af1761d5dcd0" providerId="LiveId" clId="{F5467118-46F7-4364-8FBF-B13D32BD7DD9}" dt="2021-12-14T09:01:12.228" v="26" actId="115"/>
          <ac:spMkLst>
            <pc:docMk/>
            <pc:sldMk cId="1087604231" sldId="266"/>
            <ac:spMk id="4" creationId="{00000000-0000-0000-0000-000000000000}"/>
          </ac:spMkLst>
        </pc:spChg>
        <pc:spChg chg="mod">
          <ac:chgData name="Sahar Magdy" userId="5d86af1761d5dcd0" providerId="LiveId" clId="{F5467118-46F7-4364-8FBF-B13D32BD7DD9}" dt="2021-12-14T09:02:07.015" v="32" actId="14100"/>
          <ac:spMkLst>
            <pc:docMk/>
            <pc:sldMk cId="1087604231" sldId="266"/>
            <ac:spMk id="5" creationId="{00000000-0000-0000-0000-000000000000}"/>
          </ac:spMkLst>
        </pc:spChg>
      </pc:sldChg>
      <pc:sldChg chg="modSp mod">
        <pc:chgData name="Sahar Magdy" userId="5d86af1761d5dcd0" providerId="LiveId" clId="{F5467118-46F7-4364-8FBF-B13D32BD7DD9}" dt="2021-12-14T09:04:24.103" v="40" actId="1076"/>
        <pc:sldMkLst>
          <pc:docMk/>
          <pc:sldMk cId="1083856775" sldId="272"/>
        </pc:sldMkLst>
        <pc:spChg chg="mod">
          <ac:chgData name="Sahar Magdy" userId="5d86af1761d5dcd0" providerId="LiveId" clId="{F5467118-46F7-4364-8FBF-B13D32BD7DD9}" dt="2021-12-14T09:02:20.172" v="37" actId="115"/>
          <ac:spMkLst>
            <pc:docMk/>
            <pc:sldMk cId="1083856775" sldId="272"/>
            <ac:spMk id="2" creationId="{00000000-0000-0000-0000-000000000000}"/>
          </ac:spMkLst>
        </pc:spChg>
        <pc:picChg chg="mod">
          <ac:chgData name="Sahar Magdy" userId="5d86af1761d5dcd0" providerId="LiveId" clId="{F5467118-46F7-4364-8FBF-B13D32BD7DD9}" dt="2021-12-14T09:04:24.103" v="40" actId="1076"/>
          <ac:picMkLst>
            <pc:docMk/>
            <pc:sldMk cId="1083856775" sldId="272"/>
            <ac:picMk id="4"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4F8EFE-F967-49A9-AB63-11B72C6E720F}" type="datetimeFigureOut">
              <a:rPr lang="en-US" smtClean="0"/>
              <a:t>20-Dec-21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84D102-C606-42FA-8FB7-12BEFBD4F856}" type="slidenum">
              <a:rPr lang="en-US" smtClean="0"/>
              <a:t>‹#›</a:t>
            </a:fld>
            <a:endParaRPr lang="en-US"/>
          </a:p>
        </p:txBody>
      </p:sp>
    </p:spTree>
    <p:extLst>
      <p:ext uri="{BB962C8B-B14F-4D97-AF65-F5344CB8AC3E}">
        <p14:creationId xmlns:p14="http://schemas.microsoft.com/office/powerpoint/2010/main" val="1013356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Generalization relationships (Basic Inheritance)</a:t>
            </a:r>
          </a:p>
          <a:p>
            <a:r>
              <a:rPr lang="en-US" dirty="0" smtClean="0"/>
              <a:t>In UML modeling, a generalization relationship is a relationship in which one model element (the child) is based on another model element (the parent). Generalization relationships are used in class, component, deployment, and use-case diagrams to indicate that the child receives all of the attributes, operations, and relationships that are defined in the parent.</a:t>
            </a:r>
            <a:endParaRPr lang="en-US" dirty="0"/>
          </a:p>
        </p:txBody>
      </p:sp>
      <p:sp>
        <p:nvSpPr>
          <p:cNvPr id="4" name="Slide Number Placeholder 3"/>
          <p:cNvSpPr>
            <a:spLocks noGrp="1"/>
          </p:cNvSpPr>
          <p:nvPr>
            <p:ph type="sldNum" sz="quarter" idx="10"/>
          </p:nvPr>
        </p:nvSpPr>
        <p:spPr/>
        <p:txBody>
          <a:bodyPr/>
          <a:lstStyle/>
          <a:p>
            <a:fld id="{4984D102-C606-42FA-8FB7-12BEFBD4F856}" type="slidenum">
              <a:rPr lang="en-US" smtClean="0"/>
              <a:t>6</a:t>
            </a:fld>
            <a:endParaRPr lang="en-US"/>
          </a:p>
        </p:txBody>
      </p:sp>
    </p:spTree>
    <p:extLst>
      <p:ext uri="{BB962C8B-B14F-4D97-AF65-F5344CB8AC3E}">
        <p14:creationId xmlns:p14="http://schemas.microsoft.com/office/powerpoint/2010/main" val="3970925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Include</a:t>
            </a:r>
            <a:r>
              <a:rPr lang="en-US" dirty="0" smtClean="0"/>
              <a:t> is used to extract use case fragments that are duplicated in multiple use cases. The included use case cannot stand alone and the original use case is not complete without the included one. This should be used sparingly and only in cases where the duplication is significant and exists by design (rather than by coincidence).</a:t>
            </a:r>
          </a:p>
          <a:p>
            <a:r>
              <a:rPr lang="en-US" b="1" dirty="0" smtClean="0"/>
              <a:t>For example</a:t>
            </a:r>
            <a:r>
              <a:rPr lang="en-US" dirty="0" smtClean="0"/>
              <a:t>, the flow of events that occurs at the beginning of every ATM use case (when the user puts in their ATM card, enters their PIN, and is shown the main menu) would be a good candidate for an include</a:t>
            </a:r>
          </a:p>
          <a:p>
            <a:endParaRPr lang="en-US" dirty="0"/>
          </a:p>
        </p:txBody>
      </p:sp>
      <p:sp>
        <p:nvSpPr>
          <p:cNvPr id="4" name="Slide Number Placeholder 3"/>
          <p:cNvSpPr>
            <a:spLocks noGrp="1"/>
          </p:cNvSpPr>
          <p:nvPr>
            <p:ph type="sldNum" sz="quarter" idx="10"/>
          </p:nvPr>
        </p:nvSpPr>
        <p:spPr/>
        <p:txBody>
          <a:bodyPr/>
          <a:lstStyle/>
          <a:p>
            <a:fld id="{4984D102-C606-42FA-8FB7-12BEFBD4F856}" type="slidenum">
              <a:rPr lang="en-US" smtClean="0"/>
              <a:t>7</a:t>
            </a:fld>
            <a:endParaRPr lang="en-US"/>
          </a:p>
        </p:txBody>
      </p:sp>
    </p:spTree>
    <p:extLst>
      <p:ext uri="{BB962C8B-B14F-4D97-AF65-F5344CB8AC3E}">
        <p14:creationId xmlns:p14="http://schemas.microsoft.com/office/powerpoint/2010/main" val="1280712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Extend</a:t>
            </a:r>
            <a:r>
              <a:rPr lang="en-US" dirty="0" smtClean="0"/>
              <a:t> is used when a use case adds steps to another first-class use case.</a:t>
            </a:r>
          </a:p>
          <a:p>
            <a:r>
              <a:rPr lang="en-US" b="1" dirty="0" smtClean="0"/>
              <a:t>For example</a:t>
            </a:r>
            <a:r>
              <a:rPr lang="en-US" dirty="0" smtClean="0"/>
              <a:t>, imagine </a:t>
            </a:r>
            <a:r>
              <a:rPr lang="en-US" b="1" dirty="0" smtClean="0"/>
              <a:t>"Withdraw Cash" </a:t>
            </a:r>
            <a:r>
              <a:rPr lang="en-US" dirty="0" smtClean="0"/>
              <a:t>is a use case of an Automated Teller Machine (ATM). </a:t>
            </a:r>
            <a:r>
              <a:rPr lang="en-US" b="1" dirty="0" smtClean="0"/>
              <a:t>"Assess Fee" </a:t>
            </a:r>
            <a:r>
              <a:rPr lang="en-US" dirty="0" smtClean="0"/>
              <a:t>would extend Withdraw Cash and describe the conditional "extension point" that is instantiated when the ATM user doesn't bank at the ATM's owning institution. Notice that the basic "Withdraw Cash" use case stands on its own, without the extension.</a:t>
            </a:r>
          </a:p>
          <a:p>
            <a:endParaRPr lang="en-US" dirty="0"/>
          </a:p>
        </p:txBody>
      </p:sp>
      <p:sp>
        <p:nvSpPr>
          <p:cNvPr id="4" name="Slide Number Placeholder 3"/>
          <p:cNvSpPr>
            <a:spLocks noGrp="1"/>
          </p:cNvSpPr>
          <p:nvPr>
            <p:ph type="sldNum" sz="quarter" idx="10"/>
          </p:nvPr>
        </p:nvSpPr>
        <p:spPr/>
        <p:txBody>
          <a:bodyPr/>
          <a:lstStyle/>
          <a:p>
            <a:fld id="{4984D102-C606-42FA-8FB7-12BEFBD4F856}" type="slidenum">
              <a:rPr lang="en-US" smtClean="0"/>
              <a:t>8</a:t>
            </a:fld>
            <a:endParaRPr lang="en-US"/>
          </a:p>
        </p:txBody>
      </p:sp>
    </p:spTree>
    <p:extLst>
      <p:ext uri="{BB962C8B-B14F-4D97-AF65-F5344CB8AC3E}">
        <p14:creationId xmlns:p14="http://schemas.microsoft.com/office/powerpoint/2010/main" val="368722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Car</a:t>
            </a:r>
            <a:r>
              <a:rPr lang="en-US" altLang="en-US" baseline="0" dirty="0" smtClean="0"/>
              <a:t> includes Wheels and extends DVD players</a:t>
            </a:r>
            <a:endParaRPr lang="en-US" altLang="en-US" dirty="0"/>
          </a:p>
        </p:txBody>
      </p:sp>
      <p:sp>
        <p:nvSpPr>
          <p:cNvPr id="23556" name="Slide Number Placeholder 3"/>
          <p:cNvSpPr txBox="1">
            <a:spLocks noGrp="1"/>
          </p:cNvSpPr>
          <p:nvPr/>
        </p:nvSpPr>
        <p:spPr bwMode="auto">
          <a:xfrm>
            <a:off x="3978275" y="8842375"/>
            <a:ext cx="30432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24" tIns="46662" rIns="93324" bIns="46662"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17D5A943-FE86-4E04-86AE-4AE7B899397A}" type="slidenum">
              <a:rPr lang="en-CA" altLang="en-US"/>
              <a:pPr algn="r" eaLnBrk="1" hangingPunct="1">
                <a:spcBef>
                  <a:spcPct val="0"/>
                </a:spcBef>
              </a:pPr>
              <a:t>10</a:t>
            </a:fld>
            <a:endParaRPr lang="en-CA" altLang="en-US"/>
          </a:p>
        </p:txBody>
      </p:sp>
    </p:spTree>
    <p:extLst>
      <p:ext uri="{BB962C8B-B14F-4D97-AF65-F5344CB8AC3E}">
        <p14:creationId xmlns:p14="http://schemas.microsoft.com/office/powerpoint/2010/main" val="2596430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Consider the "Order Wine" and "Serve Wine" use cases. The "Order Wine" extends the "Order Food", meaning that wine may be ordered by the customer, but not necessarily (optional). </a:t>
            </a:r>
            <a:endParaRPr lang="en-US" dirty="0"/>
          </a:p>
        </p:txBody>
      </p:sp>
      <p:sp>
        <p:nvSpPr>
          <p:cNvPr id="4" name="Slide Number Placeholder 3"/>
          <p:cNvSpPr>
            <a:spLocks noGrp="1"/>
          </p:cNvSpPr>
          <p:nvPr>
            <p:ph type="sldNum" sz="quarter" idx="10"/>
          </p:nvPr>
        </p:nvSpPr>
        <p:spPr/>
        <p:txBody>
          <a:bodyPr/>
          <a:lstStyle/>
          <a:p>
            <a:fld id="{4984D102-C606-42FA-8FB7-12BEFBD4F856}" type="slidenum">
              <a:rPr lang="en-US" smtClean="0"/>
              <a:t>15</a:t>
            </a:fld>
            <a:endParaRPr lang="en-US"/>
          </a:p>
        </p:txBody>
      </p:sp>
    </p:spTree>
    <p:extLst>
      <p:ext uri="{BB962C8B-B14F-4D97-AF65-F5344CB8AC3E}">
        <p14:creationId xmlns:p14="http://schemas.microsoft.com/office/powerpoint/2010/main" val="2129991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Wrong</a:t>
            </a:r>
          </a:p>
          <a:p>
            <a:r>
              <a:rPr lang="en-US" dirty="0"/>
              <a:t>Right</a:t>
            </a:r>
          </a:p>
          <a:p>
            <a:r>
              <a:rPr lang="en-US" dirty="0"/>
              <a:t>Wrong </a:t>
            </a:r>
          </a:p>
          <a:p>
            <a:r>
              <a:rPr lang="en-US" dirty="0"/>
              <a:t>Wrong</a:t>
            </a:r>
          </a:p>
          <a:p>
            <a:r>
              <a:rPr lang="en-US" dirty="0"/>
              <a:t>Right</a:t>
            </a:r>
            <a:r>
              <a:rPr lang="en-US" baseline="0" dirty="0"/>
              <a:t> </a:t>
            </a:r>
          </a:p>
          <a:p>
            <a:r>
              <a:rPr lang="en-US" baseline="0" dirty="0"/>
              <a:t>Wrong</a:t>
            </a:r>
          </a:p>
          <a:p>
            <a:endParaRPr lang="en-US" dirty="0"/>
          </a:p>
        </p:txBody>
      </p:sp>
      <p:sp>
        <p:nvSpPr>
          <p:cNvPr id="4" name="Slide Number Placeholder 3"/>
          <p:cNvSpPr>
            <a:spLocks noGrp="1"/>
          </p:cNvSpPr>
          <p:nvPr>
            <p:ph type="sldNum" sz="quarter" idx="10"/>
          </p:nvPr>
        </p:nvSpPr>
        <p:spPr/>
        <p:txBody>
          <a:bodyPr/>
          <a:lstStyle/>
          <a:p>
            <a:fld id="{4984D102-C606-42FA-8FB7-12BEFBD4F856}" type="slidenum">
              <a:rPr lang="en-US" smtClean="0"/>
              <a:t>22</a:t>
            </a:fld>
            <a:endParaRPr lang="en-US"/>
          </a:p>
        </p:txBody>
      </p:sp>
    </p:spTree>
    <p:extLst>
      <p:ext uri="{BB962C8B-B14F-4D97-AF65-F5344CB8AC3E}">
        <p14:creationId xmlns:p14="http://schemas.microsoft.com/office/powerpoint/2010/main" val="3435499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D8A138C4-23A2-4A3C-AE6C-22A5F4DFC851}" type="datetimeFigureOut">
              <a:rPr lang="en-US" smtClean="0"/>
              <a:t>20-Dec-21</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488F07F5-90B9-44FA-B4DD-FEB79958466B}"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47966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A138C4-23A2-4A3C-AE6C-22A5F4DFC851}" type="datetimeFigureOut">
              <a:rPr lang="en-US" smtClean="0"/>
              <a:t>20-Dec-21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F07F5-90B9-44FA-B4DD-FEB79958466B}" type="slidenum">
              <a:rPr lang="en-US" smtClean="0"/>
              <a:t>‹#›</a:t>
            </a:fld>
            <a:endParaRPr lang="en-US"/>
          </a:p>
        </p:txBody>
      </p:sp>
    </p:spTree>
    <p:extLst>
      <p:ext uri="{BB962C8B-B14F-4D97-AF65-F5344CB8AC3E}">
        <p14:creationId xmlns:p14="http://schemas.microsoft.com/office/powerpoint/2010/main" val="3488803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A138C4-23A2-4A3C-AE6C-22A5F4DFC851}" type="datetimeFigureOut">
              <a:rPr lang="en-US" smtClean="0"/>
              <a:t>20-Dec-21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F07F5-90B9-44FA-B4DD-FEB79958466B}" type="slidenum">
              <a:rPr lang="en-US" smtClean="0"/>
              <a:t>‹#›</a:t>
            </a:fld>
            <a:endParaRPr lang="en-US"/>
          </a:p>
        </p:txBody>
      </p:sp>
    </p:spTree>
    <p:extLst>
      <p:ext uri="{BB962C8B-B14F-4D97-AF65-F5344CB8AC3E}">
        <p14:creationId xmlns:p14="http://schemas.microsoft.com/office/powerpoint/2010/main" val="3913060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A138C4-23A2-4A3C-AE6C-22A5F4DFC851}" type="datetimeFigureOut">
              <a:rPr lang="en-US" smtClean="0"/>
              <a:t>20-Dec-21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F07F5-90B9-44FA-B4DD-FEB79958466B}" type="slidenum">
              <a:rPr lang="en-US" smtClean="0"/>
              <a:t>‹#›</a:t>
            </a:fld>
            <a:endParaRPr lang="en-US"/>
          </a:p>
        </p:txBody>
      </p:sp>
    </p:spTree>
    <p:extLst>
      <p:ext uri="{BB962C8B-B14F-4D97-AF65-F5344CB8AC3E}">
        <p14:creationId xmlns:p14="http://schemas.microsoft.com/office/powerpoint/2010/main" val="2275992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D8A138C4-23A2-4A3C-AE6C-22A5F4DFC851}" type="datetimeFigureOut">
              <a:rPr lang="en-US" smtClean="0"/>
              <a:t>20-Dec-21</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488F07F5-90B9-44FA-B4DD-FEB79958466B}"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51056337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A138C4-23A2-4A3C-AE6C-22A5F4DFC851}" type="datetimeFigureOut">
              <a:rPr lang="en-US" smtClean="0"/>
              <a:t>20-Dec-21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8F07F5-90B9-44FA-B4DD-FEB79958466B}" type="slidenum">
              <a:rPr lang="en-US" smtClean="0"/>
              <a:t>‹#›</a:t>
            </a:fld>
            <a:endParaRPr lang="en-US"/>
          </a:p>
        </p:txBody>
      </p:sp>
    </p:spTree>
    <p:extLst>
      <p:ext uri="{BB962C8B-B14F-4D97-AF65-F5344CB8AC3E}">
        <p14:creationId xmlns:p14="http://schemas.microsoft.com/office/powerpoint/2010/main" val="86630813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A138C4-23A2-4A3C-AE6C-22A5F4DFC851}" type="datetimeFigureOut">
              <a:rPr lang="en-US" smtClean="0"/>
              <a:t>20-Dec-21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8F07F5-90B9-44FA-B4DD-FEB79958466B}" type="slidenum">
              <a:rPr lang="en-US" smtClean="0"/>
              <a:t>‹#›</a:t>
            </a:fld>
            <a:endParaRPr lang="en-US"/>
          </a:p>
        </p:txBody>
      </p:sp>
    </p:spTree>
    <p:extLst>
      <p:ext uri="{BB962C8B-B14F-4D97-AF65-F5344CB8AC3E}">
        <p14:creationId xmlns:p14="http://schemas.microsoft.com/office/powerpoint/2010/main" val="131984542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A138C4-23A2-4A3C-AE6C-22A5F4DFC851}" type="datetimeFigureOut">
              <a:rPr lang="en-US" smtClean="0"/>
              <a:t>20-Dec-21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8F07F5-90B9-44FA-B4DD-FEB79958466B}" type="slidenum">
              <a:rPr lang="en-US" smtClean="0"/>
              <a:t>‹#›</a:t>
            </a:fld>
            <a:endParaRPr lang="en-US"/>
          </a:p>
        </p:txBody>
      </p:sp>
    </p:spTree>
    <p:extLst>
      <p:ext uri="{BB962C8B-B14F-4D97-AF65-F5344CB8AC3E}">
        <p14:creationId xmlns:p14="http://schemas.microsoft.com/office/powerpoint/2010/main" val="4215688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A138C4-23A2-4A3C-AE6C-22A5F4DFC851}" type="datetimeFigureOut">
              <a:rPr lang="en-US" smtClean="0"/>
              <a:t>20-Dec-21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8F07F5-90B9-44FA-B4DD-FEB79958466B}" type="slidenum">
              <a:rPr lang="en-US" smtClean="0"/>
              <a:t>‹#›</a:t>
            </a:fld>
            <a:endParaRPr lang="en-US"/>
          </a:p>
        </p:txBody>
      </p:sp>
    </p:spTree>
    <p:extLst>
      <p:ext uri="{BB962C8B-B14F-4D97-AF65-F5344CB8AC3E}">
        <p14:creationId xmlns:p14="http://schemas.microsoft.com/office/powerpoint/2010/main" val="3579104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D8A138C4-23A2-4A3C-AE6C-22A5F4DFC851}" type="datetimeFigureOut">
              <a:rPr lang="en-US" smtClean="0"/>
              <a:t>20-Dec-21</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488F07F5-90B9-44FA-B4DD-FEB79958466B}"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51470725"/>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D8A138C4-23A2-4A3C-AE6C-22A5F4DFC851}" type="datetimeFigureOut">
              <a:rPr lang="en-US" smtClean="0"/>
              <a:t>20-Dec-21</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488F07F5-90B9-44FA-B4DD-FEB79958466B}" type="slidenum">
              <a:rPr lang="en-US" smtClean="0"/>
              <a:t>‹#›</a:t>
            </a:fld>
            <a:endParaRPr lang="en-US"/>
          </a:p>
        </p:txBody>
      </p:sp>
    </p:spTree>
    <p:extLst>
      <p:ext uri="{BB962C8B-B14F-4D97-AF65-F5344CB8AC3E}">
        <p14:creationId xmlns:p14="http://schemas.microsoft.com/office/powerpoint/2010/main" val="1364018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D8A138C4-23A2-4A3C-AE6C-22A5F4DFC851}" type="datetimeFigureOut">
              <a:rPr lang="en-US" smtClean="0"/>
              <a:t>20-Dec-21</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488F07F5-90B9-44FA-B4DD-FEB79958466B}"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1446306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cap="none" dirty="0"/>
              <a:t>Sequence Diagram </a:t>
            </a:r>
            <a:br>
              <a:rPr lang="en-US" sz="5400" cap="none" dirty="0"/>
            </a:br>
            <a:r>
              <a:rPr lang="en-US" sz="5400" cap="none" dirty="0"/>
              <a:t>VS </a:t>
            </a:r>
            <a:br>
              <a:rPr lang="en-US" sz="5400" cap="none" dirty="0"/>
            </a:br>
            <a:r>
              <a:rPr lang="en-US" sz="5400" cap="none" dirty="0"/>
              <a:t>Use Case Diagram</a:t>
            </a:r>
          </a:p>
        </p:txBody>
      </p:sp>
    </p:spTree>
    <p:extLst>
      <p:ext uri="{BB962C8B-B14F-4D97-AF65-F5344CB8AC3E}">
        <p14:creationId xmlns:p14="http://schemas.microsoft.com/office/powerpoint/2010/main" val="2432080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1143000" y="295276"/>
            <a:ext cx="8534400" cy="990600"/>
          </a:xfrm>
        </p:spPr>
        <p:txBody>
          <a:bodyPr/>
          <a:lstStyle/>
          <a:p>
            <a:r>
              <a:rPr lang="en-US" altLang="en-US"/>
              <a:t>Extend vs. Include</a:t>
            </a:r>
          </a:p>
        </p:txBody>
      </p:sp>
      <p:sp>
        <p:nvSpPr>
          <p:cNvPr id="512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solidFill>
                  <a:srgbClr val="898989"/>
                </a:solidFill>
              </a:rPr>
              <a:t>1-</a:t>
            </a:r>
            <a:fld id="{A21A317F-AFDB-4A07-A323-2923D85851BE}" type="slidenum">
              <a:rPr lang="en-US" altLang="en-US" sz="1200">
                <a:solidFill>
                  <a:srgbClr val="898989"/>
                </a:solidFill>
              </a:rPr>
              <a:pPr eaLnBrk="1" hangingPunct="1">
                <a:spcBef>
                  <a:spcPct val="0"/>
                </a:spcBef>
                <a:buFontTx/>
                <a:buNone/>
              </a:pPr>
              <a:t>10</a:t>
            </a:fld>
            <a:endParaRPr lang="en-US" altLang="en-US" sz="1200">
              <a:solidFill>
                <a:srgbClr val="898989"/>
              </a:solidFill>
            </a:endParaRPr>
          </a:p>
        </p:txBody>
      </p:sp>
      <p:sp>
        <p:nvSpPr>
          <p:cNvPr id="5124" name="TextBox 5"/>
          <p:cNvSpPr txBox="1">
            <a:spLocks noChangeArrowheads="1"/>
          </p:cNvSpPr>
          <p:nvPr/>
        </p:nvSpPr>
        <p:spPr bwMode="auto">
          <a:xfrm>
            <a:off x="3200400" y="2362201"/>
            <a:ext cx="1143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a:latin typeface="Arial" panose="020B0604020202020204" pitchFamily="34" charset="0"/>
              </a:rPr>
              <a:t>Car</a:t>
            </a:r>
          </a:p>
        </p:txBody>
      </p:sp>
      <p:sp>
        <p:nvSpPr>
          <p:cNvPr id="5125" name="TextBox 6"/>
          <p:cNvSpPr txBox="1">
            <a:spLocks noChangeArrowheads="1"/>
          </p:cNvSpPr>
          <p:nvPr/>
        </p:nvSpPr>
        <p:spPr bwMode="auto">
          <a:xfrm>
            <a:off x="5638800" y="1676401"/>
            <a:ext cx="2209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a:latin typeface="Arial" panose="020B0604020202020204" pitchFamily="34" charset="0"/>
              </a:rPr>
              <a:t>Wheels</a:t>
            </a:r>
          </a:p>
        </p:txBody>
      </p:sp>
      <p:sp>
        <p:nvSpPr>
          <p:cNvPr id="5126" name="TextBox 7"/>
          <p:cNvSpPr txBox="1">
            <a:spLocks noChangeArrowheads="1"/>
          </p:cNvSpPr>
          <p:nvPr/>
        </p:nvSpPr>
        <p:spPr bwMode="auto">
          <a:xfrm>
            <a:off x="5410200" y="3581401"/>
            <a:ext cx="2590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a:latin typeface="Arial" panose="020B0604020202020204" pitchFamily="34" charset="0"/>
              </a:rPr>
              <a:t>DVD players</a:t>
            </a:r>
          </a:p>
        </p:txBody>
      </p:sp>
      <p:sp>
        <p:nvSpPr>
          <p:cNvPr id="9" name="Oval 8"/>
          <p:cNvSpPr/>
          <p:nvPr/>
        </p:nvSpPr>
        <p:spPr>
          <a:xfrm>
            <a:off x="5410200" y="1447800"/>
            <a:ext cx="1981200" cy="1066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5257800" y="3276600"/>
            <a:ext cx="2438400" cy="1066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2667000" y="2133600"/>
            <a:ext cx="1981200" cy="1066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Action Button: Help 1">
            <a:hlinkClick r:id="" action="ppaction://noaction" highlightClick="1"/>
          </p:cNvPr>
          <p:cNvSpPr/>
          <p:nvPr/>
        </p:nvSpPr>
        <p:spPr>
          <a:xfrm>
            <a:off x="9677400" y="3581401"/>
            <a:ext cx="1676400" cy="2762249"/>
          </a:xfrm>
          <a:prstGeom prst="actionButtonHel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235978"/>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37039" y="1517073"/>
            <a:ext cx="7943850" cy="5340927"/>
          </a:xfrm>
          <a:prstGeom prst="rect">
            <a:avLst/>
          </a:prstGeom>
        </p:spPr>
      </p:pic>
      <p:sp>
        <p:nvSpPr>
          <p:cNvPr id="3" name="Title 2"/>
          <p:cNvSpPr>
            <a:spLocks noGrp="1"/>
          </p:cNvSpPr>
          <p:nvPr>
            <p:ph type="title"/>
          </p:nvPr>
        </p:nvSpPr>
        <p:spPr>
          <a:xfrm>
            <a:off x="929559" y="278476"/>
            <a:ext cx="10178322" cy="1492132"/>
          </a:xfrm>
        </p:spPr>
        <p:txBody>
          <a:bodyPr/>
          <a:lstStyle/>
          <a:p>
            <a:r>
              <a:rPr lang="en-US" dirty="0"/>
              <a:t>Which is valid and which isn’t ?</a:t>
            </a:r>
          </a:p>
        </p:txBody>
      </p:sp>
    </p:spTree>
    <p:extLst>
      <p:ext uri="{BB962C8B-B14F-4D97-AF65-F5344CB8AC3E}">
        <p14:creationId xmlns:p14="http://schemas.microsoft.com/office/powerpoint/2010/main" val="22086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Mistakes</a:t>
            </a:r>
          </a:p>
        </p:txBody>
      </p:sp>
      <p:pic>
        <p:nvPicPr>
          <p:cNvPr id="3" name="Picture 2"/>
          <p:cNvPicPr>
            <a:picLocks noChangeAspect="1"/>
          </p:cNvPicPr>
          <p:nvPr/>
        </p:nvPicPr>
        <p:blipFill>
          <a:blip r:embed="rId2"/>
          <a:stretch>
            <a:fillRect/>
          </a:stretch>
        </p:blipFill>
        <p:spPr>
          <a:xfrm>
            <a:off x="2650984" y="1371600"/>
            <a:ext cx="7379709" cy="5486400"/>
          </a:xfrm>
          <a:prstGeom prst="rect">
            <a:avLst/>
          </a:prstGeom>
        </p:spPr>
      </p:pic>
    </p:spTree>
    <p:extLst>
      <p:ext uri="{BB962C8B-B14F-4D97-AF65-F5344CB8AC3E}">
        <p14:creationId xmlns:p14="http://schemas.microsoft.com/office/powerpoint/2010/main" val="3726891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Examples</a:t>
            </a:r>
          </a:p>
        </p:txBody>
      </p:sp>
    </p:spTree>
    <p:extLst>
      <p:ext uri="{BB962C8B-B14F-4D97-AF65-F5344CB8AC3E}">
        <p14:creationId xmlns:p14="http://schemas.microsoft.com/office/powerpoint/2010/main" val="3450554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Ex(1)</a:t>
            </a:r>
          </a:p>
        </p:txBody>
      </p:sp>
      <p:pic>
        <p:nvPicPr>
          <p:cNvPr id="4" name="Content Placeholder 3"/>
          <p:cNvPicPr>
            <a:picLocks noGrp="1" noChangeAspect="1"/>
          </p:cNvPicPr>
          <p:nvPr>
            <p:ph idx="1"/>
          </p:nvPr>
        </p:nvPicPr>
        <p:blipFill>
          <a:blip r:embed="rId2"/>
          <a:stretch>
            <a:fillRect/>
          </a:stretch>
        </p:blipFill>
        <p:spPr>
          <a:xfrm>
            <a:off x="2105025" y="1323975"/>
            <a:ext cx="8610600" cy="5276850"/>
          </a:xfrm>
          <a:prstGeom prst="rect">
            <a:avLst/>
          </a:prstGeom>
        </p:spPr>
      </p:pic>
    </p:spTree>
    <p:extLst>
      <p:ext uri="{BB962C8B-B14F-4D97-AF65-F5344CB8AC3E}">
        <p14:creationId xmlns:p14="http://schemas.microsoft.com/office/powerpoint/2010/main" val="3979891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EX(2)</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7287" y="809625"/>
            <a:ext cx="5553075" cy="5715000"/>
          </a:xfrm>
          <a:prstGeom prst="rect">
            <a:avLst/>
          </a:prstGeom>
        </p:spPr>
      </p:pic>
    </p:spTree>
    <p:extLst>
      <p:ext uri="{BB962C8B-B14F-4D97-AF65-F5344CB8AC3E}">
        <p14:creationId xmlns:p14="http://schemas.microsoft.com/office/powerpoint/2010/main" val="3080979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Ex(3)</a:t>
            </a:r>
          </a:p>
        </p:txBody>
      </p:sp>
      <p:sp>
        <p:nvSpPr>
          <p:cNvPr id="4" name="Rectangle 3"/>
          <p:cNvSpPr/>
          <p:nvPr/>
        </p:nvSpPr>
        <p:spPr>
          <a:xfrm>
            <a:off x="1251678" y="2430025"/>
            <a:ext cx="2615472" cy="1277786"/>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Arial" panose="020B0604020202020204" pitchFamily="34" charset="0"/>
              </a:rPr>
              <a:t>Use Case Diagram to draw Phone Book that you can easily edit and customize in minutes.</a:t>
            </a:r>
          </a:p>
        </p:txBody>
      </p:sp>
      <p:pic>
        <p:nvPicPr>
          <p:cNvPr id="5" name="Picture 4" descr="C:\Users\DELL\Desktop\11.png"/>
          <p:cNvPicPr/>
          <p:nvPr/>
        </p:nvPicPr>
        <p:blipFill>
          <a:blip r:embed="rId2">
            <a:extLst>
              <a:ext uri="{28A0092B-C50C-407E-A947-70E740481C1C}">
                <a14:useLocalDpi xmlns:a14="http://schemas.microsoft.com/office/drawing/2010/main" val="0"/>
              </a:ext>
            </a:extLst>
          </a:blip>
          <a:srcRect/>
          <a:stretch>
            <a:fillRect/>
          </a:stretch>
        </p:blipFill>
        <p:spPr bwMode="auto">
          <a:xfrm>
            <a:off x="3971925" y="1743075"/>
            <a:ext cx="7928610" cy="5114925"/>
          </a:xfrm>
          <a:prstGeom prst="rect">
            <a:avLst/>
          </a:prstGeom>
          <a:noFill/>
          <a:ln>
            <a:noFill/>
          </a:ln>
        </p:spPr>
      </p:pic>
    </p:spTree>
    <p:extLst>
      <p:ext uri="{BB962C8B-B14F-4D97-AF65-F5344CB8AC3E}">
        <p14:creationId xmlns:p14="http://schemas.microsoft.com/office/powerpoint/2010/main" val="94583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Ex(4)</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0050" y="942975"/>
            <a:ext cx="5991225" cy="531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4123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Ex(5)</a:t>
            </a:r>
          </a:p>
        </p:txBody>
      </p:sp>
      <p:sp>
        <p:nvSpPr>
          <p:cNvPr id="4" name="Rectangle 3"/>
          <p:cNvSpPr/>
          <p:nvPr/>
        </p:nvSpPr>
        <p:spPr>
          <a:xfrm>
            <a:off x="1117080" y="1960424"/>
            <a:ext cx="5159739" cy="2585323"/>
          </a:xfrm>
          <a:prstGeom prst="rect">
            <a:avLst/>
          </a:prstGeom>
        </p:spPr>
        <p:txBody>
          <a:bodyPr wrap="square">
            <a:spAutoFit/>
          </a:bodyPr>
          <a:lstStyle/>
          <a:p>
            <a:r>
              <a:rPr lang="en-US" dirty="0">
                <a:latin typeface="Calibri" panose="020F0502020204030204" pitchFamily="34" charset="0"/>
                <a:ea typeface="Calibri" panose="020F0502020204030204" pitchFamily="34" charset="0"/>
                <a:cs typeface="Arial" panose="020B0604020202020204" pitchFamily="34" charset="0"/>
              </a:rPr>
              <a:t>Make a use Case diagram where the student can view his class schedule. </a:t>
            </a:r>
          </a:p>
          <a:p>
            <a:endParaRPr lang="en-US" dirty="0">
              <a:latin typeface="Calibri" panose="020F0502020204030204" pitchFamily="34" charset="0"/>
              <a:ea typeface="Calibri" panose="020F0502020204030204" pitchFamily="34" charset="0"/>
              <a:cs typeface="Arial" panose="020B0604020202020204" pitchFamily="34" charset="0"/>
            </a:endParaRPr>
          </a:p>
          <a:p>
            <a:r>
              <a:rPr lang="en-US" dirty="0">
                <a:latin typeface="Calibri" panose="020F0502020204030204" pitchFamily="34" charset="0"/>
                <a:ea typeface="Calibri" panose="020F0502020204030204" pitchFamily="34" charset="0"/>
                <a:cs typeface="Arial" panose="020B0604020202020204" pitchFamily="34" charset="0"/>
              </a:rPr>
              <a:t>The student can also add class or drop class but the dropping has to be recorded on the registration system, the student should be also able to view his classes and obtain help. </a:t>
            </a:r>
          </a:p>
          <a:p>
            <a:endParaRPr lang="en-US" dirty="0">
              <a:latin typeface="Calibri" panose="020F0502020204030204" pitchFamily="34" charset="0"/>
              <a:ea typeface="Calibri" panose="020F0502020204030204" pitchFamily="34" charset="0"/>
              <a:cs typeface="Arial" panose="020B0604020202020204" pitchFamily="34" charset="0"/>
            </a:endParaRPr>
          </a:p>
          <a:p>
            <a:r>
              <a:rPr lang="en-US" dirty="0">
                <a:latin typeface="Calibri" panose="020F0502020204030204" pitchFamily="34" charset="0"/>
                <a:ea typeface="Calibri" panose="020F0502020204030204" pitchFamily="34" charset="0"/>
                <a:cs typeface="Arial" panose="020B0604020202020204" pitchFamily="34" charset="0"/>
              </a:rPr>
              <a:t>the help will be given by the help operator</a:t>
            </a:r>
            <a:endParaRPr lang="en-US" dirty="0"/>
          </a:p>
        </p:txBody>
      </p:sp>
      <p:pic>
        <p:nvPicPr>
          <p:cNvPr id="5" name="Picture 4" descr="C:\Users\DELL\Desktop\Untitled.png"/>
          <p:cNvPicPr/>
          <p:nvPr/>
        </p:nvPicPr>
        <p:blipFill>
          <a:blip r:embed="rId2">
            <a:extLst>
              <a:ext uri="{28A0092B-C50C-407E-A947-70E740481C1C}">
                <a14:useLocalDpi xmlns:a14="http://schemas.microsoft.com/office/drawing/2010/main" val="0"/>
              </a:ext>
            </a:extLst>
          </a:blip>
          <a:srcRect/>
          <a:stretch>
            <a:fillRect/>
          </a:stretch>
        </p:blipFill>
        <p:spPr bwMode="auto">
          <a:xfrm>
            <a:off x="6086475" y="1230630"/>
            <a:ext cx="5542145" cy="4968240"/>
          </a:xfrm>
          <a:prstGeom prst="rect">
            <a:avLst/>
          </a:prstGeom>
          <a:noFill/>
          <a:ln>
            <a:noFill/>
          </a:ln>
        </p:spPr>
      </p:pic>
    </p:spTree>
    <p:extLst>
      <p:ext uri="{BB962C8B-B14F-4D97-AF65-F5344CB8AC3E}">
        <p14:creationId xmlns:p14="http://schemas.microsoft.com/office/powerpoint/2010/main" val="2182038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Ex(6)</a:t>
            </a:r>
          </a:p>
        </p:txBody>
      </p:sp>
      <p:sp>
        <p:nvSpPr>
          <p:cNvPr id="4" name="Rectangle 3"/>
          <p:cNvSpPr/>
          <p:nvPr/>
        </p:nvSpPr>
        <p:spPr>
          <a:xfrm>
            <a:off x="1118328" y="1501765"/>
            <a:ext cx="10064022" cy="5078313"/>
          </a:xfrm>
          <a:prstGeom prst="rect">
            <a:avLst/>
          </a:prstGeom>
        </p:spPr>
        <p:txBody>
          <a:bodyPr wrap="square">
            <a:spAutoFit/>
          </a:bodyPr>
          <a:lstStyle/>
          <a:p>
            <a:pPr>
              <a:lnSpc>
                <a:spcPct val="200000"/>
              </a:lnSpc>
            </a:pPr>
            <a:r>
              <a:rPr lang="en-GB" b="1" u="sng" dirty="0">
                <a:solidFill>
                  <a:srgbClr val="3333FF"/>
                </a:solidFill>
                <a:latin typeface="Calibri" panose="020F0502020204030204" pitchFamily="34" charset="0"/>
              </a:rPr>
              <a:t>Altered State University (ASU) Registration System</a:t>
            </a:r>
            <a:r>
              <a:rPr lang="en-GB" b="1" dirty="0">
                <a:solidFill>
                  <a:srgbClr val="3333FF"/>
                </a:solidFill>
                <a:latin typeface="Calibri" panose="020F0502020204030204" pitchFamily="34" charset="0"/>
              </a:rPr>
              <a:t/>
            </a:r>
            <a:br>
              <a:rPr lang="en-GB" b="1" dirty="0">
                <a:solidFill>
                  <a:srgbClr val="3333FF"/>
                </a:solidFill>
                <a:latin typeface="Calibri" panose="020F0502020204030204" pitchFamily="34" charset="0"/>
              </a:rPr>
            </a:br>
            <a:r>
              <a:rPr lang="en-GB" dirty="0">
                <a:solidFill>
                  <a:srgbClr val="000000"/>
                </a:solidFill>
                <a:latin typeface="Calibri" panose="020F0502020204030204" pitchFamily="34" charset="0"/>
              </a:rPr>
              <a:t>1. Professors indicate which courses they will teach on-line.</a:t>
            </a:r>
            <a:br>
              <a:rPr lang="en-GB" dirty="0">
                <a:solidFill>
                  <a:srgbClr val="000000"/>
                </a:solidFill>
                <a:latin typeface="Calibri" panose="020F0502020204030204" pitchFamily="34" charset="0"/>
              </a:rPr>
            </a:br>
            <a:r>
              <a:rPr lang="en-GB" dirty="0">
                <a:solidFill>
                  <a:srgbClr val="000000"/>
                </a:solidFill>
                <a:latin typeface="Calibri" panose="020F0502020204030204" pitchFamily="34" charset="0"/>
              </a:rPr>
              <a:t>2. A course </a:t>
            </a:r>
            <a:r>
              <a:rPr lang="en-GB" dirty="0" err="1">
                <a:solidFill>
                  <a:srgbClr val="000000"/>
                </a:solidFill>
                <a:latin typeface="Calibri" panose="020F0502020204030204" pitchFamily="34" charset="0"/>
              </a:rPr>
              <a:t>catalog</a:t>
            </a:r>
            <a:r>
              <a:rPr lang="en-GB" dirty="0">
                <a:solidFill>
                  <a:srgbClr val="000000"/>
                </a:solidFill>
                <a:latin typeface="Calibri" panose="020F0502020204030204" pitchFamily="34" charset="0"/>
              </a:rPr>
              <a:t> can be printed</a:t>
            </a:r>
            <a:br>
              <a:rPr lang="en-GB" dirty="0">
                <a:solidFill>
                  <a:srgbClr val="000000"/>
                </a:solidFill>
                <a:latin typeface="Calibri" panose="020F0502020204030204" pitchFamily="34" charset="0"/>
              </a:rPr>
            </a:br>
            <a:r>
              <a:rPr lang="en-GB" dirty="0">
                <a:solidFill>
                  <a:srgbClr val="000000"/>
                </a:solidFill>
                <a:latin typeface="Calibri" panose="020F0502020204030204" pitchFamily="34" charset="0"/>
              </a:rPr>
              <a:t>3. Allow students to select on-line four courses for upcoming semester.</a:t>
            </a:r>
            <a:br>
              <a:rPr lang="en-GB" dirty="0">
                <a:solidFill>
                  <a:srgbClr val="000000"/>
                </a:solidFill>
                <a:latin typeface="Calibri" panose="020F0502020204030204" pitchFamily="34" charset="0"/>
              </a:rPr>
            </a:br>
            <a:r>
              <a:rPr lang="en-GB" dirty="0">
                <a:solidFill>
                  <a:srgbClr val="000000"/>
                </a:solidFill>
                <a:latin typeface="Calibri" panose="020F0502020204030204" pitchFamily="34" charset="0"/>
              </a:rPr>
              <a:t>4. No course may have more than 10 students or less than 3 students.</a:t>
            </a:r>
            <a:br>
              <a:rPr lang="en-GB" dirty="0">
                <a:solidFill>
                  <a:srgbClr val="000000"/>
                </a:solidFill>
                <a:latin typeface="Calibri" panose="020F0502020204030204" pitchFamily="34" charset="0"/>
              </a:rPr>
            </a:br>
            <a:r>
              <a:rPr lang="en-GB" dirty="0">
                <a:solidFill>
                  <a:srgbClr val="000000"/>
                </a:solidFill>
                <a:latin typeface="Calibri" panose="020F0502020204030204" pitchFamily="34" charset="0"/>
              </a:rPr>
              <a:t>5. When the registration is completed, the system sends information to the billing system.</a:t>
            </a:r>
            <a:br>
              <a:rPr lang="en-GB" dirty="0">
                <a:solidFill>
                  <a:srgbClr val="000000"/>
                </a:solidFill>
                <a:latin typeface="Calibri" panose="020F0502020204030204" pitchFamily="34" charset="0"/>
              </a:rPr>
            </a:br>
            <a:r>
              <a:rPr lang="en-GB" dirty="0">
                <a:solidFill>
                  <a:srgbClr val="000000"/>
                </a:solidFill>
                <a:latin typeface="Calibri" panose="020F0502020204030204" pitchFamily="34" charset="0"/>
              </a:rPr>
              <a:t>6. Professors can obtain course rosters on-line.</a:t>
            </a:r>
            <a:br>
              <a:rPr lang="en-GB" dirty="0">
                <a:solidFill>
                  <a:srgbClr val="000000"/>
                </a:solidFill>
                <a:latin typeface="Calibri" panose="020F0502020204030204" pitchFamily="34" charset="0"/>
              </a:rPr>
            </a:br>
            <a:r>
              <a:rPr lang="en-GB" dirty="0">
                <a:solidFill>
                  <a:srgbClr val="000000"/>
                </a:solidFill>
                <a:latin typeface="Calibri" panose="020F0502020204030204" pitchFamily="34" charset="0"/>
              </a:rPr>
              <a:t>7. Students can add or drop classes on-line.</a:t>
            </a:r>
            <a:r>
              <a:rPr lang="en-GB" dirty="0"/>
              <a:t> </a:t>
            </a:r>
            <a:br>
              <a:rPr lang="en-GB" dirty="0"/>
            </a:br>
            <a:endParaRPr lang="en-US" dirty="0"/>
          </a:p>
        </p:txBody>
      </p:sp>
    </p:spTree>
    <p:extLst>
      <p:ext uri="{BB962C8B-B14F-4D97-AF65-F5344CB8AC3E}">
        <p14:creationId xmlns:p14="http://schemas.microsoft.com/office/powerpoint/2010/main" val="3651827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Use case Diagram</a:t>
            </a:r>
          </a:p>
        </p:txBody>
      </p:sp>
      <p:sp>
        <p:nvSpPr>
          <p:cNvPr id="3" name="Content Placeholder 2"/>
          <p:cNvSpPr>
            <a:spLocks noGrp="1"/>
          </p:cNvSpPr>
          <p:nvPr>
            <p:ph idx="1"/>
          </p:nvPr>
        </p:nvSpPr>
        <p:spPr>
          <a:xfrm>
            <a:off x="1018315" y="1632204"/>
            <a:ext cx="10645047" cy="3593591"/>
          </a:xfrm>
        </p:spPr>
        <p:txBody>
          <a:bodyPr/>
          <a:lstStyle/>
          <a:p>
            <a:r>
              <a:rPr lang="en-GB" dirty="0">
                <a:solidFill>
                  <a:schemeClr val="tx1"/>
                </a:solidFill>
              </a:rPr>
              <a:t>A use case describes how a user uses a system to accomplish a particular goal.</a:t>
            </a:r>
          </a:p>
          <a:p>
            <a:r>
              <a:rPr lang="en-GB" dirty="0">
                <a:solidFill>
                  <a:schemeClr val="tx1"/>
                </a:solidFill>
              </a:rPr>
              <a:t> A use case diagram consists of the system, the related use cases and actors and relates these to each other to visualize: what is being described? (</a:t>
            </a:r>
            <a:r>
              <a:rPr lang="en-GB" b="1" dirty="0">
                <a:solidFill>
                  <a:schemeClr val="tx1"/>
                </a:solidFill>
              </a:rPr>
              <a:t>system</a:t>
            </a:r>
            <a:r>
              <a:rPr lang="en-GB" dirty="0">
                <a:solidFill>
                  <a:schemeClr val="tx1"/>
                </a:solidFill>
              </a:rPr>
              <a:t>), who is using the system? (</a:t>
            </a:r>
            <a:r>
              <a:rPr lang="en-GB" b="1" dirty="0">
                <a:solidFill>
                  <a:schemeClr val="tx1"/>
                </a:solidFill>
              </a:rPr>
              <a:t>actors</a:t>
            </a:r>
            <a:r>
              <a:rPr lang="en-GB" dirty="0">
                <a:solidFill>
                  <a:schemeClr val="tx1"/>
                </a:solidFill>
              </a:rPr>
              <a:t>) and what do the actors want to achieve? (</a:t>
            </a:r>
            <a:r>
              <a:rPr lang="en-GB" b="1" dirty="0">
                <a:solidFill>
                  <a:schemeClr val="tx1"/>
                </a:solidFill>
              </a:rPr>
              <a:t>use cases</a:t>
            </a:r>
            <a:r>
              <a:rPr lang="en-GB" dirty="0">
                <a:solidFill>
                  <a:schemeClr val="tx1"/>
                </a:solidFill>
              </a:rPr>
              <a:t>), </a:t>
            </a:r>
          </a:p>
          <a:p>
            <a:r>
              <a:rPr lang="en-GB" dirty="0">
                <a:solidFill>
                  <a:schemeClr val="tx1"/>
                </a:solidFill>
              </a:rPr>
              <a:t>thus, use cases help ensure that the correct system is developed by capturing the requirements from the user's point of view.</a:t>
            </a:r>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6604" y="3646449"/>
            <a:ext cx="4047893" cy="3102979"/>
          </a:xfrm>
          <a:prstGeom prst="rect">
            <a:avLst/>
          </a:prstGeom>
        </p:spPr>
      </p:pic>
    </p:spTree>
    <p:extLst>
      <p:ext uri="{BB962C8B-B14F-4D97-AF65-F5344CB8AC3E}">
        <p14:creationId xmlns:p14="http://schemas.microsoft.com/office/powerpoint/2010/main" val="794726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Ex(6)</a:t>
            </a:r>
          </a:p>
        </p:txBody>
      </p:sp>
      <p:pic>
        <p:nvPicPr>
          <p:cNvPr id="4" name="Picture 3"/>
          <p:cNvPicPr>
            <a:picLocks noChangeAspect="1"/>
          </p:cNvPicPr>
          <p:nvPr/>
        </p:nvPicPr>
        <p:blipFill>
          <a:blip r:embed="rId2"/>
          <a:stretch>
            <a:fillRect/>
          </a:stretch>
        </p:blipFill>
        <p:spPr>
          <a:xfrm>
            <a:off x="2847975" y="2046490"/>
            <a:ext cx="6448425" cy="4697210"/>
          </a:xfrm>
          <a:prstGeom prst="rect">
            <a:avLst/>
          </a:prstGeom>
        </p:spPr>
      </p:pic>
    </p:spTree>
    <p:extLst>
      <p:ext uri="{BB962C8B-B14F-4D97-AF65-F5344CB8AC3E}">
        <p14:creationId xmlns:p14="http://schemas.microsoft.com/office/powerpoint/2010/main" val="4203262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Ex(7)</a:t>
            </a:r>
          </a:p>
        </p:txBody>
      </p:sp>
      <p:pic>
        <p:nvPicPr>
          <p:cNvPr id="4" name="Picture 3"/>
          <p:cNvPicPr>
            <a:picLocks noChangeAspect="1"/>
          </p:cNvPicPr>
          <p:nvPr/>
        </p:nvPicPr>
        <p:blipFill>
          <a:blip r:embed="rId2"/>
          <a:stretch>
            <a:fillRect/>
          </a:stretch>
        </p:blipFill>
        <p:spPr>
          <a:xfrm>
            <a:off x="1876425" y="1128451"/>
            <a:ext cx="8305800" cy="5681662"/>
          </a:xfrm>
          <a:prstGeom prst="rect">
            <a:avLst/>
          </a:prstGeom>
        </p:spPr>
      </p:pic>
    </p:spTree>
    <p:extLst>
      <p:ext uri="{BB962C8B-B14F-4D97-AF65-F5344CB8AC3E}">
        <p14:creationId xmlns:p14="http://schemas.microsoft.com/office/powerpoint/2010/main" val="546388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Ex(7)</a:t>
            </a:r>
          </a:p>
        </p:txBody>
      </p:sp>
      <p:sp>
        <p:nvSpPr>
          <p:cNvPr id="4" name="Rectangle 3"/>
          <p:cNvSpPr/>
          <p:nvPr/>
        </p:nvSpPr>
        <p:spPr>
          <a:xfrm>
            <a:off x="1017229" y="1392301"/>
            <a:ext cx="10911535" cy="5355312"/>
          </a:xfrm>
          <a:prstGeom prst="rect">
            <a:avLst/>
          </a:prstGeom>
        </p:spPr>
        <p:txBody>
          <a:bodyPr wrap="square">
            <a:spAutoFit/>
          </a:bodyPr>
          <a:lstStyle/>
          <a:p>
            <a:r>
              <a:rPr lang="en-GB" dirty="0">
                <a:solidFill>
                  <a:srgbClr val="000000"/>
                </a:solidFill>
                <a:latin typeface="NimbusRomNo9L-Regu"/>
              </a:rPr>
              <a:t>According to the diagram, Transaction is an abstract superclass for Withdrawal, Inquiry, Deposit,</a:t>
            </a:r>
            <a:br>
              <a:rPr lang="en-GB" dirty="0">
                <a:solidFill>
                  <a:srgbClr val="000000"/>
                </a:solidFill>
                <a:latin typeface="NimbusRomNo9L-Regu"/>
              </a:rPr>
            </a:br>
            <a:r>
              <a:rPr lang="en-GB" dirty="0">
                <a:solidFill>
                  <a:srgbClr val="000000"/>
                </a:solidFill>
                <a:latin typeface="NimbusRomNo9L-Regu"/>
              </a:rPr>
              <a:t>Transfer and Invalid PIN.</a:t>
            </a:r>
          </a:p>
          <a:p>
            <a:r>
              <a:rPr lang="en-GB" sz="3600" dirty="0">
                <a:solidFill>
                  <a:srgbClr val="000000"/>
                </a:solidFill>
                <a:latin typeface="Dingbats"/>
              </a:rPr>
              <a:t/>
            </a:r>
            <a:br>
              <a:rPr lang="en-GB" sz="3600" dirty="0">
                <a:solidFill>
                  <a:srgbClr val="000000"/>
                </a:solidFill>
                <a:latin typeface="Dingbats"/>
              </a:rPr>
            </a:br>
            <a:r>
              <a:rPr lang="en-GB" dirty="0">
                <a:solidFill>
                  <a:srgbClr val="000000"/>
                </a:solidFill>
                <a:latin typeface="NimbusRomNo9L-Regu"/>
              </a:rPr>
              <a:t>The relation between Invalid PIN and Transaction does not conform to the UML standard. </a:t>
            </a:r>
          </a:p>
          <a:p>
            <a:r>
              <a:rPr lang="en-GB" sz="3600" dirty="0">
                <a:solidFill>
                  <a:srgbClr val="000000"/>
                </a:solidFill>
                <a:latin typeface="Dingbats"/>
              </a:rPr>
              <a:t/>
            </a:r>
            <a:br>
              <a:rPr lang="en-GB" sz="3600" dirty="0">
                <a:solidFill>
                  <a:srgbClr val="000000"/>
                </a:solidFill>
                <a:latin typeface="Dingbats"/>
              </a:rPr>
            </a:br>
            <a:r>
              <a:rPr lang="en-GB" dirty="0">
                <a:solidFill>
                  <a:srgbClr val="000000"/>
                </a:solidFill>
                <a:latin typeface="NimbusRomNo9L-Regu"/>
              </a:rPr>
              <a:t>The use case should clarify in what direction data is transferred to and from the Central Database. </a:t>
            </a:r>
          </a:p>
          <a:p>
            <a:r>
              <a:rPr lang="en-GB" sz="3600" dirty="0">
                <a:solidFill>
                  <a:srgbClr val="000000"/>
                </a:solidFill>
                <a:latin typeface="Dingbats"/>
              </a:rPr>
              <a:t/>
            </a:r>
            <a:br>
              <a:rPr lang="en-GB" sz="3600" dirty="0">
                <a:solidFill>
                  <a:srgbClr val="000000"/>
                </a:solidFill>
                <a:latin typeface="Dingbats"/>
              </a:rPr>
            </a:br>
            <a:r>
              <a:rPr lang="en-GB" dirty="0">
                <a:solidFill>
                  <a:srgbClr val="000000"/>
                </a:solidFill>
                <a:latin typeface="NimbusRomNo9L-Regu"/>
              </a:rPr>
              <a:t>The Central Database should be moved outside the ATM System box, but the connections should be</a:t>
            </a:r>
            <a:br>
              <a:rPr lang="en-GB" dirty="0">
                <a:solidFill>
                  <a:srgbClr val="000000"/>
                </a:solidFill>
                <a:latin typeface="NimbusRomNo9L-Regu"/>
              </a:rPr>
            </a:br>
            <a:r>
              <a:rPr lang="en-GB" dirty="0">
                <a:solidFill>
                  <a:srgbClr val="000000"/>
                </a:solidFill>
                <a:latin typeface="NimbusRomNo9L-Regu"/>
              </a:rPr>
              <a:t>kept.</a:t>
            </a:r>
          </a:p>
          <a:p>
            <a:r>
              <a:rPr lang="en-GB" sz="3600" dirty="0">
                <a:solidFill>
                  <a:srgbClr val="000000"/>
                </a:solidFill>
                <a:latin typeface="Dingbats"/>
              </a:rPr>
              <a:t/>
            </a:r>
            <a:br>
              <a:rPr lang="en-GB" sz="3600" dirty="0">
                <a:solidFill>
                  <a:srgbClr val="000000"/>
                </a:solidFill>
                <a:latin typeface="Dingbats"/>
              </a:rPr>
            </a:br>
            <a:r>
              <a:rPr lang="en-GB" dirty="0">
                <a:solidFill>
                  <a:srgbClr val="000000"/>
                </a:solidFill>
                <a:latin typeface="NimbusRomNo9L-Regu"/>
              </a:rPr>
              <a:t>The relation between the Customer and the GUI is not permitted in UML use case diagram syntax. </a:t>
            </a:r>
          </a:p>
          <a:p>
            <a:r>
              <a:rPr lang="en-GB" sz="3600" dirty="0">
                <a:solidFill>
                  <a:srgbClr val="000000"/>
                </a:solidFill>
                <a:latin typeface="Dingbats"/>
              </a:rPr>
              <a:t/>
            </a:r>
            <a:br>
              <a:rPr lang="en-GB" sz="3600" dirty="0">
                <a:solidFill>
                  <a:srgbClr val="000000"/>
                </a:solidFill>
                <a:latin typeface="Dingbats"/>
              </a:rPr>
            </a:br>
            <a:r>
              <a:rPr lang="en-GB" dirty="0">
                <a:solidFill>
                  <a:srgbClr val="000000"/>
                </a:solidFill>
                <a:latin typeface="NimbusRomNo9L-Regu"/>
              </a:rPr>
              <a:t>The relations connecting the Operator, GUI and Bank to the ATM System are missing the arrows. </a:t>
            </a:r>
            <a:r>
              <a:rPr lang="en-GB" dirty="0"/>
              <a:t/>
            </a:r>
            <a:br>
              <a:rPr lang="en-GB" dirty="0"/>
            </a:br>
            <a:endParaRPr lang="en-US" dirty="0"/>
          </a:p>
        </p:txBody>
      </p:sp>
    </p:spTree>
    <p:extLst>
      <p:ext uri="{BB962C8B-B14F-4D97-AF65-F5344CB8AC3E}">
        <p14:creationId xmlns:p14="http://schemas.microsoft.com/office/powerpoint/2010/main" val="3737867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Ex(8)</a:t>
            </a:r>
          </a:p>
        </p:txBody>
      </p:sp>
      <p:sp>
        <p:nvSpPr>
          <p:cNvPr id="4" name="Rectangle 3"/>
          <p:cNvSpPr/>
          <p:nvPr/>
        </p:nvSpPr>
        <p:spPr>
          <a:xfrm>
            <a:off x="1080228" y="1624438"/>
            <a:ext cx="10521222" cy="4616648"/>
          </a:xfrm>
          <a:prstGeom prst="rect">
            <a:avLst/>
          </a:prstGeom>
        </p:spPr>
        <p:txBody>
          <a:bodyPr wrap="square">
            <a:spAutoFit/>
          </a:bodyPr>
          <a:lstStyle/>
          <a:p>
            <a:r>
              <a:rPr lang="en-GB" sz="1600" i="1" dirty="0">
                <a:solidFill>
                  <a:srgbClr val="000000"/>
                </a:solidFill>
                <a:latin typeface="Helvetica-Oblique"/>
              </a:rPr>
              <a:t>All Users must first enrol with the System before they have the right to use the system</a:t>
            </a:r>
            <a:br>
              <a:rPr lang="en-GB" sz="1600" i="1" dirty="0">
                <a:solidFill>
                  <a:srgbClr val="000000"/>
                </a:solidFill>
                <a:latin typeface="Helvetica-Oblique"/>
              </a:rPr>
            </a:br>
            <a:r>
              <a:rPr lang="en-GB" dirty="0">
                <a:solidFill>
                  <a:srgbClr val="000000"/>
                </a:solidFill>
                <a:latin typeface="Helvetica" panose="020B0604020202020204" pitchFamily="34" charset="0"/>
              </a:rPr>
              <a:t>1. </a:t>
            </a:r>
            <a:r>
              <a:rPr lang="en-GB" i="1" dirty="0">
                <a:solidFill>
                  <a:srgbClr val="000000"/>
                </a:solidFill>
                <a:latin typeface="Helvetica-Oblique"/>
              </a:rPr>
              <a:t>User </a:t>
            </a:r>
            <a:r>
              <a:rPr lang="en-GB" dirty="0">
                <a:solidFill>
                  <a:srgbClr val="000000"/>
                </a:solidFill>
                <a:latin typeface="Helvetica" panose="020B0604020202020204" pitchFamily="34" charset="0"/>
              </a:rPr>
              <a:t>enrols with </a:t>
            </a:r>
            <a:r>
              <a:rPr lang="en-GB" i="1" dirty="0">
                <a:solidFill>
                  <a:srgbClr val="000000"/>
                </a:solidFill>
                <a:latin typeface="Helvetica-Oblique"/>
              </a:rPr>
              <a:t>System</a:t>
            </a:r>
            <a:r>
              <a:rPr lang="en-GB" dirty="0">
                <a:solidFill>
                  <a:srgbClr val="000000"/>
                </a:solidFill>
                <a:latin typeface="Helvetica" panose="020B0604020202020204" pitchFamily="34" charset="0"/>
              </a:rPr>
              <a:t>, providing System with registration information.</a:t>
            </a:r>
          </a:p>
          <a:p>
            <a:r>
              <a:rPr lang="en-GB" dirty="0">
                <a:solidFill>
                  <a:srgbClr val="000000"/>
                </a:solidFill>
                <a:latin typeface="Helvetica" panose="020B0604020202020204" pitchFamily="34" charset="0"/>
              </a:rPr>
              <a:t/>
            </a:r>
            <a:br>
              <a:rPr lang="en-GB" dirty="0">
                <a:solidFill>
                  <a:srgbClr val="000000"/>
                </a:solidFill>
                <a:latin typeface="Helvetica" panose="020B0604020202020204" pitchFamily="34" charset="0"/>
              </a:rPr>
            </a:br>
            <a:r>
              <a:rPr lang="en-GB" sz="1600" i="1" dirty="0">
                <a:solidFill>
                  <a:srgbClr val="000000"/>
                </a:solidFill>
                <a:latin typeface="Helvetica-Oblique"/>
              </a:rPr>
              <a:t>Steps 2-5 can be repeated many times.</a:t>
            </a:r>
          </a:p>
          <a:p>
            <a:r>
              <a:rPr lang="en-GB" sz="1600" i="1" dirty="0">
                <a:solidFill>
                  <a:srgbClr val="000000"/>
                </a:solidFill>
                <a:latin typeface="Helvetica-Oblique"/>
              </a:rPr>
              <a:t/>
            </a:r>
            <a:br>
              <a:rPr lang="en-GB" sz="1600" i="1" dirty="0">
                <a:solidFill>
                  <a:srgbClr val="000000"/>
                </a:solidFill>
                <a:latin typeface="Helvetica-Oblique"/>
              </a:rPr>
            </a:br>
            <a:r>
              <a:rPr lang="en-GB" dirty="0">
                <a:solidFill>
                  <a:srgbClr val="000000"/>
                </a:solidFill>
                <a:latin typeface="Helvetica" panose="020B0604020202020204" pitchFamily="34" charset="0"/>
              </a:rPr>
              <a:t>2. </a:t>
            </a:r>
            <a:r>
              <a:rPr lang="en-GB" i="1" dirty="0">
                <a:solidFill>
                  <a:srgbClr val="000000"/>
                </a:solidFill>
                <a:latin typeface="Helvetica-Oblique"/>
              </a:rPr>
              <a:t>User </a:t>
            </a:r>
            <a:r>
              <a:rPr lang="en-GB" dirty="0">
                <a:solidFill>
                  <a:srgbClr val="000000"/>
                </a:solidFill>
                <a:latin typeface="Helvetica" panose="020B0604020202020204" pitchFamily="34" charset="0"/>
              </a:rPr>
              <a:t>identifies him/herself to </a:t>
            </a:r>
            <a:r>
              <a:rPr lang="en-GB" i="1" dirty="0">
                <a:solidFill>
                  <a:srgbClr val="000000"/>
                </a:solidFill>
                <a:latin typeface="Helvetica-Oblique"/>
              </a:rPr>
              <a:t>System</a:t>
            </a:r>
            <a:r>
              <a:rPr lang="en-GB" dirty="0">
                <a:solidFill>
                  <a:srgbClr val="000000"/>
                </a:solidFill>
                <a:latin typeface="Helvetica" panose="020B0604020202020204" pitchFamily="34" charset="0"/>
              </a:rPr>
              <a:t>.</a:t>
            </a:r>
            <a:br>
              <a:rPr lang="en-GB" dirty="0">
                <a:solidFill>
                  <a:srgbClr val="000000"/>
                </a:solidFill>
                <a:latin typeface="Helvetica" panose="020B0604020202020204" pitchFamily="34" charset="0"/>
              </a:rPr>
            </a:br>
            <a:r>
              <a:rPr lang="en-GB" dirty="0">
                <a:solidFill>
                  <a:srgbClr val="000000"/>
                </a:solidFill>
                <a:latin typeface="Helvetica" panose="020B0604020202020204" pitchFamily="34" charset="0"/>
              </a:rPr>
              <a:t>3. </a:t>
            </a:r>
            <a:r>
              <a:rPr lang="en-GB" i="1" dirty="0">
                <a:solidFill>
                  <a:srgbClr val="000000"/>
                </a:solidFill>
                <a:latin typeface="Helvetica-Oblique"/>
              </a:rPr>
              <a:t>System </a:t>
            </a:r>
            <a:r>
              <a:rPr lang="en-GB" dirty="0">
                <a:solidFill>
                  <a:srgbClr val="000000"/>
                </a:solidFill>
                <a:latin typeface="Helvetica" panose="020B0604020202020204" pitchFamily="34" charset="0"/>
              </a:rPr>
              <a:t>presents </a:t>
            </a:r>
            <a:r>
              <a:rPr lang="en-GB" i="1" dirty="0">
                <a:solidFill>
                  <a:srgbClr val="000000"/>
                </a:solidFill>
                <a:latin typeface="Helvetica-Oblique"/>
              </a:rPr>
              <a:t>Customer </a:t>
            </a:r>
            <a:r>
              <a:rPr lang="en-GB" dirty="0">
                <a:solidFill>
                  <a:srgbClr val="000000"/>
                </a:solidFill>
                <a:latin typeface="Helvetica" panose="020B0604020202020204" pitchFamily="34" charset="0"/>
              </a:rPr>
              <a:t>with a welcome message.</a:t>
            </a:r>
          </a:p>
          <a:p>
            <a:r>
              <a:rPr lang="en-GB" dirty="0">
                <a:solidFill>
                  <a:srgbClr val="000000"/>
                </a:solidFill>
                <a:latin typeface="Helvetica" panose="020B0604020202020204" pitchFamily="34" charset="0"/>
              </a:rPr>
              <a:t/>
            </a:r>
            <a:br>
              <a:rPr lang="en-GB" dirty="0">
                <a:solidFill>
                  <a:srgbClr val="000000"/>
                </a:solidFill>
                <a:latin typeface="Helvetica" panose="020B0604020202020204" pitchFamily="34" charset="0"/>
              </a:rPr>
            </a:br>
            <a:r>
              <a:rPr lang="en-GB" sz="1600" i="1" dirty="0">
                <a:solidFill>
                  <a:srgbClr val="000000"/>
                </a:solidFill>
                <a:latin typeface="Helvetica-Oblique"/>
              </a:rPr>
              <a:t>The user-goal level use cases of step 4 can be performed in parallel and individually repeated. A customer may bid and sell in many auctions at any one time.</a:t>
            </a:r>
          </a:p>
          <a:p>
            <a:r>
              <a:rPr lang="en-GB" sz="1600" i="1" dirty="0">
                <a:solidFill>
                  <a:srgbClr val="000000"/>
                </a:solidFill>
                <a:latin typeface="Helvetica-Oblique"/>
              </a:rPr>
              <a:t/>
            </a:r>
            <a:br>
              <a:rPr lang="en-GB" sz="1600" i="1" dirty="0">
                <a:solidFill>
                  <a:srgbClr val="000000"/>
                </a:solidFill>
                <a:latin typeface="Helvetica-Oblique"/>
              </a:rPr>
            </a:br>
            <a:r>
              <a:rPr lang="en-GB" dirty="0">
                <a:solidFill>
                  <a:srgbClr val="000000"/>
                </a:solidFill>
                <a:latin typeface="Helvetica" panose="020B0604020202020204" pitchFamily="34" charset="0"/>
              </a:rPr>
              <a:t>4. </a:t>
            </a:r>
            <a:r>
              <a:rPr lang="en-GB" i="1" dirty="0">
                <a:solidFill>
                  <a:srgbClr val="000000"/>
                </a:solidFill>
                <a:latin typeface="Helvetica-Oblique"/>
              </a:rPr>
              <a:t>Customer </a:t>
            </a:r>
            <a:r>
              <a:rPr lang="en-GB" dirty="0">
                <a:solidFill>
                  <a:srgbClr val="000000"/>
                </a:solidFill>
                <a:latin typeface="Helvetica" panose="020B0604020202020204" pitchFamily="34" charset="0"/>
              </a:rPr>
              <a:t>increases credit with </a:t>
            </a:r>
            <a:r>
              <a:rPr lang="en-GB" i="1" dirty="0">
                <a:solidFill>
                  <a:srgbClr val="000000"/>
                </a:solidFill>
                <a:latin typeface="Helvetica-Oblique"/>
              </a:rPr>
              <a:t>System</a:t>
            </a:r>
            <a:br>
              <a:rPr lang="en-GB" i="1" dirty="0">
                <a:solidFill>
                  <a:srgbClr val="000000"/>
                </a:solidFill>
                <a:latin typeface="Helvetica-Oblique"/>
              </a:rPr>
            </a:br>
            <a:r>
              <a:rPr lang="en-GB" dirty="0">
                <a:solidFill>
                  <a:srgbClr val="000000"/>
                </a:solidFill>
                <a:latin typeface="Helvetica" panose="020B0604020202020204" pitchFamily="34" charset="0"/>
              </a:rPr>
              <a:t>! or </a:t>
            </a:r>
            <a:r>
              <a:rPr lang="en-GB" i="1" dirty="0">
                <a:solidFill>
                  <a:srgbClr val="000000"/>
                </a:solidFill>
                <a:latin typeface="Helvetica-Oblique"/>
              </a:rPr>
              <a:t>Customer </a:t>
            </a:r>
            <a:r>
              <a:rPr lang="en-GB" dirty="0">
                <a:solidFill>
                  <a:srgbClr val="000000"/>
                </a:solidFill>
                <a:latin typeface="Helvetica" panose="020B0604020202020204" pitchFamily="34" charset="0"/>
              </a:rPr>
              <a:t>buys an item on auction</a:t>
            </a:r>
            <a:br>
              <a:rPr lang="en-GB" dirty="0">
                <a:solidFill>
                  <a:srgbClr val="000000"/>
                </a:solidFill>
                <a:latin typeface="Helvetica" panose="020B0604020202020204" pitchFamily="34" charset="0"/>
              </a:rPr>
            </a:br>
            <a:r>
              <a:rPr lang="en-GB" dirty="0">
                <a:solidFill>
                  <a:srgbClr val="000000"/>
                </a:solidFill>
                <a:latin typeface="Helvetica" panose="020B0604020202020204" pitchFamily="34" charset="0"/>
              </a:rPr>
              <a:t>! or </a:t>
            </a:r>
            <a:r>
              <a:rPr lang="en-GB" i="1" dirty="0">
                <a:solidFill>
                  <a:srgbClr val="000000"/>
                </a:solidFill>
                <a:latin typeface="Helvetica-Oblique"/>
              </a:rPr>
              <a:t>Customer </a:t>
            </a:r>
            <a:r>
              <a:rPr lang="en-GB" dirty="0">
                <a:solidFill>
                  <a:srgbClr val="000000"/>
                </a:solidFill>
                <a:latin typeface="Helvetica" panose="020B0604020202020204" pitchFamily="34" charset="0"/>
              </a:rPr>
              <a:t>sells an item by auction</a:t>
            </a:r>
            <a:br>
              <a:rPr lang="en-GB" dirty="0">
                <a:solidFill>
                  <a:srgbClr val="000000"/>
                </a:solidFill>
                <a:latin typeface="Helvetica" panose="020B0604020202020204" pitchFamily="34" charset="0"/>
              </a:rPr>
            </a:br>
            <a:r>
              <a:rPr lang="en-GB" dirty="0">
                <a:solidFill>
                  <a:srgbClr val="000000"/>
                </a:solidFill>
                <a:latin typeface="Helvetica" panose="020B0604020202020204" pitchFamily="34" charset="0"/>
              </a:rPr>
              <a:t>5. </a:t>
            </a:r>
            <a:r>
              <a:rPr lang="en-GB" i="1" dirty="0">
                <a:solidFill>
                  <a:srgbClr val="000000"/>
                </a:solidFill>
                <a:latin typeface="Helvetica-Oblique"/>
              </a:rPr>
              <a:t>Customer </a:t>
            </a:r>
            <a:r>
              <a:rPr lang="en-GB" dirty="0">
                <a:solidFill>
                  <a:srgbClr val="000000"/>
                </a:solidFill>
                <a:latin typeface="Helvetica" panose="020B0604020202020204" pitchFamily="34" charset="0"/>
              </a:rPr>
              <a:t>exits </a:t>
            </a:r>
            <a:r>
              <a:rPr lang="en-GB" i="1" dirty="0">
                <a:solidFill>
                  <a:srgbClr val="000000"/>
                </a:solidFill>
                <a:latin typeface="Helvetica-Oblique"/>
              </a:rPr>
              <a:t>System</a:t>
            </a:r>
            <a:r>
              <a:rPr lang="en-GB" dirty="0">
                <a:solidFill>
                  <a:srgbClr val="000000"/>
                </a:solidFill>
                <a:latin typeface="Helvetica" panose="020B0604020202020204" pitchFamily="34" charset="0"/>
              </a:rPr>
              <a:t>.</a:t>
            </a:r>
            <a:br>
              <a:rPr lang="en-GB" dirty="0">
                <a:solidFill>
                  <a:srgbClr val="000000"/>
                </a:solidFill>
                <a:latin typeface="Helvetica" panose="020B0604020202020204" pitchFamily="34" charset="0"/>
              </a:rPr>
            </a:br>
            <a:r>
              <a:rPr lang="en-GB" dirty="0">
                <a:solidFill>
                  <a:srgbClr val="000000"/>
                </a:solidFill>
                <a:latin typeface="Helvetica" panose="020B0604020202020204" pitchFamily="34" charset="0"/>
              </a:rPr>
              <a:t>6. </a:t>
            </a:r>
            <a:r>
              <a:rPr lang="en-GB" i="1" dirty="0">
                <a:solidFill>
                  <a:srgbClr val="000000"/>
                </a:solidFill>
                <a:latin typeface="Helvetica-Oblique"/>
              </a:rPr>
              <a:t>Customer </a:t>
            </a:r>
            <a:r>
              <a:rPr lang="en-GB" dirty="0">
                <a:solidFill>
                  <a:srgbClr val="000000"/>
                </a:solidFill>
                <a:latin typeface="Helvetica" panose="020B0604020202020204" pitchFamily="34" charset="0"/>
              </a:rPr>
              <a:t>requests to cancel his/her </a:t>
            </a:r>
            <a:r>
              <a:rPr lang="en-GB" dirty="0" err="1">
                <a:solidFill>
                  <a:srgbClr val="000000"/>
                </a:solidFill>
                <a:latin typeface="Helvetica" panose="020B0604020202020204" pitchFamily="34" charset="0"/>
              </a:rPr>
              <a:t>enrollment</a:t>
            </a:r>
            <a:r>
              <a:rPr lang="en-GB" dirty="0">
                <a:solidFill>
                  <a:srgbClr val="000000"/>
                </a:solidFill>
                <a:latin typeface="Helvetica" panose="020B0604020202020204" pitchFamily="34" charset="0"/>
              </a:rPr>
              <a:t>.</a:t>
            </a:r>
            <a:r>
              <a:rPr lang="en-GB" dirty="0"/>
              <a:t> </a:t>
            </a:r>
            <a:br>
              <a:rPr lang="en-GB" dirty="0"/>
            </a:br>
            <a:endParaRPr lang="en-US" dirty="0"/>
          </a:p>
        </p:txBody>
      </p:sp>
    </p:spTree>
    <p:extLst>
      <p:ext uri="{BB962C8B-B14F-4D97-AF65-F5344CB8AC3E}">
        <p14:creationId xmlns:p14="http://schemas.microsoft.com/office/powerpoint/2010/main" val="2610001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Ex(8)</a:t>
            </a:r>
          </a:p>
        </p:txBody>
      </p:sp>
      <p:pic>
        <p:nvPicPr>
          <p:cNvPr id="4" name="Picture 3"/>
          <p:cNvPicPr>
            <a:picLocks noChangeAspect="1"/>
          </p:cNvPicPr>
          <p:nvPr/>
        </p:nvPicPr>
        <p:blipFill>
          <a:blip r:embed="rId2"/>
          <a:stretch>
            <a:fillRect/>
          </a:stretch>
        </p:blipFill>
        <p:spPr>
          <a:xfrm>
            <a:off x="1063989" y="1392381"/>
            <a:ext cx="10553700" cy="5353051"/>
          </a:xfrm>
          <a:prstGeom prst="rect">
            <a:avLst/>
          </a:prstGeom>
        </p:spPr>
      </p:pic>
    </p:spTree>
    <p:extLst>
      <p:ext uri="{BB962C8B-B14F-4D97-AF65-F5344CB8AC3E}">
        <p14:creationId xmlns:p14="http://schemas.microsoft.com/office/powerpoint/2010/main" val="1315844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Ex(9) : Inventory System</a:t>
            </a:r>
          </a:p>
        </p:txBody>
      </p:sp>
      <p:sp>
        <p:nvSpPr>
          <p:cNvPr id="4" name="Rectangle 3"/>
          <p:cNvSpPr/>
          <p:nvPr/>
        </p:nvSpPr>
        <p:spPr>
          <a:xfrm>
            <a:off x="965275" y="2098331"/>
            <a:ext cx="10751127" cy="2585323"/>
          </a:xfrm>
          <a:prstGeom prst="rect">
            <a:avLst/>
          </a:prstGeom>
        </p:spPr>
        <p:txBody>
          <a:bodyPr wrap="square">
            <a:spAutoFit/>
          </a:bodyPr>
          <a:lstStyle/>
          <a:p>
            <a:r>
              <a:rPr lang="en-GB" i="1" dirty="0">
                <a:solidFill>
                  <a:srgbClr val="000000"/>
                </a:solidFill>
                <a:latin typeface="Arial-ItalicMT"/>
              </a:rPr>
              <a:t>In order to generate an invoice a clerk must log in. If a clerk is a first time user, one must have themselves registered.</a:t>
            </a:r>
            <a:br>
              <a:rPr lang="en-GB" i="1" dirty="0">
                <a:solidFill>
                  <a:srgbClr val="000000"/>
                </a:solidFill>
                <a:latin typeface="Arial-ItalicMT"/>
              </a:rPr>
            </a:br>
            <a:endParaRPr lang="en-GB" i="1" dirty="0">
              <a:solidFill>
                <a:srgbClr val="000000"/>
              </a:solidFill>
              <a:latin typeface="Arial-ItalicMT"/>
            </a:endParaRPr>
          </a:p>
          <a:p>
            <a:r>
              <a:rPr lang="en-GB" i="1" dirty="0">
                <a:solidFill>
                  <a:srgbClr val="000000"/>
                </a:solidFill>
                <a:latin typeface="Arial-ItalicMT"/>
              </a:rPr>
              <a:t>There should be an option for a user to register oneself within the login page. Any user can use the system to view products online.</a:t>
            </a:r>
            <a:br>
              <a:rPr lang="en-GB" i="1" dirty="0">
                <a:solidFill>
                  <a:srgbClr val="000000"/>
                </a:solidFill>
                <a:latin typeface="Arial-ItalicMT"/>
              </a:rPr>
            </a:br>
            <a:endParaRPr lang="en-GB" i="1" dirty="0">
              <a:solidFill>
                <a:srgbClr val="000000"/>
              </a:solidFill>
              <a:latin typeface="Arial-ItalicMT"/>
            </a:endParaRPr>
          </a:p>
          <a:p>
            <a:endParaRPr lang="en-GB" i="1" dirty="0">
              <a:solidFill>
                <a:srgbClr val="000000"/>
              </a:solidFill>
              <a:latin typeface="Arial-ItalicMT"/>
            </a:endParaRPr>
          </a:p>
          <a:p>
            <a:r>
              <a:rPr lang="en-GB" i="1" dirty="0">
                <a:solidFill>
                  <a:srgbClr val="000000"/>
                </a:solidFill>
                <a:latin typeface="Arial-ItalicMT"/>
              </a:rPr>
              <a:t>The option of login is also provided when a user views products online.</a:t>
            </a:r>
            <a:r>
              <a:rPr lang="en-GB" dirty="0"/>
              <a:t> </a:t>
            </a:r>
            <a:br>
              <a:rPr lang="en-GB" dirty="0"/>
            </a:br>
            <a:endParaRPr lang="en-US" dirty="0"/>
          </a:p>
        </p:txBody>
      </p:sp>
    </p:spTree>
    <p:extLst>
      <p:ext uri="{BB962C8B-B14F-4D97-AF65-F5344CB8AC3E}">
        <p14:creationId xmlns:p14="http://schemas.microsoft.com/office/powerpoint/2010/main" val="3668576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Ex(9)</a:t>
            </a:r>
          </a:p>
        </p:txBody>
      </p:sp>
      <p:pic>
        <p:nvPicPr>
          <p:cNvPr id="4" name="Picture 3"/>
          <p:cNvPicPr>
            <a:picLocks noChangeAspect="1"/>
          </p:cNvPicPr>
          <p:nvPr/>
        </p:nvPicPr>
        <p:blipFill>
          <a:blip r:embed="rId2"/>
          <a:stretch>
            <a:fillRect/>
          </a:stretch>
        </p:blipFill>
        <p:spPr>
          <a:xfrm>
            <a:off x="2856634" y="382385"/>
            <a:ext cx="8972550" cy="6400800"/>
          </a:xfrm>
          <a:prstGeom prst="rect">
            <a:avLst/>
          </a:prstGeom>
        </p:spPr>
      </p:pic>
    </p:spTree>
    <p:extLst>
      <p:ext uri="{BB962C8B-B14F-4D97-AF65-F5344CB8AC3E}">
        <p14:creationId xmlns:p14="http://schemas.microsoft.com/office/powerpoint/2010/main" val="32033552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Sequence Diagram</a:t>
            </a:r>
          </a:p>
        </p:txBody>
      </p:sp>
    </p:spTree>
    <p:extLst>
      <p:ext uri="{BB962C8B-B14F-4D97-AF65-F5344CB8AC3E}">
        <p14:creationId xmlns:p14="http://schemas.microsoft.com/office/powerpoint/2010/main" val="933180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a:t>
            </a:r>
          </a:p>
        </p:txBody>
      </p:sp>
      <p:sp>
        <p:nvSpPr>
          <p:cNvPr id="4" name="Rectangle 3"/>
          <p:cNvSpPr/>
          <p:nvPr/>
        </p:nvSpPr>
        <p:spPr>
          <a:xfrm>
            <a:off x="999265" y="1625797"/>
            <a:ext cx="10878410" cy="2862322"/>
          </a:xfrm>
          <a:prstGeom prst="rect">
            <a:avLst/>
          </a:prstGeom>
        </p:spPr>
        <p:txBody>
          <a:bodyPr wrap="square">
            <a:spAutoFit/>
          </a:bodyPr>
          <a:lstStyle/>
          <a:p>
            <a:pPr marL="285750" indent="-285750">
              <a:buFont typeface="Arial" panose="020B0604020202020204" pitchFamily="34" charset="0"/>
              <a:buChar char="•"/>
            </a:pPr>
            <a:r>
              <a:rPr lang="en-GB" dirty="0"/>
              <a:t>UML Sequence diagrams are interaction diagrams that detail how operations are carried out.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Sequence diagrams are time focus and they show the order of the interaction visually by using the vertical axis of the diagram to represent time what messages are sent and when.</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In simpler words, a sequence diagram shows different parts of a system work in a ‘sequence’ to get something done.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pic>
        <p:nvPicPr>
          <p:cNvPr id="5" name="Picture 4"/>
          <p:cNvPicPr>
            <a:picLocks noChangeAspect="1"/>
          </p:cNvPicPr>
          <p:nvPr/>
        </p:nvPicPr>
        <p:blipFill>
          <a:blip r:embed="rId2"/>
          <a:stretch>
            <a:fillRect/>
          </a:stretch>
        </p:blipFill>
        <p:spPr>
          <a:xfrm>
            <a:off x="5600700" y="3590926"/>
            <a:ext cx="5829300" cy="3267074"/>
          </a:xfrm>
          <a:prstGeom prst="rect">
            <a:avLst/>
          </a:prstGeom>
        </p:spPr>
      </p:pic>
      <p:sp>
        <p:nvSpPr>
          <p:cNvPr id="6" name="Rectangle 5"/>
          <p:cNvSpPr/>
          <p:nvPr/>
        </p:nvSpPr>
        <p:spPr>
          <a:xfrm>
            <a:off x="999265" y="3906072"/>
            <a:ext cx="4424790" cy="2585323"/>
          </a:xfrm>
          <a:prstGeom prst="rect">
            <a:avLst/>
          </a:prstGeom>
        </p:spPr>
        <p:txBody>
          <a:bodyPr wrap="square">
            <a:spAutoFit/>
          </a:bodyPr>
          <a:lstStyle/>
          <a:p>
            <a:r>
              <a:rPr lang="en-GB" b="1" dirty="0">
                <a:solidFill>
                  <a:srgbClr val="C00000"/>
                </a:solidFill>
              </a:rPr>
              <a:t>A sequence diagram represents the scenario or flow of events in one single use case. </a:t>
            </a:r>
          </a:p>
          <a:p>
            <a:endParaRPr lang="en-GB" b="1" dirty="0">
              <a:solidFill>
                <a:srgbClr val="C00000"/>
              </a:solidFill>
            </a:endParaRPr>
          </a:p>
          <a:p>
            <a:endParaRPr lang="en-GB" b="1" dirty="0">
              <a:solidFill>
                <a:srgbClr val="C00000"/>
              </a:solidFill>
            </a:endParaRPr>
          </a:p>
          <a:p>
            <a:r>
              <a:rPr lang="en-GB" b="1" dirty="0">
                <a:solidFill>
                  <a:srgbClr val="C00000"/>
                </a:solidFill>
              </a:rPr>
              <a:t>The message flow of the sequence diagram is</a:t>
            </a:r>
          </a:p>
          <a:p>
            <a:r>
              <a:rPr lang="en-GB" b="1" dirty="0">
                <a:solidFill>
                  <a:srgbClr val="C00000"/>
                </a:solidFill>
              </a:rPr>
              <a:t>based on the narrative of the particular use case.</a:t>
            </a:r>
            <a:endParaRPr lang="en-US" b="1" dirty="0">
              <a:solidFill>
                <a:srgbClr val="C00000"/>
              </a:solidFill>
            </a:endParaRPr>
          </a:p>
        </p:txBody>
      </p:sp>
    </p:spTree>
    <p:extLst>
      <p:ext uri="{BB962C8B-B14F-4D97-AF65-F5344CB8AC3E}">
        <p14:creationId xmlns:p14="http://schemas.microsoft.com/office/powerpoint/2010/main" val="1723302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Sequence Diagram Notations</a:t>
            </a:r>
            <a:br>
              <a:rPr lang="en-US" b="1" dirty="0"/>
            </a:br>
            <a:endParaRPr lang="en-US" dirty="0"/>
          </a:p>
        </p:txBody>
      </p:sp>
      <p:sp>
        <p:nvSpPr>
          <p:cNvPr id="4" name="TextBox 3"/>
          <p:cNvSpPr txBox="1"/>
          <p:nvPr/>
        </p:nvSpPr>
        <p:spPr>
          <a:xfrm>
            <a:off x="1404078" y="1628507"/>
            <a:ext cx="5692047" cy="461665"/>
          </a:xfrm>
          <a:prstGeom prst="rect">
            <a:avLst/>
          </a:prstGeom>
          <a:noFill/>
        </p:spPr>
        <p:txBody>
          <a:bodyPr wrap="square" rtlCol="0">
            <a:spAutoFit/>
          </a:bodyPr>
          <a:lstStyle/>
          <a:p>
            <a:r>
              <a:rPr lang="en-US" sz="2400" b="1" u="sng" dirty="0">
                <a:solidFill>
                  <a:srgbClr val="FF0000"/>
                </a:solidFill>
              </a:rPr>
              <a:t>1) Lifeline</a:t>
            </a:r>
          </a:p>
        </p:txBody>
      </p:sp>
      <p:sp>
        <p:nvSpPr>
          <p:cNvPr id="5" name="Rectangle 4"/>
          <p:cNvSpPr/>
          <p:nvPr/>
        </p:nvSpPr>
        <p:spPr>
          <a:xfrm>
            <a:off x="1185003" y="2455039"/>
            <a:ext cx="10311672" cy="2862322"/>
          </a:xfrm>
          <a:prstGeom prst="rect">
            <a:avLst/>
          </a:prstGeom>
        </p:spPr>
        <p:txBody>
          <a:bodyPr wrap="square">
            <a:spAutoFit/>
          </a:bodyPr>
          <a:lstStyle/>
          <a:p>
            <a:pPr marL="285750" indent="-285750">
              <a:buFont typeface="Arial" panose="020B0604020202020204" pitchFamily="34" charset="0"/>
              <a:buChar char="•"/>
            </a:pPr>
            <a:r>
              <a:rPr lang="en-GB" dirty="0">
                <a:solidFill>
                  <a:srgbClr val="000000"/>
                </a:solidFill>
                <a:latin typeface="Calibri" panose="020F0502020204030204" pitchFamily="34" charset="0"/>
              </a:rPr>
              <a:t>A sequence diagram is made up of several of these lifeline notations</a:t>
            </a:r>
            <a:br>
              <a:rPr lang="en-GB" dirty="0">
                <a:solidFill>
                  <a:srgbClr val="000000"/>
                </a:solidFill>
                <a:latin typeface="Calibri" panose="020F0502020204030204" pitchFamily="34" charset="0"/>
              </a:rPr>
            </a:br>
            <a:endParaRPr lang="en-GB" dirty="0">
              <a:solidFill>
                <a:srgbClr val="000000"/>
              </a:solidFill>
              <a:latin typeface="Wingdings" panose="05000000000000000000" pitchFamily="2" charset="2"/>
            </a:endParaRPr>
          </a:p>
          <a:p>
            <a:pPr marL="285750" indent="-285750">
              <a:buFont typeface="Arial" panose="020B0604020202020204" pitchFamily="34" charset="0"/>
              <a:buChar char="•"/>
            </a:pPr>
            <a:r>
              <a:rPr lang="en-GB" dirty="0">
                <a:solidFill>
                  <a:srgbClr val="000000"/>
                </a:solidFill>
                <a:latin typeface="Calibri" panose="020F0502020204030204" pitchFamily="34" charset="0"/>
              </a:rPr>
              <a:t>They should be arranged horizontally across the top of the diagram</a:t>
            </a:r>
            <a:br>
              <a:rPr lang="en-GB" dirty="0">
                <a:solidFill>
                  <a:srgbClr val="000000"/>
                </a:solidFill>
                <a:latin typeface="Calibri" panose="020F0502020204030204" pitchFamily="34" charset="0"/>
              </a:rPr>
            </a:br>
            <a:endParaRPr lang="en-GB" dirty="0">
              <a:solidFill>
                <a:srgbClr val="000000"/>
              </a:solidFill>
              <a:latin typeface="Wingdings" panose="05000000000000000000" pitchFamily="2" charset="2"/>
            </a:endParaRPr>
          </a:p>
          <a:p>
            <a:pPr marL="285750" indent="-285750">
              <a:buFont typeface="Arial" panose="020B0604020202020204" pitchFamily="34" charset="0"/>
              <a:buChar char="•"/>
            </a:pPr>
            <a:r>
              <a:rPr lang="en-GB" dirty="0">
                <a:solidFill>
                  <a:srgbClr val="000000"/>
                </a:solidFill>
                <a:latin typeface="Calibri" panose="020F0502020204030204" pitchFamily="34" charset="0"/>
              </a:rPr>
              <a:t>No two lifeline notations should overlap each other</a:t>
            </a:r>
            <a:br>
              <a:rPr lang="en-GB" dirty="0">
                <a:solidFill>
                  <a:srgbClr val="000000"/>
                </a:solidFill>
                <a:latin typeface="Calibri" panose="020F0502020204030204" pitchFamily="34" charset="0"/>
              </a:rPr>
            </a:br>
            <a:endParaRPr lang="en-GB" dirty="0">
              <a:solidFill>
                <a:srgbClr val="000000"/>
              </a:solidFill>
              <a:latin typeface="Wingdings" panose="05000000000000000000" pitchFamily="2" charset="2"/>
            </a:endParaRPr>
          </a:p>
          <a:p>
            <a:pPr marL="285750" indent="-285750">
              <a:buFont typeface="Arial" panose="020B0604020202020204" pitchFamily="34" charset="0"/>
              <a:buChar char="•"/>
            </a:pPr>
            <a:r>
              <a:rPr lang="en-GB" dirty="0">
                <a:solidFill>
                  <a:srgbClr val="000000"/>
                </a:solidFill>
                <a:latin typeface="Calibri" panose="020F0502020204030204" pitchFamily="34" charset="0"/>
              </a:rPr>
              <a:t>They represent the different objects that interact with each other in the system</a:t>
            </a:r>
            <a:br>
              <a:rPr lang="en-GB" dirty="0">
                <a:solidFill>
                  <a:srgbClr val="000000"/>
                </a:solidFill>
                <a:latin typeface="Calibri" panose="020F0502020204030204" pitchFamily="34" charset="0"/>
              </a:rPr>
            </a:br>
            <a:endParaRPr lang="en-GB" dirty="0">
              <a:solidFill>
                <a:srgbClr val="000000"/>
              </a:solidFill>
              <a:latin typeface="Wingdings" panose="05000000000000000000" pitchFamily="2" charset="2"/>
            </a:endParaRPr>
          </a:p>
          <a:p>
            <a:r>
              <a:rPr lang="en-GB" dirty="0"/>
              <a:t> </a:t>
            </a:r>
            <a:br>
              <a:rPr lang="en-GB" dirty="0"/>
            </a:br>
            <a:endParaRPr lang="en-US" dirty="0"/>
          </a:p>
        </p:txBody>
      </p:sp>
      <p:pic>
        <p:nvPicPr>
          <p:cNvPr id="7" name="Picture 6"/>
          <p:cNvPicPr>
            <a:picLocks noChangeAspect="1"/>
          </p:cNvPicPr>
          <p:nvPr/>
        </p:nvPicPr>
        <p:blipFill>
          <a:blip r:embed="rId2"/>
          <a:stretch>
            <a:fillRect/>
          </a:stretch>
        </p:blipFill>
        <p:spPr>
          <a:xfrm>
            <a:off x="9048750" y="2455039"/>
            <a:ext cx="2628900" cy="4192964"/>
          </a:xfrm>
          <a:prstGeom prst="rect">
            <a:avLst/>
          </a:prstGeom>
        </p:spPr>
      </p:pic>
    </p:spTree>
    <p:extLst>
      <p:ext uri="{BB962C8B-B14F-4D97-AF65-F5344CB8AC3E}">
        <p14:creationId xmlns:p14="http://schemas.microsoft.com/office/powerpoint/2010/main" val="109524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Use Case Diagram Notations</a:t>
            </a:r>
            <a:r>
              <a:rPr lang="en-US" b="1" dirty="0"/>
              <a:t/>
            </a:r>
            <a:br>
              <a:rPr lang="en-US" b="1" dirty="0"/>
            </a:br>
            <a:endParaRPr lang="en-US" dirty="0"/>
          </a:p>
        </p:txBody>
      </p:sp>
      <p:sp>
        <p:nvSpPr>
          <p:cNvPr id="4" name="Rectangle 3"/>
          <p:cNvSpPr/>
          <p:nvPr/>
        </p:nvSpPr>
        <p:spPr>
          <a:xfrm>
            <a:off x="992551" y="1533942"/>
            <a:ext cx="10696575" cy="4247317"/>
          </a:xfrm>
          <a:prstGeom prst="rect">
            <a:avLst/>
          </a:prstGeom>
        </p:spPr>
        <p:txBody>
          <a:bodyPr wrap="square">
            <a:spAutoFit/>
          </a:bodyPr>
          <a:lstStyle/>
          <a:p>
            <a:r>
              <a:rPr lang="en-GB" b="1" u="sng" dirty="0"/>
              <a:t>Actor</a:t>
            </a:r>
          </a:p>
          <a:p>
            <a:pPr marL="285750" indent="-285750">
              <a:buFont typeface="Arial" panose="020B0604020202020204" pitchFamily="34" charset="0"/>
              <a:buChar char="•"/>
            </a:pPr>
            <a:r>
              <a:rPr lang="en-GB" dirty="0"/>
              <a:t>Actors are usually individuals involved with the system defined according to their roles. </a:t>
            </a:r>
          </a:p>
          <a:p>
            <a:pPr marL="285750" indent="-285750">
              <a:buFont typeface="Arial" panose="020B0604020202020204" pitchFamily="34" charset="0"/>
              <a:buChar char="•"/>
            </a:pPr>
            <a:r>
              <a:rPr lang="en-GB" dirty="0"/>
              <a:t>The actor can be a human or other external system.</a:t>
            </a:r>
          </a:p>
          <a:p>
            <a:pPr marL="285750" indent="-285750">
              <a:buFont typeface="Arial" panose="020B0604020202020204" pitchFamily="34" charset="0"/>
              <a:buChar char="•"/>
            </a:pPr>
            <a:endParaRPr lang="en-GB" dirty="0"/>
          </a:p>
          <a:p>
            <a:r>
              <a:rPr lang="en-GB" b="1" u="sng" dirty="0"/>
              <a:t>Use Case</a:t>
            </a:r>
          </a:p>
          <a:p>
            <a:pPr marL="285750" indent="-285750">
              <a:buFont typeface="Arial" panose="020B0604020202020204" pitchFamily="34" charset="0"/>
              <a:buChar char="•"/>
            </a:pPr>
            <a:r>
              <a:rPr lang="en-GB" dirty="0"/>
              <a:t>A use case describes how actors uses a system to accomplish a particular goal. </a:t>
            </a:r>
          </a:p>
          <a:p>
            <a:pPr marL="285750" indent="-285750">
              <a:buFont typeface="Arial" panose="020B0604020202020204" pitchFamily="34" charset="0"/>
              <a:buChar char="•"/>
            </a:pPr>
            <a:r>
              <a:rPr lang="en-GB" dirty="0"/>
              <a:t>Use cases are typically initiated by a user to fulfil goals describing the activities and variants involved in attaining the goal.</a:t>
            </a:r>
          </a:p>
          <a:p>
            <a:pPr marL="285750" indent="-285750">
              <a:buFont typeface="Arial" panose="020B0604020202020204" pitchFamily="34" charset="0"/>
              <a:buChar char="•"/>
            </a:pPr>
            <a:endParaRPr lang="en-GB" dirty="0"/>
          </a:p>
          <a:p>
            <a:r>
              <a:rPr lang="en-GB" b="1" u="sng" dirty="0"/>
              <a:t>Relationship</a:t>
            </a:r>
          </a:p>
          <a:p>
            <a:pPr marL="285750" indent="-285750">
              <a:buFont typeface="Arial" panose="020B0604020202020204" pitchFamily="34" charset="0"/>
              <a:buChar char="•"/>
            </a:pPr>
            <a:r>
              <a:rPr lang="en-GB" dirty="0"/>
              <a:t>The relationships between and among the actors and the use cases.</a:t>
            </a:r>
          </a:p>
          <a:p>
            <a:pPr marL="285750" indent="-285750">
              <a:buFont typeface="Arial" panose="020B0604020202020204" pitchFamily="34" charset="0"/>
              <a:buChar char="•"/>
            </a:pPr>
            <a:endParaRPr lang="en-GB" u="sng" dirty="0"/>
          </a:p>
          <a:p>
            <a:r>
              <a:rPr lang="en-GB" b="1" u="sng" dirty="0"/>
              <a:t>System Boundary</a:t>
            </a:r>
          </a:p>
          <a:p>
            <a:pPr marL="285750" indent="-285750">
              <a:buFont typeface="Arial" panose="020B0604020202020204" pitchFamily="34" charset="0"/>
              <a:buChar char="•"/>
            </a:pPr>
            <a:r>
              <a:rPr lang="en-GB" dirty="0"/>
              <a:t>The system boundary defines the system of interest in relation to </a:t>
            </a:r>
          </a:p>
          <a:p>
            <a:pPr marL="285750" indent="-285750">
              <a:buFont typeface="Arial" panose="020B0604020202020204" pitchFamily="34" charset="0"/>
              <a:buChar char="•"/>
            </a:pPr>
            <a:r>
              <a:rPr lang="en-GB" dirty="0"/>
              <a:t>the world around it.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9737" y="3534937"/>
            <a:ext cx="4542263" cy="3397879"/>
          </a:xfrm>
          <a:prstGeom prst="rect">
            <a:avLst/>
          </a:prstGeom>
        </p:spPr>
      </p:pic>
    </p:spTree>
    <p:extLst>
      <p:ext uri="{BB962C8B-B14F-4D97-AF65-F5344CB8AC3E}">
        <p14:creationId xmlns:p14="http://schemas.microsoft.com/office/powerpoint/2010/main" val="1811044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Sequence Diagram Notations</a:t>
            </a:r>
            <a:br>
              <a:rPr lang="en-US" b="1" dirty="0"/>
            </a:br>
            <a:endParaRPr lang="en-US" dirty="0"/>
          </a:p>
        </p:txBody>
      </p:sp>
      <p:sp>
        <p:nvSpPr>
          <p:cNvPr id="4" name="TextBox 3"/>
          <p:cNvSpPr txBox="1"/>
          <p:nvPr/>
        </p:nvSpPr>
        <p:spPr>
          <a:xfrm>
            <a:off x="1404078" y="1628507"/>
            <a:ext cx="5692047" cy="461665"/>
          </a:xfrm>
          <a:prstGeom prst="rect">
            <a:avLst/>
          </a:prstGeom>
          <a:noFill/>
        </p:spPr>
        <p:txBody>
          <a:bodyPr wrap="square" rtlCol="0">
            <a:spAutoFit/>
          </a:bodyPr>
          <a:lstStyle/>
          <a:p>
            <a:r>
              <a:rPr lang="en-US" sz="2400" b="1" u="sng" dirty="0">
                <a:solidFill>
                  <a:srgbClr val="FF0000"/>
                </a:solidFill>
              </a:rPr>
              <a:t>2) Activation Bars</a:t>
            </a:r>
          </a:p>
        </p:txBody>
      </p:sp>
      <p:sp>
        <p:nvSpPr>
          <p:cNvPr id="5" name="Rectangle 4"/>
          <p:cNvSpPr/>
          <p:nvPr/>
        </p:nvSpPr>
        <p:spPr>
          <a:xfrm>
            <a:off x="1118328" y="2455039"/>
            <a:ext cx="10311672" cy="2585323"/>
          </a:xfrm>
          <a:prstGeom prst="rect">
            <a:avLst/>
          </a:prstGeom>
        </p:spPr>
        <p:txBody>
          <a:bodyPr wrap="square">
            <a:spAutoFit/>
          </a:bodyPr>
          <a:lstStyle/>
          <a:p>
            <a:pPr marL="285750" indent="-285750">
              <a:buFont typeface="Arial" panose="020B0604020202020204" pitchFamily="34" charset="0"/>
              <a:buChar char="•"/>
            </a:pPr>
            <a:r>
              <a:rPr lang="en-GB" dirty="0"/>
              <a:t>Activation bar is the box placed on the lifeline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 It indicates that an object is active ((or instantiated) during an interaction between two objects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 length of the rectangle indicates the duration of the interaction </a:t>
            </a:r>
            <a:br>
              <a:rPr lang="en-GB" dirty="0"/>
            </a:br>
            <a:r>
              <a:rPr lang="en-GB" dirty="0">
                <a:solidFill>
                  <a:srgbClr val="000000"/>
                </a:solidFill>
                <a:latin typeface="Calibri" panose="020F0502020204030204" pitchFamily="34" charset="0"/>
              </a:rPr>
              <a:t/>
            </a:r>
            <a:br>
              <a:rPr lang="en-GB" dirty="0">
                <a:solidFill>
                  <a:srgbClr val="000000"/>
                </a:solidFill>
                <a:latin typeface="Calibri" panose="020F0502020204030204" pitchFamily="34" charset="0"/>
              </a:rPr>
            </a:br>
            <a:endParaRPr lang="en-GB" dirty="0">
              <a:solidFill>
                <a:srgbClr val="000000"/>
              </a:solidFill>
              <a:latin typeface="Wingdings" panose="05000000000000000000" pitchFamily="2" charset="2"/>
            </a:endParaRPr>
          </a:p>
          <a:p>
            <a:r>
              <a:rPr lang="en-GB" dirty="0"/>
              <a:t> </a:t>
            </a:r>
            <a:br>
              <a:rPr lang="en-GB" dirty="0"/>
            </a:br>
            <a:endParaRPr lang="en-US" dirty="0"/>
          </a:p>
        </p:txBody>
      </p:sp>
      <p:pic>
        <p:nvPicPr>
          <p:cNvPr id="3" name="Picture 2"/>
          <p:cNvPicPr>
            <a:picLocks noChangeAspect="1"/>
          </p:cNvPicPr>
          <p:nvPr/>
        </p:nvPicPr>
        <p:blipFill>
          <a:blip r:embed="rId2"/>
          <a:stretch>
            <a:fillRect/>
          </a:stretch>
        </p:blipFill>
        <p:spPr>
          <a:xfrm>
            <a:off x="8715375" y="3392537"/>
            <a:ext cx="2295524" cy="3295650"/>
          </a:xfrm>
          <a:prstGeom prst="rect">
            <a:avLst/>
          </a:prstGeom>
        </p:spPr>
      </p:pic>
    </p:spTree>
    <p:extLst>
      <p:ext uri="{BB962C8B-B14F-4D97-AF65-F5344CB8AC3E}">
        <p14:creationId xmlns:p14="http://schemas.microsoft.com/office/powerpoint/2010/main" val="940883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Sequence Diagram Notations</a:t>
            </a:r>
            <a:br>
              <a:rPr lang="en-US" b="1" dirty="0"/>
            </a:br>
            <a:endParaRPr lang="en-US" dirty="0"/>
          </a:p>
        </p:txBody>
      </p:sp>
      <p:sp>
        <p:nvSpPr>
          <p:cNvPr id="4" name="TextBox 3"/>
          <p:cNvSpPr txBox="1"/>
          <p:nvPr/>
        </p:nvSpPr>
        <p:spPr>
          <a:xfrm>
            <a:off x="1404078" y="1628507"/>
            <a:ext cx="5692047" cy="461665"/>
          </a:xfrm>
          <a:prstGeom prst="rect">
            <a:avLst/>
          </a:prstGeom>
          <a:noFill/>
        </p:spPr>
        <p:txBody>
          <a:bodyPr wrap="square" rtlCol="0">
            <a:spAutoFit/>
          </a:bodyPr>
          <a:lstStyle/>
          <a:p>
            <a:r>
              <a:rPr lang="en-US" sz="2400" b="1" u="sng" dirty="0">
                <a:solidFill>
                  <a:srgbClr val="FF0000"/>
                </a:solidFill>
              </a:rPr>
              <a:t>3) Message Arrows</a:t>
            </a:r>
          </a:p>
        </p:txBody>
      </p:sp>
      <p:sp>
        <p:nvSpPr>
          <p:cNvPr id="5" name="Rectangle 4"/>
          <p:cNvSpPr/>
          <p:nvPr/>
        </p:nvSpPr>
        <p:spPr>
          <a:xfrm>
            <a:off x="1118327" y="2455039"/>
            <a:ext cx="10530747" cy="3139321"/>
          </a:xfrm>
          <a:prstGeom prst="rect">
            <a:avLst/>
          </a:prstGeom>
        </p:spPr>
        <p:txBody>
          <a:bodyPr wrap="square">
            <a:spAutoFit/>
          </a:bodyPr>
          <a:lstStyle/>
          <a:p>
            <a:pPr marL="285750" indent="-285750">
              <a:buFont typeface="Arial" panose="020B0604020202020204" pitchFamily="34" charset="0"/>
              <a:buChar char="•"/>
            </a:pPr>
            <a:r>
              <a:rPr lang="en-GB" dirty="0"/>
              <a:t> An arrow from the Message Caller to the Message Receiver specifies a message</a:t>
            </a:r>
            <a:br>
              <a:rPr lang="en-GB" dirty="0"/>
            </a:br>
            <a:endParaRPr lang="en-GB" dirty="0"/>
          </a:p>
          <a:p>
            <a:pPr marL="285750" indent="-285750">
              <a:buFont typeface="Arial" panose="020B0604020202020204" pitchFamily="34" charset="0"/>
              <a:buChar char="•"/>
            </a:pPr>
            <a:r>
              <a:rPr lang="en-GB" dirty="0"/>
              <a:t>The message can flow in any direction; from left to right, right to left and back to the caller itself</a:t>
            </a:r>
            <a:br>
              <a:rPr lang="en-GB" dirty="0"/>
            </a:br>
            <a:endParaRPr lang="en-GB" dirty="0"/>
          </a:p>
          <a:p>
            <a:pPr marL="285750" indent="-285750">
              <a:buFont typeface="Arial" panose="020B0604020202020204" pitchFamily="34" charset="0"/>
              <a:buChar char="•"/>
            </a:pPr>
            <a:r>
              <a:rPr lang="en-GB" dirty="0"/>
              <a:t> The description of the message should go on the arrow</a:t>
            </a:r>
            <a:br>
              <a:rPr lang="en-GB" dirty="0"/>
            </a:br>
            <a:endParaRPr lang="en-GB" dirty="0"/>
          </a:p>
          <a:p>
            <a:pPr marL="285750" indent="-285750">
              <a:buFont typeface="Arial" panose="020B0604020202020204" pitchFamily="34" charset="0"/>
              <a:buChar char="•"/>
            </a:pPr>
            <a:r>
              <a:rPr lang="en-GB" dirty="0"/>
              <a:t>Arrow heads may change according to different message types </a:t>
            </a:r>
            <a:br>
              <a:rPr lang="en-GB" dirty="0"/>
            </a:br>
            <a:r>
              <a:rPr lang="en-GB" dirty="0">
                <a:solidFill>
                  <a:srgbClr val="000000"/>
                </a:solidFill>
                <a:latin typeface="Calibri" panose="020F0502020204030204" pitchFamily="34" charset="0"/>
              </a:rPr>
              <a:t/>
            </a:r>
            <a:br>
              <a:rPr lang="en-GB" dirty="0">
                <a:solidFill>
                  <a:srgbClr val="000000"/>
                </a:solidFill>
                <a:latin typeface="Calibri" panose="020F0502020204030204" pitchFamily="34" charset="0"/>
              </a:rPr>
            </a:br>
            <a:endParaRPr lang="en-GB" dirty="0">
              <a:solidFill>
                <a:srgbClr val="000000"/>
              </a:solidFill>
              <a:latin typeface="Wingdings" panose="05000000000000000000" pitchFamily="2" charset="2"/>
            </a:endParaRPr>
          </a:p>
          <a:p>
            <a:r>
              <a:rPr lang="en-GB" dirty="0"/>
              <a:t> </a:t>
            </a:r>
            <a:br>
              <a:rPr lang="en-GB" dirty="0"/>
            </a:br>
            <a:endParaRPr lang="en-US" dirty="0"/>
          </a:p>
        </p:txBody>
      </p:sp>
    </p:spTree>
    <p:extLst>
      <p:ext uri="{BB962C8B-B14F-4D97-AF65-F5344CB8AC3E}">
        <p14:creationId xmlns:p14="http://schemas.microsoft.com/office/powerpoint/2010/main" val="40350690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71549" y="2450306"/>
            <a:ext cx="10963275" cy="3539430"/>
          </a:xfrm>
          <a:prstGeom prst="rect">
            <a:avLst/>
          </a:prstGeom>
        </p:spPr>
        <p:txBody>
          <a:bodyPr wrap="square">
            <a:spAutoFit/>
          </a:bodyPr>
          <a:lstStyle/>
          <a:p>
            <a:r>
              <a:rPr lang="en-GB" sz="2000" b="1" u="sng" dirty="0">
                <a:solidFill>
                  <a:srgbClr val="0070C0"/>
                </a:solidFill>
              </a:rPr>
              <a:t>Call Message</a:t>
            </a:r>
          </a:p>
          <a:p>
            <a:endParaRPr lang="en-GB" dirty="0"/>
          </a:p>
          <a:p>
            <a:r>
              <a:rPr lang="en-GB" dirty="0"/>
              <a:t>A call message defines a particular communication between lifelines of an interaction, which represents an invocation of operation of target lifeline.</a:t>
            </a:r>
          </a:p>
          <a:p>
            <a:endParaRPr lang="en-GB" dirty="0"/>
          </a:p>
          <a:p>
            <a:endParaRPr lang="en-GB" dirty="0"/>
          </a:p>
          <a:p>
            <a:endParaRPr lang="en-GB" sz="2000" b="1" u="sng" dirty="0">
              <a:solidFill>
                <a:srgbClr val="0070C0"/>
              </a:solidFill>
            </a:endParaRPr>
          </a:p>
          <a:p>
            <a:endParaRPr lang="en-GB" sz="2000" b="1" u="sng" dirty="0">
              <a:solidFill>
                <a:srgbClr val="0070C0"/>
              </a:solidFill>
            </a:endParaRPr>
          </a:p>
          <a:p>
            <a:r>
              <a:rPr lang="en-GB" sz="2000" b="1" u="sng" dirty="0">
                <a:solidFill>
                  <a:srgbClr val="0070C0"/>
                </a:solidFill>
              </a:rPr>
              <a:t>Return Message</a:t>
            </a:r>
          </a:p>
          <a:p>
            <a:endParaRPr lang="en-GB" dirty="0"/>
          </a:p>
          <a:p>
            <a:r>
              <a:rPr lang="en-GB" dirty="0"/>
              <a:t>A return message defines a particular communication between lifelines of an interaction, which represents the pass of information back to the caller of a corresponded former message.</a:t>
            </a:r>
          </a:p>
        </p:txBody>
      </p:sp>
      <p:sp>
        <p:nvSpPr>
          <p:cNvPr id="7" name="Title 1"/>
          <p:cNvSpPr>
            <a:spLocks noGrp="1"/>
          </p:cNvSpPr>
          <p:nvPr>
            <p:ph type="title"/>
          </p:nvPr>
        </p:nvSpPr>
        <p:spPr>
          <a:xfrm>
            <a:off x="1251678" y="382385"/>
            <a:ext cx="10178322" cy="1492132"/>
          </a:xfrm>
        </p:spPr>
        <p:txBody>
          <a:bodyPr/>
          <a:lstStyle/>
          <a:p>
            <a:r>
              <a:rPr lang="en-US" b="1" dirty="0"/>
              <a:t>Sequence Diagram Notations</a:t>
            </a:r>
            <a:br>
              <a:rPr lang="en-US" b="1" dirty="0"/>
            </a:br>
            <a:endParaRPr lang="en-US" dirty="0"/>
          </a:p>
        </p:txBody>
      </p:sp>
      <p:sp>
        <p:nvSpPr>
          <p:cNvPr id="8" name="TextBox 7"/>
          <p:cNvSpPr txBox="1"/>
          <p:nvPr/>
        </p:nvSpPr>
        <p:spPr>
          <a:xfrm>
            <a:off x="1404078" y="1628507"/>
            <a:ext cx="5692047" cy="461665"/>
          </a:xfrm>
          <a:prstGeom prst="rect">
            <a:avLst/>
          </a:prstGeom>
          <a:noFill/>
        </p:spPr>
        <p:txBody>
          <a:bodyPr wrap="square" rtlCol="0">
            <a:spAutoFit/>
          </a:bodyPr>
          <a:lstStyle/>
          <a:p>
            <a:r>
              <a:rPr lang="en-US" sz="2400" b="1" u="sng" dirty="0">
                <a:solidFill>
                  <a:srgbClr val="FF0000"/>
                </a:solidFill>
              </a:rPr>
              <a:t>3) Message Arrows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3709484"/>
            <a:ext cx="2738436" cy="90061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2875" y="5762625"/>
            <a:ext cx="2376362" cy="896775"/>
          </a:xfrm>
          <a:prstGeom prst="rect">
            <a:avLst/>
          </a:prstGeom>
        </p:spPr>
      </p:pic>
    </p:spTree>
    <p:extLst>
      <p:ext uri="{BB962C8B-B14F-4D97-AF65-F5344CB8AC3E}">
        <p14:creationId xmlns:p14="http://schemas.microsoft.com/office/powerpoint/2010/main" val="38831339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6239" y="1324408"/>
            <a:ext cx="5962650" cy="5019675"/>
          </a:xfrm>
          <a:prstGeom prst="rect">
            <a:avLst/>
          </a:prstGeom>
        </p:spPr>
      </p:pic>
    </p:spTree>
    <p:extLst>
      <p:ext uri="{BB962C8B-B14F-4D97-AF65-F5344CB8AC3E}">
        <p14:creationId xmlns:p14="http://schemas.microsoft.com/office/powerpoint/2010/main" val="42040669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Examples</a:t>
            </a:r>
          </a:p>
        </p:txBody>
      </p:sp>
    </p:spTree>
    <p:extLst>
      <p:ext uri="{BB962C8B-B14F-4D97-AF65-F5344CB8AC3E}">
        <p14:creationId xmlns:p14="http://schemas.microsoft.com/office/powerpoint/2010/main" val="27623367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Ex(1)</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353" y="2095662"/>
            <a:ext cx="10806972" cy="3581238"/>
          </a:xfrm>
          <a:prstGeom prst="rect">
            <a:avLst/>
          </a:prstGeom>
        </p:spPr>
      </p:pic>
    </p:spTree>
    <p:extLst>
      <p:ext uri="{BB962C8B-B14F-4D97-AF65-F5344CB8AC3E}">
        <p14:creationId xmlns:p14="http://schemas.microsoft.com/office/powerpoint/2010/main" val="8269666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Ex(2)</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9659" y="2397248"/>
            <a:ext cx="9222357" cy="4504762"/>
          </a:xfrm>
          <a:prstGeom prst="rect">
            <a:avLst/>
          </a:prstGeom>
        </p:spPr>
      </p:pic>
      <p:sp>
        <p:nvSpPr>
          <p:cNvPr id="4" name="Rectangle 3"/>
          <p:cNvSpPr/>
          <p:nvPr/>
        </p:nvSpPr>
        <p:spPr>
          <a:xfrm>
            <a:off x="1059445" y="1307303"/>
            <a:ext cx="10562786" cy="923330"/>
          </a:xfrm>
          <a:prstGeom prst="rect">
            <a:avLst/>
          </a:prstGeom>
        </p:spPr>
        <p:txBody>
          <a:bodyPr wrap="square">
            <a:spAutoFit/>
          </a:bodyPr>
          <a:lstStyle/>
          <a:p>
            <a:r>
              <a:rPr lang="en-GB" dirty="0"/>
              <a:t>The sequence diagram example below shows the interactions between a user and a ticket booking system in booking a seat. It consists of mainly four parts: The actor, which is the user, the boundary object ‘interface', the controller object ‘</a:t>
            </a:r>
            <a:r>
              <a:rPr lang="en-GB" dirty="0" err="1"/>
              <a:t>mainController</a:t>
            </a:r>
            <a:r>
              <a:rPr lang="en-GB" dirty="0"/>
              <a:t>' and two entity objects routes and route.</a:t>
            </a:r>
            <a:endParaRPr lang="en-US" dirty="0"/>
          </a:p>
        </p:txBody>
      </p:sp>
    </p:spTree>
    <p:extLst>
      <p:ext uri="{BB962C8B-B14F-4D97-AF65-F5344CB8AC3E}">
        <p14:creationId xmlns:p14="http://schemas.microsoft.com/office/powerpoint/2010/main" val="30042875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Ex(2)</a:t>
            </a:r>
          </a:p>
        </p:txBody>
      </p:sp>
      <p:pic>
        <p:nvPicPr>
          <p:cNvPr id="3" name="Picture 2"/>
          <p:cNvPicPr>
            <a:picLocks noChangeAspect="1"/>
          </p:cNvPicPr>
          <p:nvPr/>
        </p:nvPicPr>
        <p:blipFill>
          <a:blip r:embed="rId2"/>
          <a:stretch>
            <a:fillRect/>
          </a:stretch>
        </p:blipFill>
        <p:spPr>
          <a:xfrm>
            <a:off x="1028700" y="1371599"/>
            <a:ext cx="10754591" cy="5126701"/>
          </a:xfrm>
          <a:prstGeom prst="rect">
            <a:avLst/>
          </a:prstGeom>
        </p:spPr>
      </p:pic>
    </p:spTree>
    <p:extLst>
      <p:ext uri="{BB962C8B-B14F-4D97-AF65-F5344CB8AC3E}">
        <p14:creationId xmlns:p14="http://schemas.microsoft.com/office/powerpoint/2010/main" val="31488368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EX(3)</a:t>
            </a:r>
          </a:p>
        </p:txBody>
      </p:sp>
      <p:sp>
        <p:nvSpPr>
          <p:cNvPr id="3" name="Rectangle 2"/>
          <p:cNvSpPr/>
          <p:nvPr/>
        </p:nvSpPr>
        <p:spPr>
          <a:xfrm>
            <a:off x="1075031" y="1772381"/>
            <a:ext cx="3891822" cy="1107996"/>
          </a:xfrm>
          <a:prstGeom prst="rect">
            <a:avLst/>
          </a:prstGeom>
        </p:spPr>
        <p:txBody>
          <a:bodyPr wrap="square">
            <a:spAutoFit/>
          </a:bodyPr>
          <a:lstStyle/>
          <a:p>
            <a:r>
              <a:rPr lang="en-GB" sz="2400" dirty="0">
                <a:solidFill>
                  <a:srgbClr val="000000"/>
                </a:solidFill>
                <a:latin typeface="Calibri" panose="020F0502020204030204" pitchFamily="34" charset="0"/>
              </a:rPr>
              <a:t>Create new online library account</a:t>
            </a:r>
            <a:r>
              <a:rPr lang="en-GB" sz="2400" dirty="0"/>
              <a:t> </a:t>
            </a:r>
            <a:r>
              <a:rPr lang="en-GB" dirty="0"/>
              <a:t/>
            </a:r>
            <a:br>
              <a:rPr lang="en-GB" dirty="0"/>
            </a:br>
            <a:endParaRPr lang="en-US" dirty="0"/>
          </a:p>
        </p:txBody>
      </p:sp>
      <p:pic>
        <p:nvPicPr>
          <p:cNvPr id="4" name="Picture 3"/>
          <p:cNvPicPr>
            <a:picLocks noChangeAspect="1"/>
          </p:cNvPicPr>
          <p:nvPr/>
        </p:nvPicPr>
        <p:blipFill>
          <a:blip r:embed="rId2"/>
          <a:stretch>
            <a:fillRect/>
          </a:stretch>
        </p:blipFill>
        <p:spPr>
          <a:xfrm>
            <a:off x="4966853" y="893619"/>
            <a:ext cx="6754092" cy="5839690"/>
          </a:xfrm>
          <a:prstGeom prst="rect">
            <a:avLst/>
          </a:prstGeom>
        </p:spPr>
      </p:pic>
    </p:spTree>
    <p:extLst>
      <p:ext uri="{BB962C8B-B14F-4D97-AF65-F5344CB8AC3E}">
        <p14:creationId xmlns:p14="http://schemas.microsoft.com/office/powerpoint/2010/main" val="9866221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Ex(3)</a:t>
            </a:r>
          </a:p>
        </p:txBody>
      </p:sp>
      <p:sp>
        <p:nvSpPr>
          <p:cNvPr id="3" name="Rectangle 2"/>
          <p:cNvSpPr/>
          <p:nvPr/>
        </p:nvSpPr>
        <p:spPr>
          <a:xfrm>
            <a:off x="1251678" y="1700710"/>
            <a:ext cx="4546450" cy="2462213"/>
          </a:xfrm>
          <a:prstGeom prst="rect">
            <a:avLst/>
          </a:prstGeom>
        </p:spPr>
        <p:txBody>
          <a:bodyPr wrap="square">
            <a:spAutoFit/>
          </a:bodyPr>
          <a:lstStyle/>
          <a:p>
            <a:r>
              <a:rPr lang="en-GB" sz="2400" b="1" u="sng" dirty="0">
                <a:solidFill>
                  <a:srgbClr val="C00000"/>
                </a:solidFill>
                <a:latin typeface="Calibri" panose="020F0502020204030204" pitchFamily="34" charset="0"/>
              </a:rPr>
              <a:t>Step 1</a:t>
            </a:r>
            <a:r>
              <a:rPr lang="en-GB" sz="2000" b="1" dirty="0">
                <a:solidFill>
                  <a:srgbClr val="000000"/>
                </a:solidFill>
                <a:latin typeface="Calibri" panose="020F0502020204030204" pitchFamily="34" charset="0"/>
              </a:rPr>
              <a:t/>
            </a:r>
            <a:br>
              <a:rPr lang="en-GB" sz="2000" b="1" dirty="0">
                <a:solidFill>
                  <a:srgbClr val="000000"/>
                </a:solidFill>
                <a:latin typeface="Calibri" panose="020F0502020204030204" pitchFamily="34" charset="0"/>
              </a:rPr>
            </a:br>
            <a:r>
              <a:rPr lang="en-GB" sz="2000" dirty="0">
                <a:solidFill>
                  <a:srgbClr val="000000"/>
                </a:solidFill>
                <a:latin typeface="Calibri" panose="020F0502020204030204" pitchFamily="34" charset="0"/>
              </a:rPr>
              <a:t>Identify the objects or participants in the use case ‘Create New User Account’</a:t>
            </a:r>
            <a:br>
              <a:rPr lang="en-GB" sz="2000" dirty="0">
                <a:solidFill>
                  <a:srgbClr val="000000"/>
                </a:solidFill>
                <a:latin typeface="Calibri" panose="020F0502020204030204" pitchFamily="34" charset="0"/>
              </a:rPr>
            </a:br>
            <a:r>
              <a:rPr lang="en-GB" dirty="0">
                <a:solidFill>
                  <a:srgbClr val="000000"/>
                </a:solidFill>
                <a:latin typeface="Arial" panose="020B0604020202020204" pitchFamily="34" charset="0"/>
              </a:rPr>
              <a:t>• </a:t>
            </a:r>
            <a:r>
              <a:rPr lang="en-GB" dirty="0">
                <a:solidFill>
                  <a:srgbClr val="000000"/>
                </a:solidFill>
                <a:latin typeface="Calibri" panose="020F0502020204030204" pitchFamily="34" charset="0"/>
              </a:rPr>
              <a:t>Librarian</a:t>
            </a:r>
            <a:br>
              <a:rPr lang="en-GB" dirty="0">
                <a:solidFill>
                  <a:srgbClr val="000000"/>
                </a:solidFill>
                <a:latin typeface="Calibri" panose="020F0502020204030204" pitchFamily="34" charset="0"/>
              </a:rPr>
            </a:br>
            <a:r>
              <a:rPr lang="en-GB" dirty="0">
                <a:solidFill>
                  <a:srgbClr val="000000"/>
                </a:solidFill>
                <a:latin typeface="Arial" panose="020B0604020202020204" pitchFamily="34" charset="0"/>
              </a:rPr>
              <a:t>• </a:t>
            </a:r>
            <a:r>
              <a:rPr lang="en-GB" dirty="0">
                <a:solidFill>
                  <a:srgbClr val="000000"/>
                </a:solidFill>
                <a:latin typeface="Calibri" panose="020F0502020204030204" pitchFamily="34" charset="0"/>
              </a:rPr>
              <a:t>Online Library Management system</a:t>
            </a:r>
            <a:br>
              <a:rPr lang="en-GB" dirty="0">
                <a:solidFill>
                  <a:srgbClr val="000000"/>
                </a:solidFill>
                <a:latin typeface="Calibri" panose="020F0502020204030204" pitchFamily="34" charset="0"/>
              </a:rPr>
            </a:br>
            <a:r>
              <a:rPr lang="en-GB" dirty="0">
                <a:solidFill>
                  <a:srgbClr val="000000"/>
                </a:solidFill>
                <a:latin typeface="Arial" panose="020B0604020202020204" pitchFamily="34" charset="0"/>
              </a:rPr>
              <a:t>• </a:t>
            </a:r>
            <a:r>
              <a:rPr lang="en-GB" dirty="0">
                <a:solidFill>
                  <a:srgbClr val="000000"/>
                </a:solidFill>
                <a:latin typeface="Calibri" panose="020F0502020204030204" pitchFamily="34" charset="0"/>
              </a:rPr>
              <a:t>User credentials data base</a:t>
            </a:r>
            <a:br>
              <a:rPr lang="en-GB" dirty="0">
                <a:solidFill>
                  <a:srgbClr val="000000"/>
                </a:solidFill>
                <a:latin typeface="Calibri" panose="020F0502020204030204" pitchFamily="34" charset="0"/>
              </a:rPr>
            </a:br>
            <a:r>
              <a:rPr lang="en-GB" dirty="0">
                <a:solidFill>
                  <a:srgbClr val="000000"/>
                </a:solidFill>
                <a:latin typeface="Arial" panose="020B0604020202020204" pitchFamily="34" charset="0"/>
              </a:rPr>
              <a:t>• </a:t>
            </a:r>
            <a:r>
              <a:rPr lang="en-GB" dirty="0">
                <a:solidFill>
                  <a:srgbClr val="000000"/>
                </a:solidFill>
                <a:latin typeface="Calibri" panose="020F0502020204030204" pitchFamily="34" charset="0"/>
              </a:rPr>
              <a:t>Email system</a:t>
            </a:r>
            <a:r>
              <a:rPr lang="en-GB" dirty="0"/>
              <a:t> </a:t>
            </a:r>
            <a:br>
              <a:rPr lang="en-GB" dirty="0"/>
            </a:br>
            <a:endParaRPr lang="en-US" dirty="0"/>
          </a:p>
        </p:txBody>
      </p:sp>
      <p:pic>
        <p:nvPicPr>
          <p:cNvPr id="4" name="Picture 3"/>
          <p:cNvPicPr>
            <a:picLocks noChangeAspect="1"/>
          </p:cNvPicPr>
          <p:nvPr/>
        </p:nvPicPr>
        <p:blipFill>
          <a:blip r:embed="rId2"/>
          <a:stretch>
            <a:fillRect/>
          </a:stretch>
        </p:blipFill>
        <p:spPr>
          <a:xfrm>
            <a:off x="5673437" y="748145"/>
            <a:ext cx="6141027" cy="5756563"/>
          </a:xfrm>
          <a:prstGeom prst="rect">
            <a:avLst/>
          </a:prstGeom>
        </p:spPr>
      </p:pic>
    </p:spTree>
    <p:extLst>
      <p:ext uri="{BB962C8B-B14F-4D97-AF65-F5344CB8AC3E}">
        <p14:creationId xmlns:p14="http://schemas.microsoft.com/office/powerpoint/2010/main" val="1829075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en-GB" u="sng" dirty="0"/>
              <a:t>How to Draw a Use Case Diagram?</a:t>
            </a:r>
            <a:r>
              <a:rPr lang="en-GB" b="1" dirty="0"/>
              <a:t/>
            </a:r>
            <a:br>
              <a:rPr lang="en-GB" b="1" dirty="0"/>
            </a:br>
            <a:r>
              <a:rPr lang="en-US" b="1" dirty="0"/>
              <a:t/>
            </a:r>
            <a:br>
              <a:rPr lang="en-US" b="1" dirty="0"/>
            </a:br>
            <a:endParaRPr lang="en-US" dirty="0"/>
          </a:p>
        </p:txBody>
      </p:sp>
      <p:sp>
        <p:nvSpPr>
          <p:cNvPr id="5" name="Rectangle 4"/>
          <p:cNvSpPr/>
          <p:nvPr/>
        </p:nvSpPr>
        <p:spPr>
          <a:xfrm>
            <a:off x="1371600" y="1764473"/>
            <a:ext cx="10178322" cy="3329053"/>
          </a:xfrm>
          <a:prstGeom prst="rect">
            <a:avLst/>
          </a:prstGeom>
        </p:spPr>
        <p:txBody>
          <a:bodyPr wrap="square">
            <a:spAutoFit/>
          </a:bodyPr>
          <a:lstStyle/>
          <a:p>
            <a:r>
              <a:rPr lang="en-GB" sz="2000" b="1" u="sng" dirty="0">
                <a:solidFill>
                  <a:srgbClr val="C00000"/>
                </a:solidFill>
              </a:rPr>
              <a:t>A Use Case model can be developed by following the steps below: </a:t>
            </a:r>
          </a:p>
          <a:p>
            <a:endParaRPr lang="en-GB" dirty="0"/>
          </a:p>
          <a:p>
            <a:pPr marL="457200" indent="-290513">
              <a:lnSpc>
                <a:spcPct val="250000"/>
              </a:lnSpc>
              <a:buFont typeface="+mj-lt"/>
              <a:buAutoNum type="arabicPeriod"/>
            </a:pPr>
            <a:r>
              <a:rPr lang="en-GB" dirty="0"/>
              <a:t>Identify the Actors (role of users) of the system.</a:t>
            </a:r>
          </a:p>
          <a:p>
            <a:pPr marL="457200" indent="-290513">
              <a:lnSpc>
                <a:spcPct val="250000"/>
              </a:lnSpc>
              <a:buFont typeface="+mj-lt"/>
              <a:buAutoNum type="arabicPeriod"/>
            </a:pPr>
            <a:r>
              <a:rPr lang="en-GB" dirty="0"/>
              <a:t>For each category of users, identify all roles played by the users relevant to the system.</a:t>
            </a:r>
          </a:p>
          <a:p>
            <a:pPr marL="457200" indent="-290513">
              <a:lnSpc>
                <a:spcPct val="250000"/>
              </a:lnSpc>
              <a:buFont typeface="+mj-lt"/>
              <a:buAutoNum type="arabicPeriod"/>
            </a:pPr>
            <a:r>
              <a:rPr lang="en-GB" dirty="0"/>
              <a:t>Identify what are the users required the system to be performed to achieve these goals.</a:t>
            </a:r>
          </a:p>
          <a:p>
            <a:pPr marL="457200" indent="-290513">
              <a:lnSpc>
                <a:spcPct val="250000"/>
              </a:lnSpc>
              <a:buFont typeface="+mj-lt"/>
              <a:buAutoNum type="arabicPeriod"/>
            </a:pPr>
            <a:r>
              <a:rPr lang="en-GB" dirty="0"/>
              <a:t>Create use cases for every goal.</a:t>
            </a:r>
          </a:p>
        </p:txBody>
      </p:sp>
    </p:spTree>
    <p:extLst>
      <p:ext uri="{BB962C8B-B14F-4D97-AF65-F5344CB8AC3E}">
        <p14:creationId xmlns:p14="http://schemas.microsoft.com/office/powerpoint/2010/main" val="10876042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Ex(3)</a:t>
            </a:r>
          </a:p>
        </p:txBody>
      </p:sp>
      <p:sp>
        <p:nvSpPr>
          <p:cNvPr id="3" name="Rectangle 2"/>
          <p:cNvSpPr/>
          <p:nvPr/>
        </p:nvSpPr>
        <p:spPr>
          <a:xfrm>
            <a:off x="1147768" y="1330193"/>
            <a:ext cx="10666695" cy="4678204"/>
          </a:xfrm>
          <a:prstGeom prst="rect">
            <a:avLst/>
          </a:prstGeom>
        </p:spPr>
        <p:txBody>
          <a:bodyPr wrap="square">
            <a:spAutoFit/>
          </a:bodyPr>
          <a:lstStyle/>
          <a:p>
            <a:r>
              <a:rPr lang="en-GB" sz="2400" b="1" dirty="0">
                <a:solidFill>
                  <a:srgbClr val="C00000"/>
                </a:solidFill>
                <a:latin typeface="Calibri" panose="020F0502020204030204" pitchFamily="34" charset="0"/>
              </a:rPr>
              <a:t>List down the steps involved in the execution of the use case</a:t>
            </a:r>
          </a:p>
          <a:p>
            <a:pPr>
              <a:lnSpc>
                <a:spcPct val="150000"/>
              </a:lnSpc>
            </a:pPr>
            <a:r>
              <a:rPr lang="en-GB" sz="2200" dirty="0">
                <a:solidFill>
                  <a:srgbClr val="000000"/>
                </a:solidFill>
                <a:latin typeface="Calibri" panose="020F0502020204030204" pitchFamily="34" charset="0"/>
              </a:rPr>
              <a:t/>
            </a:r>
            <a:br>
              <a:rPr lang="en-GB" sz="2200" dirty="0">
                <a:solidFill>
                  <a:srgbClr val="000000"/>
                </a:solidFill>
                <a:latin typeface="Calibri" panose="020F0502020204030204" pitchFamily="34" charset="0"/>
              </a:rPr>
            </a:br>
            <a:r>
              <a:rPr lang="en-GB" sz="2400" dirty="0">
                <a:solidFill>
                  <a:srgbClr val="000000"/>
                </a:solidFill>
                <a:latin typeface="Arial" panose="020B0604020202020204" pitchFamily="34" charset="0"/>
              </a:rPr>
              <a:t>• </a:t>
            </a:r>
            <a:r>
              <a:rPr lang="en-GB" sz="2400" dirty="0">
                <a:solidFill>
                  <a:srgbClr val="000000"/>
                </a:solidFill>
                <a:latin typeface="Calibri" panose="020F0502020204030204" pitchFamily="34" charset="0"/>
              </a:rPr>
              <a:t>The librarian requires the system to create a new online library account</a:t>
            </a:r>
            <a:br>
              <a:rPr lang="en-GB" sz="2400" dirty="0">
                <a:solidFill>
                  <a:srgbClr val="000000"/>
                </a:solidFill>
                <a:latin typeface="Calibri" panose="020F0502020204030204" pitchFamily="34" charset="0"/>
              </a:rPr>
            </a:br>
            <a:r>
              <a:rPr lang="en-GB" sz="2400" dirty="0">
                <a:solidFill>
                  <a:srgbClr val="000000"/>
                </a:solidFill>
                <a:latin typeface="Arial" panose="020B0604020202020204" pitchFamily="34" charset="0"/>
              </a:rPr>
              <a:t>• </a:t>
            </a:r>
            <a:r>
              <a:rPr lang="en-GB" sz="2400" dirty="0">
                <a:solidFill>
                  <a:srgbClr val="000000"/>
                </a:solidFill>
                <a:latin typeface="Calibri" panose="020F0502020204030204" pitchFamily="34" charset="0"/>
              </a:rPr>
              <a:t>The librarian selects the library user account type</a:t>
            </a:r>
            <a:br>
              <a:rPr lang="en-GB" sz="2400" dirty="0">
                <a:solidFill>
                  <a:srgbClr val="000000"/>
                </a:solidFill>
                <a:latin typeface="Calibri" panose="020F0502020204030204" pitchFamily="34" charset="0"/>
              </a:rPr>
            </a:br>
            <a:r>
              <a:rPr lang="en-GB" sz="2400" dirty="0">
                <a:solidFill>
                  <a:srgbClr val="000000"/>
                </a:solidFill>
                <a:latin typeface="Arial" panose="020B0604020202020204" pitchFamily="34" charset="0"/>
              </a:rPr>
              <a:t>• </a:t>
            </a:r>
            <a:r>
              <a:rPr lang="en-GB" sz="2400" dirty="0">
                <a:solidFill>
                  <a:srgbClr val="000000"/>
                </a:solidFill>
                <a:latin typeface="Calibri" panose="020F0502020204030204" pitchFamily="34" charset="0"/>
              </a:rPr>
              <a:t>The librarian enters the user’s details</a:t>
            </a:r>
            <a:br>
              <a:rPr lang="en-GB" sz="2400" dirty="0">
                <a:solidFill>
                  <a:srgbClr val="000000"/>
                </a:solidFill>
                <a:latin typeface="Calibri" panose="020F0502020204030204" pitchFamily="34" charset="0"/>
              </a:rPr>
            </a:br>
            <a:r>
              <a:rPr lang="en-GB" sz="2400" dirty="0">
                <a:solidFill>
                  <a:srgbClr val="000000"/>
                </a:solidFill>
                <a:latin typeface="Arial" panose="020B0604020202020204" pitchFamily="34" charset="0"/>
              </a:rPr>
              <a:t>• </a:t>
            </a:r>
            <a:r>
              <a:rPr lang="en-GB" sz="2400" dirty="0">
                <a:solidFill>
                  <a:srgbClr val="000000"/>
                </a:solidFill>
                <a:latin typeface="Calibri" panose="020F0502020204030204" pitchFamily="34" charset="0"/>
              </a:rPr>
              <a:t>The user’s details are checked using the user Credentials Database</a:t>
            </a:r>
            <a:br>
              <a:rPr lang="en-GB" sz="2400" dirty="0">
                <a:solidFill>
                  <a:srgbClr val="000000"/>
                </a:solidFill>
                <a:latin typeface="Calibri" panose="020F0502020204030204" pitchFamily="34" charset="0"/>
              </a:rPr>
            </a:br>
            <a:r>
              <a:rPr lang="en-GB" sz="2400" dirty="0">
                <a:solidFill>
                  <a:srgbClr val="000000"/>
                </a:solidFill>
                <a:latin typeface="Arial" panose="020B0604020202020204" pitchFamily="34" charset="0"/>
              </a:rPr>
              <a:t>• </a:t>
            </a:r>
            <a:r>
              <a:rPr lang="en-GB" sz="2400" dirty="0">
                <a:solidFill>
                  <a:srgbClr val="000000"/>
                </a:solidFill>
                <a:latin typeface="Calibri" panose="020F0502020204030204" pitchFamily="34" charset="0"/>
              </a:rPr>
              <a:t>The new library user account is created</a:t>
            </a:r>
            <a:br>
              <a:rPr lang="en-GB" sz="2400" dirty="0">
                <a:solidFill>
                  <a:srgbClr val="000000"/>
                </a:solidFill>
                <a:latin typeface="Calibri" panose="020F0502020204030204" pitchFamily="34" charset="0"/>
              </a:rPr>
            </a:br>
            <a:r>
              <a:rPr lang="en-GB" sz="2400" dirty="0">
                <a:solidFill>
                  <a:srgbClr val="000000"/>
                </a:solidFill>
                <a:latin typeface="Arial" panose="020B0604020202020204" pitchFamily="34" charset="0"/>
              </a:rPr>
              <a:t>• </a:t>
            </a:r>
            <a:r>
              <a:rPr lang="en-GB" sz="2400" dirty="0">
                <a:solidFill>
                  <a:srgbClr val="000000"/>
                </a:solidFill>
                <a:latin typeface="Calibri" panose="020F0502020204030204" pitchFamily="34" charset="0"/>
              </a:rPr>
              <a:t>A summary of the new account’s details is emailed to the user</a:t>
            </a:r>
            <a:r>
              <a:rPr lang="en-GB" sz="2400" dirty="0"/>
              <a:t> </a:t>
            </a:r>
            <a:r>
              <a:rPr lang="en-GB" dirty="0"/>
              <a:t/>
            </a:r>
            <a:br>
              <a:rPr lang="en-GB" dirty="0"/>
            </a:br>
            <a:endParaRPr lang="en-US" dirty="0"/>
          </a:p>
        </p:txBody>
      </p:sp>
    </p:spTree>
    <p:extLst>
      <p:ext uri="{BB962C8B-B14F-4D97-AF65-F5344CB8AC3E}">
        <p14:creationId xmlns:p14="http://schemas.microsoft.com/office/powerpoint/2010/main" val="36128026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Ex(3)</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888" y="1246908"/>
            <a:ext cx="10855902" cy="5507182"/>
          </a:xfrm>
          <a:prstGeom prst="rect">
            <a:avLst/>
          </a:prstGeom>
        </p:spPr>
      </p:pic>
    </p:spTree>
    <p:extLst>
      <p:ext uri="{BB962C8B-B14F-4D97-AF65-F5344CB8AC3E}">
        <p14:creationId xmlns:p14="http://schemas.microsoft.com/office/powerpoint/2010/main" val="30068769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THE END</a:t>
            </a:r>
            <a:br>
              <a:rPr lang="en-US" dirty="0"/>
            </a:b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3199808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Relationships</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8739" y="2189137"/>
            <a:ext cx="10744200" cy="3392282"/>
          </a:xfrm>
        </p:spPr>
      </p:pic>
    </p:spTree>
    <p:extLst>
      <p:ext uri="{BB962C8B-B14F-4D97-AF65-F5344CB8AC3E}">
        <p14:creationId xmlns:p14="http://schemas.microsoft.com/office/powerpoint/2010/main" val="1083856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 Example</a:t>
            </a:r>
          </a:p>
        </p:txBody>
      </p:sp>
      <p:pic>
        <p:nvPicPr>
          <p:cNvPr id="4" name="Picture 3"/>
          <p:cNvPicPr>
            <a:picLocks noChangeAspect="1"/>
          </p:cNvPicPr>
          <p:nvPr/>
        </p:nvPicPr>
        <p:blipFill>
          <a:blip r:embed="rId3"/>
          <a:stretch>
            <a:fillRect/>
          </a:stretch>
        </p:blipFill>
        <p:spPr>
          <a:xfrm>
            <a:off x="6572250" y="1371599"/>
            <a:ext cx="5093064" cy="5419725"/>
          </a:xfrm>
          <a:prstGeom prst="rect">
            <a:avLst/>
          </a:prstGeom>
        </p:spPr>
      </p:pic>
      <p:pic>
        <p:nvPicPr>
          <p:cNvPr id="5" name="Picture 4"/>
          <p:cNvPicPr>
            <a:picLocks noChangeAspect="1"/>
          </p:cNvPicPr>
          <p:nvPr/>
        </p:nvPicPr>
        <p:blipFill>
          <a:blip r:embed="rId4"/>
          <a:stretch>
            <a:fillRect/>
          </a:stretch>
        </p:blipFill>
        <p:spPr>
          <a:xfrm>
            <a:off x="1251678" y="2344577"/>
            <a:ext cx="4519612" cy="3976686"/>
          </a:xfrm>
          <a:prstGeom prst="rect">
            <a:avLst/>
          </a:prstGeom>
        </p:spPr>
      </p:pic>
    </p:spTree>
    <p:extLst>
      <p:ext uri="{BB962C8B-B14F-4D97-AF65-F5344CB8AC3E}">
        <p14:creationId xmlns:p14="http://schemas.microsoft.com/office/powerpoint/2010/main" val="382093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Include Example</a:t>
            </a:r>
          </a:p>
        </p:txBody>
      </p:sp>
      <p:pic>
        <p:nvPicPr>
          <p:cNvPr id="4" name="Picture 3"/>
          <p:cNvPicPr>
            <a:picLocks noChangeAspect="1"/>
          </p:cNvPicPr>
          <p:nvPr/>
        </p:nvPicPr>
        <p:blipFill>
          <a:blip r:embed="rId3"/>
          <a:stretch>
            <a:fillRect/>
          </a:stretch>
        </p:blipFill>
        <p:spPr>
          <a:xfrm>
            <a:off x="2316526" y="1981200"/>
            <a:ext cx="8048625" cy="3790950"/>
          </a:xfrm>
          <a:prstGeom prst="rect">
            <a:avLst/>
          </a:prstGeom>
        </p:spPr>
      </p:pic>
    </p:spTree>
    <p:extLst>
      <p:ext uri="{BB962C8B-B14F-4D97-AF65-F5344CB8AC3E}">
        <p14:creationId xmlns:p14="http://schemas.microsoft.com/office/powerpoint/2010/main" val="1506099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 Example</a:t>
            </a:r>
          </a:p>
        </p:txBody>
      </p:sp>
      <p:pic>
        <p:nvPicPr>
          <p:cNvPr id="4" name="Picture 3"/>
          <p:cNvPicPr>
            <a:picLocks noChangeAspect="1"/>
          </p:cNvPicPr>
          <p:nvPr/>
        </p:nvPicPr>
        <p:blipFill>
          <a:blip r:embed="rId3"/>
          <a:stretch>
            <a:fillRect/>
          </a:stretch>
        </p:blipFill>
        <p:spPr>
          <a:xfrm>
            <a:off x="6743699" y="3992883"/>
            <a:ext cx="5076825" cy="2865117"/>
          </a:xfrm>
          <a:prstGeom prst="rect">
            <a:avLst/>
          </a:prstGeom>
        </p:spPr>
      </p:pic>
      <p:pic>
        <p:nvPicPr>
          <p:cNvPr id="5" name="Picture 4"/>
          <p:cNvPicPr>
            <a:picLocks noChangeAspect="1"/>
          </p:cNvPicPr>
          <p:nvPr/>
        </p:nvPicPr>
        <p:blipFill>
          <a:blip r:embed="rId4"/>
          <a:stretch>
            <a:fillRect/>
          </a:stretch>
        </p:blipFill>
        <p:spPr>
          <a:xfrm>
            <a:off x="1133475" y="2867025"/>
            <a:ext cx="5419725" cy="3852862"/>
          </a:xfrm>
          <a:prstGeom prst="rect">
            <a:avLst/>
          </a:prstGeom>
        </p:spPr>
      </p:pic>
      <p:pic>
        <p:nvPicPr>
          <p:cNvPr id="6" name="Picture 5"/>
          <p:cNvPicPr>
            <a:picLocks noChangeAspect="1"/>
          </p:cNvPicPr>
          <p:nvPr/>
        </p:nvPicPr>
        <p:blipFill>
          <a:blip r:embed="rId5"/>
          <a:stretch>
            <a:fillRect/>
          </a:stretch>
        </p:blipFill>
        <p:spPr>
          <a:xfrm>
            <a:off x="6819899" y="714375"/>
            <a:ext cx="4686301" cy="2824162"/>
          </a:xfrm>
          <a:prstGeom prst="rect">
            <a:avLst/>
          </a:prstGeom>
        </p:spPr>
      </p:pic>
    </p:spTree>
    <p:extLst>
      <p:ext uri="{BB962C8B-B14F-4D97-AF65-F5344CB8AC3E}">
        <p14:creationId xmlns:p14="http://schemas.microsoft.com/office/powerpoint/2010/main" val="1078844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Include Vs Extend</a:t>
            </a:r>
          </a:p>
        </p:txBody>
      </p:sp>
      <p:pic>
        <p:nvPicPr>
          <p:cNvPr id="4" name="Content Placeholder 3"/>
          <p:cNvPicPr>
            <a:picLocks noGrp="1" noChangeAspect="1"/>
          </p:cNvPicPr>
          <p:nvPr>
            <p:ph idx="1"/>
          </p:nvPr>
        </p:nvPicPr>
        <p:blipFill>
          <a:blip r:embed="rId2"/>
          <a:stretch>
            <a:fillRect/>
          </a:stretch>
        </p:blipFill>
        <p:spPr>
          <a:xfrm>
            <a:off x="3287578" y="2337955"/>
            <a:ext cx="5607029" cy="3594100"/>
          </a:xfrm>
          <a:prstGeom prst="rect">
            <a:avLst/>
          </a:prstGeom>
        </p:spPr>
      </p:pic>
    </p:spTree>
    <p:extLst>
      <p:ext uri="{BB962C8B-B14F-4D97-AF65-F5344CB8AC3E}">
        <p14:creationId xmlns:p14="http://schemas.microsoft.com/office/powerpoint/2010/main" val="671750054"/>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280</TotalTime>
  <Words>1146</Words>
  <Application>Microsoft Office PowerPoint</Application>
  <PresentationFormat>Widescreen</PresentationFormat>
  <Paragraphs>157</Paragraphs>
  <Slides>42</Slides>
  <Notes>6</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42</vt:i4>
      </vt:variant>
    </vt:vector>
  </HeadingPairs>
  <TitlesOfParts>
    <vt:vector size="53" baseType="lpstr">
      <vt:lpstr>Arial</vt:lpstr>
      <vt:lpstr>Arial-ItalicMT</vt:lpstr>
      <vt:lpstr>Calibri</vt:lpstr>
      <vt:lpstr>Dingbats</vt:lpstr>
      <vt:lpstr>Gill Sans MT</vt:lpstr>
      <vt:lpstr>Helvetica</vt:lpstr>
      <vt:lpstr>Helvetica-Oblique</vt:lpstr>
      <vt:lpstr>Impact</vt:lpstr>
      <vt:lpstr>NimbusRomNo9L-Regu</vt:lpstr>
      <vt:lpstr>Wingdings</vt:lpstr>
      <vt:lpstr>Badge</vt:lpstr>
      <vt:lpstr>Sequence Diagram  VS  Use Case Diagram</vt:lpstr>
      <vt:lpstr>Use case Diagram</vt:lpstr>
      <vt:lpstr>Use Case Diagram Notations </vt:lpstr>
      <vt:lpstr>How to Draw a Use Case Diagram?  </vt:lpstr>
      <vt:lpstr>Relationships</vt:lpstr>
      <vt:lpstr>Generalization Example</vt:lpstr>
      <vt:lpstr>Include Example</vt:lpstr>
      <vt:lpstr>Extend Example</vt:lpstr>
      <vt:lpstr>Include Vs Extend</vt:lpstr>
      <vt:lpstr>Extend vs. Include</vt:lpstr>
      <vt:lpstr>Which is valid and which isn’t ?</vt:lpstr>
      <vt:lpstr>Use Case Mistakes</vt:lpstr>
      <vt:lpstr>Examples</vt:lpstr>
      <vt:lpstr>Ex(1)</vt:lpstr>
      <vt:lpstr>EX(2)</vt:lpstr>
      <vt:lpstr>Ex(3)</vt:lpstr>
      <vt:lpstr>Ex(4)</vt:lpstr>
      <vt:lpstr>Ex(5)</vt:lpstr>
      <vt:lpstr>Ex(6)</vt:lpstr>
      <vt:lpstr>Ex(6)</vt:lpstr>
      <vt:lpstr>Ex(7)</vt:lpstr>
      <vt:lpstr>Ex(7)</vt:lpstr>
      <vt:lpstr>Ex(8)</vt:lpstr>
      <vt:lpstr>Ex(8)</vt:lpstr>
      <vt:lpstr>Ex(9) : Inventory System</vt:lpstr>
      <vt:lpstr>Ex(9)</vt:lpstr>
      <vt:lpstr>Sequence Diagram</vt:lpstr>
      <vt:lpstr>Sequence diagram</vt:lpstr>
      <vt:lpstr>Sequence Diagram Notations </vt:lpstr>
      <vt:lpstr>Sequence Diagram Notations </vt:lpstr>
      <vt:lpstr>Sequence Diagram Notations </vt:lpstr>
      <vt:lpstr>Sequence Diagram Notations </vt:lpstr>
      <vt:lpstr>Option</vt:lpstr>
      <vt:lpstr>Examples</vt:lpstr>
      <vt:lpstr>Ex(1)</vt:lpstr>
      <vt:lpstr>Ex(2)</vt:lpstr>
      <vt:lpstr>Ex(2)</vt:lpstr>
      <vt:lpstr>EX(3)</vt:lpstr>
      <vt:lpstr>Ex(3)</vt:lpstr>
      <vt:lpstr>Ex(3)</vt:lpstr>
      <vt:lpstr>Ex(3)</vt:lpstr>
      <vt:lpstr>THE END </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Sequence Diagram  VS  Use Case Diagram</dc:title>
  <dc:creator>Sahar Magdy</dc:creator>
  <cp:lastModifiedBy>Nada</cp:lastModifiedBy>
  <cp:revision>22</cp:revision>
  <dcterms:created xsi:type="dcterms:W3CDTF">2018-12-02T20:57:55Z</dcterms:created>
  <dcterms:modified xsi:type="dcterms:W3CDTF">2021-12-20T15:27:03Z</dcterms:modified>
</cp:coreProperties>
</file>