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71" r:id="rId2"/>
    <p:sldId id="268" r:id="rId3"/>
    <p:sldId id="269" r:id="rId4"/>
    <p:sldId id="270" r:id="rId5"/>
    <p:sldId id="265" r:id="rId6"/>
    <p:sldId id="266" r:id="rId7"/>
    <p:sldId id="267" r:id="rId8"/>
    <p:sldId id="264" r:id="rId9"/>
    <p:sldId id="256" r:id="rId10"/>
    <p:sldId id="257" r:id="rId11"/>
    <p:sldId id="258" r:id="rId12"/>
    <p:sldId id="259" r:id="rId13"/>
    <p:sldId id="260"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78" d="100"/>
          <a:sy n="78"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1/8/2023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5647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7354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7921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8252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7011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3706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1787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0882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5320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9974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1/8/2023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577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1/8/2023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83000559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60E1-41D6-515C-B68B-5BB63FCC5ADC}"/>
              </a:ext>
            </a:extLst>
          </p:cNvPr>
          <p:cNvSpPr>
            <a:spLocks noGrp="1"/>
          </p:cNvSpPr>
          <p:nvPr>
            <p:ph type="ctrTitle"/>
          </p:nvPr>
        </p:nvSpPr>
        <p:spPr>
          <a:xfrm>
            <a:off x="1084727" y="1071419"/>
            <a:ext cx="9194254" cy="1490588"/>
          </a:xfrm>
        </p:spPr>
        <p:txBody>
          <a:bodyPr/>
          <a:lstStyle/>
          <a:p>
            <a:r>
              <a:rPr lang="en-US" dirty="0"/>
              <a:t>HUFFMAN DECODER/ENCODER </a:t>
            </a:r>
            <a:br>
              <a:rPr lang="en-US" dirty="0"/>
            </a:br>
            <a:r>
              <a:rPr lang="en-US" dirty="0"/>
              <a:t>WITH READING AND WRITING TO FILES </a:t>
            </a:r>
          </a:p>
        </p:txBody>
      </p:sp>
      <p:sp>
        <p:nvSpPr>
          <p:cNvPr id="3" name="Subtitle 2">
            <a:extLst>
              <a:ext uri="{FF2B5EF4-FFF2-40B4-BE49-F238E27FC236}">
                <a16:creationId xmlns:a16="http://schemas.microsoft.com/office/drawing/2014/main" id="{1DCC2967-3251-C32A-49C3-F9E8E572EF73}"/>
              </a:ext>
            </a:extLst>
          </p:cNvPr>
          <p:cNvSpPr>
            <a:spLocks noGrp="1"/>
          </p:cNvSpPr>
          <p:nvPr>
            <p:ph type="subTitle" idx="1"/>
          </p:nvPr>
        </p:nvSpPr>
        <p:spPr>
          <a:xfrm>
            <a:off x="1084727" y="3288742"/>
            <a:ext cx="9144000" cy="2608654"/>
          </a:xfrm>
        </p:spPr>
        <p:txBody>
          <a:bodyPr>
            <a:normAutofit/>
          </a:bodyPr>
          <a:lstStyle/>
          <a:p>
            <a:r>
              <a:rPr lang="en-US" sz="2800" dirty="0"/>
              <a:t>Team members :</a:t>
            </a:r>
          </a:p>
          <a:p>
            <a:r>
              <a:rPr lang="en-US" sz="2800" dirty="0"/>
              <a:t>Bassant Yasser Abdulsalam 19102749 </a:t>
            </a:r>
          </a:p>
          <a:p>
            <a:r>
              <a:rPr lang="en-US" sz="2800" dirty="0"/>
              <a:t>Yara Adel Hassan 19100683</a:t>
            </a:r>
          </a:p>
        </p:txBody>
      </p:sp>
    </p:spTree>
    <p:extLst>
      <p:ext uri="{BB962C8B-B14F-4D97-AF65-F5344CB8AC3E}">
        <p14:creationId xmlns:p14="http://schemas.microsoft.com/office/powerpoint/2010/main" val="247112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44DA3-3E53-E687-0B9C-42AB909A6144}"/>
              </a:ext>
            </a:extLst>
          </p:cNvPr>
          <p:cNvSpPr>
            <a:spLocks noGrp="1"/>
          </p:cNvSpPr>
          <p:nvPr>
            <p:ph idx="1"/>
          </p:nvPr>
        </p:nvSpPr>
        <p:spPr>
          <a:xfrm>
            <a:off x="481783" y="1105319"/>
            <a:ext cx="10906885" cy="4383335"/>
          </a:xfrm>
        </p:spPr>
        <p:txBody>
          <a:bodyPr>
            <a:normAutofit/>
          </a:bodyPr>
          <a:lstStyle/>
          <a:p>
            <a:pPr marL="0" indent="0">
              <a:buNone/>
            </a:pPr>
            <a:r>
              <a:rPr lang="en-US" sz="2400" dirty="0">
                <a:latin typeface="Arial" panose="020B0604020202020204" pitchFamily="34" charset="0"/>
                <a:cs typeface="Arial" panose="020B0604020202020204" pitchFamily="34" charset="0"/>
              </a:rPr>
              <a:t>First making an alias for </a:t>
            </a:r>
            <a:r>
              <a:rPr lang="en-US" sz="2400" dirty="0" err="1">
                <a:latin typeface="Arial" panose="020B0604020202020204" pitchFamily="34" charset="0"/>
                <a:cs typeface="Arial" panose="020B0604020202020204" pitchFamily="34" charset="0"/>
              </a:rPr>
              <a:t>codemap</a:t>
            </a:r>
            <a:r>
              <a:rPr lang="en-US" sz="2400" dirty="0">
                <a:latin typeface="Arial" panose="020B0604020202020204" pitchFamily="34" charset="0"/>
                <a:cs typeface="Arial" panose="020B0604020202020204" pitchFamily="34" charset="0"/>
              </a:rPr>
              <a:t> that maps with a char key to it’s corresponding list of integers </a:t>
            </a:r>
          </a:p>
          <a:p>
            <a:pPr marL="0" indent="0">
              <a:buNone/>
            </a:pPr>
            <a:r>
              <a:rPr lang="en-US" sz="2400" dirty="0">
                <a:latin typeface="Arial" panose="020B0604020202020204" pitchFamily="34" charset="0"/>
                <a:cs typeface="Arial" panose="020B0604020202020204" pitchFamily="34" charset="0"/>
              </a:rPr>
              <a:t>Then the next part defines a tree type with leaf and fork </a:t>
            </a:r>
          </a:p>
          <a:p>
            <a:pPr marL="0" indent="0">
              <a:buNone/>
            </a:pPr>
            <a:r>
              <a:rPr lang="en-US" sz="2400" dirty="0">
                <a:latin typeface="Arial" panose="020B0604020202020204" pitchFamily="34" charset="0"/>
                <a:cs typeface="Arial" panose="020B0604020202020204" pitchFamily="34" charset="0"/>
              </a:rPr>
              <a:t>The function remove duplicate takes a list of char and removes the duplicates of the letters </a:t>
            </a:r>
          </a:p>
          <a:p>
            <a:pPr marL="0" indent="0">
              <a:buNone/>
            </a:pPr>
            <a:r>
              <a:rPr lang="en-US" sz="2400" dirty="0">
                <a:latin typeface="Arial" panose="020B0604020202020204" pitchFamily="34" charset="0"/>
                <a:cs typeface="Arial" panose="020B0604020202020204" pitchFamily="34" charset="0"/>
              </a:rPr>
              <a:t>Freq list makes a tuple of a letter and the number of its occurrences</a:t>
            </a:r>
          </a:p>
          <a:p>
            <a:pPr marL="0" indent="0">
              <a:buNone/>
            </a:pPr>
            <a:r>
              <a:rPr lang="en-US" sz="2400" dirty="0">
                <a:latin typeface="Arial" panose="020B0604020202020204" pitchFamily="34" charset="0"/>
                <a:cs typeface="Arial" panose="020B0604020202020204" pitchFamily="34" charset="0"/>
              </a:rPr>
              <a:t>Weight function takes a tree type and return it’s wight (number of occurrences)</a:t>
            </a:r>
          </a:p>
        </p:txBody>
      </p:sp>
    </p:spTree>
    <p:extLst>
      <p:ext uri="{BB962C8B-B14F-4D97-AF65-F5344CB8AC3E}">
        <p14:creationId xmlns:p14="http://schemas.microsoft.com/office/powerpoint/2010/main" val="190663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CB9596A9-4F9B-928F-E51A-A10DE2A7F6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664"/>
          <a:stretch/>
        </p:blipFill>
        <p:spPr>
          <a:xfrm>
            <a:off x="0" y="194192"/>
            <a:ext cx="12192000" cy="6469616"/>
          </a:xfrm>
          <a:prstGeom prst="rect">
            <a:avLst/>
          </a:prstGeom>
        </p:spPr>
      </p:pic>
    </p:spTree>
    <p:extLst>
      <p:ext uri="{BB962C8B-B14F-4D97-AF65-F5344CB8AC3E}">
        <p14:creationId xmlns:p14="http://schemas.microsoft.com/office/powerpoint/2010/main" val="421467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5B701-B7CC-529E-8E1D-9602A425EE80}"/>
              </a:ext>
            </a:extLst>
          </p:cNvPr>
          <p:cNvSpPr>
            <a:spLocks noGrp="1"/>
          </p:cNvSpPr>
          <p:nvPr>
            <p:ph idx="1"/>
          </p:nvPr>
        </p:nvSpPr>
        <p:spPr>
          <a:xfrm>
            <a:off x="705573" y="1251657"/>
            <a:ext cx="9950103" cy="5165767"/>
          </a:xfrm>
        </p:spPr>
        <p:txBody>
          <a:bodyPr>
            <a:normAutofit lnSpcReduction="10000"/>
          </a:bodyPr>
          <a:lstStyle/>
          <a:p>
            <a:r>
              <a:rPr lang="en-US" sz="2400" dirty="0">
                <a:latin typeface="Arial" panose="020B0604020202020204" pitchFamily="34" charset="0"/>
                <a:cs typeface="Arial" panose="020B0604020202020204" pitchFamily="34" charset="0"/>
              </a:rPr>
              <a:t>Merge function takes two nodes and then merge them to make a sub tree </a:t>
            </a:r>
          </a:p>
          <a:p>
            <a:r>
              <a:rPr lang="en-US" sz="2400" dirty="0" err="1">
                <a:latin typeface="Arial" panose="020B0604020202020204" pitchFamily="34" charset="0"/>
                <a:cs typeface="Arial" panose="020B0604020202020204" pitchFamily="34" charset="0"/>
              </a:rPr>
              <a:t>Buildleafs</a:t>
            </a:r>
            <a:r>
              <a:rPr lang="en-US" sz="2400" dirty="0">
                <a:latin typeface="Arial" panose="020B0604020202020204" pitchFamily="34" charset="0"/>
                <a:cs typeface="Arial" panose="020B0604020202020204" pitchFamily="34" charset="0"/>
              </a:rPr>
              <a:t> function sorts the letters by comparing their num of occurrences and the make a list of </a:t>
            </a:r>
            <a:r>
              <a:rPr lang="en-US" sz="2400" dirty="0" err="1">
                <a:latin typeface="Arial" panose="020B0604020202020204" pitchFamily="34" charset="0"/>
                <a:cs typeface="Arial" panose="020B0604020202020204" pitchFamily="34" charset="0"/>
              </a:rPr>
              <a:t>leafs</a:t>
            </a:r>
            <a:r>
              <a:rPr lang="en-US" sz="2400" dirty="0">
                <a:latin typeface="Arial" panose="020B0604020202020204" pitchFamily="34" charset="0"/>
                <a:cs typeface="Arial" panose="020B0604020202020204" pitchFamily="34" charset="0"/>
              </a:rPr>
              <a:t>  and call function </a:t>
            </a:r>
            <a:r>
              <a:rPr lang="en-US" sz="2400" dirty="0" err="1">
                <a:latin typeface="Arial" panose="020B0604020202020204" pitchFamily="34" charset="0"/>
                <a:cs typeface="Arial" panose="020B0604020202020204" pitchFamily="34" charset="0"/>
              </a:rPr>
              <a:t>bld</a:t>
            </a:r>
            <a:r>
              <a:rPr lang="en-US" sz="2400" dirty="0">
                <a:latin typeface="Arial" panose="020B0604020202020204" pitchFamily="34" charset="0"/>
                <a:cs typeface="Arial" panose="020B0604020202020204" pitchFamily="34" charset="0"/>
              </a:rPr>
              <a:t> to merge them and make a tree </a:t>
            </a:r>
          </a:p>
          <a:p>
            <a:r>
              <a:rPr lang="en-US" sz="2400" dirty="0" err="1">
                <a:latin typeface="Arial" panose="020B0604020202020204" pitchFamily="34" charset="0"/>
                <a:cs typeface="Arial" panose="020B0604020202020204" pitchFamily="34" charset="0"/>
              </a:rPr>
              <a:t>Bld</a:t>
            </a:r>
            <a:r>
              <a:rPr lang="en-US" sz="2400" dirty="0">
                <a:latin typeface="Arial" panose="020B0604020202020204" pitchFamily="34" charset="0"/>
                <a:cs typeface="Arial" panose="020B0604020202020204" pitchFamily="34" charset="0"/>
              </a:rPr>
              <a:t> function compares subtrees or </a:t>
            </a:r>
            <a:r>
              <a:rPr lang="en-US" sz="2400" dirty="0" err="1">
                <a:latin typeface="Arial" panose="020B0604020202020204" pitchFamily="34" charset="0"/>
                <a:cs typeface="Arial" panose="020B0604020202020204" pitchFamily="34" charset="0"/>
              </a:rPr>
              <a:t>leafs</a:t>
            </a:r>
            <a:r>
              <a:rPr lang="en-US" sz="2400" dirty="0">
                <a:latin typeface="Arial" panose="020B0604020202020204" pitchFamily="34" charset="0"/>
                <a:cs typeface="Arial" panose="020B0604020202020204" pitchFamily="34" charset="0"/>
              </a:rPr>
              <a:t> by their weight and then merge them </a:t>
            </a:r>
          </a:p>
          <a:p>
            <a:r>
              <a:rPr lang="en-US" sz="2400" dirty="0">
                <a:latin typeface="Arial" panose="020B0604020202020204" pitchFamily="34" charset="0"/>
                <a:cs typeface="Arial" panose="020B0604020202020204" pitchFamily="34" charset="0"/>
              </a:rPr>
              <a:t>Build code map function makes a code map of a letter and the way through which the letter could be found in the tree </a:t>
            </a:r>
          </a:p>
          <a:p>
            <a:r>
              <a:rPr lang="en-US" sz="2400" dirty="0">
                <a:latin typeface="Arial" panose="020B0604020202020204" pitchFamily="34" charset="0"/>
                <a:cs typeface="Arial" panose="020B0604020202020204" pitchFamily="34" charset="0"/>
              </a:rPr>
              <a:t>Build tree function </a:t>
            </a:r>
            <a:r>
              <a:rPr lang="en-US" sz="2400" dirty="0" err="1">
                <a:latin typeface="Arial" panose="020B0604020202020204" pitchFamily="34" charset="0"/>
                <a:cs typeface="Arial" panose="020B0604020202020204" pitchFamily="34" charset="0"/>
              </a:rPr>
              <a:t>imple</a:t>
            </a:r>
            <a:r>
              <a:rPr lang="en-US" sz="2400" dirty="0">
                <a:latin typeface="Arial" panose="020B0604020202020204" pitchFamily="34" charset="0"/>
                <a:cs typeface="Arial" panose="020B0604020202020204" pitchFamily="34" charset="0"/>
              </a:rPr>
              <a:t> function calls </a:t>
            </a:r>
            <a:r>
              <a:rPr lang="en-US" sz="2400" dirty="0" err="1">
                <a:latin typeface="Arial" panose="020B0604020202020204" pitchFamily="34" charset="0"/>
                <a:cs typeface="Arial" panose="020B0604020202020204" pitchFamily="34" charset="0"/>
              </a:rPr>
              <a:t>buildleafs</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freqlist</a:t>
            </a:r>
            <a:r>
              <a:rPr lang="en-US" sz="2400" dirty="0">
                <a:latin typeface="Arial" panose="020B0604020202020204" pitchFamily="34" charset="0"/>
                <a:cs typeface="Arial" panose="020B0604020202020204" pitchFamily="34" charset="0"/>
              </a:rPr>
              <a:t> to build the tree </a:t>
            </a:r>
          </a:p>
        </p:txBody>
      </p:sp>
    </p:spTree>
    <p:extLst>
      <p:ext uri="{BB962C8B-B14F-4D97-AF65-F5344CB8AC3E}">
        <p14:creationId xmlns:p14="http://schemas.microsoft.com/office/powerpoint/2010/main" val="134594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57008057-7AA1-814C-A4DC-5CF6D8093C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383"/>
          <a:stretch/>
        </p:blipFill>
        <p:spPr>
          <a:xfrm>
            <a:off x="0" y="-19655"/>
            <a:ext cx="12192000" cy="6877655"/>
          </a:xfrm>
          <a:prstGeom prst="rect">
            <a:avLst/>
          </a:prstGeom>
        </p:spPr>
      </p:pic>
    </p:spTree>
    <p:extLst>
      <p:ext uri="{BB962C8B-B14F-4D97-AF65-F5344CB8AC3E}">
        <p14:creationId xmlns:p14="http://schemas.microsoft.com/office/powerpoint/2010/main" val="416788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E69A4-C107-D66D-B158-520723E5051B}"/>
              </a:ext>
            </a:extLst>
          </p:cNvPr>
          <p:cNvSpPr>
            <a:spLocks noGrp="1"/>
          </p:cNvSpPr>
          <p:nvPr>
            <p:ph idx="1"/>
          </p:nvPr>
        </p:nvSpPr>
        <p:spPr>
          <a:xfrm>
            <a:off x="944358" y="897774"/>
            <a:ext cx="9950103" cy="5072719"/>
          </a:xfrm>
        </p:spPr>
        <p:txBody>
          <a:bodyPr>
            <a:normAutofit lnSpcReduction="10000"/>
          </a:bodyPr>
          <a:lstStyle/>
          <a:p>
            <a:r>
              <a:rPr lang="en-US" sz="2400" dirty="0">
                <a:latin typeface="Arial" panose="020B0604020202020204" pitchFamily="34" charset="0"/>
                <a:cs typeface="Arial" panose="020B0604020202020204" pitchFamily="34" charset="0"/>
              </a:rPr>
              <a:t>String code map function calling the functions </a:t>
            </a:r>
            <a:r>
              <a:rPr lang="en-US" sz="2400" dirty="0" err="1">
                <a:latin typeface="Arial" panose="020B0604020202020204" pitchFamily="34" charset="0"/>
                <a:cs typeface="Arial" panose="020B0604020202020204" pitchFamily="34" charset="0"/>
              </a:rPr>
              <a:t>neccessary</a:t>
            </a:r>
            <a:r>
              <a:rPr lang="en-US" sz="2400" dirty="0">
                <a:latin typeface="Arial" panose="020B0604020202020204" pitchFamily="34" charset="0"/>
                <a:cs typeface="Arial" panose="020B0604020202020204" pitchFamily="34" charset="0"/>
              </a:rPr>
              <a:t> to build </a:t>
            </a:r>
            <a:r>
              <a:rPr lang="en-US" sz="2400" dirty="0" err="1">
                <a:latin typeface="Arial" panose="020B0604020202020204" pitchFamily="34" charset="0"/>
                <a:cs typeface="Arial" panose="020B0604020202020204" pitchFamily="34" charset="0"/>
              </a:rPr>
              <a:t>codemap</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Encode’ function takes a code map and maps between a character and the path through which it can be reached and then </a:t>
            </a:r>
            <a:r>
              <a:rPr lang="en-US" sz="2400" dirty="0" err="1">
                <a:latin typeface="Arial" panose="020B0604020202020204" pitchFamily="34" charset="0"/>
                <a:cs typeface="Arial" panose="020B0604020202020204" pitchFamily="34" charset="0"/>
              </a:rPr>
              <a:t>concat</a:t>
            </a:r>
            <a:r>
              <a:rPr lang="en-US" sz="2400" dirty="0">
                <a:latin typeface="Arial" panose="020B0604020202020204" pitchFamily="34" charset="0"/>
                <a:cs typeface="Arial" panose="020B0604020202020204" pitchFamily="34" charset="0"/>
              </a:rPr>
              <a:t> all the integer lists together to encode the string</a:t>
            </a:r>
          </a:p>
          <a:p>
            <a:r>
              <a:rPr lang="en-US" sz="2400" dirty="0">
                <a:latin typeface="Arial" panose="020B0604020202020204" pitchFamily="34" charset="0"/>
                <a:cs typeface="Arial" panose="020B0604020202020204" pitchFamily="34" charset="0"/>
              </a:rPr>
              <a:t>Encode function calls encode’ function and convert the list of int to string of numbers like”101011”</a:t>
            </a:r>
          </a:p>
          <a:p>
            <a:r>
              <a:rPr lang="en-US" sz="2400" dirty="0">
                <a:latin typeface="Arial" panose="020B0604020202020204" pitchFamily="34" charset="0"/>
                <a:cs typeface="Arial" panose="020B0604020202020204" pitchFamily="34" charset="0"/>
              </a:rPr>
              <a:t>Decode function takes a tree and the encoded value and traverse the tree to find the corresponding letters to build the string</a:t>
            </a:r>
          </a:p>
          <a:p>
            <a:r>
              <a:rPr lang="en-US" sz="2400" dirty="0" err="1">
                <a:latin typeface="Arial" panose="020B0604020202020204" pitchFamily="34" charset="0"/>
                <a:cs typeface="Arial" panose="020B0604020202020204" pitchFamily="34" charset="0"/>
              </a:rPr>
              <a:t>IntListToString</a:t>
            </a:r>
            <a:r>
              <a:rPr lang="en-US" sz="2400" dirty="0">
                <a:latin typeface="Arial" panose="020B0604020202020204" pitchFamily="34" charset="0"/>
                <a:cs typeface="Arial" panose="020B0604020202020204" pitchFamily="34" charset="0"/>
              </a:rPr>
              <a:t> function converts an int list to string to put it in the output file </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109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9031F58A-A36A-991E-A250-382C2755753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014" b="7814"/>
          <a:stretch/>
        </p:blipFill>
        <p:spPr>
          <a:xfrm>
            <a:off x="0" y="1"/>
            <a:ext cx="12192000" cy="6858000"/>
          </a:xfrm>
          <a:prstGeom prst="rect">
            <a:avLst/>
          </a:prstGeom>
        </p:spPr>
      </p:pic>
    </p:spTree>
    <p:extLst>
      <p:ext uri="{BB962C8B-B14F-4D97-AF65-F5344CB8AC3E}">
        <p14:creationId xmlns:p14="http://schemas.microsoft.com/office/powerpoint/2010/main" val="133469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02725-21CE-422D-DAC7-1FF177871986}"/>
              </a:ext>
            </a:extLst>
          </p:cNvPr>
          <p:cNvSpPr>
            <a:spLocks noGrp="1"/>
          </p:cNvSpPr>
          <p:nvPr>
            <p:ph idx="1"/>
          </p:nvPr>
        </p:nvSpPr>
        <p:spPr>
          <a:xfrm>
            <a:off x="905239" y="1082610"/>
            <a:ext cx="9950103" cy="4769550"/>
          </a:xfrm>
        </p:spPr>
        <p:txBody>
          <a:bodyPr>
            <a:normAutofit/>
          </a:bodyPr>
          <a:lstStyle/>
          <a:p>
            <a:r>
              <a:rPr lang="en-US" sz="2400" dirty="0">
                <a:latin typeface="Arial" panose="020B0604020202020204" pitchFamily="34" charset="0"/>
                <a:cs typeface="Arial" panose="020B0604020202020204" pitchFamily="34" charset="0"/>
              </a:rPr>
              <a:t>Main function reads the content of the input file to take a string and then calls encode function then write the encoded value to the output file then builds a tree to use it later in decoding </a:t>
            </a:r>
          </a:p>
          <a:p>
            <a:r>
              <a:rPr lang="en-US" sz="2400" dirty="0">
                <a:latin typeface="Arial" panose="020B0604020202020204" pitchFamily="34" charset="0"/>
                <a:cs typeface="Arial" panose="020B0604020202020204" pitchFamily="34" charset="0"/>
              </a:rPr>
              <a:t>Then gives the user the choice if they wants to decode the data again </a:t>
            </a:r>
          </a:p>
          <a:p>
            <a:r>
              <a:rPr lang="en-US" sz="2400" dirty="0">
                <a:latin typeface="Arial" panose="020B0604020202020204" pitchFamily="34" charset="0"/>
                <a:cs typeface="Arial" panose="020B0604020202020204" pitchFamily="34" charset="0"/>
              </a:rPr>
              <a:t>If so then the data in the output file will be read and call decode function after converting the list of string of numbers into integer type then the data will be printed in the output2 file </a:t>
            </a:r>
          </a:p>
          <a:p>
            <a:r>
              <a:rPr lang="en-US" sz="2400" dirty="0">
                <a:latin typeface="Arial" panose="020B0604020202020204" pitchFamily="34" charset="0"/>
                <a:cs typeface="Arial" panose="020B0604020202020204" pitchFamily="34" charset="0"/>
              </a:rPr>
              <a:t>Else the program will terminate </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651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353D-0E78-8F3A-9ABA-079D175CAD85}"/>
              </a:ext>
            </a:extLst>
          </p:cNvPr>
          <p:cNvSpPr>
            <a:spLocks noGrp="1"/>
          </p:cNvSpPr>
          <p:nvPr>
            <p:ph type="ctrTitle"/>
          </p:nvPr>
        </p:nvSpPr>
        <p:spPr/>
        <p:txBody>
          <a:bodyPr/>
          <a:lstStyle/>
          <a:p>
            <a:r>
              <a:rPr lang="en-US" dirty="0"/>
              <a:t>The idea of Huffman </a:t>
            </a:r>
          </a:p>
        </p:txBody>
      </p:sp>
    </p:spTree>
    <p:extLst>
      <p:ext uri="{BB962C8B-B14F-4D97-AF65-F5344CB8AC3E}">
        <p14:creationId xmlns:p14="http://schemas.microsoft.com/office/powerpoint/2010/main" val="95865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8D51-4DC3-5845-A1AE-C56C1707E90C}"/>
              </a:ext>
            </a:extLst>
          </p:cNvPr>
          <p:cNvSpPr>
            <a:spLocks noGrp="1"/>
          </p:cNvSpPr>
          <p:nvPr>
            <p:ph type="ctrTitle"/>
          </p:nvPr>
        </p:nvSpPr>
        <p:spPr>
          <a:xfrm>
            <a:off x="901847" y="634701"/>
            <a:ext cx="9144000" cy="5405720"/>
          </a:xfrm>
        </p:spPr>
        <p:txBody>
          <a:bodyPr>
            <a:noAutofit/>
          </a:bodyPr>
          <a:lstStyle/>
          <a:p>
            <a:r>
              <a:rPr lang="en-US" sz="1600" dirty="0"/>
              <a:t>a Huffman code is a particular type of optimal prefix code that is commonly used for lossless data compression. The process of finding or using such a code proceeds by means of Huffman coding, an algorithm developed by David A. Huffman while he was a Sc.D. student at MIT, and published in the 1952 paper "A Method for the Construction of Minimum-Redundancy Codes".</a:t>
            </a:r>
            <a:br>
              <a:rPr lang="en-US" sz="1600" dirty="0"/>
            </a:br>
            <a:r>
              <a:rPr lang="en-US" sz="1600" dirty="0"/>
              <a:t>The output from Huffman's algorithm can be viewed as a variable-length code table for encoding a source symbol (such as a character in a file). The algorithm derives this table from the estimated probability or frequency of occurrence (weight) for each possible value of the source symbol. As in other entropy encoding methods, more common symbols are generally represented using fewer bits than less common symbols. Huffman's method can be efficiently implemented, finding a code in time linear to the number of input weights if these weights are </a:t>
            </a:r>
            <a:r>
              <a:rPr lang="en-US" sz="1600" dirty="0" err="1"/>
              <a:t>sorted.However</a:t>
            </a:r>
            <a:r>
              <a:rPr lang="en-US" sz="1600" dirty="0"/>
              <a:t>, although optimal among methods encoding symbols separately, Huffman coding is not always optimal among all compression methods - it is replaced with arithmetic </a:t>
            </a:r>
            <a:r>
              <a:rPr lang="en-US" sz="1600" dirty="0" err="1"/>
              <a:t>coding.or</a:t>
            </a:r>
            <a:r>
              <a:rPr lang="en-US" sz="1600" dirty="0"/>
              <a:t> asymmetric numeral systems if a better compression ratio is required.</a:t>
            </a:r>
            <a:br>
              <a:rPr lang="en-US" sz="1600" dirty="0"/>
            </a:br>
            <a:endParaRPr lang="en-US" sz="1600" dirty="0"/>
          </a:p>
        </p:txBody>
      </p:sp>
    </p:spTree>
    <p:extLst>
      <p:ext uri="{BB962C8B-B14F-4D97-AF65-F5344CB8AC3E}">
        <p14:creationId xmlns:p14="http://schemas.microsoft.com/office/powerpoint/2010/main" val="19183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59C7B-0868-969B-47FD-91E6DECFA039}"/>
              </a:ext>
            </a:extLst>
          </p:cNvPr>
          <p:cNvSpPr>
            <a:spLocks noGrp="1"/>
          </p:cNvSpPr>
          <p:nvPr>
            <p:ph idx="1"/>
          </p:nvPr>
        </p:nvSpPr>
        <p:spPr>
          <a:xfrm>
            <a:off x="578598" y="1300480"/>
            <a:ext cx="9950103" cy="4296756"/>
          </a:xfrm>
        </p:spPr>
        <p:txBody>
          <a:bodyPr>
            <a:noAutofit/>
          </a:bodyPr>
          <a:lstStyle/>
          <a:p>
            <a:r>
              <a:rPr lang="en-US" sz="1400" dirty="0" err="1">
                <a:latin typeface="Arial" panose="020B0604020202020204" pitchFamily="34" charset="0"/>
                <a:cs typeface="Arial" panose="020B0604020202020204" pitchFamily="34" charset="0"/>
              </a:rPr>
              <a:t>Hafuman</a:t>
            </a:r>
            <a:r>
              <a:rPr lang="en-US" sz="1400" dirty="0">
                <a:latin typeface="Arial" panose="020B0604020202020204" pitchFamily="34" charset="0"/>
                <a:cs typeface="Arial" panose="020B0604020202020204" pitchFamily="34" charset="0"/>
              </a:rPr>
              <a:t> encoding steps:</a:t>
            </a:r>
          </a:p>
          <a:p>
            <a:r>
              <a:rPr lang="en-US" sz="1400" dirty="0">
                <a:latin typeface="Arial" panose="020B0604020202020204" pitchFamily="34" charset="0"/>
                <a:cs typeface="Arial" panose="020B0604020202020204" pitchFamily="34" charset="0"/>
              </a:rPr>
              <a:t>Calculate the frequency of each character in the string.</a:t>
            </a:r>
          </a:p>
          <a:p>
            <a:r>
              <a:rPr lang="en-US" sz="1400" dirty="0">
                <a:latin typeface="Arial" panose="020B0604020202020204" pitchFamily="34" charset="0"/>
                <a:cs typeface="Arial" panose="020B0604020202020204" pitchFamily="34" charset="0"/>
              </a:rPr>
              <a:t>Sort the characters in increasing order of the frequency. These are stored in a priority queue </a:t>
            </a:r>
          </a:p>
          <a:p>
            <a:r>
              <a:rPr lang="en-US" sz="1400" dirty="0">
                <a:latin typeface="Arial" panose="020B0604020202020204" pitchFamily="34" charset="0"/>
                <a:cs typeface="Arial" panose="020B0604020202020204" pitchFamily="34" charset="0"/>
              </a:rPr>
              <a:t>1.Make each unique character as a leaf node.</a:t>
            </a:r>
          </a:p>
          <a:p>
            <a:r>
              <a:rPr lang="en-US" sz="1400" dirty="0">
                <a:latin typeface="Arial" panose="020B0604020202020204" pitchFamily="34" charset="0"/>
                <a:cs typeface="Arial" panose="020B0604020202020204" pitchFamily="34" charset="0"/>
              </a:rPr>
              <a:t>2.Create an empty node z. Assign the minimum frequency to the left child of z and assign the second minimum frequency to the right child of z. Set the value of the z as the sum of the above two minimum frequencies.</a:t>
            </a:r>
          </a:p>
          <a:p>
            <a:r>
              <a:rPr lang="en-US" sz="1400" dirty="0">
                <a:latin typeface="Arial" panose="020B0604020202020204" pitchFamily="34" charset="0"/>
                <a:cs typeface="Arial" panose="020B0604020202020204" pitchFamily="34" charset="0"/>
              </a:rPr>
              <a:t>3.Remove these two minimum frequencies from Q and add the sum into the list of frequencies (* denote the internal nodes in the figure above).</a:t>
            </a:r>
          </a:p>
          <a:p>
            <a:r>
              <a:rPr lang="en-US" sz="1400" dirty="0">
                <a:latin typeface="Arial" panose="020B0604020202020204" pitchFamily="34" charset="0"/>
                <a:cs typeface="Arial" panose="020B0604020202020204" pitchFamily="34" charset="0"/>
              </a:rPr>
              <a:t>4.Insert node z into the tree.</a:t>
            </a:r>
          </a:p>
          <a:p>
            <a:r>
              <a:rPr lang="en-US" sz="1400" dirty="0">
                <a:latin typeface="Arial" panose="020B0604020202020204" pitchFamily="34" charset="0"/>
                <a:cs typeface="Arial" panose="020B0604020202020204" pitchFamily="34" charset="0"/>
              </a:rPr>
              <a:t>5.Repeat steps 3 to 5 for all the characters.</a:t>
            </a:r>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07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EC93-71F4-D299-7F5B-0A1719D7B3DD}"/>
              </a:ext>
            </a:extLst>
          </p:cNvPr>
          <p:cNvSpPr>
            <a:spLocks noGrp="1"/>
          </p:cNvSpPr>
          <p:nvPr>
            <p:ph type="ctrTitle"/>
          </p:nvPr>
        </p:nvSpPr>
        <p:spPr/>
        <p:txBody>
          <a:bodyPr/>
          <a:lstStyle/>
          <a:p>
            <a:r>
              <a:rPr lang="en-US" dirty="0"/>
              <a:t>The application run</a:t>
            </a:r>
          </a:p>
        </p:txBody>
      </p:sp>
    </p:spTree>
    <p:extLst>
      <p:ext uri="{BB962C8B-B14F-4D97-AF65-F5344CB8AC3E}">
        <p14:creationId xmlns:p14="http://schemas.microsoft.com/office/powerpoint/2010/main" val="27214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084981BE-892D-04D9-CCFA-6AA3B0A50E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806"/>
          <a:stretch/>
        </p:blipFill>
        <p:spPr>
          <a:xfrm>
            <a:off x="0" y="199108"/>
            <a:ext cx="12192000" cy="6459784"/>
          </a:xfrm>
          <a:prstGeom prst="rect">
            <a:avLst/>
          </a:prstGeom>
        </p:spPr>
      </p:pic>
    </p:spTree>
    <p:extLst>
      <p:ext uri="{BB962C8B-B14F-4D97-AF65-F5344CB8AC3E}">
        <p14:creationId xmlns:p14="http://schemas.microsoft.com/office/powerpoint/2010/main" val="33140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D5541A7C-FE70-8B52-5341-C4DC04DFA1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664"/>
          <a:stretch/>
        </p:blipFill>
        <p:spPr>
          <a:xfrm>
            <a:off x="0" y="194192"/>
            <a:ext cx="12192000" cy="6469616"/>
          </a:xfrm>
          <a:prstGeom prst="rect">
            <a:avLst/>
          </a:prstGeom>
        </p:spPr>
      </p:pic>
    </p:spTree>
    <p:extLst>
      <p:ext uri="{BB962C8B-B14F-4D97-AF65-F5344CB8AC3E}">
        <p14:creationId xmlns:p14="http://schemas.microsoft.com/office/powerpoint/2010/main" val="24751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7961-F000-94D5-105B-C22E86A480E8}"/>
              </a:ext>
            </a:extLst>
          </p:cNvPr>
          <p:cNvSpPr>
            <a:spLocks noGrp="1"/>
          </p:cNvSpPr>
          <p:nvPr>
            <p:ph type="ctrTitle"/>
          </p:nvPr>
        </p:nvSpPr>
        <p:spPr/>
        <p:txBody>
          <a:bodyPr/>
          <a:lstStyle/>
          <a:p>
            <a:r>
              <a:rPr lang="en-US" dirty="0"/>
              <a:t>Explanation </a:t>
            </a:r>
          </a:p>
        </p:txBody>
      </p:sp>
    </p:spTree>
    <p:extLst>
      <p:ext uri="{BB962C8B-B14F-4D97-AF65-F5344CB8AC3E}">
        <p14:creationId xmlns:p14="http://schemas.microsoft.com/office/powerpoint/2010/main" val="216987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56410107-8D35-A31D-187B-71C39431C3C0}"/>
              </a:ext>
            </a:extLst>
          </p:cNvPr>
          <p:cNvPicPr>
            <a:picLocks noChangeAspect="1"/>
          </p:cNvPicPr>
          <p:nvPr/>
        </p:nvPicPr>
        <p:blipFill rotWithShape="1">
          <a:blip r:embed="rId2"/>
          <a:srcRect b="6666"/>
          <a:stretch/>
        </p:blipFill>
        <p:spPr>
          <a:xfrm>
            <a:off x="0" y="228605"/>
            <a:ext cx="12192000" cy="6400790"/>
          </a:xfrm>
          <a:prstGeom prst="rect">
            <a:avLst/>
          </a:prstGeom>
        </p:spPr>
      </p:pic>
    </p:spTree>
    <p:extLst>
      <p:ext uri="{BB962C8B-B14F-4D97-AF65-F5344CB8AC3E}">
        <p14:creationId xmlns:p14="http://schemas.microsoft.com/office/powerpoint/2010/main" val="4132605624"/>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37</TotalTime>
  <Words>742</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Avenir Next LT Pro Light</vt:lpstr>
      <vt:lpstr>BlocksVTI</vt:lpstr>
      <vt:lpstr>HUFFMAN DECODER/ENCODER  WITH READING AND WRITING TO FILES </vt:lpstr>
      <vt:lpstr>The idea of Huffman </vt:lpstr>
      <vt:lpstr>a Huffman code is a particular type of optimal prefix code that is commonly used for lossless data compression. The process of finding or using such a code proceeds by means of Huffman coding, an algorithm developed by David A. Huffman while he was a Sc.D. student at MIT, and published in the 1952 paper "A Method for the Construction of Minimum-Redundancy Codes". The output from Huffman's algorithm can be viewed as a variable-length code table for encoding a source symbol (such as a character in a file). The algorithm derives this table from the estimated probability or frequency of occurrence (weight) for each possible value of the source symbol. As in other entropy encoding methods, more common symbols are generally represented using fewer bits than less common symbols. Huffman's method can be efficiently implemented, finding a code in time linear to the number of input weights if these weights are sorted.However, although optimal among methods encoding symbols separately, Huffman coding is not always optimal among all compression methods - it is replaced with arithmetic coding.or asymmetric numeral systems if a better compression ratio is required. </vt:lpstr>
      <vt:lpstr>PowerPoint Presentation</vt:lpstr>
      <vt:lpstr>The application run</vt:lpstr>
      <vt:lpstr>PowerPoint Presentation</vt:lpstr>
      <vt:lpstr>PowerPoint Presentation</vt:lpstr>
      <vt:lpstr>Explanation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Basnat Aboshanb</dc:creator>
  <cp:lastModifiedBy>Basnat Aboshanb</cp:lastModifiedBy>
  <cp:revision>12</cp:revision>
  <dcterms:created xsi:type="dcterms:W3CDTF">2023-01-05T21:05:03Z</dcterms:created>
  <dcterms:modified xsi:type="dcterms:W3CDTF">2023-01-08T14:17:52Z</dcterms:modified>
</cp:coreProperties>
</file>