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0"/>
  </p:notesMasterIdLst>
  <p:handoutMasterIdLst>
    <p:handoutMasterId r:id="rId11"/>
  </p:handoutMasterIdLst>
  <p:sldIdLst>
    <p:sldId id="270" r:id="rId2"/>
    <p:sldId id="271" r:id="rId3"/>
    <p:sldId id="273" r:id="rId4"/>
    <p:sldId id="274" r:id="rId5"/>
    <p:sldId id="275" r:id="rId6"/>
    <p:sldId id="276" r:id="rId7"/>
    <p:sldId id="279"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58"/>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9/26/2024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6</a:t>
            </a:fld>
            <a:endParaRPr lang="en-US"/>
          </a:p>
        </p:txBody>
      </p:sp>
    </p:spTree>
    <p:extLst>
      <p:ext uri="{BB962C8B-B14F-4D97-AF65-F5344CB8AC3E}">
        <p14:creationId xmlns:p14="http://schemas.microsoft.com/office/powerpoint/2010/main" val="163968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bwMode="invGray">
          <a:xfrm>
            <a:off x="-509872" y="0"/>
            <a:ext cx="13243109" cy="6858000"/>
            <a:chOff x="-382404" y="0"/>
            <a:chExt cx="9932332" cy="6858000"/>
          </a:xfrm>
        </p:grpSpPr>
        <p:grpSp>
          <p:nvGrpSpPr>
            <p:cNvPr id="44" name="Group 44"/>
            <p:cNvGrpSpPr/>
            <p:nvPr/>
          </p:nvGrpSpPr>
          <p:grpSpPr bwMode="invGray">
            <a:xfrm>
              <a:off x="0" y="0"/>
              <a:ext cx="9144000" cy="6858000"/>
              <a:chOff x="0" y="0"/>
              <a:chExt cx="9144000" cy="6858000"/>
            </a:xfrm>
          </p:grpSpPr>
          <p:grpSp>
            <p:nvGrpSpPr>
              <p:cNvPr id="70" name="Group 4"/>
              <p:cNvGrpSpPr/>
              <p:nvPr/>
            </p:nvGrpSpPr>
            <p:grpSpPr bwMode="invGray">
              <a:xfrm>
                <a:off x="0" y="0"/>
                <a:ext cx="2514600" cy="6858000"/>
                <a:chOff x="0" y="0"/>
                <a:chExt cx="2514600" cy="6858000"/>
              </a:xfrm>
            </p:grpSpPr>
            <p:sp>
              <p:nvSpPr>
                <p:cNvPr id="115" name="Rectangle 11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6"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7"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1" name="Group 5"/>
              <p:cNvGrpSpPr/>
              <p:nvPr/>
            </p:nvGrpSpPr>
            <p:grpSpPr bwMode="invGray">
              <a:xfrm>
                <a:off x="422910" y="0"/>
                <a:ext cx="2514600" cy="6858000"/>
                <a:chOff x="0" y="0"/>
                <a:chExt cx="2514600" cy="6858000"/>
              </a:xfrm>
            </p:grpSpPr>
            <p:sp>
              <p:nvSpPr>
                <p:cNvPr id="85" name="Rectangle 8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11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1" name="Rectangle 80"/>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5" name="Freeform 44"/>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Freeform 51"/>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3" name="Hexagon 52"/>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Freeform 67"/>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Freeform 68"/>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88"/>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p:nvSpPr>
        <p:spPr bwMode="ltGray">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a:t>Click to edit Master title style</a:t>
            </a:r>
            <a:endParaRPr lang="en-US" dirty="0"/>
          </a:p>
        </p:txBody>
      </p:sp>
      <p:sp>
        <p:nvSpPr>
          <p:cNvPr id="8" name="Picture Placeholder 7" descr="An empty placeholder to add an image. Click on the placeholder and select the image that you wish to add"/>
          <p:cNvSpPr>
            <a:spLocks noGrp="1"/>
          </p:cNvSpPr>
          <p:nvPr>
            <p:ph type="pic" sz="quarter" idx="13" hasCustomPrompt="1"/>
          </p:nvPr>
        </p:nvSpPr>
        <p:spPr>
          <a:xfrm>
            <a:off x="1195939" y="2695635"/>
            <a:ext cx="4414838" cy="3551578"/>
          </a:xfrm>
        </p:spPr>
        <p:txBody>
          <a:bodyPr/>
          <a:lstStyle>
            <a:lvl1pPr marL="68580" indent="0">
              <a:buNone/>
              <a:defRPr/>
            </a:lvl1pPr>
          </a:lstStyle>
          <a:p>
            <a:r>
              <a:rPr lang="en-US" dirty="0"/>
              <a:t>Insert product photo here</a:t>
            </a:r>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lumMod val="50000"/>
                  </a:schemeClr>
                </a:solidFill>
              </a:defRPr>
            </a:lvl1pPr>
          </a:lstStyle>
          <a:p>
            <a:fld id="{401CF334-2D5C-4859-84A6-CA7E6E43FAEB}" type="slidenum">
              <a:rPr lang="en-US" smtClean="0"/>
              <a:pPr/>
              <a:t>‹#›</a:t>
            </a:fld>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lumMod val="50000"/>
                  </a:schemeClr>
                </a:solidFill>
              </a:defRPr>
            </a:lvl1pPr>
          </a:lstStyle>
          <a:p>
            <a:r>
              <a:rPr lang="en-US"/>
              <a:t>Add a footer</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35FB4A4D-BEB3-42DE-8D0E-DB8F0B5DA3ED}" type="datetime1">
              <a:rPr lang="en-US" smtClean="0"/>
              <a:t>9/26/2024</a:t>
            </a:fld>
            <a:endParaRPr lang="en-US"/>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3DA557D-1DB1-46C0-998A-94433545C341}" type="datetime1">
              <a:rPr lang="en-US" smtClean="0"/>
              <a:t>9/26/2024</a:t>
            </a:fld>
            <a:endParaRPr lang="en-US"/>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979A610B-0B0E-4C6C-A7A6-0853CA34DDCA}" type="datetime1">
              <a:rPr lang="en-US" smtClean="0"/>
              <a:t>9/26/2024</a:t>
            </a:fld>
            <a:endParaRPr lang="en-US"/>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FF0C144-8206-4C57-B7F2-12168FDC6C23}" type="datetime1">
              <a:rPr lang="en-US" smtClean="0"/>
              <a:t>9/26/2024</a:t>
            </a:fld>
            <a:endParaRPr lang="en-US"/>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664C8FB8-1142-402E-8BCA-4DC30F103E56}" type="datetime1">
              <a:rPr lang="en-US" smtClean="0"/>
              <a:t>9/26/2024</a:t>
            </a:fld>
            <a:endParaRPr lang="en-US"/>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389888" y="2313432"/>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065BCBAD-D360-40D3-A33A-B189CE27C2FB}" type="datetime1">
              <a:rPr lang="en-US" smtClean="0"/>
              <a:t>9/26/2024</a:t>
            </a:fld>
            <a:endParaRPr lang="en-US"/>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7" name="Date Placeholder 6"/>
          <p:cNvSpPr>
            <a:spLocks noGrp="1"/>
          </p:cNvSpPr>
          <p:nvPr>
            <p:ph type="dt" sz="half" idx="10"/>
          </p:nvPr>
        </p:nvSpPr>
        <p:spPr/>
        <p:txBody>
          <a:bodyPr/>
          <a:lstStyle/>
          <a:p>
            <a:fld id="{6A93471D-48A1-4899-AFFF-8ACC56D03BF3}" type="datetime1">
              <a:rPr lang="en-US" smtClean="0"/>
              <a:t>9/26/2024</a:t>
            </a:fld>
            <a:endParaRPr lang="en-US"/>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3" name="Date Placeholder 2"/>
          <p:cNvSpPr>
            <a:spLocks noGrp="1"/>
          </p:cNvSpPr>
          <p:nvPr>
            <p:ph type="dt" sz="half" idx="10"/>
          </p:nvPr>
        </p:nvSpPr>
        <p:spPr/>
        <p:txBody>
          <a:bodyPr/>
          <a:lstStyle/>
          <a:p>
            <a:fld id="{44400513-7D68-4635-8489-06A9AFAAD13D}" type="datetime1">
              <a:rPr lang="en-US" smtClean="0"/>
              <a:t>9/26/2024</a:t>
            </a:fld>
            <a:endParaRPr lang="en-US"/>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
        <p:nvSpPr>
          <p:cNvPr id="2" name="Date Placeholder 1"/>
          <p:cNvSpPr>
            <a:spLocks noGrp="1"/>
          </p:cNvSpPr>
          <p:nvPr>
            <p:ph type="dt" sz="half" idx="10"/>
          </p:nvPr>
        </p:nvSpPr>
        <p:spPr/>
        <p:txBody>
          <a:bodyPr/>
          <a:lstStyle/>
          <a:p>
            <a:fld id="{746736AC-4807-4E91-B671-F9B91617C7B3}" type="datetime1">
              <a:rPr lang="en-US" smtClean="0"/>
              <a:t>9/26/2024</a:t>
            </a:fld>
            <a:endParaRPr lang="en-US"/>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2" name="Group 4"/>
              <p:cNvGrpSpPr/>
              <p:nvPr/>
            </p:nvGrpSpPr>
            <p:grpSpPr bwMode="invGray">
              <a:xfrm>
                <a:off x="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5"/>
              <p:cNvGrpSpPr/>
              <p:nvPr/>
            </p:nvGrpSpPr>
            <p:grpSpPr bwMode="invGray">
              <a:xfrm>
                <a:off x="42291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4"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7" name="Freeform 46"/>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Hexagon 51"/>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Freeform 58"/>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Freeform 69"/>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Freeform 70"/>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Rectangle 56"/>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Rectangle 60"/>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1222DBCC-10C7-4CB5-9734-C5542D870FBB}" type="datetime1">
              <a:rPr lang="en-US" smtClean="0"/>
              <a:t>9/26/2024</a:t>
            </a:fld>
            <a:endParaRPr lang="en-US"/>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5" name="Group 4"/>
              <p:cNvGrpSpPr/>
              <p:nvPr/>
            </p:nvGrpSpPr>
            <p:grpSpPr bwMode="invGray">
              <a:xfrm>
                <a:off x="0" y="0"/>
                <a:ext cx="2514600" cy="6858000"/>
                <a:chOff x="0" y="0"/>
                <a:chExt cx="2514600" cy="6858000"/>
              </a:xfrm>
            </p:grpSpPr>
            <p:sp>
              <p:nvSpPr>
                <p:cNvPr id="87" name="Rectangle 8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6" name="Group 5"/>
              <p:cNvGrpSpPr/>
              <p:nvPr/>
            </p:nvGrpSpPr>
            <p:grpSpPr bwMode="invGray">
              <a:xfrm>
                <a:off x="42291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84"/>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7" name="Group 9"/>
              <p:cNvGrpSpPr/>
              <p:nvPr/>
            </p:nvGrpSpPr>
            <p:grpSpPr bwMode="invGray">
              <a:xfrm rot="10800000">
                <a:off x="662940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8" name="Rectangle 77"/>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Freeform 45"/>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Hexagon 50"/>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Hexagon 69"/>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Hexagon 70"/>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Hexagon 71"/>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3" name="Freeform 72"/>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4" name="Freeform 73"/>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4" name="Rectangle 93"/>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340278" y="693795"/>
            <a:ext cx="4479497" cy="5468112"/>
          </a:xfrm>
        </p:spPr>
        <p:txBody>
          <a:bodyPr/>
          <a:lstStyle>
            <a:lvl1pPr marL="0" indent="0">
              <a:buNone/>
              <a:defRPr sz="3200">
                <a:solidFill>
                  <a:schemeClr val="accent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223346AD-5C1D-4E35-A3CE-CF8952DE9936}" type="datetime1">
              <a:rPr lang="en-US" smtClean="0"/>
              <a:t>9/26/2024</a:t>
            </a:fld>
            <a:endParaRPr lang="en-US"/>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bwMode="invGray">
          <a:xfrm>
            <a:off x="-506608" y="0"/>
            <a:ext cx="13243109" cy="6858000"/>
            <a:chOff x="-382404" y="0"/>
            <a:chExt cx="9932332" cy="6858000"/>
          </a:xfrm>
        </p:grpSpPr>
        <p:grpSp>
          <p:nvGrpSpPr>
            <p:cNvPr id="43" name="Group 44"/>
            <p:cNvGrpSpPr/>
            <p:nvPr/>
          </p:nvGrpSpPr>
          <p:grpSpPr bwMode="invGray">
            <a:xfrm>
              <a:off x="0" y="0"/>
              <a:ext cx="9144000" cy="6858000"/>
              <a:chOff x="0" y="0"/>
              <a:chExt cx="9144000" cy="6858000"/>
            </a:xfrm>
          </p:grpSpPr>
          <p:grpSp>
            <p:nvGrpSpPr>
              <p:cNvPr id="101" name="Group 4"/>
              <p:cNvGrpSpPr/>
              <p:nvPr/>
            </p:nvGrpSpPr>
            <p:grpSpPr bwMode="invGray">
              <a:xfrm>
                <a:off x="0" y="0"/>
                <a:ext cx="2514600" cy="6858000"/>
                <a:chOff x="0" y="0"/>
                <a:chExt cx="2514600" cy="6858000"/>
              </a:xfrm>
            </p:grpSpPr>
            <p:sp>
              <p:nvSpPr>
                <p:cNvPr id="113" name="Rectangle 112"/>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5"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2" name="Group 5"/>
              <p:cNvGrpSpPr/>
              <p:nvPr/>
            </p:nvGrpSpPr>
            <p:grpSpPr bwMode="invGray">
              <a:xfrm>
                <a:off x="422910" y="0"/>
                <a:ext cx="2514600" cy="6858000"/>
                <a:chOff x="0" y="0"/>
                <a:chExt cx="2514600" cy="6858000"/>
              </a:xfrm>
            </p:grpSpPr>
            <p:sp>
              <p:nvSpPr>
                <p:cNvPr id="110" name="Rectangle 109"/>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1" name="Rectangle 110"/>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2" name="Rectangle 111"/>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3" name="Group 9"/>
              <p:cNvGrpSpPr/>
              <p:nvPr/>
            </p:nvGrpSpPr>
            <p:grpSpPr bwMode="invGray">
              <a:xfrm rot="10800000">
                <a:off x="6629400" y="0"/>
                <a:ext cx="2514600" cy="6858000"/>
                <a:chOff x="0" y="0"/>
                <a:chExt cx="2514600" cy="6858000"/>
              </a:xfrm>
            </p:grpSpPr>
            <p:sp>
              <p:nvSpPr>
                <p:cNvPr id="107" name="Rectangle 10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Rectangle 107"/>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9" name="Rectangle 108"/>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Rectangle 103"/>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Rectangle 105"/>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Freeform 43"/>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5" name="Freeform 44"/>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45"/>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Hexagon 49"/>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Hexagon 50"/>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Hexagon 57"/>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5" name="Hexagon 94"/>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6" name="Hexagon 95"/>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Hexagon 96"/>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Hexagon 97"/>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Freeform 98"/>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0" name="Freeform 99"/>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Rectangle 7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100">
                <a:solidFill>
                  <a:schemeClr val="accent1">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100">
                <a:solidFill>
                  <a:srgbClr val="FEFEFE"/>
                </a:solidFill>
              </a:defRPr>
            </a:lvl1pPr>
          </a:lstStyle>
          <a:p>
            <a:fld id="{401CF334-2D5C-4859-84A6-CA7E6E43FAEB}" type="slidenum">
              <a:rPr lang="en-US" smtClean="0"/>
              <a:pPr/>
              <a:t>‹#›</a:t>
            </a:fld>
            <a:endParaRPr lang="en-US"/>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100">
                <a:solidFill>
                  <a:srgbClr val="FEFEFE"/>
                </a:solidFill>
              </a:defRPr>
            </a:lvl1pPr>
          </a:lstStyle>
          <a:p>
            <a:fld id="{EED287B1-10B2-498E-AB88-8F08CA169E5C}" type="datetime1">
              <a:rPr lang="en-US" smtClean="0"/>
              <a:pPr/>
              <a:t>9/26/2024</a:t>
            </a:fld>
            <a:endParaRPr lang="en-US" dirty="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Project Name</a:t>
            </a:r>
          </a:p>
        </p:txBody>
      </p:sp>
      <p:sp>
        <p:nvSpPr>
          <p:cNvPr id="3" name="Subtitle 2"/>
          <p:cNvSpPr>
            <a:spLocks noGrp="1"/>
          </p:cNvSpPr>
          <p:nvPr>
            <p:ph type="subTitle" idx="1"/>
          </p:nvPr>
        </p:nvSpPr>
        <p:spPr/>
        <p:txBody>
          <a:bodyPr/>
          <a:lstStyle/>
          <a:p>
            <a:r>
              <a:rPr lang="en-US" dirty="0"/>
              <a:t>Supermarket performance analysis</a:t>
            </a:r>
          </a:p>
        </p:txBody>
      </p:sp>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3" name="Content Placeholder 2"/>
          <p:cNvSpPr>
            <a:spLocks noGrp="1"/>
          </p:cNvSpPr>
          <p:nvPr>
            <p:ph idx="1"/>
          </p:nvPr>
        </p:nvSpPr>
        <p:spPr/>
        <p:txBody>
          <a:bodyPr>
            <a:normAutofit fontScale="92500"/>
          </a:bodyPr>
          <a:lstStyle/>
          <a:p>
            <a:r>
              <a:rPr lang="en-US" dirty="0"/>
              <a:t>Supermarket Sales Analysis involves examining sales data to identify patterns, trends, and areas for improvement in a retail setting. The analysis typically covers aspects such as sales volume, revenue, product performance, and customer demographics. It helps in understanding which products sell the most, peak sales times, and how promotions impact revenue. Insights gained from the analysis can guide inventory management, optimize product placement, and shape marketing strategies to maximize profitability and enhance the customer experience.</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a:t>
            </a:r>
            <a:endParaRPr lang="en-US" dirty="0"/>
          </a:p>
        </p:txBody>
      </p:sp>
      <p:sp>
        <p:nvSpPr>
          <p:cNvPr id="3" name="Content Placeholder 2"/>
          <p:cNvSpPr>
            <a:spLocks noGrp="1"/>
          </p:cNvSpPr>
          <p:nvPr>
            <p:ph idx="1"/>
          </p:nvPr>
        </p:nvSpPr>
        <p:spPr/>
        <p:txBody>
          <a:bodyPr/>
          <a:lstStyle/>
          <a:p>
            <a:pPr lvl="0"/>
            <a:endParaRPr lang="en-US" dirty="0"/>
          </a:p>
        </p:txBody>
      </p:sp>
    </p:spTree>
    <p:extLst>
      <p:ext uri="{BB962C8B-B14F-4D97-AF65-F5344CB8AC3E}">
        <p14:creationId xmlns:p14="http://schemas.microsoft.com/office/powerpoint/2010/main" val="69950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91A898-2D90-789F-D269-FEFDF03FA17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213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a:t>
            </a:r>
          </a:p>
        </p:txBody>
      </p:sp>
      <p:sp>
        <p:nvSpPr>
          <p:cNvPr id="3" name="Content Placeholder 2"/>
          <p:cNvSpPr>
            <a:spLocks noGrp="1"/>
          </p:cNvSpPr>
          <p:nvPr>
            <p:ph idx="1"/>
          </p:nvPr>
        </p:nvSpPr>
        <p:spPr>
          <a:xfrm>
            <a:off x="1366668" y="2321359"/>
            <a:ext cx="9390977" cy="3508977"/>
          </a:xfrm>
        </p:spPr>
        <p:txBody>
          <a:bodyPr/>
          <a:lstStyle/>
          <a:p>
            <a:pPr lvl="0"/>
            <a:r>
              <a:rPr lang="en-US" dirty="0"/>
              <a:t>Pervious dashboard discusses clarifying the below points</a:t>
            </a:r>
          </a:p>
          <a:p>
            <a:pPr lvl="0"/>
            <a:r>
              <a:rPr lang="en-US" dirty="0"/>
              <a:t>Total sales / total orders /sales per customer segment /total sales on yearly , quarterly and monthly basis</a:t>
            </a:r>
            <a:endParaRPr lang="ar-EG" dirty="0"/>
          </a:p>
          <a:p>
            <a:pPr lvl="0"/>
            <a:r>
              <a:rPr lang="en-US" dirty="0"/>
              <a:t>Differentiating each product category /sub categories</a:t>
            </a:r>
          </a:p>
          <a:p>
            <a:pPr lvl="0"/>
            <a:r>
              <a:rPr lang="en-US" dirty="0"/>
              <a:t>Top  customer who are dealing with us and least  customer </a:t>
            </a:r>
          </a:p>
          <a:p>
            <a:pPr lvl="0"/>
            <a:endParaRPr lang="en-US" dirty="0"/>
          </a:p>
          <a:p>
            <a:pPr lvl="0"/>
            <a:endParaRPr lang="en-US" dirty="0"/>
          </a:p>
          <a:p>
            <a:pPr lvl="0"/>
            <a:endParaRPr lang="en-US" dirty="0"/>
          </a:p>
        </p:txBody>
      </p:sp>
    </p:spTree>
    <p:extLst>
      <p:ext uri="{BB962C8B-B14F-4D97-AF65-F5344CB8AC3E}">
        <p14:creationId xmlns:p14="http://schemas.microsoft.com/office/powerpoint/2010/main" val="8266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47A21B-BBA8-0757-BDDF-14A10A7D5FB6}"/>
              </a:ext>
            </a:extLst>
          </p:cNvPr>
          <p:cNvSpPr>
            <a:spLocks noGrp="1"/>
          </p:cNvSpPr>
          <p:nvPr>
            <p:ph type="title"/>
          </p:nvPr>
        </p:nvSpPr>
        <p:spPr/>
        <p:txBody>
          <a:bodyPr>
            <a:normAutofit/>
          </a:bodyPr>
          <a:lstStyle/>
          <a:p>
            <a:r>
              <a:rPr lang="en-US" dirty="0"/>
              <a:t>Actual vs predicted sales</a:t>
            </a:r>
            <a:br>
              <a:rPr lang="en-US" dirty="0"/>
            </a:br>
            <a:r>
              <a:rPr lang="en-US" sz="2000" dirty="0">
                <a:solidFill>
                  <a:schemeClr val="tx1"/>
                </a:solidFill>
              </a:rPr>
              <a:t>clarifying the potential sales for a determined duration </a:t>
            </a:r>
            <a:endParaRPr lang="en-US" dirty="0">
              <a:solidFill>
                <a:schemeClr val="tx1"/>
              </a:solidFill>
            </a:endParaRPr>
          </a:p>
        </p:txBody>
      </p:sp>
      <p:pic>
        <p:nvPicPr>
          <p:cNvPr id="11" name="Picture 10">
            <a:extLst>
              <a:ext uri="{FF2B5EF4-FFF2-40B4-BE49-F238E27FC236}">
                <a16:creationId xmlns:a16="http://schemas.microsoft.com/office/drawing/2014/main" id="{788C0323-2DC0-C899-69B5-54CC42BDB5E8}"/>
              </a:ext>
            </a:extLst>
          </p:cNvPr>
          <p:cNvPicPr>
            <a:picLocks noChangeAspect="1"/>
          </p:cNvPicPr>
          <p:nvPr/>
        </p:nvPicPr>
        <p:blipFill>
          <a:blip r:embed="rId3"/>
          <a:stretch>
            <a:fillRect/>
          </a:stretch>
        </p:blipFill>
        <p:spPr>
          <a:xfrm>
            <a:off x="974390" y="2638409"/>
            <a:ext cx="10602092" cy="3534268"/>
          </a:xfrm>
          <a:prstGeom prst="rect">
            <a:avLst/>
          </a:prstGeom>
        </p:spPr>
      </p:pic>
    </p:spTree>
    <p:extLst>
      <p:ext uri="{BB962C8B-B14F-4D97-AF65-F5344CB8AC3E}">
        <p14:creationId xmlns:p14="http://schemas.microsoft.com/office/powerpoint/2010/main" val="37241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D7C-8145-E9FC-F2CF-1FBD13355D2F}"/>
              </a:ext>
            </a:extLst>
          </p:cNvPr>
          <p:cNvSpPr>
            <a:spLocks noGrp="1"/>
          </p:cNvSpPr>
          <p:nvPr>
            <p:ph type="title"/>
          </p:nvPr>
        </p:nvSpPr>
        <p:spPr/>
        <p:txBody>
          <a:bodyPr/>
          <a:lstStyle/>
          <a:p>
            <a:r>
              <a:rPr lang="en-US" dirty="0"/>
              <a:t>Actual vs predicted sales</a:t>
            </a:r>
          </a:p>
        </p:txBody>
      </p:sp>
      <p:pic>
        <p:nvPicPr>
          <p:cNvPr id="11" name="Picture 10">
            <a:extLst>
              <a:ext uri="{FF2B5EF4-FFF2-40B4-BE49-F238E27FC236}">
                <a16:creationId xmlns:a16="http://schemas.microsoft.com/office/drawing/2014/main" id="{9E765520-0466-8C1B-BF8D-2584E71B8403}"/>
              </a:ext>
            </a:extLst>
          </p:cNvPr>
          <p:cNvPicPr>
            <a:picLocks noChangeAspect="1"/>
          </p:cNvPicPr>
          <p:nvPr/>
        </p:nvPicPr>
        <p:blipFill>
          <a:blip r:embed="rId2"/>
          <a:stretch>
            <a:fillRect/>
          </a:stretch>
        </p:blipFill>
        <p:spPr>
          <a:xfrm>
            <a:off x="6418554" y="2323652"/>
            <a:ext cx="4720733" cy="3810532"/>
          </a:xfrm>
          <a:prstGeom prst="rect">
            <a:avLst/>
          </a:prstGeom>
        </p:spPr>
      </p:pic>
      <p:sp>
        <p:nvSpPr>
          <p:cNvPr id="12" name="Content Placeholder 2">
            <a:extLst>
              <a:ext uri="{FF2B5EF4-FFF2-40B4-BE49-F238E27FC236}">
                <a16:creationId xmlns:a16="http://schemas.microsoft.com/office/drawing/2014/main" id="{7FEBFE93-B56D-AB6F-70CC-7B506F012573}"/>
              </a:ext>
            </a:extLst>
          </p:cNvPr>
          <p:cNvSpPr>
            <a:spLocks noGrp="1"/>
          </p:cNvSpPr>
          <p:nvPr>
            <p:ph idx="1"/>
          </p:nvPr>
        </p:nvSpPr>
        <p:spPr>
          <a:xfrm>
            <a:off x="1391323" y="2323652"/>
            <a:ext cx="4538960" cy="3508977"/>
          </a:xfrm>
        </p:spPr>
        <p:txBody>
          <a:bodyPr>
            <a:normAutofit/>
          </a:bodyPr>
          <a:lstStyle/>
          <a:p>
            <a:r>
              <a:rPr lang="en-US" sz="2000" dirty="0"/>
              <a:t>It was shown that predicted sales were beyond the actual sales </a:t>
            </a:r>
          </a:p>
        </p:txBody>
      </p:sp>
    </p:spTree>
    <p:extLst>
      <p:ext uri="{BB962C8B-B14F-4D97-AF65-F5344CB8AC3E}">
        <p14:creationId xmlns:p14="http://schemas.microsoft.com/office/powerpoint/2010/main" val="45836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4738-E19B-29C1-1072-D7F4E5C2D7DC}"/>
              </a:ext>
            </a:extLst>
          </p:cNvPr>
          <p:cNvSpPr>
            <a:spLocks noGrp="1"/>
          </p:cNvSpPr>
          <p:nvPr>
            <p:ph type="title"/>
          </p:nvPr>
        </p:nvSpPr>
        <p:spPr/>
        <p:txBody>
          <a:bodyPr>
            <a:normAutofit fontScale="90000"/>
          </a:bodyPr>
          <a:lstStyle/>
          <a:p>
            <a:r>
              <a:rPr lang="en-US" dirty="0"/>
              <a:t>Forecast sales for 100 days / next year</a:t>
            </a:r>
          </a:p>
        </p:txBody>
      </p:sp>
      <p:pic>
        <p:nvPicPr>
          <p:cNvPr id="5" name="Picture 4">
            <a:extLst>
              <a:ext uri="{FF2B5EF4-FFF2-40B4-BE49-F238E27FC236}">
                <a16:creationId xmlns:a16="http://schemas.microsoft.com/office/drawing/2014/main" id="{F8C52AB2-FA9F-2711-A5E3-B922C18176BB}"/>
              </a:ext>
            </a:extLst>
          </p:cNvPr>
          <p:cNvPicPr>
            <a:picLocks noChangeAspect="1"/>
          </p:cNvPicPr>
          <p:nvPr/>
        </p:nvPicPr>
        <p:blipFill>
          <a:blip r:embed="rId2"/>
          <a:stretch>
            <a:fillRect/>
          </a:stretch>
        </p:blipFill>
        <p:spPr>
          <a:xfrm>
            <a:off x="853096" y="2831977"/>
            <a:ext cx="5242904" cy="2664643"/>
          </a:xfrm>
          <a:prstGeom prst="rect">
            <a:avLst/>
          </a:prstGeom>
        </p:spPr>
      </p:pic>
      <p:pic>
        <p:nvPicPr>
          <p:cNvPr id="7" name="Picture 6">
            <a:extLst>
              <a:ext uri="{FF2B5EF4-FFF2-40B4-BE49-F238E27FC236}">
                <a16:creationId xmlns:a16="http://schemas.microsoft.com/office/drawing/2014/main" id="{2D852C8C-8620-415B-B488-3DE34FB5FD34}"/>
              </a:ext>
            </a:extLst>
          </p:cNvPr>
          <p:cNvPicPr>
            <a:picLocks noChangeAspect="1"/>
          </p:cNvPicPr>
          <p:nvPr/>
        </p:nvPicPr>
        <p:blipFill>
          <a:blip r:embed="rId3"/>
          <a:stretch>
            <a:fillRect/>
          </a:stretch>
        </p:blipFill>
        <p:spPr>
          <a:xfrm>
            <a:off x="6303145" y="2831977"/>
            <a:ext cx="5113539" cy="2485747"/>
          </a:xfrm>
          <a:prstGeom prst="rect">
            <a:avLst/>
          </a:prstGeom>
        </p:spPr>
      </p:pic>
    </p:spTree>
    <p:extLst>
      <p:ext uri="{BB962C8B-B14F-4D97-AF65-F5344CB8AC3E}">
        <p14:creationId xmlns:p14="http://schemas.microsoft.com/office/powerpoint/2010/main" val="186482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duct overview presentat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roduct overview presentation.potx" id="{B28DC015-93EB-44B4-96D3-A8389FA731F7}" vid="{002F0659-0D88-4125-B907-A96737D600EC}"/>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product overview presentation</Template>
  <TotalTime>32</TotalTime>
  <Words>178</Words>
  <Application>Microsoft Office PowerPoint</Application>
  <PresentationFormat>Widescreen</PresentationFormat>
  <Paragraphs>17</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2</vt:lpstr>
      <vt:lpstr>Product overview presentation</vt:lpstr>
      <vt:lpstr>Project Name</vt:lpstr>
      <vt:lpstr>Overview</vt:lpstr>
      <vt:lpstr>Applications</vt:lpstr>
      <vt:lpstr>PowerPoint Presentation</vt:lpstr>
      <vt:lpstr>Findings</vt:lpstr>
      <vt:lpstr>Actual vs predicted sales clarifying the potential sales for a determined duration </vt:lpstr>
      <vt:lpstr>Actual vs predicted sales</vt:lpstr>
      <vt:lpstr>Forecast sales for 100 days / next year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abdelrhman shaker</dc:creator>
  <cp:lastModifiedBy>abdelrhman shaker</cp:lastModifiedBy>
  <cp:revision>2</cp:revision>
  <dcterms:created xsi:type="dcterms:W3CDTF">2024-09-26T06:24:49Z</dcterms:created>
  <dcterms:modified xsi:type="dcterms:W3CDTF">2024-09-26T06:57:48Z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