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92" r:id="rId3"/>
    <p:sldId id="258" r:id="rId4"/>
    <p:sldId id="293" r:id="rId5"/>
    <p:sldId id="262" r:id="rId6"/>
    <p:sldId id="273" r:id="rId7"/>
    <p:sldId id="279" r:id="rId8"/>
    <p:sldId id="285" r:id="rId9"/>
    <p:sldId id="274" r:id="rId10"/>
    <p:sldId id="291" r:id="rId11"/>
    <p:sldId id="280" r:id="rId12"/>
    <p:sldId id="290" r:id="rId13"/>
    <p:sldId id="288" r:id="rId14"/>
    <p:sldId id="289"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F5F1D6-1D5C-54D3-AC3E-6CD12C82C8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D8ACEE9-F96B-3DCA-BB80-DB9DDA4625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3C14CE-9FC7-4405-8F2D-BAD437F5CB66}" type="datetimeFigureOut">
              <a:rPr lang="en-US" smtClean="0"/>
              <a:t>4/20/2023</a:t>
            </a:fld>
            <a:endParaRPr lang="en-US"/>
          </a:p>
        </p:txBody>
      </p:sp>
      <p:sp>
        <p:nvSpPr>
          <p:cNvPr id="4" name="Footer Placeholder 3">
            <a:extLst>
              <a:ext uri="{FF2B5EF4-FFF2-40B4-BE49-F238E27FC236}">
                <a16:creationId xmlns:a16="http://schemas.microsoft.com/office/drawing/2014/main" id="{B2F2F757-7E8C-891D-0BA6-37D8DF69CF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838E94-0068-00C5-7813-CA2BAD50C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035141-BCCA-4454-B98D-709A3FBB4CC7}" type="slidenum">
              <a:rPr lang="en-US" smtClean="0"/>
              <a:t>‹#›</a:t>
            </a:fld>
            <a:endParaRPr lang="en-US"/>
          </a:p>
        </p:txBody>
      </p:sp>
    </p:spTree>
    <p:extLst>
      <p:ext uri="{BB962C8B-B14F-4D97-AF65-F5344CB8AC3E}">
        <p14:creationId xmlns:p14="http://schemas.microsoft.com/office/powerpoint/2010/main" val="2679684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8055A-CCF3-4E59-93D2-28692327E5F7}"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531E5-E429-4F09-9263-929BC2E9FD53}" type="slidenum">
              <a:rPr lang="en-US" smtClean="0"/>
              <a:t>‹#›</a:t>
            </a:fld>
            <a:endParaRPr lang="en-US"/>
          </a:p>
        </p:txBody>
      </p:sp>
    </p:spTree>
    <p:extLst>
      <p:ext uri="{BB962C8B-B14F-4D97-AF65-F5344CB8AC3E}">
        <p14:creationId xmlns:p14="http://schemas.microsoft.com/office/powerpoint/2010/main" val="3258716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B3F5-AC32-2CA1-F3C4-FB73D0066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30C48-9636-920F-C29B-907C84907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481530F8-3879-BA5A-E4F1-DEF1F8121308}"/>
              </a:ext>
            </a:extLst>
          </p:cNvPr>
          <p:cNvSpPr>
            <a:spLocks noGrp="1"/>
          </p:cNvSpPr>
          <p:nvPr>
            <p:ph type="dt" sz="half" idx="10"/>
          </p:nvPr>
        </p:nvSpPr>
        <p:spPr/>
        <p:txBody>
          <a:bodyPr/>
          <a:lstStyle/>
          <a:p>
            <a:fld id="{AC5ECFB3-A11D-46E8-8993-AF5BF9B728E3}" type="datetime1">
              <a:rPr lang="en-US" smtClean="0"/>
              <a:t>4/20/2023</a:t>
            </a:fld>
            <a:endParaRPr lang="en-US"/>
          </a:p>
        </p:txBody>
      </p:sp>
      <p:sp>
        <p:nvSpPr>
          <p:cNvPr id="8" name="Footer Placeholder 7">
            <a:extLst>
              <a:ext uri="{FF2B5EF4-FFF2-40B4-BE49-F238E27FC236}">
                <a16:creationId xmlns:a16="http://schemas.microsoft.com/office/drawing/2014/main" id="{4A14D8C6-E527-0CAE-8BE4-BCB76E8FA126}"/>
              </a:ext>
            </a:extLst>
          </p:cNvPr>
          <p:cNvSpPr>
            <a:spLocks noGrp="1"/>
          </p:cNvSpPr>
          <p:nvPr>
            <p:ph type="ftr" sz="quarter" idx="11"/>
          </p:nvPr>
        </p:nvSpPr>
        <p:spPr/>
        <p:txBody>
          <a:bodyPr/>
          <a:lstStyle/>
          <a:p>
            <a:r>
              <a:rPr lang="en-US"/>
              <a:t>sdfsdfsd</a:t>
            </a:r>
          </a:p>
        </p:txBody>
      </p:sp>
      <p:sp>
        <p:nvSpPr>
          <p:cNvPr id="9" name="Slide Number Placeholder 8">
            <a:extLst>
              <a:ext uri="{FF2B5EF4-FFF2-40B4-BE49-F238E27FC236}">
                <a16:creationId xmlns:a16="http://schemas.microsoft.com/office/drawing/2014/main" id="{B3888808-DEFF-E4AC-5B13-182FD5AECC30}"/>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27576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F982-3261-48F8-586F-A27A4A39F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8F1867-6A73-00D7-934E-96E118097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B295E-4E3B-BDF5-5A87-553A08C0E3D6}"/>
              </a:ext>
            </a:extLst>
          </p:cNvPr>
          <p:cNvSpPr>
            <a:spLocks noGrp="1"/>
          </p:cNvSpPr>
          <p:nvPr>
            <p:ph type="dt" sz="half" idx="10"/>
          </p:nvPr>
        </p:nvSpPr>
        <p:spPr/>
        <p:txBody>
          <a:bodyPr/>
          <a:lstStyle/>
          <a:p>
            <a:fld id="{3609BAD1-FB05-40F5-895D-AC8DFF70440C}" type="datetime1">
              <a:rPr lang="en-US" smtClean="0"/>
              <a:t>4/20/2023</a:t>
            </a:fld>
            <a:endParaRPr lang="en-US"/>
          </a:p>
        </p:txBody>
      </p:sp>
      <p:sp>
        <p:nvSpPr>
          <p:cNvPr id="5" name="Footer Placeholder 4">
            <a:extLst>
              <a:ext uri="{FF2B5EF4-FFF2-40B4-BE49-F238E27FC236}">
                <a16:creationId xmlns:a16="http://schemas.microsoft.com/office/drawing/2014/main" id="{082C216C-4B6D-8153-EF65-9ED22F1FBD87}"/>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05BE7F58-0E40-9E3A-3CA6-FA4BFA2B2066}"/>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13728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53209-A037-41DF-9755-D73065006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B0A71-A4BD-29F0-BEE6-A258D2DB7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937F2-9EB8-7576-B719-B4EBD2C04CEC}"/>
              </a:ext>
            </a:extLst>
          </p:cNvPr>
          <p:cNvSpPr>
            <a:spLocks noGrp="1"/>
          </p:cNvSpPr>
          <p:nvPr>
            <p:ph type="dt" sz="half" idx="10"/>
          </p:nvPr>
        </p:nvSpPr>
        <p:spPr/>
        <p:txBody>
          <a:bodyPr/>
          <a:lstStyle/>
          <a:p>
            <a:fld id="{DD599BD3-3CD8-461A-A6EA-4A7D75BEBC9C}" type="datetime1">
              <a:rPr lang="en-US" smtClean="0"/>
              <a:t>4/20/2023</a:t>
            </a:fld>
            <a:endParaRPr lang="en-US"/>
          </a:p>
        </p:txBody>
      </p:sp>
      <p:sp>
        <p:nvSpPr>
          <p:cNvPr id="5" name="Footer Placeholder 4">
            <a:extLst>
              <a:ext uri="{FF2B5EF4-FFF2-40B4-BE49-F238E27FC236}">
                <a16:creationId xmlns:a16="http://schemas.microsoft.com/office/drawing/2014/main" id="{CE6184A3-A171-AABA-DC5F-CD30A8012DBE}"/>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C2C8F22-E35E-2D58-3E86-5B0A0756974D}"/>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8598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2EEE-27BB-347C-7E8A-62E62AA57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842DF-0C15-325A-994A-6D0F642911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0D9B-3A33-1B78-799E-E5E7D99D0D20}"/>
              </a:ext>
            </a:extLst>
          </p:cNvPr>
          <p:cNvSpPr>
            <a:spLocks noGrp="1"/>
          </p:cNvSpPr>
          <p:nvPr>
            <p:ph type="dt" sz="half" idx="10"/>
          </p:nvPr>
        </p:nvSpPr>
        <p:spPr/>
        <p:txBody>
          <a:bodyPr/>
          <a:lstStyle/>
          <a:p>
            <a:fld id="{7B7BE822-8332-4EE5-BF47-A888FC106A67}" type="datetime1">
              <a:rPr lang="en-US" smtClean="0"/>
              <a:t>4/20/2023</a:t>
            </a:fld>
            <a:endParaRPr lang="en-US"/>
          </a:p>
        </p:txBody>
      </p:sp>
      <p:sp>
        <p:nvSpPr>
          <p:cNvPr id="5" name="Footer Placeholder 4">
            <a:extLst>
              <a:ext uri="{FF2B5EF4-FFF2-40B4-BE49-F238E27FC236}">
                <a16:creationId xmlns:a16="http://schemas.microsoft.com/office/drawing/2014/main" id="{1852A250-846A-63DB-94B4-894E2F6FE03E}"/>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6EED605-6EF5-6C56-4191-187833E4B75E}"/>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319655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6F11-A291-9271-768A-4CBA3FD9C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A2399-7C1C-74B7-A091-C1AAF49E9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126CF-33B7-4C29-E66A-9D9BAB2A5E55}"/>
              </a:ext>
            </a:extLst>
          </p:cNvPr>
          <p:cNvSpPr>
            <a:spLocks noGrp="1"/>
          </p:cNvSpPr>
          <p:nvPr>
            <p:ph type="dt" sz="half" idx="10"/>
          </p:nvPr>
        </p:nvSpPr>
        <p:spPr/>
        <p:txBody>
          <a:bodyPr/>
          <a:lstStyle/>
          <a:p>
            <a:fld id="{5C9521D4-31DA-4BD3-AD53-AABBDC94E50A}" type="datetime1">
              <a:rPr lang="en-US" smtClean="0"/>
              <a:t>4/20/2023</a:t>
            </a:fld>
            <a:endParaRPr lang="en-US"/>
          </a:p>
        </p:txBody>
      </p:sp>
      <p:sp>
        <p:nvSpPr>
          <p:cNvPr id="5" name="Footer Placeholder 4">
            <a:extLst>
              <a:ext uri="{FF2B5EF4-FFF2-40B4-BE49-F238E27FC236}">
                <a16:creationId xmlns:a16="http://schemas.microsoft.com/office/drawing/2014/main" id="{92EDF4E3-906E-9C66-9958-5C6C077582E0}"/>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038BFD7-5139-02A2-9DEB-0801831A0498}"/>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88893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40F5-D163-D669-B9D5-F6A060A09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328FA-740F-A239-470C-FAC092B46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7C41D-EE0D-B8B0-A0D2-EE284CE84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30D2FA-9C5A-5B51-A14E-EF4F118C3DF6}"/>
              </a:ext>
            </a:extLst>
          </p:cNvPr>
          <p:cNvSpPr>
            <a:spLocks noGrp="1"/>
          </p:cNvSpPr>
          <p:nvPr>
            <p:ph type="dt" sz="half" idx="10"/>
          </p:nvPr>
        </p:nvSpPr>
        <p:spPr/>
        <p:txBody>
          <a:bodyPr/>
          <a:lstStyle/>
          <a:p>
            <a:fld id="{71409C63-60A0-4E4B-BB53-F1FAB9BBFB0B}" type="datetime1">
              <a:rPr lang="en-US" smtClean="0"/>
              <a:t>4/20/2023</a:t>
            </a:fld>
            <a:endParaRPr lang="en-US"/>
          </a:p>
        </p:txBody>
      </p:sp>
      <p:sp>
        <p:nvSpPr>
          <p:cNvPr id="6" name="Footer Placeholder 5">
            <a:extLst>
              <a:ext uri="{FF2B5EF4-FFF2-40B4-BE49-F238E27FC236}">
                <a16:creationId xmlns:a16="http://schemas.microsoft.com/office/drawing/2014/main" id="{28849432-58D7-EA4B-E2B8-A4983D063A93}"/>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B299D43C-BB8E-AC56-D961-7E39CD89021E}"/>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36574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C4E0-FA92-8C06-64E6-4136D6F7B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B83BD-80D8-EA1A-54C6-26135FDD9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536DA-B4AA-98C7-7253-45DB2CCA7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73105-4077-2EDB-19FB-22B96A8A1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7DB11-8A7E-1D2D-5FAB-26453E10B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61C3F-9FB4-CE35-DA07-DA87D682300D}"/>
              </a:ext>
            </a:extLst>
          </p:cNvPr>
          <p:cNvSpPr>
            <a:spLocks noGrp="1"/>
          </p:cNvSpPr>
          <p:nvPr>
            <p:ph type="dt" sz="half" idx="10"/>
          </p:nvPr>
        </p:nvSpPr>
        <p:spPr/>
        <p:txBody>
          <a:bodyPr/>
          <a:lstStyle/>
          <a:p>
            <a:fld id="{EF35DE9D-9BE4-45F4-AD21-FFF39239BB0D}" type="datetime1">
              <a:rPr lang="en-US" smtClean="0"/>
              <a:t>4/20/2023</a:t>
            </a:fld>
            <a:endParaRPr lang="en-US"/>
          </a:p>
        </p:txBody>
      </p:sp>
      <p:sp>
        <p:nvSpPr>
          <p:cNvPr id="8" name="Footer Placeholder 7">
            <a:extLst>
              <a:ext uri="{FF2B5EF4-FFF2-40B4-BE49-F238E27FC236}">
                <a16:creationId xmlns:a16="http://schemas.microsoft.com/office/drawing/2014/main" id="{71BB8BC0-D786-C9B4-302F-06F61BF36D7C}"/>
              </a:ext>
            </a:extLst>
          </p:cNvPr>
          <p:cNvSpPr>
            <a:spLocks noGrp="1"/>
          </p:cNvSpPr>
          <p:nvPr>
            <p:ph type="ftr" sz="quarter" idx="11"/>
          </p:nvPr>
        </p:nvSpPr>
        <p:spPr/>
        <p:txBody>
          <a:bodyPr/>
          <a:lstStyle/>
          <a:p>
            <a:r>
              <a:rPr lang="en-US"/>
              <a:t>sdfsdfsd</a:t>
            </a:r>
          </a:p>
        </p:txBody>
      </p:sp>
      <p:sp>
        <p:nvSpPr>
          <p:cNvPr id="9" name="Slide Number Placeholder 8">
            <a:extLst>
              <a:ext uri="{FF2B5EF4-FFF2-40B4-BE49-F238E27FC236}">
                <a16:creationId xmlns:a16="http://schemas.microsoft.com/office/drawing/2014/main" id="{94DF20F9-DB5E-A690-5C53-2129B259E404}"/>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7628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F76F-9BA4-C98C-5D4F-229271BA7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E464A-7A11-B45A-5FF2-72DECC438BEF}"/>
              </a:ext>
            </a:extLst>
          </p:cNvPr>
          <p:cNvSpPr>
            <a:spLocks noGrp="1"/>
          </p:cNvSpPr>
          <p:nvPr>
            <p:ph type="dt" sz="half" idx="10"/>
          </p:nvPr>
        </p:nvSpPr>
        <p:spPr/>
        <p:txBody>
          <a:bodyPr/>
          <a:lstStyle/>
          <a:p>
            <a:fld id="{C5C7791E-242B-46FA-A5D2-6736564DC499}" type="datetime1">
              <a:rPr lang="en-US" smtClean="0"/>
              <a:t>4/20/2023</a:t>
            </a:fld>
            <a:endParaRPr lang="en-US"/>
          </a:p>
        </p:txBody>
      </p:sp>
      <p:sp>
        <p:nvSpPr>
          <p:cNvPr id="4" name="Footer Placeholder 3">
            <a:extLst>
              <a:ext uri="{FF2B5EF4-FFF2-40B4-BE49-F238E27FC236}">
                <a16:creationId xmlns:a16="http://schemas.microsoft.com/office/drawing/2014/main" id="{7E715D0E-DC43-ADD0-F51A-FB94BB139E1D}"/>
              </a:ext>
            </a:extLst>
          </p:cNvPr>
          <p:cNvSpPr>
            <a:spLocks noGrp="1"/>
          </p:cNvSpPr>
          <p:nvPr>
            <p:ph type="ftr" sz="quarter" idx="11"/>
          </p:nvPr>
        </p:nvSpPr>
        <p:spPr/>
        <p:txBody>
          <a:bodyPr/>
          <a:lstStyle/>
          <a:p>
            <a:r>
              <a:rPr lang="en-US"/>
              <a:t>sdfsdfsd</a:t>
            </a:r>
          </a:p>
        </p:txBody>
      </p:sp>
      <p:sp>
        <p:nvSpPr>
          <p:cNvPr id="5" name="Slide Number Placeholder 4">
            <a:extLst>
              <a:ext uri="{FF2B5EF4-FFF2-40B4-BE49-F238E27FC236}">
                <a16:creationId xmlns:a16="http://schemas.microsoft.com/office/drawing/2014/main" id="{CBE969F4-691E-EB28-3748-D9C3801A9DF4}"/>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400273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1C5C4-4638-F777-9E2C-C4A4208622A6}"/>
              </a:ext>
            </a:extLst>
          </p:cNvPr>
          <p:cNvSpPr>
            <a:spLocks noGrp="1"/>
          </p:cNvSpPr>
          <p:nvPr>
            <p:ph type="dt" sz="half" idx="10"/>
          </p:nvPr>
        </p:nvSpPr>
        <p:spPr/>
        <p:txBody>
          <a:bodyPr/>
          <a:lstStyle/>
          <a:p>
            <a:fld id="{00FF864F-4EAB-40C7-997A-11AEE6BC1FBD}" type="datetime1">
              <a:rPr lang="en-US" smtClean="0"/>
              <a:t>4/20/2023</a:t>
            </a:fld>
            <a:endParaRPr lang="en-US"/>
          </a:p>
        </p:txBody>
      </p:sp>
      <p:sp>
        <p:nvSpPr>
          <p:cNvPr id="3" name="Footer Placeholder 2">
            <a:extLst>
              <a:ext uri="{FF2B5EF4-FFF2-40B4-BE49-F238E27FC236}">
                <a16:creationId xmlns:a16="http://schemas.microsoft.com/office/drawing/2014/main" id="{9DEEEB0D-3018-DCFB-F42C-2B78279CB1BB}"/>
              </a:ext>
            </a:extLst>
          </p:cNvPr>
          <p:cNvSpPr>
            <a:spLocks noGrp="1"/>
          </p:cNvSpPr>
          <p:nvPr>
            <p:ph type="ftr" sz="quarter" idx="11"/>
          </p:nvPr>
        </p:nvSpPr>
        <p:spPr/>
        <p:txBody>
          <a:bodyPr/>
          <a:lstStyle/>
          <a:p>
            <a:r>
              <a:rPr lang="en-US"/>
              <a:t>sdfsdfsd</a:t>
            </a:r>
          </a:p>
        </p:txBody>
      </p:sp>
      <p:sp>
        <p:nvSpPr>
          <p:cNvPr id="4" name="Slide Number Placeholder 3">
            <a:extLst>
              <a:ext uri="{FF2B5EF4-FFF2-40B4-BE49-F238E27FC236}">
                <a16:creationId xmlns:a16="http://schemas.microsoft.com/office/drawing/2014/main" id="{4FD2A4F8-132E-AF67-CAD9-4A4BD86F17E1}"/>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1999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0381-BD20-5F36-77D2-E2C4B13EF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AD65D-721C-2208-2B72-9DD2704FD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84E71-050C-9AE9-129A-B8BF9E6A7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EA6B7-9AA4-4D4E-EE87-77D18E08F4EF}"/>
              </a:ext>
            </a:extLst>
          </p:cNvPr>
          <p:cNvSpPr>
            <a:spLocks noGrp="1"/>
          </p:cNvSpPr>
          <p:nvPr>
            <p:ph type="dt" sz="half" idx="10"/>
          </p:nvPr>
        </p:nvSpPr>
        <p:spPr/>
        <p:txBody>
          <a:bodyPr/>
          <a:lstStyle/>
          <a:p>
            <a:fld id="{BBEC4BDC-7EBC-4478-BA56-AE766BCD9834}" type="datetime1">
              <a:rPr lang="en-US" smtClean="0"/>
              <a:t>4/20/2023</a:t>
            </a:fld>
            <a:endParaRPr lang="en-US"/>
          </a:p>
        </p:txBody>
      </p:sp>
      <p:sp>
        <p:nvSpPr>
          <p:cNvPr id="6" name="Footer Placeholder 5">
            <a:extLst>
              <a:ext uri="{FF2B5EF4-FFF2-40B4-BE49-F238E27FC236}">
                <a16:creationId xmlns:a16="http://schemas.microsoft.com/office/drawing/2014/main" id="{E4A2E219-85B7-E40F-F6BD-BB8953C62654}"/>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D0E998F6-E1AF-54F3-35A8-961256418B65}"/>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01930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97E3-56C8-1581-47AB-731D23A58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7A972-E9FE-E99E-EF08-73B58C9AE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48844-B912-A84A-BB8F-CFFC142FB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1F0CC-CF22-7B87-44C6-F3668CC97A91}"/>
              </a:ext>
            </a:extLst>
          </p:cNvPr>
          <p:cNvSpPr>
            <a:spLocks noGrp="1"/>
          </p:cNvSpPr>
          <p:nvPr>
            <p:ph type="dt" sz="half" idx="10"/>
          </p:nvPr>
        </p:nvSpPr>
        <p:spPr/>
        <p:txBody>
          <a:bodyPr/>
          <a:lstStyle/>
          <a:p>
            <a:fld id="{F6BFA67F-4E3F-47EF-B1B3-A05B57F0575C}" type="datetime1">
              <a:rPr lang="en-US" smtClean="0"/>
              <a:t>4/20/2023</a:t>
            </a:fld>
            <a:endParaRPr lang="en-US"/>
          </a:p>
        </p:txBody>
      </p:sp>
      <p:sp>
        <p:nvSpPr>
          <p:cNvPr id="6" name="Footer Placeholder 5">
            <a:extLst>
              <a:ext uri="{FF2B5EF4-FFF2-40B4-BE49-F238E27FC236}">
                <a16:creationId xmlns:a16="http://schemas.microsoft.com/office/drawing/2014/main" id="{43814D09-623B-6B7C-634E-EC350600383F}"/>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399848FF-AEE2-32CA-D19A-A34DEA68232A}"/>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87590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B5077-71EB-34EB-7337-6E1B00C7D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E8B677-7C92-3AEF-FAFC-C0A4CE638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6FD95-F88B-0D24-DC32-741A60FD9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8856-0D8E-405C-9020-7F79EAAFB3A5}" type="datetime1">
              <a:rPr lang="en-US" smtClean="0"/>
              <a:t>4/20/2023</a:t>
            </a:fld>
            <a:endParaRPr lang="en-US"/>
          </a:p>
        </p:txBody>
      </p:sp>
      <p:sp>
        <p:nvSpPr>
          <p:cNvPr id="5" name="Footer Placeholder 4">
            <a:extLst>
              <a:ext uri="{FF2B5EF4-FFF2-40B4-BE49-F238E27FC236}">
                <a16:creationId xmlns:a16="http://schemas.microsoft.com/office/drawing/2014/main" id="{8DBEBC92-E52F-0EB4-8774-C0B8FD725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sdfsdfsd</a:t>
            </a:r>
          </a:p>
        </p:txBody>
      </p:sp>
      <p:sp>
        <p:nvSpPr>
          <p:cNvPr id="6" name="Slide Number Placeholder 5">
            <a:extLst>
              <a:ext uri="{FF2B5EF4-FFF2-40B4-BE49-F238E27FC236}">
                <a16:creationId xmlns:a16="http://schemas.microsoft.com/office/drawing/2014/main" id="{F010B5A4-6AF9-870F-E528-03D3AB78F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E9D89-213C-4088-9066-5B3005093757}" type="slidenum">
              <a:rPr lang="en-US" smtClean="0"/>
              <a:t>‹#›</a:t>
            </a:fld>
            <a:endParaRPr lang="en-US" dirty="0"/>
          </a:p>
        </p:txBody>
      </p:sp>
    </p:spTree>
    <p:extLst>
      <p:ext uri="{BB962C8B-B14F-4D97-AF65-F5344CB8AC3E}">
        <p14:creationId xmlns:p14="http://schemas.microsoft.com/office/powerpoint/2010/main" val="351336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ldnerd.it/2017/02/trollhunters-su-netflix.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lickr.com/photos/jonathanbeard/5865015190/" TargetMode="External"/><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extLst>
              <a:ext uri="{837473B0-CC2E-450A-ABE3-18F120FF3D39}">
                <a1611:picAttrSrcUrl xmlns:a1611="http://schemas.microsoft.com/office/drawing/2016/11/main" r:id="rId3"/>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397164" y="1924049"/>
            <a:ext cx="11369963" cy="2150669"/>
          </a:xfrm>
          <a:noFill/>
          <a:ln>
            <a:noFill/>
          </a:ln>
        </p:spPr>
        <p:txBody>
          <a:bodyPr>
            <a:normAutofit/>
          </a:bodyPr>
          <a:lstStyle/>
          <a:p>
            <a:r>
              <a:rPr lang="en-US" sz="8000" dirty="0">
                <a:ln w="25400">
                  <a:noFill/>
                </a:ln>
                <a:solidFill>
                  <a:schemeClr val="accent1">
                    <a:lumMod val="50000"/>
                  </a:schemeClr>
                </a:solidFill>
                <a:latin typeface="+mn-lt"/>
              </a:rPr>
              <a:t>Troll Hunters</a:t>
            </a:r>
            <a:br>
              <a:rPr lang="en-US" sz="8000" dirty="0">
                <a:ln w="25400">
                  <a:noFill/>
                </a:ln>
                <a:solidFill>
                  <a:schemeClr val="accent1">
                    <a:lumMod val="50000"/>
                  </a:schemeClr>
                </a:solidFill>
                <a:latin typeface="+mn-lt"/>
              </a:rPr>
            </a:br>
            <a:r>
              <a:rPr lang="en-US" sz="3600" dirty="0">
                <a:ln w="25400">
                  <a:noFill/>
                </a:ln>
                <a:solidFill>
                  <a:schemeClr val="accent1">
                    <a:lumMod val="50000"/>
                  </a:schemeClr>
                </a:solidFill>
                <a:latin typeface="+mn-lt"/>
              </a:rPr>
              <a:t>Detecting abrasive online content</a:t>
            </a:r>
            <a:endParaRPr lang="en-US" sz="8000" dirty="0">
              <a:ln w="25400">
                <a:noFill/>
              </a:ln>
              <a:solidFill>
                <a:schemeClr val="accent1">
                  <a:lumMod val="50000"/>
                </a:schemeClr>
              </a:solidFill>
              <a:latin typeface="+mn-lt"/>
            </a:endParaRPr>
          </a:p>
        </p:txBody>
      </p:sp>
      <p:sp>
        <p:nvSpPr>
          <p:cNvPr id="3" name="Subtitle 2">
            <a:extLst>
              <a:ext uri="{FF2B5EF4-FFF2-40B4-BE49-F238E27FC236}">
                <a16:creationId xmlns:a16="http://schemas.microsoft.com/office/drawing/2014/main" id="{DF339F68-F85F-EFF3-AE31-840FCEDAC9DE}"/>
              </a:ext>
            </a:extLst>
          </p:cNvPr>
          <p:cNvSpPr>
            <a:spLocks noGrp="1"/>
          </p:cNvSpPr>
          <p:nvPr>
            <p:ph type="subTitle" idx="1"/>
          </p:nvPr>
        </p:nvSpPr>
        <p:spPr>
          <a:xfrm>
            <a:off x="92364" y="4165152"/>
            <a:ext cx="11998036" cy="682079"/>
          </a:xfrm>
        </p:spPr>
        <p:txBody>
          <a:bodyPr>
            <a:normAutofit/>
          </a:bodyPr>
          <a:lstStyle/>
          <a:p>
            <a:pPr>
              <a:spcBef>
                <a:spcPct val="0"/>
              </a:spcBef>
            </a:pPr>
            <a:r>
              <a:rPr lang="en-US" sz="3600" dirty="0">
                <a:ln w="25400">
                  <a:noFill/>
                </a:ln>
                <a:solidFill>
                  <a:schemeClr val="accent1">
                    <a:lumMod val="50000"/>
                  </a:schemeClr>
                </a:solidFill>
                <a:ea typeface="+mj-ea"/>
                <a:cs typeface="+mj-cs"/>
              </a:rPr>
              <a:t> </a:t>
            </a:r>
          </a:p>
        </p:txBody>
      </p:sp>
      <p:sp>
        <p:nvSpPr>
          <p:cNvPr id="20" name="Subtitle 2">
            <a:extLst>
              <a:ext uri="{FF2B5EF4-FFF2-40B4-BE49-F238E27FC236}">
                <a16:creationId xmlns:a16="http://schemas.microsoft.com/office/drawing/2014/main" id="{5A0E84FA-5E7B-1326-68C8-D560CC4FA926}"/>
              </a:ext>
            </a:extLst>
          </p:cNvPr>
          <p:cNvSpPr txBox="1">
            <a:spLocks/>
          </p:cNvSpPr>
          <p:nvPr/>
        </p:nvSpPr>
        <p:spPr>
          <a:xfrm>
            <a:off x="92364" y="5524501"/>
            <a:ext cx="11998036" cy="12511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n-US" sz="2800" dirty="0">
                <a:ln w="25400">
                  <a:noFill/>
                </a:ln>
                <a:solidFill>
                  <a:schemeClr val="accent1">
                    <a:lumMod val="50000"/>
                  </a:schemeClr>
                </a:solidFill>
                <a:ea typeface="+mj-ea"/>
                <a:cs typeface="+mj-cs"/>
              </a:rPr>
              <a:t>Indranil Pal </a:t>
            </a:r>
          </a:p>
          <a:p>
            <a:pPr>
              <a:spcBef>
                <a:spcPct val="0"/>
              </a:spcBef>
            </a:pPr>
            <a:r>
              <a:rPr lang="en-US" sz="2800" dirty="0">
                <a:ln w="25400">
                  <a:noFill/>
                </a:ln>
                <a:solidFill>
                  <a:schemeClr val="accent1">
                    <a:lumMod val="50000"/>
                  </a:schemeClr>
                </a:solidFill>
                <a:ea typeface="+mj-ea"/>
                <a:cs typeface="+mj-cs"/>
              </a:rPr>
              <a:t>Yasser Parambathkandy </a:t>
            </a:r>
          </a:p>
          <a:p>
            <a:pPr>
              <a:spcBef>
                <a:spcPct val="0"/>
              </a:spcBef>
            </a:pPr>
            <a:r>
              <a:rPr lang="en-US" sz="2800" dirty="0">
                <a:ln w="25400">
                  <a:noFill/>
                </a:ln>
                <a:solidFill>
                  <a:schemeClr val="accent1">
                    <a:lumMod val="50000"/>
                  </a:schemeClr>
                </a:solidFill>
                <a:ea typeface="+mj-ea"/>
                <a:cs typeface="+mj-cs"/>
              </a:rPr>
              <a:t>Deepak Rajan</a:t>
            </a:r>
          </a:p>
        </p:txBody>
      </p:sp>
    </p:spTree>
    <p:extLst>
      <p:ext uri="{BB962C8B-B14F-4D97-AF65-F5344CB8AC3E}">
        <p14:creationId xmlns:p14="http://schemas.microsoft.com/office/powerpoint/2010/main" val="340574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uck walking on pavement&#10;&#10;Description automatically generated with medium confidence">
            <a:extLst>
              <a:ext uri="{FF2B5EF4-FFF2-40B4-BE49-F238E27FC236}">
                <a16:creationId xmlns:a16="http://schemas.microsoft.com/office/drawing/2014/main" id="{6074272C-9C63-3542-7FCC-17C7D8D318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11471" y="1687268"/>
            <a:ext cx="2442915" cy="3257220"/>
          </a:xfrm>
          <a:prstGeom prst="rect">
            <a:avLst/>
          </a:prstGeom>
          <a:gradFill>
            <a:gsLst>
              <a:gs pos="0">
                <a:schemeClr val="bg1">
                  <a:alpha val="62000"/>
                </a:schemeClr>
              </a:gs>
              <a:gs pos="100000">
                <a:schemeClr val="bg1">
                  <a:alpha val="0"/>
                </a:schemeClr>
              </a:gs>
            </a:gsLst>
            <a:path path="circle">
              <a:fillToRect l="100000" t="100000"/>
            </a:path>
          </a:gradFill>
          <a:effectLst>
            <a:softEdge rad="127000"/>
          </a:effectLst>
        </p:spPr>
      </p:pic>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71451" y="1570181"/>
            <a:ext cx="5655540" cy="4566667"/>
          </a:xfrm>
        </p:spPr>
        <p:txBody>
          <a:bodyPr>
            <a:noAutofit/>
          </a:bodyPr>
          <a:lstStyle/>
          <a:p>
            <a:pPr marL="457200" indent="-457200" algn="l">
              <a:buFont typeface="Arial" panose="020B0604020202020204" pitchFamily="34" charset="0"/>
              <a:buChar char="•"/>
            </a:pPr>
            <a:endParaRPr lang="en-US" sz="2800" dirty="0">
              <a:solidFill>
                <a:schemeClr val="accent1">
                  <a:lumMod val="50000"/>
                </a:schemeClr>
              </a:solidFill>
            </a:endParaRPr>
          </a:p>
          <a:p>
            <a:pPr marL="457200" indent="-457200" algn="l">
              <a:buFont typeface="Arial" panose="020B0604020202020204" pitchFamily="34" charset="0"/>
              <a:buChar char="•"/>
            </a:pPr>
            <a:r>
              <a:rPr lang="en-US" sz="2800" dirty="0">
                <a:solidFill>
                  <a:schemeClr val="accent1">
                    <a:lumMod val="50000"/>
                  </a:schemeClr>
                </a:solidFill>
              </a:rPr>
              <a:t>The Kaggle competition required the use of word embeddings</a:t>
            </a:r>
          </a:p>
          <a:p>
            <a:pPr marL="457200" indent="-457200" algn="l">
              <a:buFont typeface="Arial" panose="020B0604020202020204" pitchFamily="34" charset="0"/>
              <a:buChar char="•"/>
            </a:pPr>
            <a:r>
              <a:rPr lang="en-US" sz="2800" dirty="0">
                <a:solidFill>
                  <a:schemeClr val="accent1">
                    <a:lumMod val="50000"/>
                  </a:schemeClr>
                </a:solidFill>
              </a:rPr>
              <a:t>Our research focused on using sentence embeddings</a:t>
            </a:r>
          </a:p>
          <a:p>
            <a:pPr marL="457200" indent="-457200" algn="l">
              <a:buFont typeface="Arial" panose="020B0604020202020204" pitchFamily="34" charset="0"/>
              <a:buChar char="•"/>
            </a:pPr>
            <a:r>
              <a:rPr lang="en-US" sz="2800" dirty="0">
                <a:solidFill>
                  <a:schemeClr val="accent1">
                    <a:lumMod val="50000"/>
                  </a:schemeClr>
                </a:solidFill>
                <a:latin typeface="+mn-lt"/>
              </a:rPr>
              <a:t>Language is a</a:t>
            </a:r>
            <a:r>
              <a:rPr lang="en-US" sz="2800" dirty="0">
                <a:solidFill>
                  <a:schemeClr val="accent1">
                    <a:lumMod val="50000"/>
                  </a:schemeClr>
                </a:solidFill>
              </a:rPr>
              <a:t>mbiguous</a:t>
            </a:r>
            <a:endParaRPr lang="en-US" sz="2800" dirty="0">
              <a:solidFill>
                <a:schemeClr val="accent1">
                  <a:lumMod val="50000"/>
                </a:schemeClr>
              </a:solidFill>
              <a:latin typeface="+mn-lt"/>
            </a:endParaRPr>
          </a:p>
          <a:p>
            <a:pPr marL="457200" indent="-457200" algn="l">
              <a:buFont typeface="Arial" panose="020B0604020202020204" pitchFamily="34" charset="0"/>
              <a:buChar char="•"/>
            </a:pPr>
            <a:r>
              <a:rPr lang="en-US" sz="2800" dirty="0">
                <a:solidFill>
                  <a:schemeClr val="accent1">
                    <a:lumMod val="50000"/>
                  </a:schemeClr>
                </a:solidFill>
              </a:rPr>
              <a:t>Hypothesis: Sentence embeddings allow for more context and more accurate classification of questions</a:t>
            </a:r>
          </a:p>
          <a:p>
            <a:pPr marL="457200" indent="-457200" algn="l">
              <a:buFont typeface="Arial" panose="020B0604020202020204" pitchFamily="34" charset="0"/>
              <a:buChar char="•"/>
            </a:pPr>
            <a:endParaRPr lang="en-US" sz="2800" b="1" dirty="0">
              <a:solidFill>
                <a:schemeClr val="accent1">
                  <a:lumMod val="50000"/>
                </a:schemeClr>
              </a:solidFill>
            </a:endParaRPr>
          </a:p>
        </p:txBody>
      </p:sp>
      <p:sp>
        <p:nvSpPr>
          <p:cNvPr id="4" name="Subtitle 23">
            <a:extLst>
              <a:ext uri="{FF2B5EF4-FFF2-40B4-BE49-F238E27FC236}">
                <a16:creationId xmlns:a16="http://schemas.microsoft.com/office/drawing/2014/main" id="{881F48F7-AADC-396D-6631-FB4F94EDB00E}"/>
              </a:ext>
            </a:extLst>
          </p:cNvPr>
          <p:cNvSpPr txBox="1">
            <a:spLocks/>
          </p:cNvSpPr>
          <p:nvPr/>
        </p:nvSpPr>
        <p:spPr>
          <a:xfrm>
            <a:off x="6152562" y="2168166"/>
            <a:ext cx="2614748" cy="14328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“This is a duck”</a:t>
            </a:r>
          </a:p>
          <a:p>
            <a:r>
              <a:rPr lang="en-US" dirty="0">
                <a:solidFill>
                  <a:schemeClr val="accent1">
                    <a:lumMod val="50000"/>
                  </a:schemeClr>
                </a:solidFill>
                <a:latin typeface="Times New Roman" panose="02020603050405020304" pitchFamily="18" charset="0"/>
                <a:cs typeface="Times New Roman" panose="02020603050405020304" pitchFamily="18" charset="0"/>
              </a:rPr>
              <a:t>VS.</a:t>
            </a:r>
          </a:p>
          <a:p>
            <a:r>
              <a:rPr lang="en-US" dirty="0">
                <a:solidFill>
                  <a:schemeClr val="accent1">
                    <a:lumMod val="50000"/>
                  </a:schemeClr>
                </a:solidFill>
                <a:latin typeface="Times New Roman" panose="02020603050405020304" pitchFamily="18" charset="0"/>
                <a:cs typeface="Times New Roman" panose="02020603050405020304" pitchFamily="18" charset="0"/>
              </a:rPr>
              <a:t>“Is this a duck?”</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Approach Rationale</a:t>
            </a:r>
          </a:p>
        </p:txBody>
      </p:sp>
      <p:sp>
        <p:nvSpPr>
          <p:cNvPr id="11" name="Subtitle 23">
            <a:extLst>
              <a:ext uri="{FF2B5EF4-FFF2-40B4-BE49-F238E27FC236}">
                <a16:creationId xmlns:a16="http://schemas.microsoft.com/office/drawing/2014/main" id="{2D9D3005-C423-BE99-0C0B-E9D11258E9CB}"/>
              </a:ext>
            </a:extLst>
          </p:cNvPr>
          <p:cNvSpPr txBox="1">
            <a:spLocks/>
          </p:cNvSpPr>
          <p:nvPr/>
        </p:nvSpPr>
        <p:spPr>
          <a:xfrm>
            <a:off x="6152562" y="4271733"/>
            <a:ext cx="5517819" cy="16416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accent1">
                    <a:lumMod val="50000"/>
                  </a:schemeClr>
                </a:solidFill>
                <a:latin typeface="Times New Roman" panose="02020603050405020304" pitchFamily="18" charset="0"/>
                <a:cs typeface="Times New Roman" panose="02020603050405020304" pitchFamily="18" charset="0"/>
              </a:rPr>
              <a:t>Duck can be:</a:t>
            </a:r>
          </a:p>
          <a:p>
            <a:pPr marL="914400" lvl="1" indent="-457200" algn="l">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an animal</a:t>
            </a:r>
          </a:p>
          <a:p>
            <a:pPr marL="914400" lvl="1" indent="-457200" algn="l">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an act of dodging or lowering</a:t>
            </a:r>
          </a:p>
          <a:p>
            <a:pPr marL="914400" lvl="1" indent="-457200" algn="l">
              <a:buFont typeface="Arial" panose="020B0604020202020204" pitchFamily="34" charset="0"/>
              <a:buChar char="•"/>
            </a:pPr>
            <a:r>
              <a:rPr lang="en-US" dirty="0">
                <a:solidFill>
                  <a:schemeClr val="accent1">
                    <a:lumMod val="50000"/>
                  </a:schemeClr>
                </a:solidFill>
                <a:latin typeface="Times New Roman" panose="02020603050405020304" pitchFamily="18" charset="0"/>
                <a:cs typeface="Times New Roman" panose="02020603050405020304" pitchFamily="18" charset="0"/>
              </a:rPr>
              <a:t>used in phrases such as ‘lame duck’ </a:t>
            </a:r>
          </a:p>
          <a:p>
            <a:pPr lvl="1" algn="l"/>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D6B0994F-292B-4646-09BE-69A5FDB7225D}"/>
              </a:ext>
            </a:extLst>
          </p:cNvPr>
          <p:cNvCxnSpPr>
            <a:cxnSpLocks/>
          </p:cNvCxnSpPr>
          <p:nvPr/>
        </p:nvCxnSpPr>
        <p:spPr>
          <a:xfrm>
            <a:off x="5911449" y="1804994"/>
            <a:ext cx="0" cy="4331855"/>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19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How are we different?</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61925" y="1570181"/>
            <a:ext cx="6238875" cy="4566667"/>
          </a:xfrm>
        </p:spPr>
        <p:txBody>
          <a:bodyPr>
            <a:noAutofit/>
          </a:bodyPr>
          <a:lstStyle/>
          <a:p>
            <a:pPr algn="l"/>
            <a:r>
              <a:rPr lang="en-US" sz="2800" b="1" dirty="0">
                <a:solidFill>
                  <a:schemeClr val="accent1">
                    <a:lumMod val="50000"/>
                  </a:schemeClr>
                </a:solidFill>
                <a:latin typeface="+mn-lt"/>
              </a:rPr>
              <a:t>Sentence Encoder</a:t>
            </a:r>
          </a:p>
          <a:p>
            <a:pPr marL="457200" indent="-457200" algn="l">
              <a:buFont typeface="Arial" panose="020B0604020202020204" pitchFamily="34" charset="0"/>
              <a:buChar char="•"/>
            </a:pPr>
            <a:r>
              <a:rPr lang="en-US" sz="2800" dirty="0">
                <a:solidFill>
                  <a:schemeClr val="accent1">
                    <a:lumMod val="50000"/>
                  </a:schemeClr>
                </a:solidFill>
                <a:latin typeface="+mn-lt"/>
              </a:rPr>
              <a:t>Sentence embedding is relatively a new entry in the world of embeddings.</a:t>
            </a:r>
          </a:p>
          <a:p>
            <a:pPr marL="457200" indent="-457200" algn="l">
              <a:buFont typeface="Arial" panose="020B0604020202020204" pitchFamily="34" charset="0"/>
              <a:buChar char="•"/>
            </a:pPr>
            <a:r>
              <a:rPr lang="en-US" sz="2800" dirty="0">
                <a:solidFill>
                  <a:schemeClr val="accent1">
                    <a:lumMod val="50000"/>
                  </a:schemeClr>
                </a:solidFill>
              </a:rPr>
              <a:t>Google research created a pre-trained model from 3 billion documents in 2018</a:t>
            </a:r>
          </a:p>
          <a:p>
            <a:pPr marL="914400" lvl="1" indent="-457200" algn="l">
              <a:buFont typeface="Arial" panose="020B0604020202020204" pitchFamily="34" charset="0"/>
              <a:buChar char="•"/>
            </a:pPr>
            <a:r>
              <a:rPr lang="en-US" sz="2400" dirty="0">
                <a:solidFill>
                  <a:schemeClr val="accent1">
                    <a:lumMod val="50000"/>
                  </a:schemeClr>
                </a:solidFill>
              </a:rPr>
              <a:t>Universal Sentence encoder</a:t>
            </a:r>
          </a:p>
          <a:p>
            <a:pPr marL="914400" lvl="1" indent="-457200" algn="l">
              <a:buFont typeface="Arial" panose="020B0604020202020204" pitchFamily="34" charset="0"/>
              <a:buChar char="•"/>
            </a:pPr>
            <a:r>
              <a:rPr lang="en-US" sz="2400" dirty="0">
                <a:solidFill>
                  <a:schemeClr val="accent1">
                    <a:lumMod val="50000"/>
                  </a:schemeClr>
                </a:solidFill>
                <a:latin typeface="+mn-lt"/>
              </a:rPr>
              <a:t>Publicly available in </a:t>
            </a:r>
            <a:r>
              <a:rPr lang="en-US" sz="2400" dirty="0" err="1">
                <a:solidFill>
                  <a:schemeClr val="accent1">
                    <a:lumMod val="50000"/>
                  </a:schemeClr>
                </a:solidFill>
                <a:latin typeface="+mn-lt"/>
              </a:rPr>
              <a:t>Tensorflow</a:t>
            </a:r>
            <a:r>
              <a:rPr lang="en-US" sz="2400" dirty="0">
                <a:solidFill>
                  <a:schemeClr val="accent1">
                    <a:lumMod val="50000"/>
                  </a:schemeClr>
                </a:solidFill>
                <a:latin typeface="+mn-lt"/>
              </a:rPr>
              <a:t>-hub.</a:t>
            </a:r>
            <a:endParaRPr lang="en-US" sz="2800" dirty="0">
              <a:solidFill>
                <a:schemeClr val="accent1">
                  <a:lumMod val="50000"/>
                </a:schemeClr>
              </a:solidFill>
            </a:endParaRPr>
          </a:p>
          <a:p>
            <a:pPr marL="457200" indent="-457200" algn="l">
              <a:buFont typeface="Arial" panose="020B0604020202020204" pitchFamily="34" charset="0"/>
              <a:buChar char="•"/>
            </a:pPr>
            <a:endParaRPr lang="en-US" sz="2800" dirty="0">
              <a:solidFill>
                <a:schemeClr val="accent1">
                  <a:lumMod val="50000"/>
                </a:schemeClr>
              </a:solidFill>
            </a:endParaRPr>
          </a:p>
        </p:txBody>
      </p:sp>
      <p:sp>
        <p:nvSpPr>
          <p:cNvPr id="3" name="Subtitle 23">
            <a:extLst>
              <a:ext uri="{FF2B5EF4-FFF2-40B4-BE49-F238E27FC236}">
                <a16:creationId xmlns:a16="http://schemas.microsoft.com/office/drawing/2014/main" id="{7A0A37DC-6BAB-3ACB-96CE-79FCD6C5B73D}"/>
              </a:ext>
            </a:extLst>
          </p:cNvPr>
          <p:cNvSpPr txBox="1">
            <a:spLocks/>
          </p:cNvSpPr>
          <p:nvPr/>
        </p:nvSpPr>
        <p:spPr>
          <a:xfrm>
            <a:off x="6559420" y="1570181"/>
            <a:ext cx="5470655" cy="4566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1">
                    <a:lumMod val="50000"/>
                  </a:schemeClr>
                </a:solidFill>
              </a:rPr>
              <a:t>Project Scope/contribution</a:t>
            </a:r>
          </a:p>
          <a:p>
            <a:pPr marL="457200" indent="-457200" algn="l">
              <a:buFont typeface="Arial" panose="020B0604020202020204" pitchFamily="34" charset="0"/>
              <a:buChar char="•"/>
            </a:pPr>
            <a:r>
              <a:rPr lang="en-US" sz="2800" dirty="0">
                <a:solidFill>
                  <a:schemeClr val="accent1">
                    <a:lumMod val="50000"/>
                  </a:schemeClr>
                </a:solidFill>
              </a:rPr>
              <a:t>Develop models using Universal Sentence encoder and </a:t>
            </a:r>
            <a:r>
              <a:rPr lang="en-US" sz="2800" dirty="0" err="1">
                <a:solidFill>
                  <a:schemeClr val="accent1">
                    <a:lumMod val="50000"/>
                  </a:schemeClr>
                </a:solidFill>
              </a:rPr>
              <a:t>GloVe</a:t>
            </a:r>
            <a:r>
              <a:rPr lang="en-US" sz="2800" dirty="0">
                <a:solidFill>
                  <a:schemeClr val="accent1">
                    <a:lumMod val="50000"/>
                  </a:schemeClr>
                </a:solidFill>
              </a:rPr>
              <a:t> word embeddings</a:t>
            </a:r>
          </a:p>
          <a:p>
            <a:pPr marL="914400" lvl="1" indent="-457200" algn="l">
              <a:buFont typeface="Arial" panose="020B0604020202020204" pitchFamily="34" charset="0"/>
              <a:buChar char="•"/>
            </a:pPr>
            <a:r>
              <a:rPr lang="en-US" sz="2400" dirty="0">
                <a:solidFill>
                  <a:schemeClr val="accent1">
                    <a:lumMod val="50000"/>
                  </a:schemeClr>
                </a:solidFill>
              </a:rPr>
              <a:t>Supervised</a:t>
            </a:r>
          </a:p>
          <a:p>
            <a:pPr marL="457200" indent="-457200" algn="l">
              <a:buFont typeface="Arial" panose="020B0604020202020204" pitchFamily="34" charset="0"/>
              <a:buChar char="•"/>
            </a:pPr>
            <a:r>
              <a:rPr lang="en-US" sz="2800" dirty="0">
                <a:solidFill>
                  <a:schemeClr val="accent1">
                    <a:lumMod val="50000"/>
                  </a:schemeClr>
                </a:solidFill>
              </a:rPr>
              <a:t>Compare performance of models and evaluate results </a:t>
            </a:r>
          </a:p>
          <a:p>
            <a:pPr marL="457200" indent="-457200" algn="l">
              <a:buFont typeface="Arial" panose="020B0604020202020204" pitchFamily="34" charset="0"/>
              <a:buChar char="•"/>
            </a:pPr>
            <a:endParaRPr lang="en-US" sz="2800" dirty="0">
              <a:solidFill>
                <a:schemeClr val="accent1">
                  <a:lumMod val="50000"/>
                </a:schemeClr>
              </a:solidFill>
            </a:endParaRPr>
          </a:p>
        </p:txBody>
      </p:sp>
    </p:spTree>
    <p:extLst>
      <p:ext uri="{BB962C8B-B14F-4D97-AF65-F5344CB8AC3E}">
        <p14:creationId xmlns:p14="http://schemas.microsoft.com/office/powerpoint/2010/main" val="230555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Architecture</a:t>
            </a:r>
          </a:p>
        </p:txBody>
      </p:sp>
    </p:spTree>
    <p:extLst>
      <p:ext uri="{BB962C8B-B14F-4D97-AF65-F5344CB8AC3E}">
        <p14:creationId xmlns:p14="http://schemas.microsoft.com/office/powerpoint/2010/main" val="423050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838200" y="365125"/>
            <a:ext cx="10515600" cy="930275"/>
          </a:xfrm>
        </p:spPr>
        <p:txBody>
          <a:bodyPr vert="horz" lIns="91440" tIns="45720" rIns="91440" bIns="45720" rtlCol="0" anchor="ctr">
            <a:normAutofit/>
          </a:bodyPr>
          <a:lstStyle/>
          <a:p>
            <a:r>
              <a:rPr lang="en-US" dirty="0">
                <a:solidFill>
                  <a:schemeClr val="accent1">
                    <a:lumMod val="50000"/>
                  </a:schemeClr>
                </a:solidFill>
                <a:latin typeface="+mn-lt"/>
              </a:rPr>
              <a:t>Evaluation and Results</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61925" y="1200150"/>
            <a:ext cx="10894851" cy="5514975"/>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Scores from different models and embedding </a:t>
            </a:r>
          </a:p>
          <a:p>
            <a:pPr algn="l"/>
            <a:endParaRPr lang="en-US" sz="2800" dirty="0">
              <a:solidFill>
                <a:schemeClr val="accent1">
                  <a:lumMod val="50000"/>
                </a:schemeClr>
              </a:solidFill>
            </a:endParaRPr>
          </a:p>
          <a:p>
            <a:pPr algn="l"/>
            <a:endParaRPr lang="en-US" sz="2800" dirty="0">
              <a:solidFill>
                <a:schemeClr val="accent1">
                  <a:lumMod val="50000"/>
                </a:schemeClr>
              </a:solidFill>
            </a:endParaRPr>
          </a:p>
          <a:p>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r>
              <a:rPr lang="en-US" sz="2800" dirty="0">
                <a:solidFill>
                  <a:schemeClr val="accent1">
                    <a:lumMod val="50000"/>
                  </a:schemeClr>
                </a:solidFill>
              </a:rPr>
              <a:t>Inference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Sentence embedding has superior F1 score in Logistic Regression compared to </a:t>
            </a:r>
            <a:r>
              <a:rPr lang="en-US" sz="1400" dirty="0" err="1">
                <a:solidFill>
                  <a:schemeClr val="accent1">
                    <a:lumMod val="50000"/>
                  </a:schemeClr>
                </a:solidFill>
              </a:rPr>
              <a:t>GloVe</a:t>
            </a:r>
            <a:r>
              <a:rPr lang="en-US" sz="1400" dirty="0">
                <a:solidFill>
                  <a:schemeClr val="accent1">
                    <a:lumMod val="50000"/>
                  </a:schemeClr>
                </a:solidFill>
              </a:rPr>
              <a:t>(Word) embedding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Sentence and word embedding has similar F1 score </a:t>
            </a:r>
          </a:p>
          <a:p>
            <a:pPr marL="1200150" lvl="2" indent="-285750" algn="l">
              <a:lnSpc>
                <a:spcPct val="100000"/>
              </a:lnSpc>
              <a:spcBef>
                <a:spcPts val="600"/>
              </a:spcBef>
              <a:buFont typeface="Wingdings" panose="05000000000000000000" pitchFamily="2" charset="2"/>
              <a:buChar char="v"/>
            </a:pPr>
            <a:r>
              <a:rPr lang="en-US" sz="1000" dirty="0">
                <a:solidFill>
                  <a:schemeClr val="accent1">
                    <a:lumMod val="50000"/>
                  </a:schemeClr>
                </a:solidFill>
              </a:rPr>
              <a:t>Word embedding required lot of preprocessing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Kaggle competition top results ranged between 67%-72% involving complex and stacked models</a:t>
            </a:r>
          </a:p>
          <a:p>
            <a:pPr marL="1200150" lvl="2" indent="-285750" algn="l">
              <a:lnSpc>
                <a:spcPct val="100000"/>
              </a:lnSpc>
              <a:spcBef>
                <a:spcPts val="600"/>
              </a:spcBef>
              <a:buFont typeface="Wingdings" panose="05000000000000000000" pitchFamily="2" charset="2"/>
              <a:buChar char="v"/>
            </a:pPr>
            <a:r>
              <a:rPr lang="en-US" sz="1200" dirty="0">
                <a:solidFill>
                  <a:schemeClr val="accent1">
                    <a:lumMod val="50000"/>
                  </a:schemeClr>
                </a:solidFill>
              </a:rPr>
              <a:t>High scores were achieved with a simple sentence embedding model with minimal tuning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Error analysis</a:t>
            </a:r>
          </a:p>
          <a:p>
            <a:pPr marL="1200150" lvl="2" indent="-285750" algn="l">
              <a:lnSpc>
                <a:spcPct val="100000"/>
              </a:lnSpc>
              <a:spcBef>
                <a:spcPts val="600"/>
              </a:spcBef>
              <a:buFont typeface="Wingdings" panose="05000000000000000000" pitchFamily="2" charset="2"/>
              <a:buChar char="v"/>
            </a:pPr>
            <a:r>
              <a:rPr lang="en-US" sz="1200" dirty="0">
                <a:solidFill>
                  <a:schemeClr val="accent1">
                    <a:lumMod val="50000"/>
                  </a:schemeClr>
                </a:solidFill>
              </a:rPr>
              <a:t>Incorrect labeling and profane words in sincere questions</a:t>
            </a:r>
          </a:p>
          <a:p>
            <a:pPr marL="742950" lvl="1" indent="-285750" algn="l">
              <a:lnSpc>
                <a:spcPct val="50000"/>
              </a:lnSpc>
              <a:spcBef>
                <a:spcPts val="600"/>
              </a:spcBef>
              <a:buFont typeface="Wingdings" panose="05000000000000000000" pitchFamily="2" charset="2"/>
              <a:buChar char="v"/>
            </a:pPr>
            <a:endParaRPr lang="en-US" sz="14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1800" dirty="0">
              <a:solidFill>
                <a:schemeClr val="accent1">
                  <a:lumMod val="50000"/>
                </a:schemeClr>
              </a:solidFill>
            </a:endParaRPr>
          </a:p>
          <a:p>
            <a:pPr marL="457200" indent="-457200" algn="l">
              <a:buFont typeface="Arial" panose="020B0604020202020204" pitchFamily="34" charset="0"/>
              <a:buChar char="•"/>
            </a:pPr>
            <a:endParaRPr lang="en-US" sz="2800" dirty="0">
              <a:solidFill>
                <a:schemeClr val="accent1">
                  <a:lumMod val="50000"/>
                </a:schemeClr>
              </a:solidFill>
            </a:endParaRPr>
          </a:p>
        </p:txBody>
      </p:sp>
      <p:graphicFrame>
        <p:nvGraphicFramePr>
          <p:cNvPr id="5" name="Object 4">
            <a:extLst>
              <a:ext uri="{FF2B5EF4-FFF2-40B4-BE49-F238E27FC236}">
                <a16:creationId xmlns:a16="http://schemas.microsoft.com/office/drawing/2014/main" id="{476FBF5B-865B-AC0C-6C76-32A9B58986ED}"/>
              </a:ext>
            </a:extLst>
          </p:cNvPr>
          <p:cNvGraphicFramePr>
            <a:graphicFrameLocks noChangeAspect="1"/>
          </p:cNvGraphicFramePr>
          <p:nvPr>
            <p:extLst>
              <p:ext uri="{D42A27DB-BD31-4B8C-83A1-F6EECF244321}">
                <p14:modId xmlns:p14="http://schemas.microsoft.com/office/powerpoint/2010/main" val="3636805746"/>
              </p:ext>
            </p:extLst>
          </p:nvPr>
        </p:nvGraphicFramePr>
        <p:xfrm>
          <a:off x="595151" y="1791639"/>
          <a:ext cx="9873796" cy="2062876"/>
        </p:xfrm>
        <a:graphic>
          <a:graphicData uri="http://schemas.openxmlformats.org/presentationml/2006/ole">
            <mc:AlternateContent xmlns:mc="http://schemas.openxmlformats.org/markup-compatibility/2006">
              <mc:Choice xmlns:v="urn:schemas-microsoft-com:vml" Requires="v">
                <p:oleObj name="Worksheet" r:id="rId2" imgW="9342191" imgH="1295526" progId="Excel.Sheet.12">
                  <p:embed/>
                </p:oleObj>
              </mc:Choice>
              <mc:Fallback>
                <p:oleObj name="Worksheet" r:id="rId2" imgW="9342191" imgH="1295526" progId="Excel.Sheet.12">
                  <p:embed/>
                  <p:pic>
                    <p:nvPicPr>
                      <p:cNvPr id="5" name="Object 4">
                        <a:extLst>
                          <a:ext uri="{FF2B5EF4-FFF2-40B4-BE49-F238E27FC236}">
                            <a16:creationId xmlns:a16="http://schemas.microsoft.com/office/drawing/2014/main" id="{476FBF5B-865B-AC0C-6C76-32A9B58986ED}"/>
                          </a:ext>
                        </a:extLst>
                      </p:cNvPr>
                      <p:cNvPicPr/>
                      <p:nvPr/>
                    </p:nvPicPr>
                    <p:blipFill>
                      <a:blip r:embed="rId3"/>
                      <a:stretch>
                        <a:fillRect/>
                      </a:stretch>
                    </p:blipFill>
                    <p:spPr>
                      <a:xfrm>
                        <a:off x="595151" y="1791639"/>
                        <a:ext cx="9873796" cy="2062876"/>
                      </a:xfrm>
                      <a:prstGeom prst="rect">
                        <a:avLst/>
                      </a:prstGeom>
                    </p:spPr>
                  </p:pic>
                </p:oleObj>
              </mc:Fallback>
            </mc:AlternateContent>
          </a:graphicData>
        </a:graphic>
      </p:graphicFrame>
    </p:spTree>
    <p:extLst>
      <p:ext uri="{BB962C8B-B14F-4D97-AF65-F5344CB8AC3E}">
        <p14:creationId xmlns:p14="http://schemas.microsoft.com/office/powerpoint/2010/main" val="399072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Conclusion and Future Work</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255231" y="1215618"/>
            <a:ext cx="11072132" cy="5493091"/>
          </a:xfrm>
        </p:spPr>
        <p:txBody>
          <a:bodyPr>
            <a:noAutofit/>
          </a:bodyPr>
          <a:lstStyle/>
          <a:p>
            <a:pPr marL="457200" indent="-457200" algn="l">
              <a:buFont typeface="Arial" panose="020B0604020202020204" pitchFamily="34" charset="0"/>
              <a:buChar char="•"/>
            </a:pPr>
            <a:r>
              <a:rPr lang="en-US" sz="2000" dirty="0">
                <a:solidFill>
                  <a:schemeClr val="accent1">
                    <a:lumMod val="50000"/>
                  </a:schemeClr>
                </a:solidFill>
              </a:rPr>
              <a:t>We have used F1 Score as metric between the predicted and the observed targets as the dataset is highly imbalanced. The F1 score obtained is as good as the top scores in the Kaggle competition.</a:t>
            </a:r>
          </a:p>
          <a:p>
            <a:pPr marL="457200" indent="-457200" algn="l">
              <a:buFont typeface="Arial" panose="020B0604020202020204" pitchFamily="34" charset="0"/>
              <a:buChar char="•"/>
            </a:pPr>
            <a:r>
              <a:rPr lang="en-US" sz="2000" dirty="0">
                <a:solidFill>
                  <a:schemeClr val="accent1">
                    <a:lumMod val="50000"/>
                  </a:schemeClr>
                </a:solidFill>
              </a:rPr>
              <a:t>Four models were developed using the embeddings and the results showed improved or similar performance for models based on universal sentence encoder embeddings. Specifically, Sentence embedding displays higher F1 score for insincere class using logistic regression, which is a key observation from the outcome of our work and meets the primary objective of the project</a:t>
            </a:r>
          </a:p>
          <a:p>
            <a:pPr marL="457200" indent="-457200" algn="l">
              <a:buFont typeface="Arial" panose="020B0604020202020204" pitchFamily="34" charset="0"/>
              <a:buChar char="•"/>
            </a:pPr>
            <a:r>
              <a:rPr lang="en-US" sz="2000" dirty="0">
                <a:solidFill>
                  <a:schemeClr val="accent1">
                    <a:lumMod val="50000"/>
                  </a:schemeClr>
                </a:solidFill>
              </a:rPr>
              <a:t>Sentence and word embedding displays similar F1 score, but word embedding required a lot of pre-processing like word tokenizer, stop words </a:t>
            </a:r>
            <a:r>
              <a:rPr lang="en-US" sz="2000" dirty="0" err="1">
                <a:solidFill>
                  <a:schemeClr val="accent1">
                    <a:lumMod val="50000"/>
                  </a:schemeClr>
                </a:solidFill>
              </a:rPr>
              <a:t>etc</a:t>
            </a:r>
            <a:r>
              <a:rPr lang="en-US" sz="2000" dirty="0">
                <a:solidFill>
                  <a:schemeClr val="accent1">
                    <a:lumMod val="50000"/>
                  </a:schemeClr>
                </a:solidFill>
              </a:rPr>
              <a:t> for each of the words to get to the F1 score of sentence embedding. (not completely true)</a:t>
            </a:r>
          </a:p>
          <a:p>
            <a:pPr marL="457200" indent="-457200" algn="l">
              <a:buFont typeface="Arial" panose="020B0604020202020204" pitchFamily="34" charset="0"/>
              <a:buChar char="•"/>
            </a:pPr>
            <a:r>
              <a:rPr lang="en-US" sz="2000" dirty="0">
                <a:solidFill>
                  <a:schemeClr val="accent1">
                    <a:lumMod val="50000"/>
                  </a:schemeClr>
                </a:solidFill>
              </a:rPr>
              <a:t>As part of future work, we would like to evaluate the performance of model against train and test dataset so understand any overfitting. </a:t>
            </a:r>
          </a:p>
          <a:p>
            <a:pPr marL="457200" indent="-457200" algn="l">
              <a:buFont typeface="Arial" panose="020B0604020202020204" pitchFamily="34" charset="0"/>
              <a:buChar char="•"/>
            </a:pPr>
            <a:r>
              <a:rPr lang="en-US" sz="2000" dirty="0">
                <a:solidFill>
                  <a:schemeClr val="accent1">
                    <a:lumMod val="50000"/>
                  </a:schemeClr>
                </a:solidFill>
              </a:rPr>
              <a:t>In future, we would also like to evaluate other techniques like BERT to understand if it provides better F1 score. </a:t>
            </a:r>
          </a:p>
          <a:p>
            <a:pPr marL="457200" indent="-457200" algn="l">
              <a:buFont typeface="Arial" panose="020B0604020202020204" pitchFamily="34" charset="0"/>
              <a:buChar char="•"/>
            </a:pPr>
            <a:r>
              <a:rPr lang="en-US" sz="2000" dirty="0">
                <a:solidFill>
                  <a:schemeClr val="accent1">
                    <a:lumMod val="50000"/>
                  </a:schemeClr>
                </a:solidFill>
              </a:rPr>
              <a:t>Tuning of the model parameters like epoch size, batch size, choice of activation function, and learning rate could be tuned to improve the accuracy. </a:t>
            </a:r>
          </a:p>
          <a:p>
            <a:pPr marL="457200" indent="-457200" algn="l">
              <a:buFont typeface="Arial" panose="020B0604020202020204" pitchFamily="34" charset="0"/>
              <a:buChar char="•"/>
            </a:pPr>
            <a:r>
              <a:rPr lang="en-US" sz="2000" dirty="0">
                <a:solidFill>
                  <a:schemeClr val="accent1">
                    <a:lumMod val="50000"/>
                  </a:schemeClr>
                </a:solidFill>
              </a:rPr>
              <a:t>Apply the model and techniques to a different dataset like longer statements and declarative statements other than questions</a:t>
            </a:r>
          </a:p>
          <a:p>
            <a:pPr algn="l"/>
            <a:endParaRPr lang="en-US" sz="2000" dirty="0">
              <a:solidFill>
                <a:srgbClr val="292929"/>
              </a:solidFill>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marL="457200" indent="-457200" algn="l">
              <a:buFont typeface="Arial" panose="020B0604020202020204" pitchFamily="34" charset="0"/>
              <a:buChar char="•"/>
            </a:pPr>
            <a:endParaRPr lang="en-US" sz="2800" dirty="0">
              <a:solidFill>
                <a:schemeClr val="accent1">
                  <a:lumMod val="50000"/>
                </a:schemeClr>
              </a:solidFill>
            </a:endParaRPr>
          </a:p>
          <a:p>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p:txBody>
      </p:sp>
    </p:spTree>
    <p:extLst>
      <p:ext uri="{BB962C8B-B14F-4D97-AF65-F5344CB8AC3E}">
        <p14:creationId xmlns:p14="http://schemas.microsoft.com/office/powerpoint/2010/main" val="197560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Demo</a:t>
            </a:r>
          </a:p>
        </p:txBody>
      </p:sp>
    </p:spTree>
    <p:extLst>
      <p:ext uri="{BB962C8B-B14F-4D97-AF65-F5344CB8AC3E}">
        <p14:creationId xmlns:p14="http://schemas.microsoft.com/office/powerpoint/2010/main" val="375311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1E63-C7BD-469F-BE80-EAC1C06FF4A5}"/>
              </a:ext>
            </a:extLst>
          </p:cNvPr>
          <p:cNvSpPr>
            <a:spLocks noGrp="1"/>
          </p:cNvSpPr>
          <p:nvPr>
            <p:ph type="title"/>
          </p:nvPr>
        </p:nvSpPr>
        <p:spPr/>
        <p:txBody>
          <a:bodyPr/>
          <a:lstStyle/>
          <a:p>
            <a:r>
              <a:rPr lang="en-US" dirty="0"/>
              <a:t>Cover page</a:t>
            </a:r>
          </a:p>
        </p:txBody>
      </p:sp>
      <p:sp>
        <p:nvSpPr>
          <p:cNvPr id="3" name="Content Placeholder 2">
            <a:extLst>
              <a:ext uri="{FF2B5EF4-FFF2-40B4-BE49-F238E27FC236}">
                <a16:creationId xmlns:a16="http://schemas.microsoft.com/office/drawing/2014/main" id="{02DD9616-260B-86CD-044F-8D5249CCD51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210ED44-C558-2E55-43A9-E6B926E71FF7}"/>
              </a:ext>
            </a:extLst>
          </p:cNvPr>
          <p:cNvSpPr>
            <a:spLocks noGrp="1"/>
          </p:cNvSpPr>
          <p:nvPr>
            <p:ph type="ftr" sz="quarter" idx="11"/>
          </p:nvPr>
        </p:nvSpPr>
        <p:spPr/>
        <p:txBody>
          <a:bodyPr/>
          <a:lstStyle/>
          <a:p>
            <a:r>
              <a:rPr lang="en-US"/>
              <a:t>sdfsdfsd</a:t>
            </a:r>
          </a:p>
        </p:txBody>
      </p:sp>
      <p:sp>
        <p:nvSpPr>
          <p:cNvPr id="5" name="Slide Number Placeholder 4">
            <a:extLst>
              <a:ext uri="{FF2B5EF4-FFF2-40B4-BE49-F238E27FC236}">
                <a16:creationId xmlns:a16="http://schemas.microsoft.com/office/drawing/2014/main" id="{EA79DE24-830E-7A9C-F88E-620A35CDF3BC}"/>
              </a:ext>
            </a:extLst>
          </p:cNvPr>
          <p:cNvSpPr>
            <a:spLocks noGrp="1"/>
          </p:cNvSpPr>
          <p:nvPr>
            <p:ph type="sldNum" sz="quarter" idx="12"/>
          </p:nvPr>
        </p:nvSpPr>
        <p:spPr/>
        <p:txBody>
          <a:bodyPr/>
          <a:lstStyle/>
          <a:p>
            <a:fld id="{DD0E9D89-213C-4088-9066-5B3005093757}" type="slidenum">
              <a:rPr lang="en-US" smtClean="0"/>
              <a:t>2</a:t>
            </a:fld>
            <a:endParaRPr lang="en-US"/>
          </a:p>
        </p:txBody>
      </p:sp>
    </p:spTree>
    <p:extLst>
      <p:ext uri="{BB962C8B-B14F-4D97-AF65-F5344CB8AC3E}">
        <p14:creationId xmlns:p14="http://schemas.microsoft.com/office/powerpoint/2010/main" val="147976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Agenda and Objective</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339362" y="1534257"/>
            <a:ext cx="4756638" cy="4602592"/>
          </a:xfrm>
          <a:ln w="25400">
            <a:noFill/>
          </a:ln>
        </p:spPr>
        <p:txBody>
          <a:bodyPr>
            <a:normAutofit fontScale="92500" lnSpcReduction="20000"/>
          </a:bodyPr>
          <a:lstStyle/>
          <a:p>
            <a:r>
              <a:rPr lang="en-US" sz="3600" u="sng" dirty="0">
                <a:solidFill>
                  <a:schemeClr val="accent1">
                    <a:lumMod val="50000"/>
                  </a:schemeClr>
                </a:solidFill>
              </a:rPr>
              <a:t>Agenda</a:t>
            </a:r>
          </a:p>
          <a:p>
            <a:pPr marL="571500" indent="-571500" algn="l">
              <a:buFont typeface="Arial" panose="020B0604020202020204" pitchFamily="34" charset="0"/>
              <a:buChar char="•"/>
            </a:pPr>
            <a:r>
              <a:rPr lang="en-US" sz="2800" dirty="0">
                <a:solidFill>
                  <a:schemeClr val="accent1">
                    <a:lumMod val="50000"/>
                  </a:schemeClr>
                </a:solidFill>
              </a:rPr>
              <a:t>Introduction</a:t>
            </a:r>
          </a:p>
          <a:p>
            <a:pPr marL="571500" indent="-571500" algn="l">
              <a:buFont typeface="Arial" panose="020B0604020202020204" pitchFamily="34" charset="0"/>
              <a:buChar char="•"/>
            </a:pPr>
            <a:r>
              <a:rPr lang="en-US" sz="2800" dirty="0">
                <a:solidFill>
                  <a:schemeClr val="accent1">
                    <a:lumMod val="50000"/>
                  </a:schemeClr>
                </a:solidFill>
              </a:rPr>
              <a:t>How are we different</a:t>
            </a:r>
          </a:p>
          <a:p>
            <a:pPr marL="571500" indent="-571500" algn="l">
              <a:buFont typeface="Arial" panose="020B0604020202020204" pitchFamily="34" charset="0"/>
              <a:buChar char="•"/>
            </a:pPr>
            <a:r>
              <a:rPr lang="en-US" sz="2800" dirty="0">
                <a:solidFill>
                  <a:schemeClr val="accent1">
                    <a:lumMod val="50000"/>
                  </a:schemeClr>
                </a:solidFill>
              </a:rPr>
              <a:t>Objectives</a:t>
            </a:r>
          </a:p>
          <a:p>
            <a:pPr marL="571500" indent="-571500" algn="l">
              <a:buFont typeface="Arial" panose="020B0604020202020204" pitchFamily="34" charset="0"/>
              <a:buChar char="•"/>
            </a:pPr>
            <a:r>
              <a:rPr lang="en-US" sz="2800" dirty="0">
                <a:solidFill>
                  <a:schemeClr val="accent1">
                    <a:lumMod val="50000"/>
                  </a:schemeClr>
                </a:solidFill>
              </a:rPr>
              <a:t>Project timeline</a:t>
            </a:r>
          </a:p>
          <a:p>
            <a:pPr marL="571500" indent="-571500" algn="l">
              <a:buFont typeface="Arial" panose="020B0604020202020204" pitchFamily="34" charset="0"/>
              <a:buChar char="•"/>
            </a:pPr>
            <a:r>
              <a:rPr lang="en-US" sz="2800" dirty="0">
                <a:solidFill>
                  <a:schemeClr val="accent1">
                    <a:lumMod val="50000"/>
                  </a:schemeClr>
                </a:solidFill>
              </a:rPr>
              <a:t>About the Data</a:t>
            </a:r>
          </a:p>
          <a:p>
            <a:pPr marL="571500" indent="-571500" algn="l">
              <a:buFont typeface="Arial" panose="020B0604020202020204" pitchFamily="34" charset="0"/>
              <a:buChar char="•"/>
            </a:pPr>
            <a:r>
              <a:rPr lang="en-US" sz="2800" dirty="0">
                <a:solidFill>
                  <a:schemeClr val="accent1">
                    <a:lumMod val="50000"/>
                  </a:schemeClr>
                </a:solidFill>
              </a:rPr>
              <a:t>Architecture</a:t>
            </a:r>
          </a:p>
          <a:p>
            <a:pPr marL="571500" indent="-571500" algn="l">
              <a:buFont typeface="Arial" panose="020B0604020202020204" pitchFamily="34" charset="0"/>
              <a:buChar char="•"/>
            </a:pPr>
            <a:r>
              <a:rPr lang="en-US" sz="2800" dirty="0">
                <a:solidFill>
                  <a:schemeClr val="accent1">
                    <a:lumMod val="50000"/>
                  </a:schemeClr>
                </a:solidFill>
              </a:rPr>
              <a:t>Evaluation and Results</a:t>
            </a:r>
          </a:p>
          <a:p>
            <a:pPr marL="571500" indent="-571500" algn="l">
              <a:buFont typeface="Arial" panose="020B0604020202020204" pitchFamily="34" charset="0"/>
              <a:buChar char="•"/>
            </a:pPr>
            <a:r>
              <a:rPr lang="en-US" sz="2800" dirty="0">
                <a:solidFill>
                  <a:schemeClr val="accent1">
                    <a:lumMod val="50000"/>
                  </a:schemeClr>
                </a:solidFill>
              </a:rPr>
              <a:t>Conclusions</a:t>
            </a:r>
          </a:p>
          <a:p>
            <a:pPr marL="571500" indent="-571500" algn="l">
              <a:buFont typeface="Arial" panose="020B0604020202020204" pitchFamily="34" charset="0"/>
              <a:buChar char="•"/>
            </a:pPr>
            <a:r>
              <a:rPr lang="en-US" sz="2800" dirty="0">
                <a:solidFill>
                  <a:schemeClr val="accent1">
                    <a:lumMod val="50000"/>
                  </a:schemeClr>
                </a:solidFill>
              </a:rPr>
              <a:t>References</a:t>
            </a:r>
          </a:p>
          <a:p>
            <a:pPr marL="571500" indent="-571500" algn="l">
              <a:buFont typeface="Arial" panose="020B0604020202020204" pitchFamily="34" charset="0"/>
              <a:buChar char="•"/>
            </a:pPr>
            <a:r>
              <a:rPr lang="en-US" sz="2800" dirty="0">
                <a:solidFill>
                  <a:schemeClr val="accent1">
                    <a:lumMod val="50000"/>
                  </a:schemeClr>
                </a:solidFill>
              </a:rPr>
              <a:t>Demo</a:t>
            </a:r>
          </a:p>
          <a:p>
            <a:pPr marL="571500" indent="-571500" algn="l">
              <a:buFont typeface="Arial" panose="020B0604020202020204" pitchFamily="34" charset="0"/>
              <a:buChar char="•"/>
            </a:pPr>
            <a:endParaRPr lang="en-US" sz="28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p:txBody>
      </p:sp>
      <p:sp>
        <p:nvSpPr>
          <p:cNvPr id="25" name="Subtitle 23">
            <a:extLst>
              <a:ext uri="{FF2B5EF4-FFF2-40B4-BE49-F238E27FC236}">
                <a16:creationId xmlns:a16="http://schemas.microsoft.com/office/drawing/2014/main" id="{6686C226-2812-1C8B-D8A4-6438D801B4BF}"/>
              </a:ext>
            </a:extLst>
          </p:cNvPr>
          <p:cNvSpPr txBox="1">
            <a:spLocks/>
          </p:cNvSpPr>
          <p:nvPr/>
        </p:nvSpPr>
        <p:spPr>
          <a:xfrm>
            <a:off x="6280640" y="1534257"/>
            <a:ext cx="4572000" cy="4602592"/>
          </a:xfrm>
          <a:prstGeom prst="rect">
            <a:avLst/>
          </a:prstGeom>
          <a:ln w="25400">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u="sng" dirty="0">
                <a:solidFill>
                  <a:schemeClr val="accent1">
                    <a:lumMod val="50000"/>
                  </a:schemeClr>
                </a:solidFill>
              </a:rPr>
              <a:t>Objective</a:t>
            </a:r>
          </a:p>
          <a:p>
            <a:pPr marL="571500" indent="-571500" algn="l">
              <a:buFont typeface="Arial" panose="020B0604020202020204" pitchFamily="34" charset="0"/>
              <a:buChar char="•"/>
            </a:pPr>
            <a:r>
              <a:rPr lang="en-US" sz="2800" dirty="0">
                <a:solidFill>
                  <a:schemeClr val="accent1">
                    <a:lumMod val="50000"/>
                  </a:schemeClr>
                </a:solidFill>
              </a:rPr>
              <a:t>Better understand how to detect and identify content that is not made in good faith</a:t>
            </a:r>
          </a:p>
          <a:p>
            <a:pPr marL="571500" indent="-571500" algn="l">
              <a:buFont typeface="Arial" panose="020B0604020202020204" pitchFamily="34" charset="0"/>
              <a:buChar char="•"/>
            </a:pPr>
            <a:r>
              <a:rPr lang="en-US" sz="2800" dirty="0">
                <a:solidFill>
                  <a:schemeClr val="accent1">
                    <a:lumMod val="50000"/>
                  </a:schemeClr>
                </a:solidFill>
              </a:rPr>
              <a:t>Don’t be this guy</a:t>
            </a:r>
          </a:p>
        </p:txBody>
      </p:sp>
      <p:cxnSp>
        <p:nvCxnSpPr>
          <p:cNvPr id="42" name="Straight Connector 41">
            <a:extLst>
              <a:ext uri="{FF2B5EF4-FFF2-40B4-BE49-F238E27FC236}">
                <a16:creationId xmlns:a16="http://schemas.microsoft.com/office/drawing/2014/main" id="{42FAB3F7-3799-E250-24EF-8B6666FD6F80}"/>
              </a:ext>
            </a:extLst>
          </p:cNvPr>
          <p:cNvCxnSpPr>
            <a:cxnSpLocks/>
          </p:cNvCxnSpPr>
          <p:nvPr/>
        </p:nvCxnSpPr>
        <p:spPr>
          <a:xfrm>
            <a:off x="5911449" y="1804994"/>
            <a:ext cx="0" cy="4331855"/>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2" name="Picture 61" descr="A picture containing diagram&#10;&#10;Description automatically generated">
            <a:extLst>
              <a:ext uri="{FF2B5EF4-FFF2-40B4-BE49-F238E27FC236}">
                <a16:creationId xmlns:a16="http://schemas.microsoft.com/office/drawing/2014/main" id="{1A519C0F-2CFC-FFEC-BA98-30FE0B3B0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213" y="4600575"/>
            <a:ext cx="3499452" cy="1749726"/>
          </a:xfrm>
          <a:prstGeom prst="rect">
            <a:avLst/>
          </a:prstGeom>
        </p:spPr>
      </p:pic>
      <p:sp>
        <p:nvSpPr>
          <p:cNvPr id="79" name="Arrow: Circular 78">
            <a:extLst>
              <a:ext uri="{FF2B5EF4-FFF2-40B4-BE49-F238E27FC236}">
                <a16:creationId xmlns:a16="http://schemas.microsoft.com/office/drawing/2014/main" id="{8F870BB2-D8E7-8F95-E06F-314357EE4FD3}"/>
              </a:ext>
            </a:extLst>
          </p:cNvPr>
          <p:cNvSpPr/>
          <p:nvPr/>
        </p:nvSpPr>
        <p:spPr>
          <a:xfrm rot="1844431">
            <a:off x="9405279" y="3751542"/>
            <a:ext cx="1520766" cy="1469448"/>
          </a:xfrm>
          <a:prstGeom prst="circularArrow">
            <a:avLst>
              <a:gd name="adj1" fmla="val 7322"/>
              <a:gd name="adj2" fmla="val 856699"/>
              <a:gd name="adj3" fmla="val 340835"/>
              <a:gd name="adj4" fmla="val 11639478"/>
              <a:gd name="adj5" fmla="val 9895"/>
            </a:avLst>
          </a:prstGeom>
          <a:solidFill>
            <a:schemeClr val="accent1">
              <a:lumMod val="50000"/>
              <a:alpha val="5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2924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Objective</a:t>
            </a:r>
          </a:p>
        </p:txBody>
      </p:sp>
      <p:sp>
        <p:nvSpPr>
          <p:cNvPr id="25" name="Subtitle 23">
            <a:extLst>
              <a:ext uri="{FF2B5EF4-FFF2-40B4-BE49-F238E27FC236}">
                <a16:creationId xmlns:a16="http://schemas.microsoft.com/office/drawing/2014/main" id="{6686C226-2812-1C8B-D8A4-6438D801B4BF}"/>
              </a:ext>
            </a:extLst>
          </p:cNvPr>
          <p:cNvSpPr txBox="1">
            <a:spLocks/>
          </p:cNvSpPr>
          <p:nvPr/>
        </p:nvSpPr>
        <p:spPr>
          <a:xfrm>
            <a:off x="6280640" y="1534257"/>
            <a:ext cx="4572000" cy="4602592"/>
          </a:xfrm>
          <a:prstGeom prst="rect">
            <a:avLst/>
          </a:prstGeom>
          <a:ln w="25400">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u="sng" dirty="0">
                <a:solidFill>
                  <a:schemeClr val="accent1">
                    <a:lumMod val="50000"/>
                  </a:schemeClr>
                </a:solidFill>
              </a:rPr>
              <a:t>Objective</a:t>
            </a:r>
          </a:p>
          <a:p>
            <a:pPr marL="571500" indent="-571500" algn="l">
              <a:buFont typeface="Arial" panose="020B0604020202020204" pitchFamily="34" charset="0"/>
              <a:buChar char="•"/>
            </a:pPr>
            <a:r>
              <a:rPr lang="en-US" sz="2800" dirty="0">
                <a:solidFill>
                  <a:schemeClr val="accent1">
                    <a:lumMod val="50000"/>
                  </a:schemeClr>
                </a:solidFill>
              </a:rPr>
              <a:t>Better understand how to detect and identify content that is not made in good faith</a:t>
            </a:r>
          </a:p>
          <a:p>
            <a:pPr marL="571500" indent="-571500" algn="l">
              <a:buFont typeface="Arial" panose="020B0604020202020204" pitchFamily="34" charset="0"/>
              <a:buChar char="•"/>
            </a:pPr>
            <a:r>
              <a:rPr lang="en-US" sz="2800" dirty="0">
                <a:solidFill>
                  <a:schemeClr val="accent1">
                    <a:lumMod val="50000"/>
                  </a:schemeClr>
                </a:solidFill>
              </a:rPr>
              <a:t>Don’t be this guy</a:t>
            </a:r>
          </a:p>
        </p:txBody>
      </p:sp>
      <p:pic>
        <p:nvPicPr>
          <p:cNvPr id="62" name="Picture 61" descr="A picture containing diagram&#10;&#10;Description automatically generated">
            <a:extLst>
              <a:ext uri="{FF2B5EF4-FFF2-40B4-BE49-F238E27FC236}">
                <a16:creationId xmlns:a16="http://schemas.microsoft.com/office/drawing/2014/main" id="{1A519C0F-2CFC-FFEC-BA98-30FE0B3B0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213" y="4600575"/>
            <a:ext cx="3499452" cy="1749726"/>
          </a:xfrm>
          <a:prstGeom prst="rect">
            <a:avLst/>
          </a:prstGeom>
        </p:spPr>
      </p:pic>
      <p:sp>
        <p:nvSpPr>
          <p:cNvPr id="79" name="Arrow: Circular 78">
            <a:extLst>
              <a:ext uri="{FF2B5EF4-FFF2-40B4-BE49-F238E27FC236}">
                <a16:creationId xmlns:a16="http://schemas.microsoft.com/office/drawing/2014/main" id="{8F870BB2-D8E7-8F95-E06F-314357EE4FD3}"/>
              </a:ext>
            </a:extLst>
          </p:cNvPr>
          <p:cNvSpPr/>
          <p:nvPr/>
        </p:nvSpPr>
        <p:spPr>
          <a:xfrm rot="1844431">
            <a:off x="9405279" y="3751542"/>
            <a:ext cx="1520766" cy="1469448"/>
          </a:xfrm>
          <a:prstGeom prst="circularArrow">
            <a:avLst>
              <a:gd name="adj1" fmla="val 7322"/>
              <a:gd name="adj2" fmla="val 856699"/>
              <a:gd name="adj3" fmla="val 340835"/>
              <a:gd name="adj4" fmla="val 11639478"/>
              <a:gd name="adj5" fmla="val 9895"/>
            </a:avLst>
          </a:prstGeom>
          <a:solidFill>
            <a:schemeClr val="accent1">
              <a:lumMod val="50000"/>
              <a:alpha val="5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980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44000" r="-20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B3A13A-2E82-B376-6364-A99E10E7821F}"/>
              </a:ext>
            </a:extLst>
          </p:cNvPr>
          <p:cNvSpPr/>
          <p:nvPr/>
        </p:nvSpPr>
        <p:spPr>
          <a:xfrm>
            <a:off x="0" y="0"/>
            <a:ext cx="6896100" cy="6858000"/>
          </a:xfrm>
          <a:prstGeom prst="rect">
            <a:avLst/>
          </a:prstGeom>
          <a:gradFill>
            <a:gsLst>
              <a:gs pos="82000">
                <a:srgbClr val="FFFFFF"/>
              </a:gs>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The Problem</a:t>
            </a:r>
          </a:p>
        </p:txBody>
      </p:sp>
      <p:sp>
        <p:nvSpPr>
          <p:cNvPr id="22" name="Subtitle 23">
            <a:extLst>
              <a:ext uri="{FF2B5EF4-FFF2-40B4-BE49-F238E27FC236}">
                <a16:creationId xmlns:a16="http://schemas.microsoft.com/office/drawing/2014/main" id="{F609E755-162D-47FD-8DF7-D9B0EFE685CA}"/>
              </a:ext>
            </a:extLst>
          </p:cNvPr>
          <p:cNvSpPr>
            <a:spLocks noGrp="1"/>
          </p:cNvSpPr>
          <p:nvPr>
            <p:ph type="subTitle" idx="1"/>
          </p:nvPr>
        </p:nvSpPr>
        <p:spPr>
          <a:xfrm>
            <a:off x="161925" y="1570181"/>
            <a:ext cx="7620000" cy="4566667"/>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Trolls: People who intentionally cause annoyance, grief, or frustration online. </a:t>
            </a:r>
          </a:p>
          <a:p>
            <a:pPr marL="914400" lvl="1" indent="-457200" algn="l">
              <a:buFont typeface="Arial" panose="020B0604020202020204" pitchFamily="34" charset="0"/>
              <a:buChar char="•"/>
            </a:pPr>
            <a:r>
              <a:rPr lang="en-US" sz="2400" dirty="0">
                <a:solidFill>
                  <a:schemeClr val="accent1">
                    <a:lumMod val="50000"/>
                  </a:schemeClr>
                </a:solidFill>
              </a:rPr>
              <a:t>Influencing emotion or perception</a:t>
            </a:r>
          </a:p>
          <a:p>
            <a:pPr marL="914400" lvl="1" indent="-457200" algn="l">
              <a:buFont typeface="Arial" panose="020B0604020202020204" pitchFamily="34" charset="0"/>
              <a:buChar char="•"/>
            </a:pPr>
            <a:r>
              <a:rPr lang="en-US" sz="2400" dirty="0">
                <a:solidFill>
                  <a:schemeClr val="accent1">
                    <a:lumMod val="50000"/>
                  </a:schemeClr>
                </a:solidFill>
              </a:rPr>
              <a:t>Amusement/Schadenfreude</a:t>
            </a:r>
          </a:p>
          <a:p>
            <a:pPr marL="457200" indent="-457200" algn="l">
              <a:buFont typeface="Arial" panose="020B0604020202020204" pitchFamily="34" charset="0"/>
              <a:buChar char="•"/>
            </a:pPr>
            <a:r>
              <a:rPr lang="en-US" sz="2800" dirty="0">
                <a:solidFill>
                  <a:schemeClr val="accent1">
                    <a:lumMod val="50000"/>
                  </a:schemeClr>
                </a:solidFill>
              </a:rPr>
              <a:t>Why is this a problem?</a:t>
            </a:r>
          </a:p>
          <a:p>
            <a:pPr marL="914400" lvl="1" indent="-457200" algn="l">
              <a:buFont typeface="Arial" panose="020B0604020202020204" pitchFamily="34" charset="0"/>
              <a:buChar char="•"/>
            </a:pPr>
            <a:r>
              <a:rPr lang="en-US" sz="2400" dirty="0">
                <a:solidFill>
                  <a:schemeClr val="accent1">
                    <a:lumMod val="50000"/>
                  </a:schemeClr>
                </a:solidFill>
              </a:rPr>
              <a:t>Weakens online communities	</a:t>
            </a:r>
          </a:p>
          <a:p>
            <a:pPr marL="914400" lvl="1" indent="-457200" algn="l">
              <a:buFont typeface="Arial" panose="020B0604020202020204" pitchFamily="34" charset="0"/>
              <a:buChar char="•"/>
            </a:pPr>
            <a:r>
              <a:rPr lang="en-US" sz="2400" dirty="0">
                <a:solidFill>
                  <a:schemeClr val="accent1">
                    <a:lumMod val="50000"/>
                  </a:schemeClr>
                </a:solidFill>
              </a:rPr>
              <a:t>Allows for misinformation to develop</a:t>
            </a:r>
          </a:p>
          <a:p>
            <a:pPr marL="914400" lvl="1" indent="-457200" algn="l">
              <a:buFont typeface="Arial" panose="020B0604020202020204" pitchFamily="34" charset="0"/>
              <a:buChar char="•"/>
            </a:pPr>
            <a:r>
              <a:rPr lang="en-US" sz="2400" dirty="0">
                <a:solidFill>
                  <a:schemeClr val="accent1">
                    <a:lumMod val="50000"/>
                  </a:schemeClr>
                </a:solidFill>
              </a:rPr>
              <a:t>Negative press could weaken a company/platform</a:t>
            </a:r>
          </a:p>
          <a:p>
            <a:pPr marL="914400" lvl="1" indent="-457200" algn="l">
              <a:buFont typeface="Arial" panose="020B0604020202020204" pitchFamily="34" charset="0"/>
              <a:buChar char="•"/>
            </a:pPr>
            <a:r>
              <a:rPr lang="en-US" sz="2400" dirty="0">
                <a:solidFill>
                  <a:schemeClr val="accent1">
                    <a:lumMod val="50000"/>
                  </a:schemeClr>
                </a:solidFill>
              </a:rPr>
              <a:t>Companies might be liable for user content and open themselves to criminal penalties or civil litigation</a:t>
            </a:r>
            <a:endParaRPr lang="en-US" sz="3200" dirty="0">
              <a:solidFill>
                <a:schemeClr val="accent1">
                  <a:lumMod val="50000"/>
                </a:schemeClr>
              </a:solidFill>
            </a:endParaRPr>
          </a:p>
        </p:txBody>
      </p:sp>
    </p:spTree>
    <p:extLst>
      <p:ext uri="{BB962C8B-B14F-4D97-AF65-F5344CB8AC3E}">
        <p14:creationId xmlns:p14="http://schemas.microsoft.com/office/powerpoint/2010/main" val="56503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The Data: Source</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16352" y="1645661"/>
            <a:ext cx="7322674" cy="4893535"/>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The data is accessed via Kaggle but ultimately is from Quora</a:t>
            </a:r>
          </a:p>
          <a:p>
            <a:pPr marL="457200" indent="-457200" algn="l">
              <a:buFont typeface="Arial" panose="020B0604020202020204" pitchFamily="34" charset="0"/>
              <a:buChar char="•"/>
            </a:pPr>
            <a:r>
              <a:rPr lang="en-US" sz="2800" dirty="0">
                <a:solidFill>
                  <a:schemeClr val="accent1">
                    <a:lumMod val="50000"/>
                  </a:schemeClr>
                </a:solidFill>
              </a:rPr>
              <a:t>Quora is an online social forum where users ask, and answer, questions posted by other users</a:t>
            </a:r>
          </a:p>
          <a:p>
            <a:pPr marL="457200" indent="-457200" algn="l">
              <a:buFont typeface="Arial" panose="020B0604020202020204" pitchFamily="34" charset="0"/>
              <a:buChar char="•"/>
            </a:pPr>
            <a:r>
              <a:rPr lang="en-US" sz="2800" dirty="0">
                <a:solidFill>
                  <a:schemeClr val="accent1">
                    <a:lumMod val="50000"/>
                  </a:schemeClr>
                </a:solidFill>
              </a:rPr>
              <a:t>Kaggle competition: develop models to better classify sincere vs insincere questions</a:t>
            </a:r>
          </a:p>
          <a:p>
            <a:pPr marL="457200" indent="-457200" algn="l">
              <a:buFont typeface="Arial" panose="020B0604020202020204" pitchFamily="34" charset="0"/>
              <a:buChar char="•"/>
            </a:pPr>
            <a:r>
              <a:rPr lang="en-US" sz="2800" dirty="0">
                <a:solidFill>
                  <a:schemeClr val="accent1">
                    <a:lumMod val="50000"/>
                  </a:schemeClr>
                </a:solidFill>
              </a:rPr>
              <a:t>Insincere questions are those that are considered purposefully abrasive, toxic, divisive, misleading, inflammatory and/or contain absurd assumptions. </a:t>
            </a:r>
          </a:p>
        </p:txBody>
      </p:sp>
      <p:pic>
        <p:nvPicPr>
          <p:cNvPr id="19" name="Picture 18">
            <a:extLst>
              <a:ext uri="{FF2B5EF4-FFF2-40B4-BE49-F238E27FC236}">
                <a16:creationId xmlns:a16="http://schemas.microsoft.com/office/drawing/2014/main" id="{14D6E57D-FFB0-301A-EEFF-1F1F263CEA01}"/>
              </a:ext>
            </a:extLst>
          </p:cNvPr>
          <p:cNvPicPr>
            <a:picLocks noChangeAspect="1"/>
          </p:cNvPicPr>
          <p:nvPr/>
        </p:nvPicPr>
        <p:blipFill>
          <a:blip r:embed="rId2"/>
          <a:stretch>
            <a:fillRect/>
          </a:stretch>
        </p:blipFill>
        <p:spPr>
          <a:xfrm>
            <a:off x="6656721" y="4741113"/>
            <a:ext cx="5461738" cy="1267571"/>
          </a:xfrm>
          <a:prstGeom prst="rect">
            <a:avLst/>
          </a:prstGeom>
        </p:spPr>
      </p:pic>
      <p:pic>
        <p:nvPicPr>
          <p:cNvPr id="23" name="Picture 22">
            <a:extLst>
              <a:ext uri="{FF2B5EF4-FFF2-40B4-BE49-F238E27FC236}">
                <a16:creationId xmlns:a16="http://schemas.microsoft.com/office/drawing/2014/main" id="{0E0F7CEA-35DE-D15B-1829-DACB1A1AC073}"/>
              </a:ext>
            </a:extLst>
          </p:cNvPr>
          <p:cNvPicPr>
            <a:picLocks noChangeAspect="1"/>
          </p:cNvPicPr>
          <p:nvPr/>
        </p:nvPicPr>
        <p:blipFill>
          <a:blip r:embed="rId3"/>
          <a:stretch>
            <a:fillRect/>
          </a:stretch>
        </p:blipFill>
        <p:spPr>
          <a:xfrm>
            <a:off x="7936136" y="2161429"/>
            <a:ext cx="2942159" cy="1267571"/>
          </a:xfrm>
          <a:prstGeom prst="rect">
            <a:avLst/>
          </a:prstGeom>
        </p:spPr>
      </p:pic>
    </p:spTree>
    <p:extLst>
      <p:ext uri="{BB962C8B-B14F-4D97-AF65-F5344CB8AC3E}">
        <p14:creationId xmlns:p14="http://schemas.microsoft.com/office/powerpoint/2010/main" val="393389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The Data: Explored</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3966364" y="1743075"/>
            <a:ext cx="4273702" cy="5045039"/>
          </a:xfrm>
        </p:spPr>
        <p:txBody>
          <a:bodyPr>
            <a:noAutofit/>
          </a:bodyPr>
          <a:lstStyle/>
          <a:p>
            <a:pPr marL="457200" indent="-457200" algn="l">
              <a:buFont typeface="Arial" panose="020B0604020202020204" pitchFamily="34" charset="0"/>
              <a:buChar char="•"/>
            </a:pPr>
            <a:r>
              <a:rPr lang="en-US" dirty="0">
                <a:solidFill>
                  <a:schemeClr val="accent1">
                    <a:lumMod val="50000"/>
                  </a:schemeClr>
                </a:solidFill>
                <a:latin typeface="+mn-lt"/>
              </a:rPr>
              <a:t>The data contain more than 1.3 million questions</a:t>
            </a:r>
          </a:p>
          <a:p>
            <a:pPr marL="457200" indent="-457200" algn="l">
              <a:buFont typeface="Arial" panose="020B0604020202020204" pitchFamily="34" charset="0"/>
              <a:buChar char="•"/>
            </a:pPr>
            <a:endParaRPr lang="en-US" dirty="0">
              <a:solidFill>
                <a:schemeClr val="accent1">
                  <a:lumMod val="50000"/>
                </a:schemeClr>
              </a:solidFill>
              <a:latin typeface="+mn-lt"/>
            </a:endParaRPr>
          </a:p>
          <a:p>
            <a:pPr marL="457200" indent="-457200" algn="l">
              <a:buFont typeface="Arial" panose="020B0604020202020204" pitchFamily="34" charset="0"/>
              <a:buChar char="•"/>
            </a:pPr>
            <a:r>
              <a:rPr lang="en-US" dirty="0">
                <a:solidFill>
                  <a:schemeClr val="accent1">
                    <a:lumMod val="50000"/>
                  </a:schemeClr>
                </a:solidFill>
              </a:rPr>
              <a:t>Data is imbalanced</a:t>
            </a:r>
          </a:p>
          <a:p>
            <a:pPr marL="914400" lvl="1" indent="-457200" algn="l">
              <a:buFont typeface="Arial" panose="020B0604020202020204" pitchFamily="34" charset="0"/>
              <a:buChar char="•"/>
            </a:pPr>
            <a:r>
              <a:rPr lang="en-US" dirty="0">
                <a:solidFill>
                  <a:schemeClr val="accent1">
                    <a:lumMod val="50000"/>
                  </a:schemeClr>
                </a:solidFill>
              </a:rPr>
              <a:t>Sincere questions outnumber insincere questions considerably</a:t>
            </a:r>
          </a:p>
          <a:p>
            <a:pPr marL="457200" indent="-457200" algn="l">
              <a:buFont typeface="Arial" panose="020B0604020202020204" pitchFamily="34" charset="0"/>
              <a:buChar char="•"/>
            </a:pPr>
            <a:r>
              <a:rPr lang="en-US" dirty="0">
                <a:solidFill>
                  <a:schemeClr val="accent1">
                    <a:lumMod val="50000"/>
                  </a:schemeClr>
                </a:solidFill>
              </a:rPr>
              <a:t>Inherently subjective</a:t>
            </a:r>
          </a:p>
          <a:p>
            <a:pPr marL="457200" indent="-457200" algn="l">
              <a:buFont typeface="Arial" panose="020B0604020202020204" pitchFamily="34" charset="0"/>
              <a:buChar char="•"/>
            </a:pPr>
            <a:endParaRPr lang="en-US" dirty="0">
              <a:solidFill>
                <a:schemeClr val="accent1">
                  <a:lumMod val="50000"/>
                </a:schemeClr>
              </a:solidFill>
            </a:endParaRPr>
          </a:p>
          <a:p>
            <a:pPr marL="457200" indent="-457200" algn="l">
              <a:buFont typeface="Arial" panose="020B0604020202020204" pitchFamily="34" charset="0"/>
              <a:buChar char="•"/>
            </a:pPr>
            <a:r>
              <a:rPr lang="en-US" dirty="0">
                <a:solidFill>
                  <a:schemeClr val="accent1">
                    <a:lumMod val="50000"/>
                  </a:schemeClr>
                </a:solidFill>
              </a:rPr>
              <a:t>Dataset has some incorrect classification (noise)</a:t>
            </a:r>
            <a:endParaRPr lang="en-US" sz="28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p:txBody>
      </p:sp>
      <p:grpSp>
        <p:nvGrpSpPr>
          <p:cNvPr id="8" name="Group 7">
            <a:extLst>
              <a:ext uri="{FF2B5EF4-FFF2-40B4-BE49-F238E27FC236}">
                <a16:creationId xmlns:a16="http://schemas.microsoft.com/office/drawing/2014/main" id="{99C64B4D-6E7E-E6C7-1725-A001A1B21B8F}"/>
              </a:ext>
            </a:extLst>
          </p:cNvPr>
          <p:cNvGrpSpPr/>
          <p:nvPr/>
        </p:nvGrpSpPr>
        <p:grpSpPr>
          <a:xfrm>
            <a:off x="8225637" y="4271887"/>
            <a:ext cx="3729470" cy="2356556"/>
            <a:chOff x="7334241" y="722000"/>
            <a:chExt cx="4589801" cy="2972494"/>
          </a:xfrm>
        </p:grpSpPr>
        <p:pic>
          <p:nvPicPr>
            <p:cNvPr id="5" name="Picture 4" descr="Text&#10;&#10;Description automatically generated">
              <a:extLst>
                <a:ext uri="{FF2B5EF4-FFF2-40B4-BE49-F238E27FC236}">
                  <a16:creationId xmlns:a16="http://schemas.microsoft.com/office/drawing/2014/main" id="{F583D5B3-032B-C263-F5E1-ED0BA326D0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4241" y="722000"/>
              <a:ext cx="4589801" cy="2777418"/>
            </a:xfrm>
            <a:prstGeom prst="rect">
              <a:avLst/>
            </a:prstGeom>
            <a:noFill/>
            <a:ln>
              <a:noFill/>
            </a:ln>
          </p:spPr>
        </p:pic>
        <p:sp>
          <p:nvSpPr>
            <p:cNvPr id="3" name="TextBox 2">
              <a:extLst>
                <a:ext uri="{FF2B5EF4-FFF2-40B4-BE49-F238E27FC236}">
                  <a16:creationId xmlns:a16="http://schemas.microsoft.com/office/drawing/2014/main" id="{805FA49F-7E6F-8E0C-B4B2-0873677572F8}"/>
                </a:ext>
              </a:extLst>
            </p:cNvPr>
            <p:cNvSpPr txBox="1"/>
            <p:nvPr/>
          </p:nvSpPr>
          <p:spPr>
            <a:xfrm>
              <a:off x="7334241" y="3369969"/>
              <a:ext cx="4589800" cy="324525"/>
            </a:xfrm>
            <a:prstGeom prst="rect">
              <a:avLst/>
            </a:prstGeom>
            <a:noFill/>
          </p:spPr>
          <p:txBody>
            <a:bodyPr wrap="square" rtlCol="0">
              <a:noAutofit/>
            </a:bodyPr>
            <a:lstStyle/>
            <a:p>
              <a:pPr algn="ctr"/>
              <a:r>
                <a:rPr lang="en-US" dirty="0">
                  <a:solidFill>
                    <a:schemeClr val="accent1">
                      <a:lumMod val="50000"/>
                    </a:schemeClr>
                  </a:solidFill>
                </a:rPr>
                <a:t>Sincere Word Cloud</a:t>
              </a:r>
            </a:p>
          </p:txBody>
        </p:sp>
      </p:grpSp>
      <p:grpSp>
        <p:nvGrpSpPr>
          <p:cNvPr id="9" name="Group 8">
            <a:extLst>
              <a:ext uri="{FF2B5EF4-FFF2-40B4-BE49-F238E27FC236}">
                <a16:creationId xmlns:a16="http://schemas.microsoft.com/office/drawing/2014/main" id="{4F7521D7-153C-CEE4-2F38-D47C1650A957}"/>
              </a:ext>
            </a:extLst>
          </p:cNvPr>
          <p:cNvGrpSpPr/>
          <p:nvPr/>
        </p:nvGrpSpPr>
        <p:grpSpPr>
          <a:xfrm>
            <a:off x="8225638" y="1542379"/>
            <a:ext cx="3805780" cy="2456874"/>
            <a:chOff x="7393542" y="3853514"/>
            <a:chExt cx="4683714" cy="3099037"/>
          </a:xfrm>
        </p:grpSpPr>
        <p:pic>
          <p:nvPicPr>
            <p:cNvPr id="10" name="Picture 9" descr="A close-up of a dollar bill&#10;&#10;Description automatically generated with medium confidence">
              <a:extLst>
                <a:ext uri="{FF2B5EF4-FFF2-40B4-BE49-F238E27FC236}">
                  <a16:creationId xmlns:a16="http://schemas.microsoft.com/office/drawing/2014/main" id="{07C8007F-8904-9267-36AE-53BAC11730B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87454" y="3853514"/>
              <a:ext cx="4589801" cy="2777418"/>
            </a:xfrm>
            <a:prstGeom prst="rect">
              <a:avLst/>
            </a:prstGeom>
            <a:noFill/>
            <a:ln>
              <a:noFill/>
            </a:ln>
          </p:spPr>
        </p:pic>
        <p:sp>
          <p:nvSpPr>
            <p:cNvPr id="11" name="TextBox 10">
              <a:extLst>
                <a:ext uri="{FF2B5EF4-FFF2-40B4-BE49-F238E27FC236}">
                  <a16:creationId xmlns:a16="http://schemas.microsoft.com/office/drawing/2014/main" id="{43A95F32-90C8-EB98-8219-90B8AE0DFEF0}"/>
                </a:ext>
              </a:extLst>
            </p:cNvPr>
            <p:cNvSpPr txBox="1"/>
            <p:nvPr/>
          </p:nvSpPr>
          <p:spPr>
            <a:xfrm>
              <a:off x="7393542" y="6628026"/>
              <a:ext cx="4683714" cy="324525"/>
            </a:xfrm>
            <a:prstGeom prst="rect">
              <a:avLst/>
            </a:prstGeom>
            <a:noFill/>
          </p:spPr>
          <p:txBody>
            <a:bodyPr wrap="square" rtlCol="0">
              <a:noAutofit/>
            </a:bodyPr>
            <a:lstStyle/>
            <a:p>
              <a:pPr algn="ctr"/>
              <a:r>
                <a:rPr lang="en-US" dirty="0">
                  <a:solidFill>
                    <a:schemeClr val="accent1">
                      <a:lumMod val="50000"/>
                    </a:schemeClr>
                  </a:solidFill>
                </a:rPr>
                <a:t>Insincere Word Cloud</a:t>
              </a:r>
            </a:p>
          </p:txBody>
        </p:sp>
      </p:grpSp>
      <p:graphicFrame>
        <p:nvGraphicFramePr>
          <p:cNvPr id="14" name="Table 13">
            <a:extLst>
              <a:ext uri="{FF2B5EF4-FFF2-40B4-BE49-F238E27FC236}">
                <a16:creationId xmlns:a16="http://schemas.microsoft.com/office/drawing/2014/main" id="{7D45BA93-34C7-7F85-085E-181A41B11C3C}"/>
              </a:ext>
            </a:extLst>
          </p:cNvPr>
          <p:cNvGraphicFramePr>
            <a:graphicFrameLocks noGrp="1"/>
          </p:cNvGraphicFramePr>
          <p:nvPr>
            <p:extLst>
              <p:ext uri="{D42A27DB-BD31-4B8C-83A1-F6EECF244321}">
                <p14:modId xmlns:p14="http://schemas.microsoft.com/office/powerpoint/2010/main" val="2732420154"/>
              </p:ext>
            </p:extLst>
          </p:nvPr>
        </p:nvGraphicFramePr>
        <p:xfrm>
          <a:off x="311716" y="4678014"/>
          <a:ext cx="3640220" cy="694824"/>
        </p:xfrm>
        <a:graphic>
          <a:graphicData uri="http://schemas.openxmlformats.org/drawingml/2006/table">
            <a:tbl>
              <a:tblPr firstRow="1" firstCol="1" bandRow="1"/>
              <a:tblGrid>
                <a:gridCol w="642310">
                  <a:extLst>
                    <a:ext uri="{9D8B030D-6E8A-4147-A177-3AD203B41FA5}">
                      <a16:colId xmlns:a16="http://schemas.microsoft.com/office/drawing/2014/main" val="1684324426"/>
                    </a:ext>
                  </a:extLst>
                </a:gridCol>
                <a:gridCol w="1231326">
                  <a:extLst>
                    <a:ext uri="{9D8B030D-6E8A-4147-A177-3AD203B41FA5}">
                      <a16:colId xmlns:a16="http://schemas.microsoft.com/office/drawing/2014/main" val="1028862817"/>
                    </a:ext>
                  </a:extLst>
                </a:gridCol>
                <a:gridCol w="910171">
                  <a:extLst>
                    <a:ext uri="{9D8B030D-6E8A-4147-A177-3AD203B41FA5}">
                      <a16:colId xmlns:a16="http://schemas.microsoft.com/office/drawing/2014/main" val="681097405"/>
                    </a:ext>
                  </a:extLst>
                </a:gridCol>
                <a:gridCol w="856413">
                  <a:extLst>
                    <a:ext uri="{9D8B030D-6E8A-4147-A177-3AD203B41FA5}">
                      <a16:colId xmlns:a16="http://schemas.microsoft.com/office/drawing/2014/main" val="353450515"/>
                    </a:ext>
                  </a:extLst>
                </a:gridCol>
              </a:tblGrid>
              <a:tr h="175962">
                <a:tc>
                  <a:txBody>
                    <a:bodyPr/>
                    <a:lstStyle/>
                    <a:p>
                      <a:pPr marL="0" marR="0" algn="ctr">
                        <a:lnSpc>
                          <a:spcPct val="107000"/>
                        </a:lnSpc>
                        <a:spcBef>
                          <a:spcPts val="0"/>
                        </a:spcBef>
                        <a:spcAft>
                          <a:spcPts val="0"/>
                        </a:spcAft>
                      </a:pPr>
                      <a:r>
                        <a:rPr lang="en-US" sz="1100" b="1" dirty="0">
                          <a:solidFill>
                            <a:schemeClr val="accent1">
                              <a:lumMod val="50000"/>
                            </a:schemeClr>
                          </a:solidFill>
                          <a:effectLst/>
                          <a:latin typeface="+mn-lt"/>
                          <a:ea typeface="Calibri" panose="020F0502020204030204" pitchFamily="34" charset="0"/>
                          <a:cs typeface="Times New Roman" panose="02020603050405020304" pitchFamily="18" charset="0"/>
                        </a:rPr>
                        <a:t>Target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marL="0" marR="0" algn="ctr">
                        <a:lnSpc>
                          <a:spcPct val="107000"/>
                        </a:lnSpc>
                        <a:spcBef>
                          <a:spcPts val="0"/>
                        </a:spcBef>
                        <a:spcAft>
                          <a:spcPts val="0"/>
                        </a:spcAft>
                      </a:pPr>
                      <a:r>
                        <a:rPr lang="en-US" sz="1100" b="1" dirty="0">
                          <a:solidFill>
                            <a:schemeClr val="accent1">
                              <a:lumMod val="50000"/>
                            </a:schemeClr>
                          </a:solidFill>
                          <a:effectLst/>
                          <a:latin typeface="+mn-lt"/>
                          <a:ea typeface="Times New Roman" panose="02020603050405020304" pitchFamily="18" charset="0"/>
                          <a:cs typeface="Calibri" panose="020F0502020204030204" pitchFamily="34" charset="0"/>
                        </a:rPr>
                        <a:t>Meaning</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marL="0" marR="0" algn="ctr">
                        <a:lnSpc>
                          <a:spcPct val="107000"/>
                        </a:lnSpc>
                        <a:spcBef>
                          <a:spcPts val="0"/>
                        </a:spcBef>
                        <a:spcAft>
                          <a:spcPts val="0"/>
                        </a:spcAft>
                      </a:pPr>
                      <a:r>
                        <a:rPr lang="en-US" sz="1100" b="1">
                          <a:solidFill>
                            <a:schemeClr val="accent1">
                              <a:lumMod val="50000"/>
                            </a:schemeClr>
                          </a:solidFill>
                          <a:effectLst/>
                          <a:latin typeface="+mn-lt"/>
                          <a:ea typeface="Times New Roman" panose="02020603050405020304" pitchFamily="18" charset="0"/>
                          <a:cs typeface="Calibri" panose="020F0502020204030204" pitchFamily="34" charset="0"/>
                        </a:rPr>
                        <a:t>Count</a:t>
                      </a:r>
                      <a:endParaRPr lang="en-US" sz="110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marL="0" marR="0" algn="ctr">
                        <a:lnSpc>
                          <a:spcPct val="107000"/>
                        </a:lnSpc>
                        <a:spcBef>
                          <a:spcPts val="0"/>
                        </a:spcBef>
                        <a:spcAft>
                          <a:spcPts val="0"/>
                        </a:spcAft>
                      </a:pPr>
                      <a:r>
                        <a:rPr lang="en-US" sz="1100" b="1">
                          <a:solidFill>
                            <a:schemeClr val="accent1">
                              <a:lumMod val="50000"/>
                            </a:schemeClr>
                          </a:solidFill>
                          <a:effectLst/>
                          <a:latin typeface="+mn-lt"/>
                          <a:ea typeface="Times New Roman" panose="02020603050405020304" pitchFamily="18" charset="0"/>
                          <a:cs typeface="Calibri" panose="020F0502020204030204" pitchFamily="34" charset="0"/>
                        </a:rPr>
                        <a:t>Proportion</a:t>
                      </a:r>
                      <a:endParaRPr lang="en-US" sz="110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43041132"/>
                  </a:ext>
                </a:extLst>
              </a:tr>
              <a:tr h="168923">
                <a:tc>
                  <a:txBody>
                    <a:bodyPr/>
                    <a:lstStyle/>
                    <a:p>
                      <a:pPr marL="0" marR="0" algn="ct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0</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Sincere</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1,225,312</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94%</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2506840"/>
                  </a:ext>
                </a:extLst>
              </a:tr>
              <a:tr h="168923">
                <a:tc>
                  <a:txBody>
                    <a:bodyPr/>
                    <a:lstStyle/>
                    <a:p>
                      <a:pPr marL="0" marR="0" algn="ctr">
                        <a:lnSpc>
                          <a:spcPct val="107000"/>
                        </a:lnSpc>
                        <a:spcBef>
                          <a:spcPts val="0"/>
                        </a:spcBef>
                        <a:spcAft>
                          <a:spcPts val="0"/>
                        </a:spcAft>
                      </a:pPr>
                      <a:r>
                        <a:rPr lang="en-US" sz="1100">
                          <a:solidFill>
                            <a:schemeClr val="accent1">
                              <a:lumMod val="50000"/>
                            </a:schemeClr>
                          </a:solidFill>
                          <a:effectLst/>
                          <a:latin typeface="+mn-lt"/>
                          <a:ea typeface="Times New Roman" panose="02020603050405020304" pitchFamily="18" charset="0"/>
                          <a:cs typeface="Calibri" panose="020F0502020204030204" pitchFamily="34" charset="0"/>
                        </a:rPr>
                        <a:t>1</a:t>
                      </a:r>
                      <a:endParaRPr lang="en-US" sz="110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Insincere</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80,810</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6%</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08738995"/>
                  </a:ext>
                </a:extLst>
              </a:tr>
              <a:tr h="175962">
                <a:tc>
                  <a:txBody>
                    <a:bodyPr/>
                    <a:lstStyle/>
                    <a:p>
                      <a:pPr marL="0" marR="0" algn="ctr">
                        <a:lnSpc>
                          <a:spcPct val="107000"/>
                        </a:lnSpc>
                        <a:spcBef>
                          <a:spcPts val="0"/>
                        </a:spcBef>
                        <a:spcAft>
                          <a:spcPts val="0"/>
                        </a:spcAft>
                      </a:pPr>
                      <a:r>
                        <a:rPr lang="en-US" sz="1100">
                          <a:solidFill>
                            <a:schemeClr val="accent1">
                              <a:lumMod val="50000"/>
                            </a:schemeClr>
                          </a:solidFill>
                          <a:effectLst/>
                          <a:latin typeface="+mn-lt"/>
                          <a:ea typeface="Times New Roman" panose="02020603050405020304" pitchFamily="18" charset="0"/>
                          <a:cs typeface="Calibri" panose="020F0502020204030204" pitchFamily="34" charset="0"/>
                        </a:rPr>
                        <a:t>Totals</a:t>
                      </a:r>
                      <a:endParaRPr lang="en-US" sz="110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pPr>
                      <a:endParaRPr lang="en-US" sz="1100" dirty="0">
                        <a:solidFill>
                          <a:schemeClr val="accent1">
                            <a:lumMod val="50000"/>
                          </a:schemeClr>
                        </a:solidFill>
                        <a:effectLst/>
                        <a:latin typeface="+mn-lt"/>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1,306,122</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100" dirty="0">
                          <a:solidFill>
                            <a:schemeClr val="accent1">
                              <a:lumMod val="50000"/>
                            </a:schemeClr>
                          </a:solidFill>
                          <a:effectLst/>
                          <a:latin typeface="+mn-lt"/>
                          <a:ea typeface="Times New Roman" panose="02020603050405020304" pitchFamily="18" charset="0"/>
                          <a:cs typeface="Calibri" panose="020F0502020204030204" pitchFamily="34" charset="0"/>
                        </a:rPr>
                        <a:t>100%</a:t>
                      </a:r>
                      <a:endParaRPr lang="en-US" sz="1100" dirty="0">
                        <a:solidFill>
                          <a:schemeClr val="accent1">
                            <a:lumMod val="50000"/>
                          </a:schemeClr>
                        </a:solidFill>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90809620"/>
                  </a:ext>
                </a:extLst>
              </a:tr>
            </a:tbl>
          </a:graphicData>
        </a:graphic>
      </p:graphicFrame>
      <p:pic>
        <p:nvPicPr>
          <p:cNvPr id="16" name="Picture 15" descr="Chart, bar chart&#10;&#10;Description automatically generated">
            <a:extLst>
              <a:ext uri="{FF2B5EF4-FFF2-40B4-BE49-F238E27FC236}">
                <a16:creationId xmlns:a16="http://schemas.microsoft.com/office/drawing/2014/main" id="{03EA03ED-3873-62CE-2CD0-6E5365637F4D}"/>
              </a:ext>
            </a:extLst>
          </p:cNvPr>
          <p:cNvPicPr>
            <a:picLocks noChangeAspect="1"/>
          </p:cNvPicPr>
          <p:nvPr/>
        </p:nvPicPr>
        <p:blipFill>
          <a:blip r:embed="rId5"/>
          <a:stretch>
            <a:fillRect/>
          </a:stretch>
        </p:blipFill>
        <p:spPr>
          <a:xfrm>
            <a:off x="23874" y="1686613"/>
            <a:ext cx="3942489" cy="2453580"/>
          </a:xfrm>
          <a:prstGeom prst="rect">
            <a:avLst/>
          </a:prstGeom>
        </p:spPr>
      </p:pic>
    </p:spTree>
    <p:extLst>
      <p:ext uri="{BB962C8B-B14F-4D97-AF65-F5344CB8AC3E}">
        <p14:creationId xmlns:p14="http://schemas.microsoft.com/office/powerpoint/2010/main" val="397913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The Data: Sample Questions</a:t>
            </a:r>
          </a:p>
        </p:txBody>
      </p:sp>
      <p:pic>
        <p:nvPicPr>
          <p:cNvPr id="18" name="Picture 17">
            <a:extLst>
              <a:ext uri="{FF2B5EF4-FFF2-40B4-BE49-F238E27FC236}">
                <a16:creationId xmlns:a16="http://schemas.microsoft.com/office/drawing/2014/main" id="{4672096B-B278-4D02-19E8-62BE0CB7018B}"/>
              </a:ext>
            </a:extLst>
          </p:cNvPr>
          <p:cNvPicPr>
            <a:picLocks noChangeAspect="1"/>
          </p:cNvPicPr>
          <p:nvPr/>
        </p:nvPicPr>
        <p:blipFill>
          <a:blip r:embed="rId3"/>
          <a:stretch>
            <a:fillRect/>
          </a:stretch>
        </p:blipFill>
        <p:spPr>
          <a:xfrm>
            <a:off x="180184" y="1940530"/>
            <a:ext cx="11831631" cy="3484909"/>
          </a:xfrm>
          <a:prstGeom prst="rect">
            <a:avLst/>
          </a:prstGeom>
        </p:spPr>
      </p:pic>
    </p:spTree>
    <p:extLst>
      <p:ext uri="{BB962C8B-B14F-4D97-AF65-F5344CB8AC3E}">
        <p14:creationId xmlns:p14="http://schemas.microsoft.com/office/powerpoint/2010/main" val="100300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318804"/>
            <a:ext cx="12192000" cy="1002001"/>
          </a:xfrm>
        </p:spPr>
        <p:txBody>
          <a:bodyPr>
            <a:normAutofit/>
          </a:bodyPr>
          <a:lstStyle/>
          <a:p>
            <a:r>
              <a:rPr lang="en-US" dirty="0">
                <a:solidFill>
                  <a:schemeClr val="accent1">
                    <a:lumMod val="50000"/>
                  </a:schemeClr>
                </a:solidFill>
                <a:latin typeface="+mn-lt"/>
              </a:rPr>
              <a:t>Existing Research</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71451" y="1570181"/>
            <a:ext cx="6229350" cy="4566667"/>
          </a:xfrm>
        </p:spPr>
        <p:txBody>
          <a:bodyPr>
            <a:noAutofit/>
          </a:bodyPr>
          <a:lstStyle/>
          <a:p>
            <a:pPr marL="457200" indent="-457200" algn="l">
              <a:buFont typeface="Arial" panose="020B0604020202020204" pitchFamily="34" charset="0"/>
              <a:buChar char="•"/>
            </a:pPr>
            <a:r>
              <a:rPr lang="en-US" dirty="0">
                <a:solidFill>
                  <a:schemeClr val="accent1">
                    <a:lumMod val="50000"/>
                  </a:schemeClr>
                </a:solidFill>
                <a:latin typeface="+mn-lt"/>
              </a:rPr>
              <a:t>Typical natural language involves conversion of text to high dimensional vector. </a:t>
            </a:r>
          </a:p>
          <a:p>
            <a:pPr marL="914400" lvl="1" indent="-457200" algn="l">
              <a:buFont typeface="Arial" panose="020B0604020202020204" pitchFamily="34" charset="0"/>
              <a:buChar char="•"/>
            </a:pPr>
            <a:r>
              <a:rPr lang="en-US" dirty="0">
                <a:solidFill>
                  <a:schemeClr val="accent1">
                    <a:lumMod val="50000"/>
                  </a:schemeClr>
                </a:solidFill>
              </a:rPr>
              <a:t>Machines understand numbers better than text. </a:t>
            </a:r>
          </a:p>
          <a:p>
            <a:pPr marL="914400" lvl="1" indent="-457200" algn="l">
              <a:buFont typeface="Arial" panose="020B0604020202020204" pitchFamily="34" charset="0"/>
              <a:buChar char="•"/>
            </a:pPr>
            <a:r>
              <a:rPr lang="en-US" dirty="0">
                <a:solidFill>
                  <a:schemeClr val="accent1">
                    <a:lumMod val="50000"/>
                  </a:schemeClr>
                </a:solidFill>
              </a:rPr>
              <a:t>Plot the numbers and find distance for similarity</a:t>
            </a:r>
            <a:endParaRPr lang="en-US" dirty="0">
              <a:solidFill>
                <a:schemeClr val="accent1">
                  <a:lumMod val="50000"/>
                </a:schemeClr>
              </a:solidFill>
              <a:latin typeface="+mn-lt"/>
            </a:endParaRPr>
          </a:p>
          <a:p>
            <a:pPr marL="457200" indent="-457200" algn="l">
              <a:buFont typeface="Arial" panose="020B0604020202020204" pitchFamily="34" charset="0"/>
              <a:buChar char="•"/>
            </a:pPr>
            <a:r>
              <a:rPr lang="en-US" dirty="0">
                <a:solidFill>
                  <a:schemeClr val="accent1">
                    <a:lumMod val="50000"/>
                  </a:schemeClr>
                </a:solidFill>
              </a:rPr>
              <a:t>Existing research to do text-to-vector conversion uses Word embeddings like word2vec, TF-IDF, and pre-trained model like </a:t>
            </a:r>
            <a:r>
              <a:rPr lang="en-US" dirty="0" err="1">
                <a:solidFill>
                  <a:schemeClr val="accent1">
                    <a:lumMod val="50000"/>
                  </a:schemeClr>
                </a:solidFill>
              </a:rPr>
              <a:t>GloVe</a:t>
            </a:r>
            <a:r>
              <a:rPr lang="en-US" dirty="0">
                <a:solidFill>
                  <a:schemeClr val="accent1">
                    <a:lumMod val="50000"/>
                  </a:schemeClr>
                </a:solidFill>
              </a:rPr>
              <a:t>. </a:t>
            </a:r>
          </a:p>
          <a:p>
            <a:pPr marL="914400" lvl="1" indent="-457200" algn="l">
              <a:buFont typeface="Arial" panose="020B0604020202020204" pitchFamily="34" charset="0"/>
              <a:buChar char="•"/>
            </a:pPr>
            <a:r>
              <a:rPr lang="en-US" dirty="0">
                <a:solidFill>
                  <a:schemeClr val="accent1">
                    <a:lumMod val="50000"/>
                  </a:schemeClr>
                </a:solidFill>
              </a:rPr>
              <a:t>Most of Kaggle competition notebook uses </a:t>
            </a:r>
            <a:r>
              <a:rPr lang="en-US" dirty="0" err="1">
                <a:solidFill>
                  <a:schemeClr val="accent1">
                    <a:lumMod val="50000"/>
                  </a:schemeClr>
                </a:solidFill>
              </a:rPr>
              <a:t>GloVe</a:t>
            </a:r>
            <a:r>
              <a:rPr lang="en-US" dirty="0">
                <a:solidFill>
                  <a:schemeClr val="accent1">
                    <a:lumMod val="50000"/>
                  </a:schemeClr>
                </a:solidFill>
              </a:rPr>
              <a:t> Embeddings</a:t>
            </a:r>
          </a:p>
          <a:p>
            <a:pPr marL="457200" indent="-457200" algn="l">
              <a:buFont typeface="Arial" panose="020B0604020202020204" pitchFamily="34" charset="0"/>
              <a:buChar char="•"/>
            </a:pPr>
            <a:r>
              <a:rPr lang="en-US" dirty="0">
                <a:solidFill>
                  <a:schemeClr val="accent1">
                    <a:lumMod val="50000"/>
                  </a:schemeClr>
                </a:solidFill>
                <a:latin typeface="+mn-lt"/>
              </a:rPr>
              <a:t>The primary disadvantage with word embedding is the loss of context</a:t>
            </a:r>
          </a:p>
          <a:p>
            <a:pPr marL="914400" lvl="1" indent="-457200" algn="l">
              <a:buFont typeface="Arial" panose="020B0604020202020204" pitchFamily="34" charset="0"/>
              <a:buChar char="•"/>
            </a:pPr>
            <a:r>
              <a:rPr lang="en-US" dirty="0">
                <a:solidFill>
                  <a:schemeClr val="accent1">
                    <a:lumMod val="50000"/>
                  </a:schemeClr>
                </a:solidFill>
              </a:rPr>
              <a:t>The question “Is the duck swimming?” and “Should I duck when a cow attacks?” should be treated as contextually two different questions.</a:t>
            </a:r>
          </a:p>
        </p:txBody>
      </p:sp>
      <p:pic>
        <p:nvPicPr>
          <p:cNvPr id="3" name="Picture 2" descr="Chart&#10;&#10;Description automatically generated">
            <a:extLst>
              <a:ext uri="{FF2B5EF4-FFF2-40B4-BE49-F238E27FC236}">
                <a16:creationId xmlns:a16="http://schemas.microsoft.com/office/drawing/2014/main" id="{BEA825E6-3D9A-86A9-695F-82310245C1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7709" y="2161620"/>
            <a:ext cx="4368444" cy="3383787"/>
          </a:xfrm>
          <a:prstGeom prst="rect">
            <a:avLst/>
          </a:prstGeom>
        </p:spPr>
      </p:pic>
    </p:spTree>
    <p:extLst>
      <p:ext uri="{BB962C8B-B14F-4D97-AF65-F5344CB8AC3E}">
        <p14:creationId xmlns:p14="http://schemas.microsoft.com/office/powerpoint/2010/main" val="2496094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3172</TotalTime>
  <Words>815</Words>
  <Application>Microsoft Office PowerPoint</Application>
  <PresentationFormat>Widescreen</PresentationFormat>
  <Paragraphs>130</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charter</vt:lpstr>
      <vt:lpstr>Times New Roman</vt:lpstr>
      <vt:lpstr>Wingdings</vt:lpstr>
      <vt:lpstr>Office Theme</vt:lpstr>
      <vt:lpstr>Microsoft Excel Worksheet</vt:lpstr>
      <vt:lpstr>Troll Hunters Detecting abrasive online content</vt:lpstr>
      <vt:lpstr>Cover page</vt:lpstr>
      <vt:lpstr>Agenda and Objective</vt:lpstr>
      <vt:lpstr>Objective</vt:lpstr>
      <vt:lpstr>The Problem</vt:lpstr>
      <vt:lpstr>The Data: Source</vt:lpstr>
      <vt:lpstr>The Data: Explored</vt:lpstr>
      <vt:lpstr>The Data: Sample Questions</vt:lpstr>
      <vt:lpstr>Existing Research</vt:lpstr>
      <vt:lpstr>Approach Rationale</vt:lpstr>
      <vt:lpstr>How are we different?</vt:lpstr>
      <vt:lpstr>Architecture</vt:lpstr>
      <vt:lpstr>Evaluation and Results</vt:lpstr>
      <vt:lpstr>Conclusion and Future Work</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Abrasive Online User Content</dc:title>
  <dc:creator>Joshua Robert Kloc</dc:creator>
  <cp:lastModifiedBy>Yasser Arafat Parambathkandy</cp:lastModifiedBy>
  <cp:revision>80</cp:revision>
  <dcterms:created xsi:type="dcterms:W3CDTF">2022-08-06T00:27:37Z</dcterms:created>
  <dcterms:modified xsi:type="dcterms:W3CDTF">2023-04-20T23:12:00Z</dcterms:modified>
</cp:coreProperties>
</file>