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57" r:id="rId2"/>
  </p:sldMasterIdLst>
  <p:notesMasterIdLst>
    <p:notesMasterId r:id="rId17"/>
  </p:notesMasterIdLst>
  <p:handoutMasterIdLst>
    <p:handoutMasterId r:id="rId18"/>
  </p:handoutMasterIdLst>
  <p:sldIdLst>
    <p:sldId id="2596" r:id="rId3"/>
    <p:sldId id="2540" r:id="rId4"/>
    <p:sldId id="2565" r:id="rId5"/>
    <p:sldId id="2571" r:id="rId6"/>
    <p:sldId id="2598" r:id="rId7"/>
    <p:sldId id="290" r:id="rId8"/>
    <p:sldId id="292" r:id="rId9"/>
    <p:sldId id="282" r:id="rId10"/>
    <p:sldId id="2599" r:id="rId11"/>
    <p:sldId id="2600" r:id="rId12"/>
    <p:sldId id="2601" r:id="rId13"/>
    <p:sldId id="2602" r:id="rId14"/>
    <p:sldId id="2603" r:id="rId15"/>
    <p:sldId id="255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AAB0"/>
    <a:srgbClr val="3B7579"/>
    <a:srgbClr val="AAD3D6"/>
    <a:srgbClr val="418287"/>
    <a:srgbClr val="DFE3E9"/>
    <a:srgbClr val="1F1F26"/>
    <a:srgbClr val="D6DBE2"/>
    <a:srgbClr val="CCD2DA"/>
    <a:srgbClr val="BBC3CD"/>
    <a:srgbClr val="D3D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5280" autoAdjust="0"/>
  </p:normalViewPr>
  <p:slideViewPr>
    <p:cSldViewPr snapToGrid="0" snapToObjects="1" showGuides="1">
      <p:cViewPr varScale="1">
        <p:scale>
          <a:sx n="80" d="100"/>
          <a:sy n="80" d="100"/>
        </p:scale>
        <p:origin x="710" y="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4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136"/>
    </p:cViewPr>
  </p:sorterViewPr>
  <p:notesViewPr>
    <p:cSldViewPr snapToGrid="0" snapToObjects="1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8B25D-8766-427E-8C9E-4845048D8DFC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A28B-0568-4092-BB1A-13C9B073E3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439B-391B-4B41-826A-951FCF412C34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A0038-7055-434C-B6C4-B8C69565C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288"/>
            <a:ext cx="12192000" cy="46185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940F57-02B1-4B56-8BA7-24557BFCBB01}"/>
              </a:ext>
            </a:extLst>
          </p:cNvPr>
          <p:cNvSpPr/>
          <p:nvPr userDrawn="1"/>
        </p:nvSpPr>
        <p:spPr>
          <a:xfrm>
            <a:off x="0" y="4622800"/>
            <a:ext cx="12192000" cy="2230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037721"/>
            <a:ext cx="9575801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125744"/>
            <a:ext cx="9575800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2079137" y="4855144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4769712" y="3138616"/>
            <a:ext cx="7422288" cy="3212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4413" y="4304207"/>
            <a:ext cx="6439156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14413" y="5505120"/>
            <a:ext cx="6439155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208815" y="4226947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23565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0" y="4387695"/>
            <a:ext cx="12192000" cy="219678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821" y="4395670"/>
            <a:ext cx="6826342" cy="2188805"/>
          </a:xfrm>
        </p:spPr>
        <p:txBody>
          <a:bodyPr rIns="45720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37164" y="4387695"/>
            <a:ext cx="4527458" cy="2196780"/>
          </a:xfrm>
          <a:noFill/>
        </p:spPr>
        <p:txBody>
          <a:bodyPr lIns="274320" tIns="182880" rIns="182880" bIns="18288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3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337163" y="4742580"/>
            <a:ext cx="1" cy="1494984"/>
          </a:xfrm>
          <a:prstGeom prst="line">
            <a:avLst/>
          </a:prstGeom>
          <a:ln w="762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3727361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  <p:sp>
        <p:nvSpPr>
          <p:cNvPr id="29" name="Picture Placeholder 28" title="Decorative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42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791782" y="3899540"/>
            <a:ext cx="0" cy="1930310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226060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 title="Decorative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1244" y="2225040"/>
            <a:ext cx="4536079" cy="463296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21031" y="2055335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1031" y="2782449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1031" y="4352427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21031" y="3567438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21031" y="513741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" name="Rectangle 2" title="Decorative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53385" y="0"/>
            <a:ext cx="4572513" cy="2059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560255" y="445140"/>
            <a:ext cx="0" cy="1930310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100" y="192385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95043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 title="Decorative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64877" y="0"/>
            <a:ext cx="5927124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529" y="2348736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1529" y="307585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1529" y="4645828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1529" y="3860839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1529" y="5430816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" name="Rectangle 2" title="Decorative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53385" y="0"/>
            <a:ext cx="4572513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560255" y="445140"/>
            <a:ext cx="0" cy="193031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100" y="192385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73412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 title="Decorative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4910666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 title="Decorative"/>
          <p:cNvSpPr/>
          <p:nvPr userDrawn="1"/>
        </p:nvSpPr>
        <p:spPr>
          <a:xfrm>
            <a:off x="4910667" y="0"/>
            <a:ext cx="11740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5131" y="879710"/>
            <a:ext cx="4801847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5131" y="1956155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5131" y="3032600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95131" y="4109045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5131" y="5185490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7" name="Text Placeholder 30">
            <a:extLst>
              <a:ext uri="{FF2B5EF4-FFF2-40B4-BE49-F238E27FC236}">
                <a16:creationId xmlns:a16="http://schemas.microsoft.com/office/drawing/2014/main" id="{2D435A30-7C8E-4847-B027-91CBFA1592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84074" y="87971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8" name="Text Placeholder 30">
            <a:extLst>
              <a:ext uri="{FF2B5EF4-FFF2-40B4-BE49-F238E27FC236}">
                <a16:creationId xmlns:a16="http://schemas.microsoft.com/office/drawing/2014/main" id="{819BB324-34C6-4FF7-8780-D294AC6EC5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84074" y="1956155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9" name="Text Placeholder 30">
            <a:extLst>
              <a:ext uri="{FF2B5EF4-FFF2-40B4-BE49-F238E27FC236}">
                <a16:creationId xmlns:a16="http://schemas.microsoft.com/office/drawing/2014/main" id="{43B3C496-FB0A-4924-A341-696D17E2D9C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84074" y="303260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40" name="Text Placeholder 30">
            <a:extLst>
              <a:ext uri="{FF2B5EF4-FFF2-40B4-BE49-F238E27FC236}">
                <a16:creationId xmlns:a16="http://schemas.microsoft.com/office/drawing/2014/main" id="{FEACD5FF-800E-4BB0-82F3-2E0AEF1215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84074" y="4109045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41" name="Text Placeholder 30">
            <a:extLst>
              <a:ext uri="{FF2B5EF4-FFF2-40B4-BE49-F238E27FC236}">
                <a16:creationId xmlns:a16="http://schemas.microsoft.com/office/drawing/2014/main" id="{58B97284-E1BE-4DCD-9CC1-C441D1A857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84074" y="518549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5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3727361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83145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54" y="2596916"/>
            <a:ext cx="4385841" cy="1325563"/>
          </a:xfrm>
        </p:spPr>
        <p:txBody>
          <a:bodyPr anchor="b"/>
          <a:lstStyle>
            <a:lvl1pPr algn="l"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1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9353" y="4628132"/>
            <a:ext cx="4385841" cy="132556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9353" y="4165142"/>
            <a:ext cx="4385841" cy="382749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flipV="1">
            <a:off x="527427" y="1631760"/>
            <a:ext cx="0" cy="4321933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9" name="Picture Placeholder 5" title="Decorative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9354" y="1631760"/>
            <a:ext cx="804759" cy="80475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934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808079"/>
            <a:ext cx="6096000" cy="40499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465"/>
            <a:ext cx="525780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87825" y="2808079"/>
            <a:ext cx="4312353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j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87825" y="3212363"/>
            <a:ext cx="4312353" cy="2962659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5130846" y="1256529"/>
            <a:ext cx="0" cy="1930310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114414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E5DCEB-1CC8-4AEE-9DEC-6C62AD4FB42C}"/>
              </a:ext>
            </a:extLst>
          </p:cNvPr>
          <p:cNvSpPr/>
          <p:nvPr userDrawn="1"/>
        </p:nvSpPr>
        <p:spPr>
          <a:xfrm>
            <a:off x="0" y="3429000"/>
            <a:ext cx="6096001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09600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7825" y="1190909"/>
            <a:ext cx="4554008" cy="1325563"/>
          </a:xfrm>
        </p:spPr>
        <p:txBody>
          <a:bodyPr lIns="0" anchor="b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97253" y="2516138"/>
            <a:ext cx="454458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j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97253" y="2920422"/>
            <a:ext cx="4544580" cy="3226378"/>
          </a:xfrm>
        </p:spPr>
        <p:txBody>
          <a:bodyPr lIns="0" tIns="72000"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3606800"/>
            <a:ext cx="4927601" cy="2540000"/>
          </a:xfrm>
        </p:spPr>
        <p:txBody>
          <a:bodyPr lIns="0" tIns="72000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03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37084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 title="Decorative"/>
          <p:cNvSpPr/>
          <p:nvPr userDrawn="1"/>
        </p:nvSpPr>
        <p:spPr>
          <a:xfrm>
            <a:off x="3708400" y="0"/>
            <a:ext cx="4775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921" y="936980"/>
            <a:ext cx="3686159" cy="1466055"/>
          </a:xfrm>
        </p:spPr>
        <p:txBody>
          <a:bodyPr lIns="0" anchor="t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52988" y="2407322"/>
            <a:ext cx="368602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52921" y="2811606"/>
            <a:ext cx="3686159" cy="3044825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483600" y="0"/>
            <a:ext cx="37084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6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288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WWW.WEBSITENAME.COM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1819845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6047623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 title="Decorative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8181847" y="0"/>
            <a:ext cx="401015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 title="Decorative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4171694" y="0"/>
            <a:ext cx="40101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33757" y="1680547"/>
            <a:ext cx="368602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5228" y="1680547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33454" y="2084831"/>
            <a:ext cx="3686159" cy="3044825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75228" y="2084831"/>
            <a:ext cx="3658010" cy="3044825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10" y="1670007"/>
            <a:ext cx="3686159" cy="1466055"/>
          </a:xfrm>
        </p:spPr>
        <p:txBody>
          <a:bodyPr lIns="0" anchor="t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490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title="Decorative">
            <a:extLst>
              <a:ext uri="{FF2B5EF4-FFF2-40B4-BE49-F238E27FC236}">
                <a16:creationId xmlns:a16="http://schemas.microsoft.com/office/drawing/2014/main" id="{09156155-C47D-47A0-A08D-DCAC4D742D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340889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447" y="4070639"/>
            <a:ext cx="3448800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54055" y="4070639"/>
            <a:ext cx="3450265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9104"/>
            <a:ext cx="3136900" cy="2168682"/>
          </a:xfrm>
        </p:spPr>
        <p:txBody>
          <a:bodyPr lIns="0" anchor="ctr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10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2360141"/>
            <a:ext cx="6096001" cy="449785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6095999" y="2360141"/>
            <a:ext cx="6096001" cy="4497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7607" y="2962016"/>
            <a:ext cx="434078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72685" y="2962016"/>
            <a:ext cx="4342629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7607" y="3366301"/>
            <a:ext cx="4340785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72685" y="3366301"/>
            <a:ext cx="4342629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215" y="358610"/>
            <a:ext cx="7135570" cy="822240"/>
          </a:xfrm>
        </p:spPr>
        <p:txBody>
          <a:bodyPr lIns="0" anchor="t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723485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2360141"/>
            <a:ext cx="6096001" cy="449785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6095999" y="2360141"/>
            <a:ext cx="6096001" cy="4497859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7607" y="2962016"/>
            <a:ext cx="434078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72685" y="2962016"/>
            <a:ext cx="4342629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7607" y="3366301"/>
            <a:ext cx="4340785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72685" y="3366301"/>
            <a:ext cx="4342629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215" y="358610"/>
            <a:ext cx="7135570" cy="822240"/>
          </a:xfrm>
        </p:spPr>
        <p:txBody>
          <a:bodyPr lIns="0" anchor="t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2">
                <a:lumMod val="50000"/>
                <a:lumOff val="5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8496472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8814" y="2632337"/>
            <a:ext cx="4385841" cy="33575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2016" y="1598619"/>
            <a:ext cx="4869806" cy="189643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2016" y="1194294"/>
            <a:ext cx="4869806" cy="382749"/>
          </a:xfrm>
        </p:spPr>
        <p:txBody>
          <a:bodyPr lIns="0" anchor="b">
            <a:noAutofit/>
          </a:bodyPr>
          <a:lstStyle>
            <a:lvl1pPr marL="0" indent="0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2C5FA2F-DD81-4A72-AB26-A4C663724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82018" y="4093464"/>
            <a:ext cx="4869806" cy="189643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2017" y="3689139"/>
            <a:ext cx="4832794" cy="382749"/>
          </a:xfrm>
        </p:spPr>
        <p:txBody>
          <a:bodyPr lIns="0" anchor="b">
            <a:noAutofit/>
          </a:bodyPr>
          <a:lstStyle>
            <a:lvl1pPr marL="0" indent="0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10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flipV="1">
            <a:off x="830507" y="1194294"/>
            <a:ext cx="0" cy="4795606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9708105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8658" y="836271"/>
            <a:ext cx="4263342" cy="518545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 title="Decorative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597" y="836271"/>
            <a:ext cx="4262400" cy="5185458"/>
          </a:xfrm>
          <a:solidFill>
            <a:schemeClr val="accent1"/>
          </a:solidFill>
        </p:spPr>
        <p:txBody>
          <a:bodyPr lIns="252000" tIns="144000" rIns="144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anchor="t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</a:p>
        </p:txBody>
      </p:sp>
      <p:sp>
        <p:nvSpPr>
          <p:cNvPr id="9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756506" y="1915220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2174074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 title="Decorative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206186"/>
            <a:ext cx="12192000" cy="3651813"/>
          </a:xfrm>
          <a:solidFill>
            <a:schemeClr val="accent2"/>
          </a:solidFill>
        </p:spPr>
        <p:txBody>
          <a:bodyPr lIns="5400000" tIns="216000" rIns="1800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anchor="b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1836" y="1"/>
            <a:ext cx="3523423" cy="32061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71836" y="3358587"/>
            <a:ext cx="3523423" cy="32061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27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4586456"/>
            <a:ext cx="10349090" cy="1577281"/>
          </a:xfrm>
          <a:noFill/>
          <a:ln>
            <a:noFill/>
          </a:ln>
        </p:spPr>
        <p:txBody>
          <a:bodyPr lIns="0" tIns="216000" r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717212"/>
            <a:ext cx="10349089" cy="854791"/>
          </a:xfrm>
        </p:spPr>
        <p:txBody>
          <a:bodyPr lIns="0" rIns="0" anchor="b"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36271"/>
            <a:ext cx="10349089" cy="25165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282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title="Decorative">
            <a:extLst>
              <a:ext uri="{FF2B5EF4-FFF2-40B4-BE49-F238E27FC236}">
                <a16:creationId xmlns:a16="http://schemas.microsoft.com/office/drawing/2014/main" id="{9DF8596F-E730-47C4-86C3-F4A9B3F78268}"/>
              </a:ext>
            </a:extLst>
          </p:cNvPr>
          <p:cNvSpPr/>
          <p:nvPr userDrawn="1"/>
        </p:nvSpPr>
        <p:spPr>
          <a:xfrm>
            <a:off x="0" y="0"/>
            <a:ext cx="4745620" cy="3428990"/>
          </a:xfrm>
          <a:prstGeom prst="rect">
            <a:avLst/>
          </a:prstGeom>
          <a:solidFill>
            <a:schemeClr val="accent2"/>
          </a:solidFill>
        </p:spPr>
        <p:txBody>
          <a:bodyPr vert="horz" lIns="252000" tIns="144000" rIns="144000" bIns="4572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400" b="0" i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5620" y="3428990"/>
            <a:ext cx="7446380" cy="342900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659770"/>
            <a:ext cx="3085618" cy="1325563"/>
          </a:xfrm>
        </p:spPr>
        <p:txBody>
          <a:bodyPr lIns="0" anchor="t"/>
          <a:lstStyle>
            <a:lvl1pPr algn="l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E0AB4DF-4264-4631-9A72-72B25F9BEE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078" y="1197273"/>
            <a:ext cx="6121722" cy="382749"/>
          </a:xfrm>
        </p:spPr>
        <p:txBody>
          <a:bodyPr lIns="0" tIns="0" anchor="t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59078" y="1588155"/>
            <a:ext cx="6121722" cy="1397178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3737092"/>
            <a:ext cx="3085618" cy="2663707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3622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92C0C-7E68-45AE-8824-6858C68747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2502" y="4973519"/>
            <a:ext cx="7299618" cy="1440000"/>
          </a:xfrm>
          <a:solidFill>
            <a:schemeClr val="accent1"/>
          </a:solidFill>
        </p:spPr>
        <p:txBody>
          <a:bodyPr lIns="216000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360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95899" y="4288"/>
            <a:ext cx="68961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title="Decorative"/>
          <p:cNvSpPr/>
          <p:nvPr userDrawn="1"/>
        </p:nvSpPr>
        <p:spPr>
          <a:xfrm>
            <a:off x="0" y="0"/>
            <a:ext cx="5295899" cy="6858000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690" y="2040520"/>
            <a:ext cx="4120444" cy="1818655"/>
          </a:xfrm>
        </p:spPr>
        <p:txBody>
          <a:bodyPr anchor="b">
            <a:noAutofit/>
          </a:bodyPr>
          <a:lstStyle>
            <a:lvl1pPr algn="l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690" y="4031658"/>
            <a:ext cx="4120443" cy="338549"/>
          </a:xfrm>
        </p:spPr>
        <p:txBody>
          <a:bodyPr>
            <a:normAutofit/>
          </a:bodyPr>
          <a:lstStyle>
            <a:lvl1pPr marL="0" indent="0" algn="l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893092" y="2764774"/>
            <a:ext cx="0" cy="218880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l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5588500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271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87474" y="3665204"/>
            <a:ext cx="7304526" cy="2196780"/>
          </a:xfrm>
          <a:solidFill>
            <a:schemeClr val="accent1"/>
          </a:solidFill>
        </p:spPr>
        <p:txBody>
          <a:bodyPr lIns="274320" tIns="182880" rIns="182880" bIns="18288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spc="-150" dirty="0">
                <a:solidFill>
                  <a:schemeClr val="bg1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4887473" y="3665204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2597402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87474" y="3665204"/>
            <a:ext cx="7304526" cy="2196780"/>
          </a:xfrm>
          <a:solidFill>
            <a:schemeClr val="accent2"/>
          </a:solidFill>
        </p:spPr>
        <p:txBody>
          <a:bodyPr lIns="274320" tIns="182880" rIns="182880" bIns="18288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spc="-150" dirty="0">
                <a:solidFill>
                  <a:schemeClr val="bg1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4887473" y="3665204"/>
            <a:ext cx="1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29559417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72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80013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541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891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80013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82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611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 title="Decorative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970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 title="Decorative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72090" y="2905535"/>
            <a:ext cx="4120444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72090" y="3993558"/>
            <a:ext cx="4120443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WWW.WEBSITENAME.COM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5932310" y="272667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3872089" y="860778"/>
            <a:ext cx="4120444" cy="5136445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583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corative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6" name="IMAGE PLACEHOLDER" title="Decorative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2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endParaRPr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accent2">
                    <a:lumMod val="75000"/>
                    <a:lumOff val="25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48043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corative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6" name="IMAGE PLACEHOLDER" title="Decorative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endParaRPr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accent1">
                    <a:lumMod val="60000"/>
                    <a:lumOff val="40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6495172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corative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6" name="IMAGE PLACEHOLDER" title="Decorative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4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endParaRPr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accent4">
                    <a:lumMod val="40000"/>
                    <a:lumOff val="60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834422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title="Decorative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2">
              <a:lumMod val="75000"/>
              <a:lumOff val="25000"/>
            </a:schemeClr>
          </a:solidFill>
        </p:spPr>
        <p:txBody>
          <a:bodyPr bIns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552306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title="Decorative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1">
              <a:lumMod val="60000"/>
              <a:lumOff val="40000"/>
            </a:schemeClr>
          </a:solidFill>
        </p:spPr>
        <p:txBody>
          <a:bodyPr bIns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17688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title="Decorative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4">
              <a:lumMod val="40000"/>
              <a:lumOff val="60000"/>
            </a:schemeClr>
          </a:solidFill>
        </p:spPr>
        <p:txBody>
          <a:bodyPr bIns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217497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791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title="Decorative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5" title="Decorative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9917" y="1002146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 title="Decorative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9917" y="2291505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5" title="Decorative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9917" y="3580864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5" title="Decorative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49917" y="4870223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bg1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498661"/>
            <a:ext cx="4008438" cy="25608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2124643"/>
            <a:ext cx="0" cy="2188806"/>
          </a:xfrm>
          <a:prstGeom prst="line">
            <a:avLst/>
          </a:prstGeom>
          <a:ln w="76200">
            <a:solidFill>
              <a:schemeClr val="accent2">
                <a:lumMod val="50000"/>
                <a:lumOff val="5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426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382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58980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/>
          <a:lstStyle>
            <a:lvl1pPr>
              <a:defRPr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498661"/>
            <a:ext cx="4008438" cy="25608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2124643"/>
            <a:ext cx="0" cy="2188806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E5B409A-28A1-4F13-9C1C-E15291930DF1}"/>
              </a:ext>
            </a:extLst>
          </p:cNvPr>
          <p:cNvSpPr/>
          <p:nvPr userDrawn="1"/>
        </p:nvSpPr>
        <p:spPr>
          <a:xfrm>
            <a:off x="6721671" y="1047456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A9508C-D302-4643-AFFA-37BE20A4CF91}"/>
              </a:ext>
            </a:extLst>
          </p:cNvPr>
          <p:cNvSpPr/>
          <p:nvPr userDrawn="1"/>
        </p:nvSpPr>
        <p:spPr>
          <a:xfrm>
            <a:off x="6721671" y="2342488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C430BF1-F654-4C13-9094-97AE78B80696}"/>
              </a:ext>
            </a:extLst>
          </p:cNvPr>
          <p:cNvSpPr/>
          <p:nvPr userDrawn="1"/>
        </p:nvSpPr>
        <p:spPr>
          <a:xfrm>
            <a:off x="6721671" y="3644740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4F3E6A2-CCB8-4870-9797-40002216D2B3}"/>
              </a:ext>
            </a:extLst>
          </p:cNvPr>
          <p:cNvSpPr/>
          <p:nvPr userDrawn="1"/>
        </p:nvSpPr>
        <p:spPr>
          <a:xfrm>
            <a:off x="6721671" y="4935469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3725AD6-E3CC-4FAC-94F3-1F4CB56D222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874411" y="1200196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C80D4B49-1275-4A83-A987-EC233FB6CC3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74411" y="2506752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7B475AE2-C1A9-4191-A31B-5D6893397E2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874411" y="3797479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29F28E2-C28B-447C-818F-8676A82EEAA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74411" y="5088208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22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3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title="Decorative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anchor="b">
            <a:normAutofit/>
          </a:bodyPr>
          <a:lstStyle>
            <a:lvl1pPr algn="ctr">
              <a:defRPr sz="4000"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6" name="Picture Placeholder 5" title="Decorative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8803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 title="Decorative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26108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 title="Decorative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73413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 title="Decorative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920718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392080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3923752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392080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3916626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8544" y="1489701"/>
            <a:ext cx="10854914" cy="541483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638410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Rectangle 6" title="Decorative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285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4601529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4604472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4601529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4597346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anchor="b">
            <a:normAutofit/>
          </a:bodyPr>
          <a:lstStyle>
            <a:lvl1pPr algn="ctr">
              <a:defRPr sz="4000"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8544" y="1489701"/>
            <a:ext cx="10854914" cy="731691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7457D0-C252-49A3-9635-C29B38A49BDC}"/>
              </a:ext>
            </a:extLst>
          </p:cNvPr>
          <p:cNvSpPr/>
          <p:nvPr userDrawn="1"/>
        </p:nvSpPr>
        <p:spPr>
          <a:xfrm>
            <a:off x="1179625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66715FF-568E-4151-A75B-79EC2EC52AED}"/>
              </a:ext>
            </a:extLst>
          </p:cNvPr>
          <p:cNvSpPr/>
          <p:nvPr userDrawn="1"/>
        </p:nvSpPr>
        <p:spPr>
          <a:xfrm>
            <a:off x="4025670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41CAAB-44C4-48D7-80E1-3BF0D8006A5A}"/>
              </a:ext>
            </a:extLst>
          </p:cNvPr>
          <p:cNvSpPr/>
          <p:nvPr userDrawn="1"/>
        </p:nvSpPr>
        <p:spPr>
          <a:xfrm>
            <a:off x="6871715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51A171-181E-416A-9BB8-F6DBEB470707}"/>
              </a:ext>
            </a:extLst>
          </p:cNvPr>
          <p:cNvSpPr/>
          <p:nvPr userDrawn="1"/>
        </p:nvSpPr>
        <p:spPr>
          <a:xfrm>
            <a:off x="9717761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FE6EF7CF-2190-49FE-8BAE-D2863ECD5CA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3955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47D99824-ECF4-4A44-A7CE-84F3AC262C3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149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F1AE9D02-1431-4CC3-8919-5D21732C45C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0978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69207058-4EB8-4D3C-B236-53DC24F30D9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9553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0055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title="Decorative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anchor="b"/>
          <a:lstStyle>
            <a:lvl1pPr>
              <a:defRPr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6" name="Picture Placeholder 5" title="Decorative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2922" y="954224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 title="Decorative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02922" y="2245735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 title="Decorative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02922" y="3537246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 title="Decorative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02922" y="4828757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3276108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4194667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title="Decorative"/>
          <p:cNvSpPr/>
          <p:nvPr userDrawn="1"/>
        </p:nvSpPr>
        <p:spPr>
          <a:xfrm>
            <a:off x="0" y="0"/>
            <a:ext cx="12192000" cy="2809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581" y="597067"/>
            <a:ext cx="8768625" cy="1149325"/>
          </a:xfrm>
        </p:spPr>
        <p:txBody>
          <a:bodyPr l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8871" y="3050995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 title="Decorative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42264" y="3050995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5657" y="3061267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" title="Decorative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49049" y="3061267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4711" y="527200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4711" y="479147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0942" y="527200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0942" y="479147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A499762-AEDB-43BC-89CC-CC0602BEAF7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17173" y="528227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80EDD7E-326D-47DC-B58D-88ECE1D00F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17173" y="480174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B92C933-F978-486C-A305-0BAC73E0F1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023403" y="528227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B18BFAE0-942E-42DB-BD07-596D50E07E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023403" y="480174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21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759266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645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title="Decorative"/>
          <p:cNvSpPr/>
          <p:nvPr userDrawn="1"/>
        </p:nvSpPr>
        <p:spPr>
          <a:xfrm>
            <a:off x="0" y="1964267"/>
            <a:ext cx="3052729" cy="24435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 title="Decorative"/>
          <p:cNvSpPr/>
          <p:nvPr userDrawn="1"/>
        </p:nvSpPr>
        <p:spPr>
          <a:xfrm>
            <a:off x="6092848" y="1964267"/>
            <a:ext cx="3052729" cy="24435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 title="Decorative"/>
          <p:cNvSpPr/>
          <p:nvPr userDrawn="1"/>
        </p:nvSpPr>
        <p:spPr>
          <a:xfrm>
            <a:off x="9139272" y="4414498"/>
            <a:ext cx="3052729" cy="2443502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106887" y="616350"/>
            <a:ext cx="7978227" cy="1062602"/>
          </a:xfrm>
        </p:spPr>
        <p:txBody>
          <a:bodyPr lIns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Picture Placeholder 4" title="Decorative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16552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4" title="Decorative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46424" y="1964267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4" title="Decorative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37904" y="1964267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Rectangle 25" title="Decorative"/>
          <p:cNvSpPr/>
          <p:nvPr userDrawn="1"/>
        </p:nvSpPr>
        <p:spPr>
          <a:xfrm>
            <a:off x="3046424" y="4414498"/>
            <a:ext cx="3052729" cy="244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264410" y="3652861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64410" y="3248535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6359042" y="3652861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59042" y="3248535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B9FAC90-EA8D-4C0E-A0D1-0D252B50A12F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3288925" y="5167572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556F808-0B84-4923-9C86-83F13CFABBB6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3288925" y="4763246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D49870F-68D7-4CDC-8F2A-696151FA2B90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9412281" y="5167572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30C251D-6B9A-485B-A02D-AAF34ECA7B5D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9412281" y="4763246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31" name="Picture Placeholder 4" title="Decorative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2848" y="4416552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750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2247900"/>
            <a:ext cx="5620473" cy="387032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5F4DF3-3822-4AC9-9C82-C8D284E443EB}"/>
              </a:ext>
            </a:extLst>
          </p:cNvPr>
          <p:cNvSpPr/>
          <p:nvPr userDrawn="1"/>
        </p:nvSpPr>
        <p:spPr>
          <a:xfrm>
            <a:off x="5937569" y="2082800"/>
            <a:ext cx="5620473" cy="10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9635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Shape 62" title="Decorative">
            <a:extLst>
              <a:ext uri="{FF2B5EF4-FFF2-40B4-BE49-F238E27FC236}">
                <a16:creationId xmlns:a16="http://schemas.microsoft.com/office/drawing/2014/main" id="{5C48ADE8-5D65-4FF2-93E1-D504137454D1}"/>
              </a:ext>
            </a:extLst>
          </p:cNvPr>
          <p:cNvSpPr/>
          <p:nvPr userDrawn="1"/>
        </p:nvSpPr>
        <p:spPr>
          <a:xfrm flipV="1">
            <a:off x="5770807" y="839972"/>
            <a:ext cx="0" cy="5370328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13101273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EE74C1-9E1A-46A4-9261-8F389FEAB7F4}"/>
              </a:ext>
            </a:extLst>
          </p:cNvPr>
          <p:cNvSpPr/>
          <p:nvPr userDrawn="1"/>
        </p:nvSpPr>
        <p:spPr>
          <a:xfrm>
            <a:off x="5727700" y="0"/>
            <a:ext cx="64643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47689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EE74C1-9E1A-46A4-9261-8F389FEAB7F4}"/>
              </a:ext>
            </a:extLst>
          </p:cNvPr>
          <p:cNvSpPr/>
          <p:nvPr userDrawn="1"/>
        </p:nvSpPr>
        <p:spPr>
          <a:xfrm>
            <a:off x="5727700" y="0"/>
            <a:ext cx="6464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542580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anchor="b">
            <a:normAutofit/>
          </a:bodyPr>
          <a:lstStyle>
            <a:lvl1pPr algn="r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392680"/>
            <a:ext cx="10719842" cy="416750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56074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anchor="b">
            <a:normAutofit/>
          </a:bodyPr>
          <a:lstStyle>
            <a:lvl1pPr algn="r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815420" y="2392680"/>
            <a:ext cx="5742622" cy="402399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4" name="Picture Placeholder 3" title="Decorative">
            <a:extLst>
              <a:ext uri="{FF2B5EF4-FFF2-40B4-BE49-F238E27FC236}">
                <a16:creationId xmlns:a16="http://schemas.microsoft.com/office/drawing/2014/main" id="{C9E9201F-1E54-4CE0-974D-2A45F04F48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2392045"/>
            <a:ext cx="4776788" cy="402399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851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Rectangle 6" title="Decorative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606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" name="Table Placeholder 3" title="Decorative">
            <a:extLst>
              <a:ext uri="{FF2B5EF4-FFF2-40B4-BE49-F238E27FC236}">
                <a16:creationId xmlns:a16="http://schemas.microsoft.com/office/drawing/2014/main" id="{EC1740A4-BBA1-4296-9738-ADD3B80B2439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47700" y="1806575"/>
            <a:ext cx="10896600" cy="457835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 title="Decorative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 title="Decorative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 title="Decorative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450030"/>
            <a:ext cx="2578099" cy="2508588"/>
          </a:xfrm>
        </p:spPr>
        <p:txBody>
          <a:bodyPr lIns="0" anchor="b">
            <a:normAutofit/>
          </a:bodyPr>
          <a:lstStyle>
            <a:lvl1pPr algn="l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0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612562" y="1959892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12529377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 title="Decorative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15" y="1497808"/>
            <a:ext cx="3129335" cy="536019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 title="Decorative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66714" y="-20671"/>
            <a:ext cx="3129336" cy="53970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61446" y="2718684"/>
            <a:ext cx="3415560" cy="2508588"/>
          </a:xfrm>
        </p:spPr>
        <p:txBody>
          <a:bodyPr lIns="0" anchor="b">
            <a:normAutofit/>
          </a:bodyPr>
          <a:lstStyle>
            <a:lvl1pPr algn="l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0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8555848" y="4281994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10967618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 title="Decorative">
            <a:extLst>
              <a:ext uri="{FF2B5EF4-FFF2-40B4-BE49-F238E27FC236}">
                <a16:creationId xmlns:a16="http://schemas.microsoft.com/office/drawing/2014/main" id="{AC817481-FC70-46B9-B779-4E5C04778C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2725" y="1260389"/>
            <a:ext cx="2816352" cy="317381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94701" y="0"/>
            <a:ext cx="2817564" cy="31756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00DB6AEA-811C-4554-97AF-7D4F2639BD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3361" y="4586414"/>
            <a:ext cx="5798904" cy="227158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 title="Decorative">
            <a:extLst>
              <a:ext uri="{FF2B5EF4-FFF2-40B4-BE49-F238E27FC236}">
                <a16:creationId xmlns:a16="http://schemas.microsoft.com/office/drawing/2014/main" id="{75694821-2A94-40B8-8AAD-3E3762AFD3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79737" y="4586414"/>
            <a:ext cx="2817564" cy="227158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7889" y="2030436"/>
            <a:ext cx="2817564" cy="240376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" title="Decorative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61076" y="0"/>
            <a:ext cx="2817564" cy="44342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213361" y="0"/>
            <a:ext cx="2815716" cy="10997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title="Decorative"/>
          <p:cNvSpPr/>
          <p:nvPr userDrawn="1"/>
        </p:nvSpPr>
        <p:spPr>
          <a:xfrm>
            <a:off x="3196549" y="3334454"/>
            <a:ext cx="2815716" cy="1099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title="Decorative"/>
          <p:cNvSpPr/>
          <p:nvPr userDrawn="1"/>
        </p:nvSpPr>
        <p:spPr>
          <a:xfrm>
            <a:off x="6179737" y="0"/>
            <a:ext cx="2815716" cy="18782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title="Decorative"/>
          <p:cNvSpPr/>
          <p:nvPr userDrawn="1"/>
        </p:nvSpPr>
        <p:spPr>
          <a:xfrm>
            <a:off x="9162924" y="4598770"/>
            <a:ext cx="2815716" cy="22592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7717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66658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0169805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80820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416007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0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Rectangle 6" title="Decorative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9568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160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8812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144242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64646271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789941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31846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6403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070693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2826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0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73179"/>
            <a:ext cx="6826342" cy="2188805"/>
          </a:xfrm>
        </p:spPr>
        <p:txBody>
          <a:bodyPr rIns="45720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 title="Decorative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4542" y="3665204"/>
            <a:ext cx="4527458" cy="2196780"/>
          </a:xfrm>
          <a:solidFill>
            <a:schemeClr val="accent1"/>
          </a:solidFill>
        </p:spPr>
        <p:txBody>
          <a:bodyPr lIns="274320" tIns="182880" rIns="182880" bIns="18288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664541" y="3673179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30409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0865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9547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03734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69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73179"/>
            <a:ext cx="6826342" cy="2188805"/>
          </a:xfrm>
        </p:spPr>
        <p:txBody>
          <a:bodyPr rIns="45720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 title="Decorative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4542" y="3665204"/>
            <a:ext cx="4527458" cy="2196780"/>
          </a:xfrm>
          <a:solidFill>
            <a:schemeClr val="accent2"/>
          </a:solidFill>
        </p:spPr>
        <p:txBody>
          <a:bodyPr lIns="274320" tIns="182880" rIns="182880" bIns="18288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664541" y="3673179"/>
            <a:ext cx="1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1420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67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20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3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6" r:id="rId2"/>
    <p:sldLayoutId id="2147483689" r:id="rId3"/>
    <p:sldLayoutId id="2147483735" r:id="rId4"/>
    <p:sldLayoutId id="2147483684" r:id="rId5"/>
    <p:sldLayoutId id="2147483752" r:id="rId6"/>
    <p:sldLayoutId id="2147483737" r:id="rId7"/>
    <p:sldLayoutId id="2147483651" r:id="rId8"/>
    <p:sldLayoutId id="2147483738" r:id="rId9"/>
    <p:sldLayoutId id="2147483685" r:id="rId10"/>
    <p:sldLayoutId id="2147483674" r:id="rId11"/>
    <p:sldLayoutId id="2147483690" r:id="rId12"/>
    <p:sldLayoutId id="2147483694" r:id="rId13"/>
    <p:sldLayoutId id="2147483748" r:id="rId14"/>
    <p:sldLayoutId id="2147483693" r:id="rId15"/>
    <p:sldLayoutId id="2147483686" r:id="rId16"/>
    <p:sldLayoutId id="2147483703" r:id="rId17"/>
    <p:sldLayoutId id="2147483709" r:id="rId18"/>
    <p:sldLayoutId id="2147483710" r:id="rId19"/>
    <p:sldLayoutId id="2147483711" r:id="rId20"/>
    <p:sldLayoutId id="2147483712" r:id="rId21"/>
    <p:sldLayoutId id="2147483749" r:id="rId22"/>
    <p:sldLayoutId id="2147483751" r:id="rId23"/>
    <p:sldLayoutId id="2147483704" r:id="rId24"/>
    <p:sldLayoutId id="2147483702" r:id="rId25"/>
    <p:sldLayoutId id="2147483713" r:id="rId26"/>
    <p:sldLayoutId id="2147483714" r:id="rId27"/>
    <p:sldLayoutId id="2147483715" r:id="rId28"/>
    <p:sldLayoutId id="2147483695" r:id="rId29"/>
    <p:sldLayoutId id="2147483730" r:id="rId30"/>
    <p:sldLayoutId id="2147483698" r:id="rId31"/>
    <p:sldLayoutId id="2147483731" r:id="rId32"/>
    <p:sldLayoutId id="2147483699" r:id="rId33"/>
    <p:sldLayoutId id="2147483732" r:id="rId34"/>
    <p:sldLayoutId id="2147483739" r:id="rId35"/>
    <p:sldLayoutId id="2147483740" r:id="rId36"/>
    <p:sldLayoutId id="2147483700" r:id="rId37"/>
    <p:sldLayoutId id="2147483741" r:id="rId38"/>
    <p:sldLayoutId id="2147483742" r:id="rId39"/>
    <p:sldLayoutId id="2147483696" r:id="rId40"/>
    <p:sldLayoutId id="2147483743" r:id="rId41"/>
    <p:sldLayoutId id="2147483744" r:id="rId42"/>
    <p:sldLayoutId id="2147483745" r:id="rId43"/>
    <p:sldLayoutId id="2147483705" r:id="rId44"/>
    <p:sldLayoutId id="2147483746" r:id="rId45"/>
    <p:sldLayoutId id="2147483687" r:id="rId46"/>
    <p:sldLayoutId id="2147483719" r:id="rId47"/>
    <p:sldLayoutId id="2147483720" r:id="rId48"/>
    <p:sldLayoutId id="2147483718" r:id="rId49"/>
    <p:sldLayoutId id="2147483721" r:id="rId50"/>
    <p:sldLayoutId id="2147483716" r:id="rId51"/>
    <p:sldLayoutId id="2147483722" r:id="rId52"/>
    <p:sldLayoutId id="2147483723" r:id="rId53"/>
    <p:sldLayoutId id="2147483753" r:id="rId54"/>
    <p:sldLayoutId id="2147483754" r:id="rId55"/>
    <p:sldLayoutId id="2147483755" r:id="rId56"/>
    <p:sldLayoutId id="2147483756" r:id="rId57"/>
    <p:sldLayoutId id="2147483725" r:id="rId58"/>
    <p:sldLayoutId id="2147483726" r:id="rId59"/>
    <p:sldLayoutId id="2147483675" r:id="rId60"/>
    <p:sldLayoutId id="2147483677" r:id="rId61"/>
    <p:sldLayoutId id="2147483729" r:id="rId62"/>
    <p:sldLayoutId id="2147483747" r:id="rId63"/>
    <p:sldLayoutId id="2147483728" r:id="rId6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04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9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  <p:sldLayoutId id="2147483776" r:id="rId19"/>
    <p:sldLayoutId id="2147483777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15.png"/><Relationship Id="rId5" Type="http://schemas.microsoft.com/office/2007/relationships/hdphoto" Target="../media/hdphoto2.wdp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3991-6F5F-45D3-883F-8179BE10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217875"/>
            <a:ext cx="5936226" cy="89125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 sz="3600" dirty="0"/>
              <a:t>Predicting Yelp Rating Polarity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5E40E-3256-4272-A29D-F2438D5C13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6125744"/>
            <a:ext cx="5818239" cy="56019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Leveraging NLP for Sentiment Analysis of Local Business Reviews</a:t>
            </a:r>
          </a:p>
        </p:txBody>
      </p:sp>
      <p:pic>
        <p:nvPicPr>
          <p:cNvPr id="6" name="Picture 5" descr="A close-up of words&#10;&#10;Description automatically generated">
            <a:extLst>
              <a:ext uri="{FF2B5EF4-FFF2-40B4-BE49-F238E27FC236}">
                <a16:creationId xmlns:a16="http://schemas.microsoft.com/office/drawing/2014/main" id="{1C4C67F2-CC75-3622-584D-B2274A0CB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80520"/>
            <a:ext cx="5791200" cy="32245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38D04F-EF24-124C-F7D5-131E23D49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36" y="393707"/>
            <a:ext cx="5114423" cy="3106577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CA1BF18-2523-610D-C807-8F682801E245}"/>
              </a:ext>
            </a:extLst>
          </p:cNvPr>
          <p:cNvSpPr txBox="1">
            <a:spLocks/>
          </p:cNvSpPr>
          <p:nvPr/>
        </p:nvSpPr>
        <p:spPr>
          <a:xfrm>
            <a:off x="7167716" y="4763976"/>
            <a:ext cx="4807974" cy="1921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spc="3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Team 9 – Indranil Pal</a:t>
            </a:r>
          </a:p>
          <a:p>
            <a:r>
              <a:rPr lang="en-US" b="1" dirty="0"/>
              <a:t>Yasser Parambathkandy</a:t>
            </a:r>
          </a:p>
          <a:p>
            <a:endParaRPr lang="en-US" b="1" dirty="0"/>
          </a:p>
          <a:p>
            <a:r>
              <a:rPr lang="en-US" b="1" dirty="0"/>
              <a:t>George Mason University</a:t>
            </a:r>
          </a:p>
          <a:p>
            <a:r>
              <a:rPr lang="en-US" b="1" dirty="0"/>
              <a:t>AIT526 Natural Language Processing</a:t>
            </a:r>
          </a:p>
          <a:p>
            <a:r>
              <a:rPr lang="en-US" b="1" dirty="0"/>
              <a:t>Dr. </a:t>
            </a:r>
            <a:r>
              <a:rPr lang="en-US" b="1" dirty="0" err="1"/>
              <a:t>Heidari</a:t>
            </a:r>
            <a:endParaRPr lang="en-US" b="1" dirty="0"/>
          </a:p>
          <a:p>
            <a:r>
              <a:rPr lang="en-US" b="1" dirty="0"/>
              <a:t>07/14/2023</a:t>
            </a:r>
          </a:p>
        </p:txBody>
      </p:sp>
    </p:spTree>
    <p:extLst>
      <p:ext uri="{BB962C8B-B14F-4D97-AF65-F5344CB8AC3E}">
        <p14:creationId xmlns:p14="http://schemas.microsoft.com/office/powerpoint/2010/main" val="79592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553" y="550672"/>
            <a:ext cx="6766560" cy="768096"/>
          </a:xfrm>
        </p:spPr>
        <p:txBody>
          <a:bodyPr/>
          <a:lstStyle/>
          <a:p>
            <a:r>
              <a:rPr lang="en-US" sz="2400" dirty="0"/>
              <a:t>Model Performance Comparison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BC076B-B487-C321-7AE4-FDB99E4F3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404676"/>
              </p:ext>
            </p:extLst>
          </p:nvPr>
        </p:nvGraphicFramePr>
        <p:xfrm>
          <a:off x="4324857" y="2024539"/>
          <a:ext cx="6333616" cy="2949387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119926">
                  <a:extLst>
                    <a:ext uri="{9D8B030D-6E8A-4147-A177-3AD203B41FA5}">
                      <a16:colId xmlns:a16="http://schemas.microsoft.com/office/drawing/2014/main" val="2381723179"/>
                    </a:ext>
                  </a:extLst>
                </a:gridCol>
                <a:gridCol w="1694625">
                  <a:extLst>
                    <a:ext uri="{9D8B030D-6E8A-4147-A177-3AD203B41FA5}">
                      <a16:colId xmlns:a16="http://schemas.microsoft.com/office/drawing/2014/main" val="2851586749"/>
                    </a:ext>
                  </a:extLst>
                </a:gridCol>
                <a:gridCol w="1623752">
                  <a:extLst>
                    <a:ext uri="{9D8B030D-6E8A-4147-A177-3AD203B41FA5}">
                      <a16:colId xmlns:a16="http://schemas.microsoft.com/office/drawing/2014/main" val="3246611032"/>
                    </a:ext>
                  </a:extLst>
                </a:gridCol>
                <a:gridCol w="1895313">
                  <a:extLst>
                    <a:ext uri="{9D8B030D-6E8A-4147-A177-3AD203B41FA5}">
                      <a16:colId xmlns:a16="http://schemas.microsoft.com/office/drawing/2014/main" val="514084266"/>
                    </a:ext>
                  </a:extLst>
                </a:gridCol>
              </a:tblGrid>
              <a:tr h="7948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Model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Validation 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Test Data 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Time taken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(In minutes)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118042"/>
                  </a:ext>
                </a:extLst>
              </a:tr>
              <a:tr h="5479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LSTM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93.35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93.48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1157782"/>
                  </a:ext>
                </a:extLst>
              </a:tr>
              <a:tr h="5355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DistilBert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92.47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93.01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116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8141594"/>
                  </a:ext>
                </a:extLst>
              </a:tr>
              <a:tr h="5355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ELECTRA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94.78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94.94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6868723"/>
                  </a:ext>
                </a:extLst>
              </a:tr>
              <a:tr h="5355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Ensemble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92.88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93.14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188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1574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30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490347"/>
            <a:ext cx="8165592" cy="768096"/>
          </a:xfrm>
        </p:spPr>
        <p:txBody>
          <a:bodyPr/>
          <a:lstStyle/>
          <a:p>
            <a:r>
              <a:rPr lang="en-US" sz="2000" dirty="0"/>
              <a:t>Conclusion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A097AF3-8751-314E-AACA-8F00AF30A0E4}"/>
              </a:ext>
            </a:extLst>
          </p:cNvPr>
          <p:cNvSpPr txBox="1">
            <a:spLocks/>
          </p:cNvSpPr>
          <p:nvPr/>
        </p:nvSpPr>
        <p:spPr>
          <a:xfrm>
            <a:off x="3986784" y="1399794"/>
            <a:ext cx="7290816" cy="4219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>
                <a:solidFill>
                  <a:schemeClr val="accent6"/>
                </a:solidFill>
              </a:defRPr>
            </a:lvl1pPr>
            <a:lvl2pPr marL="685800" indent="-347472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>
                <a:solidFill>
                  <a:schemeClr val="accent6"/>
                </a:solidFill>
              </a:defRPr>
            </a:lvl2pPr>
            <a:lvl3pPr marL="1143000" indent="-347472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>
                <a:solidFill>
                  <a:schemeClr val="accent6"/>
                </a:solidFill>
              </a:defRPr>
            </a:lvl3pPr>
            <a:lvl4pPr marL="1600200" indent="-347472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>
                <a:solidFill>
                  <a:schemeClr val="accent6"/>
                </a:solidFill>
              </a:defRPr>
            </a:lvl4pPr>
            <a:lvl5pPr marL="2057400" indent="-347472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>
                <a:solidFill>
                  <a:schemeClr val="accent6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 successfully addressed the limitations of star-based ranking systems and aimed to provide a more comprehensive understanding of reviewers' sentiments and experiences.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leveraging sentiment analysis of review texts, the project enhanced the evaluation process on platforms like Yelp.com.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NLP models, including LSTM, </a:t>
            </a:r>
            <a:r>
              <a:rPr lang="en-US" dirty="0" err="1"/>
              <a:t>DistilBERT</a:t>
            </a:r>
            <a:r>
              <a:rPr lang="en-US" dirty="0"/>
              <a:t>, ELECTRA, and an ensemble model, were implemented and evaluated for sentiment analysis on Yelp reviews.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models showed potential in accurately predicting sentiment and improving the evaluation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developed models provide businesses and platforms like Yelp.com with a deeper understanding of reviewers' sentiments.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enables businesses to make more informed decisions, address areas of improvement, and reinforce their strengths.</a:t>
            </a:r>
          </a:p>
        </p:txBody>
      </p:sp>
    </p:spTree>
    <p:extLst>
      <p:ext uri="{BB962C8B-B14F-4D97-AF65-F5344CB8AC3E}">
        <p14:creationId xmlns:p14="http://schemas.microsoft.com/office/powerpoint/2010/main" val="2657801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553" y="550672"/>
            <a:ext cx="6766560" cy="768096"/>
          </a:xfrm>
        </p:spPr>
        <p:txBody>
          <a:bodyPr/>
          <a:lstStyle/>
          <a:p>
            <a:r>
              <a:rPr lang="en-US" sz="4000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3553" y="1466850"/>
            <a:ext cx="6766560" cy="52768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 work can involve expanding the evaluation to larger datasets to further validate the model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Exploring other transformer-based models for sentiment analysis can provide insights into their suitability for different domains.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Customizing the models for specific industries or niches and incorporating domain-specific knowledge can enhance their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Leveraging user demographics and preferences in conjunction with sentiment analysis can lead to more personalized and insightful evaluations.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99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553" y="550672"/>
            <a:ext cx="6766560" cy="768096"/>
          </a:xfrm>
        </p:spPr>
        <p:txBody>
          <a:bodyPr/>
          <a:lstStyle/>
          <a:p>
            <a:r>
              <a:rPr lang="en-US" sz="40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3553" y="1466850"/>
            <a:ext cx="6766560" cy="52768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Yelp, Inc. (2022). Retrieved from https://www.kaggle.com/datasets/ilhamfp31/yelp-review-dataset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Maas, Andrew &amp; Daly, Raymond &amp; Pham, Peter &amp; Huang, Dan &amp; Ng, Andrew &amp; Potts, Christopher. (2011). Learning Word Vectors for Sentiment Analysis. 142-150.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Peleja</a:t>
            </a:r>
            <a:r>
              <a:rPr lang="en-US" dirty="0"/>
              <a:t>, Filipa &amp; </a:t>
            </a:r>
            <a:r>
              <a:rPr lang="en-US" dirty="0" err="1"/>
              <a:t>Magalhães</a:t>
            </a:r>
            <a:r>
              <a:rPr lang="en-US" dirty="0"/>
              <a:t>, João. (2013). Opinions in User Reviews: An Evaluation of Sentiment Analysis Techniques. 10.13140/2.1.3177.1206.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Leung, Cane &amp; Chan, Stephen. (2008). Sentiment Analysis of Product Reviews.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Narayanan, V., Arora, I., &amp;amp; Bhatia, A. (2013). Fast and accurate sentiment classification using an enhanced naive Bayes model. Intelligent Data Engineering and Automated Learning – IDEAL 2013, 194–201. doi:10.1007/978-3-642-41278-3_24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Yang, Z. (2020). Sentiment analysis of movie reviews based on machine learning. 2020 2nd International Workshop on Artificial Intelligence and Education. doi:10.1145/3447490.3447491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Yates, A., </a:t>
            </a:r>
            <a:r>
              <a:rPr lang="en-US" dirty="0" err="1"/>
              <a:t>Goharian</a:t>
            </a:r>
            <a:r>
              <a:rPr lang="en-US" dirty="0"/>
              <a:t>, N., &amp;amp; Yee, W. G. (2013). Semi-supervised probabilistic sentiment analysis: Merging labeled sentences with unlabeled reviews to identify sentiment. Proceedings of the American Society for Information Science and Technology, 50(1), 1–10. doi:10.1002/meet.14505001031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77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7EAB6E-5FFF-4923-BC7F-D2C71AD2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66019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11BAC48-F4C4-46FB-96DC-423C381A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6" y="3727361"/>
            <a:ext cx="2657979" cy="1025525"/>
          </a:xfrm>
        </p:spPr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391FA66-BCDC-4C12-B812-A0DEE14539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05175" y="883594"/>
            <a:ext cx="4568201" cy="516549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Limitations of Star-based Ranking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Leveraging Sentiment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Solution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LSTM Model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LSTM Model Development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Transformer Model Development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Solution Environment and Specifications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Model Performance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Future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Questions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2F9035-E0A2-9F5C-1A50-3B30FD93B0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FD0C83-6C6B-1E9E-1823-4513B3F06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414" y="1635359"/>
            <a:ext cx="3351110" cy="43912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11B34D-A1D0-060C-2A56-8ED891966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831" y="353961"/>
            <a:ext cx="3557587" cy="12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15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77946A2-8DCE-4047-9CAE-38128B4BAF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One of the persisting challenges in modern applications is quantifying thoughts and opinions accurately.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Star-based ranking systems often fail to capture the true essence of a reviewer's sentiment.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Ambiguity arises due to the subjective interpretation of star ratings, resulting in different meanings for different individuals.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Our project aims to bridge this gap by enabling programs to effectively analyze and comprehend complete review text.</a:t>
            </a:r>
          </a:p>
          <a:p>
            <a:endParaRPr lang="en-US" sz="1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BE52921-898C-4569-9D8A-F1C5E0AB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Limitations of Star-based Ranking Systems</a:t>
            </a:r>
            <a:endParaRPr lang="en-US" sz="4400" dirty="0"/>
          </a:p>
        </p:txBody>
      </p:sp>
      <p:pic>
        <p:nvPicPr>
          <p:cNvPr id="2050" name="Picture 2" descr="Using customer reviews to promote your business and inspire your staff |  Yelp - Official Blog">
            <a:extLst>
              <a:ext uri="{FF2B5EF4-FFF2-40B4-BE49-F238E27FC236}">
                <a16:creationId xmlns:a16="http://schemas.microsoft.com/office/drawing/2014/main" id="{1BE50C57-123F-85FF-FB4A-711FE0DA8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36" y="1405581"/>
            <a:ext cx="3523423" cy="320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91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FCC6D1-213C-4A86-A2D0-742E15438C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b="1" dirty="0"/>
              <a:t>Sentiment analysis provides an invaluable opportunity to leverage the abundance of text-based data available on the internet.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2414D74-66D2-4C65-A48E-39F723FB2B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1" dirty="0"/>
              <a:t>Text-based data comprises a significant portion of unstructured information.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4D7EF6E-37B1-4694-B769-3DDEC29D838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Humans possess the innate ability to understand textual content, while programs struggle with the complexity of processing large volumes of text swiftly.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BF89FBA-20AC-4FD7-833B-ADA0EEFFCAD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1112566"/>
          </a:xfrm>
        </p:spPr>
        <p:txBody>
          <a:bodyPr>
            <a:normAutofit/>
          </a:bodyPr>
          <a:lstStyle/>
          <a:p>
            <a:r>
              <a:rPr lang="en-US" b="1" dirty="0"/>
              <a:t>However, programs excel at processing vast amounts of data efficiently, which is beyond human capabilities. Despite advancements, achieving absolute accuracy in sentiment analysis remains an ongoing challenge that fuels our project.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DBE169-BA91-4B17-9AF2-4BAD528BE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057" y="1593901"/>
            <a:ext cx="4008437" cy="1395208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Leveraging Sentiment Analysis and Textual Data</a:t>
            </a:r>
            <a:endParaRPr lang="en-US" dirty="0"/>
          </a:p>
        </p:txBody>
      </p:sp>
      <p:pic>
        <p:nvPicPr>
          <p:cNvPr id="40" name="Picture Placeholder 39" title="Decorative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-14976" t="-18769" r="-20858" b="-17066"/>
          <a:stretch/>
        </p:blipFill>
        <p:spPr>
          <a:prstGeom prst="rect">
            <a:avLst/>
          </a:prstGeom>
        </p:spPr>
      </p:pic>
      <p:pic>
        <p:nvPicPr>
          <p:cNvPr id="41" name="Picture Placeholder 40" title="Decorative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-13860" t="-15649" r="-14314" b="-12525"/>
          <a:stretch/>
        </p:blipFill>
        <p:spPr>
          <a:prstGeom prst="rect">
            <a:avLst/>
          </a:prstGeom>
        </p:spPr>
      </p:pic>
      <p:pic>
        <p:nvPicPr>
          <p:cNvPr id="42" name="Picture Placeholder 41" title="Decorative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-21524" t="-8482" r="-20795" b="-8139"/>
          <a:stretch/>
        </p:blipFill>
        <p:spPr>
          <a:prstGeom prst="rect">
            <a:avLst/>
          </a:prstGeom>
        </p:spPr>
      </p:pic>
      <p:pic>
        <p:nvPicPr>
          <p:cNvPr id="43" name="Picture Placeholder 42" title="Decorative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-8214" t="-9857" r="-9487" b="-7844"/>
          <a:stretch/>
        </p:blipFill>
        <p:spPr>
          <a:prstGeom prst="rect">
            <a:avLst/>
          </a:prstGeom>
        </p:spPr>
      </p:pic>
      <p:pic>
        <p:nvPicPr>
          <p:cNvPr id="5122" name="Picture 2" descr="Importance of Natural Language Processing for Businesses - Proxzar">
            <a:extLst>
              <a:ext uri="{FF2B5EF4-FFF2-40B4-BE49-F238E27FC236}">
                <a16:creationId xmlns:a16="http://schemas.microsoft.com/office/drawing/2014/main" id="{814C0C9F-2ABC-3FE6-9B66-8F6CD1F17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7" y="3655486"/>
            <a:ext cx="2984818" cy="258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60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553" y="550672"/>
            <a:ext cx="6766560" cy="768096"/>
          </a:xfrm>
        </p:spPr>
        <p:txBody>
          <a:bodyPr/>
          <a:lstStyle/>
          <a:p>
            <a:r>
              <a:rPr lang="en-US" sz="4000" dirty="0"/>
              <a:t>Solution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808" y="1331594"/>
            <a:ext cx="6766560" cy="5412105"/>
          </a:xfrm>
        </p:spPr>
        <p:txBody>
          <a:bodyPr/>
          <a:lstStyle/>
          <a:p>
            <a:r>
              <a:rPr lang="en-US" dirty="0"/>
              <a:t>Our solution leverages the power of LSTM, </a:t>
            </a:r>
            <a:r>
              <a:rPr lang="en-US" dirty="0" err="1"/>
              <a:t>DistilBERT</a:t>
            </a:r>
            <a:r>
              <a:rPr lang="en-US" dirty="0"/>
              <a:t>, and ELECTRA models for sentiment analysis on Yelp reviews.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LSTM (Long Short-Term Memory) is a type of recurrent neural network (RNN) architecture that excels in capturing long-range dependencies and preserving contextual information over extended sequences.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LSTM models are well-suited for analyzing and understanding the sequential nature of text data, making them ideal for sentiment analysis tasks.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DistilBERT</a:t>
            </a:r>
            <a:r>
              <a:rPr lang="en-US" dirty="0"/>
              <a:t> a compressed and distilled version of the original BERT model, offering faster inference times and reduced memory requirements while maintaining comparable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ELECTRA (Efficiently Learning an Encoder that Classifies Token Replacements Accurately) is another transformer-based model known for its efficiency and effectiveness in various natural language processing (NLP)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Unlike traditional transformer models that rely on masked language modeling during pretraining, ELECTRA uses a novel approach called replaced token detection.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59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490347"/>
            <a:ext cx="8165592" cy="768096"/>
          </a:xfrm>
        </p:spPr>
        <p:txBody>
          <a:bodyPr/>
          <a:lstStyle/>
          <a:p>
            <a:r>
              <a:rPr lang="en-US" sz="3600" dirty="0"/>
              <a:t>LSTM Model Architecture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A097AF3-8751-314E-AACA-8F00AF30A0E4}"/>
              </a:ext>
            </a:extLst>
          </p:cNvPr>
          <p:cNvSpPr txBox="1">
            <a:spLocks/>
          </p:cNvSpPr>
          <p:nvPr/>
        </p:nvSpPr>
        <p:spPr>
          <a:xfrm>
            <a:off x="3986784" y="1399794"/>
            <a:ext cx="6766560" cy="4219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>
                <a:solidFill>
                  <a:schemeClr val="accent6"/>
                </a:solidFill>
              </a:defRPr>
            </a:lvl1pPr>
            <a:lvl2pPr marL="685800" indent="-347472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>
                <a:solidFill>
                  <a:schemeClr val="accent6"/>
                </a:solidFill>
              </a:defRPr>
            </a:lvl2pPr>
            <a:lvl3pPr marL="1143000" indent="-347472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>
                <a:solidFill>
                  <a:schemeClr val="accent6"/>
                </a:solidFill>
              </a:defRPr>
            </a:lvl3pPr>
            <a:lvl4pPr marL="1600200" indent="-347472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>
                <a:solidFill>
                  <a:schemeClr val="accent6"/>
                </a:solidFill>
              </a:defRPr>
            </a:lvl4pPr>
            <a:lvl5pPr marL="2057400" indent="-347472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>
                <a:solidFill>
                  <a:schemeClr val="accent6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Embedding Layer: Converts input text indices into </a:t>
            </a:r>
            <a:r>
              <a:rPr lang="en-US" dirty="0" err="1"/>
              <a:t>GloVe</a:t>
            </a:r>
            <a:r>
              <a:rPr lang="en-US" dirty="0"/>
              <a:t> embeddings.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LSTM Layer: Processes embedded input through LSTM architecture with 3 layers and hidden size of 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Layer: Applies a learnable weighted average to reshape and transform LSTM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Batch Normalization Layer: Performs batch normalization along the second dimension of the input tensor.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Layer: Maps averaged representation to output classes (size 16 to 2 for Yelp polarity).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Dropout Layer: Applies dropout regularization with a probability of 0.5.</a:t>
            </a:r>
          </a:p>
          <a:p>
            <a:endParaRPr lang="en-US" dirty="0"/>
          </a:p>
          <a:p>
            <a:r>
              <a:rPr lang="en-US" dirty="0"/>
              <a:t>LSTM Module Definition (</a:t>
            </a:r>
            <a:r>
              <a:rPr lang="en-US" dirty="0" err="1"/>
              <a:t>PyTorch</a:t>
            </a:r>
            <a:r>
              <a:rPr lang="en-US" dirty="0"/>
              <a:t>):</a:t>
            </a:r>
          </a:p>
          <a:p>
            <a:endParaRPr lang="en-US" dirty="0"/>
          </a:p>
          <a:p>
            <a:r>
              <a:rPr lang="en-US" dirty="0" err="1"/>
              <a:t>LSTMModule</a:t>
            </a:r>
            <a:r>
              <a:rPr lang="en-US" dirty="0"/>
              <a:t>(</a:t>
            </a:r>
          </a:p>
          <a:p>
            <a:r>
              <a:rPr lang="en-US" dirty="0"/>
              <a:t>(embedding): Embedding(660404, 50)</a:t>
            </a:r>
          </a:p>
          <a:p>
            <a:r>
              <a:rPr lang="en-US" dirty="0"/>
              <a:t>(</a:t>
            </a:r>
            <a:r>
              <a:rPr lang="en-US" dirty="0" err="1"/>
              <a:t>lstm</a:t>
            </a:r>
            <a:r>
              <a:rPr lang="en-US" dirty="0"/>
              <a:t>): LSTM(50, 16, </a:t>
            </a:r>
            <a:r>
              <a:rPr lang="en-US" dirty="0" err="1"/>
              <a:t>num_layers</a:t>
            </a:r>
            <a:r>
              <a:rPr lang="en-US" dirty="0"/>
              <a:t>=3, dropout=0.5)</a:t>
            </a:r>
          </a:p>
          <a:p>
            <a:r>
              <a:rPr lang="en-US" dirty="0"/>
              <a:t>(mean): Linear(11200, 16)</a:t>
            </a:r>
          </a:p>
          <a:p>
            <a:r>
              <a:rPr lang="en-US" dirty="0"/>
              <a:t>(</a:t>
            </a:r>
            <a:r>
              <a:rPr lang="en-US" dirty="0" err="1"/>
              <a:t>bn_mean</a:t>
            </a:r>
            <a:r>
              <a:rPr lang="en-US" dirty="0"/>
              <a:t>): BatchNorm1d(16)</a:t>
            </a:r>
          </a:p>
          <a:p>
            <a:r>
              <a:rPr lang="en-US" dirty="0"/>
              <a:t>(out): Linear(16, 2)</a:t>
            </a:r>
          </a:p>
          <a:p>
            <a:r>
              <a:rPr lang="en-US" dirty="0"/>
              <a:t>(drop): Dropout(p=0.5)</a:t>
            </a:r>
          </a:p>
          <a:p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849" y="347472"/>
            <a:ext cx="6766560" cy="768096"/>
          </a:xfrm>
        </p:spPr>
        <p:txBody>
          <a:bodyPr/>
          <a:lstStyle/>
          <a:p>
            <a:r>
              <a:rPr lang="en-US" sz="2000" dirty="0"/>
              <a:t>LSTM Model Development Approach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49" y="953262"/>
            <a:ext cx="8020051" cy="45807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Preparation: Clean the data, split into training and validation sets, and process the test data. </a:t>
            </a:r>
          </a:p>
          <a:p>
            <a:pPr marL="971550" lvl="1" indent="-285750"/>
            <a:r>
              <a:rPr lang="en-US" sz="1400" dirty="0"/>
              <a:t>Cleaning text techniques from NLTK package - tokenization, removing </a:t>
            </a:r>
            <a:r>
              <a:rPr lang="en-US" sz="1400" dirty="0" err="1"/>
              <a:t>stopwords</a:t>
            </a:r>
            <a:r>
              <a:rPr lang="en-US" sz="1400" dirty="0"/>
              <a:t>, lemmatize 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Load </a:t>
            </a:r>
            <a:r>
              <a:rPr lang="en-US" sz="1400" dirty="0" err="1"/>
              <a:t>GloVe</a:t>
            </a:r>
            <a:r>
              <a:rPr lang="en-US" sz="1400" dirty="0"/>
              <a:t> Embeddings: Load embeddings file, create a word dictionary.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Device and Random Seed: Determine computation device and set random seed. Use GPU for speed.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Define Hyperparameters: Set LSTM model hyperparameters.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Preparation: Load and process data into tensors.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LSTM Model: Define LSTM model architecture.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Training Loop: Train the model, update parameters, calculate and display training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Evaluation: Evaluate model on test set, calculate accuracy and confusion matrix.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70A10EB-77AF-77C6-5B5B-D229465A0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6360" y="381000"/>
            <a:ext cx="6766560" cy="460248"/>
          </a:xfrm>
        </p:spPr>
        <p:txBody>
          <a:bodyPr/>
          <a:lstStyle/>
          <a:p>
            <a:r>
              <a:rPr lang="en-US" sz="2000" dirty="0"/>
              <a:t>Transformer Model Development Approach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1121E6C-AE68-A0B3-2174-3FFD6FAAAC39}"/>
              </a:ext>
            </a:extLst>
          </p:cNvPr>
          <p:cNvSpPr txBox="1">
            <a:spLocks/>
          </p:cNvSpPr>
          <p:nvPr/>
        </p:nvSpPr>
        <p:spPr>
          <a:xfrm>
            <a:off x="5301615" y="854074"/>
            <a:ext cx="6766560" cy="5412105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Three models were developed – </a:t>
            </a:r>
            <a:r>
              <a:rPr lang="en-US" sz="1400" dirty="0" err="1"/>
              <a:t>DistilBert</a:t>
            </a:r>
            <a:r>
              <a:rPr lang="en-US" sz="1400" dirty="0"/>
              <a:t>, ELECTRA, Ensemble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Data Preprocessing: Preprocess and split the training data into training and validation sets using </a:t>
            </a:r>
            <a:r>
              <a:rPr lang="en-US" sz="1400" dirty="0" err="1"/>
              <a:t>DistilBertTokenizerFast</a:t>
            </a:r>
            <a:r>
              <a:rPr lang="en-US" sz="1400" dirty="0"/>
              <a:t> or </a:t>
            </a:r>
            <a:r>
              <a:rPr lang="en-US" sz="1400" dirty="0" err="1"/>
              <a:t>ElectraTokenizerFast</a:t>
            </a:r>
            <a:r>
              <a:rPr lang="en-US" sz="1400" dirty="0"/>
              <a:t>.</a:t>
            </a:r>
          </a:p>
          <a:p>
            <a:r>
              <a:rPr lang="en-US" sz="1400" dirty="0"/>
              <a:t>Model Initialization: Initialize the selected Transformer model with proper configuration.</a:t>
            </a:r>
          </a:p>
          <a:p>
            <a:r>
              <a:rPr lang="en-US" sz="1400" dirty="0"/>
              <a:t>Training Process: Employ the </a:t>
            </a:r>
            <a:r>
              <a:rPr lang="en-US" sz="1400" dirty="0" err="1"/>
              <a:t>AdamW</a:t>
            </a:r>
            <a:r>
              <a:rPr lang="en-US" sz="1400" dirty="0"/>
              <a:t> optimizer and learning rate scheduler. Feed data batches to the model, calculate loss, and update weights.</a:t>
            </a:r>
          </a:p>
          <a:p>
            <a:r>
              <a:rPr lang="en-US" sz="1400" dirty="0"/>
              <a:t>Validation and Saving: Evaluate model performance on the validation set and save the trained model.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/>
              <a:t>Ensemble Approach for Enhanced Accuracy</a:t>
            </a:r>
          </a:p>
          <a:p>
            <a:endParaRPr lang="en-US" sz="1400" dirty="0"/>
          </a:p>
          <a:p>
            <a:r>
              <a:rPr lang="en-US" sz="1400" dirty="0"/>
              <a:t>Combine </a:t>
            </a:r>
            <a:r>
              <a:rPr lang="en-US" sz="1400" dirty="0" err="1"/>
              <a:t>DistilBERT</a:t>
            </a:r>
            <a:r>
              <a:rPr lang="en-US" sz="1400" dirty="0"/>
              <a:t> and ELECTRA models for improved prediction accuracy.</a:t>
            </a:r>
          </a:p>
          <a:p>
            <a:r>
              <a:rPr lang="en-US" sz="1400" dirty="0"/>
              <a:t>Individual Model Training: Feed the training data to each model separately and obtain their outputs.</a:t>
            </a:r>
          </a:p>
          <a:p>
            <a:r>
              <a:rPr lang="en-US" sz="1400" dirty="0"/>
              <a:t>Ensemble Prediction: Merge model outputs through a classifier linear layer.</a:t>
            </a:r>
          </a:p>
          <a:p>
            <a:r>
              <a:rPr lang="en-US" sz="1400" dirty="0"/>
              <a:t>Benefits: Leverage unique strengths of both models, leading to enhanced accuracy and robustness.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490347"/>
            <a:ext cx="8165592" cy="768096"/>
          </a:xfrm>
        </p:spPr>
        <p:txBody>
          <a:bodyPr/>
          <a:lstStyle/>
          <a:p>
            <a:r>
              <a:rPr lang="en-US" sz="2000" dirty="0"/>
              <a:t>Solution Environment and Specifications 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A097AF3-8751-314E-AACA-8F00AF30A0E4}"/>
              </a:ext>
            </a:extLst>
          </p:cNvPr>
          <p:cNvSpPr txBox="1">
            <a:spLocks/>
          </p:cNvSpPr>
          <p:nvPr/>
        </p:nvSpPr>
        <p:spPr>
          <a:xfrm>
            <a:off x="3986784" y="1399794"/>
            <a:ext cx="6766560" cy="4219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>
                <a:solidFill>
                  <a:schemeClr val="accent6"/>
                </a:solidFill>
              </a:defRPr>
            </a:lvl1pPr>
            <a:lvl2pPr marL="685800" indent="-347472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>
                <a:solidFill>
                  <a:schemeClr val="accent6"/>
                </a:solidFill>
              </a:defRPr>
            </a:lvl2pPr>
            <a:lvl3pPr marL="1143000" indent="-347472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>
                <a:solidFill>
                  <a:schemeClr val="accent6"/>
                </a:solidFill>
              </a:defRPr>
            </a:lvl3pPr>
            <a:lvl4pPr marL="1600200" indent="-347472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>
                <a:solidFill>
                  <a:schemeClr val="accent6"/>
                </a:solidFill>
              </a:defRPr>
            </a:lvl4pPr>
            <a:lvl5pPr marL="2057400" indent="-347472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>
                <a:solidFill>
                  <a:schemeClr val="accent6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solution was developed in a Windows 11 WSL2 environment.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 Specifications</a:t>
            </a:r>
          </a:p>
          <a:p>
            <a:pPr marL="971550" lvl="1" indent="-285750"/>
            <a:r>
              <a:rPr lang="en-US" dirty="0"/>
              <a:t>AMD Ryzen 9 5950X 16-Core Processor 3.40 GHz</a:t>
            </a:r>
          </a:p>
          <a:p>
            <a:pPr marL="971550" lvl="1" indent="-285750"/>
            <a:r>
              <a:rPr lang="en-US" dirty="0"/>
              <a:t>64GB Memory</a:t>
            </a:r>
          </a:p>
          <a:p>
            <a:pPr marL="971550" lvl="1" indent="-285750"/>
            <a:r>
              <a:rPr lang="en-US" dirty="0"/>
              <a:t>Nvidia GTX 3090 GPU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training process utilized GPUs for accelerated computation.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CPU-based training was 30x slower compared to GPU-based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program was developed in a </a:t>
            </a:r>
            <a:r>
              <a:rPr lang="en-US" dirty="0" err="1"/>
              <a:t>conda</a:t>
            </a:r>
            <a:r>
              <a:rPr lang="en-US" dirty="0"/>
              <a:t>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Utilized software packages: </a:t>
            </a:r>
            <a:r>
              <a:rPr lang="en-US" dirty="0" err="1"/>
              <a:t>nltk</a:t>
            </a:r>
            <a:r>
              <a:rPr lang="en-US" dirty="0"/>
              <a:t>, pandas, </a:t>
            </a:r>
            <a:r>
              <a:rPr lang="en-US" dirty="0" err="1"/>
              <a:t>PyTorch</a:t>
            </a:r>
            <a:r>
              <a:rPr lang="en-US" dirty="0"/>
              <a:t>, scikit-learn, transformers.</a:t>
            </a:r>
          </a:p>
        </p:txBody>
      </p:sp>
    </p:spTree>
    <p:extLst>
      <p:ext uri="{BB962C8B-B14F-4D97-AF65-F5344CB8AC3E}">
        <p14:creationId xmlns:p14="http://schemas.microsoft.com/office/powerpoint/2010/main" val="379215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6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954F72"/>
      </a:accent1>
      <a:accent2>
        <a:srgbClr val="0F3955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 template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ICK TO ADD TITLE" id="{634D9E51-4949-4732-B929-C29E3E42414E}" vid="{5842DBD6-7D6C-4C1A-8AA9-69FB39037E74}"/>
    </a:ext>
  </a:extLst>
</a:theme>
</file>

<file path=ppt/theme/theme2.xml><?xml version="1.0" encoding="utf-8"?>
<a:theme xmlns:a="http://schemas.openxmlformats.org/drawingml/2006/main" name="1_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sophisticated presentation</Template>
  <TotalTime>295</TotalTime>
  <Words>1377</Words>
  <Application>Microsoft Office PowerPoint</Application>
  <PresentationFormat>Widescreen</PresentationFormat>
  <Paragraphs>168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Constantia</vt:lpstr>
      <vt:lpstr>Corbel</vt:lpstr>
      <vt:lpstr>Helvetica Light</vt:lpstr>
      <vt:lpstr>Raleway</vt:lpstr>
      <vt:lpstr>Sabon Next LT</vt:lpstr>
      <vt:lpstr>Söhne</vt:lpstr>
      <vt:lpstr>Office Theme</vt:lpstr>
      <vt:lpstr>1_Office Theme</vt:lpstr>
      <vt:lpstr>Predicting Yelp Rating Polarity </vt:lpstr>
      <vt:lpstr>Agenda </vt:lpstr>
      <vt:lpstr>Limitations of Star-based Ranking Systems</vt:lpstr>
      <vt:lpstr>Leveraging Sentiment Analysis and Textual Data</vt:lpstr>
      <vt:lpstr>Solution Approach</vt:lpstr>
      <vt:lpstr>LSTM Model Architecture</vt:lpstr>
      <vt:lpstr>LSTM Model Development Approach</vt:lpstr>
      <vt:lpstr>Transformer Model Development Approach</vt:lpstr>
      <vt:lpstr>Solution Environment and Specifications </vt:lpstr>
      <vt:lpstr>Model Performance Comparison</vt:lpstr>
      <vt:lpstr>Conclusion</vt:lpstr>
      <vt:lpstr>Future Work</vt:lpstr>
      <vt:lpstr>References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Yelp Rating Polarity </dc:title>
  <dc:creator>Yasser Parambathkandy</dc:creator>
  <cp:lastModifiedBy>Yasser Parambathkandy</cp:lastModifiedBy>
  <cp:revision>48</cp:revision>
  <dcterms:created xsi:type="dcterms:W3CDTF">2023-07-12T23:58:25Z</dcterms:created>
  <dcterms:modified xsi:type="dcterms:W3CDTF">2023-07-13T18:29:43Z</dcterms:modified>
</cp:coreProperties>
</file>