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7" r:id="rId2"/>
  </p:sldMasterIdLst>
  <p:notesMasterIdLst>
    <p:notesMasterId r:id="rId17"/>
  </p:notesMasterIdLst>
  <p:handoutMasterIdLst>
    <p:handoutMasterId r:id="rId18"/>
  </p:handoutMasterIdLst>
  <p:sldIdLst>
    <p:sldId id="2596" r:id="rId3"/>
    <p:sldId id="2540" r:id="rId4"/>
    <p:sldId id="2565" r:id="rId5"/>
    <p:sldId id="2571" r:id="rId6"/>
    <p:sldId id="2598" r:id="rId7"/>
    <p:sldId id="290" r:id="rId8"/>
    <p:sldId id="292" r:id="rId9"/>
    <p:sldId id="282" r:id="rId10"/>
    <p:sldId id="2599" r:id="rId11"/>
    <p:sldId id="2600" r:id="rId12"/>
    <p:sldId id="2601" r:id="rId13"/>
    <p:sldId id="2602" r:id="rId14"/>
    <p:sldId id="2603" r:id="rId15"/>
    <p:sldId id="25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280" autoAdjust="0"/>
  </p:normalViewPr>
  <p:slideViewPr>
    <p:cSldViewPr snapToGrid="0" snapToObjects="1" showGuides="1">
      <p:cViewPr>
        <p:scale>
          <a:sx n="66" d="100"/>
          <a:sy n="66" d="100"/>
        </p:scale>
        <p:origin x="1253" y="36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665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16980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082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1600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60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881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14424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64627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8994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184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40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7069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82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04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086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954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373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217875"/>
            <a:ext cx="5936226" cy="89125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sz="3600" dirty="0"/>
              <a:t>Predicting Yelp Rating Polarity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6125744"/>
            <a:ext cx="5818239" cy="5601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Leveraging NLP for Sentiment Analysis of Local Business Reviews</a:t>
            </a:r>
          </a:p>
        </p:txBody>
      </p:sp>
      <p:pic>
        <p:nvPicPr>
          <p:cNvPr id="6" name="Picture 5" descr="A close-up of words&#10;&#10;Description automatically generated">
            <a:extLst>
              <a:ext uri="{FF2B5EF4-FFF2-40B4-BE49-F238E27FC236}">
                <a16:creationId xmlns:a16="http://schemas.microsoft.com/office/drawing/2014/main" id="{1C4C67F2-CC75-3622-584D-B2274A0C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0520"/>
            <a:ext cx="5791200" cy="322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8D04F-EF24-124C-F7D5-131E23D49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36" y="393707"/>
            <a:ext cx="5114423" cy="310657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A1BF18-2523-610D-C807-8F682801E245}"/>
              </a:ext>
            </a:extLst>
          </p:cNvPr>
          <p:cNvSpPr txBox="1">
            <a:spLocks/>
          </p:cNvSpPr>
          <p:nvPr/>
        </p:nvSpPr>
        <p:spPr>
          <a:xfrm>
            <a:off x="7167716" y="4763976"/>
            <a:ext cx="4807974" cy="1921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Team 9 – Indranil Pal</a:t>
            </a:r>
          </a:p>
          <a:p>
            <a:r>
              <a:rPr lang="en-US" b="1" dirty="0"/>
              <a:t>Yasser Parambathkandy</a:t>
            </a:r>
          </a:p>
          <a:p>
            <a:endParaRPr lang="en-US" b="1" dirty="0"/>
          </a:p>
          <a:p>
            <a:r>
              <a:rPr lang="en-US" b="1" dirty="0"/>
              <a:t>George Mason University</a:t>
            </a:r>
          </a:p>
          <a:p>
            <a:r>
              <a:rPr lang="en-US" b="1" dirty="0"/>
              <a:t>AIT526 Natural Language Processing</a:t>
            </a:r>
          </a:p>
          <a:p>
            <a:r>
              <a:rPr lang="en-US" b="1" dirty="0"/>
              <a:t>Dr. </a:t>
            </a:r>
            <a:r>
              <a:rPr lang="en-US" b="1" dirty="0" err="1"/>
              <a:t>Heidari</a:t>
            </a:r>
            <a:endParaRPr lang="en-US" b="1" dirty="0"/>
          </a:p>
          <a:p>
            <a:r>
              <a:rPr lang="en-US" b="1" dirty="0"/>
              <a:t>07/14/2023</a:t>
            </a:r>
          </a:p>
        </p:txBody>
      </p:sp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53" y="550672"/>
            <a:ext cx="6766560" cy="768096"/>
          </a:xfrm>
        </p:spPr>
        <p:txBody>
          <a:bodyPr/>
          <a:lstStyle/>
          <a:p>
            <a:r>
              <a:rPr lang="en-US" sz="2400" dirty="0"/>
              <a:t>Model Performance Comparison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BC076B-B487-C321-7AE4-FDB99E4F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04676"/>
              </p:ext>
            </p:extLst>
          </p:nvPr>
        </p:nvGraphicFramePr>
        <p:xfrm>
          <a:off x="4324857" y="2024539"/>
          <a:ext cx="6333616" cy="294938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19926">
                  <a:extLst>
                    <a:ext uri="{9D8B030D-6E8A-4147-A177-3AD203B41FA5}">
                      <a16:colId xmlns:a16="http://schemas.microsoft.com/office/drawing/2014/main" val="2381723179"/>
                    </a:ext>
                  </a:extLst>
                </a:gridCol>
                <a:gridCol w="1694625">
                  <a:extLst>
                    <a:ext uri="{9D8B030D-6E8A-4147-A177-3AD203B41FA5}">
                      <a16:colId xmlns:a16="http://schemas.microsoft.com/office/drawing/2014/main" val="2851586749"/>
                    </a:ext>
                  </a:extLst>
                </a:gridCol>
                <a:gridCol w="1623752">
                  <a:extLst>
                    <a:ext uri="{9D8B030D-6E8A-4147-A177-3AD203B41FA5}">
                      <a16:colId xmlns:a16="http://schemas.microsoft.com/office/drawing/2014/main" val="3246611032"/>
                    </a:ext>
                  </a:extLst>
                </a:gridCol>
                <a:gridCol w="1895313">
                  <a:extLst>
                    <a:ext uri="{9D8B030D-6E8A-4147-A177-3AD203B41FA5}">
                      <a16:colId xmlns:a16="http://schemas.microsoft.com/office/drawing/2014/main" val="514084266"/>
                    </a:ext>
                  </a:extLst>
                </a:gridCol>
              </a:tblGrid>
              <a:tr h="7948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Model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Validation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Test Data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Time taken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(In minutes)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18042"/>
                  </a:ext>
                </a:extLst>
              </a:tr>
              <a:tr h="547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LSTM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93.35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93.48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157782"/>
                  </a:ext>
                </a:extLst>
              </a:tr>
              <a:tr h="535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DistilBert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92.47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93.01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141594"/>
                  </a:ext>
                </a:extLst>
              </a:tr>
              <a:tr h="535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ELECTRA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94.78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94.94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868723"/>
                  </a:ext>
                </a:extLst>
              </a:tr>
              <a:tr h="535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Ensemble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92.88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93.14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188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57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490347"/>
            <a:ext cx="8165592" cy="768096"/>
          </a:xfrm>
        </p:spPr>
        <p:txBody>
          <a:bodyPr/>
          <a:lstStyle/>
          <a:p>
            <a:r>
              <a:rPr lang="en-US" sz="2000" dirty="0"/>
              <a:t>Conclusion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097AF3-8751-314E-AACA-8F00AF30A0E4}"/>
              </a:ext>
            </a:extLst>
          </p:cNvPr>
          <p:cNvSpPr txBox="1">
            <a:spLocks/>
          </p:cNvSpPr>
          <p:nvPr/>
        </p:nvSpPr>
        <p:spPr>
          <a:xfrm>
            <a:off x="3986784" y="1399794"/>
            <a:ext cx="7290816" cy="421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>
                <a:solidFill>
                  <a:schemeClr val="accent6"/>
                </a:solidFill>
              </a:defRPr>
            </a:lvl1pPr>
            <a:lvl2pPr marL="6858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2pPr>
            <a:lvl3pPr marL="11430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3pPr>
            <a:lvl4pPr marL="16002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4pPr>
            <a:lvl5pPr marL="20574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successfully addressed the limitations of star-based ranking systems and aimed to provide a more comprehensive understanding of reviewers' sentiments and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leveraging sentiment analysis of review texts, the project enhanced the evaluation process on platforms like Yelp.com.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NLP models, including LSTM, </a:t>
            </a:r>
            <a:r>
              <a:rPr lang="en-US" dirty="0" err="1"/>
              <a:t>DistilBERT</a:t>
            </a:r>
            <a:r>
              <a:rPr lang="en-US" dirty="0"/>
              <a:t>, ELECTRA, and an ensemble model, were implemented and evaluated for sentiment analysis on Yelp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models showed potential in accurately predicting sentiment and improving the evaluation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developed models provide businesses and platforms like Yelp.com with a deeper understanding of reviewers' sentiments.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enables businesses to make more informed decisions, address areas of improvement, and reinforce their strengths.</a:t>
            </a:r>
          </a:p>
        </p:txBody>
      </p:sp>
    </p:spTree>
    <p:extLst>
      <p:ext uri="{BB962C8B-B14F-4D97-AF65-F5344CB8AC3E}">
        <p14:creationId xmlns:p14="http://schemas.microsoft.com/office/powerpoint/2010/main" val="265780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53" y="550672"/>
            <a:ext cx="6766560" cy="768096"/>
          </a:xfrm>
        </p:spPr>
        <p:txBody>
          <a:bodyPr/>
          <a:lstStyle/>
          <a:p>
            <a:r>
              <a:rPr lang="en-US" sz="40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553" y="1466850"/>
            <a:ext cx="6766560" cy="52768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 can involve expanding the evaluation to larger datasets to further validate the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other transformer-based models for sentiment analysis can provide insights into their suitability for different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Customizing the models for specific industries or niches and incorporating domain-specific knowledge can enhance their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user demographics and preferences in conjunction with sentiment analysis can lead to more personalized and insightful evaluations.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53" y="550672"/>
            <a:ext cx="6766560" cy="768096"/>
          </a:xfrm>
        </p:spPr>
        <p:txBody>
          <a:bodyPr/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553" y="1466850"/>
            <a:ext cx="6766560" cy="52768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Yelp, Inc. (2022). Retrieved from https://www.kaggle.com/datasets/ilhamfp31/yelp-review-dataset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Maas, Andrew &amp; Daly, Raymond &amp; Pham, Peter &amp; Huang, Dan &amp; Ng, Andrew &amp; Potts, Christopher. (2011). Learning Word Vectors for Sentiment Analysis. 142-150.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Peleja</a:t>
            </a:r>
            <a:r>
              <a:rPr lang="en-US" dirty="0"/>
              <a:t>, Filipa &amp; </a:t>
            </a:r>
            <a:r>
              <a:rPr lang="en-US" dirty="0" err="1"/>
              <a:t>Magalhães</a:t>
            </a:r>
            <a:r>
              <a:rPr lang="en-US" dirty="0"/>
              <a:t>, João. (2013). Opinions in User Reviews: An Evaluation of Sentiment Analysis Techniques. 10.13140/2.1.3177.1206.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Leung, Cane &amp; Chan, Stephen. (2008). Sentiment Analysis of Product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Narayanan, V., Arora, I., &amp;amp; Bhatia, A. (2013). Fast and accurate sentiment classification using an enhanced naive Bayes model. Intelligent Data Engineering and Automated Learning – IDEAL 2013, 194–201. doi:10.1007/978-3-642-41278-3_24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Yang, Z. (2020). Sentiment analysis of movie reviews based on machine learning. 2020 2nd International Workshop on Artificial Intelligence and Education. doi:10.1145/3447490.3447491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Yates, A., </a:t>
            </a:r>
            <a:r>
              <a:rPr lang="en-US" dirty="0" err="1"/>
              <a:t>Goharian</a:t>
            </a:r>
            <a:r>
              <a:rPr lang="en-US" dirty="0"/>
              <a:t>, N., &amp;amp; Yee, W. G. (2013). Semi-supervised probabilistic sentiment analysis: Merging labeled sentences with unlabeled reviews to identify sentiment. Proceedings of the American Society for Information Science and Technology, 50(1), 1–10. doi:10.1002/meet.14505001031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7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EAB6E-5FFF-4923-BC7F-D2C71AD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6019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657979" cy="1025525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DE35233-6DEE-4B97-AFFB-06DE78443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7271B6-523F-4DCD-A006-84BF4C0C78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 phasellus auctor efficitur.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23411C8-1DB7-46A1-A6DC-41EACD30E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 phasellus auctor efficitur.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B21F6A-5FD9-417C-9575-4DBC3185F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 phasellus auctor efficitur.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F9035-E0A2-9F5C-1A50-3B30FD93B0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D0C83-6C6B-1E9E-1823-4513B3F0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4" y="1635359"/>
            <a:ext cx="3351110" cy="439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1B34D-A1D0-060C-2A56-8ED89196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31" y="353961"/>
            <a:ext cx="3557587" cy="12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of the persisting challenges in modern applications is quantifying thoughts and opinions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Star-based ranking systems often fail to capture the true essence of a reviewer's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Ambiguity arises due to the subjective interpretation of star ratings, resulting in different meanings for different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project aims to bridge this gap by enabling programs to effectively analyze and comprehend complete review text.</a:t>
            </a:r>
          </a:p>
          <a:p>
            <a:endParaRPr lang="en-US" sz="1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Limitations of Star-based Ranking Systems</a:t>
            </a:r>
            <a:endParaRPr lang="en-US" sz="4400" dirty="0"/>
          </a:p>
        </p:txBody>
      </p:sp>
      <p:pic>
        <p:nvPicPr>
          <p:cNvPr id="2050" name="Picture 2" descr="Using customer reviews to promote your business and inspire your staff |  Yelp - Official Blog">
            <a:extLst>
              <a:ext uri="{FF2B5EF4-FFF2-40B4-BE49-F238E27FC236}">
                <a16:creationId xmlns:a16="http://schemas.microsoft.com/office/drawing/2014/main" id="{1BE50C57-123F-85FF-FB4A-711FE0DA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6" y="1405581"/>
            <a:ext cx="3523423" cy="320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Sentiment analysis provides an invaluable opportunity to leverage the abundance of text-based data available on the internet.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Text-based data comprises a significant portion of unstructured information.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Humans possess the innate ability to understand textual content, while programs struggle with the complexity of processing large volumes of text swiftly.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89FBA-20AC-4FD7-833B-ADA0EEFFCA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1112566"/>
          </a:xfrm>
        </p:spPr>
        <p:txBody>
          <a:bodyPr>
            <a:normAutofit/>
          </a:bodyPr>
          <a:lstStyle/>
          <a:p>
            <a:r>
              <a:rPr lang="en-US" b="1" dirty="0"/>
              <a:t>However, programs excel at processing vast amounts of data efficiently, which is beyond human capabilities. Despite advancements, achieving absolute accuracy in sentiment analysis remains an ongoing challenge that fuels our project.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" y="1593901"/>
            <a:ext cx="4008437" cy="139520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Leveraging Sentiment Analysis and Textual Data</a:t>
            </a:r>
            <a:endParaRPr lang="en-US" dirty="0"/>
          </a:p>
        </p:txBody>
      </p:sp>
      <p:pic>
        <p:nvPicPr>
          <p:cNvPr id="40" name="Picture Placeholder 39" title="Decorativ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4976" t="-18769" r="-20858" b="-17066"/>
          <a:stretch/>
        </p:blipFill>
        <p:spPr>
          <a:prstGeom prst="rect">
            <a:avLst/>
          </a:prstGeom>
        </p:spPr>
      </p:pic>
      <p:pic>
        <p:nvPicPr>
          <p:cNvPr id="41" name="Picture Placeholder 40" title="Decorativ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3860" t="-15649" r="-14314" b="-12525"/>
          <a:stretch/>
        </p:blipFill>
        <p:spPr>
          <a:prstGeom prst="rect">
            <a:avLst/>
          </a:prstGeom>
        </p:spPr>
      </p:pic>
      <p:pic>
        <p:nvPicPr>
          <p:cNvPr id="42" name="Picture Placeholder 41" title="Decorative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21524" t="-8482" r="-20795" b="-8139"/>
          <a:stretch/>
        </p:blipFill>
        <p:spPr>
          <a:prstGeom prst="rect">
            <a:avLst/>
          </a:prstGeom>
        </p:spPr>
      </p:pic>
      <p:pic>
        <p:nvPicPr>
          <p:cNvPr id="43" name="Picture Placeholder 42" title="Decorative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8214" t="-9857" r="-9487" b="-7844"/>
          <a:stretch/>
        </p:blipFill>
        <p:spPr>
          <a:prstGeom prst="rect">
            <a:avLst/>
          </a:prstGeom>
        </p:spPr>
      </p:pic>
      <p:pic>
        <p:nvPicPr>
          <p:cNvPr id="5122" name="Picture 2" descr="Importance of Natural Language Processing for Businesses - Proxzar">
            <a:extLst>
              <a:ext uri="{FF2B5EF4-FFF2-40B4-BE49-F238E27FC236}">
                <a16:creationId xmlns:a16="http://schemas.microsoft.com/office/drawing/2014/main" id="{814C0C9F-2ABC-3FE6-9B66-8F6CD1F1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" y="3655486"/>
            <a:ext cx="2984818" cy="258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53" y="550672"/>
            <a:ext cx="6766560" cy="768096"/>
          </a:xfrm>
        </p:spPr>
        <p:txBody>
          <a:bodyPr/>
          <a:lstStyle/>
          <a:p>
            <a:r>
              <a:rPr lang="en-US" sz="4000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331594"/>
            <a:ext cx="6766560" cy="5412105"/>
          </a:xfrm>
        </p:spPr>
        <p:txBody>
          <a:bodyPr/>
          <a:lstStyle/>
          <a:p>
            <a:r>
              <a:rPr lang="en-US" dirty="0"/>
              <a:t>Our solution leverages the power of LSTM, </a:t>
            </a:r>
            <a:r>
              <a:rPr lang="en-US" dirty="0" err="1"/>
              <a:t>DistilBERT</a:t>
            </a:r>
            <a:r>
              <a:rPr lang="en-US" dirty="0"/>
              <a:t>, and ELECTRA models for sentiment analysis on Yelp reviews.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Memory) is a type of recurrent neural network (RNN) architecture that excels in capturing long-range dependencies and preserving contextual information over extended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models are well-suited for analyzing and understanding the sequential nature of text data, making them ideal for sentiment analysis tasks.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DistilBERT</a:t>
            </a:r>
            <a:r>
              <a:rPr lang="en-US" dirty="0"/>
              <a:t> a compressed and distilled version of the original BERT model, offering faster inference times and reduced memory requirements while maintaining comparable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ELECTRA (Efficiently Learning an Encoder that Classifies Token Replacements Accurately) is another transformer-based model known for its efficiency and effectiveness in various natural language processing (NLP)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traditional transformer models that rely on masked language modeling during pretraining, ELECTRA uses a novel approach called replaced token detection.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9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490347"/>
            <a:ext cx="8165592" cy="768096"/>
          </a:xfrm>
        </p:spPr>
        <p:txBody>
          <a:bodyPr/>
          <a:lstStyle/>
          <a:p>
            <a:r>
              <a:rPr lang="en-US" sz="3600" dirty="0"/>
              <a:t>LSTM Model Architecture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097AF3-8751-314E-AACA-8F00AF30A0E4}"/>
              </a:ext>
            </a:extLst>
          </p:cNvPr>
          <p:cNvSpPr txBox="1">
            <a:spLocks/>
          </p:cNvSpPr>
          <p:nvPr/>
        </p:nvSpPr>
        <p:spPr>
          <a:xfrm>
            <a:off x="3986784" y="1399794"/>
            <a:ext cx="6766560" cy="421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>
                <a:solidFill>
                  <a:schemeClr val="accent6"/>
                </a:solidFill>
              </a:defRPr>
            </a:lvl1pPr>
            <a:lvl2pPr marL="6858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2pPr>
            <a:lvl3pPr marL="11430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3pPr>
            <a:lvl4pPr marL="16002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4pPr>
            <a:lvl5pPr marL="20574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Embedding Layer: Converts input text indices into </a:t>
            </a:r>
            <a:r>
              <a:rPr lang="en-US" dirty="0" err="1"/>
              <a:t>GloVe</a:t>
            </a:r>
            <a:r>
              <a:rPr lang="en-US" dirty="0"/>
              <a:t>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Layer: Processes embedded input through LSTM architecture with 3 layers and hidden size of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Layer: Applies a learnable weighted average to reshape and transform LSTM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 Layer: Performs batch normalization along the second dimension of the input tensor.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Layer: Maps averaged representation to output classes (size 16 to 2 for Yelp polarity).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Dropout Layer: Applies dropout regularization with a probability of 0.5.</a:t>
            </a:r>
          </a:p>
          <a:p>
            <a:endParaRPr lang="en-US" dirty="0"/>
          </a:p>
          <a:p>
            <a:r>
              <a:rPr lang="en-US" dirty="0"/>
              <a:t>LSTM Module Definition (</a:t>
            </a:r>
            <a:r>
              <a:rPr lang="en-US" dirty="0" err="1"/>
              <a:t>PyTorch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 err="1"/>
              <a:t>LSTMModule</a:t>
            </a:r>
            <a:r>
              <a:rPr lang="en-US" dirty="0"/>
              <a:t>(</a:t>
            </a:r>
          </a:p>
          <a:p>
            <a:r>
              <a:rPr lang="en-US" dirty="0"/>
              <a:t>(embedding): Embedding(660404, 50)</a:t>
            </a:r>
          </a:p>
          <a:p>
            <a:r>
              <a:rPr lang="en-US" dirty="0"/>
              <a:t>(</a:t>
            </a:r>
            <a:r>
              <a:rPr lang="en-US" dirty="0" err="1"/>
              <a:t>lstm</a:t>
            </a:r>
            <a:r>
              <a:rPr lang="en-US" dirty="0"/>
              <a:t>): LSTM(50, 16, </a:t>
            </a:r>
            <a:r>
              <a:rPr lang="en-US" dirty="0" err="1"/>
              <a:t>num_layers</a:t>
            </a:r>
            <a:r>
              <a:rPr lang="en-US" dirty="0"/>
              <a:t>=3, dropout=0.5)</a:t>
            </a:r>
          </a:p>
          <a:p>
            <a:r>
              <a:rPr lang="en-US" dirty="0"/>
              <a:t>(mean): Linear(11200, 16)</a:t>
            </a:r>
          </a:p>
          <a:p>
            <a:r>
              <a:rPr lang="en-US" dirty="0"/>
              <a:t>(</a:t>
            </a:r>
            <a:r>
              <a:rPr lang="en-US" dirty="0" err="1"/>
              <a:t>bn_mean</a:t>
            </a:r>
            <a:r>
              <a:rPr lang="en-US" dirty="0"/>
              <a:t>): BatchNorm1d(16)</a:t>
            </a:r>
          </a:p>
          <a:p>
            <a:r>
              <a:rPr lang="en-US" dirty="0"/>
              <a:t>(out): Linear(16, 2)</a:t>
            </a:r>
          </a:p>
          <a:p>
            <a:r>
              <a:rPr lang="en-US" dirty="0"/>
              <a:t>(drop): Dropout(p=0.5)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49" y="347472"/>
            <a:ext cx="6766560" cy="768096"/>
          </a:xfrm>
        </p:spPr>
        <p:txBody>
          <a:bodyPr/>
          <a:lstStyle/>
          <a:p>
            <a:r>
              <a:rPr lang="en-US" sz="2000" dirty="0"/>
              <a:t>LSTM Model Development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49" y="953262"/>
            <a:ext cx="8020051" cy="45807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Preparation: Clean the data, split into training and validation sets, and process the test data. </a:t>
            </a:r>
          </a:p>
          <a:p>
            <a:pPr marL="971550" lvl="1" indent="-285750"/>
            <a:r>
              <a:rPr lang="en-US" sz="1400" dirty="0"/>
              <a:t>Cleaning text techniques from NLTK package - tokenization, removing </a:t>
            </a:r>
            <a:r>
              <a:rPr lang="en-US" sz="1400" dirty="0" err="1"/>
              <a:t>stopwords</a:t>
            </a:r>
            <a:r>
              <a:rPr lang="en-US" sz="1400" dirty="0"/>
              <a:t>, lemmatize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Load </a:t>
            </a:r>
            <a:r>
              <a:rPr lang="en-US" sz="1400" dirty="0" err="1"/>
              <a:t>GloVe</a:t>
            </a:r>
            <a:r>
              <a:rPr lang="en-US" sz="1400" dirty="0"/>
              <a:t> Embeddings: Load embeddings file, create a word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Device and Random Seed: Determine computation device and set random seed. Use GPU for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Define Hyperparameters: Set LSTM model hyperparameters.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Preparation: Load and process data into tensors.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LSTM Model: Define LSTM model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Training Loop: Train the model, update parameters, calculate and display training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Evaluation: Evaluate model on test set, calculate accuracy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70A10EB-77AF-77C6-5B5B-D229465A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360" y="381000"/>
            <a:ext cx="6766560" cy="460248"/>
          </a:xfrm>
        </p:spPr>
        <p:txBody>
          <a:bodyPr/>
          <a:lstStyle/>
          <a:p>
            <a:r>
              <a:rPr lang="en-US" sz="2000" dirty="0"/>
              <a:t>Transformer Model Development Approach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1121E6C-AE68-A0B3-2174-3FFD6FAAAC39}"/>
              </a:ext>
            </a:extLst>
          </p:cNvPr>
          <p:cNvSpPr txBox="1">
            <a:spLocks/>
          </p:cNvSpPr>
          <p:nvPr/>
        </p:nvSpPr>
        <p:spPr>
          <a:xfrm>
            <a:off x="5301615" y="854074"/>
            <a:ext cx="6766560" cy="5412105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Three models were developed – </a:t>
            </a:r>
            <a:r>
              <a:rPr lang="en-US" sz="1400" dirty="0" err="1"/>
              <a:t>DistilBert</a:t>
            </a:r>
            <a:r>
              <a:rPr lang="en-US" sz="1400" dirty="0"/>
              <a:t>, ELECTRA, Ensemble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Data Preprocessing: Preprocess and split the training data into training and validation sets using </a:t>
            </a:r>
            <a:r>
              <a:rPr lang="en-US" sz="1400" dirty="0" err="1"/>
              <a:t>DistilBertTokenizerFast</a:t>
            </a:r>
            <a:r>
              <a:rPr lang="en-US" sz="1400" dirty="0"/>
              <a:t> or </a:t>
            </a:r>
            <a:r>
              <a:rPr lang="en-US" sz="1400" dirty="0" err="1"/>
              <a:t>ElectraTokenizerFast</a:t>
            </a:r>
            <a:r>
              <a:rPr lang="en-US" sz="1400" dirty="0"/>
              <a:t>.</a:t>
            </a:r>
          </a:p>
          <a:p>
            <a:r>
              <a:rPr lang="en-US" sz="1400" dirty="0"/>
              <a:t>Model Initialization: Initialize the selected Transformer model with proper configuration.</a:t>
            </a:r>
          </a:p>
          <a:p>
            <a:r>
              <a:rPr lang="en-US" sz="1400" dirty="0"/>
              <a:t>Training Process: Employ the </a:t>
            </a:r>
            <a:r>
              <a:rPr lang="en-US" sz="1400" dirty="0" err="1"/>
              <a:t>AdamW</a:t>
            </a:r>
            <a:r>
              <a:rPr lang="en-US" sz="1400" dirty="0"/>
              <a:t> optimizer and learning rate scheduler. Feed data batches to the model, calculate loss, and update weights.</a:t>
            </a:r>
          </a:p>
          <a:p>
            <a:r>
              <a:rPr lang="en-US" sz="1400" dirty="0"/>
              <a:t>Validation and Saving: Evaluate model performance on the validation set and save the trained model.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Ensemble Approach for Enhanced Accuracy</a:t>
            </a:r>
          </a:p>
          <a:p>
            <a:endParaRPr lang="en-US" sz="1400" dirty="0"/>
          </a:p>
          <a:p>
            <a:r>
              <a:rPr lang="en-US" sz="1400" dirty="0"/>
              <a:t>Combine </a:t>
            </a:r>
            <a:r>
              <a:rPr lang="en-US" sz="1400" dirty="0" err="1"/>
              <a:t>DistilBERT</a:t>
            </a:r>
            <a:r>
              <a:rPr lang="en-US" sz="1400" dirty="0"/>
              <a:t> and ELECTRA models for improved prediction accuracy.</a:t>
            </a:r>
          </a:p>
          <a:p>
            <a:r>
              <a:rPr lang="en-US" sz="1400" dirty="0"/>
              <a:t>Individual Model Training: Feed the training data to each model separately and obtain their outputs.</a:t>
            </a:r>
          </a:p>
          <a:p>
            <a:r>
              <a:rPr lang="en-US" sz="1400" dirty="0"/>
              <a:t>Ensemble Prediction: Merge model outputs through a classifier linear layer.</a:t>
            </a:r>
          </a:p>
          <a:p>
            <a:r>
              <a:rPr lang="en-US" sz="1400" dirty="0"/>
              <a:t>Benefits: Leverage unique strengths of both models, leading to enhanced accuracy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490347"/>
            <a:ext cx="8165592" cy="768096"/>
          </a:xfrm>
        </p:spPr>
        <p:txBody>
          <a:bodyPr/>
          <a:lstStyle/>
          <a:p>
            <a:r>
              <a:rPr lang="en-US" sz="2000" dirty="0"/>
              <a:t>Solution Environment and Specifications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097AF3-8751-314E-AACA-8F00AF30A0E4}"/>
              </a:ext>
            </a:extLst>
          </p:cNvPr>
          <p:cNvSpPr txBox="1">
            <a:spLocks/>
          </p:cNvSpPr>
          <p:nvPr/>
        </p:nvSpPr>
        <p:spPr>
          <a:xfrm>
            <a:off x="3986784" y="1399794"/>
            <a:ext cx="6766560" cy="421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>
                <a:solidFill>
                  <a:schemeClr val="accent6"/>
                </a:solidFill>
              </a:defRPr>
            </a:lvl1pPr>
            <a:lvl2pPr marL="6858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2pPr>
            <a:lvl3pPr marL="11430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3pPr>
            <a:lvl4pPr marL="16002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4pPr>
            <a:lvl5pPr marL="20574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solution was developed in a Windows 11 WSL2 environment.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Specifications</a:t>
            </a:r>
          </a:p>
          <a:p>
            <a:pPr marL="971550" lvl="1" indent="-285750"/>
            <a:r>
              <a:rPr lang="en-US" dirty="0"/>
              <a:t>AMD Ryzen 9 5950X 16-Core Processor 3.40 GHz</a:t>
            </a:r>
          </a:p>
          <a:p>
            <a:pPr marL="971550" lvl="1" indent="-285750"/>
            <a:r>
              <a:rPr lang="en-US" dirty="0"/>
              <a:t>64GB Memory</a:t>
            </a:r>
          </a:p>
          <a:p>
            <a:pPr marL="971550" lvl="1" indent="-285750"/>
            <a:r>
              <a:rPr lang="en-US" dirty="0"/>
              <a:t>Nvidia GTX 3090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training process utilized GPUs for accelerated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CPU-based training was 30x slower compared to GPU-based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 was developed in a </a:t>
            </a:r>
            <a:r>
              <a:rPr lang="en-US" dirty="0" err="1"/>
              <a:t>conda</a:t>
            </a:r>
            <a:r>
              <a:rPr lang="en-US" dirty="0"/>
              <a:t>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software packages: </a:t>
            </a:r>
            <a:r>
              <a:rPr lang="en-US" dirty="0" err="1"/>
              <a:t>nltk</a:t>
            </a:r>
            <a:r>
              <a:rPr lang="en-US" dirty="0"/>
              <a:t>, pandas, </a:t>
            </a:r>
            <a:r>
              <a:rPr lang="en-US" dirty="0" err="1"/>
              <a:t>PyTorch</a:t>
            </a:r>
            <a:r>
              <a:rPr lang="en-US" dirty="0"/>
              <a:t>, scikit-learn, transformers.</a:t>
            </a:r>
          </a:p>
        </p:txBody>
      </p:sp>
    </p:spTree>
    <p:extLst>
      <p:ext uri="{BB962C8B-B14F-4D97-AF65-F5344CB8AC3E}">
        <p14:creationId xmlns:p14="http://schemas.microsoft.com/office/powerpoint/2010/main" val="379215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634D9E51-4949-4732-B929-C29E3E42414E}" vid="{5842DBD6-7D6C-4C1A-8AA9-69FB39037E74}"/>
    </a:ext>
  </a:extLst>
</a:theme>
</file>

<file path=ppt/theme/theme2.xml><?xml version="1.0" encoding="utf-8"?>
<a:theme xmlns:a="http://schemas.openxmlformats.org/drawingml/2006/main" name="1_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101</TotalTime>
  <Words>1383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Constantia</vt:lpstr>
      <vt:lpstr>Corbel</vt:lpstr>
      <vt:lpstr>Helvetica Light</vt:lpstr>
      <vt:lpstr>Raleway</vt:lpstr>
      <vt:lpstr>Sabon Next LT</vt:lpstr>
      <vt:lpstr>Söhne</vt:lpstr>
      <vt:lpstr>Office Theme</vt:lpstr>
      <vt:lpstr>1_Office Theme</vt:lpstr>
      <vt:lpstr>Predicting Yelp Rating Polarity </vt:lpstr>
      <vt:lpstr>Agenda </vt:lpstr>
      <vt:lpstr>Limitations of Star-based Ranking Systems</vt:lpstr>
      <vt:lpstr>Leveraging Sentiment Analysis and Textual Data</vt:lpstr>
      <vt:lpstr>Solution Approach</vt:lpstr>
      <vt:lpstr>LSTM Model Architecture</vt:lpstr>
      <vt:lpstr>LSTM Model Development Approach</vt:lpstr>
      <vt:lpstr>Transformer Model Development Approach</vt:lpstr>
      <vt:lpstr>Solution Environment and Specifications </vt:lpstr>
      <vt:lpstr>Model Performance Comparison</vt:lpstr>
      <vt:lpstr>Conclusion</vt:lpstr>
      <vt:lpstr>Future Work</vt:lpstr>
      <vt:lpstr>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Yelp Rating Polarity </dc:title>
  <dc:creator>Yasser Parambathkandy</dc:creator>
  <cp:lastModifiedBy>Yasser Parambathkandy</cp:lastModifiedBy>
  <cp:revision>47</cp:revision>
  <dcterms:created xsi:type="dcterms:W3CDTF">2023-07-12T23:58:25Z</dcterms:created>
  <dcterms:modified xsi:type="dcterms:W3CDTF">2023-07-13T01:40:23Z</dcterms:modified>
</cp:coreProperties>
</file>